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Bobby Jones" panose="020B0604020202020204" charset="0"/>
      <p:regular r:id="rId27"/>
    </p:embeddedFont>
    <p:embeddedFont>
      <p:font typeface="Canva Sans" panose="020B0604020202020204" charset="0"/>
      <p:regular r:id="rId28"/>
    </p:embeddedFont>
    <p:embeddedFont>
      <p:font typeface="Canva Sans Bold" panose="020B0604020202020204" charset="0"/>
      <p:regular r:id="rId29"/>
    </p:embeddedFont>
    <p:embeddedFont>
      <p:font typeface="Canva Sans Italics" panose="020B0604020202020204" charset="0"/>
      <p:regular r:id="rId30"/>
    </p:embeddedFont>
    <p:embeddedFont>
      <p:font typeface="DM Sans" pitchFamily="2" charset="0"/>
      <p:regular r:id="rId31"/>
    </p:embeddedFont>
    <p:embeddedFont>
      <p:font typeface="DM Sans Bold" charset="0"/>
      <p:regular r:id="rId32"/>
    </p:embeddedFont>
  </p:embeddedFontLst>
  <p:defaultTextStyle>
    <a:defPPr rtl="0">
      <a:defRPr lang="ga-I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rtlCol="0"/>
          <a:lstStyle/>
          <a:p>
            <a:pPr rtl="0"/>
            <a:r>
              <a:rPr lang="g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g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g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 rtlCol="0"/>
          <a:lstStyle/>
          <a:p>
            <a:pPr rtl="0"/>
            <a:r>
              <a:rPr lang="g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rtlCol="0"/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g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>
              <a:defRPr sz="4000" b="1" cap="all"/>
            </a:lvl1pPr>
          </a:lstStyle>
          <a:p>
            <a:pPr rtl="0"/>
            <a:r>
              <a:rPr lang="g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g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g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g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g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g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g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g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g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g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g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g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smtClean="0"/>
              <a:pPr rtl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1.png"/><Relationship Id="rId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hyperlink" Target="http://creativecommons.org/licenses/by-sa/3.0/i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TeA3w5_SO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TeA3w5_SO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AAD">
                <a:alpha val="100000"/>
              </a:srgbClr>
            </a:gs>
            <a:gs pos="100000">
              <a:srgbClr val="CB6C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915153">
            <a:off x="8061940" y="6075236"/>
            <a:ext cx="1879176" cy="1931863"/>
          </a:xfrm>
          <a:custGeom>
            <a:avLst/>
            <a:gdLst/>
            <a:ahLst/>
            <a:cxnLst/>
            <a:rect l="l" t="t" r="r" b="b"/>
            <a:pathLst>
              <a:path w="1879176" h="1931863">
                <a:moveTo>
                  <a:pt x="0" y="0"/>
                </a:moveTo>
                <a:lnTo>
                  <a:pt x="1879176" y="0"/>
                </a:lnTo>
                <a:lnTo>
                  <a:pt x="1879176" y="1931863"/>
                </a:lnTo>
                <a:lnTo>
                  <a:pt x="0" y="1931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4178632" y="9306470"/>
            <a:ext cx="2072837" cy="434432"/>
          </a:xfrm>
          <a:custGeom>
            <a:avLst/>
            <a:gdLst/>
            <a:ahLst/>
            <a:cxnLst/>
            <a:rect l="l" t="t" r="r" b="b"/>
            <a:pathLst>
              <a:path w="2072837" h="434432">
                <a:moveTo>
                  <a:pt x="0" y="0"/>
                </a:moveTo>
                <a:lnTo>
                  <a:pt x="2072837" y="0"/>
                </a:lnTo>
                <a:lnTo>
                  <a:pt x="2072837" y="434432"/>
                </a:lnTo>
                <a:lnTo>
                  <a:pt x="0" y="434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1360277" y="9043049"/>
            <a:ext cx="2453002" cy="961275"/>
          </a:xfrm>
          <a:custGeom>
            <a:avLst/>
            <a:gdLst/>
            <a:ahLst/>
            <a:cxnLst/>
            <a:rect l="l" t="t" r="r" b="b"/>
            <a:pathLst>
              <a:path w="2453002" h="961275">
                <a:moveTo>
                  <a:pt x="0" y="0"/>
                </a:moveTo>
                <a:lnTo>
                  <a:pt x="2453002" y="0"/>
                </a:lnTo>
                <a:lnTo>
                  <a:pt x="2453002" y="961275"/>
                </a:lnTo>
                <a:lnTo>
                  <a:pt x="0" y="961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1028700" y="679246"/>
            <a:ext cx="3980205" cy="880032"/>
          </a:xfrm>
          <a:custGeom>
            <a:avLst/>
            <a:gdLst/>
            <a:ahLst/>
            <a:cxnLst/>
            <a:rect l="l" t="t" r="r" b="b"/>
            <a:pathLst>
              <a:path w="3980205" h="880032">
                <a:moveTo>
                  <a:pt x="0" y="0"/>
                </a:moveTo>
                <a:lnTo>
                  <a:pt x="3980205" y="0"/>
                </a:lnTo>
                <a:lnTo>
                  <a:pt x="3980205" y="880032"/>
                </a:lnTo>
                <a:lnTo>
                  <a:pt x="0" y="880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" name="Freeform 6"/>
          <p:cNvSpPr/>
          <p:nvPr/>
        </p:nvSpPr>
        <p:spPr>
          <a:xfrm flipH="1">
            <a:off x="387284" y="2104926"/>
            <a:ext cx="9639300" cy="1066727"/>
          </a:xfrm>
          <a:custGeom>
            <a:avLst/>
            <a:gdLst/>
            <a:ahLst/>
            <a:cxnLst/>
            <a:rect l="l" t="t" r="r" b="b"/>
            <a:pathLst>
              <a:path w="8756716" h="1066727">
                <a:moveTo>
                  <a:pt x="8756716" y="0"/>
                </a:moveTo>
                <a:lnTo>
                  <a:pt x="0" y="0"/>
                </a:lnTo>
                <a:lnTo>
                  <a:pt x="0" y="1066728"/>
                </a:lnTo>
                <a:lnTo>
                  <a:pt x="8756716" y="1066728"/>
                </a:lnTo>
                <a:lnTo>
                  <a:pt x="875671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7" name="Group 7"/>
          <p:cNvGrpSpPr/>
          <p:nvPr/>
        </p:nvGrpSpPr>
        <p:grpSpPr>
          <a:xfrm>
            <a:off x="8756752" y="-913024"/>
            <a:ext cx="12389022" cy="12113047"/>
            <a:chOff x="0" y="0"/>
            <a:chExt cx="6328410" cy="6187440"/>
          </a:xfrm>
        </p:grpSpPr>
        <p:sp>
          <p:nvSpPr>
            <p:cNvPr id="8" name="Freeform 8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9"/>
              <a:stretch>
                <a:fillRect l="-46595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9" name="Freeform 9"/>
          <p:cNvSpPr/>
          <p:nvPr/>
        </p:nvSpPr>
        <p:spPr>
          <a:xfrm>
            <a:off x="5405948" y="679246"/>
            <a:ext cx="3738052" cy="901805"/>
          </a:xfrm>
          <a:custGeom>
            <a:avLst/>
            <a:gdLst/>
            <a:ahLst/>
            <a:cxnLst/>
            <a:rect l="l" t="t" r="r" b="b"/>
            <a:pathLst>
              <a:path w="3738052" h="901805">
                <a:moveTo>
                  <a:pt x="0" y="0"/>
                </a:moveTo>
                <a:lnTo>
                  <a:pt x="3738052" y="0"/>
                </a:lnTo>
                <a:lnTo>
                  <a:pt x="3738052" y="901805"/>
                </a:lnTo>
                <a:lnTo>
                  <a:pt x="0" y="901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TextBox 10"/>
          <p:cNvSpPr txBox="1"/>
          <p:nvPr/>
        </p:nvSpPr>
        <p:spPr>
          <a:xfrm>
            <a:off x="889148" y="2152666"/>
            <a:ext cx="9639300" cy="776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0">
              <a:lnSpc>
                <a:spcPts val="6694"/>
              </a:lnSpc>
              <a:spcBef>
                <a:spcPct val="0"/>
              </a:spcBef>
            </a:pPr>
            <a:r>
              <a:rPr lang="ga" sz="3200" b="1" dirty="0">
                <a:solidFill>
                  <a:srgbClr val="FDFDFD"/>
                </a:solidFill>
                <a:latin typeface="DM Sans Bold"/>
                <a:ea typeface="DM Sans Bold"/>
                <a:cs typeface="DM Sans Bold"/>
                <a:sym typeface="DM Sans Bold"/>
              </a:rPr>
              <a:t>Lá le haghaidh Idirlíon níos Sábháilte 2026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5543" y="3602836"/>
            <a:ext cx="7692950" cy="3064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7878"/>
              </a:lnSpc>
            </a:pPr>
            <a:r>
              <a:rPr lang="ga" sz="7800" dirty="0">
                <a:solidFill>
                  <a:srgbClr val="38B6FF"/>
                </a:solidFill>
                <a:latin typeface="Bobby Jones"/>
                <a:ea typeface="Bobby Jones"/>
                <a:cs typeface="Bobby Jones"/>
                <a:sym typeface="Bobby Jones"/>
              </a:rPr>
              <a:t>FEASACH AR IS:</a:t>
            </a:r>
          </a:p>
          <a:p>
            <a:pPr algn="ctr" rtl="0">
              <a:lnSpc>
                <a:spcPts val="7878"/>
              </a:lnSpc>
            </a:pPr>
            <a:r>
              <a:rPr lang="ga" sz="7800" dirty="0">
                <a:solidFill>
                  <a:srgbClr val="FF914D"/>
                </a:solidFill>
                <a:latin typeface="Bobby Jones"/>
                <a:ea typeface="Bobby Jones"/>
                <a:cs typeface="Bobby Jones"/>
                <a:sym typeface="Bobby Jones"/>
              </a:rPr>
              <a:t>Sábháilte, CLISTE AGUS I GCEANNAS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6840" y="7150471"/>
            <a:ext cx="7103839" cy="1678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6694"/>
              </a:lnSpc>
            </a:pPr>
            <a:r>
              <a:rPr lang="ga" sz="4782" b="1" dirty="0">
                <a:solidFill>
                  <a:srgbClr val="FDFDFD"/>
                </a:solidFill>
                <a:latin typeface="DM Sans Bold"/>
                <a:ea typeface="DM Sans Bold"/>
                <a:cs typeface="DM Sans Bold"/>
                <a:sym typeface="DM Sans Bold"/>
              </a:rPr>
              <a:t>Cur i Láthair Bunscoile: </a:t>
            </a:r>
          </a:p>
          <a:p>
            <a:pPr marL="0" lvl="0" indent="0" algn="ctr" rtl="0">
              <a:lnSpc>
                <a:spcPts val="6694"/>
              </a:lnSpc>
              <a:spcBef>
                <a:spcPct val="0"/>
              </a:spcBef>
            </a:pPr>
            <a:r>
              <a:rPr lang="ga" sz="4782" b="1" dirty="0">
                <a:solidFill>
                  <a:srgbClr val="FDFDFD"/>
                </a:solidFill>
                <a:latin typeface="DM Sans Bold"/>
                <a:ea typeface="DM Sans Bold"/>
                <a:cs typeface="DM Sans Bold"/>
                <a:sym typeface="DM Sans Bold"/>
              </a:rPr>
              <a:t>Rang 6</a:t>
            </a:r>
          </a:p>
        </p:txBody>
      </p:sp>
      <p:sp>
        <p:nvSpPr>
          <p:cNvPr id="13" name="Freeform 13"/>
          <p:cNvSpPr/>
          <p:nvPr/>
        </p:nvSpPr>
        <p:spPr>
          <a:xfrm>
            <a:off x="3526895" y="9345069"/>
            <a:ext cx="2072837" cy="434432"/>
          </a:xfrm>
          <a:custGeom>
            <a:avLst/>
            <a:gdLst/>
            <a:ahLst/>
            <a:cxnLst/>
            <a:rect l="l" t="t" r="r" b="b"/>
            <a:pathLst>
              <a:path w="2072837" h="434432">
                <a:moveTo>
                  <a:pt x="0" y="0"/>
                </a:moveTo>
                <a:lnTo>
                  <a:pt x="2072837" y="0"/>
                </a:lnTo>
                <a:lnTo>
                  <a:pt x="2072837" y="434432"/>
                </a:lnTo>
                <a:lnTo>
                  <a:pt x="0" y="434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4" name="Freeform 14"/>
          <p:cNvSpPr/>
          <p:nvPr/>
        </p:nvSpPr>
        <p:spPr>
          <a:xfrm>
            <a:off x="865220" y="9016039"/>
            <a:ext cx="2515419" cy="988284"/>
          </a:xfrm>
          <a:custGeom>
            <a:avLst/>
            <a:gdLst/>
            <a:ahLst/>
            <a:cxnLst/>
            <a:rect l="l" t="t" r="r" b="b"/>
            <a:pathLst>
              <a:path w="2515419" h="988284">
                <a:moveTo>
                  <a:pt x="0" y="0"/>
                </a:moveTo>
                <a:lnTo>
                  <a:pt x="2515419" y="0"/>
                </a:lnTo>
                <a:lnTo>
                  <a:pt x="2515419" y="988285"/>
                </a:lnTo>
                <a:lnTo>
                  <a:pt x="0" y="988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5" name="Freeform 15"/>
          <p:cNvSpPr/>
          <p:nvPr/>
        </p:nvSpPr>
        <p:spPr>
          <a:xfrm>
            <a:off x="5847652" y="9275228"/>
            <a:ext cx="3296348" cy="574114"/>
          </a:xfrm>
          <a:custGeom>
            <a:avLst/>
            <a:gdLst/>
            <a:ahLst/>
            <a:cxnLst/>
            <a:rect l="l" t="t" r="r" b="b"/>
            <a:pathLst>
              <a:path w="3296348" h="574114">
                <a:moveTo>
                  <a:pt x="0" y="0"/>
                </a:moveTo>
                <a:lnTo>
                  <a:pt x="3296348" y="0"/>
                </a:lnTo>
                <a:lnTo>
                  <a:pt x="3296348" y="574113"/>
                </a:lnTo>
                <a:lnTo>
                  <a:pt x="0" y="574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1028700" y="3586004"/>
            <a:ext cx="9096210" cy="3111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Ceisteanna/Leideanna: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Liostaigh 5 fhíric faoi mhadraí.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Cén chuma atá ar mhadraí?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An bhfuil madraí níos fearr ná cait?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Ar chóir dom madra a fháil mar pheata? </a:t>
            </a:r>
          </a:p>
          <a:p>
            <a:pPr algn="l" rtl="0">
              <a:lnSpc>
                <a:spcPts val="4625"/>
              </a:lnSpc>
            </a:pPr>
            <a:endParaRPr lang="ga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187940" y="567693"/>
            <a:ext cx="12256870" cy="1417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44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Gníomhaíocht Rólghlactha: </a:t>
            </a:r>
          </a:p>
          <a:p>
            <a:pPr algn="r" rtl="0">
              <a:lnSpc>
                <a:spcPts val="5600"/>
              </a:lnSpc>
            </a:pPr>
            <a:r>
              <a:rPr lang="ga" sz="44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Gníomhaigh mar a bheadh uirlis IS Giniúnach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624647" y="2411783"/>
            <a:ext cx="7226023" cy="7065058"/>
            <a:chOff x="0" y="0"/>
            <a:chExt cx="6328410" cy="6187440"/>
          </a:xfrm>
        </p:grpSpPr>
        <p:sp>
          <p:nvSpPr>
            <p:cNvPr id="6" name="Freeform 6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11573" r="-3488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1028700" y="3162300"/>
            <a:ext cx="9096210" cy="455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iad na rudaí ina raibh an IS Giniúnach in ann a fhreagairt go maith?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iad na rudaí nach raibh sí in ann a fhreagairt?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An raibh sí amaideach nó ar thug sí an fhaisnéis chontráilte riamh? 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iad na botúin nó claontachtaí a d’fhéadfadh a bheith ag fíor-intleacht shaorga mura raibh a sonraí oiliúna críochnaithe, cothrom, nó ceart?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a theagascann sé sin dúinn faoi uirlisí IS Giniúnach a úsáid?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231276" y="679450"/>
            <a:ext cx="12478904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Gníomhaíocht Rólghlactha: Machnamh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624647" y="2411783"/>
            <a:ext cx="7226023" cy="7065058"/>
            <a:chOff x="0" y="0"/>
            <a:chExt cx="6328410" cy="6187440"/>
          </a:xfrm>
        </p:grpSpPr>
        <p:sp>
          <p:nvSpPr>
            <p:cNvPr id="6" name="Freeform 6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11573" r="-3488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919430" y="3846782"/>
            <a:ext cx="9392473" cy="606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124"/>
              </a:lnSpc>
            </a:pPr>
            <a:r>
              <a:rPr lang="ga" sz="32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Samhlaigh go bhfuil do shiblín níos sine ag úsáid uirlis IS Giniúnach chun cabhrú leis nó léi le tionscadal. </a:t>
            </a:r>
          </a:p>
          <a:p>
            <a:pPr marL="712467" lvl="1" indent="-356233" algn="l" rtl="0">
              <a:lnSpc>
                <a:spcPts val="4124"/>
              </a:lnSpc>
              <a:buFont typeface="Arial"/>
              <a:buChar char="•"/>
            </a:pPr>
            <a:r>
              <a:rPr lang="ga" sz="32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Ainmnigh aon bhealach a d’fhéadfadh sí a bheith cabhrach. </a:t>
            </a:r>
          </a:p>
          <a:p>
            <a:pPr marL="712467" lvl="1" indent="-356233" algn="l" rtl="0">
              <a:lnSpc>
                <a:spcPts val="4124"/>
              </a:lnSpc>
              <a:buFont typeface="Arial"/>
              <a:buChar char="•"/>
            </a:pPr>
            <a:r>
              <a:rPr lang="ga" sz="32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Ainmnigh aon rud a d’fhéadfadh dul amú. </a:t>
            </a:r>
          </a:p>
          <a:p>
            <a:pPr algn="l" rtl="0">
              <a:lnSpc>
                <a:spcPts val="3749"/>
              </a:lnSpc>
            </a:pPr>
            <a:endParaRPr lang="ga" sz="32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32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ga" sz="32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ga" sz="32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ga" sz="32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5250"/>
              </a:lnSpc>
            </a:pPr>
            <a:endParaRPr lang="ga" sz="32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5250"/>
              </a:lnSpc>
            </a:pPr>
            <a:endParaRPr lang="ga" sz="32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338578" y="2830352"/>
            <a:ext cx="6425827" cy="6282687"/>
            <a:chOff x="0" y="0"/>
            <a:chExt cx="6328410" cy="6187440"/>
          </a:xfrm>
        </p:grpSpPr>
        <p:sp>
          <p:nvSpPr>
            <p:cNvPr id="5" name="Freeform 5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5443" r="-544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934547" y="567693"/>
            <a:ext cx="10510262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Buntáistí agus Dúshláin a bhaineann le hIS Giniúnach a Phlé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685800" y="2171700"/>
            <a:ext cx="10969085" cy="1026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Míníonn IS giniúnach ábhar casta ar bhealach níos simplí. </a:t>
            </a: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Tugann IS Giniúnach freagra a bhfuil cuma áititheach agus cheart air ach atá contráilte ó thaobh na bhfíricí de. </a:t>
            </a: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Iarrann mac léinn ar IS Giniúnach a chuid aiste a scríobh seachas é a scríobh as a stuaim féin.</a:t>
            </a: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Molann IS Giniúnach smaointe nua do scéal nó do thionscadal dearaidh.</a:t>
            </a:r>
          </a:p>
          <a:p>
            <a:pPr algn="l" rtl="0">
              <a:lnSpc>
                <a:spcPts val="3749"/>
              </a:lnSpc>
            </a:pPr>
            <a:r>
              <a:rPr lang="ga" sz="29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Nuair a labhraíonn tú leis an mbota comhrá IS Giniúnach, tá sé mar a bheadh fíordhuine ann, mar sin, tosaíonn duine faisnéis phearsanta a roinnt leis agus tá sé ag lorg comhairle ar riocht sláinte atá aige nó aici nó conas déileáil le duine a dhéanann bulaíocht air nó uirthi. </a:t>
            </a: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934547" y="567693"/>
            <a:ext cx="10510262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Cásanna: Buntáiste nó Dúshlán?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962574" y="2739707"/>
            <a:ext cx="6039568" cy="5905032"/>
            <a:chOff x="0" y="0"/>
            <a:chExt cx="6328410" cy="6187440"/>
          </a:xfrm>
        </p:grpSpPr>
        <p:sp>
          <p:nvSpPr>
            <p:cNvPr id="6" name="Freeform 6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10182" r="-3641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794550" y="3066281"/>
            <a:ext cx="10485174" cy="840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Ní léiríonn IS Giniúnach ach taobh amháin d’fhadhb de bharr sonraí oiliúna claonta.</a:t>
            </a:r>
          </a:p>
          <a:p>
            <a:pPr algn="l" rtl="0">
              <a:lnSpc>
                <a:spcPts val="3749"/>
              </a:lnSpc>
            </a:pPr>
            <a:endParaRPr lang="ga" sz="29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Úsáideann IS Giniúnach a lán leictreachais agus uisce in ionaid ollmhóra sonraí, a d’fhéadfadh dochar a dhéanamh don timpeallacht. </a:t>
            </a:r>
          </a:p>
          <a:p>
            <a:pPr algn="l" rtl="0">
              <a:lnSpc>
                <a:spcPts val="3749"/>
              </a:lnSpc>
            </a:pPr>
            <a:endParaRPr lang="ga" sz="29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Cabhraíonn IS Giniúnach le scoláire teanga stór focal Fraincise a chleachtadh gan náire a bheith air.</a:t>
            </a:r>
          </a:p>
          <a:p>
            <a:pPr algn="l" rtl="0">
              <a:lnSpc>
                <a:spcPts val="3749"/>
              </a:lnSpc>
            </a:pPr>
            <a:endParaRPr lang="ga" sz="29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Oileadh an uirlis IS Giniúnach a úsáideadh ar shaothair ealaíne, ceol nó leabhar gan toiliú an bhunchruthaitheora.</a:t>
            </a:r>
          </a:p>
          <a:p>
            <a:pPr algn="l" rtl="0">
              <a:lnSpc>
                <a:spcPts val="3749"/>
              </a:lnSpc>
            </a:pPr>
            <a:endParaRPr lang="ga" sz="29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749"/>
              </a:lnSpc>
            </a:pPr>
            <a:endParaRPr lang="ga" sz="29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934547" y="567693"/>
            <a:ext cx="10510262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Cásanna: Buntáiste nó Dúshlán?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541104" y="2864587"/>
            <a:ext cx="6039568" cy="5905032"/>
            <a:chOff x="0" y="0"/>
            <a:chExt cx="6328410" cy="6187440"/>
          </a:xfrm>
        </p:grpSpPr>
        <p:sp>
          <p:nvSpPr>
            <p:cNvPr id="6" name="Freeform 6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10182" r="-3641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1541104" y="2864587"/>
            <a:ext cx="6039568" cy="5905032"/>
            <a:chOff x="0" y="0"/>
            <a:chExt cx="6328410" cy="6187440"/>
          </a:xfrm>
        </p:grpSpPr>
        <p:sp>
          <p:nvSpPr>
            <p:cNvPr id="4" name="Freeform 4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11410" r="-3518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94550" y="3643852"/>
            <a:ext cx="10485174" cy="466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Foghlaim: </a:t>
            </a:r>
            <a:r>
              <a:rPr lang="ga" sz="29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Is féidir léi ábhair chasta a mhíniú ar bhealach níos simplí.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Inspioráid Chruthaitheach: </a:t>
            </a:r>
            <a:r>
              <a:rPr lang="ga" sz="29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Smaointe scéalta, nó inspioráid dearaidh a spreagadh.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Foghlaim Teanga:</a:t>
            </a:r>
            <a:r>
              <a:rPr lang="ga" sz="29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Teangacha nua a chleachtadh nó scríbhneoireacht a fheabhsú.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Tobsmaointeoireacht: </a:t>
            </a:r>
            <a:r>
              <a:rPr lang="ga" sz="29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Smaointe do thionscadail, clubanna, nó caithimh aimsire a chumadh.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Foghlaim ar Do Luas Féin: </a:t>
            </a:r>
            <a:r>
              <a:rPr lang="ga" sz="29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Is féidir leat ceisteanna a chur chomh minic agus is mian leat agus ní thabharfar breithiúnas ort. </a:t>
            </a:r>
          </a:p>
          <a:p>
            <a:pPr algn="l" rtl="0">
              <a:lnSpc>
                <a:spcPts val="3749"/>
              </a:lnSpc>
            </a:pPr>
            <a:endParaRPr lang="ga" sz="29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34547" y="567693"/>
            <a:ext cx="10510262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IS Giniúnach: Buntáistí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1541104" y="2864587"/>
            <a:ext cx="6039568" cy="5905032"/>
            <a:chOff x="0" y="0"/>
            <a:chExt cx="6328410" cy="6187440"/>
          </a:xfrm>
        </p:grpSpPr>
        <p:sp>
          <p:nvSpPr>
            <p:cNvPr id="4" name="Freeform 4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23297" r="-2329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4400" y="2019300"/>
            <a:ext cx="10485174" cy="653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Faisnéis Bhréagach:</a:t>
            </a:r>
            <a:r>
              <a:rPr lang="ga" sz="29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Is féidir le hIS Giniúnach “siabhránú” nó rudaí a chumadh, a thugann fíricí nó comhairle chontráilte nó as dáta duit.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Róspleáchas:</a:t>
            </a:r>
            <a:r>
              <a:rPr lang="ga" sz="29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Má dhéanann IS Giniúnach an obair an fad, caillimid an deis chun smaoineamh muid féin agus a bheith cruthaitheach.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Claonadh/Éagóir:</a:t>
            </a:r>
            <a:r>
              <a:rPr lang="ga" sz="29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Foghlaimíonn IS Giniúnach ó fhaisnéis a chruthaíonn daoine, mar sin, in amanna deir sí smaointe éagothroma nó leataobhacha arís.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Rioscaí Príobháideachais:</a:t>
            </a:r>
            <a:r>
              <a:rPr lang="ga" sz="29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An iomarca faisnéise pearsanta a roinnt le huirlisí IS Giniúnach. Conas a dhéanann na comhlachtaí seo ár bhfaisnéis phearsanta a bhailiú, a stóráil agus a úsáid?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999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Bradaíl &amp; Caimiléireacht: </a:t>
            </a:r>
            <a:r>
              <a:rPr lang="ga" sz="29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Má úsáideann duine obair IS Giniúnach mar a chuid oibre féin gan aitheantas ná creidmheas a thabhairt, tá sé sin mímhacánta agus éagothrom. </a:t>
            </a: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34547" y="567693"/>
            <a:ext cx="10510262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IS Giniúnach: Dúshláin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1447800" y="1562100"/>
            <a:ext cx="15043302" cy="9006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Ionramháil Mhothúchánach: 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D’fhéadfadh ábhar IS Giniúnach dul i bhfeidhm ar thuairimí nó ar mhothúcháin. D’fhéadfadh botaí comhrá IS aontú le gach a ndeir tú, fiú má tá sé contráilte nó contúirteach, agus d’fhéadfadh siad droch-chomhairle a thabhairt dá bharr sin.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Ró-Roinnt: 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Níl mórán difear idir a bheith ag labhairt le hIS Giniúnach agus le duine san fhíorshaol agus d’fhéadfá an iomarca faisnéise pearsanta a roinnt dá bharr sin.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Maoin Intleachtúil: 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Is minic gur tháinig na sonraí nó faisnéis amhail saothair ealaíne, scríbhinní agus ceol a úsáidtear chun IS Giniúnach a oiliúint ó dhaoine san fhíorshaol gan cead a fháil uathu.  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Tionchar Timpeallachta: 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Úsáidtear méideanna ollmhóra fuinnimh agus uisce chun IS Giniúnach a oiliúint agus a rith. Úsáideann fiú rud éigin simplí - amhail ceist a chur ar bhota comhrá - deich n-uaire níos mó leictreachais ná cuardach Google. Deir saineolaithe go bhféadfadh córais IS sé huaire níos mó uisce a úsáid ná an Danmhairg, rud a scriosann an dul chun cinn a rinneamar go dtí seo sa chomhrac i gcoinne an athraithe aeráide. </a:t>
            </a:r>
          </a:p>
          <a:p>
            <a:pPr marL="647698" lvl="1" indent="-323849" algn="l" rtl="0">
              <a:lnSpc>
                <a:spcPts val="3749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Cumhacht agus Tionchar: 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Tá formhór na n-uirlisí don IS giniúnach ag grúpa beaga comhlachtaí teicneolaíochta an-saibhir bunaithe sna Stáit Aonraithe, rud a thugann an-chumhacht agus an-smacht dóibh. </a:t>
            </a:r>
          </a:p>
          <a:p>
            <a:pPr algn="l" rtl="0">
              <a:lnSpc>
                <a:spcPts val="3749"/>
              </a:lnSpc>
            </a:pPr>
            <a:endParaRPr lang="ga" sz="29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934547" y="567693"/>
            <a:ext cx="10510262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IS Giniúnach: Dúshláin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2286342" y="2483881"/>
            <a:ext cx="5485759" cy="7341576"/>
            <a:chOff x="0" y="0"/>
            <a:chExt cx="4744835" cy="6350000"/>
          </a:xfrm>
        </p:grpSpPr>
        <p:sp>
          <p:nvSpPr>
            <p:cNvPr id="4" name="Freeform 4"/>
            <p:cNvSpPr/>
            <p:nvPr/>
          </p:nvSpPr>
          <p:spPr>
            <a:xfrm>
              <a:off x="-11970" y="-330"/>
              <a:ext cx="4758613" cy="6349909"/>
            </a:xfrm>
            <a:custGeom>
              <a:avLst/>
              <a:gdLst/>
              <a:ahLst/>
              <a:cxnLst/>
              <a:rect l="l" t="t" r="r" b="b"/>
              <a:pathLst>
                <a:path w="4758613" h="6349909">
                  <a:moveTo>
                    <a:pt x="985244" y="330"/>
                  </a:moveTo>
                  <a:cubicBezTo>
                    <a:pt x="1232239" y="-12370"/>
                    <a:pt x="1704664" y="707720"/>
                    <a:pt x="2175129" y="1780870"/>
                  </a:cubicBezTo>
                  <a:cubicBezTo>
                    <a:pt x="2210414" y="1571320"/>
                    <a:pt x="2259420" y="1396060"/>
                    <a:pt x="2319209" y="1261440"/>
                  </a:cubicBezTo>
                  <a:cubicBezTo>
                    <a:pt x="2343712" y="1170000"/>
                    <a:pt x="2386838" y="1089990"/>
                    <a:pt x="2445646" y="1030300"/>
                  </a:cubicBezTo>
                  <a:cubicBezTo>
                    <a:pt x="2658336" y="818210"/>
                    <a:pt x="3031767" y="949020"/>
                    <a:pt x="3404219" y="1318590"/>
                  </a:cubicBezTo>
                  <a:cubicBezTo>
                    <a:pt x="3513014" y="748360"/>
                    <a:pt x="3732564" y="358470"/>
                    <a:pt x="3994260" y="347040"/>
                  </a:cubicBezTo>
                  <a:cubicBezTo>
                    <a:pt x="4387294" y="329260"/>
                    <a:pt x="4728382" y="1166190"/>
                    <a:pt x="4755825" y="2213940"/>
                  </a:cubicBezTo>
                  <a:cubicBezTo>
                    <a:pt x="4791095" y="3261690"/>
                    <a:pt x="4487268" y="4126560"/>
                    <a:pt x="4094234" y="4143070"/>
                  </a:cubicBezTo>
                  <a:cubicBezTo>
                    <a:pt x="4074631" y="4144340"/>
                    <a:pt x="4055028" y="4143070"/>
                    <a:pt x="4036406" y="4139260"/>
                  </a:cubicBezTo>
                  <a:cubicBezTo>
                    <a:pt x="3911928" y="4157040"/>
                    <a:pt x="3764908" y="4113860"/>
                    <a:pt x="3609067" y="4021150"/>
                  </a:cubicBezTo>
                  <a:cubicBezTo>
                    <a:pt x="3651213" y="5151450"/>
                    <a:pt x="3460086" y="6030290"/>
                    <a:pt x="3128800" y="6088710"/>
                  </a:cubicBezTo>
                  <a:cubicBezTo>
                    <a:pt x="3117039" y="6091250"/>
                    <a:pt x="3104297" y="6092520"/>
                    <a:pt x="3091555" y="6091250"/>
                  </a:cubicBezTo>
                  <a:cubicBezTo>
                    <a:pt x="3086655" y="6091250"/>
                    <a:pt x="3082734" y="6091250"/>
                    <a:pt x="3077834" y="6091250"/>
                  </a:cubicBezTo>
                  <a:cubicBezTo>
                    <a:pt x="2981780" y="6084900"/>
                    <a:pt x="2883767" y="6009970"/>
                    <a:pt x="2788694" y="5880430"/>
                  </a:cubicBezTo>
                  <a:cubicBezTo>
                    <a:pt x="2625011" y="5691200"/>
                    <a:pt x="2432905" y="5385130"/>
                    <a:pt x="2230016" y="4992700"/>
                  </a:cubicBezTo>
                  <a:cubicBezTo>
                    <a:pt x="2223155" y="5556580"/>
                    <a:pt x="2142784" y="5926150"/>
                    <a:pt x="1990863" y="5971870"/>
                  </a:cubicBezTo>
                  <a:cubicBezTo>
                    <a:pt x="1976161" y="5975680"/>
                    <a:pt x="1961459" y="5976950"/>
                    <a:pt x="1947737" y="5975680"/>
                  </a:cubicBezTo>
                  <a:cubicBezTo>
                    <a:pt x="1781114" y="5990920"/>
                    <a:pt x="1537061" y="5717870"/>
                    <a:pt x="1278305" y="5258130"/>
                  </a:cubicBezTo>
                  <a:cubicBezTo>
                    <a:pt x="1244000" y="5891860"/>
                    <a:pt x="1129324" y="6314770"/>
                    <a:pt x="951920" y="6347790"/>
                  </a:cubicBezTo>
                  <a:cubicBezTo>
                    <a:pt x="641217" y="6406210"/>
                    <a:pt x="254064" y="5249240"/>
                    <a:pt x="87440" y="3765880"/>
                  </a:cubicBezTo>
                  <a:cubicBezTo>
                    <a:pt x="-106140" y="2282520"/>
                    <a:pt x="39414" y="1031570"/>
                    <a:pt x="350117" y="973150"/>
                  </a:cubicBezTo>
                  <a:cubicBezTo>
                    <a:pt x="358938" y="971880"/>
                    <a:pt x="366779" y="970610"/>
                    <a:pt x="375600" y="970610"/>
                  </a:cubicBezTo>
                  <a:cubicBezTo>
                    <a:pt x="467733" y="969340"/>
                    <a:pt x="582409" y="1050620"/>
                    <a:pt x="708846" y="1201750"/>
                  </a:cubicBezTo>
                  <a:cubicBezTo>
                    <a:pt x="696105" y="517220"/>
                    <a:pt x="776476" y="54940"/>
                    <a:pt x="947019" y="5410"/>
                  </a:cubicBezTo>
                  <a:cubicBezTo>
                    <a:pt x="959761" y="1600"/>
                    <a:pt x="972503" y="-940"/>
                    <a:pt x="985244" y="330"/>
                  </a:cubicBezTo>
                  <a:close/>
                </a:path>
              </a:pathLst>
            </a:custGeom>
            <a:blipFill>
              <a:blip r:embed="rId3"/>
              <a:stretch>
                <a:fillRect l="-45314" r="-4531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2000" y="3086123"/>
            <a:ext cx="11235048" cy="657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3919"/>
              </a:lnSpc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</a:t>
            </a: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Úsáid IS Giniúnach le Duine Fásta Iontaofa Amháin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Tá srianadh aoise ar fhormhór na n-uirlisí IS agus athraíonn an srianadh seo ó aip go haip, ach is é 13 bliana d’aois an íosaois. Ní féidir leat an uirlis a úsáid má tá tú faoi bhun 13 bliana d’aois agus má tá tú 13 bliana d’aois nó níos sine, </a:t>
            </a: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ní mór duit toiliú do thuismitheora nó do chaomhnóra dhlíthiúil a fháil </a:t>
            </a: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chun í a úsáid.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Nuair a bhíonn tú sean go leor chun uirlisí IS Giniúnach a úsáid, d’fhéadfadh siad a bheith úsáideach ach in amanna tugann siad freagraí contráilte nó míchuí. Is féidir le duine fásta iontaofa a bheith leat cabhrú leat foghlaim conas iad a úsáid go sábháilte agus botúin nó fadhbanna ar bith a aithint.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Lean treoirlínte do scoile agus treoirlínte tuismitheoirí maidir le hIS Giniúnach a úsáid.</a:t>
            </a: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l" rtl="0">
              <a:lnSpc>
                <a:spcPts val="3919"/>
              </a:lnSpc>
            </a:pPr>
            <a:endParaRPr lang="ga" sz="27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 rtl="0">
              <a:lnSpc>
                <a:spcPts val="5179"/>
              </a:lnSpc>
            </a:pPr>
            <a:endParaRPr lang="ga" sz="27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181600" y="830393"/>
            <a:ext cx="1259050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4816"/>
              </a:lnSpc>
            </a:pPr>
            <a:r>
              <a:rPr lang="ga" sz="40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IS Giniúnach a Úsáid go Cruthaitheach, go Sábháilte agus go Freagrach: Na Leideanna is Fearr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2286342" y="2483881"/>
            <a:ext cx="5485759" cy="7341576"/>
            <a:chOff x="0" y="0"/>
            <a:chExt cx="4744835" cy="6350000"/>
          </a:xfrm>
        </p:grpSpPr>
        <p:sp>
          <p:nvSpPr>
            <p:cNvPr id="4" name="Freeform 4"/>
            <p:cNvSpPr/>
            <p:nvPr/>
          </p:nvSpPr>
          <p:spPr>
            <a:xfrm>
              <a:off x="-11970" y="-330"/>
              <a:ext cx="4758613" cy="6349909"/>
            </a:xfrm>
            <a:custGeom>
              <a:avLst/>
              <a:gdLst/>
              <a:ahLst/>
              <a:cxnLst/>
              <a:rect l="l" t="t" r="r" b="b"/>
              <a:pathLst>
                <a:path w="4758613" h="6349909">
                  <a:moveTo>
                    <a:pt x="985244" y="330"/>
                  </a:moveTo>
                  <a:cubicBezTo>
                    <a:pt x="1232239" y="-12370"/>
                    <a:pt x="1704664" y="707720"/>
                    <a:pt x="2175129" y="1780870"/>
                  </a:cubicBezTo>
                  <a:cubicBezTo>
                    <a:pt x="2210414" y="1571320"/>
                    <a:pt x="2259420" y="1396060"/>
                    <a:pt x="2319209" y="1261440"/>
                  </a:cubicBezTo>
                  <a:cubicBezTo>
                    <a:pt x="2343712" y="1170000"/>
                    <a:pt x="2386838" y="1089990"/>
                    <a:pt x="2445646" y="1030300"/>
                  </a:cubicBezTo>
                  <a:cubicBezTo>
                    <a:pt x="2658336" y="818210"/>
                    <a:pt x="3031767" y="949020"/>
                    <a:pt x="3404219" y="1318590"/>
                  </a:cubicBezTo>
                  <a:cubicBezTo>
                    <a:pt x="3513014" y="748360"/>
                    <a:pt x="3732564" y="358470"/>
                    <a:pt x="3994260" y="347040"/>
                  </a:cubicBezTo>
                  <a:cubicBezTo>
                    <a:pt x="4387294" y="329260"/>
                    <a:pt x="4728382" y="1166190"/>
                    <a:pt x="4755825" y="2213940"/>
                  </a:cubicBezTo>
                  <a:cubicBezTo>
                    <a:pt x="4791095" y="3261690"/>
                    <a:pt x="4487268" y="4126560"/>
                    <a:pt x="4094234" y="4143070"/>
                  </a:cubicBezTo>
                  <a:cubicBezTo>
                    <a:pt x="4074631" y="4144340"/>
                    <a:pt x="4055028" y="4143070"/>
                    <a:pt x="4036406" y="4139260"/>
                  </a:cubicBezTo>
                  <a:cubicBezTo>
                    <a:pt x="3911928" y="4157040"/>
                    <a:pt x="3764908" y="4113860"/>
                    <a:pt x="3609067" y="4021150"/>
                  </a:cubicBezTo>
                  <a:cubicBezTo>
                    <a:pt x="3651213" y="5151450"/>
                    <a:pt x="3460086" y="6030290"/>
                    <a:pt x="3128800" y="6088710"/>
                  </a:cubicBezTo>
                  <a:cubicBezTo>
                    <a:pt x="3117039" y="6091250"/>
                    <a:pt x="3104297" y="6092520"/>
                    <a:pt x="3091555" y="6091250"/>
                  </a:cubicBezTo>
                  <a:cubicBezTo>
                    <a:pt x="3086655" y="6091250"/>
                    <a:pt x="3082734" y="6091250"/>
                    <a:pt x="3077834" y="6091250"/>
                  </a:cubicBezTo>
                  <a:cubicBezTo>
                    <a:pt x="2981780" y="6084900"/>
                    <a:pt x="2883767" y="6009970"/>
                    <a:pt x="2788694" y="5880430"/>
                  </a:cubicBezTo>
                  <a:cubicBezTo>
                    <a:pt x="2625011" y="5691200"/>
                    <a:pt x="2432905" y="5385130"/>
                    <a:pt x="2230016" y="4992700"/>
                  </a:cubicBezTo>
                  <a:cubicBezTo>
                    <a:pt x="2223155" y="5556580"/>
                    <a:pt x="2142784" y="5926150"/>
                    <a:pt x="1990863" y="5971870"/>
                  </a:cubicBezTo>
                  <a:cubicBezTo>
                    <a:pt x="1976161" y="5975680"/>
                    <a:pt x="1961459" y="5976950"/>
                    <a:pt x="1947737" y="5975680"/>
                  </a:cubicBezTo>
                  <a:cubicBezTo>
                    <a:pt x="1781114" y="5990920"/>
                    <a:pt x="1537061" y="5717870"/>
                    <a:pt x="1278305" y="5258130"/>
                  </a:cubicBezTo>
                  <a:cubicBezTo>
                    <a:pt x="1244000" y="5891860"/>
                    <a:pt x="1129324" y="6314770"/>
                    <a:pt x="951920" y="6347790"/>
                  </a:cubicBezTo>
                  <a:cubicBezTo>
                    <a:pt x="641217" y="6406210"/>
                    <a:pt x="254064" y="5249240"/>
                    <a:pt x="87440" y="3765880"/>
                  </a:cubicBezTo>
                  <a:cubicBezTo>
                    <a:pt x="-106140" y="2282520"/>
                    <a:pt x="39414" y="1031570"/>
                    <a:pt x="350117" y="973150"/>
                  </a:cubicBezTo>
                  <a:cubicBezTo>
                    <a:pt x="358938" y="971880"/>
                    <a:pt x="366779" y="970610"/>
                    <a:pt x="375600" y="970610"/>
                  </a:cubicBezTo>
                  <a:cubicBezTo>
                    <a:pt x="467733" y="969340"/>
                    <a:pt x="582409" y="1050620"/>
                    <a:pt x="708846" y="1201750"/>
                  </a:cubicBezTo>
                  <a:cubicBezTo>
                    <a:pt x="696105" y="517220"/>
                    <a:pt x="776476" y="54940"/>
                    <a:pt x="947019" y="5410"/>
                  </a:cubicBezTo>
                  <a:cubicBezTo>
                    <a:pt x="959761" y="1600"/>
                    <a:pt x="972503" y="-940"/>
                    <a:pt x="985244" y="330"/>
                  </a:cubicBezTo>
                  <a:close/>
                </a:path>
              </a:pathLst>
            </a:custGeom>
            <a:blipFill>
              <a:blip r:embed="rId3"/>
              <a:stretch>
                <a:fillRect l="-45314" r="-4531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2000" y="2171700"/>
            <a:ext cx="11235048" cy="707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3919"/>
              </a:lnSpc>
            </a:pP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 Tionchar a Thuiscint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Déantar uirlisí IS ionas go leanann tú ar aghaidh ag cur ceisteanna orthu agus ag labhairt leo, ach </a:t>
            </a: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úsáideann gach iarratas méid ollmhór leictreachais agus acmhainní.</a:t>
            </a: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Níor chóir IS a úsáid ach amháin nuair a bhíonn sé riachtanach agus seachain comhráite fada nó spraíúla nach bhfuil ag teastáil. Cabhraíonn sé seo leis an tionchar ar an timpeallacht a laghdú agus lenár ndomhan a chosaint.</a:t>
            </a: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l" rtl="0">
              <a:lnSpc>
                <a:spcPts val="3919"/>
              </a:lnSpc>
            </a:pPr>
            <a:endParaRPr lang="ga" sz="27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 rtl="0">
              <a:lnSpc>
                <a:spcPts val="3919"/>
              </a:lnSpc>
            </a:pP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Seachain Ró-Roinnt Faisnéise Pearsanta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Ná tabhair </a:t>
            </a: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d’ainm iomlán, do sheoladh, ainm do scoile, d’uimhir gutháin, nó grianghraif phearsanta nó </a:t>
            </a: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aon fhaisnéis phríobháideach eile fút nó faoi dhaoine eile don IS Giniúnach</a:t>
            </a: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Caith le comhráite IS Giniúnach mar a bheadh comhrá le strainséir ar líne ann. </a:t>
            </a:r>
          </a:p>
          <a:p>
            <a:pPr algn="ctr" rtl="0">
              <a:lnSpc>
                <a:spcPts val="5179"/>
              </a:lnSpc>
            </a:pPr>
            <a:endParaRPr lang="ga" sz="27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181600" y="830393"/>
            <a:ext cx="1259050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4816"/>
              </a:lnSpc>
            </a:pPr>
            <a:r>
              <a:rPr lang="ga" sz="40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IS Giniúnach a Úsáid go Cruthaitheach, go Sábháilte agus go Freagrach: Na Leideanna is Fearr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475" y="643845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4038600" y="643845"/>
            <a:ext cx="13592925" cy="131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050"/>
              </a:lnSpc>
            </a:pPr>
            <a:r>
              <a:rPr lang="ga" sz="44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Cad is Lá le haghaidh Idirlíon níos Sábháilte ann?</a:t>
            </a:r>
          </a:p>
          <a:p>
            <a:pPr algn="r" rtl="0">
              <a:lnSpc>
                <a:spcPts val="1009"/>
              </a:lnSpc>
            </a:pPr>
            <a:endParaRPr lang="ga" sz="4400" b="1" dirty="0">
              <a:solidFill>
                <a:srgbClr val="00000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r" rtl="0">
              <a:lnSpc>
                <a:spcPts val="4040"/>
              </a:lnSpc>
            </a:pPr>
            <a:r>
              <a:rPr lang="ga" sz="4000" b="1" dirty="0">
                <a:solidFill>
                  <a:srgbClr val="38B6FF"/>
                </a:solidFill>
                <a:latin typeface="DM Sans Bold"/>
                <a:ea typeface="DM Sans Bold"/>
                <a:cs typeface="DM Sans Bold"/>
                <a:sym typeface="DM Sans Bold"/>
              </a:rPr>
              <a:t>webwise.ie/saferinternetday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599942"/>
            <a:ext cx="9154132" cy="4689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8" lvl="1" indent="-399419" algn="l" rtl="0">
              <a:lnSpc>
                <a:spcPts val="3737"/>
              </a:lnSpc>
              <a:buFont typeface="Arial"/>
              <a:buChar char="•"/>
            </a:pPr>
            <a:r>
              <a:rPr lang="ga" sz="37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Lá chun feasacht a ardú ar idirlíon níos fearr do GACH úsáideoir</a:t>
            </a:r>
          </a:p>
          <a:p>
            <a:pPr algn="l" rtl="0">
              <a:lnSpc>
                <a:spcPts val="3737"/>
              </a:lnSpc>
            </a:pPr>
            <a:r>
              <a:rPr lang="ga" sz="37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​</a:t>
            </a:r>
          </a:p>
          <a:p>
            <a:pPr marL="798838" lvl="1" indent="-399419" algn="l" rtl="0">
              <a:lnSpc>
                <a:spcPts val="3737"/>
              </a:lnSpc>
              <a:buFont typeface="Arial"/>
              <a:buChar char="•"/>
            </a:pPr>
            <a:r>
              <a:rPr lang="ga" sz="37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Ceiliúrfar Lá le haghaidh Idirlíon níos Sábháilte </a:t>
            </a:r>
            <a:r>
              <a:rPr lang="ga" sz="37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Dé Máirt, an 10 Feabhra 2026</a:t>
            </a:r>
          </a:p>
          <a:p>
            <a:pPr algn="l" rtl="0">
              <a:lnSpc>
                <a:spcPts val="3737"/>
              </a:lnSpc>
            </a:pPr>
            <a:r>
              <a:rPr lang="ga" sz="37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​</a:t>
            </a:r>
          </a:p>
          <a:p>
            <a:pPr marL="798838" lvl="1" indent="-399419" algn="l" rtl="0">
              <a:lnSpc>
                <a:spcPts val="3737"/>
              </a:lnSpc>
              <a:buFont typeface="Arial"/>
              <a:buChar char="•"/>
            </a:pPr>
            <a:r>
              <a:rPr lang="ga" sz="37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Cheiliúr breis agus 200,000 duine óg Lá le haghaidh Idirlíon níos Sábháilte in Éirinn in 2025</a:t>
            </a:r>
          </a:p>
          <a:p>
            <a:pPr algn="l" rtl="0">
              <a:lnSpc>
                <a:spcPts val="3737"/>
              </a:lnSpc>
            </a:pPr>
            <a:endParaRPr lang="ga" sz="3700" b="1">
              <a:solidFill>
                <a:srgbClr val="000001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637989" y="3049173"/>
            <a:ext cx="6621311" cy="6473816"/>
            <a:chOff x="0" y="0"/>
            <a:chExt cx="6328410" cy="6187440"/>
          </a:xfrm>
        </p:grpSpPr>
        <p:sp>
          <p:nvSpPr>
            <p:cNvPr id="6" name="Freeform 6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t="-33655" b="-48471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7" name="Freeform 7"/>
          <p:cNvSpPr/>
          <p:nvPr/>
        </p:nvSpPr>
        <p:spPr>
          <a:xfrm rot="-426989">
            <a:off x="15294098" y="2334895"/>
            <a:ext cx="1396269" cy="312257"/>
          </a:xfrm>
          <a:custGeom>
            <a:avLst/>
            <a:gdLst/>
            <a:ahLst/>
            <a:cxnLst/>
            <a:rect l="l" t="t" r="r" b="b"/>
            <a:pathLst>
              <a:path w="1396269" h="312257">
                <a:moveTo>
                  <a:pt x="0" y="0"/>
                </a:moveTo>
                <a:lnTo>
                  <a:pt x="1396269" y="0"/>
                </a:lnTo>
                <a:lnTo>
                  <a:pt x="1396269" y="312256"/>
                </a:lnTo>
                <a:lnTo>
                  <a:pt x="0" y="312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2286342" y="2483881"/>
            <a:ext cx="5485759" cy="7341576"/>
            <a:chOff x="0" y="0"/>
            <a:chExt cx="4744835" cy="6350000"/>
          </a:xfrm>
        </p:grpSpPr>
        <p:sp>
          <p:nvSpPr>
            <p:cNvPr id="4" name="Freeform 4"/>
            <p:cNvSpPr/>
            <p:nvPr/>
          </p:nvSpPr>
          <p:spPr>
            <a:xfrm>
              <a:off x="-11970" y="-330"/>
              <a:ext cx="4758613" cy="6349909"/>
            </a:xfrm>
            <a:custGeom>
              <a:avLst/>
              <a:gdLst/>
              <a:ahLst/>
              <a:cxnLst/>
              <a:rect l="l" t="t" r="r" b="b"/>
              <a:pathLst>
                <a:path w="4758613" h="6349909">
                  <a:moveTo>
                    <a:pt x="985244" y="330"/>
                  </a:moveTo>
                  <a:cubicBezTo>
                    <a:pt x="1232239" y="-12370"/>
                    <a:pt x="1704664" y="707720"/>
                    <a:pt x="2175129" y="1780870"/>
                  </a:cubicBezTo>
                  <a:cubicBezTo>
                    <a:pt x="2210414" y="1571320"/>
                    <a:pt x="2259420" y="1396060"/>
                    <a:pt x="2319209" y="1261440"/>
                  </a:cubicBezTo>
                  <a:cubicBezTo>
                    <a:pt x="2343712" y="1170000"/>
                    <a:pt x="2386838" y="1089990"/>
                    <a:pt x="2445646" y="1030300"/>
                  </a:cubicBezTo>
                  <a:cubicBezTo>
                    <a:pt x="2658336" y="818210"/>
                    <a:pt x="3031767" y="949020"/>
                    <a:pt x="3404219" y="1318590"/>
                  </a:cubicBezTo>
                  <a:cubicBezTo>
                    <a:pt x="3513014" y="748360"/>
                    <a:pt x="3732564" y="358470"/>
                    <a:pt x="3994260" y="347040"/>
                  </a:cubicBezTo>
                  <a:cubicBezTo>
                    <a:pt x="4387294" y="329260"/>
                    <a:pt x="4728382" y="1166190"/>
                    <a:pt x="4755825" y="2213940"/>
                  </a:cubicBezTo>
                  <a:cubicBezTo>
                    <a:pt x="4791095" y="3261690"/>
                    <a:pt x="4487268" y="4126560"/>
                    <a:pt x="4094234" y="4143070"/>
                  </a:cubicBezTo>
                  <a:cubicBezTo>
                    <a:pt x="4074631" y="4144340"/>
                    <a:pt x="4055028" y="4143070"/>
                    <a:pt x="4036406" y="4139260"/>
                  </a:cubicBezTo>
                  <a:cubicBezTo>
                    <a:pt x="3911928" y="4157040"/>
                    <a:pt x="3764908" y="4113860"/>
                    <a:pt x="3609067" y="4021150"/>
                  </a:cubicBezTo>
                  <a:cubicBezTo>
                    <a:pt x="3651213" y="5151450"/>
                    <a:pt x="3460086" y="6030290"/>
                    <a:pt x="3128800" y="6088710"/>
                  </a:cubicBezTo>
                  <a:cubicBezTo>
                    <a:pt x="3117039" y="6091250"/>
                    <a:pt x="3104297" y="6092520"/>
                    <a:pt x="3091555" y="6091250"/>
                  </a:cubicBezTo>
                  <a:cubicBezTo>
                    <a:pt x="3086655" y="6091250"/>
                    <a:pt x="3082734" y="6091250"/>
                    <a:pt x="3077834" y="6091250"/>
                  </a:cubicBezTo>
                  <a:cubicBezTo>
                    <a:pt x="2981780" y="6084900"/>
                    <a:pt x="2883767" y="6009970"/>
                    <a:pt x="2788694" y="5880430"/>
                  </a:cubicBezTo>
                  <a:cubicBezTo>
                    <a:pt x="2625011" y="5691200"/>
                    <a:pt x="2432905" y="5385130"/>
                    <a:pt x="2230016" y="4992700"/>
                  </a:cubicBezTo>
                  <a:cubicBezTo>
                    <a:pt x="2223155" y="5556580"/>
                    <a:pt x="2142784" y="5926150"/>
                    <a:pt x="1990863" y="5971870"/>
                  </a:cubicBezTo>
                  <a:cubicBezTo>
                    <a:pt x="1976161" y="5975680"/>
                    <a:pt x="1961459" y="5976950"/>
                    <a:pt x="1947737" y="5975680"/>
                  </a:cubicBezTo>
                  <a:cubicBezTo>
                    <a:pt x="1781114" y="5990920"/>
                    <a:pt x="1537061" y="5717870"/>
                    <a:pt x="1278305" y="5258130"/>
                  </a:cubicBezTo>
                  <a:cubicBezTo>
                    <a:pt x="1244000" y="5891860"/>
                    <a:pt x="1129324" y="6314770"/>
                    <a:pt x="951920" y="6347790"/>
                  </a:cubicBezTo>
                  <a:cubicBezTo>
                    <a:pt x="641217" y="6406210"/>
                    <a:pt x="254064" y="5249240"/>
                    <a:pt x="87440" y="3765880"/>
                  </a:cubicBezTo>
                  <a:cubicBezTo>
                    <a:pt x="-106140" y="2282520"/>
                    <a:pt x="39414" y="1031570"/>
                    <a:pt x="350117" y="973150"/>
                  </a:cubicBezTo>
                  <a:cubicBezTo>
                    <a:pt x="358938" y="971880"/>
                    <a:pt x="366779" y="970610"/>
                    <a:pt x="375600" y="970610"/>
                  </a:cubicBezTo>
                  <a:cubicBezTo>
                    <a:pt x="467733" y="969340"/>
                    <a:pt x="582409" y="1050620"/>
                    <a:pt x="708846" y="1201750"/>
                  </a:cubicBezTo>
                  <a:cubicBezTo>
                    <a:pt x="696105" y="517220"/>
                    <a:pt x="776476" y="54940"/>
                    <a:pt x="947019" y="5410"/>
                  </a:cubicBezTo>
                  <a:cubicBezTo>
                    <a:pt x="959761" y="1600"/>
                    <a:pt x="972503" y="-940"/>
                    <a:pt x="985244" y="330"/>
                  </a:cubicBezTo>
                  <a:close/>
                </a:path>
              </a:pathLst>
            </a:custGeom>
            <a:blipFill>
              <a:blip r:embed="rId3"/>
              <a:stretch>
                <a:fillRect l="-45314" r="-4531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5800" y="2258945"/>
            <a:ext cx="11235048" cy="756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3919"/>
              </a:lnSpc>
            </a:pP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Seiceáil Sula gCuireann Tú Muinín Ann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Is féidir le hIS Giniúnach botúin a dhéanamh, rudaí a chumadh, nó faisnéis as dáta a thabhairt.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 chóir fíricí a athsheiceáil </a:t>
            </a: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 foinsí iontaofa i gcónaí (múinteoirí, leabhair, suíomhanna gréasáin creidiúnacha).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D’fhéadfadh comhairle ó bhota comhrá IS Giniúnach a bheith bréagach nó neamhiontaofa –</a:t>
            </a: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labhair le duine fásta iontaofa i gcónaí</a:t>
            </a: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le haghaidh comhairle nó má tá ábhar imní agat. </a:t>
            </a:r>
          </a:p>
          <a:p>
            <a:pPr algn="l" rtl="0">
              <a:lnSpc>
                <a:spcPts val="3919"/>
              </a:lnSpc>
            </a:pPr>
            <a:endParaRPr lang="ga" sz="27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 rtl="0">
              <a:lnSpc>
                <a:spcPts val="3919"/>
              </a:lnSpc>
            </a:pP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Is Uirlis Chabhrach Í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Tá IS Giniúnach an-úsáideach le haghaidh tobsmaointeoireachta nó chun rudaí a mhíniú, ach níor chóir dúinn na freagraí a thugann sí dúinn a chóipeáil amháin.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Ina áit sin, ba chóir IS Giniúnach a úsáid mar uirlis chun cabhrú linn </a:t>
            </a: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leis</a:t>
            </a: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an bhfoghlaim seachas teacht in áit foghlama. </a:t>
            </a:r>
          </a:p>
          <a:p>
            <a:pPr algn="l" rtl="0">
              <a:lnSpc>
                <a:spcPts val="3919"/>
              </a:lnSpc>
            </a:pPr>
            <a:endParaRPr lang="ga" sz="27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 rtl="0">
              <a:lnSpc>
                <a:spcPts val="5179"/>
              </a:lnSpc>
            </a:pPr>
            <a:endParaRPr lang="ga" sz="27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105400" y="830393"/>
            <a:ext cx="1266670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4816"/>
              </a:lnSpc>
            </a:pPr>
            <a:r>
              <a:rPr lang="ga" sz="40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IS Giniúnach a Úsáid go Cruthaitheach, go Sábháilte agus go Freagrach: Na Leideanna is Fearr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2286342" y="2483881"/>
            <a:ext cx="5485759" cy="7341576"/>
            <a:chOff x="0" y="0"/>
            <a:chExt cx="4744835" cy="6350000"/>
          </a:xfrm>
        </p:grpSpPr>
        <p:sp>
          <p:nvSpPr>
            <p:cNvPr id="4" name="Freeform 4"/>
            <p:cNvSpPr/>
            <p:nvPr/>
          </p:nvSpPr>
          <p:spPr>
            <a:xfrm>
              <a:off x="-11970" y="-330"/>
              <a:ext cx="4758613" cy="6349909"/>
            </a:xfrm>
            <a:custGeom>
              <a:avLst/>
              <a:gdLst/>
              <a:ahLst/>
              <a:cxnLst/>
              <a:rect l="l" t="t" r="r" b="b"/>
              <a:pathLst>
                <a:path w="4758613" h="6349909">
                  <a:moveTo>
                    <a:pt x="985244" y="330"/>
                  </a:moveTo>
                  <a:cubicBezTo>
                    <a:pt x="1232239" y="-12370"/>
                    <a:pt x="1704664" y="707720"/>
                    <a:pt x="2175129" y="1780870"/>
                  </a:cubicBezTo>
                  <a:cubicBezTo>
                    <a:pt x="2210414" y="1571320"/>
                    <a:pt x="2259420" y="1396060"/>
                    <a:pt x="2319209" y="1261440"/>
                  </a:cubicBezTo>
                  <a:cubicBezTo>
                    <a:pt x="2343712" y="1170000"/>
                    <a:pt x="2386838" y="1089990"/>
                    <a:pt x="2445646" y="1030300"/>
                  </a:cubicBezTo>
                  <a:cubicBezTo>
                    <a:pt x="2658336" y="818210"/>
                    <a:pt x="3031767" y="949020"/>
                    <a:pt x="3404219" y="1318590"/>
                  </a:cubicBezTo>
                  <a:cubicBezTo>
                    <a:pt x="3513014" y="748360"/>
                    <a:pt x="3732564" y="358470"/>
                    <a:pt x="3994260" y="347040"/>
                  </a:cubicBezTo>
                  <a:cubicBezTo>
                    <a:pt x="4387294" y="329260"/>
                    <a:pt x="4728382" y="1166190"/>
                    <a:pt x="4755825" y="2213940"/>
                  </a:cubicBezTo>
                  <a:cubicBezTo>
                    <a:pt x="4791095" y="3261690"/>
                    <a:pt x="4487268" y="4126560"/>
                    <a:pt x="4094234" y="4143070"/>
                  </a:cubicBezTo>
                  <a:cubicBezTo>
                    <a:pt x="4074631" y="4144340"/>
                    <a:pt x="4055028" y="4143070"/>
                    <a:pt x="4036406" y="4139260"/>
                  </a:cubicBezTo>
                  <a:cubicBezTo>
                    <a:pt x="3911928" y="4157040"/>
                    <a:pt x="3764908" y="4113860"/>
                    <a:pt x="3609067" y="4021150"/>
                  </a:cubicBezTo>
                  <a:cubicBezTo>
                    <a:pt x="3651213" y="5151450"/>
                    <a:pt x="3460086" y="6030290"/>
                    <a:pt x="3128800" y="6088710"/>
                  </a:cubicBezTo>
                  <a:cubicBezTo>
                    <a:pt x="3117039" y="6091250"/>
                    <a:pt x="3104297" y="6092520"/>
                    <a:pt x="3091555" y="6091250"/>
                  </a:cubicBezTo>
                  <a:cubicBezTo>
                    <a:pt x="3086655" y="6091250"/>
                    <a:pt x="3082734" y="6091250"/>
                    <a:pt x="3077834" y="6091250"/>
                  </a:cubicBezTo>
                  <a:cubicBezTo>
                    <a:pt x="2981780" y="6084900"/>
                    <a:pt x="2883767" y="6009970"/>
                    <a:pt x="2788694" y="5880430"/>
                  </a:cubicBezTo>
                  <a:cubicBezTo>
                    <a:pt x="2625011" y="5691200"/>
                    <a:pt x="2432905" y="5385130"/>
                    <a:pt x="2230016" y="4992700"/>
                  </a:cubicBezTo>
                  <a:cubicBezTo>
                    <a:pt x="2223155" y="5556580"/>
                    <a:pt x="2142784" y="5926150"/>
                    <a:pt x="1990863" y="5971870"/>
                  </a:cubicBezTo>
                  <a:cubicBezTo>
                    <a:pt x="1976161" y="5975680"/>
                    <a:pt x="1961459" y="5976950"/>
                    <a:pt x="1947737" y="5975680"/>
                  </a:cubicBezTo>
                  <a:cubicBezTo>
                    <a:pt x="1781114" y="5990920"/>
                    <a:pt x="1537061" y="5717870"/>
                    <a:pt x="1278305" y="5258130"/>
                  </a:cubicBezTo>
                  <a:cubicBezTo>
                    <a:pt x="1244000" y="5891860"/>
                    <a:pt x="1129324" y="6314770"/>
                    <a:pt x="951920" y="6347790"/>
                  </a:cubicBezTo>
                  <a:cubicBezTo>
                    <a:pt x="641217" y="6406210"/>
                    <a:pt x="254064" y="5249240"/>
                    <a:pt x="87440" y="3765880"/>
                  </a:cubicBezTo>
                  <a:cubicBezTo>
                    <a:pt x="-106140" y="2282520"/>
                    <a:pt x="39414" y="1031570"/>
                    <a:pt x="350117" y="973150"/>
                  </a:cubicBezTo>
                  <a:cubicBezTo>
                    <a:pt x="358938" y="971880"/>
                    <a:pt x="366779" y="970610"/>
                    <a:pt x="375600" y="970610"/>
                  </a:cubicBezTo>
                  <a:cubicBezTo>
                    <a:pt x="467733" y="969340"/>
                    <a:pt x="582409" y="1050620"/>
                    <a:pt x="708846" y="1201750"/>
                  </a:cubicBezTo>
                  <a:cubicBezTo>
                    <a:pt x="696105" y="517220"/>
                    <a:pt x="776476" y="54940"/>
                    <a:pt x="947019" y="5410"/>
                  </a:cubicBezTo>
                  <a:cubicBezTo>
                    <a:pt x="959761" y="1600"/>
                    <a:pt x="972503" y="-940"/>
                    <a:pt x="985244" y="330"/>
                  </a:cubicBezTo>
                  <a:close/>
                </a:path>
              </a:pathLst>
            </a:custGeom>
            <a:blipFill>
              <a:blip r:embed="rId3"/>
              <a:stretch>
                <a:fillRect l="-45314" r="-4531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8966" y="3086031"/>
            <a:ext cx="11235048" cy="558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3919"/>
              </a:lnSpc>
            </a:pP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Bí Criticiúil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Iarr ort féin: </a:t>
            </a:r>
            <a:r>
              <a:rPr lang="ga" sz="2799" i="1" dirty="0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“An bhfuil sé seo ceart”</a:t>
            </a: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agus </a:t>
            </a:r>
            <a:r>
              <a:rPr lang="ga" sz="2799" i="1" dirty="0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“Cá as ar tháinig an fhaisnéis seo?”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Má shíleann tú go bhfuil sé aisteach nó contráilte, is dócha </a:t>
            </a: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gur chóir é a sheiceáil</a:t>
            </a: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  <a:p>
            <a:pPr algn="l" rtl="0">
              <a:lnSpc>
                <a:spcPts val="3919"/>
              </a:lnSpc>
            </a:pPr>
            <a:endParaRPr lang="ga" sz="27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 rtl="0">
              <a:lnSpc>
                <a:spcPts val="3919"/>
              </a:lnSpc>
            </a:pP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Bí Cineálta &amp; Measúil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Ná</a:t>
            </a: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hiarr ar IS Giniúnach </a:t>
            </a:r>
            <a:r>
              <a:rPr lang="ga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ábhar dochrach, gránna nó bulaíochta a chruthú. </a:t>
            </a:r>
          </a:p>
          <a:p>
            <a:pPr marL="604518" lvl="1" indent="-302259" algn="l" rtl="0">
              <a:lnSpc>
                <a:spcPts val="3919"/>
              </a:lnSpc>
              <a:buFont typeface="Arial"/>
              <a:buChar char="•"/>
            </a:pPr>
            <a:r>
              <a:rPr lang="ga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Ná húsáid í chun cleas a imirt ar dhaoine eile nó caimiléireacht a dhéanamh orthu. </a:t>
            </a:r>
          </a:p>
          <a:p>
            <a:pPr algn="ctr" rtl="0">
              <a:lnSpc>
                <a:spcPts val="5179"/>
              </a:lnSpc>
            </a:pPr>
            <a:endParaRPr lang="ga" sz="27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181600" y="830393"/>
            <a:ext cx="1259050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4816"/>
              </a:lnSpc>
            </a:pPr>
            <a:r>
              <a:rPr lang="ga" sz="40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IS Giniúnach a Úsáid go Cruthaitheach, go Sábháilte agus go Freagrach: Na Leideanna is Fearr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2286342" y="1916724"/>
            <a:ext cx="5485759" cy="7341576"/>
            <a:chOff x="0" y="0"/>
            <a:chExt cx="4744835" cy="6350000"/>
          </a:xfrm>
        </p:grpSpPr>
        <p:sp>
          <p:nvSpPr>
            <p:cNvPr id="4" name="Freeform 4"/>
            <p:cNvSpPr/>
            <p:nvPr/>
          </p:nvSpPr>
          <p:spPr>
            <a:xfrm>
              <a:off x="-11970" y="-330"/>
              <a:ext cx="4758613" cy="6349909"/>
            </a:xfrm>
            <a:custGeom>
              <a:avLst/>
              <a:gdLst/>
              <a:ahLst/>
              <a:cxnLst/>
              <a:rect l="l" t="t" r="r" b="b"/>
              <a:pathLst>
                <a:path w="4758613" h="6349909">
                  <a:moveTo>
                    <a:pt x="985244" y="330"/>
                  </a:moveTo>
                  <a:cubicBezTo>
                    <a:pt x="1232239" y="-12370"/>
                    <a:pt x="1704664" y="707720"/>
                    <a:pt x="2175129" y="1780870"/>
                  </a:cubicBezTo>
                  <a:cubicBezTo>
                    <a:pt x="2210414" y="1571320"/>
                    <a:pt x="2259420" y="1396060"/>
                    <a:pt x="2319209" y="1261440"/>
                  </a:cubicBezTo>
                  <a:cubicBezTo>
                    <a:pt x="2343712" y="1170000"/>
                    <a:pt x="2386838" y="1089990"/>
                    <a:pt x="2445646" y="1030300"/>
                  </a:cubicBezTo>
                  <a:cubicBezTo>
                    <a:pt x="2658336" y="818210"/>
                    <a:pt x="3031767" y="949020"/>
                    <a:pt x="3404219" y="1318590"/>
                  </a:cubicBezTo>
                  <a:cubicBezTo>
                    <a:pt x="3513014" y="748360"/>
                    <a:pt x="3732564" y="358470"/>
                    <a:pt x="3994260" y="347040"/>
                  </a:cubicBezTo>
                  <a:cubicBezTo>
                    <a:pt x="4387294" y="329260"/>
                    <a:pt x="4728382" y="1166190"/>
                    <a:pt x="4755825" y="2213940"/>
                  </a:cubicBezTo>
                  <a:cubicBezTo>
                    <a:pt x="4791095" y="3261690"/>
                    <a:pt x="4487268" y="4126560"/>
                    <a:pt x="4094234" y="4143070"/>
                  </a:cubicBezTo>
                  <a:cubicBezTo>
                    <a:pt x="4074631" y="4144340"/>
                    <a:pt x="4055028" y="4143070"/>
                    <a:pt x="4036406" y="4139260"/>
                  </a:cubicBezTo>
                  <a:cubicBezTo>
                    <a:pt x="3911928" y="4157040"/>
                    <a:pt x="3764908" y="4113860"/>
                    <a:pt x="3609067" y="4021150"/>
                  </a:cubicBezTo>
                  <a:cubicBezTo>
                    <a:pt x="3651213" y="5151450"/>
                    <a:pt x="3460086" y="6030290"/>
                    <a:pt x="3128800" y="6088710"/>
                  </a:cubicBezTo>
                  <a:cubicBezTo>
                    <a:pt x="3117039" y="6091250"/>
                    <a:pt x="3104297" y="6092520"/>
                    <a:pt x="3091555" y="6091250"/>
                  </a:cubicBezTo>
                  <a:cubicBezTo>
                    <a:pt x="3086655" y="6091250"/>
                    <a:pt x="3082734" y="6091250"/>
                    <a:pt x="3077834" y="6091250"/>
                  </a:cubicBezTo>
                  <a:cubicBezTo>
                    <a:pt x="2981780" y="6084900"/>
                    <a:pt x="2883767" y="6009970"/>
                    <a:pt x="2788694" y="5880430"/>
                  </a:cubicBezTo>
                  <a:cubicBezTo>
                    <a:pt x="2625011" y="5691200"/>
                    <a:pt x="2432905" y="5385130"/>
                    <a:pt x="2230016" y="4992700"/>
                  </a:cubicBezTo>
                  <a:cubicBezTo>
                    <a:pt x="2223155" y="5556580"/>
                    <a:pt x="2142784" y="5926150"/>
                    <a:pt x="1990863" y="5971870"/>
                  </a:cubicBezTo>
                  <a:cubicBezTo>
                    <a:pt x="1976161" y="5975680"/>
                    <a:pt x="1961459" y="5976950"/>
                    <a:pt x="1947737" y="5975680"/>
                  </a:cubicBezTo>
                  <a:cubicBezTo>
                    <a:pt x="1781114" y="5990920"/>
                    <a:pt x="1537061" y="5717870"/>
                    <a:pt x="1278305" y="5258130"/>
                  </a:cubicBezTo>
                  <a:cubicBezTo>
                    <a:pt x="1244000" y="5891860"/>
                    <a:pt x="1129324" y="6314770"/>
                    <a:pt x="951920" y="6347790"/>
                  </a:cubicBezTo>
                  <a:cubicBezTo>
                    <a:pt x="641217" y="6406210"/>
                    <a:pt x="254064" y="5249240"/>
                    <a:pt x="87440" y="3765880"/>
                  </a:cubicBezTo>
                  <a:cubicBezTo>
                    <a:pt x="-106140" y="2282520"/>
                    <a:pt x="39414" y="1031570"/>
                    <a:pt x="350117" y="973150"/>
                  </a:cubicBezTo>
                  <a:cubicBezTo>
                    <a:pt x="358938" y="971880"/>
                    <a:pt x="366779" y="970610"/>
                    <a:pt x="375600" y="970610"/>
                  </a:cubicBezTo>
                  <a:cubicBezTo>
                    <a:pt x="467733" y="969340"/>
                    <a:pt x="582409" y="1050620"/>
                    <a:pt x="708846" y="1201750"/>
                  </a:cubicBezTo>
                  <a:cubicBezTo>
                    <a:pt x="696105" y="517220"/>
                    <a:pt x="776476" y="54940"/>
                    <a:pt x="947019" y="5410"/>
                  </a:cubicBezTo>
                  <a:cubicBezTo>
                    <a:pt x="959761" y="1600"/>
                    <a:pt x="972503" y="-940"/>
                    <a:pt x="985244" y="330"/>
                  </a:cubicBezTo>
                  <a:close/>
                </a:path>
              </a:pathLst>
            </a:custGeom>
            <a:blipFill>
              <a:blip r:embed="rId3"/>
              <a:stretch>
                <a:fillRect l="-50080" r="-5008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01890" y="1899263"/>
            <a:ext cx="9627215" cy="67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0">
              <a:lnSpc>
                <a:spcPts val="4900"/>
              </a:lnSpc>
            </a:pPr>
            <a:r>
              <a:rPr lang="ga" sz="35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 Pointe is Doiléire:</a:t>
            </a:r>
            <a:r>
              <a:rPr lang="ga" sz="35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ga" sz="3500" i="1" dirty="0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Cad é a bhí “an pointe is doiléire” sa cheacht inniu?</a:t>
            </a:r>
            <a:r>
              <a:rPr lang="ga" sz="35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marL="755651" lvl="1" indent="-377825" algn="just" rtl="0">
              <a:lnSpc>
                <a:spcPts val="4900"/>
              </a:lnSpc>
              <a:buFont typeface="Arial"/>
              <a:buChar char="•"/>
            </a:pPr>
            <a:r>
              <a:rPr lang="ga" sz="35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Scríobh síos aon cheist atá fós agat faoi IS Giniúnach.</a:t>
            </a:r>
          </a:p>
          <a:p>
            <a:pPr algn="just" rtl="0">
              <a:lnSpc>
                <a:spcPts val="4899"/>
              </a:lnSpc>
            </a:pPr>
            <a:endParaRPr lang="ga" sz="35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 rtl="0">
              <a:lnSpc>
                <a:spcPts val="4899"/>
              </a:lnSpc>
            </a:pPr>
            <a:r>
              <a:rPr lang="ga" sz="34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Tábhachtach:</a:t>
            </a:r>
            <a:r>
              <a:rPr lang="ga" sz="3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Is uirlis í IS Giniúnach, agus cosúil le haon uirlis eile, is é an dóigh a n-úsáidimid í atá is tábhachtaí.</a:t>
            </a:r>
          </a:p>
          <a:p>
            <a:pPr algn="just" rtl="0">
              <a:lnSpc>
                <a:spcPts val="4899"/>
              </a:lnSpc>
            </a:pPr>
            <a:endParaRPr lang="ga" sz="34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 rtl="0">
              <a:lnSpc>
                <a:spcPts val="4899"/>
              </a:lnSpc>
            </a:pPr>
            <a:r>
              <a:rPr lang="ga" sz="34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 Leid is Fearr: </a:t>
            </a:r>
            <a:r>
              <a:rPr lang="ga" sz="3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Smaoinigh go criticiúil agus bí i do shaoránach digiteach freagrach, agus bain taitneamh as IS Giniúnach go sábháilte. 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46490" y="808549"/>
            <a:ext cx="11425611" cy="624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4816"/>
              </a:lnSpc>
            </a:pPr>
            <a:r>
              <a:rPr lang="ga" sz="43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Machnamh Deiridh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2268200" y="2857500"/>
            <a:ext cx="4626626" cy="6261031"/>
          </a:xfrm>
          <a:custGeom>
            <a:avLst/>
            <a:gdLst/>
            <a:ahLst/>
            <a:cxnLst/>
            <a:rect l="l" t="t" r="r" b="b"/>
            <a:pathLst>
              <a:path w="4626626" h="6261031">
                <a:moveTo>
                  <a:pt x="0" y="0"/>
                </a:moveTo>
                <a:lnTo>
                  <a:pt x="4626625" y="0"/>
                </a:lnTo>
                <a:lnTo>
                  <a:pt x="4626625" y="6261031"/>
                </a:lnTo>
                <a:lnTo>
                  <a:pt x="0" y="6261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4"/>
          <p:cNvSpPr txBox="1"/>
          <p:nvPr/>
        </p:nvSpPr>
        <p:spPr>
          <a:xfrm>
            <a:off x="1028700" y="3068479"/>
            <a:ext cx="9990282" cy="412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Gníomhaíocht le Tabhairt Abhaile</a:t>
            </a:r>
          </a:p>
          <a:p>
            <a:pPr algn="l" rtl="0">
              <a:lnSpc>
                <a:spcPts val="4000"/>
              </a:lnSpc>
            </a:pPr>
            <a:endParaRPr lang="ga" sz="3200" b="1">
              <a:solidFill>
                <a:srgbClr val="00000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Léigh faoin méid atá foghlamtha agat faoin IS le do thuismitheoirí / chaomhnóirí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Pléigh na buntáistí agus na dúshláin a bhaineann le hIS Giniúnach.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Roghnaigh agus aontaigh le riail maidir le teicneolaíocht a úsáid go sábháilte sa bhaile.</a:t>
            </a:r>
          </a:p>
          <a:p>
            <a:pPr algn="l" rtl="0">
              <a:lnSpc>
                <a:spcPts val="4625"/>
              </a:lnSpc>
            </a:pPr>
            <a:endParaRPr lang="ga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029201" y="805564"/>
            <a:ext cx="12803142" cy="1297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4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Lá le haghaidh Idirlíon níos Sábháilte 2026</a:t>
            </a:r>
          </a:p>
          <a:p>
            <a:pPr algn="r" rtl="0">
              <a:lnSpc>
                <a:spcPts val="4480"/>
              </a:lnSpc>
            </a:pPr>
            <a:r>
              <a:rPr lang="ga" sz="4000" b="1" dirty="0">
                <a:solidFill>
                  <a:srgbClr val="38B6FF"/>
                </a:solidFill>
                <a:latin typeface="DM Sans Bold"/>
                <a:ea typeface="DM Sans Bold"/>
                <a:cs typeface="DM Sans Bold"/>
                <a:sym typeface="DM Sans Bold"/>
              </a:rPr>
              <a:t>Feasach ar IS: Sábháilte, Cliste agus i gCeannas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1018982" y="3258943"/>
            <a:ext cx="6425827" cy="6282687"/>
            <a:chOff x="0" y="0"/>
            <a:chExt cx="6328410" cy="6187440"/>
          </a:xfrm>
        </p:grpSpPr>
        <p:sp>
          <p:nvSpPr>
            <p:cNvPr id="4" name="Freeform 4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17633" r="-2896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727509"/>
            <a:ext cx="9990282" cy="5131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Ar Lá le haghaidh Idirlíon níos Sábháilte, d’fhoghlaim tú an méid seo a leanas:</a:t>
            </a:r>
          </a:p>
          <a:p>
            <a:pPr algn="l" rtl="0">
              <a:lnSpc>
                <a:spcPts val="4000"/>
              </a:lnSpc>
            </a:pPr>
            <a:endParaRPr lang="ga" sz="3200" b="1" dirty="0">
              <a:solidFill>
                <a:srgbClr val="00000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atá i gceist le hIntleacht Shaorga (IS), lena n-áirítear cineál IS ar a dtugtar IS Giniúnach agus an dóigh a n-oibríonn sí.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Roinnt buntáistí agus míbhuntáistí a bhaineann le hIS Giniúnach a úsáid a aithint.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Machnamh a dhéanamh ar conas is féidir linn IS Giniúnach a úsáid ar bhealach sábháilte agus freagrach. </a:t>
            </a:r>
          </a:p>
          <a:p>
            <a:pPr algn="l" rtl="0">
              <a:lnSpc>
                <a:spcPts val="4625"/>
              </a:lnSpc>
            </a:pPr>
            <a:endParaRPr lang="ga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257801" y="805564"/>
            <a:ext cx="12574542" cy="1297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4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Lá le haghaidh Idirlíon níos Sábháilte 2026</a:t>
            </a:r>
          </a:p>
          <a:p>
            <a:pPr algn="r" rtl="0">
              <a:lnSpc>
                <a:spcPts val="4480"/>
              </a:lnSpc>
            </a:pPr>
            <a:r>
              <a:rPr lang="ga" sz="4000" b="1" dirty="0">
                <a:solidFill>
                  <a:srgbClr val="38B6FF"/>
                </a:solidFill>
                <a:latin typeface="DM Sans Bold"/>
                <a:ea typeface="DM Sans Bold"/>
                <a:cs typeface="DM Sans Bold"/>
                <a:sym typeface="DM Sans Bold"/>
              </a:rPr>
              <a:t>Feasach ar IS: Sábháilte, Cliste agus i gCeannas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AAD">
                <a:alpha val="100000"/>
              </a:srgbClr>
            </a:gs>
            <a:gs pos="100000">
              <a:srgbClr val="CB6C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6041" y="3032428"/>
            <a:ext cx="5018267" cy="1109550"/>
          </a:xfrm>
          <a:custGeom>
            <a:avLst/>
            <a:gdLst/>
            <a:ahLst/>
            <a:cxnLst/>
            <a:rect l="l" t="t" r="r" b="b"/>
            <a:pathLst>
              <a:path w="5018267" h="1109550">
                <a:moveTo>
                  <a:pt x="0" y="0"/>
                </a:moveTo>
                <a:lnTo>
                  <a:pt x="5018266" y="0"/>
                </a:lnTo>
                <a:lnTo>
                  <a:pt x="5018266" y="1109550"/>
                </a:lnTo>
                <a:lnTo>
                  <a:pt x="0" y="1109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4461879" y="9362818"/>
            <a:ext cx="2072837" cy="434432"/>
          </a:xfrm>
          <a:custGeom>
            <a:avLst/>
            <a:gdLst/>
            <a:ahLst/>
            <a:cxnLst/>
            <a:rect l="l" t="t" r="r" b="b"/>
            <a:pathLst>
              <a:path w="2072837" h="434432">
                <a:moveTo>
                  <a:pt x="0" y="0"/>
                </a:moveTo>
                <a:lnTo>
                  <a:pt x="2072837" y="0"/>
                </a:lnTo>
                <a:lnTo>
                  <a:pt x="2072837" y="434432"/>
                </a:lnTo>
                <a:lnTo>
                  <a:pt x="0" y="434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1643524" y="9099396"/>
            <a:ext cx="2453002" cy="961275"/>
          </a:xfrm>
          <a:custGeom>
            <a:avLst/>
            <a:gdLst/>
            <a:ahLst/>
            <a:cxnLst/>
            <a:rect l="l" t="t" r="r" b="b"/>
            <a:pathLst>
              <a:path w="2453002" h="961275">
                <a:moveTo>
                  <a:pt x="0" y="0"/>
                </a:moveTo>
                <a:lnTo>
                  <a:pt x="2453002" y="0"/>
                </a:lnTo>
                <a:lnTo>
                  <a:pt x="2453002" y="961276"/>
                </a:lnTo>
                <a:lnTo>
                  <a:pt x="0" y="961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 rot="10212504">
            <a:off x="8204412" y="4177568"/>
            <a:ext cx="1879176" cy="1931863"/>
          </a:xfrm>
          <a:custGeom>
            <a:avLst/>
            <a:gdLst/>
            <a:ahLst/>
            <a:cxnLst/>
            <a:rect l="l" t="t" r="r" b="b"/>
            <a:pathLst>
              <a:path w="1879176" h="1931863">
                <a:moveTo>
                  <a:pt x="0" y="0"/>
                </a:moveTo>
                <a:lnTo>
                  <a:pt x="1879176" y="0"/>
                </a:lnTo>
                <a:lnTo>
                  <a:pt x="1879176" y="1931864"/>
                </a:lnTo>
                <a:lnTo>
                  <a:pt x="0" y="19318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6" name="Group 6"/>
          <p:cNvGrpSpPr/>
          <p:nvPr/>
        </p:nvGrpSpPr>
        <p:grpSpPr>
          <a:xfrm>
            <a:off x="9144000" y="-913024"/>
            <a:ext cx="12389022" cy="12113047"/>
            <a:chOff x="0" y="0"/>
            <a:chExt cx="6328410" cy="6187440"/>
          </a:xfrm>
        </p:grpSpPr>
        <p:sp>
          <p:nvSpPr>
            <p:cNvPr id="7" name="Freeform 7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7"/>
              <a:stretch>
                <a:fillRect l="-32971" r="-1362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6740541"/>
            <a:ext cx="3227500" cy="1106571"/>
          </a:xfrm>
          <a:custGeom>
            <a:avLst/>
            <a:gdLst/>
            <a:ahLst/>
            <a:cxnLst/>
            <a:rect l="l" t="t" r="r" b="b"/>
            <a:pathLst>
              <a:path w="3227500" h="1106571">
                <a:moveTo>
                  <a:pt x="0" y="0"/>
                </a:moveTo>
                <a:lnTo>
                  <a:pt x="3227500" y="0"/>
                </a:lnTo>
                <a:lnTo>
                  <a:pt x="3227500" y="1106572"/>
                </a:lnTo>
                <a:lnTo>
                  <a:pt x="0" y="11065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9" name="TextBox 9"/>
          <p:cNvSpPr txBox="1"/>
          <p:nvPr/>
        </p:nvSpPr>
        <p:spPr>
          <a:xfrm>
            <a:off x="1088243" y="4231929"/>
            <a:ext cx="7277100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10200"/>
              </a:lnSpc>
            </a:pPr>
            <a:r>
              <a:rPr lang="ga" sz="9600" dirty="0">
                <a:solidFill>
                  <a:srgbClr val="38B6FF"/>
                </a:solidFill>
                <a:latin typeface="Bobby Jones"/>
                <a:ea typeface="Bobby Jones"/>
                <a:cs typeface="Bobby Jones"/>
                <a:sym typeface="Bobby Jones"/>
              </a:rPr>
              <a:t>GO RAIBH MAITH AGAIBH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2815" y="8159116"/>
            <a:ext cx="10387970" cy="184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2940"/>
              </a:lnSpc>
            </a:pPr>
            <a:r>
              <a:rPr lang="ga" sz="21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Cuirtear an obair seo ar fáil faoi théarmaí Creative Commons Attribution Share Alike 3.0 Licence </a:t>
            </a:r>
            <a:r>
              <a:rPr lang="ga" sz="2100" b="1" u="sng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9" tooltip="http://creativecommons.org/licenses/by-sa/3.0/ie/"/>
              </a:rPr>
              <a:t>http://creativecommons.org/licenses/by-sa/3.0/ie/</a:t>
            </a:r>
            <a:r>
              <a:rPr lang="ga" sz="21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Is féidir leat an t-ábhar seo a úsáid agus a athúsáid (ach gan íomhánna agus lógónna a áireamh) saor in aisce i bhformáid nó meán ar bith, faoi théarmaí Creative Commons Attribution Share Alike Licence.​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75175" y="7007627"/>
            <a:ext cx="397996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4759"/>
              </a:lnSpc>
            </a:pPr>
            <a:r>
              <a:rPr lang="ga" sz="3399">
                <a:solidFill>
                  <a:srgbClr val="FDFDFD"/>
                </a:solidFill>
                <a:latin typeface="Canva Sans"/>
                <a:ea typeface="Canva Sans"/>
                <a:cs typeface="Canva Sans"/>
                <a:sym typeface="Canva Sans"/>
              </a:rPr>
              <a:t>© Webwise_Ireland​</a:t>
            </a:r>
          </a:p>
        </p:txBody>
      </p:sp>
      <p:sp>
        <p:nvSpPr>
          <p:cNvPr id="12" name="Freeform 12"/>
          <p:cNvSpPr/>
          <p:nvPr/>
        </p:nvSpPr>
        <p:spPr>
          <a:xfrm>
            <a:off x="3690375" y="863587"/>
            <a:ext cx="2072837" cy="434432"/>
          </a:xfrm>
          <a:custGeom>
            <a:avLst/>
            <a:gdLst/>
            <a:ahLst/>
            <a:cxnLst/>
            <a:rect l="l" t="t" r="r" b="b"/>
            <a:pathLst>
              <a:path w="2072837" h="434432">
                <a:moveTo>
                  <a:pt x="0" y="0"/>
                </a:moveTo>
                <a:lnTo>
                  <a:pt x="2072837" y="0"/>
                </a:lnTo>
                <a:lnTo>
                  <a:pt x="2072837" y="434432"/>
                </a:lnTo>
                <a:lnTo>
                  <a:pt x="0" y="434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3" name="Freeform 13"/>
          <p:cNvSpPr/>
          <p:nvPr/>
        </p:nvSpPr>
        <p:spPr>
          <a:xfrm>
            <a:off x="1028700" y="534558"/>
            <a:ext cx="2515419" cy="988284"/>
          </a:xfrm>
          <a:custGeom>
            <a:avLst/>
            <a:gdLst/>
            <a:ahLst/>
            <a:cxnLst/>
            <a:rect l="l" t="t" r="r" b="b"/>
            <a:pathLst>
              <a:path w="2515419" h="988284">
                <a:moveTo>
                  <a:pt x="0" y="0"/>
                </a:moveTo>
                <a:lnTo>
                  <a:pt x="2515419" y="0"/>
                </a:lnTo>
                <a:lnTo>
                  <a:pt x="2515419" y="988284"/>
                </a:lnTo>
                <a:lnTo>
                  <a:pt x="0" y="9882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4" name="Freeform 14"/>
          <p:cNvSpPr/>
          <p:nvPr/>
        </p:nvSpPr>
        <p:spPr>
          <a:xfrm>
            <a:off x="6011132" y="793746"/>
            <a:ext cx="3296348" cy="574114"/>
          </a:xfrm>
          <a:custGeom>
            <a:avLst/>
            <a:gdLst/>
            <a:ahLst/>
            <a:cxnLst/>
            <a:rect l="l" t="t" r="r" b="b"/>
            <a:pathLst>
              <a:path w="3296348" h="574114">
                <a:moveTo>
                  <a:pt x="0" y="0"/>
                </a:moveTo>
                <a:lnTo>
                  <a:pt x="3296348" y="0"/>
                </a:lnTo>
                <a:lnTo>
                  <a:pt x="3296348" y="574114"/>
                </a:lnTo>
                <a:lnTo>
                  <a:pt x="0" y="574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1018982" y="3258943"/>
            <a:ext cx="6425827" cy="6282687"/>
            <a:chOff x="0" y="0"/>
            <a:chExt cx="6328410" cy="6187440"/>
          </a:xfrm>
        </p:grpSpPr>
        <p:sp>
          <p:nvSpPr>
            <p:cNvPr id="4" name="Freeform 4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17633" r="-2896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259187"/>
            <a:ext cx="9990282" cy="5131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Ar Lá le haghaidh Idirlíon níos Sábháilte, glacaimis am chun an méid seo a leanas a dhéanamh:</a:t>
            </a:r>
          </a:p>
          <a:p>
            <a:pPr algn="l" rtl="0">
              <a:lnSpc>
                <a:spcPts val="4000"/>
              </a:lnSpc>
            </a:pPr>
            <a:endParaRPr lang="ga" sz="3200" b="1" dirty="0">
              <a:solidFill>
                <a:srgbClr val="00000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atá i gceist le hIntleacht Shaorga (IS) a thuiscint, lena n-áirítear cineál IS ar a dtugtar IS Giniúnach agus an dóigh a n-oibríonn sí.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Roinnt buntáistí agus míbhuntáistí a bhaineann le hIS Giniúnach a úsáid a aithint.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Machnamh a dhéanamh ar conas is féidir linn IS Giniúnach a úsáid ar bhealach sábháilte agus freagrach. </a:t>
            </a:r>
          </a:p>
          <a:p>
            <a:pPr algn="l" rtl="0">
              <a:lnSpc>
                <a:spcPts val="4625"/>
              </a:lnSpc>
            </a:pPr>
            <a:endParaRPr lang="ga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76801" y="805564"/>
            <a:ext cx="12955542" cy="1297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44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Lá le haghaidh Idirlíon níos Sábháilte 2026</a:t>
            </a:r>
          </a:p>
          <a:p>
            <a:pPr algn="r" rtl="0">
              <a:lnSpc>
                <a:spcPts val="4480"/>
              </a:lnSpc>
            </a:pPr>
            <a:r>
              <a:rPr lang="ga" sz="4000" b="1" dirty="0">
                <a:solidFill>
                  <a:srgbClr val="38B6FF"/>
                </a:solidFill>
                <a:latin typeface="DM Sans Bold"/>
                <a:ea typeface="DM Sans Bold"/>
                <a:cs typeface="DM Sans Bold"/>
                <a:sym typeface="DM Sans Bold"/>
              </a:rPr>
              <a:t>Feasach ar IS: Sábháilte, Cliste agus i gCeannas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75849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1018982" y="2806252"/>
            <a:ext cx="6425827" cy="6282687"/>
            <a:chOff x="0" y="0"/>
            <a:chExt cx="6328410" cy="6187440"/>
          </a:xfrm>
        </p:grpSpPr>
        <p:sp>
          <p:nvSpPr>
            <p:cNvPr id="4" name="Freeform 4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r="-3518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833812"/>
            <a:ext cx="9309523" cy="6086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>
              <a:lnSpc>
                <a:spcPts val="5250"/>
              </a:lnSpc>
            </a:pPr>
            <a:r>
              <a:rPr lang="ga" sz="42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Bímis seisiún tobsmaointeoireachta againn:</a:t>
            </a:r>
          </a:p>
          <a:p>
            <a:pPr algn="l" rtl="0">
              <a:lnSpc>
                <a:spcPts val="5250"/>
              </a:lnSpc>
            </a:pPr>
            <a:r>
              <a:rPr lang="ga" sz="4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a ritheann leat nuair a chloiseann tú na focail seo a leanas: Intleacht Shaorga</a:t>
            </a:r>
          </a:p>
          <a:p>
            <a:pPr algn="l" rtl="0">
              <a:lnSpc>
                <a:spcPts val="4000"/>
              </a:lnSpc>
            </a:pPr>
            <a:endParaRPr lang="ga" sz="4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l" rtl="0">
              <a:lnSpc>
                <a:spcPts val="4000"/>
              </a:lnSpc>
            </a:pPr>
            <a:endParaRPr lang="ga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ga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ga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53000" y="1049719"/>
            <a:ext cx="12949009" cy="635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4928"/>
              </a:lnSpc>
            </a:pPr>
            <a:r>
              <a:rPr lang="ga" sz="44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Feasach ar IS: Sábháilte, Cliste agus i gCeannas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1471672" y="2694618"/>
            <a:ext cx="6425827" cy="6282687"/>
            <a:chOff x="0" y="0"/>
            <a:chExt cx="6328410" cy="6187440"/>
          </a:xfrm>
        </p:grpSpPr>
        <p:sp>
          <p:nvSpPr>
            <p:cNvPr id="4" name="Freeform 4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23297" r="-2329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029914"/>
            <a:ext cx="9990282" cy="582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 rtl="0">
              <a:lnSpc>
                <a:spcPts val="3874"/>
              </a:lnSpc>
              <a:buFont typeface="Arial"/>
              <a:buChar char="•"/>
            </a:pPr>
            <a:r>
              <a:rPr lang="ga" sz="30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Baineann Intleacht Shaorga (IS) le córais ríomhaire a bhailíonn faisnéis agus a chuireann í le chéile chun tasc a dhéanamh mar a bheadh duine ann </a:t>
            </a:r>
          </a:p>
          <a:p>
            <a:pPr algn="l" rtl="0">
              <a:lnSpc>
                <a:spcPts val="3874"/>
              </a:lnSpc>
            </a:pPr>
            <a:endParaRPr lang="ga" sz="30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69285" lvl="1" indent="-334642" algn="l" rtl="0">
              <a:lnSpc>
                <a:spcPts val="3874"/>
              </a:lnSpc>
              <a:buFont typeface="Arial"/>
              <a:buChar char="•"/>
            </a:pPr>
            <a:r>
              <a:rPr lang="ga" sz="30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“Oiltear” córais IS chun tascanna mar sin a dhéanamh gan stró, agus cosúil linne, rinneadh é seo trí “shonraí” a úsáid – faisnéis faoin domhan</a:t>
            </a:r>
          </a:p>
          <a:p>
            <a:pPr algn="l" rtl="0">
              <a:lnSpc>
                <a:spcPts val="3874"/>
              </a:lnSpc>
            </a:pPr>
            <a:endParaRPr lang="ga" sz="30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69285" lvl="1" indent="-334642" algn="l" rtl="0">
              <a:lnSpc>
                <a:spcPts val="3874"/>
              </a:lnSpc>
              <a:buFont typeface="Arial"/>
              <a:buChar char="•"/>
            </a:pPr>
            <a:r>
              <a:rPr lang="ga" sz="30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Is féidir le córais IS a rinneadh le déanaí labhairt linn agus muid a thuiscint go han-mhaith, ach d’úsáid córais IS níos sine agus níos simplí sonraí chun rudaí a mholadh dúinn cheana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60100" y="911113"/>
            <a:ext cx="10137400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 Mínithe: Intleacht Shaorga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393378" y="2796696"/>
            <a:ext cx="8248682" cy="5766069"/>
            <a:chOff x="0" y="0"/>
            <a:chExt cx="13081000" cy="9144000"/>
          </a:xfrm>
        </p:grpSpPr>
        <p:sp>
          <p:nvSpPr>
            <p:cNvPr id="4" name="Freeform 4">
              <a:hlinkClick r:id="rId3" tooltip="https://www.youtube.com/watch?v=_TeA3w5_SOA"/>
            </p:cNvPr>
            <p:cNvSpPr/>
            <p:nvPr/>
          </p:nvSpPr>
          <p:spPr>
            <a:xfrm>
              <a:off x="360680" y="1096010"/>
              <a:ext cx="12444730" cy="6785610"/>
            </a:xfrm>
            <a:custGeom>
              <a:avLst/>
              <a:gdLst/>
              <a:ahLst/>
              <a:cxnLst/>
              <a:rect l="l" t="t" r="r" b="b"/>
              <a:pathLst>
                <a:path w="12444730" h="6785610">
                  <a:moveTo>
                    <a:pt x="0" y="0"/>
                  </a:moveTo>
                  <a:lnTo>
                    <a:pt x="12444730" y="0"/>
                  </a:lnTo>
                  <a:lnTo>
                    <a:pt x="12444730" y="6785610"/>
                  </a:lnTo>
                  <a:lnTo>
                    <a:pt x="0" y="6785610"/>
                  </a:lnTo>
                  <a:close/>
                </a:path>
              </a:pathLst>
            </a:custGeom>
            <a:blipFill>
              <a:blip r:embed="rId4"/>
              <a:stretch>
                <a:fillRect t="-2039" b="-2039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Freeform 5">
              <a:hlinkClick r:id="rId3" tooltip="https://www.youtube.com/watch?v=_TeA3w5_SOA"/>
            </p:cNvPr>
            <p:cNvSpPr/>
            <p:nvPr/>
          </p:nvSpPr>
          <p:spPr>
            <a:xfrm>
              <a:off x="0" y="0"/>
              <a:ext cx="13081000" cy="9144000"/>
            </a:xfrm>
            <a:custGeom>
              <a:avLst/>
              <a:gdLst/>
              <a:ahLst/>
              <a:cxnLst/>
              <a:rect l="l" t="t" r="r" b="b"/>
              <a:pathLst>
                <a:path w="13081000" h="9144000">
                  <a:moveTo>
                    <a:pt x="0" y="0"/>
                  </a:moveTo>
                  <a:lnTo>
                    <a:pt x="13081000" y="0"/>
                  </a:lnTo>
                  <a:lnTo>
                    <a:pt x="13081000" y="9144000"/>
                  </a:lnTo>
                  <a:lnTo>
                    <a:pt x="0" y="91440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459390"/>
            <a:ext cx="7711218" cy="318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Féach ar an bhfíseán seo a rinne Baill Pharlaimint na Leanaí (10-12 bhliain d’aois) as Dún Éideann chun tuilleadh eolais a fháil.</a:t>
            </a:r>
          </a:p>
          <a:p>
            <a:pPr algn="l" rtl="0">
              <a:lnSpc>
                <a:spcPts val="4000"/>
              </a:lnSpc>
            </a:pPr>
            <a:endParaRPr lang="ga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ga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ga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60100" y="911113"/>
            <a:ext cx="10137400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 Mínithe: Intleacht Shaorga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393378" y="2796696"/>
            <a:ext cx="8248682" cy="5766069"/>
            <a:chOff x="0" y="0"/>
            <a:chExt cx="13081000" cy="9144000"/>
          </a:xfrm>
        </p:grpSpPr>
        <p:sp>
          <p:nvSpPr>
            <p:cNvPr id="4" name="Freeform 4">
              <a:hlinkClick r:id="rId3" tooltip="https://www.youtube.com/watch?v=_TeA3w5_SOA"/>
            </p:cNvPr>
            <p:cNvSpPr/>
            <p:nvPr/>
          </p:nvSpPr>
          <p:spPr>
            <a:xfrm>
              <a:off x="360680" y="1096010"/>
              <a:ext cx="12444730" cy="6785610"/>
            </a:xfrm>
            <a:custGeom>
              <a:avLst/>
              <a:gdLst/>
              <a:ahLst/>
              <a:cxnLst/>
              <a:rect l="l" t="t" r="r" b="b"/>
              <a:pathLst>
                <a:path w="12444730" h="6785610">
                  <a:moveTo>
                    <a:pt x="0" y="0"/>
                  </a:moveTo>
                  <a:lnTo>
                    <a:pt x="12444730" y="0"/>
                  </a:lnTo>
                  <a:lnTo>
                    <a:pt x="12444730" y="6785610"/>
                  </a:lnTo>
                  <a:lnTo>
                    <a:pt x="0" y="6785610"/>
                  </a:lnTo>
                  <a:close/>
                </a:path>
              </a:pathLst>
            </a:custGeom>
            <a:blipFill>
              <a:blip r:embed="rId4"/>
              <a:stretch>
                <a:fillRect t="-2039" b="-2039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Freeform 5">
              <a:hlinkClick r:id="rId3" tooltip="https://www.youtube.com/watch?v=_TeA3w5_SOA"/>
            </p:cNvPr>
            <p:cNvSpPr/>
            <p:nvPr/>
          </p:nvSpPr>
          <p:spPr>
            <a:xfrm>
              <a:off x="0" y="0"/>
              <a:ext cx="13081000" cy="9144000"/>
            </a:xfrm>
            <a:custGeom>
              <a:avLst/>
              <a:gdLst/>
              <a:ahLst/>
              <a:cxnLst/>
              <a:rect l="l" t="t" r="r" b="b"/>
              <a:pathLst>
                <a:path w="13081000" h="9144000">
                  <a:moveTo>
                    <a:pt x="0" y="0"/>
                  </a:moveTo>
                  <a:lnTo>
                    <a:pt x="13081000" y="0"/>
                  </a:lnTo>
                  <a:lnTo>
                    <a:pt x="13081000" y="9144000"/>
                  </a:lnTo>
                  <a:lnTo>
                    <a:pt x="0" y="91440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393064"/>
            <a:ext cx="7711218" cy="7269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3499"/>
              </a:lnSpc>
            </a:pPr>
            <a:endParaRPr dirty="0"/>
          </a:p>
          <a:p>
            <a:pPr algn="l" rtl="0">
              <a:lnSpc>
                <a:spcPts val="3499"/>
              </a:lnSpc>
            </a:pPr>
            <a:r>
              <a:rPr lang="ga" sz="27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Tar éis féachaint ar an bhfíseán, freagair na ceisteanna seo a leanas: </a:t>
            </a:r>
          </a:p>
          <a:p>
            <a:pPr marL="604519" lvl="1" indent="-302260" algn="l" rtl="0">
              <a:lnSpc>
                <a:spcPts val="3499"/>
              </a:lnSpc>
              <a:buFont typeface="Arial"/>
              <a:buChar char="•"/>
            </a:pPr>
            <a:r>
              <a:rPr lang="ga" sz="27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is IS ann? </a:t>
            </a:r>
          </a:p>
          <a:p>
            <a:pPr marL="604519" lvl="1" indent="-302260" algn="l" rtl="0">
              <a:lnSpc>
                <a:spcPts val="3499"/>
              </a:lnSpc>
              <a:buFont typeface="Arial"/>
              <a:buChar char="•"/>
            </a:pPr>
            <a:r>
              <a:rPr lang="ga" sz="27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Liostaigh sampla amháin den chineál sonraí nó faisnéise ar a oiltear uirlis IS? </a:t>
            </a:r>
          </a:p>
          <a:p>
            <a:pPr marL="604519" lvl="1" indent="-302260" algn="l" rtl="0">
              <a:lnSpc>
                <a:spcPts val="3499"/>
              </a:lnSpc>
              <a:buFont typeface="Arial"/>
              <a:buChar char="•"/>
            </a:pPr>
            <a:r>
              <a:rPr lang="ga" sz="27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iad na ceithre thasc a liostaíonn an físeán a dhéanann IS go maith? </a:t>
            </a:r>
          </a:p>
          <a:p>
            <a:pPr marL="604519" lvl="1" indent="-302260" algn="l" rtl="0">
              <a:lnSpc>
                <a:spcPts val="3499"/>
              </a:lnSpc>
              <a:buFont typeface="Arial"/>
              <a:buChar char="•"/>
            </a:pPr>
            <a:r>
              <a:rPr lang="ga" sz="27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Tabhair sampla amháin a luann an físeán ar an áit ar féidir linn teacht ar IS inár saol féin? </a:t>
            </a:r>
          </a:p>
          <a:p>
            <a:pPr marL="604519" lvl="1" indent="-302260" algn="l" rtl="0">
              <a:lnSpc>
                <a:spcPts val="3499"/>
              </a:lnSpc>
              <a:buFont typeface="Arial"/>
              <a:buChar char="•"/>
            </a:pPr>
            <a:r>
              <a:rPr lang="ga" sz="27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Is féidir le hIS rudaí a rangú go maith- rudaí a chur i ngrúpaí. Cad iad na tascanna ina mbeadh IS cabhrach agus rudaí á rangú againn? </a:t>
            </a:r>
          </a:p>
          <a:p>
            <a:pPr algn="l" rtl="0">
              <a:lnSpc>
                <a:spcPts val="3249"/>
              </a:lnSpc>
            </a:pPr>
            <a:endParaRPr lang="ga" sz="27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124"/>
              </a:lnSpc>
            </a:pPr>
            <a:endParaRPr lang="ga" sz="27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124"/>
              </a:lnSpc>
            </a:pPr>
            <a:endParaRPr lang="ga" sz="27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3124"/>
              </a:lnSpc>
            </a:pPr>
            <a:endParaRPr lang="ga" sz="2799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60100" y="911113"/>
            <a:ext cx="10137400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 Mínithe: Intleacht Shaorga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1047750" y="2885915"/>
            <a:ext cx="9716243" cy="6645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Is cineál cláir ríomhaire é Intleacht Shaorga Ghiniúnach (ar a dtugtar IS Giniúnach freisin) atá in ann rudaí nua a chruthú amhail scéalta, pictiúir, agus ceol, bunaithe ar an méid atá foghlamtha aici ó neart faisnéise nó sonraí.</a:t>
            </a:r>
          </a:p>
          <a:p>
            <a:pPr algn="l" rtl="0">
              <a:lnSpc>
                <a:spcPts val="4000"/>
              </a:lnSpc>
            </a:pPr>
            <a:endParaRPr lang="ga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Foghlaimíonn córais IS Giniúnach ó mhéideanna ollmhóra sonraí chun samhail a fhorbairt ar conas a oibríonn focail i dteanga le chéile, conas a bhíonn dathanna in íomhánna éagsúla, cad é an ceol is fearr linn, srl., agus is féidir leo samplaí nua a chruthú bunaithe air seo.  </a:t>
            </a:r>
          </a:p>
          <a:p>
            <a:pPr algn="l" rtl="0">
              <a:lnSpc>
                <a:spcPts val="4625"/>
              </a:lnSpc>
            </a:pPr>
            <a:endParaRPr lang="ga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01803" y="1057275"/>
            <a:ext cx="10793021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Mínithe: Cad is IS Giniúnach ann?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775252" y="2404246"/>
            <a:ext cx="5996848" cy="6193812"/>
            <a:chOff x="0" y="0"/>
            <a:chExt cx="6148070" cy="6350000"/>
          </a:xfrm>
        </p:grpSpPr>
        <p:sp>
          <p:nvSpPr>
            <p:cNvPr id="6" name="Freeform 6"/>
            <p:cNvSpPr/>
            <p:nvPr/>
          </p:nvSpPr>
          <p:spPr>
            <a:xfrm>
              <a:off x="-50" y="-330"/>
              <a:ext cx="6149136" cy="6349909"/>
            </a:xfrm>
            <a:custGeom>
              <a:avLst/>
              <a:gdLst/>
              <a:ahLst/>
              <a:cxnLst/>
              <a:rect l="l" t="t" r="r" b="b"/>
              <a:pathLst>
                <a:path w="6149136" h="6349909">
                  <a:moveTo>
                    <a:pt x="1261160" y="330"/>
                  </a:moveTo>
                  <a:cubicBezTo>
                    <a:pt x="1581200" y="-12370"/>
                    <a:pt x="2193340" y="707720"/>
                    <a:pt x="2802940" y="1780870"/>
                  </a:cubicBezTo>
                  <a:cubicBezTo>
                    <a:pt x="2848660" y="1571320"/>
                    <a:pt x="2912160" y="1396060"/>
                    <a:pt x="2989630" y="1261440"/>
                  </a:cubicBezTo>
                  <a:cubicBezTo>
                    <a:pt x="3021380" y="1170000"/>
                    <a:pt x="3077260" y="1089990"/>
                    <a:pt x="3153460" y="1030300"/>
                  </a:cubicBezTo>
                  <a:cubicBezTo>
                    <a:pt x="3429050" y="818210"/>
                    <a:pt x="3912920" y="949020"/>
                    <a:pt x="4395520" y="1318590"/>
                  </a:cubicBezTo>
                  <a:cubicBezTo>
                    <a:pt x="4536490" y="748360"/>
                    <a:pt x="4820970" y="358470"/>
                    <a:pt x="5160060" y="347040"/>
                  </a:cubicBezTo>
                  <a:cubicBezTo>
                    <a:pt x="5669330" y="329260"/>
                    <a:pt x="6111290" y="1166190"/>
                    <a:pt x="6146850" y="2213940"/>
                  </a:cubicBezTo>
                  <a:cubicBezTo>
                    <a:pt x="6182410" y="3261690"/>
                    <a:pt x="5798870" y="4126560"/>
                    <a:pt x="5289600" y="4143070"/>
                  </a:cubicBezTo>
                  <a:cubicBezTo>
                    <a:pt x="5264200" y="4144340"/>
                    <a:pt x="5238800" y="4143070"/>
                    <a:pt x="5214670" y="4139260"/>
                  </a:cubicBezTo>
                  <a:cubicBezTo>
                    <a:pt x="5053380" y="4157040"/>
                    <a:pt x="4862880" y="4113860"/>
                    <a:pt x="4660950" y="4021150"/>
                  </a:cubicBezTo>
                  <a:cubicBezTo>
                    <a:pt x="4715560" y="5151450"/>
                    <a:pt x="4467910" y="6030290"/>
                    <a:pt x="4038650" y="6088710"/>
                  </a:cubicBezTo>
                  <a:cubicBezTo>
                    <a:pt x="4023410" y="6091250"/>
                    <a:pt x="4006900" y="6092520"/>
                    <a:pt x="3990390" y="6091250"/>
                  </a:cubicBezTo>
                  <a:cubicBezTo>
                    <a:pt x="3984040" y="6091250"/>
                    <a:pt x="3978960" y="6091250"/>
                    <a:pt x="3972610" y="6091250"/>
                  </a:cubicBezTo>
                  <a:cubicBezTo>
                    <a:pt x="3848150" y="6084900"/>
                    <a:pt x="3721150" y="6009970"/>
                    <a:pt x="3597960" y="5880430"/>
                  </a:cubicBezTo>
                  <a:cubicBezTo>
                    <a:pt x="3385870" y="5691200"/>
                    <a:pt x="3136950" y="5385130"/>
                    <a:pt x="2874060" y="4992700"/>
                  </a:cubicBezTo>
                  <a:cubicBezTo>
                    <a:pt x="2865170" y="5556580"/>
                    <a:pt x="2761030" y="5926150"/>
                    <a:pt x="2564180" y="5971870"/>
                  </a:cubicBezTo>
                  <a:cubicBezTo>
                    <a:pt x="2545130" y="5975680"/>
                    <a:pt x="2526080" y="5976950"/>
                    <a:pt x="2508300" y="5975680"/>
                  </a:cubicBezTo>
                  <a:cubicBezTo>
                    <a:pt x="2292400" y="5990920"/>
                    <a:pt x="1976170" y="5717870"/>
                    <a:pt x="1640890" y="5258130"/>
                  </a:cubicBezTo>
                  <a:cubicBezTo>
                    <a:pt x="1596440" y="5891860"/>
                    <a:pt x="1447850" y="6314770"/>
                    <a:pt x="1217980" y="6347790"/>
                  </a:cubicBezTo>
                  <a:cubicBezTo>
                    <a:pt x="815390" y="6406210"/>
                    <a:pt x="313740" y="5249240"/>
                    <a:pt x="97840" y="3765880"/>
                  </a:cubicBezTo>
                  <a:cubicBezTo>
                    <a:pt x="-118060" y="2282520"/>
                    <a:pt x="35610" y="1031570"/>
                    <a:pt x="438200" y="973150"/>
                  </a:cubicBezTo>
                  <a:cubicBezTo>
                    <a:pt x="449630" y="971880"/>
                    <a:pt x="459790" y="970610"/>
                    <a:pt x="471220" y="970610"/>
                  </a:cubicBezTo>
                  <a:cubicBezTo>
                    <a:pt x="590600" y="969340"/>
                    <a:pt x="739190" y="1050620"/>
                    <a:pt x="903020" y="1201750"/>
                  </a:cubicBezTo>
                  <a:cubicBezTo>
                    <a:pt x="886510" y="517220"/>
                    <a:pt x="990650" y="54940"/>
                    <a:pt x="1211630" y="5410"/>
                  </a:cubicBezTo>
                  <a:cubicBezTo>
                    <a:pt x="1228140" y="1600"/>
                    <a:pt x="1244650" y="-940"/>
                    <a:pt x="1261160" y="330"/>
                  </a:cubicBezTo>
                  <a:close/>
                </a:path>
              </a:pathLst>
            </a:custGeom>
            <a:blipFill>
              <a:blip r:embed="rId3"/>
              <a:stretch>
                <a:fillRect l="-27448" r="-27448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1028700" y="3586004"/>
            <a:ext cx="9096210" cy="412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Ní féidir le hIS Giniúnach ach freagraí a thabhairt bunaithe ar an bhfaisnéis ar a oileadh í. </a:t>
            </a:r>
          </a:p>
          <a:p>
            <a:pPr algn="l" rtl="0">
              <a:lnSpc>
                <a:spcPts val="4000"/>
              </a:lnSpc>
            </a:pPr>
            <a:endParaRPr lang="ga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Anois, déanfaimid gníomhaíocht chun cabhrú linn na buntáistí agus na míbhuntáistí a bhaineann le hIntleacht Shaorga Ghiniúnach a úsáid.</a:t>
            </a:r>
          </a:p>
          <a:p>
            <a:pPr algn="l" rtl="0">
              <a:lnSpc>
                <a:spcPts val="4000"/>
              </a:lnSpc>
            </a:pPr>
            <a:endParaRPr lang="ga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ga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029200" y="567693"/>
            <a:ext cx="12415609" cy="1417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44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Gníomhaíocht Rólghlactha: </a:t>
            </a:r>
          </a:p>
          <a:p>
            <a:pPr algn="r" rtl="0">
              <a:lnSpc>
                <a:spcPts val="5600"/>
              </a:lnSpc>
            </a:pPr>
            <a:r>
              <a:rPr lang="ga" sz="44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Gníomhaigh mar a bheadh uirlis IS Giniúnach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624647" y="2411783"/>
            <a:ext cx="7226023" cy="7065058"/>
            <a:chOff x="0" y="0"/>
            <a:chExt cx="6328410" cy="6187440"/>
          </a:xfrm>
        </p:grpSpPr>
        <p:sp>
          <p:nvSpPr>
            <p:cNvPr id="6" name="Freeform 6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11573" r="-3488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2269</Words>
  <Application>Microsoft Office PowerPoint</Application>
  <PresentationFormat>Custom</PresentationFormat>
  <Paragraphs>176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DM Sans</vt:lpstr>
      <vt:lpstr>Arial</vt:lpstr>
      <vt:lpstr>Bobby Jones</vt:lpstr>
      <vt:lpstr>Canva Sans Bold</vt:lpstr>
      <vt:lpstr>DM Sans Bold</vt:lpstr>
      <vt:lpstr>Canva Sans</vt:lpstr>
      <vt:lpstr>Canva Sans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SID 2026 Primary Presentation </dc:title>
  <cp:lastModifiedBy>Sarah Neville</cp:lastModifiedBy>
  <cp:revision>3</cp:revision>
  <dcterms:created xsi:type="dcterms:W3CDTF">2006-08-16T00:00:00Z</dcterms:created>
  <dcterms:modified xsi:type="dcterms:W3CDTF">2025-12-09T14:24:56Z</dcterms:modified>
  <dc:identifier>DAG2s2tLiRU</dc:identifier>
</cp:coreProperties>
</file>