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DM Sans Bold" charset="1" panose="00000000000000000000"/>
      <p:regular r:id="rId31"/>
    </p:embeddedFont>
    <p:embeddedFont>
      <p:font typeface="Bobby Jones" charset="1" panose="00000000000000000000"/>
      <p:regular r:id="rId32"/>
    </p:embeddedFont>
    <p:embeddedFont>
      <p:font typeface="DM Sans" charset="1" panose="00000000000000000000"/>
      <p:regular r:id="rId33"/>
    </p:embeddedFont>
    <p:embeddedFont>
      <p:font typeface="Canva Sans" charset="1" panose="020B0503030501040103"/>
      <p:regular r:id="rId34"/>
    </p:embeddedFont>
    <p:embeddedFont>
      <p:font typeface="Canva Sans Bold" charset="1" panose="020B0803030501040103"/>
      <p:regular r:id="rId35"/>
    </p:embeddedFont>
    <p:embeddedFont>
      <p:font typeface="Canva Sans Italics" charset="1" panose="020B050303050104010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4.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2.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2" Target="../media/image5.png" Type="http://schemas.openxmlformats.org/officeDocument/2006/relationships/image"/><Relationship Id="rId3" Target="../media/image3.jpeg" Type="http://schemas.openxmlformats.org/officeDocument/2006/relationships/image"/><Relationship Id="rId4" Target="../media/image4.pn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17.jpeg" Type="http://schemas.openxmlformats.org/officeDocument/2006/relationships/image"/><Relationship Id="rId8" Target="../media/image30.png" Type="http://schemas.openxmlformats.org/officeDocument/2006/relationships/image"/><Relationship Id="rId9" Target="http://creativecommons.org/licenses/by-sa/3.0/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https://www.youtube.com/watch?v=_TeA3w5_SOA" TargetMode="External" Type="http://schemas.openxmlformats.org/officeDocument/2006/relationships/hyperlink"/><Relationship Id="rId4" Target="../media/image18.png" Type="http://schemas.openxmlformats.org/officeDocument/2006/relationships/image"/><Relationship Id="rId5" Target="https://www.youtube.com/watch?v=_TeA3w5_SOA"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https://www.youtube.com/watch?v=_TeA3w5_SOA" TargetMode="External" Type="http://schemas.openxmlformats.org/officeDocument/2006/relationships/hyperlink"/><Relationship Id="rId4" Target="../media/image18.png" Type="http://schemas.openxmlformats.org/officeDocument/2006/relationships/image"/><Relationship Id="rId5" Target="https://www.youtube.com/watch?v=_TeA3w5_SOA"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2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4AAD">
                <a:alpha val="100000"/>
              </a:srgbClr>
            </a:gs>
            <a:gs pos="100000">
              <a:srgbClr val="CB6C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8915153">
            <a:off x="7817164" y="5466170"/>
            <a:ext cx="1879176" cy="1931863"/>
          </a:xfrm>
          <a:custGeom>
            <a:avLst/>
            <a:gdLst/>
            <a:ahLst/>
            <a:cxnLst/>
            <a:rect r="r" b="b" t="t" l="l"/>
            <a:pathLst>
              <a:path h="1931863" w="1879176">
                <a:moveTo>
                  <a:pt x="0" y="0"/>
                </a:moveTo>
                <a:lnTo>
                  <a:pt x="1879176" y="0"/>
                </a:lnTo>
                <a:lnTo>
                  <a:pt x="1879176" y="1931863"/>
                </a:lnTo>
                <a:lnTo>
                  <a:pt x="0" y="19318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178632" y="9306470"/>
            <a:ext cx="2072837" cy="434432"/>
          </a:xfrm>
          <a:custGeom>
            <a:avLst/>
            <a:gdLst/>
            <a:ahLst/>
            <a:cxnLst/>
            <a:rect r="r" b="b" t="t" l="l"/>
            <a:pathLst>
              <a:path h="434432" w="2072837">
                <a:moveTo>
                  <a:pt x="0" y="0"/>
                </a:moveTo>
                <a:lnTo>
                  <a:pt x="2072837" y="0"/>
                </a:lnTo>
                <a:lnTo>
                  <a:pt x="2072837" y="434432"/>
                </a:lnTo>
                <a:lnTo>
                  <a:pt x="0" y="434432"/>
                </a:lnTo>
                <a:lnTo>
                  <a:pt x="0" y="0"/>
                </a:lnTo>
                <a:close/>
              </a:path>
            </a:pathLst>
          </a:custGeom>
          <a:blipFill>
            <a:blip r:embed="rId4"/>
            <a:stretch>
              <a:fillRect l="0" t="0" r="0" b="0"/>
            </a:stretch>
          </a:blipFill>
        </p:spPr>
      </p:sp>
      <p:sp>
        <p:nvSpPr>
          <p:cNvPr name="Freeform 4" id="4"/>
          <p:cNvSpPr/>
          <p:nvPr/>
        </p:nvSpPr>
        <p:spPr>
          <a:xfrm flipH="false" flipV="false" rot="0">
            <a:off x="11360277" y="9043049"/>
            <a:ext cx="2453002" cy="961275"/>
          </a:xfrm>
          <a:custGeom>
            <a:avLst/>
            <a:gdLst/>
            <a:ahLst/>
            <a:cxnLst/>
            <a:rect r="r" b="b" t="t" l="l"/>
            <a:pathLst>
              <a:path h="961275" w="2453002">
                <a:moveTo>
                  <a:pt x="0" y="0"/>
                </a:moveTo>
                <a:lnTo>
                  <a:pt x="2453002" y="0"/>
                </a:lnTo>
                <a:lnTo>
                  <a:pt x="2453002" y="961275"/>
                </a:lnTo>
                <a:lnTo>
                  <a:pt x="0" y="961275"/>
                </a:lnTo>
                <a:lnTo>
                  <a:pt x="0" y="0"/>
                </a:lnTo>
                <a:close/>
              </a:path>
            </a:pathLst>
          </a:custGeom>
          <a:blipFill>
            <a:blip r:embed="rId5"/>
            <a:stretch>
              <a:fillRect l="0" t="0" r="0" b="0"/>
            </a:stretch>
          </a:blipFill>
        </p:spPr>
      </p:sp>
      <p:sp>
        <p:nvSpPr>
          <p:cNvPr name="Freeform 5" id="5"/>
          <p:cNvSpPr/>
          <p:nvPr/>
        </p:nvSpPr>
        <p:spPr>
          <a:xfrm flipH="false" flipV="false" rot="0">
            <a:off x="1028700" y="679246"/>
            <a:ext cx="3980205" cy="880032"/>
          </a:xfrm>
          <a:custGeom>
            <a:avLst/>
            <a:gdLst/>
            <a:ahLst/>
            <a:cxnLst/>
            <a:rect r="r" b="b" t="t" l="l"/>
            <a:pathLst>
              <a:path h="880032" w="3980205">
                <a:moveTo>
                  <a:pt x="0" y="0"/>
                </a:moveTo>
                <a:lnTo>
                  <a:pt x="3980205" y="0"/>
                </a:lnTo>
                <a:lnTo>
                  <a:pt x="3980205" y="880032"/>
                </a:lnTo>
                <a:lnTo>
                  <a:pt x="0" y="880032"/>
                </a:lnTo>
                <a:lnTo>
                  <a:pt x="0" y="0"/>
                </a:lnTo>
                <a:close/>
              </a:path>
            </a:pathLst>
          </a:custGeom>
          <a:blipFill>
            <a:blip r:embed="rId6"/>
            <a:stretch>
              <a:fillRect l="0" t="0" r="0" b="0"/>
            </a:stretch>
          </a:blipFill>
        </p:spPr>
      </p:sp>
      <p:sp>
        <p:nvSpPr>
          <p:cNvPr name="Freeform 6" id="6"/>
          <p:cNvSpPr/>
          <p:nvPr/>
        </p:nvSpPr>
        <p:spPr>
          <a:xfrm flipH="true" flipV="false" rot="0">
            <a:off x="387284" y="2104926"/>
            <a:ext cx="8756716" cy="1066727"/>
          </a:xfrm>
          <a:custGeom>
            <a:avLst/>
            <a:gdLst/>
            <a:ahLst/>
            <a:cxnLst/>
            <a:rect r="r" b="b" t="t" l="l"/>
            <a:pathLst>
              <a:path h="1066727" w="8756716">
                <a:moveTo>
                  <a:pt x="8756716" y="0"/>
                </a:moveTo>
                <a:lnTo>
                  <a:pt x="0" y="0"/>
                </a:lnTo>
                <a:lnTo>
                  <a:pt x="0" y="1066728"/>
                </a:lnTo>
                <a:lnTo>
                  <a:pt x="8756716" y="1066728"/>
                </a:lnTo>
                <a:lnTo>
                  <a:pt x="8756716"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8756752" y="-913024"/>
            <a:ext cx="12389022" cy="12113047"/>
            <a:chOff x="0" y="0"/>
            <a:chExt cx="6328410" cy="6187440"/>
          </a:xfrm>
        </p:grpSpPr>
        <p:sp>
          <p:nvSpPr>
            <p:cNvPr name="Freeform 8" id="8"/>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9"/>
              <a:stretch>
                <a:fillRect l="-46595" t="0" r="0" b="0"/>
              </a:stretch>
            </a:blipFill>
          </p:spPr>
        </p:sp>
      </p:grpSp>
      <p:sp>
        <p:nvSpPr>
          <p:cNvPr name="Freeform 9" id="9"/>
          <p:cNvSpPr/>
          <p:nvPr/>
        </p:nvSpPr>
        <p:spPr>
          <a:xfrm flipH="false" flipV="false" rot="0">
            <a:off x="5405948" y="679246"/>
            <a:ext cx="3738052" cy="901805"/>
          </a:xfrm>
          <a:custGeom>
            <a:avLst/>
            <a:gdLst/>
            <a:ahLst/>
            <a:cxnLst/>
            <a:rect r="r" b="b" t="t" l="l"/>
            <a:pathLst>
              <a:path h="901805" w="3738052">
                <a:moveTo>
                  <a:pt x="0" y="0"/>
                </a:moveTo>
                <a:lnTo>
                  <a:pt x="3738052" y="0"/>
                </a:lnTo>
                <a:lnTo>
                  <a:pt x="3738052" y="901805"/>
                </a:lnTo>
                <a:lnTo>
                  <a:pt x="0" y="901805"/>
                </a:lnTo>
                <a:lnTo>
                  <a:pt x="0" y="0"/>
                </a:lnTo>
                <a:close/>
              </a:path>
            </a:pathLst>
          </a:custGeom>
          <a:blipFill>
            <a:blip r:embed="rId10"/>
            <a:stretch>
              <a:fillRect l="0" t="0" r="0" b="0"/>
            </a:stretch>
          </a:blipFill>
        </p:spPr>
      </p:sp>
      <p:sp>
        <p:nvSpPr>
          <p:cNvPr name="TextBox 10" id="10"/>
          <p:cNvSpPr txBox="true"/>
          <p:nvPr/>
        </p:nvSpPr>
        <p:spPr>
          <a:xfrm rot="0">
            <a:off x="1608531" y="2189435"/>
            <a:ext cx="6999908" cy="811985"/>
          </a:xfrm>
          <a:prstGeom prst="rect">
            <a:avLst/>
          </a:prstGeom>
        </p:spPr>
        <p:txBody>
          <a:bodyPr anchor="t" rtlCol="false" tIns="0" lIns="0" bIns="0" rIns="0">
            <a:spAutoFit/>
          </a:bodyPr>
          <a:lstStyle/>
          <a:p>
            <a:pPr algn="ctr" marL="0" indent="0" lvl="0">
              <a:lnSpc>
                <a:spcPts val="6694"/>
              </a:lnSpc>
              <a:spcBef>
                <a:spcPct val="0"/>
              </a:spcBef>
            </a:pPr>
            <a:r>
              <a:rPr lang="en-US" b="true" sz="4782">
                <a:solidFill>
                  <a:srgbClr val="FDFDFD"/>
                </a:solidFill>
                <a:latin typeface="DM Sans Bold"/>
                <a:ea typeface="DM Sans Bold"/>
                <a:cs typeface="DM Sans Bold"/>
                <a:sym typeface="DM Sans Bold"/>
              </a:rPr>
              <a:t>Safer Internet Day 2026</a:t>
            </a:r>
          </a:p>
        </p:txBody>
      </p:sp>
      <p:sp>
        <p:nvSpPr>
          <p:cNvPr name="TextBox 11" id="11"/>
          <p:cNvSpPr txBox="true"/>
          <p:nvPr/>
        </p:nvSpPr>
        <p:spPr>
          <a:xfrm rot="0">
            <a:off x="647730" y="3838404"/>
            <a:ext cx="7692950" cy="3064773"/>
          </a:xfrm>
          <a:prstGeom prst="rect">
            <a:avLst/>
          </a:prstGeom>
        </p:spPr>
        <p:txBody>
          <a:bodyPr anchor="t" rtlCol="false" tIns="0" lIns="0" bIns="0" rIns="0">
            <a:spAutoFit/>
          </a:bodyPr>
          <a:lstStyle/>
          <a:p>
            <a:pPr algn="ctr">
              <a:lnSpc>
                <a:spcPts val="7878"/>
              </a:lnSpc>
            </a:pPr>
            <a:r>
              <a:rPr lang="en-US" sz="7800">
                <a:solidFill>
                  <a:srgbClr val="38B6FF"/>
                </a:solidFill>
                <a:latin typeface="Bobby Jones"/>
                <a:ea typeface="Bobby Jones"/>
                <a:cs typeface="Bobby Jones"/>
                <a:sym typeface="Bobby Jones"/>
              </a:rPr>
              <a:t>AI AWARE:</a:t>
            </a:r>
          </a:p>
          <a:p>
            <a:pPr algn="ctr">
              <a:lnSpc>
                <a:spcPts val="7878"/>
              </a:lnSpc>
            </a:pPr>
            <a:r>
              <a:rPr lang="en-US" sz="7800">
                <a:solidFill>
                  <a:srgbClr val="FF914D"/>
                </a:solidFill>
                <a:latin typeface="Bobby Jones"/>
                <a:ea typeface="Bobby Jones"/>
                <a:cs typeface="Bobby Jones"/>
                <a:sym typeface="Bobby Jones"/>
              </a:rPr>
              <a:t>Safe, SMART AND IN CONTROL</a:t>
            </a:r>
          </a:p>
        </p:txBody>
      </p:sp>
      <p:sp>
        <p:nvSpPr>
          <p:cNvPr name="TextBox 12" id="12"/>
          <p:cNvSpPr txBox="true"/>
          <p:nvPr/>
        </p:nvSpPr>
        <p:spPr>
          <a:xfrm rot="0">
            <a:off x="1236841" y="7150471"/>
            <a:ext cx="6514728" cy="1659710"/>
          </a:xfrm>
          <a:prstGeom prst="rect">
            <a:avLst/>
          </a:prstGeom>
        </p:spPr>
        <p:txBody>
          <a:bodyPr anchor="t" rtlCol="false" tIns="0" lIns="0" bIns="0" rIns="0">
            <a:spAutoFit/>
          </a:bodyPr>
          <a:lstStyle/>
          <a:p>
            <a:pPr algn="ctr">
              <a:lnSpc>
                <a:spcPts val="6694"/>
              </a:lnSpc>
            </a:pPr>
            <a:r>
              <a:rPr lang="en-US" sz="4782" b="true">
                <a:solidFill>
                  <a:srgbClr val="FDFDFD"/>
                </a:solidFill>
                <a:latin typeface="DM Sans Bold"/>
                <a:ea typeface="DM Sans Bold"/>
                <a:cs typeface="DM Sans Bold"/>
                <a:sym typeface="DM Sans Bold"/>
              </a:rPr>
              <a:t>Primary Presentation: </a:t>
            </a:r>
          </a:p>
          <a:p>
            <a:pPr algn="ctr" marL="0" indent="0" lvl="0">
              <a:lnSpc>
                <a:spcPts val="6694"/>
              </a:lnSpc>
              <a:spcBef>
                <a:spcPct val="0"/>
              </a:spcBef>
            </a:pPr>
            <a:r>
              <a:rPr lang="en-US" b="true" sz="4782">
                <a:solidFill>
                  <a:srgbClr val="FDFDFD"/>
                </a:solidFill>
                <a:latin typeface="DM Sans Bold"/>
                <a:ea typeface="DM Sans Bold"/>
                <a:cs typeface="DM Sans Bold"/>
                <a:sym typeface="DM Sans Bold"/>
              </a:rPr>
              <a:t>6th Class</a:t>
            </a:r>
          </a:p>
        </p:txBody>
      </p:sp>
      <p:sp>
        <p:nvSpPr>
          <p:cNvPr name="Freeform 13" id="13"/>
          <p:cNvSpPr/>
          <p:nvPr/>
        </p:nvSpPr>
        <p:spPr>
          <a:xfrm flipH="false" flipV="false" rot="0">
            <a:off x="3526895" y="9345069"/>
            <a:ext cx="2072837" cy="434432"/>
          </a:xfrm>
          <a:custGeom>
            <a:avLst/>
            <a:gdLst/>
            <a:ahLst/>
            <a:cxnLst/>
            <a:rect r="r" b="b" t="t" l="l"/>
            <a:pathLst>
              <a:path h="434432" w="2072837">
                <a:moveTo>
                  <a:pt x="0" y="0"/>
                </a:moveTo>
                <a:lnTo>
                  <a:pt x="2072837" y="0"/>
                </a:lnTo>
                <a:lnTo>
                  <a:pt x="2072837" y="434432"/>
                </a:lnTo>
                <a:lnTo>
                  <a:pt x="0" y="434432"/>
                </a:lnTo>
                <a:lnTo>
                  <a:pt x="0" y="0"/>
                </a:lnTo>
                <a:close/>
              </a:path>
            </a:pathLst>
          </a:custGeom>
          <a:blipFill>
            <a:blip r:embed="rId4"/>
            <a:stretch>
              <a:fillRect l="0" t="0" r="0" b="0"/>
            </a:stretch>
          </a:blipFill>
        </p:spPr>
      </p:sp>
      <p:sp>
        <p:nvSpPr>
          <p:cNvPr name="Freeform 14" id="14"/>
          <p:cNvSpPr/>
          <p:nvPr/>
        </p:nvSpPr>
        <p:spPr>
          <a:xfrm flipH="false" flipV="false" rot="0">
            <a:off x="865220" y="9016039"/>
            <a:ext cx="2515419" cy="988284"/>
          </a:xfrm>
          <a:custGeom>
            <a:avLst/>
            <a:gdLst/>
            <a:ahLst/>
            <a:cxnLst/>
            <a:rect r="r" b="b" t="t" l="l"/>
            <a:pathLst>
              <a:path h="988284" w="2515419">
                <a:moveTo>
                  <a:pt x="0" y="0"/>
                </a:moveTo>
                <a:lnTo>
                  <a:pt x="2515419" y="0"/>
                </a:lnTo>
                <a:lnTo>
                  <a:pt x="2515419" y="988285"/>
                </a:lnTo>
                <a:lnTo>
                  <a:pt x="0" y="988285"/>
                </a:lnTo>
                <a:lnTo>
                  <a:pt x="0" y="0"/>
                </a:lnTo>
                <a:close/>
              </a:path>
            </a:pathLst>
          </a:custGeom>
          <a:blipFill>
            <a:blip r:embed="rId11"/>
            <a:stretch>
              <a:fillRect l="0" t="0" r="0" b="0"/>
            </a:stretch>
          </a:blipFill>
        </p:spPr>
      </p:sp>
      <p:sp>
        <p:nvSpPr>
          <p:cNvPr name="Freeform 15" id="15"/>
          <p:cNvSpPr/>
          <p:nvPr/>
        </p:nvSpPr>
        <p:spPr>
          <a:xfrm flipH="false" flipV="false" rot="0">
            <a:off x="5847652" y="9275228"/>
            <a:ext cx="3296348" cy="574114"/>
          </a:xfrm>
          <a:custGeom>
            <a:avLst/>
            <a:gdLst/>
            <a:ahLst/>
            <a:cxnLst/>
            <a:rect r="r" b="b" t="t" l="l"/>
            <a:pathLst>
              <a:path h="574114" w="3296348">
                <a:moveTo>
                  <a:pt x="0" y="0"/>
                </a:moveTo>
                <a:lnTo>
                  <a:pt x="3296348" y="0"/>
                </a:lnTo>
                <a:lnTo>
                  <a:pt x="3296348" y="574113"/>
                </a:lnTo>
                <a:lnTo>
                  <a:pt x="0" y="574113"/>
                </a:lnTo>
                <a:lnTo>
                  <a:pt x="0"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1028700" y="3586004"/>
            <a:ext cx="9096210" cy="3111817"/>
          </a:xfrm>
          <a:prstGeom prst="rect">
            <a:avLst/>
          </a:prstGeom>
        </p:spPr>
        <p:txBody>
          <a:bodyPr anchor="t" rtlCol="false" tIns="0" lIns="0" bIns="0" rIns="0">
            <a:spAutoFit/>
          </a:bodyPr>
          <a:lstStyle/>
          <a:p>
            <a:pPr algn="l">
              <a:lnSpc>
                <a:spcPts val="4000"/>
              </a:lnSpc>
            </a:pPr>
            <a:r>
              <a:rPr lang="en-US" sz="3200" b="true">
                <a:solidFill>
                  <a:srgbClr val="000001"/>
                </a:solidFill>
                <a:latin typeface="DM Sans Bold"/>
                <a:ea typeface="DM Sans Bold"/>
                <a:cs typeface="DM Sans Bold"/>
                <a:sym typeface="DM Sans Bold"/>
              </a:rPr>
              <a:t>Questions/Prompts:</a:t>
            </a:r>
          </a:p>
          <a:p>
            <a:pPr algn="l" marL="690890" indent="-345445" lvl="1">
              <a:lnSpc>
                <a:spcPts val="4000"/>
              </a:lnSpc>
              <a:buFont typeface="Arial"/>
              <a:buChar char="•"/>
            </a:pPr>
            <a:r>
              <a:rPr lang="en-US" sz="3200">
                <a:solidFill>
                  <a:srgbClr val="000001"/>
                </a:solidFill>
                <a:latin typeface="DM Sans"/>
                <a:ea typeface="DM Sans"/>
                <a:cs typeface="DM Sans"/>
                <a:sym typeface="DM Sans"/>
              </a:rPr>
              <a:t>List</a:t>
            </a:r>
            <a:r>
              <a:rPr lang="en-US" sz="3200">
                <a:solidFill>
                  <a:srgbClr val="000001"/>
                </a:solidFill>
                <a:latin typeface="DM Sans"/>
                <a:ea typeface="DM Sans"/>
                <a:cs typeface="DM Sans"/>
                <a:sym typeface="DM Sans"/>
              </a:rPr>
              <a:t> 5 facts about dogs. </a:t>
            </a:r>
          </a:p>
          <a:p>
            <a:pPr algn="l" marL="690890" indent="-345445" lvl="1">
              <a:lnSpc>
                <a:spcPts val="4000"/>
              </a:lnSpc>
              <a:buFont typeface="Arial"/>
              <a:buChar char="•"/>
            </a:pPr>
            <a:r>
              <a:rPr lang="en-US" sz="3200">
                <a:solidFill>
                  <a:srgbClr val="000001"/>
                </a:solidFill>
                <a:latin typeface="DM Sans"/>
                <a:ea typeface="DM Sans"/>
                <a:cs typeface="DM Sans"/>
                <a:sym typeface="DM Sans"/>
              </a:rPr>
              <a:t>What do dogs </a:t>
            </a:r>
            <a:r>
              <a:rPr lang="en-US" sz="3200">
                <a:solidFill>
                  <a:srgbClr val="000001"/>
                </a:solidFill>
                <a:latin typeface="DM Sans"/>
                <a:ea typeface="DM Sans"/>
                <a:cs typeface="DM Sans"/>
                <a:sym typeface="DM Sans"/>
              </a:rPr>
              <a:t>look</a:t>
            </a:r>
            <a:r>
              <a:rPr lang="en-US" sz="3200">
                <a:solidFill>
                  <a:srgbClr val="000001"/>
                </a:solidFill>
                <a:latin typeface="DM Sans"/>
                <a:ea typeface="DM Sans"/>
                <a:cs typeface="DM Sans"/>
                <a:sym typeface="DM Sans"/>
              </a:rPr>
              <a:t> like? </a:t>
            </a:r>
          </a:p>
          <a:p>
            <a:pPr algn="l" marL="690890" indent="-345445" lvl="1">
              <a:lnSpc>
                <a:spcPts val="4000"/>
              </a:lnSpc>
              <a:buFont typeface="Arial"/>
              <a:buChar char="•"/>
            </a:pPr>
            <a:r>
              <a:rPr lang="en-US" sz="3200">
                <a:solidFill>
                  <a:srgbClr val="000001"/>
                </a:solidFill>
                <a:latin typeface="DM Sans"/>
                <a:ea typeface="DM Sans"/>
                <a:cs typeface="DM Sans"/>
                <a:sym typeface="DM Sans"/>
              </a:rPr>
              <a:t>Are dogs better than</a:t>
            </a:r>
            <a:r>
              <a:rPr lang="en-US" sz="3200">
                <a:solidFill>
                  <a:srgbClr val="000001"/>
                </a:solidFill>
                <a:latin typeface="DM Sans"/>
                <a:ea typeface="DM Sans"/>
                <a:cs typeface="DM Sans"/>
                <a:sym typeface="DM Sans"/>
              </a:rPr>
              <a:t> cats? </a:t>
            </a:r>
          </a:p>
          <a:p>
            <a:pPr algn="l" marL="690890" indent="-345445" lvl="1">
              <a:lnSpc>
                <a:spcPts val="4000"/>
              </a:lnSpc>
              <a:buFont typeface="Arial"/>
              <a:buChar char="•"/>
            </a:pPr>
            <a:r>
              <a:rPr lang="en-US" sz="3200">
                <a:solidFill>
                  <a:srgbClr val="000001"/>
                </a:solidFill>
                <a:latin typeface="DM Sans"/>
                <a:ea typeface="DM Sans"/>
                <a:cs typeface="DM Sans"/>
                <a:sym typeface="DM Sans"/>
              </a:rPr>
              <a:t>Should I get a dog as a pet? </a:t>
            </a:r>
          </a:p>
          <a:p>
            <a:pPr algn="l">
              <a:lnSpc>
                <a:spcPts val="4625"/>
              </a:lnSpc>
            </a:pPr>
          </a:p>
        </p:txBody>
      </p:sp>
      <p:sp>
        <p:nvSpPr>
          <p:cNvPr name="TextBox 4" id="4"/>
          <p:cNvSpPr txBox="true"/>
          <p:nvPr/>
        </p:nvSpPr>
        <p:spPr>
          <a:xfrm rot="0">
            <a:off x="7307409" y="567693"/>
            <a:ext cx="10137400" cy="143192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Role Play Activity: </a:t>
            </a:r>
          </a:p>
          <a:p>
            <a:pPr algn="r">
              <a:lnSpc>
                <a:spcPts val="5600"/>
              </a:lnSpc>
            </a:pPr>
            <a:r>
              <a:rPr lang="en-US" sz="5000" b="true">
                <a:solidFill>
                  <a:srgbClr val="000001"/>
                </a:solidFill>
                <a:latin typeface="DM Sans Bold"/>
                <a:ea typeface="DM Sans Bold"/>
                <a:cs typeface="DM Sans Bold"/>
                <a:sym typeface="DM Sans Bold"/>
              </a:rPr>
              <a:t>Act like a Gen AI tool </a:t>
            </a:r>
          </a:p>
        </p:txBody>
      </p:sp>
      <p:grpSp>
        <p:nvGrpSpPr>
          <p:cNvPr name="Group 5" id="5"/>
          <p:cNvGrpSpPr/>
          <p:nvPr/>
        </p:nvGrpSpPr>
        <p:grpSpPr>
          <a:xfrm rot="0">
            <a:off x="10624647" y="2411783"/>
            <a:ext cx="7226023" cy="7065058"/>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1573" t="0" r="-34889"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1028700" y="3586004"/>
            <a:ext cx="9096210" cy="4551680"/>
          </a:xfrm>
          <a:prstGeom prst="rect">
            <a:avLst/>
          </a:prstGeom>
        </p:spPr>
        <p:txBody>
          <a:bodyPr anchor="t" rtlCol="false" tIns="0" lIns="0" bIns="0" rIns="0">
            <a:spAutoFit/>
          </a:bodyPr>
          <a:lstStyle/>
          <a:p>
            <a:pPr algn="l" marL="690881" indent="-345440" lvl="1">
              <a:lnSpc>
                <a:spcPts val="4000"/>
              </a:lnSpc>
              <a:buFont typeface="Arial"/>
              <a:buChar char="•"/>
            </a:pPr>
            <a:r>
              <a:rPr lang="en-US" sz="3200">
                <a:solidFill>
                  <a:srgbClr val="000001"/>
                </a:solidFill>
                <a:latin typeface="DM Sans"/>
                <a:ea typeface="DM Sans"/>
                <a:cs typeface="DM Sans"/>
                <a:sym typeface="DM Sans"/>
              </a:rPr>
              <a:t>What could our Gen AI answer well?</a:t>
            </a:r>
          </a:p>
          <a:p>
            <a:pPr algn="l" marL="690881" indent="-345440" lvl="1">
              <a:lnSpc>
                <a:spcPts val="4000"/>
              </a:lnSpc>
              <a:buFont typeface="Arial"/>
              <a:buChar char="•"/>
            </a:pPr>
            <a:r>
              <a:rPr lang="en-US" sz="3200">
                <a:solidFill>
                  <a:srgbClr val="000001"/>
                </a:solidFill>
                <a:latin typeface="DM Sans"/>
                <a:ea typeface="DM Sans"/>
                <a:cs typeface="DM Sans"/>
                <a:sym typeface="DM Sans"/>
              </a:rPr>
              <a:t>What couldn’t it answer?</a:t>
            </a:r>
          </a:p>
          <a:p>
            <a:pPr algn="l" marL="690881" indent="-345440" lvl="1">
              <a:lnSpc>
                <a:spcPts val="4000"/>
              </a:lnSpc>
              <a:buFont typeface="Arial"/>
              <a:buChar char="•"/>
            </a:pPr>
            <a:r>
              <a:rPr lang="en-US" sz="3200">
                <a:solidFill>
                  <a:srgbClr val="000001"/>
                </a:solidFill>
                <a:latin typeface="DM Sans"/>
                <a:ea typeface="DM Sans"/>
                <a:cs typeface="DM Sans"/>
                <a:sym typeface="DM Sans"/>
              </a:rPr>
              <a:t>Did it ever sound silly or give the wrong information? </a:t>
            </a:r>
          </a:p>
          <a:p>
            <a:pPr algn="l" marL="690881" indent="-345440" lvl="1">
              <a:lnSpc>
                <a:spcPts val="4000"/>
              </a:lnSpc>
              <a:buFont typeface="Arial"/>
              <a:buChar char="•"/>
            </a:pPr>
            <a:r>
              <a:rPr lang="en-US" sz="3200">
                <a:solidFill>
                  <a:srgbClr val="000001"/>
                </a:solidFill>
                <a:latin typeface="DM Sans"/>
                <a:ea typeface="DM Sans"/>
                <a:cs typeface="DM Sans"/>
                <a:sym typeface="DM Sans"/>
              </a:rPr>
              <a:t>What kind of mistakes or bias could a real AI make if its training data wasn’t complete, balanced, or correct?</a:t>
            </a:r>
          </a:p>
          <a:p>
            <a:pPr algn="l" marL="690881" indent="-345440" lvl="1">
              <a:lnSpc>
                <a:spcPts val="4000"/>
              </a:lnSpc>
              <a:buFont typeface="Arial"/>
              <a:buChar char="•"/>
            </a:pPr>
            <a:r>
              <a:rPr lang="en-US" sz="3200">
                <a:solidFill>
                  <a:srgbClr val="000001"/>
                </a:solidFill>
                <a:latin typeface="DM Sans"/>
                <a:ea typeface="DM Sans"/>
                <a:cs typeface="DM Sans"/>
                <a:sym typeface="DM Sans"/>
              </a:rPr>
              <a:t>What does this teach us about using Gen AI tools? </a:t>
            </a:r>
          </a:p>
        </p:txBody>
      </p:sp>
      <p:sp>
        <p:nvSpPr>
          <p:cNvPr name="TextBox 4" id="4"/>
          <p:cNvSpPr txBox="true"/>
          <p:nvPr/>
        </p:nvSpPr>
        <p:spPr>
          <a:xfrm rot="0">
            <a:off x="5231276" y="679450"/>
            <a:ext cx="12478904" cy="72707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Role Play Activity: Reflection </a:t>
            </a:r>
          </a:p>
        </p:txBody>
      </p:sp>
      <p:grpSp>
        <p:nvGrpSpPr>
          <p:cNvPr name="Group 5" id="5"/>
          <p:cNvGrpSpPr/>
          <p:nvPr/>
        </p:nvGrpSpPr>
        <p:grpSpPr>
          <a:xfrm rot="0">
            <a:off x="10624647" y="2411783"/>
            <a:ext cx="7226023" cy="7065058"/>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1573" t="0" r="-34889"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919430" y="3846782"/>
            <a:ext cx="9392473" cy="6062662"/>
          </a:xfrm>
          <a:prstGeom prst="rect">
            <a:avLst/>
          </a:prstGeom>
        </p:spPr>
        <p:txBody>
          <a:bodyPr anchor="t" rtlCol="false" tIns="0" lIns="0" bIns="0" rIns="0">
            <a:spAutoFit/>
          </a:bodyPr>
          <a:lstStyle/>
          <a:p>
            <a:pPr algn="l">
              <a:lnSpc>
                <a:spcPts val="4124"/>
              </a:lnSpc>
            </a:pPr>
            <a:r>
              <a:rPr lang="en-US" sz="3299">
                <a:solidFill>
                  <a:srgbClr val="000001"/>
                </a:solidFill>
                <a:latin typeface="DM Sans"/>
                <a:ea typeface="DM Sans"/>
                <a:cs typeface="DM Sans"/>
                <a:sym typeface="DM Sans"/>
              </a:rPr>
              <a:t>Imagine your older sibling was using a Gen AI tool to help with a project. </a:t>
            </a:r>
          </a:p>
          <a:p>
            <a:pPr algn="l" marL="712467" indent="-356233" lvl="1">
              <a:lnSpc>
                <a:spcPts val="4124"/>
              </a:lnSpc>
              <a:buFont typeface="Arial"/>
              <a:buChar char="•"/>
            </a:pPr>
            <a:r>
              <a:rPr lang="en-US" sz="3299">
                <a:solidFill>
                  <a:srgbClr val="000001"/>
                </a:solidFill>
                <a:latin typeface="DM Sans"/>
                <a:ea typeface="DM Sans"/>
                <a:cs typeface="DM Sans"/>
                <a:sym typeface="DM Sans"/>
              </a:rPr>
              <a:t>What’s one way it could be helpful? </a:t>
            </a:r>
          </a:p>
          <a:p>
            <a:pPr algn="l" marL="712467" indent="-356233" lvl="1">
              <a:lnSpc>
                <a:spcPts val="4124"/>
              </a:lnSpc>
              <a:buFont typeface="Arial"/>
              <a:buChar char="•"/>
            </a:pPr>
            <a:r>
              <a:rPr lang="en-US" sz="3299">
                <a:solidFill>
                  <a:srgbClr val="000001"/>
                </a:solidFill>
                <a:latin typeface="DM Sans"/>
                <a:ea typeface="DM Sans"/>
                <a:cs typeface="DM Sans"/>
                <a:sym typeface="DM Sans"/>
              </a:rPr>
              <a:t>What’s one thing that could go wrong? </a:t>
            </a:r>
          </a:p>
          <a:p>
            <a:pPr algn="l">
              <a:lnSpc>
                <a:spcPts val="3749"/>
              </a:lnSpc>
            </a:pPr>
          </a:p>
          <a:p>
            <a:pPr algn="l">
              <a:lnSpc>
                <a:spcPts val="3749"/>
              </a:lnSpc>
            </a:pPr>
          </a:p>
          <a:p>
            <a:pPr algn="l">
              <a:lnSpc>
                <a:spcPts val="4625"/>
              </a:lnSpc>
            </a:pPr>
          </a:p>
          <a:p>
            <a:pPr algn="l">
              <a:lnSpc>
                <a:spcPts val="4625"/>
              </a:lnSpc>
            </a:pPr>
          </a:p>
          <a:p>
            <a:pPr algn="l">
              <a:lnSpc>
                <a:spcPts val="4625"/>
              </a:lnSpc>
            </a:pPr>
          </a:p>
          <a:p>
            <a:pPr algn="l">
              <a:lnSpc>
                <a:spcPts val="5250"/>
              </a:lnSpc>
            </a:pPr>
          </a:p>
          <a:p>
            <a:pPr algn="l">
              <a:lnSpc>
                <a:spcPts val="5250"/>
              </a:lnSpc>
            </a:pPr>
          </a:p>
        </p:txBody>
      </p:sp>
      <p:grpSp>
        <p:nvGrpSpPr>
          <p:cNvPr name="Group 4" id="4"/>
          <p:cNvGrpSpPr/>
          <p:nvPr/>
        </p:nvGrpSpPr>
        <p:grpSpPr>
          <a:xfrm rot="0">
            <a:off x="11338578" y="2830352"/>
            <a:ext cx="6425827" cy="6282687"/>
            <a:chOff x="0" y="0"/>
            <a:chExt cx="6328410" cy="6187440"/>
          </a:xfrm>
        </p:grpSpPr>
        <p:sp>
          <p:nvSpPr>
            <p:cNvPr name="Freeform 5" id="5"/>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5443" t="0" r="-5443" b="0"/>
              </a:stretch>
            </a:blipFill>
          </p:spPr>
        </p:sp>
      </p:grpSp>
      <p:sp>
        <p:nvSpPr>
          <p:cNvPr name="TextBox 6" id="6"/>
          <p:cNvSpPr txBox="true"/>
          <p:nvPr/>
        </p:nvSpPr>
        <p:spPr>
          <a:xfrm rot="0">
            <a:off x="6934547" y="567693"/>
            <a:ext cx="10510262" cy="143192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Exploring the Benefits and Challenges of Gen AI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685279" y="2582370"/>
            <a:ext cx="10969085" cy="10267950"/>
          </a:xfrm>
          <a:prstGeom prst="rect">
            <a:avLst/>
          </a:prstGeom>
        </p:spPr>
        <p:txBody>
          <a:bodyPr anchor="t" rtlCol="false" tIns="0" lIns="0" bIns="0" rIns="0">
            <a:spAutoFit/>
          </a:bodyPr>
          <a:lstStyle/>
          <a:p>
            <a:pPr algn="l" marL="647698" indent="-323849" lvl="1">
              <a:lnSpc>
                <a:spcPts val="3749"/>
              </a:lnSpc>
              <a:buFont typeface="Arial"/>
              <a:buChar char="•"/>
            </a:pPr>
            <a:r>
              <a:rPr lang="en-US" sz="2999">
                <a:solidFill>
                  <a:srgbClr val="000001"/>
                </a:solidFill>
                <a:latin typeface="DM Sans"/>
                <a:ea typeface="DM Sans"/>
                <a:cs typeface="DM Sans"/>
                <a:sym typeface="DM Sans"/>
              </a:rPr>
              <a:t>Gen AI explains a tricky topic in a simpler way. </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Gen AI gives an answer that sounds convincing and right but is factually wrong. </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A college student asks Gen AI to write their essay instead of writing it themself.</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Gen AI suggests new ideas for a story or design project.</a:t>
            </a:r>
          </a:p>
          <a:p>
            <a:pPr algn="l">
              <a:lnSpc>
                <a:spcPts val="3749"/>
              </a:lnSpc>
            </a:pPr>
            <a:r>
              <a:rPr lang="en-US" sz="2999">
                <a:solidFill>
                  <a:srgbClr val="000001"/>
                </a:solidFill>
                <a:latin typeface="DM Sans"/>
                <a:ea typeface="DM Sans"/>
                <a:cs typeface="DM Sans"/>
                <a:sym typeface="DM Sans"/>
              </a:rPr>
              <a:t> </a:t>
            </a:r>
          </a:p>
          <a:p>
            <a:pPr algn="l" marL="647698" indent="-323849" lvl="1">
              <a:lnSpc>
                <a:spcPts val="3749"/>
              </a:lnSpc>
              <a:buFont typeface="Arial"/>
              <a:buChar char="•"/>
            </a:pPr>
            <a:r>
              <a:rPr lang="en-US" sz="2999">
                <a:solidFill>
                  <a:srgbClr val="000001"/>
                </a:solidFill>
                <a:latin typeface="DM Sans"/>
                <a:ea typeface="DM Sans"/>
                <a:cs typeface="DM Sans"/>
                <a:sym typeface="DM Sans"/>
              </a:rPr>
              <a:t>The Gen AI chatbot feels like chatting to a real person, so someone starts telling it personal things and looking for advice on a medical condition they </a:t>
            </a:r>
            <a:r>
              <a:rPr lang="en-US" sz="2999">
                <a:solidFill>
                  <a:srgbClr val="000001"/>
                </a:solidFill>
                <a:latin typeface="DM Sans"/>
                <a:ea typeface="DM Sans"/>
                <a:cs typeface="DM Sans"/>
                <a:sym typeface="DM Sans"/>
              </a:rPr>
              <a:t>have or how to deal with someone who is bullying them. </a:t>
            </a:r>
          </a:p>
          <a:p>
            <a:pPr algn="l">
              <a:lnSpc>
                <a:spcPts val="3749"/>
              </a:lnSpc>
            </a:pPr>
          </a:p>
          <a:p>
            <a:pPr algn="l">
              <a:lnSpc>
                <a:spcPts val="3749"/>
              </a:lnSpc>
            </a:pPr>
          </a:p>
          <a:p>
            <a:pPr algn="l">
              <a:lnSpc>
                <a:spcPts val="3749"/>
              </a:lnSpc>
            </a:pPr>
          </a:p>
          <a:p>
            <a:pPr algn="l">
              <a:lnSpc>
                <a:spcPts val="3749"/>
              </a:lnSpc>
            </a:pPr>
          </a:p>
          <a:p>
            <a:pPr algn="l">
              <a:lnSpc>
                <a:spcPts val="3749"/>
              </a:lnSpc>
            </a:pPr>
          </a:p>
          <a:p>
            <a:pPr algn="l">
              <a:lnSpc>
                <a:spcPts val="3749"/>
              </a:lnSpc>
            </a:pPr>
          </a:p>
          <a:p>
            <a:pPr algn="l">
              <a:lnSpc>
                <a:spcPts val="3749"/>
              </a:lnSpc>
            </a:pPr>
          </a:p>
          <a:p>
            <a:pPr algn="l">
              <a:lnSpc>
                <a:spcPts val="3749"/>
              </a:lnSpc>
            </a:pPr>
          </a:p>
        </p:txBody>
      </p:sp>
      <p:sp>
        <p:nvSpPr>
          <p:cNvPr name="TextBox 4" id="4"/>
          <p:cNvSpPr txBox="true"/>
          <p:nvPr/>
        </p:nvSpPr>
        <p:spPr>
          <a:xfrm rot="0">
            <a:off x="6934547" y="567693"/>
            <a:ext cx="10510262" cy="727075"/>
          </a:xfrm>
          <a:prstGeom prst="rect">
            <a:avLst/>
          </a:prstGeom>
        </p:spPr>
        <p:txBody>
          <a:bodyPr anchor="t" rtlCol="false" tIns="0" lIns="0" bIns="0" rIns="0">
            <a:spAutoFit/>
          </a:bodyPr>
          <a:lstStyle/>
          <a:p>
            <a:pPr algn="r">
              <a:lnSpc>
                <a:spcPts val="5600"/>
              </a:lnSpc>
            </a:pPr>
            <a:r>
              <a:rPr lang="en-US" sz="5000" b="true">
                <a:solidFill>
                  <a:srgbClr val="000000"/>
                </a:solidFill>
                <a:latin typeface="DM Sans Bold"/>
                <a:ea typeface="DM Sans Bold"/>
                <a:cs typeface="DM Sans Bold"/>
                <a:sym typeface="DM Sans Bold"/>
              </a:rPr>
              <a:t>Scenarios: Benefit or Challenge?</a:t>
            </a:r>
          </a:p>
        </p:txBody>
      </p:sp>
      <p:grpSp>
        <p:nvGrpSpPr>
          <p:cNvPr name="Group 5" id="5"/>
          <p:cNvGrpSpPr/>
          <p:nvPr/>
        </p:nvGrpSpPr>
        <p:grpSpPr>
          <a:xfrm rot="0">
            <a:off x="11962574" y="2739707"/>
            <a:ext cx="6039568" cy="5905032"/>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0182" t="0" r="-36413"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794550" y="3066281"/>
            <a:ext cx="10485174" cy="8401050"/>
          </a:xfrm>
          <a:prstGeom prst="rect">
            <a:avLst/>
          </a:prstGeom>
        </p:spPr>
        <p:txBody>
          <a:bodyPr anchor="t" rtlCol="false" tIns="0" lIns="0" bIns="0" rIns="0">
            <a:spAutoFit/>
          </a:bodyPr>
          <a:lstStyle/>
          <a:p>
            <a:pPr algn="l" marL="647698" indent="-323849" lvl="1">
              <a:lnSpc>
                <a:spcPts val="3749"/>
              </a:lnSpc>
              <a:buFont typeface="Arial"/>
              <a:buChar char="•"/>
            </a:pPr>
            <a:r>
              <a:rPr lang="en-US" sz="2999">
                <a:solidFill>
                  <a:srgbClr val="000001"/>
                </a:solidFill>
                <a:latin typeface="DM Sans"/>
                <a:ea typeface="DM Sans"/>
                <a:cs typeface="DM Sans"/>
                <a:sym typeface="DM Sans"/>
              </a:rPr>
              <a:t>Gen AI only shows one side of an issue because of biased training data.</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Gen AI uses lots of electricity and water in massive data centres, which can harm the environment. </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Gen AI helps a language student practise French vocab without feeling embarrassed.</a:t>
            </a:r>
          </a:p>
          <a:p>
            <a:pPr algn="l">
              <a:lnSpc>
                <a:spcPts val="3749"/>
              </a:lnSpc>
            </a:pPr>
          </a:p>
          <a:p>
            <a:pPr algn="l" marL="647698" indent="-323849" lvl="1">
              <a:lnSpc>
                <a:spcPts val="3749"/>
              </a:lnSpc>
              <a:buFont typeface="Arial"/>
              <a:buChar char="•"/>
            </a:pPr>
            <a:r>
              <a:rPr lang="en-US" sz="2999">
                <a:solidFill>
                  <a:srgbClr val="000001"/>
                </a:solidFill>
                <a:latin typeface="DM Sans"/>
                <a:ea typeface="DM Sans"/>
                <a:cs typeface="DM Sans"/>
                <a:sym typeface="DM Sans"/>
              </a:rPr>
              <a:t>The Gen AI tool being used was trained on art, music, or books without the original creators’ permission.</a:t>
            </a:r>
          </a:p>
          <a:p>
            <a:pPr algn="l">
              <a:lnSpc>
                <a:spcPts val="3749"/>
              </a:lnSpc>
            </a:pPr>
          </a:p>
          <a:p>
            <a:pPr algn="l">
              <a:lnSpc>
                <a:spcPts val="3749"/>
              </a:lnSpc>
            </a:pPr>
          </a:p>
          <a:p>
            <a:pPr algn="l">
              <a:lnSpc>
                <a:spcPts val="3749"/>
              </a:lnSpc>
            </a:pPr>
          </a:p>
          <a:p>
            <a:pPr algn="l">
              <a:lnSpc>
                <a:spcPts val="3749"/>
              </a:lnSpc>
            </a:pPr>
          </a:p>
          <a:p>
            <a:pPr algn="l">
              <a:lnSpc>
                <a:spcPts val="3749"/>
              </a:lnSpc>
            </a:pPr>
          </a:p>
          <a:p>
            <a:pPr algn="l">
              <a:lnSpc>
                <a:spcPts val="3749"/>
              </a:lnSpc>
            </a:pPr>
          </a:p>
          <a:p>
            <a:pPr algn="l">
              <a:lnSpc>
                <a:spcPts val="3749"/>
              </a:lnSpc>
            </a:pPr>
          </a:p>
        </p:txBody>
      </p:sp>
      <p:sp>
        <p:nvSpPr>
          <p:cNvPr name="TextBox 4" id="4"/>
          <p:cNvSpPr txBox="true"/>
          <p:nvPr/>
        </p:nvSpPr>
        <p:spPr>
          <a:xfrm rot="0">
            <a:off x="6934547" y="567693"/>
            <a:ext cx="10510262" cy="727075"/>
          </a:xfrm>
          <a:prstGeom prst="rect">
            <a:avLst/>
          </a:prstGeom>
        </p:spPr>
        <p:txBody>
          <a:bodyPr anchor="t" rtlCol="false" tIns="0" lIns="0" bIns="0" rIns="0">
            <a:spAutoFit/>
          </a:bodyPr>
          <a:lstStyle/>
          <a:p>
            <a:pPr algn="r">
              <a:lnSpc>
                <a:spcPts val="5600"/>
              </a:lnSpc>
            </a:pPr>
            <a:r>
              <a:rPr lang="en-US" sz="5000" b="true">
                <a:solidFill>
                  <a:srgbClr val="000000"/>
                </a:solidFill>
                <a:latin typeface="DM Sans Bold"/>
                <a:ea typeface="DM Sans Bold"/>
                <a:cs typeface="DM Sans Bold"/>
                <a:sym typeface="DM Sans Bold"/>
              </a:rPr>
              <a:t>Scenarios: Benefit or Challenge?</a:t>
            </a:r>
          </a:p>
        </p:txBody>
      </p:sp>
      <p:grpSp>
        <p:nvGrpSpPr>
          <p:cNvPr name="Group 5" id="5"/>
          <p:cNvGrpSpPr/>
          <p:nvPr/>
        </p:nvGrpSpPr>
        <p:grpSpPr>
          <a:xfrm rot="0">
            <a:off x="11541104" y="2864587"/>
            <a:ext cx="6039568" cy="5905032"/>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0182" t="0" r="-36413"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541104" y="2864587"/>
            <a:ext cx="6039568" cy="5905032"/>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1410" t="0" r="-35184" b="0"/>
              </a:stretch>
            </a:blipFill>
          </p:spPr>
        </p:sp>
      </p:grpSp>
      <p:sp>
        <p:nvSpPr>
          <p:cNvPr name="TextBox 5" id="5"/>
          <p:cNvSpPr txBox="true"/>
          <p:nvPr/>
        </p:nvSpPr>
        <p:spPr>
          <a:xfrm rot="0">
            <a:off x="794550" y="3643852"/>
            <a:ext cx="10485174" cy="4667250"/>
          </a:xfrm>
          <a:prstGeom prst="rect">
            <a:avLst/>
          </a:prstGeom>
        </p:spPr>
        <p:txBody>
          <a:bodyPr anchor="t" rtlCol="false" tIns="0" lIns="0" bIns="0" rIns="0">
            <a:spAutoFit/>
          </a:bodyPr>
          <a:lstStyle/>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Learning: </a:t>
            </a:r>
            <a:r>
              <a:rPr lang="en-US" sz="2999">
                <a:solidFill>
                  <a:srgbClr val="000001"/>
                </a:solidFill>
                <a:latin typeface="DM Sans"/>
                <a:ea typeface="DM Sans"/>
                <a:cs typeface="DM Sans"/>
                <a:sym typeface="DM Sans"/>
              </a:rPr>
              <a:t>It can explain tricky topics in a simpler way.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Creative Inspiration: </a:t>
            </a:r>
            <a:r>
              <a:rPr lang="en-US" sz="2999">
                <a:solidFill>
                  <a:srgbClr val="000001"/>
                </a:solidFill>
                <a:latin typeface="DM Sans"/>
                <a:ea typeface="DM Sans"/>
                <a:cs typeface="DM Sans"/>
                <a:sym typeface="DM Sans"/>
              </a:rPr>
              <a:t>Generating story ideas, or design inspiration.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L</a:t>
            </a:r>
            <a:r>
              <a:rPr lang="en-US" b="true" sz="2999">
                <a:solidFill>
                  <a:srgbClr val="000001"/>
                </a:solidFill>
                <a:latin typeface="DM Sans Bold"/>
                <a:ea typeface="DM Sans Bold"/>
                <a:cs typeface="DM Sans Bold"/>
                <a:sym typeface="DM Sans Bold"/>
              </a:rPr>
              <a:t>anguage Learning:</a:t>
            </a:r>
            <a:r>
              <a:rPr lang="en-US" sz="2999">
                <a:solidFill>
                  <a:srgbClr val="000001"/>
                </a:solidFill>
                <a:latin typeface="DM Sans"/>
                <a:ea typeface="DM Sans"/>
                <a:cs typeface="DM Sans"/>
                <a:sym typeface="DM Sans"/>
              </a:rPr>
              <a:t> Practising new languages or improving writing.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Brainstorming: </a:t>
            </a:r>
            <a:r>
              <a:rPr lang="en-US" sz="2999">
                <a:solidFill>
                  <a:srgbClr val="000001"/>
                </a:solidFill>
                <a:latin typeface="DM Sans"/>
                <a:ea typeface="DM Sans"/>
                <a:cs typeface="DM Sans"/>
                <a:sym typeface="DM Sans"/>
              </a:rPr>
              <a:t>Coming up with ideas for projects, clubs, or hobbies.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Learning at Your Own Pace: </a:t>
            </a:r>
            <a:r>
              <a:rPr lang="en-US" sz="2999">
                <a:solidFill>
                  <a:srgbClr val="000001"/>
                </a:solidFill>
                <a:latin typeface="DM Sans"/>
                <a:ea typeface="DM Sans"/>
                <a:cs typeface="DM Sans"/>
                <a:sym typeface="DM Sans"/>
              </a:rPr>
              <a:t>Asking questions as often as needed without feeling judged. </a:t>
            </a:r>
          </a:p>
          <a:p>
            <a:pPr algn="l">
              <a:lnSpc>
                <a:spcPts val="3749"/>
              </a:lnSpc>
            </a:pPr>
          </a:p>
        </p:txBody>
      </p:sp>
      <p:sp>
        <p:nvSpPr>
          <p:cNvPr name="TextBox 6" id="6"/>
          <p:cNvSpPr txBox="true"/>
          <p:nvPr/>
        </p:nvSpPr>
        <p:spPr>
          <a:xfrm rot="0">
            <a:off x="6934547" y="567693"/>
            <a:ext cx="10510262" cy="727075"/>
          </a:xfrm>
          <a:prstGeom prst="rect">
            <a:avLst/>
          </a:prstGeom>
        </p:spPr>
        <p:txBody>
          <a:bodyPr anchor="t" rtlCol="false" tIns="0" lIns="0" bIns="0" rIns="0">
            <a:spAutoFit/>
          </a:bodyPr>
          <a:lstStyle/>
          <a:p>
            <a:pPr algn="r">
              <a:lnSpc>
                <a:spcPts val="5600"/>
              </a:lnSpc>
            </a:pPr>
            <a:r>
              <a:rPr lang="en-US" sz="5000" b="true">
                <a:solidFill>
                  <a:srgbClr val="000000"/>
                </a:solidFill>
                <a:latin typeface="DM Sans Bold"/>
                <a:ea typeface="DM Sans Bold"/>
                <a:cs typeface="DM Sans Bold"/>
                <a:sym typeface="DM Sans Bold"/>
              </a:rPr>
              <a:t>Gen AI: Benefits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541104" y="2864587"/>
            <a:ext cx="6039568" cy="5905032"/>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23297" t="0" r="-23297" b="0"/>
              </a:stretch>
            </a:blipFill>
          </p:spPr>
        </p:sp>
      </p:grpSp>
      <p:sp>
        <p:nvSpPr>
          <p:cNvPr name="TextBox 5" id="5"/>
          <p:cNvSpPr txBox="true"/>
          <p:nvPr/>
        </p:nvSpPr>
        <p:spPr>
          <a:xfrm rot="0">
            <a:off x="903820" y="2540503"/>
            <a:ext cx="10485174" cy="6534150"/>
          </a:xfrm>
          <a:prstGeom prst="rect">
            <a:avLst/>
          </a:prstGeom>
        </p:spPr>
        <p:txBody>
          <a:bodyPr anchor="t" rtlCol="false" tIns="0" lIns="0" bIns="0" rIns="0">
            <a:spAutoFit/>
          </a:bodyPr>
          <a:lstStyle/>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False Information:</a:t>
            </a:r>
            <a:r>
              <a:rPr lang="en-US" sz="2999">
                <a:solidFill>
                  <a:srgbClr val="000001"/>
                </a:solidFill>
                <a:latin typeface="DM Sans"/>
                <a:ea typeface="DM Sans"/>
                <a:cs typeface="DM Sans"/>
                <a:sym typeface="DM Sans"/>
              </a:rPr>
              <a:t> Gen AI can “hallucinate” or make things up, giving you wrong or outdated facts or advice.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Over-reliance:</a:t>
            </a:r>
            <a:r>
              <a:rPr lang="en-US" sz="2999">
                <a:solidFill>
                  <a:srgbClr val="000001"/>
                </a:solidFill>
                <a:latin typeface="DM Sans"/>
                <a:ea typeface="DM Sans"/>
                <a:cs typeface="DM Sans"/>
                <a:sym typeface="DM Sans"/>
              </a:rPr>
              <a:t> If we let Gen AI do all the work, we miss the chance to think and be creative ourselves.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Bias/Unfairness:</a:t>
            </a:r>
            <a:r>
              <a:rPr lang="en-US" sz="2999">
                <a:solidFill>
                  <a:srgbClr val="000001"/>
                </a:solidFill>
                <a:latin typeface="DM Sans"/>
                <a:ea typeface="DM Sans"/>
                <a:cs typeface="DM Sans"/>
                <a:sym typeface="DM Sans"/>
              </a:rPr>
              <a:t> Gen AI learns from information made by humans, so it can sometimes repeat unfair or one-sided ideas.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Privacy Risks:</a:t>
            </a:r>
            <a:r>
              <a:rPr lang="en-US" sz="2999">
                <a:solidFill>
                  <a:srgbClr val="000001"/>
                </a:solidFill>
                <a:latin typeface="DM Sans"/>
                <a:ea typeface="DM Sans"/>
                <a:cs typeface="DM Sans"/>
                <a:sym typeface="DM Sans"/>
              </a:rPr>
              <a:t> Sharing too much personal information with Gen AI tools. How is our personal information collected, stored and used by these companies?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Plagiarism &amp; Cheating: </a:t>
            </a:r>
            <a:r>
              <a:rPr lang="en-US" sz="2999">
                <a:solidFill>
                  <a:srgbClr val="000001"/>
                </a:solidFill>
                <a:latin typeface="DM Sans"/>
                <a:ea typeface="DM Sans"/>
                <a:cs typeface="DM Sans"/>
                <a:sym typeface="DM Sans"/>
              </a:rPr>
              <a:t>If someone uses Gen AI work as their own without giving credit or acknowledgement that is dishonest and unfair. </a:t>
            </a:r>
          </a:p>
          <a:p>
            <a:pPr algn="l">
              <a:lnSpc>
                <a:spcPts val="3749"/>
              </a:lnSpc>
            </a:pPr>
          </a:p>
        </p:txBody>
      </p:sp>
      <p:sp>
        <p:nvSpPr>
          <p:cNvPr name="TextBox 6" id="6"/>
          <p:cNvSpPr txBox="true"/>
          <p:nvPr/>
        </p:nvSpPr>
        <p:spPr>
          <a:xfrm rot="0">
            <a:off x="6934547" y="567693"/>
            <a:ext cx="10510262" cy="727075"/>
          </a:xfrm>
          <a:prstGeom prst="rect">
            <a:avLst/>
          </a:prstGeom>
        </p:spPr>
        <p:txBody>
          <a:bodyPr anchor="t" rtlCol="false" tIns="0" lIns="0" bIns="0" rIns="0">
            <a:spAutoFit/>
          </a:bodyPr>
          <a:lstStyle/>
          <a:p>
            <a:pPr algn="r">
              <a:lnSpc>
                <a:spcPts val="5600"/>
              </a:lnSpc>
            </a:pPr>
            <a:r>
              <a:rPr lang="en-US" sz="5000" b="true">
                <a:solidFill>
                  <a:srgbClr val="000000"/>
                </a:solidFill>
                <a:latin typeface="DM Sans Bold"/>
                <a:ea typeface="DM Sans Bold"/>
                <a:cs typeface="DM Sans Bold"/>
                <a:sym typeface="DM Sans Bold"/>
              </a:rPr>
              <a:t>Gen AI: Challenges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1465781" y="2399639"/>
            <a:ext cx="15043302" cy="7467600"/>
          </a:xfrm>
          <a:prstGeom prst="rect">
            <a:avLst/>
          </a:prstGeom>
        </p:spPr>
        <p:txBody>
          <a:bodyPr anchor="t" rtlCol="false" tIns="0" lIns="0" bIns="0" rIns="0">
            <a:spAutoFit/>
          </a:bodyPr>
          <a:lstStyle/>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Emotional Manipulation: </a:t>
            </a:r>
            <a:r>
              <a:rPr lang="en-US" sz="2999">
                <a:solidFill>
                  <a:srgbClr val="000001"/>
                </a:solidFill>
                <a:latin typeface="DM Sans"/>
                <a:ea typeface="DM Sans"/>
                <a:cs typeface="DM Sans"/>
                <a:sym typeface="DM Sans"/>
              </a:rPr>
              <a:t>Gen AI content could try to influence opinions or feelings. AI chatbots might agree with everything your say, even if it’s wrong or unsafe, which can lead to bad advice.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Oversharing: </a:t>
            </a:r>
            <a:r>
              <a:rPr lang="en-US" sz="2999">
                <a:solidFill>
                  <a:srgbClr val="000001"/>
                </a:solidFill>
                <a:latin typeface="DM Sans"/>
                <a:ea typeface="DM Sans"/>
                <a:cs typeface="DM Sans"/>
                <a:sym typeface="DM Sans"/>
              </a:rPr>
              <a:t>Chatting with Gen AI can feel like chatting to what seems to be a real person and this could cause you to share too much personal information.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Intellectual Property: </a:t>
            </a:r>
            <a:r>
              <a:rPr lang="en-US" sz="2999">
                <a:solidFill>
                  <a:srgbClr val="000001"/>
                </a:solidFill>
                <a:latin typeface="DM Sans"/>
                <a:ea typeface="DM Sans"/>
                <a:cs typeface="DM Sans"/>
                <a:sym typeface="DM Sans"/>
              </a:rPr>
              <a:t>The data or information such as artworks, writings, and music used to train Gen AI often came from real people without their permission.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Environmental Impact: </a:t>
            </a:r>
            <a:r>
              <a:rPr lang="en-US" sz="2999">
                <a:solidFill>
                  <a:srgbClr val="000001"/>
                </a:solidFill>
                <a:latin typeface="DM Sans"/>
                <a:ea typeface="DM Sans"/>
                <a:cs typeface="DM Sans"/>
                <a:sym typeface="DM Sans"/>
              </a:rPr>
              <a:t>Training and running Gen AI uses huge amounts of energy and water. Even something simple - like asking a chatbot a question - uses around ten times more electricity than doing a Google search. Experts say AI systems could soon use six times more water than Denmark - undoing some of the progress we’ve made in fighting climate change. </a:t>
            </a:r>
          </a:p>
          <a:p>
            <a:pPr algn="l" marL="647698" indent="-323849" lvl="1">
              <a:lnSpc>
                <a:spcPts val="3749"/>
              </a:lnSpc>
              <a:buFont typeface="Arial"/>
              <a:buChar char="•"/>
            </a:pPr>
            <a:r>
              <a:rPr lang="en-US" b="true" sz="2999">
                <a:solidFill>
                  <a:srgbClr val="000001"/>
                </a:solidFill>
                <a:latin typeface="DM Sans Bold"/>
                <a:ea typeface="DM Sans Bold"/>
                <a:cs typeface="DM Sans Bold"/>
                <a:sym typeface="DM Sans Bold"/>
              </a:rPr>
              <a:t>Power and Influence: </a:t>
            </a:r>
            <a:r>
              <a:rPr lang="en-US" sz="2999">
                <a:solidFill>
                  <a:srgbClr val="000001"/>
                </a:solidFill>
                <a:latin typeface="DM Sans"/>
                <a:ea typeface="DM Sans"/>
                <a:cs typeface="DM Sans"/>
                <a:sym typeface="DM Sans"/>
              </a:rPr>
              <a:t>Most generative AI tools are owned by a small group of extremely wealthy U.S. based tech companies, giving them lots of power and control. </a:t>
            </a:r>
          </a:p>
          <a:p>
            <a:pPr algn="l">
              <a:lnSpc>
                <a:spcPts val="3749"/>
              </a:lnSpc>
            </a:pPr>
          </a:p>
        </p:txBody>
      </p:sp>
      <p:sp>
        <p:nvSpPr>
          <p:cNvPr name="TextBox 4" id="4"/>
          <p:cNvSpPr txBox="true"/>
          <p:nvPr/>
        </p:nvSpPr>
        <p:spPr>
          <a:xfrm rot="0">
            <a:off x="6934547" y="567693"/>
            <a:ext cx="10510262" cy="727075"/>
          </a:xfrm>
          <a:prstGeom prst="rect">
            <a:avLst/>
          </a:prstGeom>
        </p:spPr>
        <p:txBody>
          <a:bodyPr anchor="t" rtlCol="false" tIns="0" lIns="0" bIns="0" rIns="0">
            <a:spAutoFit/>
          </a:bodyPr>
          <a:lstStyle/>
          <a:p>
            <a:pPr algn="r">
              <a:lnSpc>
                <a:spcPts val="5600"/>
              </a:lnSpc>
            </a:pPr>
            <a:r>
              <a:rPr lang="en-US" sz="5000" b="true">
                <a:solidFill>
                  <a:srgbClr val="000000"/>
                </a:solidFill>
                <a:latin typeface="DM Sans Bold"/>
                <a:ea typeface="DM Sans Bold"/>
                <a:cs typeface="DM Sans Bold"/>
                <a:sym typeface="DM Sans Bold"/>
              </a:rPr>
              <a:t>Gen AI: Challenges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2286342" y="2483881"/>
            <a:ext cx="5485759" cy="7341576"/>
            <a:chOff x="0" y="0"/>
            <a:chExt cx="4744835" cy="6350000"/>
          </a:xfrm>
        </p:grpSpPr>
        <p:sp>
          <p:nvSpPr>
            <p:cNvPr name="Freeform 4" id="4"/>
            <p:cNvSpPr/>
            <p:nvPr/>
          </p:nvSpPr>
          <p:spPr>
            <a:xfrm flipH="false" flipV="false" rot="0">
              <a:off x="-11970" y="-330"/>
              <a:ext cx="4758613" cy="6349909"/>
            </a:xfrm>
            <a:custGeom>
              <a:avLst/>
              <a:gdLst/>
              <a:ahLst/>
              <a:cxnLst/>
              <a:rect r="r" b="b" t="t" l="l"/>
              <a:pathLst>
                <a:path h="6349909" w="4758613">
                  <a:moveTo>
                    <a:pt x="985244" y="330"/>
                  </a:moveTo>
                  <a:cubicBezTo>
                    <a:pt x="1232239" y="-12370"/>
                    <a:pt x="1704664" y="707720"/>
                    <a:pt x="2175129" y="1780870"/>
                  </a:cubicBezTo>
                  <a:cubicBezTo>
                    <a:pt x="2210414" y="1571320"/>
                    <a:pt x="2259420" y="1396060"/>
                    <a:pt x="2319209" y="1261440"/>
                  </a:cubicBezTo>
                  <a:cubicBezTo>
                    <a:pt x="2343712" y="1170000"/>
                    <a:pt x="2386838" y="1089990"/>
                    <a:pt x="2445646" y="1030300"/>
                  </a:cubicBezTo>
                  <a:cubicBezTo>
                    <a:pt x="2658336" y="818210"/>
                    <a:pt x="3031767" y="949020"/>
                    <a:pt x="3404219" y="1318590"/>
                  </a:cubicBezTo>
                  <a:cubicBezTo>
                    <a:pt x="3513014" y="748360"/>
                    <a:pt x="3732564" y="358470"/>
                    <a:pt x="3994260" y="347040"/>
                  </a:cubicBezTo>
                  <a:cubicBezTo>
                    <a:pt x="4387294" y="329260"/>
                    <a:pt x="4728382" y="1166190"/>
                    <a:pt x="4755825" y="2213940"/>
                  </a:cubicBezTo>
                  <a:cubicBezTo>
                    <a:pt x="4791095" y="3261690"/>
                    <a:pt x="4487268" y="4126560"/>
                    <a:pt x="4094234" y="4143070"/>
                  </a:cubicBezTo>
                  <a:cubicBezTo>
                    <a:pt x="4074631" y="4144340"/>
                    <a:pt x="4055028" y="4143070"/>
                    <a:pt x="4036406" y="4139260"/>
                  </a:cubicBezTo>
                  <a:cubicBezTo>
                    <a:pt x="3911928" y="4157040"/>
                    <a:pt x="3764908" y="4113860"/>
                    <a:pt x="3609067" y="4021150"/>
                  </a:cubicBezTo>
                  <a:cubicBezTo>
                    <a:pt x="3651213" y="5151450"/>
                    <a:pt x="3460086" y="6030290"/>
                    <a:pt x="3128800" y="6088710"/>
                  </a:cubicBezTo>
                  <a:cubicBezTo>
                    <a:pt x="3117039" y="6091250"/>
                    <a:pt x="3104297" y="6092520"/>
                    <a:pt x="3091555" y="6091250"/>
                  </a:cubicBezTo>
                  <a:cubicBezTo>
                    <a:pt x="3086655" y="6091250"/>
                    <a:pt x="3082734" y="6091250"/>
                    <a:pt x="3077834" y="6091250"/>
                  </a:cubicBezTo>
                  <a:cubicBezTo>
                    <a:pt x="2981780" y="6084900"/>
                    <a:pt x="2883767" y="6009970"/>
                    <a:pt x="2788694" y="5880430"/>
                  </a:cubicBezTo>
                  <a:cubicBezTo>
                    <a:pt x="2625011" y="5691200"/>
                    <a:pt x="2432905" y="5385130"/>
                    <a:pt x="2230016" y="4992700"/>
                  </a:cubicBezTo>
                  <a:cubicBezTo>
                    <a:pt x="2223155" y="5556580"/>
                    <a:pt x="2142784" y="5926150"/>
                    <a:pt x="1990863" y="5971870"/>
                  </a:cubicBezTo>
                  <a:cubicBezTo>
                    <a:pt x="1976161" y="5975680"/>
                    <a:pt x="1961459" y="5976950"/>
                    <a:pt x="1947737" y="5975680"/>
                  </a:cubicBezTo>
                  <a:cubicBezTo>
                    <a:pt x="1781114" y="5990920"/>
                    <a:pt x="1537061" y="5717870"/>
                    <a:pt x="1278305" y="5258130"/>
                  </a:cubicBezTo>
                  <a:cubicBezTo>
                    <a:pt x="1244000" y="5891860"/>
                    <a:pt x="1129324" y="6314770"/>
                    <a:pt x="951920" y="6347790"/>
                  </a:cubicBezTo>
                  <a:cubicBezTo>
                    <a:pt x="641217" y="6406210"/>
                    <a:pt x="254064" y="5249240"/>
                    <a:pt x="87440" y="3765880"/>
                  </a:cubicBezTo>
                  <a:cubicBezTo>
                    <a:pt x="-106140" y="2282520"/>
                    <a:pt x="39414" y="1031570"/>
                    <a:pt x="350117" y="973150"/>
                  </a:cubicBezTo>
                  <a:cubicBezTo>
                    <a:pt x="358938" y="971880"/>
                    <a:pt x="366779" y="970610"/>
                    <a:pt x="375600" y="970610"/>
                  </a:cubicBezTo>
                  <a:cubicBezTo>
                    <a:pt x="467733" y="969340"/>
                    <a:pt x="582409" y="1050620"/>
                    <a:pt x="708846" y="1201750"/>
                  </a:cubicBezTo>
                  <a:cubicBezTo>
                    <a:pt x="696105" y="517220"/>
                    <a:pt x="776476" y="54940"/>
                    <a:pt x="947019" y="5410"/>
                  </a:cubicBezTo>
                  <a:cubicBezTo>
                    <a:pt x="959761" y="1600"/>
                    <a:pt x="972503" y="-940"/>
                    <a:pt x="985244" y="330"/>
                  </a:cubicBezTo>
                  <a:close/>
                </a:path>
              </a:pathLst>
            </a:custGeom>
            <a:blipFill>
              <a:blip r:embed="rId3"/>
              <a:stretch>
                <a:fillRect l="-45314" t="0" r="-45314" b="0"/>
              </a:stretch>
            </a:blipFill>
          </p:spPr>
        </p:sp>
      </p:grpSp>
      <p:sp>
        <p:nvSpPr>
          <p:cNvPr name="TextBox 5" id="5"/>
          <p:cNvSpPr txBox="true"/>
          <p:nvPr/>
        </p:nvSpPr>
        <p:spPr>
          <a:xfrm rot="0">
            <a:off x="728966" y="3086031"/>
            <a:ext cx="11235048" cy="6575425"/>
          </a:xfrm>
          <a:prstGeom prst="rect">
            <a:avLst/>
          </a:prstGeom>
        </p:spPr>
        <p:txBody>
          <a:bodyPr anchor="t" rtlCol="false" tIns="0" lIns="0" bIns="0" rIns="0">
            <a:spAutoFit/>
          </a:bodyPr>
          <a:lstStyle/>
          <a:p>
            <a:pPr algn="l">
              <a:lnSpc>
                <a:spcPts val="3919"/>
              </a:lnSpc>
            </a:pPr>
            <a:r>
              <a:rPr lang="en-US" sz="2799">
                <a:solidFill>
                  <a:srgbClr val="000000"/>
                </a:solidFill>
                <a:latin typeface="Canva Sans"/>
                <a:ea typeface="Canva Sans"/>
                <a:cs typeface="Canva Sans"/>
                <a:sym typeface="Canva Sans"/>
              </a:rPr>
              <a:t> </a:t>
            </a:r>
            <a:r>
              <a:rPr lang="en-US" sz="2799">
                <a:solidFill>
                  <a:srgbClr val="000000"/>
                </a:solidFill>
                <a:latin typeface="Canva Sans"/>
                <a:ea typeface="Canva Sans"/>
                <a:cs typeface="Canva Sans"/>
                <a:sym typeface="Canva Sans"/>
              </a:rPr>
              <a:t> </a:t>
            </a:r>
            <a:r>
              <a:rPr lang="en-US" sz="2799" b="true">
                <a:solidFill>
                  <a:srgbClr val="000000"/>
                </a:solidFill>
                <a:latin typeface="Canva Sans Bold"/>
                <a:ea typeface="Canva Sans Bold"/>
                <a:cs typeface="Canva Sans Bold"/>
                <a:sym typeface="Canva Sans Bold"/>
              </a:rPr>
              <a:t>Only Use Gen AI with a Trusted Adult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Most AI tools have an age limit which can vary from app to app but the minimum being at least 13 years of age. You cannot use the tool if you are under 13 years of age and if you are 13 or older you </a:t>
            </a:r>
            <a:r>
              <a:rPr lang="en-US" b="true" sz="2799">
                <a:solidFill>
                  <a:srgbClr val="000000"/>
                </a:solidFill>
                <a:latin typeface="Canva Sans Bold"/>
                <a:ea typeface="Canva Sans Bold"/>
                <a:cs typeface="Canva Sans Bold"/>
                <a:sym typeface="Canva Sans Bold"/>
              </a:rPr>
              <a:t>must have your parent or legal guardian’s permission</a:t>
            </a:r>
            <a:r>
              <a:rPr lang="en-US" sz="2799">
                <a:solidFill>
                  <a:srgbClr val="000000"/>
                </a:solidFill>
                <a:latin typeface="Canva Sans"/>
                <a:ea typeface="Canva Sans"/>
                <a:cs typeface="Canva Sans"/>
                <a:sym typeface="Canva Sans"/>
              </a:rPr>
              <a:t> to use it.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When you’re are old enough to use Gen AI tools, they can be useful but sometimes they give wrong or inappropriate answers. Having a trusted adult with you can help you learn how to use them safely and spot any mistakes or problems.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Follow your schools and parents’ guidelines for using Gen AI.</a:t>
            </a:r>
            <a:r>
              <a:rPr lang="en-US" b="true" sz="2799">
                <a:solidFill>
                  <a:srgbClr val="000000"/>
                </a:solidFill>
                <a:latin typeface="Canva Sans Bold"/>
                <a:ea typeface="Canva Sans Bold"/>
                <a:cs typeface="Canva Sans Bold"/>
                <a:sym typeface="Canva Sans Bold"/>
              </a:rPr>
              <a:t> </a:t>
            </a:r>
          </a:p>
          <a:p>
            <a:pPr algn="l">
              <a:lnSpc>
                <a:spcPts val="3919"/>
              </a:lnSpc>
            </a:pPr>
          </a:p>
          <a:p>
            <a:pPr algn="ctr">
              <a:lnSpc>
                <a:spcPts val="5179"/>
              </a:lnSpc>
            </a:pPr>
          </a:p>
        </p:txBody>
      </p:sp>
      <p:sp>
        <p:nvSpPr>
          <p:cNvPr name="TextBox 6" id="6"/>
          <p:cNvSpPr txBox="true"/>
          <p:nvPr/>
        </p:nvSpPr>
        <p:spPr>
          <a:xfrm rot="0">
            <a:off x="6346490" y="830393"/>
            <a:ext cx="11425611" cy="1234313"/>
          </a:xfrm>
          <a:prstGeom prst="rect">
            <a:avLst/>
          </a:prstGeom>
        </p:spPr>
        <p:txBody>
          <a:bodyPr anchor="t" rtlCol="false" tIns="0" lIns="0" bIns="0" rIns="0">
            <a:spAutoFit/>
          </a:bodyPr>
          <a:lstStyle/>
          <a:p>
            <a:pPr algn="r">
              <a:lnSpc>
                <a:spcPts val="4816"/>
              </a:lnSpc>
            </a:pPr>
            <a:r>
              <a:rPr lang="en-US" sz="4300" b="true">
                <a:solidFill>
                  <a:srgbClr val="000001"/>
                </a:solidFill>
                <a:latin typeface="DM Sans Bold"/>
                <a:ea typeface="DM Sans Bold"/>
                <a:cs typeface="DM Sans Bold"/>
                <a:sym typeface="DM Sans Bold"/>
              </a:rPr>
              <a:t>Using Gen AI Creatively, Safely and Responsibly: Top Tips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2286342" y="2483881"/>
            <a:ext cx="5485759" cy="7341576"/>
            <a:chOff x="0" y="0"/>
            <a:chExt cx="4744835" cy="6350000"/>
          </a:xfrm>
        </p:grpSpPr>
        <p:sp>
          <p:nvSpPr>
            <p:cNvPr name="Freeform 4" id="4"/>
            <p:cNvSpPr/>
            <p:nvPr/>
          </p:nvSpPr>
          <p:spPr>
            <a:xfrm flipH="false" flipV="false" rot="0">
              <a:off x="-11970" y="-330"/>
              <a:ext cx="4758613" cy="6349909"/>
            </a:xfrm>
            <a:custGeom>
              <a:avLst/>
              <a:gdLst/>
              <a:ahLst/>
              <a:cxnLst/>
              <a:rect r="r" b="b" t="t" l="l"/>
              <a:pathLst>
                <a:path h="6349909" w="4758613">
                  <a:moveTo>
                    <a:pt x="985244" y="330"/>
                  </a:moveTo>
                  <a:cubicBezTo>
                    <a:pt x="1232239" y="-12370"/>
                    <a:pt x="1704664" y="707720"/>
                    <a:pt x="2175129" y="1780870"/>
                  </a:cubicBezTo>
                  <a:cubicBezTo>
                    <a:pt x="2210414" y="1571320"/>
                    <a:pt x="2259420" y="1396060"/>
                    <a:pt x="2319209" y="1261440"/>
                  </a:cubicBezTo>
                  <a:cubicBezTo>
                    <a:pt x="2343712" y="1170000"/>
                    <a:pt x="2386838" y="1089990"/>
                    <a:pt x="2445646" y="1030300"/>
                  </a:cubicBezTo>
                  <a:cubicBezTo>
                    <a:pt x="2658336" y="818210"/>
                    <a:pt x="3031767" y="949020"/>
                    <a:pt x="3404219" y="1318590"/>
                  </a:cubicBezTo>
                  <a:cubicBezTo>
                    <a:pt x="3513014" y="748360"/>
                    <a:pt x="3732564" y="358470"/>
                    <a:pt x="3994260" y="347040"/>
                  </a:cubicBezTo>
                  <a:cubicBezTo>
                    <a:pt x="4387294" y="329260"/>
                    <a:pt x="4728382" y="1166190"/>
                    <a:pt x="4755825" y="2213940"/>
                  </a:cubicBezTo>
                  <a:cubicBezTo>
                    <a:pt x="4791095" y="3261690"/>
                    <a:pt x="4487268" y="4126560"/>
                    <a:pt x="4094234" y="4143070"/>
                  </a:cubicBezTo>
                  <a:cubicBezTo>
                    <a:pt x="4074631" y="4144340"/>
                    <a:pt x="4055028" y="4143070"/>
                    <a:pt x="4036406" y="4139260"/>
                  </a:cubicBezTo>
                  <a:cubicBezTo>
                    <a:pt x="3911928" y="4157040"/>
                    <a:pt x="3764908" y="4113860"/>
                    <a:pt x="3609067" y="4021150"/>
                  </a:cubicBezTo>
                  <a:cubicBezTo>
                    <a:pt x="3651213" y="5151450"/>
                    <a:pt x="3460086" y="6030290"/>
                    <a:pt x="3128800" y="6088710"/>
                  </a:cubicBezTo>
                  <a:cubicBezTo>
                    <a:pt x="3117039" y="6091250"/>
                    <a:pt x="3104297" y="6092520"/>
                    <a:pt x="3091555" y="6091250"/>
                  </a:cubicBezTo>
                  <a:cubicBezTo>
                    <a:pt x="3086655" y="6091250"/>
                    <a:pt x="3082734" y="6091250"/>
                    <a:pt x="3077834" y="6091250"/>
                  </a:cubicBezTo>
                  <a:cubicBezTo>
                    <a:pt x="2981780" y="6084900"/>
                    <a:pt x="2883767" y="6009970"/>
                    <a:pt x="2788694" y="5880430"/>
                  </a:cubicBezTo>
                  <a:cubicBezTo>
                    <a:pt x="2625011" y="5691200"/>
                    <a:pt x="2432905" y="5385130"/>
                    <a:pt x="2230016" y="4992700"/>
                  </a:cubicBezTo>
                  <a:cubicBezTo>
                    <a:pt x="2223155" y="5556580"/>
                    <a:pt x="2142784" y="5926150"/>
                    <a:pt x="1990863" y="5971870"/>
                  </a:cubicBezTo>
                  <a:cubicBezTo>
                    <a:pt x="1976161" y="5975680"/>
                    <a:pt x="1961459" y="5976950"/>
                    <a:pt x="1947737" y="5975680"/>
                  </a:cubicBezTo>
                  <a:cubicBezTo>
                    <a:pt x="1781114" y="5990920"/>
                    <a:pt x="1537061" y="5717870"/>
                    <a:pt x="1278305" y="5258130"/>
                  </a:cubicBezTo>
                  <a:cubicBezTo>
                    <a:pt x="1244000" y="5891860"/>
                    <a:pt x="1129324" y="6314770"/>
                    <a:pt x="951920" y="6347790"/>
                  </a:cubicBezTo>
                  <a:cubicBezTo>
                    <a:pt x="641217" y="6406210"/>
                    <a:pt x="254064" y="5249240"/>
                    <a:pt x="87440" y="3765880"/>
                  </a:cubicBezTo>
                  <a:cubicBezTo>
                    <a:pt x="-106140" y="2282520"/>
                    <a:pt x="39414" y="1031570"/>
                    <a:pt x="350117" y="973150"/>
                  </a:cubicBezTo>
                  <a:cubicBezTo>
                    <a:pt x="358938" y="971880"/>
                    <a:pt x="366779" y="970610"/>
                    <a:pt x="375600" y="970610"/>
                  </a:cubicBezTo>
                  <a:cubicBezTo>
                    <a:pt x="467733" y="969340"/>
                    <a:pt x="582409" y="1050620"/>
                    <a:pt x="708846" y="1201750"/>
                  </a:cubicBezTo>
                  <a:cubicBezTo>
                    <a:pt x="696105" y="517220"/>
                    <a:pt x="776476" y="54940"/>
                    <a:pt x="947019" y="5410"/>
                  </a:cubicBezTo>
                  <a:cubicBezTo>
                    <a:pt x="959761" y="1600"/>
                    <a:pt x="972503" y="-940"/>
                    <a:pt x="985244" y="330"/>
                  </a:cubicBezTo>
                  <a:close/>
                </a:path>
              </a:pathLst>
            </a:custGeom>
            <a:blipFill>
              <a:blip r:embed="rId3"/>
              <a:stretch>
                <a:fillRect l="-45314" t="0" r="-45314" b="0"/>
              </a:stretch>
            </a:blipFill>
          </p:spPr>
        </p:sp>
      </p:grpSp>
      <p:sp>
        <p:nvSpPr>
          <p:cNvPr name="TextBox 5" id="5"/>
          <p:cNvSpPr txBox="true"/>
          <p:nvPr/>
        </p:nvSpPr>
        <p:spPr>
          <a:xfrm rot="0">
            <a:off x="728966" y="2590731"/>
            <a:ext cx="11235048" cy="7070725"/>
          </a:xfrm>
          <a:prstGeom prst="rect">
            <a:avLst/>
          </a:prstGeom>
        </p:spPr>
        <p:txBody>
          <a:bodyPr anchor="t" rtlCol="false" tIns="0" lIns="0" bIns="0" rIns="0">
            <a:spAutoFit/>
          </a:bodyPr>
          <a:lstStyle/>
          <a:p>
            <a:pPr algn="l">
              <a:lnSpc>
                <a:spcPts val="3919"/>
              </a:lnSpc>
            </a:pPr>
            <a:r>
              <a:rPr lang="en-US" sz="2799" b="true">
                <a:solidFill>
                  <a:srgbClr val="000000"/>
                </a:solidFill>
                <a:latin typeface="Canva Sans Bold"/>
                <a:ea typeface="Canva Sans Bold"/>
                <a:cs typeface="Canva Sans Bold"/>
                <a:sym typeface="Canva Sans Bold"/>
              </a:rPr>
              <a:t>Understand the Impact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AI tools are made to keep you asking questions and chatting with them, but </a:t>
            </a:r>
            <a:r>
              <a:rPr lang="en-US" b="true" sz="2799">
                <a:solidFill>
                  <a:srgbClr val="000000"/>
                </a:solidFill>
                <a:latin typeface="Canva Sans Bold"/>
                <a:ea typeface="Canva Sans Bold"/>
                <a:cs typeface="Canva Sans Bold"/>
                <a:sym typeface="Canva Sans Bold"/>
              </a:rPr>
              <a:t>every request uses a huge amount of electricity and resources</a:t>
            </a:r>
            <a:r>
              <a:rPr lang="en-US" sz="2799">
                <a:solidFill>
                  <a:srgbClr val="000000"/>
                </a:solidFill>
                <a:latin typeface="Canva Sans"/>
                <a:ea typeface="Canva Sans"/>
                <a:cs typeface="Canva Sans"/>
                <a:sym typeface="Canva Sans"/>
              </a:rPr>
              <a:t>. Try to use AI only when you really need it and avoid long or unnecessary chats just for fun. This helps reduce its impact on the environment and protects our planet.</a:t>
            </a:r>
            <a:r>
              <a:rPr lang="en-US" b="true" sz="2799">
                <a:solidFill>
                  <a:srgbClr val="000000"/>
                </a:solidFill>
                <a:latin typeface="Canva Sans Bold"/>
                <a:ea typeface="Canva Sans Bold"/>
                <a:cs typeface="Canva Sans Bold"/>
                <a:sym typeface="Canva Sans Bold"/>
              </a:rPr>
              <a:t> </a:t>
            </a:r>
          </a:p>
          <a:p>
            <a:pPr algn="l">
              <a:lnSpc>
                <a:spcPts val="3919"/>
              </a:lnSpc>
            </a:pPr>
          </a:p>
          <a:p>
            <a:pPr algn="l">
              <a:lnSpc>
                <a:spcPts val="3919"/>
              </a:lnSpc>
            </a:pPr>
            <a:r>
              <a:rPr lang="en-US" sz="2799" b="true">
                <a:solidFill>
                  <a:srgbClr val="000000"/>
                </a:solidFill>
                <a:latin typeface="Canva Sans Bold"/>
                <a:ea typeface="Canva Sans Bold"/>
                <a:cs typeface="Canva Sans Bold"/>
                <a:sym typeface="Canva Sans Bold"/>
              </a:rPr>
              <a:t>Avoid Sharing Personal Information </a:t>
            </a:r>
          </a:p>
          <a:p>
            <a:pPr algn="l" marL="604518" indent="-302259" lvl="1">
              <a:lnSpc>
                <a:spcPts val="3919"/>
              </a:lnSpc>
              <a:buFont typeface="Arial"/>
              <a:buChar char="•"/>
            </a:pPr>
            <a:r>
              <a:rPr lang="en-US" b="true" sz="2799">
                <a:solidFill>
                  <a:srgbClr val="000000"/>
                </a:solidFill>
                <a:latin typeface="Canva Sans Bold"/>
                <a:ea typeface="Canva Sans Bold"/>
                <a:cs typeface="Canva Sans Bold"/>
                <a:sym typeface="Canva Sans Bold"/>
              </a:rPr>
              <a:t>Never give Gen AI </a:t>
            </a:r>
            <a:r>
              <a:rPr lang="en-US" sz="2799">
                <a:solidFill>
                  <a:srgbClr val="000000"/>
                </a:solidFill>
                <a:latin typeface="Canva Sans"/>
                <a:ea typeface="Canva Sans"/>
                <a:cs typeface="Canva Sans"/>
                <a:sym typeface="Canva Sans"/>
              </a:rPr>
              <a:t>your full name, address, school name, phone number, or personal photos or other </a:t>
            </a:r>
            <a:r>
              <a:rPr lang="en-US" b="true" sz="2799">
                <a:solidFill>
                  <a:srgbClr val="000000"/>
                </a:solidFill>
                <a:latin typeface="Canva Sans Bold"/>
                <a:ea typeface="Canva Sans Bold"/>
                <a:cs typeface="Canva Sans Bold"/>
                <a:sym typeface="Canva Sans Bold"/>
              </a:rPr>
              <a:t>private information about you or others</a:t>
            </a:r>
            <a:r>
              <a:rPr lang="en-US" sz="2799">
                <a:solidFill>
                  <a:srgbClr val="000000"/>
                </a:solidFill>
                <a:latin typeface="Canva Sans"/>
                <a:ea typeface="Canva Sans"/>
                <a:cs typeface="Canva Sans"/>
                <a:sym typeface="Canva Sans"/>
              </a:rPr>
              <a: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Treat Gen AI chats like talking to a stranger online. </a:t>
            </a:r>
          </a:p>
          <a:p>
            <a:pPr algn="ctr">
              <a:lnSpc>
                <a:spcPts val="5179"/>
              </a:lnSpc>
            </a:pPr>
          </a:p>
        </p:txBody>
      </p:sp>
      <p:sp>
        <p:nvSpPr>
          <p:cNvPr name="TextBox 6" id="6"/>
          <p:cNvSpPr txBox="true"/>
          <p:nvPr/>
        </p:nvSpPr>
        <p:spPr>
          <a:xfrm rot="0">
            <a:off x="6346490" y="830393"/>
            <a:ext cx="11425611" cy="1234313"/>
          </a:xfrm>
          <a:prstGeom prst="rect">
            <a:avLst/>
          </a:prstGeom>
        </p:spPr>
        <p:txBody>
          <a:bodyPr anchor="t" rtlCol="false" tIns="0" lIns="0" bIns="0" rIns="0">
            <a:spAutoFit/>
          </a:bodyPr>
          <a:lstStyle/>
          <a:p>
            <a:pPr algn="r">
              <a:lnSpc>
                <a:spcPts val="4816"/>
              </a:lnSpc>
            </a:pPr>
            <a:r>
              <a:rPr lang="en-US" sz="4300" b="true">
                <a:solidFill>
                  <a:srgbClr val="000001"/>
                </a:solidFill>
                <a:latin typeface="DM Sans Bold"/>
                <a:ea typeface="DM Sans Bold"/>
                <a:cs typeface="DM Sans Bold"/>
                <a:sym typeface="DM Sans Bold"/>
              </a:rPr>
              <a:t>Using Gen AI Creatively, Safely and Responsibly: Top Tips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368207"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3666375" y="643188"/>
            <a:ext cx="13592925" cy="1289685"/>
          </a:xfrm>
          <a:prstGeom prst="rect">
            <a:avLst/>
          </a:prstGeom>
        </p:spPr>
        <p:txBody>
          <a:bodyPr anchor="t" rtlCol="false" tIns="0" lIns="0" bIns="0" rIns="0">
            <a:spAutoFit/>
          </a:bodyPr>
          <a:lstStyle/>
          <a:p>
            <a:pPr algn="r">
              <a:lnSpc>
                <a:spcPts val="5050"/>
              </a:lnSpc>
            </a:pPr>
            <a:r>
              <a:rPr lang="en-US" sz="5000" b="true">
                <a:solidFill>
                  <a:srgbClr val="000001"/>
                </a:solidFill>
                <a:latin typeface="DM Sans Bold"/>
                <a:ea typeface="DM Sans Bold"/>
                <a:cs typeface="DM Sans Bold"/>
                <a:sym typeface="DM Sans Bold"/>
              </a:rPr>
              <a:t>What is Safer Internet Day?</a:t>
            </a:r>
          </a:p>
          <a:p>
            <a:pPr algn="r">
              <a:lnSpc>
                <a:spcPts val="1009"/>
              </a:lnSpc>
            </a:pPr>
          </a:p>
          <a:p>
            <a:pPr algn="r">
              <a:lnSpc>
                <a:spcPts val="4040"/>
              </a:lnSpc>
            </a:pPr>
            <a:r>
              <a:rPr lang="en-US" sz="4000" b="true">
                <a:solidFill>
                  <a:srgbClr val="38B6FF"/>
                </a:solidFill>
                <a:latin typeface="DM Sans Bold"/>
                <a:ea typeface="DM Sans Bold"/>
                <a:cs typeface="DM Sans Bold"/>
                <a:sym typeface="DM Sans Bold"/>
              </a:rPr>
              <a:t>webwise.ie/saferinternetday</a:t>
            </a:r>
          </a:p>
        </p:txBody>
      </p:sp>
      <p:sp>
        <p:nvSpPr>
          <p:cNvPr name="TextBox 4" id="4"/>
          <p:cNvSpPr txBox="true"/>
          <p:nvPr/>
        </p:nvSpPr>
        <p:spPr>
          <a:xfrm rot="0">
            <a:off x="1028700" y="3599942"/>
            <a:ext cx="9154132" cy="4689857"/>
          </a:xfrm>
          <a:prstGeom prst="rect">
            <a:avLst/>
          </a:prstGeom>
        </p:spPr>
        <p:txBody>
          <a:bodyPr anchor="t" rtlCol="false" tIns="0" lIns="0" bIns="0" rIns="0">
            <a:spAutoFit/>
          </a:bodyPr>
          <a:lstStyle/>
          <a:p>
            <a:pPr algn="l" marL="798838" indent="-399419" lvl="1">
              <a:lnSpc>
                <a:spcPts val="3737"/>
              </a:lnSpc>
              <a:buFont typeface="Arial"/>
              <a:buChar char="•"/>
            </a:pPr>
            <a:r>
              <a:rPr lang="en-US" b="true" sz="3700">
                <a:solidFill>
                  <a:srgbClr val="000001"/>
                </a:solidFill>
                <a:latin typeface="DM Sans Bold"/>
                <a:ea typeface="DM Sans Bold"/>
                <a:cs typeface="DM Sans Bold"/>
                <a:sym typeface="DM Sans Bold"/>
              </a:rPr>
              <a:t>A</a:t>
            </a:r>
            <a:r>
              <a:rPr lang="en-US" b="true" sz="3700">
                <a:solidFill>
                  <a:srgbClr val="000001"/>
                </a:solidFill>
                <a:latin typeface="DM Sans Bold"/>
                <a:ea typeface="DM Sans Bold"/>
                <a:cs typeface="DM Sans Bold"/>
                <a:sym typeface="DM Sans Bold"/>
              </a:rPr>
              <a:t> day to create awareness of a better internet for ALL users​</a:t>
            </a:r>
          </a:p>
          <a:p>
            <a:pPr algn="l">
              <a:lnSpc>
                <a:spcPts val="3737"/>
              </a:lnSpc>
            </a:pPr>
            <a:r>
              <a:rPr lang="en-US" sz="3700" b="true">
                <a:solidFill>
                  <a:srgbClr val="000001"/>
                </a:solidFill>
                <a:latin typeface="DM Sans Bold"/>
                <a:ea typeface="DM Sans Bold"/>
                <a:cs typeface="DM Sans Bold"/>
                <a:sym typeface="DM Sans Bold"/>
              </a:rPr>
              <a:t>​</a:t>
            </a:r>
          </a:p>
          <a:p>
            <a:pPr algn="l" marL="798838" indent="-399419" lvl="1">
              <a:lnSpc>
                <a:spcPts val="3737"/>
              </a:lnSpc>
              <a:buFont typeface="Arial"/>
              <a:buChar char="•"/>
            </a:pPr>
            <a:r>
              <a:rPr lang="en-US" sz="3700">
                <a:solidFill>
                  <a:srgbClr val="000001"/>
                </a:solidFill>
                <a:latin typeface="DM Sans"/>
                <a:ea typeface="DM Sans"/>
                <a:cs typeface="DM Sans"/>
                <a:sym typeface="DM Sans"/>
              </a:rPr>
              <a:t>Safer Internet Day will be celebrated on</a:t>
            </a:r>
            <a:r>
              <a:rPr lang="en-US" b="true" sz="3700">
                <a:solidFill>
                  <a:srgbClr val="000001"/>
                </a:solidFill>
                <a:latin typeface="DM Sans Bold"/>
                <a:ea typeface="DM Sans Bold"/>
                <a:cs typeface="DM Sans Bold"/>
                <a:sym typeface="DM Sans Bold"/>
              </a:rPr>
              <a:t> Tuesday, February 10th 2026</a:t>
            </a:r>
          </a:p>
          <a:p>
            <a:pPr algn="l">
              <a:lnSpc>
                <a:spcPts val="3737"/>
              </a:lnSpc>
            </a:pPr>
            <a:r>
              <a:rPr lang="en-US" sz="3700" b="true">
                <a:solidFill>
                  <a:srgbClr val="000001"/>
                </a:solidFill>
                <a:latin typeface="DM Sans Bold"/>
                <a:ea typeface="DM Sans Bold"/>
                <a:cs typeface="DM Sans Bold"/>
                <a:sym typeface="DM Sans Bold"/>
              </a:rPr>
              <a:t>​</a:t>
            </a:r>
          </a:p>
          <a:p>
            <a:pPr algn="l" marL="798838" indent="-399419" lvl="1">
              <a:lnSpc>
                <a:spcPts val="3737"/>
              </a:lnSpc>
              <a:buFont typeface="Arial"/>
              <a:buChar char="•"/>
            </a:pPr>
            <a:r>
              <a:rPr lang="en-US" b="true" sz="3700">
                <a:solidFill>
                  <a:srgbClr val="000001"/>
                </a:solidFill>
                <a:latin typeface="DM Sans Bold"/>
                <a:ea typeface="DM Sans Bold"/>
                <a:cs typeface="DM Sans Bold"/>
                <a:sym typeface="DM Sans Bold"/>
              </a:rPr>
              <a:t>Over</a:t>
            </a:r>
            <a:r>
              <a:rPr lang="en-US" b="true" sz="3700">
                <a:solidFill>
                  <a:srgbClr val="000001"/>
                </a:solidFill>
                <a:latin typeface="DM Sans Bold"/>
                <a:ea typeface="DM Sans Bold"/>
                <a:cs typeface="DM Sans Bold"/>
                <a:sym typeface="DM Sans Bold"/>
              </a:rPr>
              <a:t> 200,000 young people celebrated Safer Internet Day in Ireland in 2025</a:t>
            </a:r>
          </a:p>
          <a:p>
            <a:pPr algn="l">
              <a:lnSpc>
                <a:spcPts val="3737"/>
              </a:lnSpc>
            </a:pPr>
          </a:p>
        </p:txBody>
      </p:sp>
      <p:grpSp>
        <p:nvGrpSpPr>
          <p:cNvPr name="Group 5" id="5"/>
          <p:cNvGrpSpPr/>
          <p:nvPr/>
        </p:nvGrpSpPr>
        <p:grpSpPr>
          <a:xfrm rot="0">
            <a:off x="10637989" y="3049173"/>
            <a:ext cx="6621311" cy="6473816"/>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0" t="-33655" r="0" b="-48471"/>
              </a:stretch>
            </a:blipFill>
          </p:spPr>
        </p:sp>
      </p:grpSp>
      <p:sp>
        <p:nvSpPr>
          <p:cNvPr name="Freeform 7" id="7"/>
          <p:cNvSpPr/>
          <p:nvPr/>
        </p:nvSpPr>
        <p:spPr>
          <a:xfrm flipH="false" flipV="false" rot="-426989">
            <a:off x="15294098" y="2334895"/>
            <a:ext cx="1396269" cy="312257"/>
          </a:xfrm>
          <a:custGeom>
            <a:avLst/>
            <a:gdLst/>
            <a:ahLst/>
            <a:cxnLst/>
            <a:rect r="r" b="b" t="t" l="l"/>
            <a:pathLst>
              <a:path h="312257" w="1396269">
                <a:moveTo>
                  <a:pt x="0" y="0"/>
                </a:moveTo>
                <a:lnTo>
                  <a:pt x="1396269" y="0"/>
                </a:lnTo>
                <a:lnTo>
                  <a:pt x="1396269" y="312256"/>
                </a:lnTo>
                <a:lnTo>
                  <a:pt x="0" y="3122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2286342" y="2483881"/>
            <a:ext cx="5485759" cy="7341576"/>
            <a:chOff x="0" y="0"/>
            <a:chExt cx="4744835" cy="6350000"/>
          </a:xfrm>
        </p:grpSpPr>
        <p:sp>
          <p:nvSpPr>
            <p:cNvPr name="Freeform 4" id="4"/>
            <p:cNvSpPr/>
            <p:nvPr/>
          </p:nvSpPr>
          <p:spPr>
            <a:xfrm flipH="false" flipV="false" rot="0">
              <a:off x="-11970" y="-330"/>
              <a:ext cx="4758613" cy="6349909"/>
            </a:xfrm>
            <a:custGeom>
              <a:avLst/>
              <a:gdLst/>
              <a:ahLst/>
              <a:cxnLst/>
              <a:rect r="r" b="b" t="t" l="l"/>
              <a:pathLst>
                <a:path h="6349909" w="4758613">
                  <a:moveTo>
                    <a:pt x="985244" y="330"/>
                  </a:moveTo>
                  <a:cubicBezTo>
                    <a:pt x="1232239" y="-12370"/>
                    <a:pt x="1704664" y="707720"/>
                    <a:pt x="2175129" y="1780870"/>
                  </a:cubicBezTo>
                  <a:cubicBezTo>
                    <a:pt x="2210414" y="1571320"/>
                    <a:pt x="2259420" y="1396060"/>
                    <a:pt x="2319209" y="1261440"/>
                  </a:cubicBezTo>
                  <a:cubicBezTo>
                    <a:pt x="2343712" y="1170000"/>
                    <a:pt x="2386838" y="1089990"/>
                    <a:pt x="2445646" y="1030300"/>
                  </a:cubicBezTo>
                  <a:cubicBezTo>
                    <a:pt x="2658336" y="818210"/>
                    <a:pt x="3031767" y="949020"/>
                    <a:pt x="3404219" y="1318590"/>
                  </a:cubicBezTo>
                  <a:cubicBezTo>
                    <a:pt x="3513014" y="748360"/>
                    <a:pt x="3732564" y="358470"/>
                    <a:pt x="3994260" y="347040"/>
                  </a:cubicBezTo>
                  <a:cubicBezTo>
                    <a:pt x="4387294" y="329260"/>
                    <a:pt x="4728382" y="1166190"/>
                    <a:pt x="4755825" y="2213940"/>
                  </a:cubicBezTo>
                  <a:cubicBezTo>
                    <a:pt x="4791095" y="3261690"/>
                    <a:pt x="4487268" y="4126560"/>
                    <a:pt x="4094234" y="4143070"/>
                  </a:cubicBezTo>
                  <a:cubicBezTo>
                    <a:pt x="4074631" y="4144340"/>
                    <a:pt x="4055028" y="4143070"/>
                    <a:pt x="4036406" y="4139260"/>
                  </a:cubicBezTo>
                  <a:cubicBezTo>
                    <a:pt x="3911928" y="4157040"/>
                    <a:pt x="3764908" y="4113860"/>
                    <a:pt x="3609067" y="4021150"/>
                  </a:cubicBezTo>
                  <a:cubicBezTo>
                    <a:pt x="3651213" y="5151450"/>
                    <a:pt x="3460086" y="6030290"/>
                    <a:pt x="3128800" y="6088710"/>
                  </a:cubicBezTo>
                  <a:cubicBezTo>
                    <a:pt x="3117039" y="6091250"/>
                    <a:pt x="3104297" y="6092520"/>
                    <a:pt x="3091555" y="6091250"/>
                  </a:cubicBezTo>
                  <a:cubicBezTo>
                    <a:pt x="3086655" y="6091250"/>
                    <a:pt x="3082734" y="6091250"/>
                    <a:pt x="3077834" y="6091250"/>
                  </a:cubicBezTo>
                  <a:cubicBezTo>
                    <a:pt x="2981780" y="6084900"/>
                    <a:pt x="2883767" y="6009970"/>
                    <a:pt x="2788694" y="5880430"/>
                  </a:cubicBezTo>
                  <a:cubicBezTo>
                    <a:pt x="2625011" y="5691200"/>
                    <a:pt x="2432905" y="5385130"/>
                    <a:pt x="2230016" y="4992700"/>
                  </a:cubicBezTo>
                  <a:cubicBezTo>
                    <a:pt x="2223155" y="5556580"/>
                    <a:pt x="2142784" y="5926150"/>
                    <a:pt x="1990863" y="5971870"/>
                  </a:cubicBezTo>
                  <a:cubicBezTo>
                    <a:pt x="1976161" y="5975680"/>
                    <a:pt x="1961459" y="5976950"/>
                    <a:pt x="1947737" y="5975680"/>
                  </a:cubicBezTo>
                  <a:cubicBezTo>
                    <a:pt x="1781114" y="5990920"/>
                    <a:pt x="1537061" y="5717870"/>
                    <a:pt x="1278305" y="5258130"/>
                  </a:cubicBezTo>
                  <a:cubicBezTo>
                    <a:pt x="1244000" y="5891860"/>
                    <a:pt x="1129324" y="6314770"/>
                    <a:pt x="951920" y="6347790"/>
                  </a:cubicBezTo>
                  <a:cubicBezTo>
                    <a:pt x="641217" y="6406210"/>
                    <a:pt x="254064" y="5249240"/>
                    <a:pt x="87440" y="3765880"/>
                  </a:cubicBezTo>
                  <a:cubicBezTo>
                    <a:pt x="-106140" y="2282520"/>
                    <a:pt x="39414" y="1031570"/>
                    <a:pt x="350117" y="973150"/>
                  </a:cubicBezTo>
                  <a:cubicBezTo>
                    <a:pt x="358938" y="971880"/>
                    <a:pt x="366779" y="970610"/>
                    <a:pt x="375600" y="970610"/>
                  </a:cubicBezTo>
                  <a:cubicBezTo>
                    <a:pt x="467733" y="969340"/>
                    <a:pt x="582409" y="1050620"/>
                    <a:pt x="708846" y="1201750"/>
                  </a:cubicBezTo>
                  <a:cubicBezTo>
                    <a:pt x="696105" y="517220"/>
                    <a:pt x="776476" y="54940"/>
                    <a:pt x="947019" y="5410"/>
                  </a:cubicBezTo>
                  <a:cubicBezTo>
                    <a:pt x="959761" y="1600"/>
                    <a:pt x="972503" y="-940"/>
                    <a:pt x="985244" y="330"/>
                  </a:cubicBezTo>
                  <a:close/>
                </a:path>
              </a:pathLst>
            </a:custGeom>
            <a:blipFill>
              <a:blip r:embed="rId3"/>
              <a:stretch>
                <a:fillRect l="-45314" t="0" r="-45314" b="0"/>
              </a:stretch>
            </a:blipFill>
          </p:spPr>
        </p:sp>
      </p:grpSp>
      <p:sp>
        <p:nvSpPr>
          <p:cNvPr name="TextBox 5" id="5"/>
          <p:cNvSpPr txBox="true"/>
          <p:nvPr/>
        </p:nvSpPr>
        <p:spPr>
          <a:xfrm rot="0">
            <a:off x="728966" y="3086031"/>
            <a:ext cx="11235048" cy="7566025"/>
          </a:xfrm>
          <a:prstGeom prst="rect">
            <a:avLst/>
          </a:prstGeom>
        </p:spPr>
        <p:txBody>
          <a:bodyPr anchor="t" rtlCol="false" tIns="0" lIns="0" bIns="0" rIns="0">
            <a:spAutoFit/>
          </a:bodyPr>
          <a:lstStyle/>
          <a:p>
            <a:pPr algn="l">
              <a:lnSpc>
                <a:spcPts val="3919"/>
              </a:lnSpc>
            </a:pPr>
            <a:r>
              <a:rPr lang="en-US" sz="2799" b="true">
                <a:solidFill>
                  <a:srgbClr val="000000"/>
                </a:solidFill>
                <a:latin typeface="Canva Sans Bold"/>
                <a:ea typeface="Canva Sans Bold"/>
                <a:cs typeface="Canva Sans Bold"/>
                <a:sym typeface="Canva Sans Bold"/>
              </a:rPr>
              <a:t>Ch</a:t>
            </a:r>
            <a:r>
              <a:rPr lang="en-US" sz="2799" b="true">
                <a:solidFill>
                  <a:srgbClr val="000000"/>
                </a:solidFill>
                <a:latin typeface="Canva Sans Bold"/>
                <a:ea typeface="Canva Sans Bold"/>
                <a:cs typeface="Canva Sans Bold"/>
                <a:sym typeface="Canva Sans Bold"/>
              </a:rPr>
              <a:t>eck Before You Trust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Gen </a:t>
            </a:r>
            <a:r>
              <a:rPr lang="en-US" sz="2799">
                <a:solidFill>
                  <a:srgbClr val="000000"/>
                </a:solidFill>
                <a:latin typeface="Canva Sans"/>
                <a:ea typeface="Canva Sans"/>
                <a:cs typeface="Canva Sans"/>
                <a:sym typeface="Canva Sans"/>
              </a:rPr>
              <a:t>AI can make mistakes, make things up, or give outdated information. </a:t>
            </a:r>
          </a:p>
          <a:p>
            <a:pPr algn="l" marL="604518" indent="-302259" lvl="1">
              <a:lnSpc>
                <a:spcPts val="3919"/>
              </a:lnSpc>
              <a:buFont typeface="Arial"/>
              <a:buChar char="•"/>
            </a:pPr>
            <a:r>
              <a:rPr lang="en-US" b="true" sz="2799">
                <a:solidFill>
                  <a:srgbClr val="000000"/>
                </a:solidFill>
                <a:latin typeface="Canva Sans Bold"/>
                <a:ea typeface="Canva Sans Bold"/>
                <a:cs typeface="Canva Sans Bold"/>
                <a:sym typeface="Canva Sans Bold"/>
              </a:rPr>
              <a:t>Always double-check facts</a:t>
            </a:r>
            <a:r>
              <a:rPr lang="en-US" sz="2799">
                <a:solidFill>
                  <a:srgbClr val="000000"/>
                </a:solidFill>
                <a:latin typeface="Canva Sans"/>
                <a:ea typeface="Canva Sans"/>
                <a:cs typeface="Canva Sans"/>
                <a:sym typeface="Canva Sans"/>
              </a:rPr>
              <a:t> with trusted sources (teachers, books, reputable websites).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Advice from a Gen AI chatbot may be false or unreliable – </a:t>
            </a:r>
            <a:r>
              <a:rPr lang="en-US" b="true" sz="2799">
                <a:solidFill>
                  <a:srgbClr val="000000"/>
                </a:solidFill>
                <a:latin typeface="Canva Sans Bold"/>
                <a:ea typeface="Canva Sans Bold"/>
                <a:cs typeface="Canva Sans Bold"/>
                <a:sym typeface="Canva Sans Bold"/>
              </a:rPr>
              <a:t>always talk to a trusted adult </a:t>
            </a:r>
            <a:r>
              <a:rPr lang="en-US" sz="2799">
                <a:solidFill>
                  <a:srgbClr val="000000"/>
                </a:solidFill>
                <a:latin typeface="Canva Sans"/>
                <a:ea typeface="Canva Sans"/>
                <a:cs typeface="Canva Sans"/>
                <a:sym typeface="Canva Sans"/>
              </a:rPr>
              <a:t>for advice or a concern.</a:t>
            </a:r>
            <a:r>
              <a:rPr lang="en-US" sz="2799">
                <a:solidFill>
                  <a:srgbClr val="000000"/>
                </a:solidFill>
                <a:latin typeface="Canva Sans"/>
                <a:ea typeface="Canva Sans"/>
                <a:cs typeface="Canva Sans"/>
                <a:sym typeface="Canva Sans"/>
              </a:rPr>
              <a:t> </a:t>
            </a:r>
          </a:p>
          <a:p>
            <a:pPr algn="l">
              <a:lnSpc>
                <a:spcPts val="3919"/>
              </a:lnSpc>
            </a:pPr>
          </a:p>
          <a:p>
            <a:pPr algn="l">
              <a:lnSpc>
                <a:spcPts val="3919"/>
              </a:lnSpc>
            </a:pPr>
            <a:r>
              <a:rPr lang="en-US" sz="2799" b="true">
                <a:solidFill>
                  <a:srgbClr val="000000"/>
                </a:solidFill>
                <a:latin typeface="Canva Sans Bold"/>
                <a:ea typeface="Canva Sans Bold"/>
                <a:cs typeface="Canva Sans Bold"/>
                <a:sym typeface="Canva Sans Bold"/>
              </a:rPr>
              <a:t>Use it to Help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Gen AI is great for brainstorming ideas or explaining things, but we shouldn’t just copy the answers it gives us.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Gen AI should be used a tool to help </a:t>
            </a:r>
            <a:r>
              <a:rPr lang="en-US" b="true" sz="2799">
                <a:solidFill>
                  <a:srgbClr val="000000"/>
                </a:solidFill>
                <a:latin typeface="Canva Sans Bold"/>
                <a:ea typeface="Canva Sans Bold"/>
                <a:cs typeface="Canva Sans Bold"/>
                <a:sym typeface="Canva Sans Bold"/>
              </a:rPr>
              <a:t>with </a:t>
            </a:r>
            <a:r>
              <a:rPr lang="en-US" sz="2799">
                <a:solidFill>
                  <a:srgbClr val="000000"/>
                </a:solidFill>
                <a:latin typeface="Canva Sans"/>
                <a:ea typeface="Canva Sans"/>
                <a:cs typeface="Canva Sans"/>
                <a:sym typeface="Canva Sans"/>
              </a:rPr>
              <a:t>learning not instead of learning. </a:t>
            </a:r>
          </a:p>
          <a:p>
            <a:pPr algn="l">
              <a:lnSpc>
                <a:spcPts val="3919"/>
              </a:lnSpc>
            </a:pPr>
          </a:p>
          <a:p>
            <a:pPr algn="ctr">
              <a:lnSpc>
                <a:spcPts val="5179"/>
              </a:lnSpc>
            </a:pPr>
          </a:p>
        </p:txBody>
      </p:sp>
      <p:sp>
        <p:nvSpPr>
          <p:cNvPr name="TextBox 6" id="6"/>
          <p:cNvSpPr txBox="true"/>
          <p:nvPr/>
        </p:nvSpPr>
        <p:spPr>
          <a:xfrm rot="0">
            <a:off x="6346490" y="830393"/>
            <a:ext cx="11425611" cy="1234313"/>
          </a:xfrm>
          <a:prstGeom prst="rect">
            <a:avLst/>
          </a:prstGeom>
        </p:spPr>
        <p:txBody>
          <a:bodyPr anchor="t" rtlCol="false" tIns="0" lIns="0" bIns="0" rIns="0">
            <a:spAutoFit/>
          </a:bodyPr>
          <a:lstStyle/>
          <a:p>
            <a:pPr algn="r">
              <a:lnSpc>
                <a:spcPts val="4816"/>
              </a:lnSpc>
            </a:pPr>
            <a:r>
              <a:rPr lang="en-US" sz="4300" b="true">
                <a:solidFill>
                  <a:srgbClr val="000001"/>
                </a:solidFill>
                <a:latin typeface="DM Sans Bold"/>
                <a:ea typeface="DM Sans Bold"/>
                <a:cs typeface="DM Sans Bold"/>
                <a:sym typeface="DM Sans Bold"/>
              </a:rPr>
              <a:t>Using Gen AI Creatively, Safely and Responsibly: Top Tips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2286342" y="2483881"/>
            <a:ext cx="5485759" cy="7341576"/>
            <a:chOff x="0" y="0"/>
            <a:chExt cx="4744835" cy="6350000"/>
          </a:xfrm>
        </p:grpSpPr>
        <p:sp>
          <p:nvSpPr>
            <p:cNvPr name="Freeform 4" id="4"/>
            <p:cNvSpPr/>
            <p:nvPr/>
          </p:nvSpPr>
          <p:spPr>
            <a:xfrm flipH="false" flipV="false" rot="0">
              <a:off x="-11970" y="-330"/>
              <a:ext cx="4758613" cy="6349909"/>
            </a:xfrm>
            <a:custGeom>
              <a:avLst/>
              <a:gdLst/>
              <a:ahLst/>
              <a:cxnLst/>
              <a:rect r="r" b="b" t="t" l="l"/>
              <a:pathLst>
                <a:path h="6349909" w="4758613">
                  <a:moveTo>
                    <a:pt x="985244" y="330"/>
                  </a:moveTo>
                  <a:cubicBezTo>
                    <a:pt x="1232239" y="-12370"/>
                    <a:pt x="1704664" y="707720"/>
                    <a:pt x="2175129" y="1780870"/>
                  </a:cubicBezTo>
                  <a:cubicBezTo>
                    <a:pt x="2210414" y="1571320"/>
                    <a:pt x="2259420" y="1396060"/>
                    <a:pt x="2319209" y="1261440"/>
                  </a:cubicBezTo>
                  <a:cubicBezTo>
                    <a:pt x="2343712" y="1170000"/>
                    <a:pt x="2386838" y="1089990"/>
                    <a:pt x="2445646" y="1030300"/>
                  </a:cubicBezTo>
                  <a:cubicBezTo>
                    <a:pt x="2658336" y="818210"/>
                    <a:pt x="3031767" y="949020"/>
                    <a:pt x="3404219" y="1318590"/>
                  </a:cubicBezTo>
                  <a:cubicBezTo>
                    <a:pt x="3513014" y="748360"/>
                    <a:pt x="3732564" y="358470"/>
                    <a:pt x="3994260" y="347040"/>
                  </a:cubicBezTo>
                  <a:cubicBezTo>
                    <a:pt x="4387294" y="329260"/>
                    <a:pt x="4728382" y="1166190"/>
                    <a:pt x="4755825" y="2213940"/>
                  </a:cubicBezTo>
                  <a:cubicBezTo>
                    <a:pt x="4791095" y="3261690"/>
                    <a:pt x="4487268" y="4126560"/>
                    <a:pt x="4094234" y="4143070"/>
                  </a:cubicBezTo>
                  <a:cubicBezTo>
                    <a:pt x="4074631" y="4144340"/>
                    <a:pt x="4055028" y="4143070"/>
                    <a:pt x="4036406" y="4139260"/>
                  </a:cubicBezTo>
                  <a:cubicBezTo>
                    <a:pt x="3911928" y="4157040"/>
                    <a:pt x="3764908" y="4113860"/>
                    <a:pt x="3609067" y="4021150"/>
                  </a:cubicBezTo>
                  <a:cubicBezTo>
                    <a:pt x="3651213" y="5151450"/>
                    <a:pt x="3460086" y="6030290"/>
                    <a:pt x="3128800" y="6088710"/>
                  </a:cubicBezTo>
                  <a:cubicBezTo>
                    <a:pt x="3117039" y="6091250"/>
                    <a:pt x="3104297" y="6092520"/>
                    <a:pt x="3091555" y="6091250"/>
                  </a:cubicBezTo>
                  <a:cubicBezTo>
                    <a:pt x="3086655" y="6091250"/>
                    <a:pt x="3082734" y="6091250"/>
                    <a:pt x="3077834" y="6091250"/>
                  </a:cubicBezTo>
                  <a:cubicBezTo>
                    <a:pt x="2981780" y="6084900"/>
                    <a:pt x="2883767" y="6009970"/>
                    <a:pt x="2788694" y="5880430"/>
                  </a:cubicBezTo>
                  <a:cubicBezTo>
                    <a:pt x="2625011" y="5691200"/>
                    <a:pt x="2432905" y="5385130"/>
                    <a:pt x="2230016" y="4992700"/>
                  </a:cubicBezTo>
                  <a:cubicBezTo>
                    <a:pt x="2223155" y="5556580"/>
                    <a:pt x="2142784" y="5926150"/>
                    <a:pt x="1990863" y="5971870"/>
                  </a:cubicBezTo>
                  <a:cubicBezTo>
                    <a:pt x="1976161" y="5975680"/>
                    <a:pt x="1961459" y="5976950"/>
                    <a:pt x="1947737" y="5975680"/>
                  </a:cubicBezTo>
                  <a:cubicBezTo>
                    <a:pt x="1781114" y="5990920"/>
                    <a:pt x="1537061" y="5717870"/>
                    <a:pt x="1278305" y="5258130"/>
                  </a:cubicBezTo>
                  <a:cubicBezTo>
                    <a:pt x="1244000" y="5891860"/>
                    <a:pt x="1129324" y="6314770"/>
                    <a:pt x="951920" y="6347790"/>
                  </a:cubicBezTo>
                  <a:cubicBezTo>
                    <a:pt x="641217" y="6406210"/>
                    <a:pt x="254064" y="5249240"/>
                    <a:pt x="87440" y="3765880"/>
                  </a:cubicBezTo>
                  <a:cubicBezTo>
                    <a:pt x="-106140" y="2282520"/>
                    <a:pt x="39414" y="1031570"/>
                    <a:pt x="350117" y="973150"/>
                  </a:cubicBezTo>
                  <a:cubicBezTo>
                    <a:pt x="358938" y="971880"/>
                    <a:pt x="366779" y="970610"/>
                    <a:pt x="375600" y="970610"/>
                  </a:cubicBezTo>
                  <a:cubicBezTo>
                    <a:pt x="467733" y="969340"/>
                    <a:pt x="582409" y="1050620"/>
                    <a:pt x="708846" y="1201750"/>
                  </a:cubicBezTo>
                  <a:cubicBezTo>
                    <a:pt x="696105" y="517220"/>
                    <a:pt x="776476" y="54940"/>
                    <a:pt x="947019" y="5410"/>
                  </a:cubicBezTo>
                  <a:cubicBezTo>
                    <a:pt x="959761" y="1600"/>
                    <a:pt x="972503" y="-940"/>
                    <a:pt x="985244" y="330"/>
                  </a:cubicBezTo>
                  <a:close/>
                </a:path>
              </a:pathLst>
            </a:custGeom>
            <a:blipFill>
              <a:blip r:embed="rId3"/>
              <a:stretch>
                <a:fillRect l="-45314" t="0" r="-45314" b="0"/>
              </a:stretch>
            </a:blipFill>
          </p:spPr>
        </p:sp>
      </p:grpSp>
      <p:sp>
        <p:nvSpPr>
          <p:cNvPr name="TextBox 5" id="5"/>
          <p:cNvSpPr txBox="true"/>
          <p:nvPr/>
        </p:nvSpPr>
        <p:spPr>
          <a:xfrm rot="0">
            <a:off x="728966" y="3086031"/>
            <a:ext cx="11235048" cy="5584825"/>
          </a:xfrm>
          <a:prstGeom prst="rect">
            <a:avLst/>
          </a:prstGeom>
        </p:spPr>
        <p:txBody>
          <a:bodyPr anchor="t" rtlCol="false" tIns="0" lIns="0" bIns="0" rIns="0">
            <a:spAutoFit/>
          </a:bodyPr>
          <a:lstStyle/>
          <a:p>
            <a:pPr algn="l">
              <a:lnSpc>
                <a:spcPts val="3919"/>
              </a:lnSpc>
            </a:pPr>
            <a:r>
              <a:rPr lang="en-US" sz="2799" b="true">
                <a:solidFill>
                  <a:srgbClr val="000000"/>
                </a:solidFill>
                <a:latin typeface="Canva Sans Bold"/>
                <a:ea typeface="Canva Sans Bold"/>
                <a:cs typeface="Canva Sans Bold"/>
                <a:sym typeface="Canva Sans Bold"/>
              </a:rPr>
              <a:t>Stay Criti</a:t>
            </a:r>
            <a:r>
              <a:rPr lang="en-US" sz="2799" b="true">
                <a:solidFill>
                  <a:srgbClr val="000000"/>
                </a:solidFill>
                <a:latin typeface="Canva Sans Bold"/>
                <a:ea typeface="Canva Sans Bold"/>
                <a:cs typeface="Canva Sans Bold"/>
                <a:sym typeface="Canva Sans Bold"/>
              </a:rPr>
              <a:t>cal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Ask yours</a:t>
            </a:r>
            <a:r>
              <a:rPr lang="en-US" sz="2799">
                <a:solidFill>
                  <a:srgbClr val="000000"/>
                </a:solidFill>
                <a:latin typeface="Canva Sans"/>
                <a:ea typeface="Canva Sans"/>
                <a:cs typeface="Canva Sans"/>
                <a:sym typeface="Canva Sans"/>
              </a:rPr>
              <a:t>elf:</a:t>
            </a:r>
            <a:r>
              <a:rPr lang="en-US" sz="2799">
                <a:solidFill>
                  <a:srgbClr val="000000"/>
                </a:solidFill>
                <a:latin typeface="Canva Sans"/>
                <a:ea typeface="Canva Sans"/>
                <a:cs typeface="Canva Sans"/>
                <a:sym typeface="Canva Sans"/>
              </a:rPr>
              <a:t> “</a:t>
            </a:r>
            <a:r>
              <a:rPr lang="en-US" sz="2799" i="true">
                <a:solidFill>
                  <a:srgbClr val="000000"/>
                </a:solidFill>
                <a:latin typeface="Canva Sans Italics"/>
                <a:ea typeface="Canva Sans Italics"/>
                <a:cs typeface="Canva Sans Italics"/>
                <a:sym typeface="Canva Sans Italics"/>
              </a:rPr>
              <a:t>Does this sound right?</a:t>
            </a:r>
            <a:r>
              <a:rPr lang="en-US" sz="2799">
                <a:solidFill>
                  <a:srgbClr val="000000"/>
                </a:solidFill>
                <a:latin typeface="Canva Sans"/>
                <a:ea typeface="Canva Sans"/>
                <a:cs typeface="Canva Sans"/>
                <a:sym typeface="Canva Sans"/>
              </a:rPr>
              <a:t>” and “</a:t>
            </a:r>
            <a:r>
              <a:rPr lang="en-US" sz="2799" i="true">
                <a:solidFill>
                  <a:srgbClr val="000000"/>
                </a:solidFill>
                <a:latin typeface="Canva Sans Italics"/>
                <a:ea typeface="Canva Sans Italics"/>
                <a:cs typeface="Canva Sans Italics"/>
                <a:sym typeface="Canva Sans Italics"/>
              </a:rPr>
              <a:t>Where might this information have come from?</a:t>
            </a:r>
            <a:r>
              <a:rPr lang="en-US" sz="2799">
                <a:solidFill>
                  <a:srgbClr val="000000"/>
                </a:solidFill>
                <a:latin typeface="Canva Sans"/>
                <a:ea typeface="Canva Sans"/>
                <a:cs typeface="Canva Sans"/>
                <a:sym typeface="Canva Sans"/>
              </a:rPr>
              <a: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If something feels strange or wrong, it probably </a:t>
            </a:r>
            <a:r>
              <a:rPr lang="en-US" b="true" sz="2799">
                <a:solidFill>
                  <a:srgbClr val="000000"/>
                </a:solidFill>
                <a:latin typeface="Canva Sans Bold"/>
                <a:ea typeface="Canva Sans Bold"/>
                <a:cs typeface="Canva Sans Bold"/>
                <a:sym typeface="Canva Sans Bold"/>
              </a:rPr>
              <a:t>needs checking</a:t>
            </a:r>
            <a:r>
              <a:rPr lang="en-US" sz="2799">
                <a:solidFill>
                  <a:srgbClr val="000000"/>
                </a:solidFill>
                <a:latin typeface="Canva Sans"/>
                <a:ea typeface="Canva Sans"/>
                <a:cs typeface="Canva Sans"/>
                <a:sym typeface="Canva Sans"/>
              </a:rPr>
              <a:t>. </a:t>
            </a:r>
          </a:p>
          <a:p>
            <a:pPr algn="l">
              <a:lnSpc>
                <a:spcPts val="3919"/>
              </a:lnSpc>
            </a:pPr>
          </a:p>
          <a:p>
            <a:pPr algn="l">
              <a:lnSpc>
                <a:spcPts val="3919"/>
              </a:lnSpc>
            </a:pPr>
            <a:r>
              <a:rPr lang="en-US" sz="2799" b="true">
                <a:solidFill>
                  <a:srgbClr val="000000"/>
                </a:solidFill>
                <a:latin typeface="Canva Sans Bold"/>
                <a:ea typeface="Canva Sans Bold"/>
                <a:cs typeface="Canva Sans Bold"/>
                <a:sym typeface="Canva Sans Bold"/>
              </a:rPr>
              <a:t>Be Kind &amp; Respectful </a:t>
            </a:r>
          </a:p>
          <a:p>
            <a:pPr algn="l" marL="604518" indent="-302259" lvl="1">
              <a:lnSpc>
                <a:spcPts val="3919"/>
              </a:lnSpc>
              <a:buFont typeface="Arial"/>
              <a:buChar char="•"/>
            </a:pPr>
            <a:r>
              <a:rPr lang="en-US" b="true" sz="2799">
                <a:solidFill>
                  <a:srgbClr val="000000"/>
                </a:solidFill>
                <a:latin typeface="Canva Sans Bold"/>
                <a:ea typeface="Canva Sans Bold"/>
                <a:cs typeface="Canva Sans Bold"/>
                <a:sym typeface="Canva Sans Bold"/>
              </a:rPr>
              <a:t>Don’t </a:t>
            </a:r>
            <a:r>
              <a:rPr lang="en-US" sz="2799">
                <a:solidFill>
                  <a:srgbClr val="000000"/>
                </a:solidFill>
                <a:latin typeface="Canva Sans"/>
                <a:ea typeface="Canva Sans"/>
                <a:cs typeface="Canva Sans"/>
                <a:sym typeface="Canva Sans"/>
              </a:rPr>
              <a:t>ask Gen AI to </a:t>
            </a:r>
            <a:r>
              <a:rPr lang="en-US" b="true" sz="2799">
                <a:solidFill>
                  <a:srgbClr val="000000"/>
                </a:solidFill>
                <a:latin typeface="Canva Sans Bold"/>
                <a:ea typeface="Canva Sans Bold"/>
                <a:cs typeface="Canva Sans Bold"/>
                <a:sym typeface="Canva Sans Bold"/>
              </a:rPr>
              <a:t>create harmful, mean, or bullying content</a:t>
            </a:r>
            <a:r>
              <a:rPr lang="en-US" sz="2799">
                <a:solidFill>
                  <a:srgbClr val="000000"/>
                </a:solidFill>
                <a:latin typeface="Canva Sans"/>
                <a:ea typeface="Canva Sans"/>
                <a:cs typeface="Canva Sans"/>
                <a:sym typeface="Canva Sans"/>
              </a:rPr>
              <a:t>. </a:t>
            </a:r>
          </a:p>
          <a:p>
            <a:pPr algn="l" marL="604518" indent="-302259" lvl="1">
              <a:lnSpc>
                <a:spcPts val="3919"/>
              </a:lnSpc>
              <a:buFont typeface="Arial"/>
              <a:buChar char="•"/>
            </a:pPr>
            <a:r>
              <a:rPr lang="en-US" sz="2799">
                <a:solidFill>
                  <a:srgbClr val="000000"/>
                </a:solidFill>
                <a:latin typeface="Canva Sans"/>
                <a:ea typeface="Canva Sans"/>
                <a:cs typeface="Canva Sans"/>
                <a:sym typeface="Canva Sans"/>
              </a:rPr>
              <a:t>D</a:t>
            </a:r>
            <a:r>
              <a:rPr lang="en-US" sz="2799">
                <a:solidFill>
                  <a:srgbClr val="000000"/>
                </a:solidFill>
                <a:latin typeface="Canva Sans"/>
                <a:ea typeface="Canva Sans"/>
                <a:cs typeface="Canva Sans"/>
                <a:sym typeface="Canva Sans"/>
              </a:rPr>
              <a:t>on’t use it to cheat or trick others. </a:t>
            </a:r>
          </a:p>
          <a:p>
            <a:pPr algn="ctr">
              <a:lnSpc>
                <a:spcPts val="5179"/>
              </a:lnSpc>
            </a:pPr>
          </a:p>
        </p:txBody>
      </p:sp>
      <p:sp>
        <p:nvSpPr>
          <p:cNvPr name="TextBox 6" id="6"/>
          <p:cNvSpPr txBox="true"/>
          <p:nvPr/>
        </p:nvSpPr>
        <p:spPr>
          <a:xfrm rot="0">
            <a:off x="6346490" y="830393"/>
            <a:ext cx="11425611" cy="1234313"/>
          </a:xfrm>
          <a:prstGeom prst="rect">
            <a:avLst/>
          </a:prstGeom>
        </p:spPr>
        <p:txBody>
          <a:bodyPr anchor="t" rtlCol="false" tIns="0" lIns="0" bIns="0" rIns="0">
            <a:spAutoFit/>
          </a:bodyPr>
          <a:lstStyle/>
          <a:p>
            <a:pPr algn="r">
              <a:lnSpc>
                <a:spcPts val="4816"/>
              </a:lnSpc>
            </a:pPr>
            <a:r>
              <a:rPr lang="en-US" sz="4300" b="true">
                <a:solidFill>
                  <a:srgbClr val="000001"/>
                </a:solidFill>
                <a:latin typeface="DM Sans Bold"/>
                <a:ea typeface="DM Sans Bold"/>
                <a:cs typeface="DM Sans Bold"/>
                <a:sym typeface="DM Sans Bold"/>
              </a:rPr>
              <a:t>Using Gen AI Creatively, Safely and Responsibly: Top Tips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2286342" y="1916724"/>
            <a:ext cx="5485759" cy="7341576"/>
            <a:chOff x="0" y="0"/>
            <a:chExt cx="4744835" cy="6350000"/>
          </a:xfrm>
        </p:grpSpPr>
        <p:sp>
          <p:nvSpPr>
            <p:cNvPr name="Freeform 4" id="4"/>
            <p:cNvSpPr/>
            <p:nvPr/>
          </p:nvSpPr>
          <p:spPr>
            <a:xfrm flipH="false" flipV="false" rot="0">
              <a:off x="-11970" y="-330"/>
              <a:ext cx="4758613" cy="6349909"/>
            </a:xfrm>
            <a:custGeom>
              <a:avLst/>
              <a:gdLst/>
              <a:ahLst/>
              <a:cxnLst/>
              <a:rect r="r" b="b" t="t" l="l"/>
              <a:pathLst>
                <a:path h="6349909" w="4758613">
                  <a:moveTo>
                    <a:pt x="985244" y="330"/>
                  </a:moveTo>
                  <a:cubicBezTo>
                    <a:pt x="1232239" y="-12370"/>
                    <a:pt x="1704664" y="707720"/>
                    <a:pt x="2175129" y="1780870"/>
                  </a:cubicBezTo>
                  <a:cubicBezTo>
                    <a:pt x="2210414" y="1571320"/>
                    <a:pt x="2259420" y="1396060"/>
                    <a:pt x="2319209" y="1261440"/>
                  </a:cubicBezTo>
                  <a:cubicBezTo>
                    <a:pt x="2343712" y="1170000"/>
                    <a:pt x="2386838" y="1089990"/>
                    <a:pt x="2445646" y="1030300"/>
                  </a:cubicBezTo>
                  <a:cubicBezTo>
                    <a:pt x="2658336" y="818210"/>
                    <a:pt x="3031767" y="949020"/>
                    <a:pt x="3404219" y="1318590"/>
                  </a:cubicBezTo>
                  <a:cubicBezTo>
                    <a:pt x="3513014" y="748360"/>
                    <a:pt x="3732564" y="358470"/>
                    <a:pt x="3994260" y="347040"/>
                  </a:cubicBezTo>
                  <a:cubicBezTo>
                    <a:pt x="4387294" y="329260"/>
                    <a:pt x="4728382" y="1166190"/>
                    <a:pt x="4755825" y="2213940"/>
                  </a:cubicBezTo>
                  <a:cubicBezTo>
                    <a:pt x="4791095" y="3261690"/>
                    <a:pt x="4487268" y="4126560"/>
                    <a:pt x="4094234" y="4143070"/>
                  </a:cubicBezTo>
                  <a:cubicBezTo>
                    <a:pt x="4074631" y="4144340"/>
                    <a:pt x="4055028" y="4143070"/>
                    <a:pt x="4036406" y="4139260"/>
                  </a:cubicBezTo>
                  <a:cubicBezTo>
                    <a:pt x="3911928" y="4157040"/>
                    <a:pt x="3764908" y="4113860"/>
                    <a:pt x="3609067" y="4021150"/>
                  </a:cubicBezTo>
                  <a:cubicBezTo>
                    <a:pt x="3651213" y="5151450"/>
                    <a:pt x="3460086" y="6030290"/>
                    <a:pt x="3128800" y="6088710"/>
                  </a:cubicBezTo>
                  <a:cubicBezTo>
                    <a:pt x="3117039" y="6091250"/>
                    <a:pt x="3104297" y="6092520"/>
                    <a:pt x="3091555" y="6091250"/>
                  </a:cubicBezTo>
                  <a:cubicBezTo>
                    <a:pt x="3086655" y="6091250"/>
                    <a:pt x="3082734" y="6091250"/>
                    <a:pt x="3077834" y="6091250"/>
                  </a:cubicBezTo>
                  <a:cubicBezTo>
                    <a:pt x="2981780" y="6084900"/>
                    <a:pt x="2883767" y="6009970"/>
                    <a:pt x="2788694" y="5880430"/>
                  </a:cubicBezTo>
                  <a:cubicBezTo>
                    <a:pt x="2625011" y="5691200"/>
                    <a:pt x="2432905" y="5385130"/>
                    <a:pt x="2230016" y="4992700"/>
                  </a:cubicBezTo>
                  <a:cubicBezTo>
                    <a:pt x="2223155" y="5556580"/>
                    <a:pt x="2142784" y="5926150"/>
                    <a:pt x="1990863" y="5971870"/>
                  </a:cubicBezTo>
                  <a:cubicBezTo>
                    <a:pt x="1976161" y="5975680"/>
                    <a:pt x="1961459" y="5976950"/>
                    <a:pt x="1947737" y="5975680"/>
                  </a:cubicBezTo>
                  <a:cubicBezTo>
                    <a:pt x="1781114" y="5990920"/>
                    <a:pt x="1537061" y="5717870"/>
                    <a:pt x="1278305" y="5258130"/>
                  </a:cubicBezTo>
                  <a:cubicBezTo>
                    <a:pt x="1244000" y="5891860"/>
                    <a:pt x="1129324" y="6314770"/>
                    <a:pt x="951920" y="6347790"/>
                  </a:cubicBezTo>
                  <a:cubicBezTo>
                    <a:pt x="641217" y="6406210"/>
                    <a:pt x="254064" y="5249240"/>
                    <a:pt x="87440" y="3765880"/>
                  </a:cubicBezTo>
                  <a:cubicBezTo>
                    <a:pt x="-106140" y="2282520"/>
                    <a:pt x="39414" y="1031570"/>
                    <a:pt x="350117" y="973150"/>
                  </a:cubicBezTo>
                  <a:cubicBezTo>
                    <a:pt x="358938" y="971880"/>
                    <a:pt x="366779" y="970610"/>
                    <a:pt x="375600" y="970610"/>
                  </a:cubicBezTo>
                  <a:cubicBezTo>
                    <a:pt x="467733" y="969340"/>
                    <a:pt x="582409" y="1050620"/>
                    <a:pt x="708846" y="1201750"/>
                  </a:cubicBezTo>
                  <a:cubicBezTo>
                    <a:pt x="696105" y="517220"/>
                    <a:pt x="776476" y="54940"/>
                    <a:pt x="947019" y="5410"/>
                  </a:cubicBezTo>
                  <a:cubicBezTo>
                    <a:pt x="959761" y="1600"/>
                    <a:pt x="972503" y="-940"/>
                    <a:pt x="985244" y="330"/>
                  </a:cubicBezTo>
                  <a:close/>
                </a:path>
              </a:pathLst>
            </a:custGeom>
            <a:blipFill>
              <a:blip r:embed="rId3"/>
              <a:stretch>
                <a:fillRect l="-50080" t="0" r="-50080" b="0"/>
              </a:stretch>
            </a:blipFill>
          </p:spPr>
        </p:sp>
      </p:grpSp>
      <p:sp>
        <p:nvSpPr>
          <p:cNvPr name="TextBox 5" id="5"/>
          <p:cNvSpPr txBox="true"/>
          <p:nvPr/>
        </p:nvSpPr>
        <p:spPr>
          <a:xfrm rot="0">
            <a:off x="1212877" y="2779224"/>
            <a:ext cx="9627215" cy="6788150"/>
          </a:xfrm>
          <a:prstGeom prst="rect">
            <a:avLst/>
          </a:prstGeom>
        </p:spPr>
        <p:txBody>
          <a:bodyPr anchor="t" rtlCol="false" tIns="0" lIns="0" bIns="0" rIns="0">
            <a:spAutoFit/>
          </a:bodyPr>
          <a:lstStyle/>
          <a:p>
            <a:pPr algn="just">
              <a:lnSpc>
                <a:spcPts val="4900"/>
              </a:lnSpc>
            </a:pPr>
            <a:r>
              <a:rPr lang="en-US" sz="3500" b="true">
                <a:solidFill>
                  <a:srgbClr val="000000"/>
                </a:solidFill>
                <a:latin typeface="Canva Sans Bold"/>
                <a:ea typeface="Canva Sans Bold"/>
                <a:cs typeface="Canva Sans Bold"/>
                <a:sym typeface="Canva Sans Bold"/>
              </a:rPr>
              <a:t>Muddiest Point</a:t>
            </a:r>
            <a:r>
              <a:rPr lang="en-US" sz="3500">
                <a:solidFill>
                  <a:srgbClr val="000000"/>
                </a:solidFill>
                <a:latin typeface="Canva Sans"/>
                <a:ea typeface="Canva Sans"/>
                <a:cs typeface="Canva Sans"/>
                <a:sym typeface="Canva Sans"/>
              </a:rPr>
              <a:t>: </a:t>
            </a:r>
            <a:r>
              <a:rPr lang="en-US" sz="3500" i="true">
                <a:solidFill>
                  <a:srgbClr val="000000"/>
                </a:solidFill>
                <a:latin typeface="Canva Sans Italics"/>
                <a:ea typeface="Canva Sans Italics"/>
                <a:cs typeface="Canva Sans Italics"/>
                <a:sym typeface="Canva Sans Italics"/>
              </a:rPr>
              <a:t>What was the "muddiest point" in today's lesson?</a:t>
            </a:r>
            <a:r>
              <a:rPr lang="en-US" sz="3500">
                <a:solidFill>
                  <a:srgbClr val="000000"/>
                </a:solidFill>
                <a:latin typeface="Canva Sans"/>
                <a:ea typeface="Canva Sans"/>
                <a:cs typeface="Canva Sans"/>
                <a:sym typeface="Canva Sans"/>
              </a:rPr>
              <a:t> </a:t>
            </a:r>
          </a:p>
          <a:p>
            <a:pPr algn="just" marL="755651" indent="-377825" lvl="1">
              <a:lnSpc>
                <a:spcPts val="4900"/>
              </a:lnSpc>
              <a:buFont typeface="Arial"/>
              <a:buChar char="•"/>
            </a:pPr>
            <a:r>
              <a:rPr lang="en-US" sz="3500">
                <a:solidFill>
                  <a:srgbClr val="000000"/>
                </a:solidFill>
                <a:latin typeface="Canva Sans"/>
                <a:ea typeface="Canva Sans"/>
                <a:cs typeface="Canva Sans"/>
                <a:sym typeface="Canva Sans"/>
              </a:rPr>
              <a:t>Writ</a:t>
            </a:r>
            <a:r>
              <a:rPr lang="en-US" sz="3500">
                <a:solidFill>
                  <a:srgbClr val="000000"/>
                </a:solidFill>
                <a:latin typeface="Canva Sans"/>
                <a:ea typeface="Canva Sans"/>
                <a:cs typeface="Canva Sans"/>
                <a:sym typeface="Canva Sans"/>
              </a:rPr>
              <a:t>e down one question you still have about Gen AI.</a:t>
            </a:r>
          </a:p>
          <a:p>
            <a:pPr algn="just">
              <a:lnSpc>
                <a:spcPts val="4899"/>
              </a:lnSpc>
            </a:pPr>
          </a:p>
          <a:p>
            <a:pPr algn="just">
              <a:lnSpc>
                <a:spcPts val="4899"/>
              </a:lnSpc>
            </a:pPr>
            <a:r>
              <a:rPr lang="en-US" b="true" sz="3499">
                <a:solidFill>
                  <a:srgbClr val="000000"/>
                </a:solidFill>
                <a:latin typeface="Canva Sans Bold"/>
                <a:ea typeface="Canva Sans Bold"/>
                <a:cs typeface="Canva Sans Bold"/>
                <a:sym typeface="Canva Sans Bold"/>
              </a:rPr>
              <a:t>Important:</a:t>
            </a:r>
            <a:r>
              <a:rPr lang="en-US" sz="3499">
                <a:solidFill>
                  <a:srgbClr val="000000"/>
                </a:solidFill>
                <a:latin typeface="Canva Sans"/>
                <a:ea typeface="Canva Sans"/>
                <a:cs typeface="Canva Sans"/>
                <a:sym typeface="Canva Sans"/>
              </a:rPr>
              <a:t> Gen AI is a tool, and like any tool, it's how we use it that matters.</a:t>
            </a:r>
          </a:p>
          <a:p>
            <a:pPr algn="just">
              <a:lnSpc>
                <a:spcPts val="4899"/>
              </a:lnSpc>
            </a:pPr>
          </a:p>
          <a:p>
            <a:pPr algn="just">
              <a:lnSpc>
                <a:spcPts val="4899"/>
              </a:lnSpc>
            </a:pPr>
            <a:r>
              <a:rPr lang="en-US" b="true" sz="3499">
                <a:solidFill>
                  <a:srgbClr val="000000"/>
                </a:solidFill>
                <a:latin typeface="Canva Sans Bold"/>
                <a:ea typeface="Canva Sans Bold"/>
                <a:cs typeface="Canva Sans Bold"/>
                <a:sym typeface="Canva Sans Bold"/>
              </a:rPr>
              <a:t>Top Tip: </a:t>
            </a:r>
            <a:r>
              <a:rPr lang="en-US" sz="3499">
                <a:solidFill>
                  <a:srgbClr val="000000"/>
                </a:solidFill>
                <a:latin typeface="Canva Sans"/>
                <a:ea typeface="Canva Sans"/>
                <a:cs typeface="Canva Sans"/>
                <a:sym typeface="Canva Sans"/>
              </a:rPr>
              <a:t>Think critically and be responsible digital citizens, and to have fun with Gen AI safely.   </a:t>
            </a:r>
          </a:p>
        </p:txBody>
      </p:sp>
      <p:sp>
        <p:nvSpPr>
          <p:cNvPr name="TextBox 6" id="6"/>
          <p:cNvSpPr txBox="true"/>
          <p:nvPr/>
        </p:nvSpPr>
        <p:spPr>
          <a:xfrm rot="0">
            <a:off x="6346490" y="808549"/>
            <a:ext cx="11425611" cy="624713"/>
          </a:xfrm>
          <a:prstGeom prst="rect">
            <a:avLst/>
          </a:prstGeom>
        </p:spPr>
        <p:txBody>
          <a:bodyPr anchor="t" rtlCol="false" tIns="0" lIns="0" bIns="0" rIns="0">
            <a:spAutoFit/>
          </a:bodyPr>
          <a:lstStyle/>
          <a:p>
            <a:pPr algn="r">
              <a:lnSpc>
                <a:spcPts val="4816"/>
              </a:lnSpc>
            </a:pPr>
            <a:r>
              <a:rPr lang="en-US" sz="4300" b="true">
                <a:solidFill>
                  <a:srgbClr val="000000"/>
                </a:solidFill>
                <a:latin typeface="DM Sans Bold"/>
                <a:ea typeface="DM Sans Bold"/>
                <a:cs typeface="DM Sans Bold"/>
                <a:sym typeface="DM Sans Bold"/>
              </a:rPr>
              <a:t>Final Reflection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Freeform 3" id="3"/>
          <p:cNvSpPr/>
          <p:nvPr/>
        </p:nvSpPr>
        <p:spPr>
          <a:xfrm flipH="false" flipV="false" rot="0">
            <a:off x="12188955" y="2756084"/>
            <a:ext cx="4626626" cy="6261031"/>
          </a:xfrm>
          <a:custGeom>
            <a:avLst/>
            <a:gdLst/>
            <a:ahLst/>
            <a:cxnLst/>
            <a:rect r="r" b="b" t="t" l="l"/>
            <a:pathLst>
              <a:path h="6261031" w="4626626">
                <a:moveTo>
                  <a:pt x="0" y="0"/>
                </a:moveTo>
                <a:lnTo>
                  <a:pt x="4626625" y="0"/>
                </a:lnTo>
                <a:lnTo>
                  <a:pt x="4626625" y="6261031"/>
                </a:lnTo>
                <a:lnTo>
                  <a:pt x="0" y="6261031"/>
                </a:lnTo>
                <a:lnTo>
                  <a:pt x="0" y="0"/>
                </a:lnTo>
                <a:close/>
              </a:path>
            </a:pathLst>
          </a:custGeom>
          <a:blipFill>
            <a:blip r:embed="rId3"/>
            <a:stretch>
              <a:fillRect l="0" t="0" r="0" b="0"/>
            </a:stretch>
          </a:blipFill>
        </p:spPr>
      </p:sp>
      <p:sp>
        <p:nvSpPr>
          <p:cNvPr name="TextBox 4" id="4"/>
          <p:cNvSpPr txBox="true"/>
          <p:nvPr/>
        </p:nvSpPr>
        <p:spPr>
          <a:xfrm rot="0">
            <a:off x="1028700" y="3068479"/>
            <a:ext cx="9990282" cy="4121467"/>
          </a:xfrm>
          <a:prstGeom prst="rect">
            <a:avLst/>
          </a:prstGeom>
        </p:spPr>
        <p:txBody>
          <a:bodyPr anchor="t" rtlCol="false" tIns="0" lIns="0" bIns="0" rIns="0">
            <a:spAutoFit/>
          </a:bodyPr>
          <a:lstStyle/>
          <a:p>
            <a:pPr algn="l">
              <a:lnSpc>
                <a:spcPts val="4000"/>
              </a:lnSpc>
            </a:pPr>
            <a:r>
              <a:rPr lang="en-US" sz="3200" b="true">
                <a:solidFill>
                  <a:srgbClr val="000001"/>
                </a:solidFill>
                <a:latin typeface="DM Sans Bold"/>
                <a:ea typeface="DM Sans Bold"/>
                <a:cs typeface="DM Sans Bold"/>
                <a:sym typeface="DM Sans Bold"/>
              </a:rPr>
              <a:t>Take Home Activity</a:t>
            </a:r>
          </a:p>
          <a:p>
            <a:pPr algn="l">
              <a:lnSpc>
                <a:spcPts val="4000"/>
              </a:lnSpc>
            </a:pPr>
          </a:p>
          <a:p>
            <a:pPr algn="l" marL="690890" indent="-345445" lvl="1">
              <a:lnSpc>
                <a:spcPts val="4000"/>
              </a:lnSpc>
              <a:buFont typeface="Arial"/>
              <a:buChar char="•"/>
            </a:pPr>
            <a:r>
              <a:rPr lang="en-US" sz="3200">
                <a:solidFill>
                  <a:srgbClr val="000001"/>
                </a:solidFill>
                <a:latin typeface="DM Sans"/>
                <a:ea typeface="DM Sans"/>
                <a:cs typeface="DM Sans"/>
                <a:sym typeface="DM Sans"/>
              </a:rPr>
              <a:t>Read about what you have learned about AI with your parents/ guardians.</a:t>
            </a:r>
          </a:p>
          <a:p>
            <a:pPr algn="l" marL="690890" indent="-345445" lvl="1">
              <a:lnSpc>
                <a:spcPts val="4000"/>
              </a:lnSpc>
              <a:buFont typeface="Arial"/>
              <a:buChar char="•"/>
            </a:pPr>
            <a:r>
              <a:rPr lang="en-US" sz="3200">
                <a:solidFill>
                  <a:srgbClr val="000001"/>
                </a:solidFill>
                <a:latin typeface="DM Sans"/>
                <a:ea typeface="DM Sans"/>
                <a:cs typeface="DM Sans"/>
                <a:sym typeface="DM Sans"/>
              </a:rPr>
              <a:t>Discuss the benefits and challenges of Gen AI. </a:t>
            </a:r>
          </a:p>
          <a:p>
            <a:pPr algn="l" marL="690890" indent="-345445" lvl="1">
              <a:lnSpc>
                <a:spcPts val="4000"/>
              </a:lnSpc>
              <a:buFont typeface="Arial"/>
              <a:buChar char="•"/>
            </a:pPr>
            <a:r>
              <a:rPr lang="en-US" sz="3200">
                <a:solidFill>
                  <a:srgbClr val="000001"/>
                </a:solidFill>
                <a:latin typeface="DM Sans"/>
                <a:ea typeface="DM Sans"/>
                <a:cs typeface="DM Sans"/>
                <a:sym typeface="DM Sans"/>
              </a:rPr>
              <a:t>Decide and agree on a rule around safe technology use at home.</a:t>
            </a:r>
          </a:p>
          <a:p>
            <a:pPr algn="l">
              <a:lnSpc>
                <a:spcPts val="4625"/>
              </a:lnSpc>
            </a:pPr>
          </a:p>
        </p:txBody>
      </p:sp>
      <p:sp>
        <p:nvSpPr>
          <p:cNvPr name="TextBox 5" id="5"/>
          <p:cNvSpPr txBox="true"/>
          <p:nvPr/>
        </p:nvSpPr>
        <p:spPr>
          <a:xfrm rot="0">
            <a:off x="7063473" y="805564"/>
            <a:ext cx="10768869" cy="1283970"/>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Safer Internet Day 2026</a:t>
            </a:r>
          </a:p>
          <a:p>
            <a:pPr algn="r">
              <a:lnSpc>
                <a:spcPts val="4480"/>
              </a:lnSpc>
            </a:pPr>
            <a:r>
              <a:rPr lang="en-US" sz="4000" b="true">
                <a:solidFill>
                  <a:srgbClr val="38B6FF"/>
                </a:solidFill>
                <a:latin typeface="DM Sans Bold"/>
                <a:ea typeface="DM Sans Bold"/>
                <a:cs typeface="DM Sans Bold"/>
                <a:sym typeface="DM Sans Bold"/>
              </a:rPr>
              <a:t>AI Aware: Safe, Smart and in Control</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018982" y="3258943"/>
            <a:ext cx="6425827" cy="6282687"/>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7633" t="0" r="-28962" b="0"/>
              </a:stretch>
            </a:blipFill>
          </p:spPr>
        </p:sp>
      </p:grpSp>
      <p:sp>
        <p:nvSpPr>
          <p:cNvPr name="TextBox 5" id="5"/>
          <p:cNvSpPr txBox="true"/>
          <p:nvPr/>
        </p:nvSpPr>
        <p:spPr>
          <a:xfrm rot="0">
            <a:off x="1028700" y="2727509"/>
            <a:ext cx="9990282" cy="5131117"/>
          </a:xfrm>
          <a:prstGeom prst="rect">
            <a:avLst/>
          </a:prstGeom>
        </p:spPr>
        <p:txBody>
          <a:bodyPr anchor="t" rtlCol="false" tIns="0" lIns="0" bIns="0" rIns="0">
            <a:spAutoFit/>
          </a:bodyPr>
          <a:lstStyle/>
          <a:p>
            <a:pPr algn="l">
              <a:lnSpc>
                <a:spcPts val="4000"/>
              </a:lnSpc>
            </a:pPr>
            <a:r>
              <a:rPr lang="en-US" sz="3200" b="true">
                <a:solidFill>
                  <a:srgbClr val="000001"/>
                </a:solidFill>
                <a:latin typeface="DM Sans Bold"/>
                <a:ea typeface="DM Sans Bold"/>
                <a:cs typeface="DM Sans Bold"/>
                <a:sym typeface="DM Sans Bold"/>
              </a:rPr>
              <a:t>On Safer Internet Day, you have learned:</a:t>
            </a:r>
          </a:p>
          <a:p>
            <a:pPr algn="l">
              <a:lnSpc>
                <a:spcPts val="4000"/>
              </a:lnSpc>
            </a:pPr>
          </a:p>
          <a:p>
            <a:pPr algn="l" marL="690890" indent="-345445" lvl="1">
              <a:lnSpc>
                <a:spcPts val="4000"/>
              </a:lnSpc>
              <a:buFont typeface="Arial"/>
              <a:buChar char="•"/>
            </a:pPr>
            <a:r>
              <a:rPr lang="en-US" sz="3200">
                <a:solidFill>
                  <a:srgbClr val="000001"/>
                </a:solidFill>
                <a:latin typeface="DM Sans"/>
                <a:ea typeface="DM Sans"/>
                <a:cs typeface="DM Sans"/>
                <a:sym typeface="DM Sans"/>
              </a:rPr>
              <a:t>What Artificial Intellig</a:t>
            </a:r>
            <a:r>
              <a:rPr lang="en-US" sz="3200">
                <a:solidFill>
                  <a:srgbClr val="000001"/>
                </a:solidFill>
                <a:latin typeface="DM Sans"/>
                <a:ea typeface="DM Sans"/>
                <a:cs typeface="DM Sans"/>
                <a:sym typeface="DM Sans"/>
              </a:rPr>
              <a:t>e</a:t>
            </a:r>
            <a:r>
              <a:rPr lang="en-US" sz="3200">
                <a:solidFill>
                  <a:srgbClr val="000001"/>
                </a:solidFill>
                <a:latin typeface="DM Sans"/>
                <a:ea typeface="DM Sans"/>
                <a:cs typeface="DM Sans"/>
                <a:sym typeface="DM Sans"/>
              </a:rPr>
              <a:t>n</a:t>
            </a:r>
            <a:r>
              <a:rPr lang="en-US" sz="3200">
                <a:solidFill>
                  <a:srgbClr val="000001"/>
                </a:solidFill>
                <a:latin typeface="DM Sans"/>
                <a:ea typeface="DM Sans"/>
                <a:cs typeface="DM Sans"/>
                <a:sym typeface="DM Sans"/>
              </a:rPr>
              <a:t>c</a:t>
            </a:r>
            <a:r>
              <a:rPr lang="en-US" sz="3200">
                <a:solidFill>
                  <a:srgbClr val="000001"/>
                </a:solidFill>
                <a:latin typeface="DM Sans"/>
                <a:ea typeface="DM Sans"/>
                <a:cs typeface="DM Sans"/>
                <a:sym typeface="DM Sans"/>
              </a:rPr>
              <a:t>e</a:t>
            </a:r>
            <a:r>
              <a:rPr lang="en-US" sz="3200">
                <a:solidFill>
                  <a:srgbClr val="000001"/>
                </a:solidFill>
                <a:latin typeface="DM Sans"/>
                <a:ea typeface="DM Sans"/>
                <a:cs typeface="DM Sans"/>
                <a:sym typeface="DM Sans"/>
              </a:rPr>
              <a:t> (AI) i</a:t>
            </a:r>
            <a:r>
              <a:rPr lang="en-US" sz="3200">
                <a:solidFill>
                  <a:srgbClr val="000001"/>
                </a:solidFill>
                <a:latin typeface="DM Sans"/>
                <a:ea typeface="DM Sans"/>
                <a:cs typeface="DM Sans"/>
                <a:sym typeface="DM Sans"/>
              </a:rPr>
              <a:t>s, inc</a:t>
            </a:r>
            <a:r>
              <a:rPr lang="en-US" sz="3200">
                <a:solidFill>
                  <a:srgbClr val="000001"/>
                </a:solidFill>
                <a:latin typeface="DM Sans"/>
                <a:ea typeface="DM Sans"/>
                <a:cs typeface="DM Sans"/>
                <a:sym typeface="DM Sans"/>
              </a:rPr>
              <a:t>lu</a:t>
            </a:r>
            <a:r>
              <a:rPr lang="en-US" sz="3200">
                <a:solidFill>
                  <a:srgbClr val="000001"/>
                </a:solidFill>
                <a:latin typeface="DM Sans"/>
                <a:ea typeface="DM Sans"/>
                <a:cs typeface="DM Sans"/>
                <a:sym typeface="DM Sans"/>
              </a:rPr>
              <a:t>ding a</a:t>
            </a:r>
            <a:r>
              <a:rPr lang="en-US" sz="3200">
                <a:solidFill>
                  <a:srgbClr val="000001"/>
                </a:solidFill>
                <a:latin typeface="DM Sans"/>
                <a:ea typeface="DM Sans"/>
                <a:cs typeface="DM Sans"/>
                <a:sym typeface="DM Sans"/>
              </a:rPr>
              <a:t> type of AI called</a:t>
            </a:r>
            <a:r>
              <a:rPr lang="en-US" sz="3200">
                <a:solidFill>
                  <a:srgbClr val="000001"/>
                </a:solidFill>
                <a:latin typeface="DM Sans"/>
                <a:ea typeface="DM Sans"/>
                <a:cs typeface="DM Sans"/>
                <a:sym typeface="DM Sans"/>
              </a:rPr>
              <a:t> Generative AI (Gen AI) </a:t>
            </a:r>
            <a:r>
              <a:rPr lang="en-US" sz="3200">
                <a:solidFill>
                  <a:srgbClr val="000001"/>
                </a:solidFill>
                <a:latin typeface="DM Sans"/>
                <a:ea typeface="DM Sans"/>
                <a:cs typeface="DM Sans"/>
                <a:sym typeface="DM Sans"/>
              </a:rPr>
              <a:t>and</a:t>
            </a:r>
            <a:r>
              <a:rPr lang="en-US" sz="3200">
                <a:solidFill>
                  <a:srgbClr val="000001"/>
                </a:solidFill>
                <a:latin typeface="DM Sans"/>
                <a:ea typeface="DM Sans"/>
                <a:cs typeface="DM Sans"/>
                <a:sym typeface="DM Sans"/>
              </a:rPr>
              <a:t> how</a:t>
            </a:r>
            <a:r>
              <a:rPr lang="en-US" sz="3200">
                <a:solidFill>
                  <a:srgbClr val="000001"/>
                </a:solidFill>
                <a:latin typeface="DM Sans"/>
                <a:ea typeface="DM Sans"/>
                <a:cs typeface="DM Sans"/>
                <a:sym typeface="DM Sans"/>
              </a:rPr>
              <a:t> it work</a:t>
            </a:r>
            <a:r>
              <a:rPr lang="en-US" sz="3200">
                <a:solidFill>
                  <a:srgbClr val="000001"/>
                </a:solidFill>
                <a:latin typeface="DM Sans"/>
                <a:ea typeface="DM Sans"/>
                <a:cs typeface="DM Sans"/>
                <a:sym typeface="DM Sans"/>
              </a:rPr>
              <a:t>s. </a:t>
            </a:r>
          </a:p>
          <a:p>
            <a:pPr algn="l" marL="690890" indent="-345445" lvl="1">
              <a:lnSpc>
                <a:spcPts val="4000"/>
              </a:lnSpc>
              <a:buFont typeface="Arial"/>
              <a:buChar char="•"/>
            </a:pPr>
            <a:r>
              <a:rPr lang="en-US" sz="3200">
                <a:solidFill>
                  <a:srgbClr val="000001"/>
                </a:solidFill>
                <a:latin typeface="DM Sans"/>
                <a:ea typeface="DM Sans"/>
                <a:cs typeface="DM Sans"/>
                <a:sym typeface="DM Sans"/>
              </a:rPr>
              <a:t>To r</a:t>
            </a:r>
            <a:r>
              <a:rPr lang="en-US" sz="3200">
                <a:solidFill>
                  <a:srgbClr val="000001"/>
                </a:solidFill>
                <a:latin typeface="DM Sans"/>
                <a:ea typeface="DM Sans"/>
                <a:cs typeface="DM Sans"/>
                <a:sym typeface="DM Sans"/>
              </a:rPr>
              <a:t>ec</a:t>
            </a:r>
            <a:r>
              <a:rPr lang="en-US" sz="3200">
                <a:solidFill>
                  <a:srgbClr val="000001"/>
                </a:solidFill>
                <a:latin typeface="DM Sans"/>
                <a:ea typeface="DM Sans"/>
                <a:cs typeface="DM Sans"/>
                <a:sym typeface="DM Sans"/>
              </a:rPr>
              <a:t>ognise some potential benefits and drawbacks of using Gen AI. </a:t>
            </a:r>
          </a:p>
          <a:p>
            <a:pPr algn="l" marL="690890" indent="-345445" lvl="1">
              <a:lnSpc>
                <a:spcPts val="4000"/>
              </a:lnSpc>
              <a:buFont typeface="Arial"/>
              <a:buChar char="•"/>
            </a:pPr>
            <a:r>
              <a:rPr lang="en-US" sz="3200">
                <a:solidFill>
                  <a:srgbClr val="000001"/>
                </a:solidFill>
                <a:latin typeface="DM Sans"/>
                <a:ea typeface="DM Sans"/>
                <a:cs typeface="DM Sans"/>
                <a:sym typeface="DM Sans"/>
              </a:rPr>
              <a:t>To r</a:t>
            </a:r>
            <a:r>
              <a:rPr lang="en-US" sz="3200">
                <a:solidFill>
                  <a:srgbClr val="000001"/>
                </a:solidFill>
                <a:latin typeface="DM Sans"/>
                <a:ea typeface="DM Sans"/>
                <a:cs typeface="DM Sans"/>
                <a:sym typeface="DM Sans"/>
              </a:rPr>
              <a:t>eflect on how we can use Gen AI in a safe and responsible way. </a:t>
            </a:r>
          </a:p>
          <a:p>
            <a:pPr algn="l">
              <a:lnSpc>
                <a:spcPts val="4625"/>
              </a:lnSpc>
            </a:pPr>
          </a:p>
        </p:txBody>
      </p:sp>
      <p:sp>
        <p:nvSpPr>
          <p:cNvPr name="TextBox 6" id="6"/>
          <p:cNvSpPr txBox="true"/>
          <p:nvPr/>
        </p:nvSpPr>
        <p:spPr>
          <a:xfrm rot="0">
            <a:off x="7063473" y="805564"/>
            <a:ext cx="10768869" cy="1283970"/>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Safer Internet Day 2026</a:t>
            </a:r>
          </a:p>
          <a:p>
            <a:pPr algn="r">
              <a:lnSpc>
                <a:spcPts val="4480"/>
              </a:lnSpc>
            </a:pPr>
            <a:r>
              <a:rPr lang="en-US" sz="4000" b="true">
                <a:solidFill>
                  <a:srgbClr val="38B6FF"/>
                </a:solidFill>
                <a:latin typeface="DM Sans Bold"/>
                <a:ea typeface="DM Sans Bold"/>
                <a:cs typeface="DM Sans Bold"/>
                <a:sym typeface="DM Sans Bold"/>
              </a:rPr>
              <a:t>AI Aware: Safe, Smart and in Control</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4AAD">
                <a:alpha val="100000"/>
              </a:srgbClr>
            </a:gs>
            <a:gs pos="100000">
              <a:srgbClr val="CB6C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2366042" y="3387030"/>
            <a:ext cx="5018267" cy="1109550"/>
          </a:xfrm>
          <a:custGeom>
            <a:avLst/>
            <a:gdLst/>
            <a:ahLst/>
            <a:cxnLst/>
            <a:rect r="r" b="b" t="t" l="l"/>
            <a:pathLst>
              <a:path h="1109550" w="5018267">
                <a:moveTo>
                  <a:pt x="0" y="0"/>
                </a:moveTo>
                <a:lnTo>
                  <a:pt x="5018266" y="0"/>
                </a:lnTo>
                <a:lnTo>
                  <a:pt x="5018266" y="1109550"/>
                </a:lnTo>
                <a:lnTo>
                  <a:pt x="0" y="1109550"/>
                </a:lnTo>
                <a:lnTo>
                  <a:pt x="0" y="0"/>
                </a:lnTo>
                <a:close/>
              </a:path>
            </a:pathLst>
          </a:custGeom>
          <a:blipFill>
            <a:blip r:embed="rId2"/>
            <a:stretch>
              <a:fillRect l="0" t="0" r="0" b="0"/>
            </a:stretch>
          </a:blipFill>
        </p:spPr>
      </p:sp>
      <p:sp>
        <p:nvSpPr>
          <p:cNvPr name="Freeform 3" id="3"/>
          <p:cNvSpPr/>
          <p:nvPr/>
        </p:nvSpPr>
        <p:spPr>
          <a:xfrm flipH="false" flipV="false" rot="0">
            <a:off x="14461879" y="9362818"/>
            <a:ext cx="2072837" cy="434432"/>
          </a:xfrm>
          <a:custGeom>
            <a:avLst/>
            <a:gdLst/>
            <a:ahLst/>
            <a:cxnLst/>
            <a:rect r="r" b="b" t="t" l="l"/>
            <a:pathLst>
              <a:path h="434432" w="2072837">
                <a:moveTo>
                  <a:pt x="0" y="0"/>
                </a:moveTo>
                <a:lnTo>
                  <a:pt x="2072837" y="0"/>
                </a:lnTo>
                <a:lnTo>
                  <a:pt x="2072837" y="434432"/>
                </a:lnTo>
                <a:lnTo>
                  <a:pt x="0" y="434432"/>
                </a:lnTo>
                <a:lnTo>
                  <a:pt x="0" y="0"/>
                </a:lnTo>
                <a:close/>
              </a:path>
            </a:pathLst>
          </a:custGeom>
          <a:blipFill>
            <a:blip r:embed="rId3"/>
            <a:stretch>
              <a:fillRect l="0" t="0" r="0" b="0"/>
            </a:stretch>
          </a:blipFill>
        </p:spPr>
      </p:sp>
      <p:sp>
        <p:nvSpPr>
          <p:cNvPr name="Freeform 4" id="4"/>
          <p:cNvSpPr/>
          <p:nvPr/>
        </p:nvSpPr>
        <p:spPr>
          <a:xfrm flipH="false" flipV="false" rot="0">
            <a:off x="11643524" y="9099396"/>
            <a:ext cx="2453002" cy="961275"/>
          </a:xfrm>
          <a:custGeom>
            <a:avLst/>
            <a:gdLst/>
            <a:ahLst/>
            <a:cxnLst/>
            <a:rect r="r" b="b" t="t" l="l"/>
            <a:pathLst>
              <a:path h="961275" w="2453002">
                <a:moveTo>
                  <a:pt x="0" y="0"/>
                </a:moveTo>
                <a:lnTo>
                  <a:pt x="2453002" y="0"/>
                </a:lnTo>
                <a:lnTo>
                  <a:pt x="2453002" y="961276"/>
                </a:lnTo>
                <a:lnTo>
                  <a:pt x="0" y="961276"/>
                </a:lnTo>
                <a:lnTo>
                  <a:pt x="0" y="0"/>
                </a:lnTo>
                <a:close/>
              </a:path>
            </a:pathLst>
          </a:custGeom>
          <a:blipFill>
            <a:blip r:embed="rId4"/>
            <a:stretch>
              <a:fillRect l="0" t="0" r="0" b="0"/>
            </a:stretch>
          </a:blipFill>
        </p:spPr>
      </p:sp>
      <p:sp>
        <p:nvSpPr>
          <p:cNvPr name="Freeform 5" id="5"/>
          <p:cNvSpPr/>
          <p:nvPr/>
        </p:nvSpPr>
        <p:spPr>
          <a:xfrm flipH="false" flipV="false" rot="10212504">
            <a:off x="8204412" y="4177568"/>
            <a:ext cx="1879176" cy="1931863"/>
          </a:xfrm>
          <a:custGeom>
            <a:avLst/>
            <a:gdLst/>
            <a:ahLst/>
            <a:cxnLst/>
            <a:rect r="r" b="b" t="t" l="l"/>
            <a:pathLst>
              <a:path h="1931863" w="1879176">
                <a:moveTo>
                  <a:pt x="0" y="0"/>
                </a:moveTo>
                <a:lnTo>
                  <a:pt x="1879176" y="0"/>
                </a:lnTo>
                <a:lnTo>
                  <a:pt x="1879176" y="1931864"/>
                </a:lnTo>
                <a:lnTo>
                  <a:pt x="0" y="19318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9144000" y="-913024"/>
            <a:ext cx="12389022" cy="12113047"/>
            <a:chOff x="0" y="0"/>
            <a:chExt cx="6328410" cy="6187440"/>
          </a:xfrm>
        </p:grpSpPr>
        <p:sp>
          <p:nvSpPr>
            <p:cNvPr name="Freeform 7" id="7"/>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7"/>
              <a:stretch>
                <a:fillRect l="-32971" t="0" r="-13624" b="0"/>
              </a:stretch>
            </a:blipFill>
          </p:spPr>
        </p:sp>
      </p:grpSp>
      <p:sp>
        <p:nvSpPr>
          <p:cNvPr name="Freeform 8" id="8"/>
          <p:cNvSpPr/>
          <p:nvPr/>
        </p:nvSpPr>
        <p:spPr>
          <a:xfrm flipH="false" flipV="false" rot="0">
            <a:off x="1028700" y="6740541"/>
            <a:ext cx="3227500" cy="1106571"/>
          </a:xfrm>
          <a:custGeom>
            <a:avLst/>
            <a:gdLst/>
            <a:ahLst/>
            <a:cxnLst/>
            <a:rect r="r" b="b" t="t" l="l"/>
            <a:pathLst>
              <a:path h="1106571" w="3227500">
                <a:moveTo>
                  <a:pt x="0" y="0"/>
                </a:moveTo>
                <a:lnTo>
                  <a:pt x="3227500" y="0"/>
                </a:lnTo>
                <a:lnTo>
                  <a:pt x="3227500" y="1106572"/>
                </a:lnTo>
                <a:lnTo>
                  <a:pt x="0" y="1106572"/>
                </a:lnTo>
                <a:lnTo>
                  <a:pt x="0" y="0"/>
                </a:lnTo>
                <a:close/>
              </a:path>
            </a:pathLst>
          </a:custGeom>
          <a:blipFill>
            <a:blip r:embed="rId8"/>
            <a:stretch>
              <a:fillRect l="0" t="0" r="0" b="0"/>
            </a:stretch>
          </a:blipFill>
          <a:ln w="38100" cap="sq">
            <a:solidFill>
              <a:srgbClr val="000000"/>
            </a:solidFill>
            <a:prstDash val="solid"/>
            <a:miter/>
          </a:ln>
        </p:spPr>
      </p:sp>
      <p:sp>
        <p:nvSpPr>
          <p:cNvPr name="TextBox 9" id="9"/>
          <p:cNvSpPr txBox="true"/>
          <p:nvPr/>
        </p:nvSpPr>
        <p:spPr>
          <a:xfrm rot="0">
            <a:off x="1028700" y="5001405"/>
            <a:ext cx="7692950" cy="1386712"/>
          </a:xfrm>
          <a:prstGeom prst="rect">
            <a:avLst/>
          </a:prstGeom>
        </p:spPr>
        <p:txBody>
          <a:bodyPr anchor="t" rtlCol="false" tIns="0" lIns="0" bIns="0" rIns="0">
            <a:spAutoFit/>
          </a:bodyPr>
          <a:lstStyle/>
          <a:p>
            <a:pPr algn="ctr">
              <a:lnSpc>
                <a:spcPts val="10200"/>
              </a:lnSpc>
            </a:pPr>
            <a:r>
              <a:rPr lang="en-US" sz="10099">
                <a:solidFill>
                  <a:srgbClr val="38B6FF"/>
                </a:solidFill>
                <a:latin typeface="Bobby Jones"/>
                <a:ea typeface="Bobby Jones"/>
                <a:cs typeface="Bobby Jones"/>
                <a:sym typeface="Bobby Jones"/>
              </a:rPr>
              <a:t>THANK YOU</a:t>
            </a:r>
          </a:p>
        </p:txBody>
      </p:sp>
      <p:sp>
        <p:nvSpPr>
          <p:cNvPr name="TextBox 10" id="10"/>
          <p:cNvSpPr txBox="true"/>
          <p:nvPr/>
        </p:nvSpPr>
        <p:spPr>
          <a:xfrm rot="0">
            <a:off x="492815" y="8159116"/>
            <a:ext cx="10387970" cy="1842134"/>
          </a:xfrm>
          <a:prstGeom prst="rect">
            <a:avLst/>
          </a:prstGeom>
        </p:spPr>
        <p:txBody>
          <a:bodyPr anchor="t" rtlCol="false" tIns="0" lIns="0" bIns="0" rIns="0">
            <a:spAutoFit/>
          </a:bodyPr>
          <a:lstStyle/>
          <a:p>
            <a:pPr algn="ctr">
              <a:lnSpc>
                <a:spcPts val="2940"/>
              </a:lnSpc>
            </a:pPr>
            <a:r>
              <a:rPr lang="en-US" sz="2100" b="true">
                <a:solidFill>
                  <a:srgbClr val="FFFFFF"/>
                </a:solidFill>
                <a:latin typeface="Canva Sans Bold"/>
                <a:ea typeface="Canva Sans Bold"/>
                <a:cs typeface="Canva Sans Bold"/>
                <a:sym typeface="Canva Sans Bold"/>
              </a:rPr>
              <a:t>This work is made available under the terms of the Creative Commons Attribution Share Alike 3.0 Licence </a:t>
            </a:r>
            <a:r>
              <a:rPr lang="en-US" b="true" sz="2100" u="sng">
                <a:solidFill>
                  <a:srgbClr val="FFFFFF"/>
                </a:solidFill>
                <a:latin typeface="Canva Sans Bold"/>
                <a:ea typeface="Canva Sans Bold"/>
                <a:cs typeface="Canva Sans Bold"/>
                <a:sym typeface="Canva Sans Bold"/>
                <a:hlinkClick r:id="rId9" tooltip="http://creativecommons.org/licenses/by-sa/3.0/ie/"/>
              </a:rPr>
              <a:t>http://creativecommons.org/licenses/by-sa/3.0/ie/</a:t>
            </a:r>
            <a:r>
              <a:rPr lang="en-US" sz="2100" b="true">
                <a:solidFill>
                  <a:srgbClr val="FFFFFF"/>
                </a:solidFill>
                <a:latin typeface="Canva Sans Bold"/>
                <a:ea typeface="Canva Sans Bold"/>
                <a:cs typeface="Canva Sans Bold"/>
                <a:sym typeface="Canva Sans Bold"/>
              </a:rPr>
              <a:t>. You may use and re-use this material (not including images and logos) free of charge in any format or medium, under the terms of the Creative Commons Attribution Share Alike Licence.​</a:t>
            </a:r>
          </a:p>
        </p:txBody>
      </p:sp>
      <p:sp>
        <p:nvSpPr>
          <p:cNvPr name="TextBox 11" id="11"/>
          <p:cNvSpPr txBox="true"/>
          <p:nvPr/>
        </p:nvSpPr>
        <p:spPr>
          <a:xfrm rot="0">
            <a:off x="4875175" y="7007627"/>
            <a:ext cx="3979962" cy="580390"/>
          </a:xfrm>
          <a:prstGeom prst="rect">
            <a:avLst/>
          </a:prstGeom>
        </p:spPr>
        <p:txBody>
          <a:bodyPr anchor="t" rtlCol="false" tIns="0" lIns="0" bIns="0" rIns="0">
            <a:spAutoFit/>
          </a:bodyPr>
          <a:lstStyle/>
          <a:p>
            <a:pPr algn="ctr">
              <a:lnSpc>
                <a:spcPts val="4759"/>
              </a:lnSpc>
            </a:pPr>
            <a:r>
              <a:rPr lang="en-US" sz="3399">
                <a:solidFill>
                  <a:srgbClr val="FDFDFD"/>
                </a:solidFill>
                <a:latin typeface="Canva Sans"/>
                <a:ea typeface="Canva Sans"/>
                <a:cs typeface="Canva Sans"/>
                <a:sym typeface="Canva Sans"/>
              </a:rPr>
              <a:t>© Webwise_Ireland​</a:t>
            </a:r>
          </a:p>
        </p:txBody>
      </p:sp>
      <p:sp>
        <p:nvSpPr>
          <p:cNvPr name="Freeform 12" id="12"/>
          <p:cNvSpPr/>
          <p:nvPr/>
        </p:nvSpPr>
        <p:spPr>
          <a:xfrm flipH="false" flipV="false" rot="0">
            <a:off x="3690375" y="863587"/>
            <a:ext cx="2072837" cy="434432"/>
          </a:xfrm>
          <a:custGeom>
            <a:avLst/>
            <a:gdLst/>
            <a:ahLst/>
            <a:cxnLst/>
            <a:rect r="r" b="b" t="t" l="l"/>
            <a:pathLst>
              <a:path h="434432" w="2072837">
                <a:moveTo>
                  <a:pt x="0" y="0"/>
                </a:moveTo>
                <a:lnTo>
                  <a:pt x="2072837" y="0"/>
                </a:lnTo>
                <a:lnTo>
                  <a:pt x="2072837" y="434432"/>
                </a:lnTo>
                <a:lnTo>
                  <a:pt x="0" y="434432"/>
                </a:lnTo>
                <a:lnTo>
                  <a:pt x="0" y="0"/>
                </a:lnTo>
                <a:close/>
              </a:path>
            </a:pathLst>
          </a:custGeom>
          <a:blipFill>
            <a:blip r:embed="rId3"/>
            <a:stretch>
              <a:fillRect l="0" t="0" r="0" b="0"/>
            </a:stretch>
          </a:blipFill>
        </p:spPr>
      </p:sp>
      <p:sp>
        <p:nvSpPr>
          <p:cNvPr name="Freeform 13" id="13"/>
          <p:cNvSpPr/>
          <p:nvPr/>
        </p:nvSpPr>
        <p:spPr>
          <a:xfrm flipH="false" flipV="false" rot="0">
            <a:off x="1028700" y="534558"/>
            <a:ext cx="2515419" cy="988284"/>
          </a:xfrm>
          <a:custGeom>
            <a:avLst/>
            <a:gdLst/>
            <a:ahLst/>
            <a:cxnLst/>
            <a:rect r="r" b="b" t="t" l="l"/>
            <a:pathLst>
              <a:path h="988284" w="2515419">
                <a:moveTo>
                  <a:pt x="0" y="0"/>
                </a:moveTo>
                <a:lnTo>
                  <a:pt x="2515419" y="0"/>
                </a:lnTo>
                <a:lnTo>
                  <a:pt x="2515419" y="988284"/>
                </a:lnTo>
                <a:lnTo>
                  <a:pt x="0" y="988284"/>
                </a:lnTo>
                <a:lnTo>
                  <a:pt x="0" y="0"/>
                </a:lnTo>
                <a:close/>
              </a:path>
            </a:pathLst>
          </a:custGeom>
          <a:blipFill>
            <a:blip r:embed="rId10"/>
            <a:stretch>
              <a:fillRect l="0" t="0" r="0" b="0"/>
            </a:stretch>
          </a:blipFill>
        </p:spPr>
      </p:sp>
      <p:sp>
        <p:nvSpPr>
          <p:cNvPr name="Freeform 14" id="14"/>
          <p:cNvSpPr/>
          <p:nvPr/>
        </p:nvSpPr>
        <p:spPr>
          <a:xfrm flipH="false" flipV="false" rot="0">
            <a:off x="6011132" y="793746"/>
            <a:ext cx="3296348" cy="574114"/>
          </a:xfrm>
          <a:custGeom>
            <a:avLst/>
            <a:gdLst/>
            <a:ahLst/>
            <a:cxnLst/>
            <a:rect r="r" b="b" t="t" l="l"/>
            <a:pathLst>
              <a:path h="574114" w="3296348">
                <a:moveTo>
                  <a:pt x="0" y="0"/>
                </a:moveTo>
                <a:lnTo>
                  <a:pt x="3296348" y="0"/>
                </a:lnTo>
                <a:lnTo>
                  <a:pt x="3296348" y="574114"/>
                </a:lnTo>
                <a:lnTo>
                  <a:pt x="0" y="574114"/>
                </a:lnTo>
                <a:lnTo>
                  <a:pt x="0" y="0"/>
                </a:lnTo>
                <a:close/>
              </a:path>
            </a:pathLst>
          </a:custGeom>
          <a:blipFill>
            <a:blip r:embed="rId11"/>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018982" y="3258943"/>
            <a:ext cx="6425827" cy="6282687"/>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7633" t="0" r="-28962" b="0"/>
              </a:stretch>
            </a:blipFill>
          </p:spPr>
        </p:sp>
      </p:grpSp>
      <p:sp>
        <p:nvSpPr>
          <p:cNvPr name="TextBox 5" id="5"/>
          <p:cNvSpPr txBox="true"/>
          <p:nvPr/>
        </p:nvSpPr>
        <p:spPr>
          <a:xfrm rot="0">
            <a:off x="1028700" y="2727509"/>
            <a:ext cx="9990282" cy="5131117"/>
          </a:xfrm>
          <a:prstGeom prst="rect">
            <a:avLst/>
          </a:prstGeom>
        </p:spPr>
        <p:txBody>
          <a:bodyPr anchor="t" rtlCol="false" tIns="0" lIns="0" bIns="0" rIns="0">
            <a:spAutoFit/>
          </a:bodyPr>
          <a:lstStyle/>
          <a:p>
            <a:pPr algn="l">
              <a:lnSpc>
                <a:spcPts val="4000"/>
              </a:lnSpc>
            </a:pPr>
            <a:r>
              <a:rPr lang="en-US" sz="3200" b="true">
                <a:solidFill>
                  <a:srgbClr val="000001"/>
                </a:solidFill>
                <a:latin typeface="DM Sans Bold"/>
                <a:ea typeface="DM Sans Bold"/>
                <a:cs typeface="DM Sans Bold"/>
                <a:sym typeface="DM Sans Bold"/>
              </a:rPr>
              <a:t>On Safer Internet Day, let’s take time to:</a:t>
            </a:r>
          </a:p>
          <a:p>
            <a:pPr algn="l">
              <a:lnSpc>
                <a:spcPts val="4000"/>
              </a:lnSpc>
            </a:pPr>
          </a:p>
          <a:p>
            <a:pPr algn="l" marL="690890" indent="-345445" lvl="1">
              <a:lnSpc>
                <a:spcPts val="4000"/>
              </a:lnSpc>
              <a:buFont typeface="Arial"/>
              <a:buChar char="•"/>
            </a:pPr>
            <a:r>
              <a:rPr lang="en-US" sz="3200">
                <a:solidFill>
                  <a:srgbClr val="000001"/>
                </a:solidFill>
                <a:latin typeface="DM Sans"/>
                <a:ea typeface="DM Sans"/>
                <a:cs typeface="DM Sans"/>
                <a:sym typeface="DM Sans"/>
              </a:rPr>
              <a:t>Understand what Artificial Intellig</a:t>
            </a:r>
            <a:r>
              <a:rPr lang="en-US" sz="3200">
                <a:solidFill>
                  <a:srgbClr val="000001"/>
                </a:solidFill>
                <a:latin typeface="DM Sans"/>
                <a:ea typeface="DM Sans"/>
                <a:cs typeface="DM Sans"/>
                <a:sym typeface="DM Sans"/>
              </a:rPr>
              <a:t>e</a:t>
            </a:r>
            <a:r>
              <a:rPr lang="en-US" sz="3200">
                <a:solidFill>
                  <a:srgbClr val="000001"/>
                </a:solidFill>
                <a:latin typeface="DM Sans"/>
                <a:ea typeface="DM Sans"/>
                <a:cs typeface="DM Sans"/>
                <a:sym typeface="DM Sans"/>
              </a:rPr>
              <a:t>n</a:t>
            </a:r>
            <a:r>
              <a:rPr lang="en-US" sz="3200">
                <a:solidFill>
                  <a:srgbClr val="000001"/>
                </a:solidFill>
                <a:latin typeface="DM Sans"/>
                <a:ea typeface="DM Sans"/>
                <a:cs typeface="DM Sans"/>
                <a:sym typeface="DM Sans"/>
              </a:rPr>
              <a:t>c</a:t>
            </a:r>
            <a:r>
              <a:rPr lang="en-US" sz="3200">
                <a:solidFill>
                  <a:srgbClr val="000001"/>
                </a:solidFill>
                <a:latin typeface="DM Sans"/>
                <a:ea typeface="DM Sans"/>
                <a:cs typeface="DM Sans"/>
                <a:sym typeface="DM Sans"/>
              </a:rPr>
              <a:t>e</a:t>
            </a:r>
            <a:r>
              <a:rPr lang="en-US" sz="3200">
                <a:solidFill>
                  <a:srgbClr val="000001"/>
                </a:solidFill>
                <a:latin typeface="DM Sans"/>
                <a:ea typeface="DM Sans"/>
                <a:cs typeface="DM Sans"/>
                <a:sym typeface="DM Sans"/>
              </a:rPr>
              <a:t> (AI) i</a:t>
            </a:r>
            <a:r>
              <a:rPr lang="en-US" sz="3200">
                <a:solidFill>
                  <a:srgbClr val="000001"/>
                </a:solidFill>
                <a:latin typeface="DM Sans"/>
                <a:ea typeface="DM Sans"/>
                <a:cs typeface="DM Sans"/>
                <a:sym typeface="DM Sans"/>
              </a:rPr>
              <a:t>s, inc</a:t>
            </a:r>
            <a:r>
              <a:rPr lang="en-US" sz="3200">
                <a:solidFill>
                  <a:srgbClr val="000001"/>
                </a:solidFill>
                <a:latin typeface="DM Sans"/>
                <a:ea typeface="DM Sans"/>
                <a:cs typeface="DM Sans"/>
                <a:sym typeface="DM Sans"/>
              </a:rPr>
              <a:t>lu</a:t>
            </a:r>
            <a:r>
              <a:rPr lang="en-US" sz="3200">
                <a:solidFill>
                  <a:srgbClr val="000001"/>
                </a:solidFill>
                <a:latin typeface="DM Sans"/>
                <a:ea typeface="DM Sans"/>
                <a:cs typeface="DM Sans"/>
                <a:sym typeface="DM Sans"/>
              </a:rPr>
              <a:t>ding a</a:t>
            </a:r>
            <a:r>
              <a:rPr lang="en-US" sz="3200">
                <a:solidFill>
                  <a:srgbClr val="000001"/>
                </a:solidFill>
                <a:latin typeface="DM Sans"/>
                <a:ea typeface="DM Sans"/>
                <a:cs typeface="DM Sans"/>
                <a:sym typeface="DM Sans"/>
              </a:rPr>
              <a:t> type of AI called</a:t>
            </a:r>
            <a:r>
              <a:rPr lang="en-US" sz="3200">
                <a:solidFill>
                  <a:srgbClr val="000001"/>
                </a:solidFill>
                <a:latin typeface="DM Sans"/>
                <a:ea typeface="DM Sans"/>
                <a:cs typeface="DM Sans"/>
                <a:sym typeface="DM Sans"/>
              </a:rPr>
              <a:t> Generative AI (Gen AI) </a:t>
            </a:r>
            <a:r>
              <a:rPr lang="en-US" sz="3200">
                <a:solidFill>
                  <a:srgbClr val="000001"/>
                </a:solidFill>
                <a:latin typeface="DM Sans"/>
                <a:ea typeface="DM Sans"/>
                <a:cs typeface="DM Sans"/>
                <a:sym typeface="DM Sans"/>
              </a:rPr>
              <a:t>and</a:t>
            </a:r>
            <a:r>
              <a:rPr lang="en-US" sz="3200">
                <a:solidFill>
                  <a:srgbClr val="000001"/>
                </a:solidFill>
                <a:latin typeface="DM Sans"/>
                <a:ea typeface="DM Sans"/>
                <a:cs typeface="DM Sans"/>
                <a:sym typeface="DM Sans"/>
              </a:rPr>
              <a:t> how</a:t>
            </a:r>
            <a:r>
              <a:rPr lang="en-US" sz="3200">
                <a:solidFill>
                  <a:srgbClr val="000001"/>
                </a:solidFill>
                <a:latin typeface="DM Sans"/>
                <a:ea typeface="DM Sans"/>
                <a:cs typeface="DM Sans"/>
                <a:sym typeface="DM Sans"/>
              </a:rPr>
              <a:t> it work</a:t>
            </a:r>
            <a:r>
              <a:rPr lang="en-US" sz="3200">
                <a:solidFill>
                  <a:srgbClr val="000001"/>
                </a:solidFill>
                <a:latin typeface="DM Sans"/>
                <a:ea typeface="DM Sans"/>
                <a:cs typeface="DM Sans"/>
                <a:sym typeface="DM Sans"/>
              </a:rPr>
              <a:t>s. </a:t>
            </a:r>
          </a:p>
          <a:p>
            <a:pPr algn="l" marL="690890" indent="-345445" lvl="1">
              <a:lnSpc>
                <a:spcPts val="4000"/>
              </a:lnSpc>
              <a:buFont typeface="Arial"/>
              <a:buChar char="•"/>
            </a:pPr>
            <a:r>
              <a:rPr lang="en-US" sz="3200">
                <a:solidFill>
                  <a:srgbClr val="000001"/>
                </a:solidFill>
                <a:latin typeface="DM Sans"/>
                <a:ea typeface="DM Sans"/>
                <a:cs typeface="DM Sans"/>
                <a:sym typeface="DM Sans"/>
              </a:rPr>
              <a:t>R</a:t>
            </a:r>
            <a:r>
              <a:rPr lang="en-US" sz="3200">
                <a:solidFill>
                  <a:srgbClr val="000001"/>
                </a:solidFill>
                <a:latin typeface="DM Sans"/>
                <a:ea typeface="DM Sans"/>
                <a:cs typeface="DM Sans"/>
                <a:sym typeface="DM Sans"/>
              </a:rPr>
              <a:t>ec</a:t>
            </a:r>
            <a:r>
              <a:rPr lang="en-US" sz="3200">
                <a:solidFill>
                  <a:srgbClr val="000001"/>
                </a:solidFill>
                <a:latin typeface="DM Sans"/>
                <a:ea typeface="DM Sans"/>
                <a:cs typeface="DM Sans"/>
                <a:sym typeface="DM Sans"/>
              </a:rPr>
              <a:t>ognise some potential benefits and drawbacks of using Gen AI. </a:t>
            </a:r>
          </a:p>
          <a:p>
            <a:pPr algn="l" marL="690890" indent="-345445" lvl="1">
              <a:lnSpc>
                <a:spcPts val="4000"/>
              </a:lnSpc>
              <a:buFont typeface="Arial"/>
              <a:buChar char="•"/>
            </a:pPr>
            <a:r>
              <a:rPr lang="en-US" sz="3200">
                <a:solidFill>
                  <a:srgbClr val="000001"/>
                </a:solidFill>
                <a:latin typeface="DM Sans"/>
                <a:ea typeface="DM Sans"/>
                <a:cs typeface="DM Sans"/>
                <a:sym typeface="DM Sans"/>
              </a:rPr>
              <a:t>Reflect on how we can use Gen AI in a safe and responsible way. </a:t>
            </a:r>
          </a:p>
          <a:p>
            <a:pPr algn="l">
              <a:lnSpc>
                <a:spcPts val="4625"/>
              </a:lnSpc>
            </a:pPr>
          </a:p>
        </p:txBody>
      </p:sp>
      <p:sp>
        <p:nvSpPr>
          <p:cNvPr name="TextBox 6" id="6"/>
          <p:cNvSpPr txBox="true"/>
          <p:nvPr/>
        </p:nvSpPr>
        <p:spPr>
          <a:xfrm rot="0">
            <a:off x="7063473" y="805564"/>
            <a:ext cx="10768869" cy="1283970"/>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Safer Internet Day 2026</a:t>
            </a:r>
          </a:p>
          <a:p>
            <a:pPr algn="r">
              <a:lnSpc>
                <a:spcPts val="4480"/>
              </a:lnSpc>
            </a:pPr>
            <a:r>
              <a:rPr lang="en-US" sz="4000" b="true">
                <a:solidFill>
                  <a:srgbClr val="38B6FF"/>
                </a:solidFill>
                <a:latin typeface="DM Sans Bold"/>
                <a:ea typeface="DM Sans Bold"/>
                <a:cs typeface="DM Sans Bold"/>
                <a:sym typeface="DM Sans Bold"/>
              </a:rPr>
              <a:t>AI Aware: Safe, Smart and in Control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875849"/>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018982" y="2806252"/>
            <a:ext cx="6425827" cy="6282687"/>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0" t="0" r="-35189" b="0"/>
              </a:stretch>
            </a:blipFill>
          </p:spPr>
        </p:sp>
      </p:grpSp>
      <p:sp>
        <p:nvSpPr>
          <p:cNvPr name="TextBox 5" id="5"/>
          <p:cNvSpPr txBox="true"/>
          <p:nvPr/>
        </p:nvSpPr>
        <p:spPr>
          <a:xfrm rot="0">
            <a:off x="1028700" y="3833812"/>
            <a:ext cx="9309523" cy="4670742"/>
          </a:xfrm>
          <a:prstGeom prst="rect">
            <a:avLst/>
          </a:prstGeom>
        </p:spPr>
        <p:txBody>
          <a:bodyPr anchor="t" rtlCol="false" tIns="0" lIns="0" bIns="0" rIns="0">
            <a:spAutoFit/>
          </a:bodyPr>
          <a:lstStyle/>
          <a:p>
            <a:pPr algn="l">
              <a:lnSpc>
                <a:spcPts val="5250"/>
              </a:lnSpc>
            </a:pPr>
            <a:r>
              <a:rPr lang="en-US" sz="4200" b="true">
                <a:solidFill>
                  <a:srgbClr val="000001"/>
                </a:solidFill>
                <a:latin typeface="DM Sans Bold"/>
                <a:ea typeface="DM Sans Bold"/>
                <a:cs typeface="DM Sans Bold"/>
                <a:sym typeface="DM Sans Bold"/>
              </a:rPr>
              <a:t>Let’s Brainstorm:</a:t>
            </a:r>
          </a:p>
          <a:p>
            <a:pPr algn="l">
              <a:lnSpc>
                <a:spcPts val="5250"/>
              </a:lnSpc>
            </a:pPr>
            <a:r>
              <a:rPr lang="en-US" sz="4200">
                <a:solidFill>
                  <a:srgbClr val="000001"/>
                </a:solidFill>
                <a:latin typeface="DM Sans"/>
                <a:ea typeface="DM Sans"/>
                <a:cs typeface="DM Sans"/>
                <a:sym typeface="DM Sans"/>
              </a:rPr>
              <a:t>What comes to mind when you hear  hear the words: Artificial Intelligence</a:t>
            </a:r>
          </a:p>
          <a:p>
            <a:pPr algn="l">
              <a:lnSpc>
                <a:spcPts val="4000"/>
              </a:lnSpc>
            </a:pPr>
          </a:p>
          <a:p>
            <a:pPr algn="l">
              <a:lnSpc>
                <a:spcPts val="4000"/>
              </a:lnSpc>
            </a:pPr>
            <a:r>
              <a:rPr lang="en-US" sz="3200">
                <a:solidFill>
                  <a:srgbClr val="000001"/>
                </a:solidFill>
                <a:latin typeface="DM Sans"/>
                <a:ea typeface="DM Sans"/>
                <a:cs typeface="DM Sans"/>
                <a:sym typeface="DM Sans"/>
              </a:rPr>
              <a:t> </a:t>
            </a:r>
          </a:p>
          <a:p>
            <a:pPr algn="l">
              <a:lnSpc>
                <a:spcPts val="4000"/>
              </a:lnSpc>
            </a:pPr>
          </a:p>
          <a:p>
            <a:pPr algn="l">
              <a:lnSpc>
                <a:spcPts val="4625"/>
              </a:lnSpc>
            </a:pPr>
          </a:p>
          <a:p>
            <a:pPr algn="l">
              <a:lnSpc>
                <a:spcPts val="4625"/>
              </a:lnSpc>
            </a:pPr>
          </a:p>
        </p:txBody>
      </p:sp>
      <p:sp>
        <p:nvSpPr>
          <p:cNvPr name="TextBox 6" id="6"/>
          <p:cNvSpPr txBox="true"/>
          <p:nvPr/>
        </p:nvSpPr>
        <p:spPr>
          <a:xfrm rot="0">
            <a:off x="7519131" y="1057275"/>
            <a:ext cx="9925678" cy="635254"/>
          </a:xfrm>
          <a:prstGeom prst="rect">
            <a:avLst/>
          </a:prstGeom>
        </p:spPr>
        <p:txBody>
          <a:bodyPr anchor="t" rtlCol="false" tIns="0" lIns="0" bIns="0" rIns="0">
            <a:spAutoFit/>
          </a:bodyPr>
          <a:lstStyle/>
          <a:p>
            <a:pPr algn="ctr">
              <a:lnSpc>
                <a:spcPts val="4928"/>
              </a:lnSpc>
            </a:pPr>
            <a:r>
              <a:rPr lang="en-US" sz="4400" b="true">
                <a:solidFill>
                  <a:srgbClr val="000001"/>
                </a:solidFill>
                <a:latin typeface="DM Sans Bold"/>
                <a:ea typeface="DM Sans Bold"/>
                <a:cs typeface="DM Sans Bold"/>
                <a:sym typeface="DM Sans Bold"/>
              </a:rPr>
              <a:t>AI Aware: Safe, Smart and in Control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p:nvPr/>
        </p:nvGrpSpPr>
        <p:grpSpPr>
          <a:xfrm rot="0">
            <a:off x="11471672" y="2694618"/>
            <a:ext cx="6425827" cy="6282687"/>
            <a:chOff x="0" y="0"/>
            <a:chExt cx="6328410" cy="6187440"/>
          </a:xfrm>
        </p:grpSpPr>
        <p:sp>
          <p:nvSpPr>
            <p:cNvPr name="Freeform 4" id="4"/>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23297" t="0" r="-23297" b="0"/>
              </a:stretch>
            </a:blipFill>
          </p:spPr>
        </p:sp>
      </p:grpSp>
      <p:sp>
        <p:nvSpPr>
          <p:cNvPr name="TextBox 5" id="5"/>
          <p:cNvSpPr txBox="true"/>
          <p:nvPr/>
        </p:nvSpPr>
        <p:spPr>
          <a:xfrm rot="0">
            <a:off x="1028700" y="3029914"/>
            <a:ext cx="9990282" cy="5828665"/>
          </a:xfrm>
          <a:prstGeom prst="rect">
            <a:avLst/>
          </a:prstGeom>
        </p:spPr>
        <p:txBody>
          <a:bodyPr anchor="t" rtlCol="false" tIns="0" lIns="0" bIns="0" rIns="0">
            <a:spAutoFit/>
          </a:bodyPr>
          <a:lstStyle/>
          <a:p>
            <a:pPr algn="l" marL="669285" indent="-334642" lvl="1">
              <a:lnSpc>
                <a:spcPts val="3874"/>
              </a:lnSpc>
              <a:buFont typeface="Arial"/>
              <a:buChar char="•"/>
            </a:pPr>
            <a:r>
              <a:rPr lang="en-US" sz="3099">
                <a:solidFill>
                  <a:srgbClr val="000001"/>
                </a:solidFill>
                <a:latin typeface="DM Sans"/>
                <a:ea typeface="DM Sans"/>
                <a:cs typeface="DM Sans"/>
                <a:sym typeface="DM Sans"/>
              </a:rPr>
              <a:t>Artificial intelligence (AI) refers to computer systems that can gather information and put it together to perform a task in a human-like way </a:t>
            </a:r>
          </a:p>
          <a:p>
            <a:pPr algn="l">
              <a:lnSpc>
                <a:spcPts val="3874"/>
              </a:lnSpc>
            </a:pPr>
          </a:p>
          <a:p>
            <a:pPr algn="l" marL="669285" indent="-334642" lvl="1">
              <a:lnSpc>
                <a:spcPts val="3874"/>
              </a:lnSpc>
              <a:buFont typeface="Arial"/>
              <a:buChar char="•"/>
            </a:pPr>
            <a:r>
              <a:rPr lang="en-US" sz="3099">
                <a:solidFill>
                  <a:srgbClr val="000001"/>
                </a:solidFill>
                <a:latin typeface="DM Sans"/>
                <a:ea typeface="DM Sans"/>
                <a:cs typeface="DM Sans"/>
                <a:sym typeface="DM Sans"/>
              </a:rPr>
              <a:t>AI systems have been “trained” to also become good at tasks like these and like us they did that by using “data” – information about the world</a:t>
            </a:r>
          </a:p>
          <a:p>
            <a:pPr algn="l">
              <a:lnSpc>
                <a:spcPts val="3874"/>
              </a:lnSpc>
            </a:pPr>
          </a:p>
          <a:p>
            <a:pPr algn="l" marL="669285" indent="-334642" lvl="1">
              <a:lnSpc>
                <a:spcPts val="3874"/>
              </a:lnSpc>
              <a:buFont typeface="Arial"/>
              <a:buChar char="•"/>
            </a:pPr>
            <a:r>
              <a:rPr lang="en-US" sz="3099">
                <a:solidFill>
                  <a:srgbClr val="000001"/>
                </a:solidFill>
                <a:latin typeface="DM Sans"/>
                <a:ea typeface="DM Sans"/>
                <a:cs typeface="DM Sans"/>
                <a:sym typeface="DM Sans"/>
              </a:rPr>
              <a:t>Recent AI systems can talk to us and understand us really well, but older and simpler AI systems were already using data to recommend things to us </a:t>
            </a:r>
          </a:p>
        </p:txBody>
      </p:sp>
      <p:sp>
        <p:nvSpPr>
          <p:cNvPr name="TextBox 6" id="6"/>
          <p:cNvSpPr txBox="true"/>
          <p:nvPr/>
        </p:nvSpPr>
        <p:spPr>
          <a:xfrm rot="0">
            <a:off x="7760100" y="911113"/>
            <a:ext cx="10137400" cy="72707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 Explained: Artificial Intelligence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9393378" y="2796696"/>
            <a:ext cx="8248682" cy="5766069"/>
            <a:chOff x="0" y="0"/>
            <a:chExt cx="13081000" cy="9144000"/>
          </a:xfrm>
        </p:grpSpPr>
        <p:sp>
          <p:nvSpPr>
            <p:cNvPr name="Freeform 4" id="4">
              <a:hlinkClick r:id="rId3" tooltip="https://www.youtube.com/watch?v=_TeA3w5_SOA"/>
            </p:cNvPr>
            <p:cNvSpPr/>
            <p:nvPr/>
          </p:nvSpPr>
          <p:spPr>
            <a:xfrm flipH="false" flipV="false" rot="0">
              <a:off x="360680" y="1096010"/>
              <a:ext cx="12444730" cy="6785610"/>
            </a:xfrm>
            <a:custGeom>
              <a:avLst/>
              <a:gdLst/>
              <a:ahLst/>
              <a:cxnLst/>
              <a:rect r="r" b="b" t="t" l="l"/>
              <a:pathLst>
                <a:path h="6785610" w="12444730">
                  <a:moveTo>
                    <a:pt x="0" y="0"/>
                  </a:moveTo>
                  <a:lnTo>
                    <a:pt x="12444730" y="0"/>
                  </a:lnTo>
                  <a:lnTo>
                    <a:pt x="12444730" y="6785610"/>
                  </a:lnTo>
                  <a:lnTo>
                    <a:pt x="0" y="6785610"/>
                  </a:lnTo>
                  <a:close/>
                </a:path>
              </a:pathLst>
            </a:custGeom>
            <a:blipFill>
              <a:blip r:embed="rId4"/>
              <a:stretch>
                <a:fillRect l="0" t="-2039" r="0" b="-2039"/>
              </a:stretch>
            </a:blipFill>
          </p:spPr>
        </p:sp>
        <p:sp>
          <p:nvSpPr>
            <p:cNvPr name="Freeform 5" id="5">
              <a:hlinkClick r:id="rId5" tooltip="https://www.youtube.com/watch?v=_TeA3w5_SOA"/>
            </p:cNvPr>
            <p:cNvSpPr/>
            <p:nvPr/>
          </p:nvSpPr>
          <p:spPr>
            <a:xfrm flipH="false" flipV="false" rot="0">
              <a:off x="0" y="0"/>
              <a:ext cx="13081000" cy="9144000"/>
            </a:xfrm>
            <a:custGeom>
              <a:avLst/>
              <a:gdLst/>
              <a:ahLst/>
              <a:cxnLst/>
              <a:rect r="r" b="b" t="t" l="l"/>
              <a:pathLst>
                <a:path h="9144000" w="13081000">
                  <a:moveTo>
                    <a:pt x="0" y="0"/>
                  </a:moveTo>
                  <a:lnTo>
                    <a:pt x="13081000" y="0"/>
                  </a:lnTo>
                  <a:lnTo>
                    <a:pt x="13081000" y="9144000"/>
                  </a:lnTo>
                  <a:lnTo>
                    <a:pt x="0" y="9144000"/>
                  </a:lnTo>
                  <a:close/>
                </a:path>
              </a:pathLst>
            </a:custGeom>
          </p:spPr>
        </p:sp>
      </p:grpSp>
      <p:sp>
        <p:nvSpPr>
          <p:cNvPr name="TextBox 6" id="6"/>
          <p:cNvSpPr txBox="true"/>
          <p:nvPr/>
        </p:nvSpPr>
        <p:spPr>
          <a:xfrm rot="0">
            <a:off x="1028700" y="4459390"/>
            <a:ext cx="7711218" cy="3188017"/>
          </a:xfrm>
          <a:prstGeom prst="rect">
            <a:avLst/>
          </a:prstGeom>
        </p:spPr>
        <p:txBody>
          <a:bodyPr anchor="t" rtlCol="false" tIns="0" lIns="0" bIns="0" rIns="0">
            <a:spAutoFit/>
          </a:bodyPr>
          <a:lstStyle/>
          <a:p>
            <a:pPr algn="l">
              <a:lnSpc>
                <a:spcPts val="4000"/>
              </a:lnSpc>
            </a:pPr>
            <a:r>
              <a:rPr lang="en-US" sz="3200">
                <a:solidFill>
                  <a:srgbClr val="000001"/>
                </a:solidFill>
                <a:latin typeface="DM Sans"/>
                <a:ea typeface="DM Sans"/>
                <a:cs typeface="DM Sans"/>
                <a:sym typeface="DM Sans"/>
              </a:rPr>
              <a:t>Watch this video by Members of Children's Parliament (aged 10-12) from Edinburgh to find out more.</a:t>
            </a:r>
          </a:p>
          <a:p>
            <a:pPr algn="l">
              <a:lnSpc>
                <a:spcPts val="4000"/>
              </a:lnSpc>
            </a:pPr>
          </a:p>
          <a:p>
            <a:pPr algn="l">
              <a:lnSpc>
                <a:spcPts val="4625"/>
              </a:lnSpc>
            </a:pPr>
          </a:p>
          <a:p>
            <a:pPr algn="l">
              <a:lnSpc>
                <a:spcPts val="4625"/>
              </a:lnSpc>
            </a:pPr>
          </a:p>
        </p:txBody>
      </p:sp>
      <p:sp>
        <p:nvSpPr>
          <p:cNvPr name="TextBox 7" id="7"/>
          <p:cNvSpPr txBox="true"/>
          <p:nvPr/>
        </p:nvSpPr>
        <p:spPr>
          <a:xfrm rot="0">
            <a:off x="7760100" y="911113"/>
            <a:ext cx="10137400" cy="72707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 Explained: Artificial Intelligence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9393378" y="2796696"/>
            <a:ext cx="8248682" cy="5766069"/>
            <a:chOff x="0" y="0"/>
            <a:chExt cx="13081000" cy="9144000"/>
          </a:xfrm>
        </p:grpSpPr>
        <p:sp>
          <p:nvSpPr>
            <p:cNvPr name="Freeform 4" id="4">
              <a:hlinkClick r:id="rId3" tooltip="https://www.youtube.com/watch?v=_TeA3w5_SOA"/>
            </p:cNvPr>
            <p:cNvSpPr/>
            <p:nvPr/>
          </p:nvSpPr>
          <p:spPr>
            <a:xfrm flipH="false" flipV="false" rot="0">
              <a:off x="360680" y="1096010"/>
              <a:ext cx="12444730" cy="6785610"/>
            </a:xfrm>
            <a:custGeom>
              <a:avLst/>
              <a:gdLst/>
              <a:ahLst/>
              <a:cxnLst/>
              <a:rect r="r" b="b" t="t" l="l"/>
              <a:pathLst>
                <a:path h="6785610" w="12444730">
                  <a:moveTo>
                    <a:pt x="0" y="0"/>
                  </a:moveTo>
                  <a:lnTo>
                    <a:pt x="12444730" y="0"/>
                  </a:lnTo>
                  <a:lnTo>
                    <a:pt x="12444730" y="6785610"/>
                  </a:lnTo>
                  <a:lnTo>
                    <a:pt x="0" y="6785610"/>
                  </a:lnTo>
                  <a:close/>
                </a:path>
              </a:pathLst>
            </a:custGeom>
            <a:blipFill>
              <a:blip r:embed="rId4"/>
              <a:stretch>
                <a:fillRect l="0" t="-2039" r="0" b="-2039"/>
              </a:stretch>
            </a:blipFill>
          </p:spPr>
        </p:sp>
        <p:sp>
          <p:nvSpPr>
            <p:cNvPr name="Freeform 5" id="5">
              <a:hlinkClick r:id="rId5" tooltip="https://www.youtube.com/watch?v=_TeA3w5_SOA"/>
            </p:cNvPr>
            <p:cNvSpPr/>
            <p:nvPr/>
          </p:nvSpPr>
          <p:spPr>
            <a:xfrm flipH="false" flipV="false" rot="0">
              <a:off x="0" y="0"/>
              <a:ext cx="13081000" cy="9144000"/>
            </a:xfrm>
            <a:custGeom>
              <a:avLst/>
              <a:gdLst/>
              <a:ahLst/>
              <a:cxnLst/>
              <a:rect r="r" b="b" t="t" l="l"/>
              <a:pathLst>
                <a:path h="9144000" w="13081000">
                  <a:moveTo>
                    <a:pt x="0" y="0"/>
                  </a:moveTo>
                  <a:lnTo>
                    <a:pt x="13081000" y="0"/>
                  </a:lnTo>
                  <a:lnTo>
                    <a:pt x="13081000" y="9144000"/>
                  </a:lnTo>
                  <a:lnTo>
                    <a:pt x="0" y="9144000"/>
                  </a:lnTo>
                  <a:close/>
                </a:path>
              </a:pathLst>
            </a:custGeom>
          </p:spPr>
        </p:sp>
      </p:grpSp>
      <p:sp>
        <p:nvSpPr>
          <p:cNvPr name="TextBox 6" id="6"/>
          <p:cNvSpPr txBox="true"/>
          <p:nvPr/>
        </p:nvSpPr>
        <p:spPr>
          <a:xfrm rot="0">
            <a:off x="935040" y="2787171"/>
            <a:ext cx="7711218" cy="7269798"/>
          </a:xfrm>
          <a:prstGeom prst="rect">
            <a:avLst/>
          </a:prstGeom>
        </p:spPr>
        <p:txBody>
          <a:bodyPr anchor="t" rtlCol="false" tIns="0" lIns="0" bIns="0" rIns="0">
            <a:spAutoFit/>
          </a:bodyPr>
          <a:lstStyle/>
          <a:p>
            <a:pPr algn="l">
              <a:lnSpc>
                <a:spcPts val="3499"/>
              </a:lnSpc>
            </a:pPr>
          </a:p>
          <a:p>
            <a:pPr algn="l">
              <a:lnSpc>
                <a:spcPts val="3499"/>
              </a:lnSpc>
            </a:pPr>
            <a:r>
              <a:rPr lang="en-US" sz="2799">
                <a:solidFill>
                  <a:srgbClr val="000001"/>
                </a:solidFill>
                <a:latin typeface="DM Sans"/>
                <a:ea typeface="DM Sans"/>
                <a:cs typeface="DM Sans"/>
                <a:sym typeface="DM Sans"/>
              </a:rPr>
              <a:t>After watching the video answers the following questions: </a:t>
            </a:r>
          </a:p>
          <a:p>
            <a:pPr algn="l" marL="604519" indent="-302260" lvl="1">
              <a:lnSpc>
                <a:spcPts val="3499"/>
              </a:lnSpc>
              <a:buFont typeface="Arial"/>
              <a:buChar char="•"/>
            </a:pPr>
            <a:r>
              <a:rPr lang="en-US" sz="2799">
                <a:solidFill>
                  <a:srgbClr val="000001"/>
                </a:solidFill>
                <a:latin typeface="DM Sans"/>
                <a:ea typeface="DM Sans"/>
                <a:cs typeface="DM Sans"/>
                <a:sym typeface="DM Sans"/>
              </a:rPr>
              <a:t>What does AI mean? </a:t>
            </a:r>
          </a:p>
          <a:p>
            <a:pPr algn="l" marL="604519" indent="-302260" lvl="1">
              <a:lnSpc>
                <a:spcPts val="3499"/>
              </a:lnSpc>
              <a:buFont typeface="Arial"/>
              <a:buChar char="•"/>
            </a:pPr>
            <a:r>
              <a:rPr lang="en-US" sz="2799">
                <a:solidFill>
                  <a:srgbClr val="000001"/>
                </a:solidFill>
                <a:latin typeface="DM Sans"/>
                <a:ea typeface="DM Sans"/>
                <a:cs typeface="DM Sans"/>
                <a:sym typeface="DM Sans"/>
              </a:rPr>
              <a:t>List one example of the type of data or information an AI tool is trained on? </a:t>
            </a:r>
          </a:p>
          <a:p>
            <a:pPr algn="l" marL="604519" indent="-302260" lvl="1">
              <a:lnSpc>
                <a:spcPts val="3499"/>
              </a:lnSpc>
              <a:buFont typeface="Arial"/>
              <a:buChar char="•"/>
            </a:pPr>
            <a:r>
              <a:rPr lang="en-US" sz="2799">
                <a:solidFill>
                  <a:srgbClr val="000001"/>
                </a:solidFill>
                <a:latin typeface="DM Sans"/>
                <a:ea typeface="DM Sans"/>
                <a:cs typeface="DM Sans"/>
                <a:sym typeface="DM Sans"/>
              </a:rPr>
              <a:t>What four tasks does the video list that AI is good at? </a:t>
            </a:r>
          </a:p>
          <a:p>
            <a:pPr algn="l" marL="604519" indent="-302260" lvl="1">
              <a:lnSpc>
                <a:spcPts val="3499"/>
              </a:lnSpc>
              <a:buFont typeface="Arial"/>
              <a:buChar char="•"/>
            </a:pPr>
            <a:r>
              <a:rPr lang="en-US" sz="2799">
                <a:solidFill>
                  <a:srgbClr val="000001"/>
                </a:solidFill>
                <a:latin typeface="DM Sans"/>
                <a:ea typeface="DM Sans"/>
                <a:cs typeface="DM Sans"/>
                <a:sym typeface="DM Sans"/>
              </a:rPr>
              <a:t>Give one example the video mentions about where AI can be found in our lives? </a:t>
            </a:r>
          </a:p>
          <a:p>
            <a:pPr algn="l" marL="604519" indent="-302260" lvl="1">
              <a:lnSpc>
                <a:spcPts val="3499"/>
              </a:lnSpc>
              <a:buFont typeface="Arial"/>
              <a:buChar char="•"/>
            </a:pPr>
            <a:r>
              <a:rPr lang="en-US" sz="2799">
                <a:solidFill>
                  <a:srgbClr val="000001"/>
                </a:solidFill>
                <a:latin typeface="DM Sans"/>
                <a:ea typeface="DM Sans"/>
                <a:cs typeface="DM Sans"/>
                <a:sym typeface="DM Sans"/>
              </a:rPr>
              <a:t>AI is good at classifying things - putting them in groups. What tasks might AI be helpful with by classifying things for us? </a:t>
            </a:r>
          </a:p>
          <a:p>
            <a:pPr algn="l">
              <a:lnSpc>
                <a:spcPts val="3249"/>
              </a:lnSpc>
            </a:pPr>
          </a:p>
          <a:p>
            <a:pPr algn="l">
              <a:lnSpc>
                <a:spcPts val="3124"/>
              </a:lnSpc>
            </a:pPr>
          </a:p>
          <a:p>
            <a:pPr algn="l">
              <a:lnSpc>
                <a:spcPts val="3124"/>
              </a:lnSpc>
            </a:pPr>
          </a:p>
          <a:p>
            <a:pPr algn="l">
              <a:lnSpc>
                <a:spcPts val="3124"/>
              </a:lnSpc>
            </a:pPr>
          </a:p>
        </p:txBody>
      </p:sp>
      <p:sp>
        <p:nvSpPr>
          <p:cNvPr name="TextBox 7" id="7"/>
          <p:cNvSpPr txBox="true"/>
          <p:nvPr/>
        </p:nvSpPr>
        <p:spPr>
          <a:xfrm rot="0">
            <a:off x="7760100" y="911113"/>
            <a:ext cx="10137400" cy="72707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 Explained: Artificial Intelligence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1047750" y="2885915"/>
            <a:ext cx="9716243" cy="6645592"/>
          </a:xfrm>
          <a:prstGeom prst="rect">
            <a:avLst/>
          </a:prstGeom>
        </p:spPr>
        <p:txBody>
          <a:bodyPr anchor="t" rtlCol="false" tIns="0" lIns="0" bIns="0" rIns="0">
            <a:spAutoFit/>
          </a:bodyPr>
          <a:lstStyle/>
          <a:p>
            <a:pPr algn="l">
              <a:lnSpc>
                <a:spcPts val="4000"/>
              </a:lnSpc>
            </a:pPr>
            <a:r>
              <a:rPr lang="en-US" sz="3200">
                <a:solidFill>
                  <a:srgbClr val="000001"/>
                </a:solidFill>
                <a:latin typeface="DM Sans"/>
                <a:ea typeface="DM Sans"/>
                <a:cs typeface="DM Sans"/>
                <a:sym typeface="DM Sans"/>
              </a:rPr>
              <a:t>Generative Artificial Intelligence (also known as Gen AI) is a type of computer program that can create new things like stories, pictures, and music, based on what it has learned from lots of information or data.</a:t>
            </a:r>
          </a:p>
          <a:p>
            <a:pPr algn="l">
              <a:lnSpc>
                <a:spcPts val="4000"/>
              </a:lnSpc>
            </a:pPr>
          </a:p>
          <a:p>
            <a:pPr algn="l">
              <a:lnSpc>
                <a:spcPts val="4000"/>
              </a:lnSpc>
            </a:pPr>
            <a:r>
              <a:rPr lang="en-US" sz="3200">
                <a:solidFill>
                  <a:srgbClr val="000001"/>
                </a:solidFill>
                <a:latin typeface="DM Sans"/>
                <a:ea typeface="DM Sans"/>
                <a:cs typeface="DM Sans"/>
                <a:sym typeface="DM Sans"/>
              </a:rPr>
              <a:t>Gen AI systems learn from massive amounts of data to form a model of how words work together in language, how colours look in various images, what musical notes sound good to us, etc., and they can seem to create new examples based on this.  </a:t>
            </a:r>
          </a:p>
          <a:p>
            <a:pPr algn="l">
              <a:lnSpc>
                <a:spcPts val="4625"/>
              </a:lnSpc>
            </a:pPr>
          </a:p>
        </p:txBody>
      </p:sp>
      <p:sp>
        <p:nvSpPr>
          <p:cNvPr name="TextBox 4" id="4"/>
          <p:cNvSpPr txBox="true"/>
          <p:nvPr/>
        </p:nvSpPr>
        <p:spPr>
          <a:xfrm rot="0">
            <a:off x="6801803" y="1057275"/>
            <a:ext cx="10793021" cy="72707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Explained: What is Generative AI?</a:t>
            </a:r>
          </a:p>
        </p:txBody>
      </p:sp>
      <p:grpSp>
        <p:nvGrpSpPr>
          <p:cNvPr name="Group 5" id="5"/>
          <p:cNvGrpSpPr/>
          <p:nvPr/>
        </p:nvGrpSpPr>
        <p:grpSpPr>
          <a:xfrm rot="0">
            <a:off x="11775252" y="2404246"/>
            <a:ext cx="5996848" cy="6193812"/>
            <a:chOff x="0" y="0"/>
            <a:chExt cx="6148070" cy="6350000"/>
          </a:xfrm>
        </p:grpSpPr>
        <p:sp>
          <p:nvSpPr>
            <p:cNvPr name="Freeform 6" id="6"/>
            <p:cNvSpPr/>
            <p:nvPr/>
          </p:nvSpPr>
          <p:spPr>
            <a:xfrm flipH="false" flipV="false" rot="0">
              <a:off x="-50" y="-330"/>
              <a:ext cx="6149136" cy="6349909"/>
            </a:xfrm>
            <a:custGeom>
              <a:avLst/>
              <a:gdLst/>
              <a:ahLst/>
              <a:cxnLst/>
              <a:rect r="r" b="b" t="t" l="l"/>
              <a:pathLst>
                <a:path h="6349909" w="6149136">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27448" t="0" r="-27448"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9F7F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24138"/>
            <a:ext cx="3659502" cy="809124"/>
          </a:xfrm>
          <a:custGeom>
            <a:avLst/>
            <a:gdLst/>
            <a:ahLst/>
            <a:cxnLst/>
            <a:rect r="r" b="b" t="t" l="l"/>
            <a:pathLst>
              <a:path h="809124" w="3659502">
                <a:moveTo>
                  <a:pt x="0" y="0"/>
                </a:moveTo>
                <a:lnTo>
                  <a:pt x="3659502" y="0"/>
                </a:lnTo>
                <a:lnTo>
                  <a:pt x="3659502" y="809124"/>
                </a:lnTo>
                <a:lnTo>
                  <a:pt x="0" y="809124"/>
                </a:lnTo>
                <a:lnTo>
                  <a:pt x="0" y="0"/>
                </a:lnTo>
                <a:close/>
              </a:path>
            </a:pathLst>
          </a:custGeom>
          <a:blipFill>
            <a:blip r:embed="rId2"/>
            <a:stretch>
              <a:fillRect l="0" t="0" r="0" b="0"/>
            </a:stretch>
          </a:blipFill>
        </p:spPr>
      </p:sp>
      <p:sp>
        <p:nvSpPr>
          <p:cNvPr name="TextBox 3" id="3"/>
          <p:cNvSpPr txBox="true"/>
          <p:nvPr/>
        </p:nvSpPr>
        <p:spPr>
          <a:xfrm rot="0">
            <a:off x="1028700" y="3586004"/>
            <a:ext cx="9096210" cy="4121467"/>
          </a:xfrm>
          <a:prstGeom prst="rect">
            <a:avLst/>
          </a:prstGeom>
        </p:spPr>
        <p:txBody>
          <a:bodyPr anchor="t" rtlCol="false" tIns="0" lIns="0" bIns="0" rIns="0">
            <a:spAutoFit/>
          </a:bodyPr>
          <a:lstStyle/>
          <a:p>
            <a:pPr algn="l">
              <a:lnSpc>
                <a:spcPts val="4000"/>
              </a:lnSpc>
            </a:pPr>
            <a:r>
              <a:rPr lang="en-US" sz="3200">
                <a:solidFill>
                  <a:srgbClr val="000001"/>
                </a:solidFill>
                <a:latin typeface="DM Sans"/>
                <a:ea typeface="DM Sans"/>
                <a:cs typeface="DM Sans"/>
                <a:sym typeface="DM Sans"/>
              </a:rPr>
              <a:t>Gen AI can only give answers based on the information they’ve been t</a:t>
            </a:r>
            <a:r>
              <a:rPr lang="en-US" sz="3200">
                <a:solidFill>
                  <a:srgbClr val="000001"/>
                </a:solidFill>
                <a:latin typeface="DM Sans"/>
                <a:ea typeface="DM Sans"/>
                <a:cs typeface="DM Sans"/>
                <a:sym typeface="DM Sans"/>
              </a:rPr>
              <a:t>rained on. </a:t>
            </a:r>
          </a:p>
          <a:p>
            <a:pPr algn="l">
              <a:lnSpc>
                <a:spcPts val="4000"/>
              </a:lnSpc>
            </a:pPr>
          </a:p>
          <a:p>
            <a:pPr algn="l">
              <a:lnSpc>
                <a:spcPts val="4000"/>
              </a:lnSpc>
            </a:pPr>
            <a:r>
              <a:rPr lang="en-US" sz="3200">
                <a:solidFill>
                  <a:srgbClr val="000001"/>
                </a:solidFill>
                <a:latin typeface="DM Sans"/>
                <a:ea typeface="DM Sans"/>
                <a:cs typeface="DM Sans"/>
                <a:sym typeface="DM Sans"/>
              </a:rPr>
              <a:t>Now we are going to do an activity to </a:t>
            </a:r>
            <a:r>
              <a:rPr lang="en-US" sz="3200">
                <a:solidFill>
                  <a:srgbClr val="000001"/>
                </a:solidFill>
                <a:latin typeface="DM Sans"/>
                <a:ea typeface="DM Sans"/>
                <a:cs typeface="DM Sans"/>
                <a:sym typeface="DM Sans"/>
              </a:rPr>
              <a:t>hel</a:t>
            </a:r>
            <a:r>
              <a:rPr lang="en-US" sz="3200">
                <a:solidFill>
                  <a:srgbClr val="000001"/>
                </a:solidFill>
                <a:latin typeface="DM Sans"/>
                <a:ea typeface="DM Sans"/>
                <a:cs typeface="DM Sans"/>
                <a:sym typeface="DM Sans"/>
              </a:rPr>
              <a:t>p us understand</a:t>
            </a:r>
            <a:r>
              <a:rPr lang="en-US" sz="3200">
                <a:solidFill>
                  <a:srgbClr val="000001"/>
                </a:solidFill>
                <a:latin typeface="DM Sans"/>
                <a:ea typeface="DM Sans"/>
                <a:cs typeface="DM Sans"/>
                <a:sym typeface="DM Sans"/>
              </a:rPr>
              <a:t> the benefits and drawbacks that come with using Gen AI.</a:t>
            </a:r>
          </a:p>
          <a:p>
            <a:pPr algn="l">
              <a:lnSpc>
                <a:spcPts val="4000"/>
              </a:lnSpc>
            </a:pPr>
          </a:p>
          <a:p>
            <a:pPr algn="l">
              <a:lnSpc>
                <a:spcPts val="4625"/>
              </a:lnSpc>
            </a:pPr>
          </a:p>
        </p:txBody>
      </p:sp>
      <p:sp>
        <p:nvSpPr>
          <p:cNvPr name="TextBox 4" id="4"/>
          <p:cNvSpPr txBox="true"/>
          <p:nvPr/>
        </p:nvSpPr>
        <p:spPr>
          <a:xfrm rot="0">
            <a:off x="7307409" y="567693"/>
            <a:ext cx="10137400" cy="1431925"/>
          </a:xfrm>
          <a:prstGeom prst="rect">
            <a:avLst/>
          </a:prstGeom>
        </p:spPr>
        <p:txBody>
          <a:bodyPr anchor="t" rtlCol="false" tIns="0" lIns="0" bIns="0" rIns="0">
            <a:spAutoFit/>
          </a:bodyPr>
          <a:lstStyle/>
          <a:p>
            <a:pPr algn="r">
              <a:lnSpc>
                <a:spcPts val="5600"/>
              </a:lnSpc>
            </a:pPr>
            <a:r>
              <a:rPr lang="en-US" sz="5000" b="true">
                <a:solidFill>
                  <a:srgbClr val="000001"/>
                </a:solidFill>
                <a:latin typeface="DM Sans Bold"/>
                <a:ea typeface="DM Sans Bold"/>
                <a:cs typeface="DM Sans Bold"/>
                <a:sym typeface="DM Sans Bold"/>
              </a:rPr>
              <a:t>Role Play Activity: </a:t>
            </a:r>
          </a:p>
          <a:p>
            <a:pPr algn="r">
              <a:lnSpc>
                <a:spcPts val="5600"/>
              </a:lnSpc>
            </a:pPr>
            <a:r>
              <a:rPr lang="en-US" sz="5000" b="true">
                <a:solidFill>
                  <a:srgbClr val="000001"/>
                </a:solidFill>
                <a:latin typeface="DM Sans Bold"/>
                <a:ea typeface="DM Sans Bold"/>
                <a:cs typeface="DM Sans Bold"/>
                <a:sym typeface="DM Sans Bold"/>
              </a:rPr>
              <a:t>Act like a Gen AI tool </a:t>
            </a:r>
          </a:p>
        </p:txBody>
      </p:sp>
      <p:grpSp>
        <p:nvGrpSpPr>
          <p:cNvPr name="Group 5" id="5"/>
          <p:cNvGrpSpPr/>
          <p:nvPr/>
        </p:nvGrpSpPr>
        <p:grpSpPr>
          <a:xfrm rot="0">
            <a:off x="10624647" y="2411783"/>
            <a:ext cx="7226023" cy="7065058"/>
            <a:chOff x="0" y="0"/>
            <a:chExt cx="6328410" cy="6187440"/>
          </a:xfrm>
        </p:grpSpPr>
        <p:sp>
          <p:nvSpPr>
            <p:cNvPr name="Freeform 6" id="6"/>
            <p:cNvSpPr/>
            <p:nvPr/>
          </p:nvSpPr>
          <p:spPr>
            <a:xfrm flipH="false" flipV="false" rot="0">
              <a:off x="0" y="240"/>
              <a:ext cx="6329680" cy="6186026"/>
            </a:xfrm>
            <a:custGeom>
              <a:avLst/>
              <a:gdLst/>
              <a:ahLst/>
              <a:cxnLst/>
              <a:rect r="r" b="b" t="t" l="l"/>
              <a:pathLst>
                <a:path h="6186026" w="6329680">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1573" t="0" r="-34889"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DAG2s2tLiRU</dc:identifier>
  <dcterms:modified xsi:type="dcterms:W3CDTF">2011-08-01T06:04:30Z</dcterms:modified>
  <cp:revision>1</cp:revision>
  <dc:title>SID 2026 Primary Presentation </dc:title>
</cp:coreProperties>
</file>