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18288000" cy="10287000"/>
  <p:notesSz cx="6858000" cy="9144000"/>
  <p:embeddedFontLst>
    <p:embeddedFont>
      <p:font typeface="Bobby Jones" panose="020B0604020202020204" charset="0"/>
      <p:regular r:id="rId22"/>
    </p:embeddedFont>
    <p:embeddedFont>
      <p:font typeface="Canva Sans" panose="020B0604020202020204" charset="0"/>
      <p:regular r:id="rId23"/>
    </p:embeddedFont>
    <p:embeddedFont>
      <p:font typeface="Canva Sans Bold" panose="020B0604020202020204" charset="0"/>
      <p:regular r:id="rId24"/>
    </p:embeddedFont>
    <p:embeddedFont>
      <p:font typeface="DM Sans" pitchFamily="2" charset="0"/>
      <p:regular r:id="rId25"/>
    </p:embeddedFont>
    <p:embeddedFont>
      <p:font typeface="DM Sans Bold" charset="0"/>
      <p:regular r:id="rId26"/>
    </p:embeddedFont>
    <p:embeddedFont>
      <p:font typeface="DM Sans Italics" panose="020B0604020202020204" charset="0"/>
      <p:regular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65" d="100"/>
          <a:sy n="65" d="100"/>
        </p:scale>
        <p:origin x="32" y="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sv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jpeg"/></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jpeg"/><Relationship Id="rId7" Type="http://schemas.openxmlformats.org/officeDocument/2006/relationships/image" Target="../media/image29.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8.svg"/><Relationship Id="rId11" Type="http://schemas.openxmlformats.org/officeDocument/2006/relationships/image" Target="../media/image11.png"/><Relationship Id="rId5" Type="http://schemas.openxmlformats.org/officeDocument/2006/relationships/image" Target="../media/image27.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hyperlink" Target="http://creativecommons.org/licenses/by-sa/3.0/ie/"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kmDQQzOpHRo&amp;t=83s" TargetMode="External"/><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hyperlink" Target="https://www.youtube.com/watch?v=_TeA3w5_SOA"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4AAD">
                <a:alpha val="100000"/>
              </a:srgbClr>
            </a:gs>
            <a:gs pos="100000">
              <a:srgbClr val="CB6CE6">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rot="8915153">
            <a:off x="7817164" y="5466170"/>
            <a:ext cx="1879176" cy="1931863"/>
          </a:xfrm>
          <a:custGeom>
            <a:avLst/>
            <a:gdLst/>
            <a:ahLst/>
            <a:cxnLst/>
            <a:rect l="l" t="t" r="r" b="b"/>
            <a:pathLst>
              <a:path w="1879176" h="1931863">
                <a:moveTo>
                  <a:pt x="0" y="0"/>
                </a:moveTo>
                <a:lnTo>
                  <a:pt x="1879176" y="0"/>
                </a:lnTo>
                <a:lnTo>
                  <a:pt x="1879176" y="1931863"/>
                </a:lnTo>
                <a:lnTo>
                  <a:pt x="0" y="193186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a:p>
        </p:txBody>
      </p:sp>
      <p:sp>
        <p:nvSpPr>
          <p:cNvPr id="3" name="Freeform 3"/>
          <p:cNvSpPr/>
          <p:nvPr/>
        </p:nvSpPr>
        <p:spPr>
          <a:xfrm>
            <a:off x="14178632" y="9306470"/>
            <a:ext cx="2072837" cy="434432"/>
          </a:xfrm>
          <a:custGeom>
            <a:avLst/>
            <a:gdLst/>
            <a:ahLst/>
            <a:cxnLst/>
            <a:rect l="l" t="t" r="r" b="b"/>
            <a:pathLst>
              <a:path w="2072837" h="434432">
                <a:moveTo>
                  <a:pt x="0" y="0"/>
                </a:moveTo>
                <a:lnTo>
                  <a:pt x="2072837" y="0"/>
                </a:lnTo>
                <a:lnTo>
                  <a:pt x="2072837" y="434432"/>
                </a:lnTo>
                <a:lnTo>
                  <a:pt x="0" y="434432"/>
                </a:lnTo>
                <a:lnTo>
                  <a:pt x="0" y="0"/>
                </a:lnTo>
                <a:close/>
              </a:path>
            </a:pathLst>
          </a:custGeom>
          <a:blipFill>
            <a:blip r:embed="rId4"/>
            <a:stretch>
              <a:fillRect/>
            </a:stretch>
          </a:blipFill>
        </p:spPr>
        <p:txBody>
          <a:bodyPr/>
          <a:lstStyle/>
          <a:p>
            <a:endParaRPr lang="en-IE"/>
          </a:p>
        </p:txBody>
      </p:sp>
      <p:sp>
        <p:nvSpPr>
          <p:cNvPr id="4" name="Freeform 4"/>
          <p:cNvSpPr/>
          <p:nvPr/>
        </p:nvSpPr>
        <p:spPr>
          <a:xfrm>
            <a:off x="11360277" y="9043049"/>
            <a:ext cx="2453002" cy="961275"/>
          </a:xfrm>
          <a:custGeom>
            <a:avLst/>
            <a:gdLst/>
            <a:ahLst/>
            <a:cxnLst/>
            <a:rect l="l" t="t" r="r" b="b"/>
            <a:pathLst>
              <a:path w="2453002" h="961275">
                <a:moveTo>
                  <a:pt x="0" y="0"/>
                </a:moveTo>
                <a:lnTo>
                  <a:pt x="2453002" y="0"/>
                </a:lnTo>
                <a:lnTo>
                  <a:pt x="2453002" y="961275"/>
                </a:lnTo>
                <a:lnTo>
                  <a:pt x="0" y="961275"/>
                </a:lnTo>
                <a:lnTo>
                  <a:pt x="0" y="0"/>
                </a:lnTo>
                <a:close/>
              </a:path>
            </a:pathLst>
          </a:custGeom>
          <a:blipFill>
            <a:blip r:embed="rId5"/>
            <a:stretch>
              <a:fillRect/>
            </a:stretch>
          </a:blipFill>
        </p:spPr>
        <p:txBody>
          <a:bodyPr/>
          <a:lstStyle/>
          <a:p>
            <a:endParaRPr lang="en-IE"/>
          </a:p>
        </p:txBody>
      </p:sp>
      <p:sp>
        <p:nvSpPr>
          <p:cNvPr id="5" name="Freeform 5"/>
          <p:cNvSpPr/>
          <p:nvPr/>
        </p:nvSpPr>
        <p:spPr>
          <a:xfrm>
            <a:off x="1028700" y="679246"/>
            <a:ext cx="3980205" cy="880032"/>
          </a:xfrm>
          <a:custGeom>
            <a:avLst/>
            <a:gdLst/>
            <a:ahLst/>
            <a:cxnLst/>
            <a:rect l="l" t="t" r="r" b="b"/>
            <a:pathLst>
              <a:path w="3980205" h="880032">
                <a:moveTo>
                  <a:pt x="0" y="0"/>
                </a:moveTo>
                <a:lnTo>
                  <a:pt x="3980205" y="0"/>
                </a:lnTo>
                <a:lnTo>
                  <a:pt x="3980205" y="880032"/>
                </a:lnTo>
                <a:lnTo>
                  <a:pt x="0" y="880032"/>
                </a:lnTo>
                <a:lnTo>
                  <a:pt x="0" y="0"/>
                </a:lnTo>
                <a:close/>
              </a:path>
            </a:pathLst>
          </a:custGeom>
          <a:blipFill>
            <a:blip r:embed="rId6"/>
            <a:stretch>
              <a:fillRect/>
            </a:stretch>
          </a:blipFill>
        </p:spPr>
        <p:txBody>
          <a:bodyPr/>
          <a:lstStyle/>
          <a:p>
            <a:endParaRPr lang="en-IE"/>
          </a:p>
        </p:txBody>
      </p:sp>
      <p:sp>
        <p:nvSpPr>
          <p:cNvPr id="6" name="Freeform 6"/>
          <p:cNvSpPr/>
          <p:nvPr/>
        </p:nvSpPr>
        <p:spPr>
          <a:xfrm flipH="1">
            <a:off x="387284" y="2104926"/>
            <a:ext cx="8756716" cy="1066727"/>
          </a:xfrm>
          <a:custGeom>
            <a:avLst/>
            <a:gdLst/>
            <a:ahLst/>
            <a:cxnLst/>
            <a:rect l="l" t="t" r="r" b="b"/>
            <a:pathLst>
              <a:path w="8756716" h="1066727">
                <a:moveTo>
                  <a:pt x="8756716" y="0"/>
                </a:moveTo>
                <a:lnTo>
                  <a:pt x="0" y="0"/>
                </a:lnTo>
                <a:lnTo>
                  <a:pt x="0" y="1066728"/>
                </a:lnTo>
                <a:lnTo>
                  <a:pt x="8756716" y="1066728"/>
                </a:lnTo>
                <a:lnTo>
                  <a:pt x="8756716"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IE"/>
          </a:p>
        </p:txBody>
      </p:sp>
      <p:grpSp>
        <p:nvGrpSpPr>
          <p:cNvPr id="7" name="Group 7"/>
          <p:cNvGrpSpPr/>
          <p:nvPr/>
        </p:nvGrpSpPr>
        <p:grpSpPr>
          <a:xfrm>
            <a:off x="8756752" y="-913024"/>
            <a:ext cx="12389022" cy="12113047"/>
            <a:chOff x="0" y="0"/>
            <a:chExt cx="6328410" cy="6187440"/>
          </a:xfrm>
        </p:grpSpPr>
        <p:sp>
          <p:nvSpPr>
            <p:cNvPr id="8" name="Freeform 8"/>
            <p:cNvSpPr/>
            <p:nvPr/>
          </p:nvSpPr>
          <p:spPr>
            <a:xfrm>
              <a:off x="0" y="240"/>
              <a:ext cx="6329680" cy="6186026"/>
            </a:xfrm>
            <a:custGeom>
              <a:avLst/>
              <a:gdLst/>
              <a:ahLst/>
              <a:cxnLst/>
              <a:rect l="l" t="t" r="r" b="b"/>
              <a:pathLst>
                <a:path w="6329680" h="6186026">
                  <a:moveTo>
                    <a:pt x="2310130" y="1424700"/>
                  </a:moveTo>
                  <a:cubicBezTo>
                    <a:pt x="1192530" y="1102120"/>
                    <a:pt x="416560" y="655080"/>
                    <a:pt x="483870" y="333770"/>
                  </a:cubicBezTo>
                  <a:cubicBezTo>
                    <a:pt x="565150" y="-53580"/>
                    <a:pt x="1838960" y="-112000"/>
                    <a:pt x="3326130" y="201690"/>
                  </a:cubicBezTo>
                  <a:cubicBezTo>
                    <a:pt x="4455160" y="440450"/>
                    <a:pt x="5384800" y="825260"/>
                    <a:pt x="5730240" y="1166890"/>
                  </a:cubicBezTo>
                  <a:cubicBezTo>
                    <a:pt x="5824220" y="1235470"/>
                    <a:pt x="5876290" y="1321830"/>
                    <a:pt x="5876290" y="1424700"/>
                  </a:cubicBezTo>
                  <a:lnTo>
                    <a:pt x="5876290" y="1428510"/>
                  </a:lnTo>
                  <a:cubicBezTo>
                    <a:pt x="5876290" y="1438670"/>
                    <a:pt x="5876290" y="1448830"/>
                    <a:pt x="5875020" y="1457720"/>
                  </a:cubicBezTo>
                  <a:cubicBezTo>
                    <a:pt x="5843270" y="1758710"/>
                    <a:pt x="5398770" y="2134630"/>
                    <a:pt x="4721860" y="2477530"/>
                  </a:cubicBezTo>
                  <a:cubicBezTo>
                    <a:pt x="4951730" y="2618500"/>
                    <a:pt x="5083810" y="2784870"/>
                    <a:pt x="5083810" y="2961400"/>
                  </a:cubicBezTo>
                  <a:cubicBezTo>
                    <a:pt x="5083810" y="3000770"/>
                    <a:pt x="5077460" y="3040140"/>
                    <a:pt x="5064760" y="3076970"/>
                  </a:cubicBezTo>
                  <a:cubicBezTo>
                    <a:pt x="5760720" y="3231910"/>
                    <a:pt x="6234430" y="3474480"/>
                    <a:pt x="6316980" y="3750070"/>
                  </a:cubicBezTo>
                  <a:cubicBezTo>
                    <a:pt x="6325870" y="3778010"/>
                    <a:pt x="6329680" y="3805950"/>
                    <a:pt x="6329680" y="3835160"/>
                  </a:cubicBezTo>
                  <a:cubicBezTo>
                    <a:pt x="6329680" y="4354590"/>
                    <a:pt x="5077460" y="5218190"/>
                    <a:pt x="3534410" y="5763020"/>
                  </a:cubicBezTo>
                  <a:cubicBezTo>
                    <a:pt x="1991360" y="6307850"/>
                    <a:pt x="739140" y="6329440"/>
                    <a:pt x="739140" y="5810010"/>
                  </a:cubicBezTo>
                  <a:cubicBezTo>
                    <a:pt x="739140" y="5505210"/>
                    <a:pt x="1169670" y="5082300"/>
                    <a:pt x="1837690" y="4674630"/>
                  </a:cubicBezTo>
                  <a:cubicBezTo>
                    <a:pt x="830580" y="4520960"/>
                    <a:pt x="140970" y="4203460"/>
                    <a:pt x="140970" y="3836430"/>
                  </a:cubicBezTo>
                  <a:cubicBezTo>
                    <a:pt x="140970" y="3704350"/>
                    <a:pt x="231140" y="3578620"/>
                    <a:pt x="392430" y="3464320"/>
                  </a:cubicBezTo>
                  <a:cubicBezTo>
                    <a:pt x="143510" y="3319540"/>
                    <a:pt x="0" y="3146820"/>
                    <a:pt x="0" y="2962670"/>
                  </a:cubicBezTo>
                  <a:lnTo>
                    <a:pt x="0" y="2952510"/>
                  </a:lnTo>
                  <a:cubicBezTo>
                    <a:pt x="0" y="2499120"/>
                    <a:pt x="989330" y="1860310"/>
                    <a:pt x="2310130" y="1424700"/>
                  </a:cubicBezTo>
                  <a:close/>
                </a:path>
              </a:pathLst>
            </a:custGeom>
            <a:blipFill>
              <a:blip r:embed="rId9"/>
              <a:stretch>
                <a:fillRect l="-23000" r="-23595"/>
              </a:stretch>
            </a:blipFill>
          </p:spPr>
          <p:txBody>
            <a:bodyPr/>
            <a:lstStyle/>
            <a:p>
              <a:endParaRPr lang="en-IE"/>
            </a:p>
          </p:txBody>
        </p:sp>
      </p:grpSp>
      <p:sp>
        <p:nvSpPr>
          <p:cNvPr id="9" name="Freeform 9"/>
          <p:cNvSpPr/>
          <p:nvPr/>
        </p:nvSpPr>
        <p:spPr>
          <a:xfrm>
            <a:off x="3309405" y="9345069"/>
            <a:ext cx="2072837" cy="434432"/>
          </a:xfrm>
          <a:custGeom>
            <a:avLst/>
            <a:gdLst/>
            <a:ahLst/>
            <a:cxnLst/>
            <a:rect l="l" t="t" r="r" b="b"/>
            <a:pathLst>
              <a:path w="2072837" h="434432">
                <a:moveTo>
                  <a:pt x="0" y="0"/>
                </a:moveTo>
                <a:lnTo>
                  <a:pt x="2072837" y="0"/>
                </a:lnTo>
                <a:lnTo>
                  <a:pt x="2072837" y="434432"/>
                </a:lnTo>
                <a:lnTo>
                  <a:pt x="0" y="434432"/>
                </a:lnTo>
                <a:lnTo>
                  <a:pt x="0" y="0"/>
                </a:lnTo>
                <a:close/>
              </a:path>
            </a:pathLst>
          </a:custGeom>
          <a:blipFill>
            <a:blip r:embed="rId4"/>
            <a:stretch>
              <a:fillRect/>
            </a:stretch>
          </a:blipFill>
        </p:spPr>
        <p:txBody>
          <a:bodyPr/>
          <a:lstStyle/>
          <a:p>
            <a:endParaRPr lang="en-IE"/>
          </a:p>
        </p:txBody>
      </p:sp>
      <p:sp>
        <p:nvSpPr>
          <p:cNvPr id="10" name="Freeform 10"/>
          <p:cNvSpPr/>
          <p:nvPr/>
        </p:nvSpPr>
        <p:spPr>
          <a:xfrm>
            <a:off x="5405948" y="679246"/>
            <a:ext cx="3738052" cy="901805"/>
          </a:xfrm>
          <a:custGeom>
            <a:avLst/>
            <a:gdLst/>
            <a:ahLst/>
            <a:cxnLst/>
            <a:rect l="l" t="t" r="r" b="b"/>
            <a:pathLst>
              <a:path w="3738052" h="901805">
                <a:moveTo>
                  <a:pt x="0" y="0"/>
                </a:moveTo>
                <a:lnTo>
                  <a:pt x="3738052" y="0"/>
                </a:lnTo>
                <a:lnTo>
                  <a:pt x="3738052" y="901805"/>
                </a:lnTo>
                <a:lnTo>
                  <a:pt x="0" y="901805"/>
                </a:lnTo>
                <a:lnTo>
                  <a:pt x="0" y="0"/>
                </a:lnTo>
                <a:close/>
              </a:path>
            </a:pathLst>
          </a:custGeom>
          <a:blipFill>
            <a:blip r:embed="rId10"/>
            <a:stretch>
              <a:fillRect/>
            </a:stretch>
          </a:blipFill>
        </p:spPr>
        <p:txBody>
          <a:bodyPr/>
          <a:lstStyle/>
          <a:p>
            <a:endParaRPr lang="en-IE"/>
          </a:p>
        </p:txBody>
      </p:sp>
      <p:sp>
        <p:nvSpPr>
          <p:cNvPr id="11" name="Freeform 11"/>
          <p:cNvSpPr/>
          <p:nvPr/>
        </p:nvSpPr>
        <p:spPr>
          <a:xfrm>
            <a:off x="647730" y="9016039"/>
            <a:ext cx="2515419" cy="988284"/>
          </a:xfrm>
          <a:custGeom>
            <a:avLst/>
            <a:gdLst/>
            <a:ahLst/>
            <a:cxnLst/>
            <a:rect l="l" t="t" r="r" b="b"/>
            <a:pathLst>
              <a:path w="2515419" h="988284">
                <a:moveTo>
                  <a:pt x="0" y="0"/>
                </a:moveTo>
                <a:lnTo>
                  <a:pt x="2515419" y="0"/>
                </a:lnTo>
                <a:lnTo>
                  <a:pt x="2515419" y="988285"/>
                </a:lnTo>
                <a:lnTo>
                  <a:pt x="0" y="988285"/>
                </a:lnTo>
                <a:lnTo>
                  <a:pt x="0" y="0"/>
                </a:lnTo>
                <a:close/>
              </a:path>
            </a:pathLst>
          </a:custGeom>
          <a:blipFill>
            <a:blip r:embed="rId11"/>
            <a:stretch>
              <a:fillRect/>
            </a:stretch>
          </a:blipFill>
        </p:spPr>
        <p:txBody>
          <a:bodyPr/>
          <a:lstStyle/>
          <a:p>
            <a:endParaRPr lang="en-IE"/>
          </a:p>
        </p:txBody>
      </p:sp>
      <p:sp>
        <p:nvSpPr>
          <p:cNvPr id="12" name="Freeform 12"/>
          <p:cNvSpPr/>
          <p:nvPr/>
        </p:nvSpPr>
        <p:spPr>
          <a:xfrm>
            <a:off x="5630162" y="9275228"/>
            <a:ext cx="3296348" cy="574114"/>
          </a:xfrm>
          <a:custGeom>
            <a:avLst/>
            <a:gdLst/>
            <a:ahLst/>
            <a:cxnLst/>
            <a:rect l="l" t="t" r="r" b="b"/>
            <a:pathLst>
              <a:path w="3296348" h="574114">
                <a:moveTo>
                  <a:pt x="0" y="0"/>
                </a:moveTo>
                <a:lnTo>
                  <a:pt x="3296348" y="0"/>
                </a:lnTo>
                <a:lnTo>
                  <a:pt x="3296348" y="574113"/>
                </a:lnTo>
                <a:lnTo>
                  <a:pt x="0" y="574113"/>
                </a:lnTo>
                <a:lnTo>
                  <a:pt x="0" y="0"/>
                </a:lnTo>
                <a:close/>
              </a:path>
            </a:pathLst>
          </a:custGeom>
          <a:blipFill>
            <a:blip r:embed="rId12"/>
            <a:stretch>
              <a:fillRect/>
            </a:stretch>
          </a:blipFill>
        </p:spPr>
        <p:txBody>
          <a:bodyPr/>
          <a:lstStyle/>
          <a:p>
            <a:endParaRPr lang="en-IE"/>
          </a:p>
        </p:txBody>
      </p:sp>
      <p:sp>
        <p:nvSpPr>
          <p:cNvPr id="13" name="TextBox 13"/>
          <p:cNvSpPr txBox="1"/>
          <p:nvPr/>
        </p:nvSpPr>
        <p:spPr>
          <a:xfrm>
            <a:off x="1608531" y="2189435"/>
            <a:ext cx="6999908" cy="811985"/>
          </a:xfrm>
          <a:prstGeom prst="rect">
            <a:avLst/>
          </a:prstGeom>
        </p:spPr>
        <p:txBody>
          <a:bodyPr lIns="0" tIns="0" rIns="0" bIns="0" rtlCol="0" anchor="t">
            <a:spAutoFit/>
          </a:bodyPr>
          <a:lstStyle/>
          <a:p>
            <a:pPr marL="0" lvl="0" indent="0" algn="ctr">
              <a:lnSpc>
                <a:spcPts val="6694"/>
              </a:lnSpc>
              <a:spcBef>
                <a:spcPct val="0"/>
              </a:spcBef>
            </a:pPr>
            <a:r>
              <a:rPr lang="en-US" sz="4782" b="1">
                <a:solidFill>
                  <a:srgbClr val="FDFDFD"/>
                </a:solidFill>
                <a:latin typeface="DM Sans Bold"/>
                <a:ea typeface="DM Sans Bold"/>
                <a:cs typeface="DM Sans Bold"/>
                <a:sym typeface="DM Sans Bold"/>
              </a:rPr>
              <a:t>Safer Internet Day 2026</a:t>
            </a:r>
          </a:p>
        </p:txBody>
      </p:sp>
      <p:sp>
        <p:nvSpPr>
          <p:cNvPr id="14" name="TextBox 14"/>
          <p:cNvSpPr txBox="1"/>
          <p:nvPr/>
        </p:nvSpPr>
        <p:spPr>
          <a:xfrm>
            <a:off x="647730" y="3838404"/>
            <a:ext cx="7692950" cy="3064773"/>
          </a:xfrm>
          <a:prstGeom prst="rect">
            <a:avLst/>
          </a:prstGeom>
        </p:spPr>
        <p:txBody>
          <a:bodyPr lIns="0" tIns="0" rIns="0" bIns="0" rtlCol="0" anchor="t">
            <a:spAutoFit/>
          </a:bodyPr>
          <a:lstStyle/>
          <a:p>
            <a:pPr algn="ctr">
              <a:lnSpc>
                <a:spcPts val="7878"/>
              </a:lnSpc>
            </a:pPr>
            <a:r>
              <a:rPr lang="en-US" sz="7800">
                <a:solidFill>
                  <a:srgbClr val="38B6FF"/>
                </a:solidFill>
                <a:latin typeface="Bobby Jones"/>
                <a:ea typeface="Bobby Jones"/>
                <a:cs typeface="Bobby Jones"/>
                <a:sym typeface="Bobby Jones"/>
              </a:rPr>
              <a:t>AI AWARE:</a:t>
            </a:r>
          </a:p>
          <a:p>
            <a:pPr algn="ctr">
              <a:lnSpc>
                <a:spcPts val="7878"/>
              </a:lnSpc>
            </a:pPr>
            <a:r>
              <a:rPr lang="en-US" sz="7800">
                <a:solidFill>
                  <a:srgbClr val="FF914D"/>
                </a:solidFill>
                <a:latin typeface="Bobby Jones"/>
                <a:ea typeface="Bobby Jones"/>
                <a:cs typeface="Bobby Jones"/>
                <a:sym typeface="Bobby Jones"/>
              </a:rPr>
              <a:t>Safe, SMART AND IN CONTROL</a:t>
            </a:r>
          </a:p>
        </p:txBody>
      </p:sp>
      <p:sp>
        <p:nvSpPr>
          <p:cNvPr id="15" name="TextBox 15"/>
          <p:cNvSpPr txBox="1"/>
          <p:nvPr/>
        </p:nvSpPr>
        <p:spPr>
          <a:xfrm>
            <a:off x="2459352" y="7150471"/>
            <a:ext cx="4069705" cy="1659710"/>
          </a:xfrm>
          <a:prstGeom prst="rect">
            <a:avLst/>
          </a:prstGeom>
        </p:spPr>
        <p:txBody>
          <a:bodyPr lIns="0" tIns="0" rIns="0" bIns="0" rtlCol="0" anchor="t">
            <a:spAutoFit/>
          </a:bodyPr>
          <a:lstStyle/>
          <a:p>
            <a:pPr algn="ctr">
              <a:lnSpc>
                <a:spcPts val="6694"/>
              </a:lnSpc>
            </a:pPr>
            <a:r>
              <a:rPr lang="en-US" sz="4782" b="1">
                <a:solidFill>
                  <a:srgbClr val="FDFDFD"/>
                </a:solidFill>
                <a:latin typeface="DM Sans Bold"/>
                <a:ea typeface="DM Sans Bold"/>
                <a:cs typeface="DM Sans Bold"/>
                <a:sym typeface="DM Sans Bold"/>
              </a:rPr>
              <a:t>Post-Primary </a:t>
            </a:r>
          </a:p>
          <a:p>
            <a:pPr marL="0" lvl="0" indent="0" algn="ctr">
              <a:lnSpc>
                <a:spcPts val="6694"/>
              </a:lnSpc>
              <a:spcBef>
                <a:spcPct val="0"/>
              </a:spcBef>
            </a:pPr>
            <a:r>
              <a:rPr lang="en-US" sz="4782" b="1">
                <a:solidFill>
                  <a:srgbClr val="FDFDFD"/>
                </a:solidFill>
                <a:latin typeface="DM Sans Bold"/>
                <a:ea typeface="DM Sans Bold"/>
                <a:cs typeface="DM Sans Bold"/>
                <a:sym typeface="DM Sans Bold"/>
              </a:rPr>
              <a:t>Presentation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sp>
        <p:nvSpPr>
          <p:cNvPr id="2" name="Freeform 2"/>
          <p:cNvSpPr/>
          <p:nvPr/>
        </p:nvSpPr>
        <p:spPr>
          <a:xfrm>
            <a:off x="1028700" y="624138"/>
            <a:ext cx="3659502" cy="809124"/>
          </a:xfrm>
          <a:custGeom>
            <a:avLst/>
            <a:gdLst/>
            <a:ahLst/>
            <a:cxnLst/>
            <a:rect l="l" t="t" r="r" b="b"/>
            <a:pathLst>
              <a:path w="3659502" h="809124">
                <a:moveTo>
                  <a:pt x="0" y="0"/>
                </a:moveTo>
                <a:lnTo>
                  <a:pt x="3659502" y="0"/>
                </a:lnTo>
                <a:lnTo>
                  <a:pt x="3659502" y="809124"/>
                </a:lnTo>
                <a:lnTo>
                  <a:pt x="0" y="809124"/>
                </a:lnTo>
                <a:lnTo>
                  <a:pt x="0" y="0"/>
                </a:lnTo>
                <a:close/>
              </a:path>
            </a:pathLst>
          </a:custGeom>
          <a:blipFill>
            <a:blip r:embed="rId2"/>
            <a:stretch>
              <a:fillRect/>
            </a:stretch>
          </a:blipFill>
        </p:spPr>
        <p:txBody>
          <a:bodyPr/>
          <a:lstStyle/>
          <a:p>
            <a:endParaRPr lang="en-IE"/>
          </a:p>
        </p:txBody>
      </p:sp>
      <p:sp>
        <p:nvSpPr>
          <p:cNvPr id="3" name="TextBox 3"/>
          <p:cNvSpPr txBox="1"/>
          <p:nvPr/>
        </p:nvSpPr>
        <p:spPr>
          <a:xfrm>
            <a:off x="904124" y="2337202"/>
            <a:ext cx="16479753" cy="8160067"/>
          </a:xfrm>
          <a:prstGeom prst="rect">
            <a:avLst/>
          </a:prstGeom>
        </p:spPr>
        <p:txBody>
          <a:bodyPr lIns="0" tIns="0" rIns="0" bIns="0" rtlCol="0" anchor="t">
            <a:spAutoFit/>
          </a:bodyPr>
          <a:lstStyle/>
          <a:p>
            <a:pPr marL="690890" lvl="1" indent="-345445" algn="l">
              <a:lnSpc>
                <a:spcPts val="4000"/>
              </a:lnSpc>
              <a:buFont typeface="Arial"/>
              <a:buChar char="•"/>
            </a:pPr>
            <a:r>
              <a:rPr lang="en-US" sz="3200" b="1">
                <a:solidFill>
                  <a:srgbClr val="000001"/>
                </a:solidFill>
                <a:latin typeface="DM Sans Bold"/>
                <a:ea typeface="DM Sans Bold"/>
                <a:cs typeface="DM Sans Bold"/>
                <a:sym typeface="DM Sans Bold"/>
              </a:rPr>
              <a:t>Over-reliance:</a:t>
            </a:r>
            <a:r>
              <a:rPr lang="en-US" sz="3200">
                <a:solidFill>
                  <a:srgbClr val="000001"/>
                </a:solidFill>
                <a:latin typeface="DM Sans"/>
                <a:ea typeface="DM Sans"/>
                <a:cs typeface="DM Sans"/>
                <a:sym typeface="DM Sans"/>
              </a:rPr>
              <a:t> Letting AI do your thinking can </a:t>
            </a:r>
            <a:r>
              <a:rPr lang="en-US" sz="3200" b="1">
                <a:solidFill>
                  <a:srgbClr val="000001"/>
                </a:solidFill>
                <a:latin typeface="DM Sans Bold"/>
                <a:ea typeface="DM Sans Bold"/>
                <a:cs typeface="DM Sans Bold"/>
                <a:sym typeface="DM Sans Bold"/>
              </a:rPr>
              <a:t>weaken your own learning</a:t>
            </a:r>
            <a:r>
              <a:rPr lang="en-US" sz="3200">
                <a:solidFill>
                  <a:srgbClr val="000001"/>
                </a:solidFill>
                <a:latin typeface="DM Sans"/>
                <a:ea typeface="DM Sans"/>
                <a:cs typeface="DM Sans"/>
                <a:sym typeface="DM Sans"/>
              </a:rPr>
              <a:t> and problem-solving skills. Scientific studies from MIT have shown that relying on GenAI measurably affects our cognition – we become less able to learn and process information and experience much more difficulty when the tools aren’t available.  </a:t>
            </a:r>
          </a:p>
          <a:p>
            <a:pPr marL="690890" lvl="1" indent="-345445" algn="l">
              <a:lnSpc>
                <a:spcPts val="4000"/>
              </a:lnSpc>
              <a:buFont typeface="Arial"/>
              <a:buChar char="•"/>
            </a:pPr>
            <a:r>
              <a:rPr lang="en-US" sz="3200" b="1">
                <a:solidFill>
                  <a:srgbClr val="000001"/>
                </a:solidFill>
                <a:latin typeface="DM Sans Bold"/>
                <a:ea typeface="DM Sans Bold"/>
                <a:cs typeface="DM Sans Bold"/>
                <a:sym typeface="DM Sans Bold"/>
              </a:rPr>
              <a:t>Emotional Manipulation &amp; Dependence: </a:t>
            </a:r>
            <a:r>
              <a:rPr lang="en-US" sz="3200">
                <a:solidFill>
                  <a:srgbClr val="000001"/>
                </a:solidFill>
                <a:latin typeface="DM Sans"/>
                <a:ea typeface="DM Sans"/>
                <a:cs typeface="DM Sans"/>
                <a:sym typeface="DM Sans"/>
              </a:rPr>
              <a:t>AI chatbots may agree with everything a user says, known as the "</a:t>
            </a:r>
            <a:r>
              <a:rPr lang="en-US" sz="3200" b="1">
                <a:solidFill>
                  <a:srgbClr val="000001"/>
                </a:solidFill>
                <a:latin typeface="DM Sans Bold"/>
                <a:ea typeface="DM Sans Bold"/>
                <a:cs typeface="DM Sans Bold"/>
                <a:sym typeface="DM Sans Bold"/>
              </a:rPr>
              <a:t>Yes... and?</a:t>
            </a:r>
            <a:r>
              <a:rPr lang="en-US" sz="3200">
                <a:solidFill>
                  <a:srgbClr val="000001"/>
                </a:solidFill>
                <a:latin typeface="DM Sans"/>
                <a:ea typeface="DM Sans"/>
                <a:cs typeface="DM Sans"/>
                <a:sym typeface="DM Sans"/>
              </a:rPr>
              <a:t>" strategy, offering another question/ step to keep the conversation going. This can reinforce unsafe and even harmful ideas. Relying on AI for emotional and social support or coping with loneliness can </a:t>
            </a:r>
            <a:r>
              <a:rPr lang="en-US" sz="3200" b="1">
                <a:solidFill>
                  <a:srgbClr val="000001"/>
                </a:solidFill>
                <a:latin typeface="DM Sans Bold"/>
                <a:ea typeface="DM Sans Bold"/>
                <a:cs typeface="DM Sans Bold"/>
                <a:sym typeface="DM Sans Bold"/>
              </a:rPr>
              <a:t>damage your ability to develop relationships and social skills</a:t>
            </a:r>
            <a:r>
              <a:rPr lang="en-US" sz="3200">
                <a:solidFill>
                  <a:srgbClr val="000001"/>
                </a:solidFill>
                <a:latin typeface="DM Sans"/>
                <a:ea typeface="DM Sans"/>
                <a:cs typeface="DM Sans"/>
                <a:sym typeface="DM Sans"/>
              </a:rPr>
              <a:t>. </a:t>
            </a:r>
          </a:p>
          <a:p>
            <a:pPr marL="690890" lvl="1" indent="-345445" algn="l">
              <a:lnSpc>
                <a:spcPts val="4000"/>
              </a:lnSpc>
              <a:buFont typeface="Arial"/>
              <a:buChar char="•"/>
            </a:pPr>
            <a:r>
              <a:rPr lang="en-US" sz="3200" b="1">
                <a:solidFill>
                  <a:srgbClr val="000001"/>
                </a:solidFill>
                <a:latin typeface="DM Sans Bold"/>
                <a:ea typeface="DM Sans Bold"/>
                <a:cs typeface="DM Sans Bold"/>
                <a:sym typeface="DM Sans Bold"/>
              </a:rPr>
              <a:t>Environmental Impact: </a:t>
            </a:r>
            <a:r>
              <a:rPr lang="en-US" sz="3200">
                <a:solidFill>
                  <a:srgbClr val="000001"/>
                </a:solidFill>
                <a:latin typeface="DM Sans"/>
                <a:ea typeface="DM Sans"/>
                <a:cs typeface="DM Sans"/>
                <a:sym typeface="DM Sans"/>
              </a:rPr>
              <a:t>Training and running Gen AI uses huge amounts of energy and water (globally, AI systems could soon use six times more water than Denmark!). The expanding data centres in Ireland puts </a:t>
            </a:r>
            <a:r>
              <a:rPr lang="en-US" sz="3200" b="1">
                <a:solidFill>
                  <a:srgbClr val="000001"/>
                </a:solidFill>
                <a:latin typeface="DM Sans Bold"/>
                <a:ea typeface="DM Sans Bold"/>
                <a:cs typeface="DM Sans Bold"/>
                <a:sym typeface="DM Sans Bold"/>
              </a:rPr>
              <a:t>pressure on our energy system and increases reliance on fossil fuels</a:t>
            </a:r>
            <a:r>
              <a:rPr lang="en-US" sz="3200">
                <a:solidFill>
                  <a:srgbClr val="000001"/>
                </a:solidFill>
                <a:latin typeface="DM Sans"/>
                <a:ea typeface="DM Sans"/>
                <a:cs typeface="DM Sans"/>
                <a:sym typeface="DM Sans"/>
              </a:rPr>
              <a:t>. </a:t>
            </a:r>
          </a:p>
          <a:p>
            <a:pPr algn="l">
              <a:lnSpc>
                <a:spcPts val="4000"/>
              </a:lnSpc>
            </a:pPr>
            <a:endParaRPr lang="en-US" sz="3200">
              <a:solidFill>
                <a:srgbClr val="000001"/>
              </a:solidFill>
              <a:latin typeface="DM Sans"/>
              <a:ea typeface="DM Sans"/>
              <a:cs typeface="DM Sans"/>
              <a:sym typeface="DM Sans"/>
            </a:endParaRPr>
          </a:p>
          <a:p>
            <a:pPr algn="l">
              <a:lnSpc>
                <a:spcPts val="4000"/>
              </a:lnSpc>
            </a:pPr>
            <a:endParaRPr lang="en-US" sz="3200">
              <a:solidFill>
                <a:srgbClr val="000001"/>
              </a:solidFill>
              <a:latin typeface="DM Sans"/>
              <a:ea typeface="DM Sans"/>
              <a:cs typeface="DM Sans"/>
              <a:sym typeface="DM Sans"/>
            </a:endParaRPr>
          </a:p>
          <a:p>
            <a:pPr algn="l">
              <a:lnSpc>
                <a:spcPts val="4625"/>
              </a:lnSpc>
            </a:pPr>
            <a:endParaRPr lang="en-US" sz="3200">
              <a:solidFill>
                <a:srgbClr val="000001"/>
              </a:solidFill>
              <a:latin typeface="DM Sans"/>
              <a:ea typeface="DM Sans"/>
              <a:cs typeface="DM Sans"/>
              <a:sym typeface="DM Sans"/>
            </a:endParaRPr>
          </a:p>
        </p:txBody>
      </p:sp>
      <p:sp>
        <p:nvSpPr>
          <p:cNvPr id="4" name="TextBox 4"/>
          <p:cNvSpPr txBox="1"/>
          <p:nvPr/>
        </p:nvSpPr>
        <p:spPr>
          <a:xfrm>
            <a:off x="7307409" y="567693"/>
            <a:ext cx="10137400" cy="727075"/>
          </a:xfrm>
          <a:prstGeom prst="rect">
            <a:avLst/>
          </a:prstGeom>
        </p:spPr>
        <p:txBody>
          <a:bodyPr lIns="0" tIns="0" rIns="0" bIns="0" rtlCol="0" anchor="t">
            <a:spAutoFit/>
          </a:bodyPr>
          <a:lstStyle/>
          <a:p>
            <a:pPr algn="r">
              <a:lnSpc>
                <a:spcPts val="5600"/>
              </a:lnSpc>
            </a:pPr>
            <a:r>
              <a:rPr lang="en-US" sz="5000" b="1">
                <a:solidFill>
                  <a:srgbClr val="000001"/>
                </a:solidFill>
                <a:latin typeface="DM Sans Bold"/>
                <a:ea typeface="DM Sans Bold"/>
                <a:cs typeface="DM Sans Bold"/>
                <a:sym typeface="DM Sans Bold"/>
              </a:rPr>
              <a:t>Risks of Chatbots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sp>
        <p:nvSpPr>
          <p:cNvPr id="2" name="Freeform 2"/>
          <p:cNvSpPr/>
          <p:nvPr/>
        </p:nvSpPr>
        <p:spPr>
          <a:xfrm>
            <a:off x="1028700" y="624138"/>
            <a:ext cx="3659502" cy="809124"/>
          </a:xfrm>
          <a:custGeom>
            <a:avLst/>
            <a:gdLst/>
            <a:ahLst/>
            <a:cxnLst/>
            <a:rect l="l" t="t" r="r" b="b"/>
            <a:pathLst>
              <a:path w="3659502" h="809124">
                <a:moveTo>
                  <a:pt x="0" y="0"/>
                </a:moveTo>
                <a:lnTo>
                  <a:pt x="3659502" y="0"/>
                </a:lnTo>
                <a:lnTo>
                  <a:pt x="3659502" y="809124"/>
                </a:lnTo>
                <a:lnTo>
                  <a:pt x="0" y="809124"/>
                </a:lnTo>
                <a:lnTo>
                  <a:pt x="0" y="0"/>
                </a:lnTo>
                <a:close/>
              </a:path>
            </a:pathLst>
          </a:custGeom>
          <a:blipFill>
            <a:blip r:embed="rId2"/>
            <a:stretch>
              <a:fillRect/>
            </a:stretch>
          </a:blipFill>
        </p:spPr>
        <p:txBody>
          <a:bodyPr/>
          <a:lstStyle/>
          <a:p>
            <a:endParaRPr lang="en-IE"/>
          </a:p>
        </p:txBody>
      </p:sp>
      <p:grpSp>
        <p:nvGrpSpPr>
          <p:cNvPr id="3" name="Group 3"/>
          <p:cNvGrpSpPr/>
          <p:nvPr/>
        </p:nvGrpSpPr>
        <p:grpSpPr>
          <a:xfrm>
            <a:off x="10987481" y="2661696"/>
            <a:ext cx="6746896" cy="6596604"/>
            <a:chOff x="0" y="0"/>
            <a:chExt cx="6328410" cy="6187440"/>
          </a:xfrm>
        </p:grpSpPr>
        <p:sp>
          <p:nvSpPr>
            <p:cNvPr id="4" name="Freeform 4"/>
            <p:cNvSpPr/>
            <p:nvPr/>
          </p:nvSpPr>
          <p:spPr>
            <a:xfrm>
              <a:off x="0" y="240"/>
              <a:ext cx="6329680" cy="6186026"/>
            </a:xfrm>
            <a:custGeom>
              <a:avLst/>
              <a:gdLst/>
              <a:ahLst/>
              <a:cxnLst/>
              <a:rect l="l" t="t" r="r" b="b"/>
              <a:pathLst>
                <a:path w="6329680" h="6186026">
                  <a:moveTo>
                    <a:pt x="2310130" y="1424700"/>
                  </a:moveTo>
                  <a:cubicBezTo>
                    <a:pt x="1192530" y="1102120"/>
                    <a:pt x="416560" y="655080"/>
                    <a:pt x="483870" y="333770"/>
                  </a:cubicBezTo>
                  <a:cubicBezTo>
                    <a:pt x="565150" y="-53580"/>
                    <a:pt x="1838960" y="-112000"/>
                    <a:pt x="3326130" y="201690"/>
                  </a:cubicBezTo>
                  <a:cubicBezTo>
                    <a:pt x="4455160" y="440450"/>
                    <a:pt x="5384800" y="825260"/>
                    <a:pt x="5730240" y="1166890"/>
                  </a:cubicBezTo>
                  <a:cubicBezTo>
                    <a:pt x="5824220" y="1235470"/>
                    <a:pt x="5876290" y="1321830"/>
                    <a:pt x="5876290" y="1424700"/>
                  </a:cubicBezTo>
                  <a:lnTo>
                    <a:pt x="5876290" y="1428510"/>
                  </a:lnTo>
                  <a:cubicBezTo>
                    <a:pt x="5876290" y="1438670"/>
                    <a:pt x="5876290" y="1448830"/>
                    <a:pt x="5875020" y="1457720"/>
                  </a:cubicBezTo>
                  <a:cubicBezTo>
                    <a:pt x="5843270" y="1758710"/>
                    <a:pt x="5398770" y="2134630"/>
                    <a:pt x="4721860" y="2477530"/>
                  </a:cubicBezTo>
                  <a:cubicBezTo>
                    <a:pt x="4951730" y="2618500"/>
                    <a:pt x="5083810" y="2784870"/>
                    <a:pt x="5083810" y="2961400"/>
                  </a:cubicBezTo>
                  <a:cubicBezTo>
                    <a:pt x="5083810" y="3000770"/>
                    <a:pt x="5077460" y="3040140"/>
                    <a:pt x="5064760" y="3076970"/>
                  </a:cubicBezTo>
                  <a:cubicBezTo>
                    <a:pt x="5760720" y="3231910"/>
                    <a:pt x="6234430" y="3474480"/>
                    <a:pt x="6316980" y="3750070"/>
                  </a:cubicBezTo>
                  <a:cubicBezTo>
                    <a:pt x="6325870" y="3778010"/>
                    <a:pt x="6329680" y="3805950"/>
                    <a:pt x="6329680" y="3835160"/>
                  </a:cubicBezTo>
                  <a:cubicBezTo>
                    <a:pt x="6329680" y="4354590"/>
                    <a:pt x="5077460" y="5218190"/>
                    <a:pt x="3534410" y="5763020"/>
                  </a:cubicBezTo>
                  <a:cubicBezTo>
                    <a:pt x="1991360" y="6307850"/>
                    <a:pt x="739140" y="6329440"/>
                    <a:pt x="739140" y="5810010"/>
                  </a:cubicBezTo>
                  <a:cubicBezTo>
                    <a:pt x="739140" y="5505210"/>
                    <a:pt x="1169670" y="5082300"/>
                    <a:pt x="1837690" y="4674630"/>
                  </a:cubicBezTo>
                  <a:cubicBezTo>
                    <a:pt x="830580" y="4520960"/>
                    <a:pt x="140970" y="4203460"/>
                    <a:pt x="140970" y="3836430"/>
                  </a:cubicBezTo>
                  <a:cubicBezTo>
                    <a:pt x="140970" y="3704350"/>
                    <a:pt x="231140" y="3578620"/>
                    <a:pt x="392430" y="3464320"/>
                  </a:cubicBezTo>
                  <a:cubicBezTo>
                    <a:pt x="143510" y="3319540"/>
                    <a:pt x="0" y="3146820"/>
                    <a:pt x="0" y="2962670"/>
                  </a:cubicBezTo>
                  <a:lnTo>
                    <a:pt x="0" y="2952510"/>
                  </a:lnTo>
                  <a:cubicBezTo>
                    <a:pt x="0" y="2499120"/>
                    <a:pt x="989330" y="1860310"/>
                    <a:pt x="2310130" y="1424700"/>
                  </a:cubicBezTo>
                  <a:close/>
                </a:path>
              </a:pathLst>
            </a:custGeom>
            <a:blipFill>
              <a:blip r:embed="rId3"/>
              <a:stretch>
                <a:fillRect l="-11437" t="-1250" r="-43242" b="-20334"/>
              </a:stretch>
            </a:blipFill>
          </p:spPr>
          <p:txBody>
            <a:bodyPr/>
            <a:lstStyle/>
            <a:p>
              <a:endParaRPr lang="en-IE"/>
            </a:p>
          </p:txBody>
        </p:sp>
      </p:grpSp>
      <p:sp>
        <p:nvSpPr>
          <p:cNvPr id="5" name="TextBox 5"/>
          <p:cNvSpPr txBox="1"/>
          <p:nvPr/>
        </p:nvSpPr>
        <p:spPr>
          <a:xfrm>
            <a:off x="832593" y="3041333"/>
            <a:ext cx="8961040" cy="5712142"/>
          </a:xfrm>
          <a:prstGeom prst="rect">
            <a:avLst/>
          </a:prstGeom>
        </p:spPr>
        <p:txBody>
          <a:bodyPr lIns="0" tIns="0" rIns="0" bIns="0" rtlCol="0" anchor="t">
            <a:spAutoFit/>
          </a:bodyPr>
          <a:lstStyle/>
          <a:p>
            <a:pPr algn="l">
              <a:lnSpc>
                <a:spcPts val="4000"/>
              </a:lnSpc>
            </a:pPr>
            <a:r>
              <a:rPr lang="en-US" sz="3200">
                <a:solidFill>
                  <a:srgbClr val="000001"/>
                </a:solidFill>
                <a:latin typeface="DM Sans"/>
                <a:ea typeface="DM Sans"/>
                <a:cs typeface="DM Sans"/>
                <a:sym typeface="DM Sans"/>
              </a:rPr>
              <a:t>In small groups, discuss for 2 minutes: </a:t>
            </a:r>
          </a:p>
          <a:p>
            <a:pPr algn="l">
              <a:lnSpc>
                <a:spcPts val="4000"/>
              </a:lnSpc>
            </a:pPr>
            <a:endParaRPr lang="en-US" sz="3200">
              <a:solidFill>
                <a:srgbClr val="000001"/>
              </a:solidFill>
              <a:latin typeface="DM Sans"/>
              <a:ea typeface="DM Sans"/>
              <a:cs typeface="DM Sans"/>
              <a:sym typeface="DM Sans"/>
            </a:endParaRPr>
          </a:p>
          <a:p>
            <a:pPr algn="l">
              <a:lnSpc>
                <a:spcPts val="4000"/>
              </a:lnSpc>
            </a:pPr>
            <a:r>
              <a:rPr lang="en-US" sz="3200" i="1">
                <a:solidFill>
                  <a:srgbClr val="000001"/>
                </a:solidFill>
                <a:latin typeface="DM Sans Italics"/>
                <a:ea typeface="DM Sans Italics"/>
                <a:cs typeface="DM Sans Italics"/>
                <a:sym typeface="DM Sans Italics"/>
              </a:rPr>
              <a:t>If you were feeling stressed about exams, what would be different about asking a chatbot for help versus talking to a friend or teacher? </a:t>
            </a:r>
          </a:p>
          <a:p>
            <a:pPr algn="l">
              <a:lnSpc>
                <a:spcPts val="4000"/>
              </a:lnSpc>
            </a:pPr>
            <a:endParaRPr lang="en-US" sz="3200" i="1">
              <a:solidFill>
                <a:srgbClr val="000001"/>
              </a:solidFill>
              <a:latin typeface="DM Sans Italics"/>
              <a:ea typeface="DM Sans Italics"/>
              <a:cs typeface="DM Sans Italics"/>
              <a:sym typeface="DM Sans Italics"/>
            </a:endParaRPr>
          </a:p>
          <a:p>
            <a:pPr algn="l">
              <a:lnSpc>
                <a:spcPts val="4000"/>
              </a:lnSpc>
            </a:pPr>
            <a:r>
              <a:rPr lang="en-US" sz="3200">
                <a:solidFill>
                  <a:srgbClr val="000001"/>
                </a:solidFill>
                <a:latin typeface="DM Sans"/>
                <a:ea typeface="DM Sans"/>
                <a:cs typeface="DM Sans"/>
                <a:sym typeface="DM Sans"/>
              </a:rPr>
              <a:t>Choose one speaker from your group to share your main ideas. </a:t>
            </a:r>
          </a:p>
          <a:p>
            <a:pPr algn="l">
              <a:lnSpc>
                <a:spcPts val="4000"/>
              </a:lnSpc>
            </a:pPr>
            <a:endParaRPr lang="en-US" sz="3200">
              <a:solidFill>
                <a:srgbClr val="000001"/>
              </a:solidFill>
              <a:latin typeface="DM Sans"/>
              <a:ea typeface="DM Sans"/>
              <a:cs typeface="DM Sans"/>
              <a:sym typeface="DM Sans"/>
            </a:endParaRPr>
          </a:p>
          <a:p>
            <a:pPr algn="l">
              <a:lnSpc>
                <a:spcPts val="4625"/>
              </a:lnSpc>
            </a:pPr>
            <a:endParaRPr lang="en-US" sz="3200">
              <a:solidFill>
                <a:srgbClr val="000001"/>
              </a:solidFill>
              <a:latin typeface="DM Sans"/>
              <a:ea typeface="DM Sans"/>
              <a:cs typeface="DM Sans"/>
              <a:sym typeface="DM Sans"/>
            </a:endParaRPr>
          </a:p>
          <a:p>
            <a:pPr algn="l">
              <a:lnSpc>
                <a:spcPts val="4625"/>
              </a:lnSpc>
            </a:pPr>
            <a:endParaRPr lang="en-US" sz="3200">
              <a:solidFill>
                <a:srgbClr val="000001"/>
              </a:solidFill>
              <a:latin typeface="DM Sans"/>
              <a:ea typeface="DM Sans"/>
              <a:cs typeface="DM Sans"/>
              <a:sym typeface="DM Sans"/>
            </a:endParaRPr>
          </a:p>
        </p:txBody>
      </p:sp>
      <p:sp>
        <p:nvSpPr>
          <p:cNvPr id="6" name="TextBox 6"/>
          <p:cNvSpPr txBox="1"/>
          <p:nvPr/>
        </p:nvSpPr>
        <p:spPr>
          <a:xfrm>
            <a:off x="6478231" y="911113"/>
            <a:ext cx="11419269" cy="1431925"/>
          </a:xfrm>
          <a:prstGeom prst="rect">
            <a:avLst/>
          </a:prstGeom>
        </p:spPr>
        <p:txBody>
          <a:bodyPr lIns="0" tIns="0" rIns="0" bIns="0" rtlCol="0" anchor="t">
            <a:spAutoFit/>
          </a:bodyPr>
          <a:lstStyle/>
          <a:p>
            <a:pPr algn="r">
              <a:lnSpc>
                <a:spcPts val="5600"/>
              </a:lnSpc>
            </a:pPr>
            <a:r>
              <a:rPr lang="en-US" sz="5000" b="1">
                <a:solidFill>
                  <a:srgbClr val="000001"/>
                </a:solidFill>
                <a:latin typeface="DM Sans Bold"/>
                <a:ea typeface="DM Sans Bold"/>
                <a:cs typeface="DM Sans Bold"/>
                <a:sym typeface="DM Sans Bold"/>
              </a:rPr>
              <a:t>Fishbowl Discussion: Human or Chatbot: Who Would You Turn To?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sp>
        <p:nvSpPr>
          <p:cNvPr id="2" name="Freeform 2"/>
          <p:cNvSpPr/>
          <p:nvPr/>
        </p:nvSpPr>
        <p:spPr>
          <a:xfrm>
            <a:off x="1028700" y="624138"/>
            <a:ext cx="3659502" cy="809124"/>
          </a:xfrm>
          <a:custGeom>
            <a:avLst/>
            <a:gdLst/>
            <a:ahLst/>
            <a:cxnLst/>
            <a:rect l="l" t="t" r="r" b="b"/>
            <a:pathLst>
              <a:path w="3659502" h="809124">
                <a:moveTo>
                  <a:pt x="0" y="0"/>
                </a:moveTo>
                <a:lnTo>
                  <a:pt x="3659502" y="0"/>
                </a:lnTo>
                <a:lnTo>
                  <a:pt x="3659502" y="809124"/>
                </a:lnTo>
                <a:lnTo>
                  <a:pt x="0" y="809124"/>
                </a:lnTo>
                <a:lnTo>
                  <a:pt x="0" y="0"/>
                </a:lnTo>
                <a:close/>
              </a:path>
            </a:pathLst>
          </a:custGeom>
          <a:blipFill>
            <a:blip r:embed="rId2"/>
            <a:stretch>
              <a:fillRect/>
            </a:stretch>
          </a:blipFill>
        </p:spPr>
        <p:txBody>
          <a:bodyPr/>
          <a:lstStyle/>
          <a:p>
            <a:endParaRPr lang="en-IE"/>
          </a:p>
        </p:txBody>
      </p:sp>
      <p:grpSp>
        <p:nvGrpSpPr>
          <p:cNvPr id="3" name="Group 3"/>
          <p:cNvGrpSpPr/>
          <p:nvPr/>
        </p:nvGrpSpPr>
        <p:grpSpPr>
          <a:xfrm>
            <a:off x="11129359" y="2645550"/>
            <a:ext cx="6402464" cy="6612750"/>
            <a:chOff x="0" y="0"/>
            <a:chExt cx="6148070" cy="6350000"/>
          </a:xfrm>
        </p:grpSpPr>
        <p:sp>
          <p:nvSpPr>
            <p:cNvPr id="4" name="Freeform 4"/>
            <p:cNvSpPr/>
            <p:nvPr/>
          </p:nvSpPr>
          <p:spPr>
            <a:xfrm>
              <a:off x="-50" y="-330"/>
              <a:ext cx="6149136" cy="6349909"/>
            </a:xfrm>
            <a:custGeom>
              <a:avLst/>
              <a:gdLst/>
              <a:ahLst/>
              <a:cxnLst/>
              <a:rect l="l" t="t" r="r" b="b"/>
              <a:pathLst>
                <a:path w="6149136" h="6349909">
                  <a:moveTo>
                    <a:pt x="1261160" y="330"/>
                  </a:moveTo>
                  <a:cubicBezTo>
                    <a:pt x="1581200" y="-12370"/>
                    <a:pt x="2193340" y="707720"/>
                    <a:pt x="2802940" y="1780870"/>
                  </a:cubicBezTo>
                  <a:cubicBezTo>
                    <a:pt x="2848660" y="1571320"/>
                    <a:pt x="2912160" y="1396060"/>
                    <a:pt x="2989630" y="1261440"/>
                  </a:cubicBezTo>
                  <a:cubicBezTo>
                    <a:pt x="3021380" y="1170000"/>
                    <a:pt x="3077260" y="1089990"/>
                    <a:pt x="3153460" y="1030300"/>
                  </a:cubicBezTo>
                  <a:cubicBezTo>
                    <a:pt x="3429050" y="818210"/>
                    <a:pt x="3912920" y="949020"/>
                    <a:pt x="4395520" y="1318590"/>
                  </a:cubicBezTo>
                  <a:cubicBezTo>
                    <a:pt x="4536490" y="748360"/>
                    <a:pt x="4820970" y="358470"/>
                    <a:pt x="5160060" y="347040"/>
                  </a:cubicBezTo>
                  <a:cubicBezTo>
                    <a:pt x="5669330" y="329260"/>
                    <a:pt x="6111290" y="1166190"/>
                    <a:pt x="6146850" y="2213940"/>
                  </a:cubicBezTo>
                  <a:cubicBezTo>
                    <a:pt x="6182410" y="3261690"/>
                    <a:pt x="5798870" y="4126560"/>
                    <a:pt x="5289600" y="4143070"/>
                  </a:cubicBezTo>
                  <a:cubicBezTo>
                    <a:pt x="5264200" y="4144340"/>
                    <a:pt x="5238800" y="4143070"/>
                    <a:pt x="5214670" y="4139260"/>
                  </a:cubicBezTo>
                  <a:cubicBezTo>
                    <a:pt x="5053380" y="4157040"/>
                    <a:pt x="4862880" y="4113860"/>
                    <a:pt x="4660950" y="4021150"/>
                  </a:cubicBezTo>
                  <a:cubicBezTo>
                    <a:pt x="4715560" y="5151450"/>
                    <a:pt x="4467910" y="6030290"/>
                    <a:pt x="4038650" y="6088710"/>
                  </a:cubicBezTo>
                  <a:cubicBezTo>
                    <a:pt x="4023410" y="6091250"/>
                    <a:pt x="4006900" y="6092520"/>
                    <a:pt x="3990390" y="6091250"/>
                  </a:cubicBezTo>
                  <a:cubicBezTo>
                    <a:pt x="3984040" y="6091250"/>
                    <a:pt x="3978960" y="6091250"/>
                    <a:pt x="3972610" y="6091250"/>
                  </a:cubicBezTo>
                  <a:cubicBezTo>
                    <a:pt x="3848150" y="6084900"/>
                    <a:pt x="3721150" y="6009970"/>
                    <a:pt x="3597960" y="5880430"/>
                  </a:cubicBezTo>
                  <a:cubicBezTo>
                    <a:pt x="3385870" y="5691200"/>
                    <a:pt x="3136950" y="5385130"/>
                    <a:pt x="2874060" y="4992700"/>
                  </a:cubicBezTo>
                  <a:cubicBezTo>
                    <a:pt x="2865170" y="5556580"/>
                    <a:pt x="2761030" y="5926150"/>
                    <a:pt x="2564180" y="5971870"/>
                  </a:cubicBezTo>
                  <a:cubicBezTo>
                    <a:pt x="2545130" y="5975680"/>
                    <a:pt x="2526080" y="5976950"/>
                    <a:pt x="2508300" y="5975680"/>
                  </a:cubicBezTo>
                  <a:cubicBezTo>
                    <a:pt x="2292400" y="5990920"/>
                    <a:pt x="1976170" y="5717870"/>
                    <a:pt x="1640890" y="5258130"/>
                  </a:cubicBezTo>
                  <a:cubicBezTo>
                    <a:pt x="1596440" y="5891860"/>
                    <a:pt x="1447850" y="6314770"/>
                    <a:pt x="1217980" y="6347790"/>
                  </a:cubicBezTo>
                  <a:cubicBezTo>
                    <a:pt x="815390" y="6406210"/>
                    <a:pt x="313740" y="5249240"/>
                    <a:pt x="97840" y="3765880"/>
                  </a:cubicBezTo>
                  <a:cubicBezTo>
                    <a:pt x="-118060" y="2282520"/>
                    <a:pt x="35610" y="1031570"/>
                    <a:pt x="438200" y="973150"/>
                  </a:cubicBezTo>
                  <a:cubicBezTo>
                    <a:pt x="449630" y="971880"/>
                    <a:pt x="459790" y="970610"/>
                    <a:pt x="471220" y="970610"/>
                  </a:cubicBezTo>
                  <a:cubicBezTo>
                    <a:pt x="590600" y="969340"/>
                    <a:pt x="739190" y="1050620"/>
                    <a:pt x="903020" y="1201750"/>
                  </a:cubicBezTo>
                  <a:cubicBezTo>
                    <a:pt x="886510" y="517220"/>
                    <a:pt x="990650" y="54940"/>
                    <a:pt x="1211630" y="5410"/>
                  </a:cubicBezTo>
                  <a:cubicBezTo>
                    <a:pt x="1228140" y="1600"/>
                    <a:pt x="1244650" y="-940"/>
                    <a:pt x="1261160" y="330"/>
                  </a:cubicBezTo>
                  <a:close/>
                </a:path>
              </a:pathLst>
            </a:custGeom>
            <a:blipFill>
              <a:blip r:embed="rId3"/>
              <a:stretch>
                <a:fillRect l="-68614" r="-16614"/>
              </a:stretch>
            </a:blipFill>
          </p:spPr>
          <p:txBody>
            <a:bodyPr/>
            <a:lstStyle/>
            <a:p>
              <a:endParaRPr lang="en-IE"/>
            </a:p>
          </p:txBody>
        </p:sp>
      </p:grpSp>
      <p:sp>
        <p:nvSpPr>
          <p:cNvPr id="5" name="TextBox 5"/>
          <p:cNvSpPr txBox="1"/>
          <p:nvPr/>
        </p:nvSpPr>
        <p:spPr>
          <a:xfrm>
            <a:off x="832593" y="3041333"/>
            <a:ext cx="8896947" cy="7226617"/>
          </a:xfrm>
          <a:prstGeom prst="rect">
            <a:avLst/>
          </a:prstGeom>
        </p:spPr>
        <p:txBody>
          <a:bodyPr lIns="0" tIns="0" rIns="0" bIns="0" rtlCol="0" anchor="t">
            <a:spAutoFit/>
          </a:bodyPr>
          <a:lstStyle/>
          <a:p>
            <a:pPr algn="l">
              <a:lnSpc>
                <a:spcPts val="4000"/>
              </a:lnSpc>
            </a:pPr>
            <a:r>
              <a:rPr lang="en-US" sz="3200" b="1">
                <a:solidFill>
                  <a:srgbClr val="000001"/>
                </a:solidFill>
                <a:latin typeface="DM Sans Bold"/>
                <a:ea typeface="DM Sans Bold"/>
                <a:cs typeface="DM Sans Bold"/>
                <a:sym typeface="DM Sans Bold"/>
              </a:rPr>
              <a:t>Focus on: </a:t>
            </a:r>
          </a:p>
          <a:p>
            <a:pPr marL="690890" lvl="1" indent="-345445" algn="l">
              <a:lnSpc>
                <a:spcPts val="4000"/>
              </a:lnSpc>
              <a:buFont typeface="Arial"/>
              <a:buChar char="•"/>
            </a:pPr>
            <a:r>
              <a:rPr lang="en-US" sz="3200">
                <a:solidFill>
                  <a:srgbClr val="000001"/>
                </a:solidFill>
                <a:latin typeface="DM Sans"/>
                <a:ea typeface="DM Sans"/>
                <a:cs typeface="DM Sans"/>
                <a:sym typeface="DM Sans"/>
              </a:rPr>
              <a:t>What can a chatbot do well in this situation? </a:t>
            </a:r>
          </a:p>
          <a:p>
            <a:pPr marL="690890" lvl="1" indent="-345445" algn="l">
              <a:lnSpc>
                <a:spcPts val="4000"/>
              </a:lnSpc>
              <a:buFont typeface="Arial"/>
              <a:buChar char="•"/>
            </a:pPr>
            <a:r>
              <a:rPr lang="en-US" sz="3200">
                <a:solidFill>
                  <a:srgbClr val="000001"/>
                </a:solidFill>
                <a:latin typeface="DM Sans"/>
                <a:ea typeface="DM Sans"/>
                <a:cs typeface="DM Sans"/>
                <a:sym typeface="DM Sans"/>
              </a:rPr>
              <a:t>What can a trusted person (friend or teachers) offer that an AI chatbot can't? </a:t>
            </a:r>
          </a:p>
          <a:p>
            <a:pPr marL="690890" lvl="1" indent="-345445" algn="l">
              <a:lnSpc>
                <a:spcPts val="4000"/>
              </a:lnSpc>
              <a:buFont typeface="Arial"/>
              <a:buChar char="•"/>
            </a:pPr>
            <a:r>
              <a:rPr lang="en-US" sz="3200">
                <a:solidFill>
                  <a:srgbClr val="000001"/>
                </a:solidFill>
                <a:latin typeface="DM Sans"/>
                <a:ea typeface="DM Sans"/>
                <a:cs typeface="DM Sans"/>
                <a:sym typeface="DM Sans"/>
              </a:rPr>
              <a:t>What are the costs of turning to an AI chatbot rather than to a friend? </a:t>
            </a:r>
          </a:p>
          <a:p>
            <a:pPr marL="690890" lvl="1" indent="-345445" algn="l">
              <a:lnSpc>
                <a:spcPts val="4000"/>
              </a:lnSpc>
              <a:buFont typeface="Arial"/>
              <a:buChar char="•"/>
            </a:pPr>
            <a:r>
              <a:rPr lang="en-US" sz="3200">
                <a:solidFill>
                  <a:srgbClr val="000001"/>
                </a:solidFill>
                <a:latin typeface="DM Sans"/>
                <a:ea typeface="DM Sans"/>
                <a:cs typeface="DM Sans"/>
                <a:sym typeface="DM Sans"/>
              </a:rPr>
              <a:t>What happens when a chatbot doesn’t know the answer? Will you know? </a:t>
            </a:r>
          </a:p>
          <a:p>
            <a:pPr marL="690890" lvl="1" indent="-345445" algn="l">
              <a:lnSpc>
                <a:spcPts val="4000"/>
              </a:lnSpc>
              <a:buFont typeface="Arial"/>
              <a:buChar char="•"/>
            </a:pPr>
            <a:r>
              <a:rPr lang="en-US" sz="3200">
                <a:solidFill>
                  <a:srgbClr val="000001"/>
                </a:solidFill>
                <a:latin typeface="DM Sans"/>
                <a:ea typeface="DM Sans"/>
                <a:cs typeface="DM Sans"/>
                <a:sym typeface="DM Sans"/>
              </a:rPr>
              <a:t>Can a chatbot understand context or emotion the same way humans do? </a:t>
            </a:r>
          </a:p>
          <a:p>
            <a:pPr algn="l">
              <a:lnSpc>
                <a:spcPts val="4000"/>
              </a:lnSpc>
            </a:pPr>
            <a:endParaRPr lang="en-US" sz="3200">
              <a:solidFill>
                <a:srgbClr val="000001"/>
              </a:solidFill>
              <a:latin typeface="DM Sans"/>
              <a:ea typeface="DM Sans"/>
              <a:cs typeface="DM Sans"/>
              <a:sym typeface="DM Sans"/>
            </a:endParaRPr>
          </a:p>
          <a:p>
            <a:pPr algn="l">
              <a:lnSpc>
                <a:spcPts val="4625"/>
              </a:lnSpc>
            </a:pPr>
            <a:endParaRPr lang="en-US" sz="3200">
              <a:solidFill>
                <a:srgbClr val="000001"/>
              </a:solidFill>
              <a:latin typeface="DM Sans"/>
              <a:ea typeface="DM Sans"/>
              <a:cs typeface="DM Sans"/>
              <a:sym typeface="DM Sans"/>
            </a:endParaRPr>
          </a:p>
          <a:p>
            <a:pPr algn="l">
              <a:lnSpc>
                <a:spcPts val="4625"/>
              </a:lnSpc>
            </a:pPr>
            <a:endParaRPr lang="en-US" sz="3200">
              <a:solidFill>
                <a:srgbClr val="000001"/>
              </a:solidFill>
              <a:latin typeface="DM Sans"/>
              <a:ea typeface="DM Sans"/>
              <a:cs typeface="DM Sans"/>
              <a:sym typeface="DM Sans"/>
            </a:endParaRPr>
          </a:p>
        </p:txBody>
      </p:sp>
      <p:sp>
        <p:nvSpPr>
          <p:cNvPr id="6" name="TextBox 6"/>
          <p:cNvSpPr txBox="1"/>
          <p:nvPr/>
        </p:nvSpPr>
        <p:spPr>
          <a:xfrm>
            <a:off x="6478231" y="911113"/>
            <a:ext cx="11419269" cy="1431925"/>
          </a:xfrm>
          <a:prstGeom prst="rect">
            <a:avLst/>
          </a:prstGeom>
        </p:spPr>
        <p:txBody>
          <a:bodyPr lIns="0" tIns="0" rIns="0" bIns="0" rtlCol="0" anchor="t">
            <a:spAutoFit/>
          </a:bodyPr>
          <a:lstStyle/>
          <a:p>
            <a:pPr algn="r">
              <a:lnSpc>
                <a:spcPts val="5600"/>
              </a:lnSpc>
            </a:pPr>
            <a:r>
              <a:rPr lang="en-US" sz="5000" b="1">
                <a:solidFill>
                  <a:srgbClr val="000001"/>
                </a:solidFill>
                <a:latin typeface="DM Sans Bold"/>
                <a:ea typeface="DM Sans Bold"/>
                <a:cs typeface="DM Sans Bold"/>
                <a:sym typeface="DM Sans Bold"/>
              </a:rPr>
              <a:t>Fishbowl Discussion: Human or Chatbot: Who Would You Turn To?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sp>
        <p:nvSpPr>
          <p:cNvPr id="2" name="Freeform 2"/>
          <p:cNvSpPr/>
          <p:nvPr/>
        </p:nvSpPr>
        <p:spPr>
          <a:xfrm>
            <a:off x="1028700" y="624138"/>
            <a:ext cx="3659502" cy="809124"/>
          </a:xfrm>
          <a:custGeom>
            <a:avLst/>
            <a:gdLst/>
            <a:ahLst/>
            <a:cxnLst/>
            <a:rect l="l" t="t" r="r" b="b"/>
            <a:pathLst>
              <a:path w="3659502" h="809124">
                <a:moveTo>
                  <a:pt x="0" y="0"/>
                </a:moveTo>
                <a:lnTo>
                  <a:pt x="3659502" y="0"/>
                </a:lnTo>
                <a:lnTo>
                  <a:pt x="3659502" y="809124"/>
                </a:lnTo>
                <a:lnTo>
                  <a:pt x="0" y="809124"/>
                </a:lnTo>
                <a:lnTo>
                  <a:pt x="0" y="0"/>
                </a:lnTo>
                <a:close/>
              </a:path>
            </a:pathLst>
          </a:custGeom>
          <a:blipFill>
            <a:blip r:embed="rId2"/>
            <a:stretch>
              <a:fillRect/>
            </a:stretch>
          </a:blipFill>
        </p:spPr>
        <p:txBody>
          <a:bodyPr/>
          <a:lstStyle/>
          <a:p>
            <a:endParaRPr lang="en-IE"/>
          </a:p>
        </p:txBody>
      </p:sp>
      <p:grpSp>
        <p:nvGrpSpPr>
          <p:cNvPr id="3" name="Group 3"/>
          <p:cNvGrpSpPr/>
          <p:nvPr/>
        </p:nvGrpSpPr>
        <p:grpSpPr>
          <a:xfrm>
            <a:off x="10624647" y="2411783"/>
            <a:ext cx="7226023" cy="7065058"/>
            <a:chOff x="0" y="0"/>
            <a:chExt cx="6328410" cy="6187440"/>
          </a:xfrm>
        </p:grpSpPr>
        <p:sp>
          <p:nvSpPr>
            <p:cNvPr id="4" name="Freeform 4"/>
            <p:cNvSpPr/>
            <p:nvPr/>
          </p:nvSpPr>
          <p:spPr>
            <a:xfrm>
              <a:off x="0" y="240"/>
              <a:ext cx="6329680" cy="6186026"/>
            </a:xfrm>
            <a:custGeom>
              <a:avLst/>
              <a:gdLst/>
              <a:ahLst/>
              <a:cxnLst/>
              <a:rect l="l" t="t" r="r" b="b"/>
              <a:pathLst>
                <a:path w="6329680" h="6186026">
                  <a:moveTo>
                    <a:pt x="2310130" y="1424700"/>
                  </a:moveTo>
                  <a:cubicBezTo>
                    <a:pt x="1192530" y="1102120"/>
                    <a:pt x="416560" y="655080"/>
                    <a:pt x="483870" y="333770"/>
                  </a:cubicBezTo>
                  <a:cubicBezTo>
                    <a:pt x="565150" y="-53580"/>
                    <a:pt x="1838960" y="-112000"/>
                    <a:pt x="3326130" y="201690"/>
                  </a:cubicBezTo>
                  <a:cubicBezTo>
                    <a:pt x="4455160" y="440450"/>
                    <a:pt x="5384800" y="825260"/>
                    <a:pt x="5730240" y="1166890"/>
                  </a:cubicBezTo>
                  <a:cubicBezTo>
                    <a:pt x="5824220" y="1235470"/>
                    <a:pt x="5876290" y="1321830"/>
                    <a:pt x="5876290" y="1424700"/>
                  </a:cubicBezTo>
                  <a:lnTo>
                    <a:pt x="5876290" y="1428510"/>
                  </a:lnTo>
                  <a:cubicBezTo>
                    <a:pt x="5876290" y="1438670"/>
                    <a:pt x="5876290" y="1448830"/>
                    <a:pt x="5875020" y="1457720"/>
                  </a:cubicBezTo>
                  <a:cubicBezTo>
                    <a:pt x="5843270" y="1758710"/>
                    <a:pt x="5398770" y="2134630"/>
                    <a:pt x="4721860" y="2477530"/>
                  </a:cubicBezTo>
                  <a:cubicBezTo>
                    <a:pt x="4951730" y="2618500"/>
                    <a:pt x="5083810" y="2784870"/>
                    <a:pt x="5083810" y="2961400"/>
                  </a:cubicBezTo>
                  <a:cubicBezTo>
                    <a:pt x="5083810" y="3000770"/>
                    <a:pt x="5077460" y="3040140"/>
                    <a:pt x="5064760" y="3076970"/>
                  </a:cubicBezTo>
                  <a:cubicBezTo>
                    <a:pt x="5760720" y="3231910"/>
                    <a:pt x="6234430" y="3474480"/>
                    <a:pt x="6316980" y="3750070"/>
                  </a:cubicBezTo>
                  <a:cubicBezTo>
                    <a:pt x="6325870" y="3778010"/>
                    <a:pt x="6329680" y="3805950"/>
                    <a:pt x="6329680" y="3835160"/>
                  </a:cubicBezTo>
                  <a:cubicBezTo>
                    <a:pt x="6329680" y="4354590"/>
                    <a:pt x="5077460" y="5218190"/>
                    <a:pt x="3534410" y="5763020"/>
                  </a:cubicBezTo>
                  <a:cubicBezTo>
                    <a:pt x="1991360" y="6307850"/>
                    <a:pt x="739140" y="6329440"/>
                    <a:pt x="739140" y="5810010"/>
                  </a:cubicBezTo>
                  <a:cubicBezTo>
                    <a:pt x="739140" y="5505210"/>
                    <a:pt x="1169670" y="5082300"/>
                    <a:pt x="1837690" y="4674630"/>
                  </a:cubicBezTo>
                  <a:cubicBezTo>
                    <a:pt x="830580" y="4520960"/>
                    <a:pt x="140970" y="4203460"/>
                    <a:pt x="140970" y="3836430"/>
                  </a:cubicBezTo>
                  <a:cubicBezTo>
                    <a:pt x="140970" y="3704350"/>
                    <a:pt x="231140" y="3578620"/>
                    <a:pt x="392430" y="3464320"/>
                  </a:cubicBezTo>
                  <a:cubicBezTo>
                    <a:pt x="143510" y="3319540"/>
                    <a:pt x="0" y="3146820"/>
                    <a:pt x="0" y="2962670"/>
                  </a:cubicBezTo>
                  <a:lnTo>
                    <a:pt x="0" y="2952510"/>
                  </a:lnTo>
                  <a:cubicBezTo>
                    <a:pt x="0" y="2499120"/>
                    <a:pt x="989330" y="1860310"/>
                    <a:pt x="2310130" y="1424700"/>
                  </a:cubicBezTo>
                  <a:close/>
                </a:path>
              </a:pathLst>
            </a:custGeom>
            <a:blipFill>
              <a:blip r:embed="rId3"/>
              <a:stretch>
                <a:fillRect l="-14793" r="-14793"/>
              </a:stretch>
            </a:blipFill>
          </p:spPr>
          <p:txBody>
            <a:bodyPr/>
            <a:lstStyle/>
            <a:p>
              <a:endParaRPr lang="en-IE"/>
            </a:p>
          </p:txBody>
        </p:sp>
      </p:grpSp>
      <p:sp>
        <p:nvSpPr>
          <p:cNvPr id="5" name="TextBox 5"/>
          <p:cNvSpPr txBox="1"/>
          <p:nvPr/>
        </p:nvSpPr>
        <p:spPr>
          <a:xfrm>
            <a:off x="1028700" y="3586004"/>
            <a:ext cx="9096210" cy="4121467"/>
          </a:xfrm>
          <a:prstGeom prst="rect">
            <a:avLst/>
          </a:prstGeom>
        </p:spPr>
        <p:txBody>
          <a:bodyPr lIns="0" tIns="0" rIns="0" bIns="0" rtlCol="0" anchor="t">
            <a:spAutoFit/>
          </a:bodyPr>
          <a:lstStyle/>
          <a:p>
            <a:pPr marL="690890" lvl="1" indent="-345445" algn="l">
              <a:lnSpc>
                <a:spcPts val="4000"/>
              </a:lnSpc>
              <a:buFont typeface="Arial"/>
              <a:buChar char="•"/>
            </a:pPr>
            <a:r>
              <a:rPr lang="en-US" sz="3200">
                <a:solidFill>
                  <a:srgbClr val="000001"/>
                </a:solidFill>
                <a:latin typeface="DM Sans"/>
                <a:ea typeface="DM Sans"/>
                <a:cs typeface="DM Sans"/>
                <a:sym typeface="DM Sans"/>
              </a:rPr>
              <a:t>The inner circle (Fish) shares group ideas - only they speak. </a:t>
            </a:r>
          </a:p>
          <a:p>
            <a:pPr marL="690890" lvl="1" indent="-345445" algn="l">
              <a:lnSpc>
                <a:spcPts val="4000"/>
              </a:lnSpc>
              <a:buFont typeface="Arial"/>
              <a:buChar char="•"/>
            </a:pPr>
            <a:r>
              <a:rPr lang="en-US" sz="3200">
                <a:solidFill>
                  <a:srgbClr val="000001"/>
                </a:solidFill>
                <a:latin typeface="DM Sans"/>
                <a:ea typeface="DM Sans"/>
                <a:cs typeface="DM Sans"/>
                <a:sym typeface="DM Sans"/>
              </a:rPr>
              <a:t>The outer circle (Bowl) listens carefully - listeners. </a:t>
            </a:r>
          </a:p>
          <a:p>
            <a:pPr marL="690890" lvl="1" indent="-345445" algn="l">
              <a:lnSpc>
                <a:spcPts val="4000"/>
              </a:lnSpc>
              <a:buFont typeface="Arial"/>
              <a:buChar char="•"/>
            </a:pPr>
            <a:r>
              <a:rPr lang="en-US" sz="3200">
                <a:solidFill>
                  <a:srgbClr val="000001"/>
                </a:solidFill>
                <a:latin typeface="DM Sans"/>
                <a:ea typeface="DM Sans"/>
                <a:cs typeface="DM Sans"/>
                <a:sym typeface="DM Sans"/>
              </a:rPr>
              <a:t>If someone in the outer circle wants to add or clarify something, they can tap in to swap places with a speaker. </a:t>
            </a:r>
          </a:p>
          <a:p>
            <a:pPr algn="l">
              <a:lnSpc>
                <a:spcPts val="4625"/>
              </a:lnSpc>
            </a:pPr>
            <a:endParaRPr lang="en-US" sz="3200">
              <a:solidFill>
                <a:srgbClr val="000001"/>
              </a:solidFill>
              <a:latin typeface="DM Sans"/>
              <a:ea typeface="DM Sans"/>
              <a:cs typeface="DM Sans"/>
              <a:sym typeface="DM Sans"/>
            </a:endParaRPr>
          </a:p>
        </p:txBody>
      </p:sp>
      <p:sp>
        <p:nvSpPr>
          <p:cNvPr id="6" name="TextBox 6"/>
          <p:cNvSpPr txBox="1"/>
          <p:nvPr/>
        </p:nvSpPr>
        <p:spPr>
          <a:xfrm>
            <a:off x="6431401" y="652713"/>
            <a:ext cx="11419269" cy="1431925"/>
          </a:xfrm>
          <a:prstGeom prst="rect">
            <a:avLst/>
          </a:prstGeom>
        </p:spPr>
        <p:txBody>
          <a:bodyPr lIns="0" tIns="0" rIns="0" bIns="0" rtlCol="0" anchor="t">
            <a:spAutoFit/>
          </a:bodyPr>
          <a:lstStyle/>
          <a:p>
            <a:pPr algn="r">
              <a:lnSpc>
                <a:spcPts val="5600"/>
              </a:lnSpc>
            </a:pPr>
            <a:r>
              <a:rPr lang="en-US" sz="5000" b="1">
                <a:solidFill>
                  <a:srgbClr val="000001"/>
                </a:solidFill>
                <a:latin typeface="DM Sans Bold"/>
                <a:ea typeface="DM Sans Bold"/>
                <a:cs typeface="DM Sans Bold"/>
                <a:sym typeface="DM Sans Bold"/>
              </a:rPr>
              <a:t>Fishbowl Discussion: Human or Chatbot: Who Would You Turn To?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sp>
        <p:nvSpPr>
          <p:cNvPr id="2" name="Freeform 2"/>
          <p:cNvSpPr/>
          <p:nvPr/>
        </p:nvSpPr>
        <p:spPr>
          <a:xfrm>
            <a:off x="1028700" y="624138"/>
            <a:ext cx="3659502" cy="809124"/>
          </a:xfrm>
          <a:custGeom>
            <a:avLst/>
            <a:gdLst/>
            <a:ahLst/>
            <a:cxnLst/>
            <a:rect l="l" t="t" r="r" b="b"/>
            <a:pathLst>
              <a:path w="3659502" h="809124">
                <a:moveTo>
                  <a:pt x="0" y="0"/>
                </a:moveTo>
                <a:lnTo>
                  <a:pt x="3659502" y="0"/>
                </a:lnTo>
                <a:lnTo>
                  <a:pt x="3659502" y="809124"/>
                </a:lnTo>
                <a:lnTo>
                  <a:pt x="0" y="809124"/>
                </a:lnTo>
                <a:lnTo>
                  <a:pt x="0" y="0"/>
                </a:lnTo>
                <a:close/>
              </a:path>
            </a:pathLst>
          </a:custGeom>
          <a:blipFill>
            <a:blip r:embed="rId2"/>
            <a:stretch>
              <a:fillRect/>
            </a:stretch>
          </a:blipFill>
        </p:spPr>
        <p:txBody>
          <a:bodyPr/>
          <a:lstStyle/>
          <a:p>
            <a:endParaRPr lang="en-IE"/>
          </a:p>
        </p:txBody>
      </p:sp>
      <p:sp>
        <p:nvSpPr>
          <p:cNvPr id="3" name="TextBox 3"/>
          <p:cNvSpPr txBox="1"/>
          <p:nvPr/>
        </p:nvSpPr>
        <p:spPr>
          <a:xfrm>
            <a:off x="634365" y="2555558"/>
            <a:ext cx="9990282" cy="7731442"/>
          </a:xfrm>
          <a:prstGeom prst="rect">
            <a:avLst/>
          </a:prstGeom>
        </p:spPr>
        <p:txBody>
          <a:bodyPr lIns="0" tIns="0" rIns="0" bIns="0" rtlCol="0" anchor="t">
            <a:spAutoFit/>
          </a:bodyPr>
          <a:lstStyle/>
          <a:p>
            <a:pPr algn="l">
              <a:lnSpc>
                <a:spcPts val="4000"/>
              </a:lnSpc>
            </a:pPr>
            <a:r>
              <a:rPr lang="en-US" sz="3200" b="1">
                <a:solidFill>
                  <a:srgbClr val="000001"/>
                </a:solidFill>
                <a:latin typeface="DM Sans Bold"/>
                <a:ea typeface="DM Sans Bold"/>
                <a:cs typeface="DM Sans Bold"/>
                <a:sym typeface="DM Sans Bold"/>
              </a:rPr>
              <a:t>Why Human Connection Matters </a:t>
            </a:r>
          </a:p>
          <a:p>
            <a:pPr marL="690890" lvl="1" indent="-345445" algn="l">
              <a:lnSpc>
                <a:spcPts val="4000"/>
              </a:lnSpc>
              <a:buFont typeface="Arial"/>
              <a:buChar char="•"/>
            </a:pPr>
            <a:r>
              <a:rPr lang="en-US" sz="3200">
                <a:solidFill>
                  <a:srgbClr val="000001"/>
                </a:solidFill>
                <a:latin typeface="DM Sans"/>
                <a:ea typeface="DM Sans"/>
                <a:cs typeface="DM Sans"/>
                <a:sym typeface="DM Sans"/>
              </a:rPr>
              <a:t>AI gives Information. Humans give Understanding. </a:t>
            </a:r>
          </a:p>
          <a:p>
            <a:pPr marL="690890" lvl="1" indent="-345445" algn="l">
              <a:lnSpc>
                <a:spcPts val="4000"/>
              </a:lnSpc>
              <a:buFont typeface="Arial"/>
              <a:buChar char="•"/>
            </a:pPr>
            <a:r>
              <a:rPr lang="en-US" sz="3200">
                <a:solidFill>
                  <a:srgbClr val="000001"/>
                </a:solidFill>
                <a:latin typeface="DM Sans"/>
                <a:ea typeface="DM Sans"/>
                <a:cs typeface="DM Sans"/>
                <a:sym typeface="DM Sans"/>
              </a:rPr>
              <a:t>Chatbots can answer questions, but they can also get things wrong or give harmful advice because their replies depend on the data they were trained on. </a:t>
            </a:r>
          </a:p>
          <a:p>
            <a:pPr marL="690890" lvl="1" indent="-345445" algn="l">
              <a:lnSpc>
                <a:spcPts val="4000"/>
              </a:lnSpc>
              <a:buFont typeface="Arial"/>
              <a:buChar char="•"/>
            </a:pPr>
            <a:r>
              <a:rPr lang="en-US" sz="3200">
                <a:solidFill>
                  <a:srgbClr val="000001"/>
                </a:solidFill>
                <a:latin typeface="DM Sans"/>
                <a:ea typeface="DM Sans"/>
                <a:cs typeface="DM Sans"/>
                <a:sym typeface="DM Sans"/>
              </a:rPr>
              <a:t>Chatbots may sound friendly or “human”, but they don’t understand emotions or get what you’re going through.  </a:t>
            </a:r>
          </a:p>
          <a:p>
            <a:pPr marL="690890" lvl="1" indent="-345445" algn="l">
              <a:lnSpc>
                <a:spcPts val="4000"/>
              </a:lnSpc>
              <a:buFont typeface="Arial"/>
              <a:buChar char="•"/>
            </a:pPr>
            <a:r>
              <a:rPr lang="en-US" sz="3200">
                <a:solidFill>
                  <a:srgbClr val="000001"/>
                </a:solidFill>
                <a:latin typeface="DM Sans"/>
                <a:ea typeface="DM Sans"/>
                <a:cs typeface="DM Sans"/>
                <a:sym typeface="DM Sans"/>
              </a:rPr>
              <a:t>There are many examples of chatbots giving false information, poor advice, and they are not properly designed for this purpose. For example: </a:t>
            </a:r>
          </a:p>
          <a:p>
            <a:pPr algn="l">
              <a:lnSpc>
                <a:spcPts val="4000"/>
              </a:lnSpc>
            </a:pPr>
            <a:endParaRPr lang="en-US" sz="3200">
              <a:solidFill>
                <a:srgbClr val="000001"/>
              </a:solidFill>
              <a:latin typeface="DM Sans"/>
              <a:ea typeface="DM Sans"/>
              <a:cs typeface="DM Sans"/>
              <a:sym typeface="DM Sans"/>
            </a:endParaRPr>
          </a:p>
          <a:p>
            <a:pPr algn="l">
              <a:lnSpc>
                <a:spcPts val="4625"/>
              </a:lnSpc>
            </a:pPr>
            <a:endParaRPr lang="en-US" sz="3200">
              <a:solidFill>
                <a:srgbClr val="000001"/>
              </a:solidFill>
              <a:latin typeface="DM Sans"/>
              <a:ea typeface="DM Sans"/>
              <a:cs typeface="DM Sans"/>
              <a:sym typeface="DM Sans"/>
            </a:endParaRPr>
          </a:p>
          <a:p>
            <a:pPr algn="l">
              <a:lnSpc>
                <a:spcPts val="4625"/>
              </a:lnSpc>
            </a:pPr>
            <a:endParaRPr lang="en-US" sz="3200">
              <a:solidFill>
                <a:srgbClr val="000001"/>
              </a:solidFill>
              <a:latin typeface="DM Sans"/>
              <a:ea typeface="DM Sans"/>
              <a:cs typeface="DM Sans"/>
              <a:sym typeface="DM Sans"/>
            </a:endParaRPr>
          </a:p>
        </p:txBody>
      </p:sp>
      <p:grpSp>
        <p:nvGrpSpPr>
          <p:cNvPr id="4" name="Group 4"/>
          <p:cNvGrpSpPr/>
          <p:nvPr/>
        </p:nvGrpSpPr>
        <p:grpSpPr>
          <a:xfrm>
            <a:off x="10919912" y="2743956"/>
            <a:ext cx="7226023" cy="7065058"/>
            <a:chOff x="0" y="0"/>
            <a:chExt cx="6328410" cy="6187440"/>
          </a:xfrm>
        </p:grpSpPr>
        <p:sp>
          <p:nvSpPr>
            <p:cNvPr id="5" name="Freeform 5"/>
            <p:cNvSpPr/>
            <p:nvPr/>
          </p:nvSpPr>
          <p:spPr>
            <a:xfrm>
              <a:off x="0" y="240"/>
              <a:ext cx="6329680" cy="6186026"/>
            </a:xfrm>
            <a:custGeom>
              <a:avLst/>
              <a:gdLst/>
              <a:ahLst/>
              <a:cxnLst/>
              <a:rect l="l" t="t" r="r" b="b"/>
              <a:pathLst>
                <a:path w="6329680" h="6186026">
                  <a:moveTo>
                    <a:pt x="2310130" y="1424700"/>
                  </a:moveTo>
                  <a:cubicBezTo>
                    <a:pt x="1192530" y="1102120"/>
                    <a:pt x="416560" y="655080"/>
                    <a:pt x="483870" y="333770"/>
                  </a:cubicBezTo>
                  <a:cubicBezTo>
                    <a:pt x="565150" y="-53580"/>
                    <a:pt x="1838960" y="-112000"/>
                    <a:pt x="3326130" y="201690"/>
                  </a:cubicBezTo>
                  <a:cubicBezTo>
                    <a:pt x="4455160" y="440450"/>
                    <a:pt x="5384800" y="825260"/>
                    <a:pt x="5730240" y="1166890"/>
                  </a:cubicBezTo>
                  <a:cubicBezTo>
                    <a:pt x="5824220" y="1235470"/>
                    <a:pt x="5876290" y="1321830"/>
                    <a:pt x="5876290" y="1424700"/>
                  </a:cubicBezTo>
                  <a:lnTo>
                    <a:pt x="5876290" y="1428510"/>
                  </a:lnTo>
                  <a:cubicBezTo>
                    <a:pt x="5876290" y="1438670"/>
                    <a:pt x="5876290" y="1448830"/>
                    <a:pt x="5875020" y="1457720"/>
                  </a:cubicBezTo>
                  <a:cubicBezTo>
                    <a:pt x="5843270" y="1758710"/>
                    <a:pt x="5398770" y="2134630"/>
                    <a:pt x="4721860" y="2477530"/>
                  </a:cubicBezTo>
                  <a:cubicBezTo>
                    <a:pt x="4951730" y="2618500"/>
                    <a:pt x="5083810" y="2784870"/>
                    <a:pt x="5083810" y="2961400"/>
                  </a:cubicBezTo>
                  <a:cubicBezTo>
                    <a:pt x="5083810" y="3000770"/>
                    <a:pt x="5077460" y="3040140"/>
                    <a:pt x="5064760" y="3076970"/>
                  </a:cubicBezTo>
                  <a:cubicBezTo>
                    <a:pt x="5760720" y="3231910"/>
                    <a:pt x="6234430" y="3474480"/>
                    <a:pt x="6316980" y="3750070"/>
                  </a:cubicBezTo>
                  <a:cubicBezTo>
                    <a:pt x="6325870" y="3778010"/>
                    <a:pt x="6329680" y="3805950"/>
                    <a:pt x="6329680" y="3835160"/>
                  </a:cubicBezTo>
                  <a:cubicBezTo>
                    <a:pt x="6329680" y="4354590"/>
                    <a:pt x="5077460" y="5218190"/>
                    <a:pt x="3534410" y="5763020"/>
                  </a:cubicBezTo>
                  <a:cubicBezTo>
                    <a:pt x="1991360" y="6307850"/>
                    <a:pt x="739140" y="6329440"/>
                    <a:pt x="739140" y="5810010"/>
                  </a:cubicBezTo>
                  <a:cubicBezTo>
                    <a:pt x="739140" y="5505210"/>
                    <a:pt x="1169670" y="5082300"/>
                    <a:pt x="1837690" y="4674630"/>
                  </a:cubicBezTo>
                  <a:cubicBezTo>
                    <a:pt x="830580" y="4520960"/>
                    <a:pt x="140970" y="4203460"/>
                    <a:pt x="140970" y="3836430"/>
                  </a:cubicBezTo>
                  <a:cubicBezTo>
                    <a:pt x="140970" y="3704350"/>
                    <a:pt x="231140" y="3578620"/>
                    <a:pt x="392430" y="3464320"/>
                  </a:cubicBezTo>
                  <a:cubicBezTo>
                    <a:pt x="143510" y="3319540"/>
                    <a:pt x="0" y="3146820"/>
                    <a:pt x="0" y="2962670"/>
                  </a:cubicBezTo>
                  <a:lnTo>
                    <a:pt x="0" y="2952510"/>
                  </a:lnTo>
                  <a:cubicBezTo>
                    <a:pt x="0" y="2499120"/>
                    <a:pt x="989330" y="1860310"/>
                    <a:pt x="2310130" y="1424700"/>
                  </a:cubicBezTo>
                  <a:close/>
                </a:path>
              </a:pathLst>
            </a:custGeom>
            <a:blipFill>
              <a:blip r:embed="rId3"/>
              <a:stretch>
                <a:fillRect l="-23297" r="-23297"/>
              </a:stretch>
            </a:blipFill>
          </p:spPr>
          <p:txBody>
            <a:bodyPr/>
            <a:lstStyle/>
            <a:p>
              <a:endParaRPr lang="en-IE"/>
            </a:p>
          </p:txBody>
        </p:sp>
      </p:grpSp>
      <p:sp>
        <p:nvSpPr>
          <p:cNvPr id="6" name="TextBox 6"/>
          <p:cNvSpPr txBox="1"/>
          <p:nvPr/>
        </p:nvSpPr>
        <p:spPr>
          <a:xfrm>
            <a:off x="7728053" y="652713"/>
            <a:ext cx="10137400" cy="1431925"/>
          </a:xfrm>
          <a:prstGeom prst="rect">
            <a:avLst/>
          </a:prstGeom>
        </p:spPr>
        <p:txBody>
          <a:bodyPr lIns="0" tIns="0" rIns="0" bIns="0" rtlCol="0" anchor="t">
            <a:spAutoFit/>
          </a:bodyPr>
          <a:lstStyle/>
          <a:p>
            <a:pPr algn="r">
              <a:lnSpc>
                <a:spcPts val="5600"/>
              </a:lnSpc>
            </a:pPr>
            <a:r>
              <a:rPr lang="en-US" sz="5000" b="1">
                <a:solidFill>
                  <a:srgbClr val="000001"/>
                </a:solidFill>
                <a:latin typeface="DM Sans Bold"/>
                <a:ea typeface="DM Sans Bold"/>
                <a:cs typeface="DM Sans Bold"/>
                <a:sym typeface="DM Sans Bold"/>
              </a:rPr>
              <a:t>Human or Chatbot: </a:t>
            </a:r>
          </a:p>
          <a:p>
            <a:pPr algn="r">
              <a:lnSpc>
                <a:spcPts val="5600"/>
              </a:lnSpc>
            </a:pPr>
            <a:r>
              <a:rPr lang="en-US" sz="5000" b="1">
                <a:solidFill>
                  <a:srgbClr val="000001"/>
                </a:solidFill>
                <a:latin typeface="DM Sans Bold"/>
                <a:ea typeface="DM Sans Bold"/>
                <a:cs typeface="DM Sans Bold"/>
                <a:sym typeface="DM Sans Bold"/>
              </a:rPr>
              <a:t>Who Would You Turn To?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sp>
        <p:nvSpPr>
          <p:cNvPr id="2" name="Freeform 2"/>
          <p:cNvSpPr/>
          <p:nvPr/>
        </p:nvSpPr>
        <p:spPr>
          <a:xfrm>
            <a:off x="1028700" y="624138"/>
            <a:ext cx="3659502" cy="809124"/>
          </a:xfrm>
          <a:custGeom>
            <a:avLst/>
            <a:gdLst/>
            <a:ahLst/>
            <a:cxnLst/>
            <a:rect l="l" t="t" r="r" b="b"/>
            <a:pathLst>
              <a:path w="3659502" h="809124">
                <a:moveTo>
                  <a:pt x="0" y="0"/>
                </a:moveTo>
                <a:lnTo>
                  <a:pt x="3659502" y="0"/>
                </a:lnTo>
                <a:lnTo>
                  <a:pt x="3659502" y="809124"/>
                </a:lnTo>
                <a:lnTo>
                  <a:pt x="0" y="809124"/>
                </a:lnTo>
                <a:lnTo>
                  <a:pt x="0" y="0"/>
                </a:lnTo>
                <a:close/>
              </a:path>
            </a:pathLst>
          </a:custGeom>
          <a:blipFill>
            <a:blip r:embed="rId2"/>
            <a:stretch>
              <a:fillRect/>
            </a:stretch>
          </a:blipFill>
        </p:spPr>
        <p:txBody>
          <a:bodyPr/>
          <a:lstStyle/>
          <a:p>
            <a:endParaRPr lang="en-IE"/>
          </a:p>
        </p:txBody>
      </p:sp>
      <p:sp>
        <p:nvSpPr>
          <p:cNvPr id="3" name="TextBox 3"/>
          <p:cNvSpPr txBox="1"/>
          <p:nvPr/>
        </p:nvSpPr>
        <p:spPr>
          <a:xfrm>
            <a:off x="1340901" y="3319858"/>
            <a:ext cx="14392309" cy="5635942"/>
          </a:xfrm>
          <a:prstGeom prst="rect">
            <a:avLst/>
          </a:prstGeom>
        </p:spPr>
        <p:txBody>
          <a:bodyPr lIns="0" tIns="0" rIns="0" bIns="0" rtlCol="0" anchor="t">
            <a:spAutoFit/>
          </a:bodyPr>
          <a:lstStyle/>
          <a:p>
            <a:pPr marL="690890" lvl="1" indent="-345445" algn="l">
              <a:lnSpc>
                <a:spcPts val="4000"/>
              </a:lnSpc>
              <a:buFont typeface="Arial"/>
              <a:buChar char="•"/>
            </a:pPr>
            <a:r>
              <a:rPr lang="en-US" sz="3200">
                <a:solidFill>
                  <a:srgbClr val="000001"/>
                </a:solidFill>
                <a:latin typeface="DM Sans"/>
                <a:ea typeface="DM Sans"/>
                <a:cs typeface="DM Sans"/>
                <a:sym typeface="DM Sans"/>
              </a:rPr>
              <a:t>A study found that chatbots repeated made-up medical conditions with confidence, showing one bot confidently explained a fake disease after the false term was embedded in the prompt. </a:t>
            </a:r>
          </a:p>
          <a:p>
            <a:pPr marL="690890" lvl="1" indent="-345445" algn="l">
              <a:lnSpc>
                <a:spcPts val="4000"/>
              </a:lnSpc>
              <a:buFont typeface="Arial"/>
              <a:buChar char="•"/>
            </a:pPr>
            <a:r>
              <a:rPr lang="en-US" sz="3200">
                <a:solidFill>
                  <a:srgbClr val="000001"/>
                </a:solidFill>
                <a:latin typeface="DM Sans"/>
                <a:ea typeface="DM Sans"/>
                <a:cs typeface="DM Sans"/>
                <a:sym typeface="DM Sans"/>
              </a:rPr>
              <a:t>This shows they can things wrong or give harmful advice because they are trained to keep you interacting with them.</a:t>
            </a:r>
          </a:p>
          <a:p>
            <a:pPr marL="690890" lvl="1" indent="-345445" algn="l">
              <a:lnSpc>
                <a:spcPts val="4000"/>
              </a:lnSpc>
              <a:buFont typeface="Arial"/>
              <a:buChar char="•"/>
            </a:pPr>
            <a:r>
              <a:rPr lang="en-US" sz="3200">
                <a:solidFill>
                  <a:srgbClr val="000001"/>
                </a:solidFill>
                <a:latin typeface="DM Sans"/>
                <a:ea typeface="DM Sans"/>
                <a:cs typeface="DM Sans"/>
                <a:sym typeface="DM Sans"/>
              </a:rPr>
              <a:t>Humans offer what AI cannot: understanding, experience, empathy, trust, and real connection. This is what we need to feel safe and supported when things get tough. </a:t>
            </a:r>
          </a:p>
          <a:p>
            <a:pPr marL="690890" lvl="1" indent="-345445" algn="l">
              <a:lnSpc>
                <a:spcPts val="4000"/>
              </a:lnSpc>
              <a:buFont typeface="Arial"/>
              <a:buChar char="•"/>
            </a:pPr>
            <a:r>
              <a:rPr lang="en-US" sz="3200">
                <a:solidFill>
                  <a:srgbClr val="000001"/>
                </a:solidFill>
                <a:latin typeface="DM Sans"/>
                <a:ea typeface="DM Sans"/>
                <a:cs typeface="DM Sans"/>
                <a:sym typeface="DM Sans"/>
              </a:rPr>
              <a:t>If you’re struggling or need advice, talk to someone you trust; a friend, teacher, parent, or counsellor. </a:t>
            </a:r>
          </a:p>
          <a:p>
            <a:pPr algn="l">
              <a:lnSpc>
                <a:spcPts val="4625"/>
              </a:lnSpc>
            </a:pPr>
            <a:endParaRPr lang="en-US" sz="3200">
              <a:solidFill>
                <a:srgbClr val="000001"/>
              </a:solidFill>
              <a:latin typeface="DM Sans"/>
              <a:ea typeface="DM Sans"/>
              <a:cs typeface="DM Sans"/>
              <a:sym typeface="DM Sans"/>
            </a:endParaRPr>
          </a:p>
        </p:txBody>
      </p:sp>
      <p:sp>
        <p:nvSpPr>
          <p:cNvPr id="4" name="TextBox 4"/>
          <p:cNvSpPr txBox="1"/>
          <p:nvPr/>
        </p:nvSpPr>
        <p:spPr>
          <a:xfrm>
            <a:off x="7760100" y="911113"/>
            <a:ext cx="10137400" cy="1431925"/>
          </a:xfrm>
          <a:prstGeom prst="rect">
            <a:avLst/>
          </a:prstGeom>
        </p:spPr>
        <p:txBody>
          <a:bodyPr lIns="0" tIns="0" rIns="0" bIns="0" rtlCol="0" anchor="t">
            <a:spAutoFit/>
          </a:bodyPr>
          <a:lstStyle/>
          <a:p>
            <a:pPr algn="r">
              <a:lnSpc>
                <a:spcPts val="5600"/>
              </a:lnSpc>
            </a:pPr>
            <a:r>
              <a:rPr lang="en-US" sz="5000" b="1">
                <a:solidFill>
                  <a:srgbClr val="000001"/>
                </a:solidFill>
                <a:latin typeface="DM Sans Bold"/>
                <a:ea typeface="DM Sans Bold"/>
                <a:cs typeface="DM Sans Bold"/>
                <a:sym typeface="DM Sans Bold"/>
              </a:rPr>
              <a:t>Human or Chatbot: </a:t>
            </a:r>
          </a:p>
          <a:p>
            <a:pPr algn="r">
              <a:lnSpc>
                <a:spcPts val="5600"/>
              </a:lnSpc>
            </a:pPr>
            <a:r>
              <a:rPr lang="en-US" sz="5000" b="1">
                <a:solidFill>
                  <a:srgbClr val="000001"/>
                </a:solidFill>
                <a:latin typeface="DM Sans Bold"/>
                <a:ea typeface="DM Sans Bold"/>
                <a:cs typeface="DM Sans Bold"/>
                <a:sym typeface="DM Sans Bold"/>
              </a:rPr>
              <a:t>Who Would You Turn To?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sp>
        <p:nvSpPr>
          <p:cNvPr id="2" name="Freeform 2"/>
          <p:cNvSpPr/>
          <p:nvPr/>
        </p:nvSpPr>
        <p:spPr>
          <a:xfrm>
            <a:off x="1028700" y="624138"/>
            <a:ext cx="3659502" cy="809124"/>
          </a:xfrm>
          <a:custGeom>
            <a:avLst/>
            <a:gdLst/>
            <a:ahLst/>
            <a:cxnLst/>
            <a:rect l="l" t="t" r="r" b="b"/>
            <a:pathLst>
              <a:path w="3659502" h="809124">
                <a:moveTo>
                  <a:pt x="0" y="0"/>
                </a:moveTo>
                <a:lnTo>
                  <a:pt x="3659502" y="0"/>
                </a:lnTo>
                <a:lnTo>
                  <a:pt x="3659502" y="809124"/>
                </a:lnTo>
                <a:lnTo>
                  <a:pt x="0" y="809124"/>
                </a:lnTo>
                <a:lnTo>
                  <a:pt x="0" y="0"/>
                </a:lnTo>
                <a:close/>
              </a:path>
            </a:pathLst>
          </a:custGeom>
          <a:blipFill>
            <a:blip r:embed="rId2"/>
            <a:stretch>
              <a:fillRect/>
            </a:stretch>
          </a:blipFill>
        </p:spPr>
        <p:txBody>
          <a:bodyPr/>
          <a:lstStyle/>
          <a:p>
            <a:endParaRPr lang="en-IE"/>
          </a:p>
        </p:txBody>
      </p:sp>
      <p:sp>
        <p:nvSpPr>
          <p:cNvPr id="3" name="TextBox 3"/>
          <p:cNvSpPr txBox="1"/>
          <p:nvPr/>
        </p:nvSpPr>
        <p:spPr>
          <a:xfrm>
            <a:off x="935040" y="2768121"/>
            <a:ext cx="11217494" cy="7075805"/>
          </a:xfrm>
          <a:prstGeom prst="rect">
            <a:avLst/>
          </a:prstGeom>
        </p:spPr>
        <p:txBody>
          <a:bodyPr lIns="0" tIns="0" rIns="0" bIns="0" rtlCol="0" anchor="t">
            <a:spAutoFit/>
          </a:bodyPr>
          <a:lstStyle/>
          <a:p>
            <a:pPr algn="l">
              <a:lnSpc>
                <a:spcPts val="4000"/>
              </a:lnSpc>
            </a:pPr>
            <a:r>
              <a:rPr lang="en-US" sz="3200">
                <a:solidFill>
                  <a:srgbClr val="000001"/>
                </a:solidFill>
                <a:latin typeface="DM Sans"/>
                <a:ea typeface="DM Sans"/>
                <a:cs typeface="DM Sans"/>
                <a:sym typeface="DM Sans"/>
              </a:rPr>
              <a:t>Create a Chatbot Safety Code to provide advice and tips to help young people use chatbots safely and responsibly.  </a:t>
            </a:r>
          </a:p>
          <a:p>
            <a:pPr algn="l">
              <a:lnSpc>
                <a:spcPts val="4000"/>
              </a:lnSpc>
            </a:pPr>
            <a:endParaRPr lang="en-US" sz="3200">
              <a:solidFill>
                <a:srgbClr val="000001"/>
              </a:solidFill>
              <a:latin typeface="DM Sans"/>
              <a:ea typeface="DM Sans"/>
              <a:cs typeface="DM Sans"/>
              <a:sym typeface="DM Sans"/>
            </a:endParaRPr>
          </a:p>
          <a:p>
            <a:pPr algn="l">
              <a:lnSpc>
                <a:spcPts val="4000"/>
              </a:lnSpc>
            </a:pPr>
            <a:r>
              <a:rPr lang="en-US" sz="3200" b="1">
                <a:solidFill>
                  <a:srgbClr val="000001"/>
                </a:solidFill>
                <a:latin typeface="DM Sans Bold"/>
                <a:ea typeface="DM Sans Bold"/>
                <a:cs typeface="DM Sans Bold"/>
                <a:sym typeface="DM Sans Bold"/>
              </a:rPr>
              <a:t>Areas to consider for the Chatbot Safety Code:  </a:t>
            </a:r>
          </a:p>
          <a:p>
            <a:pPr marL="690881" lvl="1" indent="-345440" algn="l">
              <a:lnSpc>
                <a:spcPts val="4000"/>
              </a:lnSpc>
              <a:buFont typeface="Arial"/>
              <a:buChar char="•"/>
            </a:pPr>
            <a:r>
              <a:rPr lang="en-US" sz="3200">
                <a:solidFill>
                  <a:srgbClr val="000001"/>
                </a:solidFill>
                <a:latin typeface="DM Sans"/>
                <a:ea typeface="DM Sans"/>
                <a:cs typeface="DM Sans"/>
                <a:sym typeface="DM Sans"/>
              </a:rPr>
              <a:t>Safe and Effective Prompting Techniques </a:t>
            </a:r>
          </a:p>
          <a:p>
            <a:pPr marL="690881" lvl="1" indent="-345440" algn="l">
              <a:lnSpc>
                <a:spcPts val="4000"/>
              </a:lnSpc>
              <a:buFont typeface="Arial"/>
              <a:buChar char="•"/>
            </a:pPr>
            <a:r>
              <a:rPr lang="en-US" sz="3200">
                <a:solidFill>
                  <a:srgbClr val="000001"/>
                </a:solidFill>
                <a:latin typeface="DM Sans"/>
                <a:ea typeface="DM Sans"/>
                <a:cs typeface="DM Sans"/>
                <a:sym typeface="DM Sans"/>
              </a:rPr>
              <a:t>Critical Thinking &amp; Fact Checking of Outputs for Misinformation &amp; Bias </a:t>
            </a:r>
          </a:p>
          <a:p>
            <a:pPr marL="690881" lvl="1" indent="-345440" algn="l">
              <a:lnSpc>
                <a:spcPts val="4000"/>
              </a:lnSpc>
              <a:buFont typeface="Arial"/>
              <a:buChar char="•"/>
            </a:pPr>
            <a:r>
              <a:rPr lang="en-US" sz="3200">
                <a:solidFill>
                  <a:srgbClr val="000001"/>
                </a:solidFill>
                <a:latin typeface="DM Sans"/>
                <a:ea typeface="DM Sans"/>
                <a:cs typeface="DM Sans"/>
                <a:sym typeface="DM Sans"/>
              </a:rPr>
              <a:t>Protecting Privacy &amp; Oversharing </a:t>
            </a:r>
          </a:p>
          <a:p>
            <a:pPr marL="690881" lvl="1" indent="-345440" algn="l">
              <a:lnSpc>
                <a:spcPts val="4000"/>
              </a:lnSpc>
              <a:buFont typeface="Arial"/>
              <a:buChar char="•"/>
            </a:pPr>
            <a:r>
              <a:rPr lang="en-US" sz="3200">
                <a:solidFill>
                  <a:srgbClr val="000001"/>
                </a:solidFill>
                <a:latin typeface="DM Sans"/>
                <a:ea typeface="DM Sans"/>
                <a:cs typeface="DM Sans"/>
                <a:sym typeface="DM Sans"/>
              </a:rPr>
              <a:t>Set Usage Boundaries &amp; Overreliance </a:t>
            </a:r>
          </a:p>
          <a:p>
            <a:pPr marL="690881" lvl="1" indent="-345440" algn="l">
              <a:lnSpc>
                <a:spcPts val="4000"/>
              </a:lnSpc>
              <a:buFont typeface="Arial"/>
              <a:buChar char="•"/>
            </a:pPr>
            <a:r>
              <a:rPr lang="en-US" sz="3200">
                <a:solidFill>
                  <a:srgbClr val="000001"/>
                </a:solidFill>
                <a:latin typeface="DM Sans"/>
                <a:ea typeface="DM Sans"/>
                <a:cs typeface="DM Sans"/>
                <a:sym typeface="DM Sans"/>
              </a:rPr>
              <a:t>Help Seeking: human help for emotional/serious issues  </a:t>
            </a:r>
          </a:p>
          <a:p>
            <a:pPr marL="690881" lvl="1" indent="-345440" algn="l">
              <a:lnSpc>
                <a:spcPts val="4000"/>
              </a:lnSpc>
              <a:buFont typeface="Arial"/>
              <a:buChar char="•"/>
            </a:pPr>
            <a:r>
              <a:rPr lang="en-US" sz="3200">
                <a:solidFill>
                  <a:srgbClr val="000001"/>
                </a:solidFill>
                <a:latin typeface="DM Sans"/>
                <a:ea typeface="DM Sans"/>
                <a:cs typeface="DM Sans"/>
                <a:sym typeface="DM Sans"/>
              </a:rPr>
              <a:t>Environmental Impact </a:t>
            </a:r>
          </a:p>
          <a:p>
            <a:pPr algn="l">
              <a:lnSpc>
                <a:spcPts val="4000"/>
              </a:lnSpc>
            </a:pPr>
            <a:endParaRPr lang="en-US" sz="3200">
              <a:solidFill>
                <a:srgbClr val="000001"/>
              </a:solidFill>
              <a:latin typeface="DM Sans"/>
              <a:ea typeface="DM Sans"/>
              <a:cs typeface="DM Sans"/>
              <a:sym typeface="DM Sans"/>
            </a:endParaRPr>
          </a:p>
          <a:p>
            <a:pPr algn="l">
              <a:lnSpc>
                <a:spcPts val="4000"/>
              </a:lnSpc>
            </a:pPr>
            <a:endParaRPr lang="en-US" sz="3200">
              <a:solidFill>
                <a:srgbClr val="000001"/>
              </a:solidFill>
              <a:latin typeface="DM Sans"/>
              <a:ea typeface="DM Sans"/>
              <a:cs typeface="DM Sans"/>
              <a:sym typeface="DM Sans"/>
            </a:endParaRPr>
          </a:p>
          <a:p>
            <a:pPr algn="l">
              <a:lnSpc>
                <a:spcPts val="4000"/>
              </a:lnSpc>
            </a:pPr>
            <a:endParaRPr lang="en-US" sz="3200">
              <a:solidFill>
                <a:srgbClr val="000001"/>
              </a:solidFill>
              <a:latin typeface="DM Sans"/>
              <a:ea typeface="DM Sans"/>
              <a:cs typeface="DM Sans"/>
              <a:sym typeface="DM Sans"/>
            </a:endParaRPr>
          </a:p>
        </p:txBody>
      </p:sp>
      <p:grpSp>
        <p:nvGrpSpPr>
          <p:cNvPr id="4" name="Group 4"/>
          <p:cNvGrpSpPr/>
          <p:nvPr/>
        </p:nvGrpSpPr>
        <p:grpSpPr>
          <a:xfrm>
            <a:off x="11885536" y="2796696"/>
            <a:ext cx="6402464" cy="6612750"/>
            <a:chOff x="0" y="0"/>
            <a:chExt cx="6148070" cy="6350000"/>
          </a:xfrm>
        </p:grpSpPr>
        <p:sp>
          <p:nvSpPr>
            <p:cNvPr id="5" name="Freeform 5"/>
            <p:cNvSpPr/>
            <p:nvPr/>
          </p:nvSpPr>
          <p:spPr>
            <a:xfrm>
              <a:off x="-50" y="-330"/>
              <a:ext cx="6149136" cy="6349909"/>
            </a:xfrm>
            <a:custGeom>
              <a:avLst/>
              <a:gdLst/>
              <a:ahLst/>
              <a:cxnLst/>
              <a:rect l="l" t="t" r="r" b="b"/>
              <a:pathLst>
                <a:path w="6149136" h="6349909">
                  <a:moveTo>
                    <a:pt x="1261160" y="330"/>
                  </a:moveTo>
                  <a:cubicBezTo>
                    <a:pt x="1581200" y="-12370"/>
                    <a:pt x="2193340" y="707720"/>
                    <a:pt x="2802940" y="1780870"/>
                  </a:cubicBezTo>
                  <a:cubicBezTo>
                    <a:pt x="2848660" y="1571320"/>
                    <a:pt x="2912160" y="1396060"/>
                    <a:pt x="2989630" y="1261440"/>
                  </a:cubicBezTo>
                  <a:cubicBezTo>
                    <a:pt x="3021380" y="1170000"/>
                    <a:pt x="3077260" y="1089990"/>
                    <a:pt x="3153460" y="1030300"/>
                  </a:cubicBezTo>
                  <a:cubicBezTo>
                    <a:pt x="3429050" y="818210"/>
                    <a:pt x="3912920" y="949020"/>
                    <a:pt x="4395520" y="1318590"/>
                  </a:cubicBezTo>
                  <a:cubicBezTo>
                    <a:pt x="4536490" y="748360"/>
                    <a:pt x="4820970" y="358470"/>
                    <a:pt x="5160060" y="347040"/>
                  </a:cubicBezTo>
                  <a:cubicBezTo>
                    <a:pt x="5669330" y="329260"/>
                    <a:pt x="6111290" y="1166190"/>
                    <a:pt x="6146850" y="2213940"/>
                  </a:cubicBezTo>
                  <a:cubicBezTo>
                    <a:pt x="6182410" y="3261690"/>
                    <a:pt x="5798870" y="4126560"/>
                    <a:pt x="5289600" y="4143070"/>
                  </a:cubicBezTo>
                  <a:cubicBezTo>
                    <a:pt x="5264200" y="4144340"/>
                    <a:pt x="5238800" y="4143070"/>
                    <a:pt x="5214670" y="4139260"/>
                  </a:cubicBezTo>
                  <a:cubicBezTo>
                    <a:pt x="5053380" y="4157040"/>
                    <a:pt x="4862880" y="4113860"/>
                    <a:pt x="4660950" y="4021150"/>
                  </a:cubicBezTo>
                  <a:cubicBezTo>
                    <a:pt x="4715560" y="5151450"/>
                    <a:pt x="4467910" y="6030290"/>
                    <a:pt x="4038650" y="6088710"/>
                  </a:cubicBezTo>
                  <a:cubicBezTo>
                    <a:pt x="4023410" y="6091250"/>
                    <a:pt x="4006900" y="6092520"/>
                    <a:pt x="3990390" y="6091250"/>
                  </a:cubicBezTo>
                  <a:cubicBezTo>
                    <a:pt x="3984040" y="6091250"/>
                    <a:pt x="3978960" y="6091250"/>
                    <a:pt x="3972610" y="6091250"/>
                  </a:cubicBezTo>
                  <a:cubicBezTo>
                    <a:pt x="3848150" y="6084900"/>
                    <a:pt x="3721150" y="6009970"/>
                    <a:pt x="3597960" y="5880430"/>
                  </a:cubicBezTo>
                  <a:cubicBezTo>
                    <a:pt x="3385870" y="5691200"/>
                    <a:pt x="3136950" y="5385130"/>
                    <a:pt x="2874060" y="4992700"/>
                  </a:cubicBezTo>
                  <a:cubicBezTo>
                    <a:pt x="2865170" y="5556580"/>
                    <a:pt x="2761030" y="5926150"/>
                    <a:pt x="2564180" y="5971870"/>
                  </a:cubicBezTo>
                  <a:cubicBezTo>
                    <a:pt x="2545130" y="5975680"/>
                    <a:pt x="2526080" y="5976950"/>
                    <a:pt x="2508300" y="5975680"/>
                  </a:cubicBezTo>
                  <a:cubicBezTo>
                    <a:pt x="2292400" y="5990920"/>
                    <a:pt x="1976170" y="5717870"/>
                    <a:pt x="1640890" y="5258130"/>
                  </a:cubicBezTo>
                  <a:cubicBezTo>
                    <a:pt x="1596440" y="5891860"/>
                    <a:pt x="1447850" y="6314770"/>
                    <a:pt x="1217980" y="6347790"/>
                  </a:cubicBezTo>
                  <a:cubicBezTo>
                    <a:pt x="815390" y="6406210"/>
                    <a:pt x="313740" y="5249240"/>
                    <a:pt x="97840" y="3765880"/>
                  </a:cubicBezTo>
                  <a:cubicBezTo>
                    <a:pt x="-118060" y="2282520"/>
                    <a:pt x="35610" y="1031570"/>
                    <a:pt x="438200" y="973150"/>
                  </a:cubicBezTo>
                  <a:cubicBezTo>
                    <a:pt x="449630" y="971880"/>
                    <a:pt x="459790" y="970610"/>
                    <a:pt x="471220" y="970610"/>
                  </a:cubicBezTo>
                  <a:cubicBezTo>
                    <a:pt x="590600" y="969340"/>
                    <a:pt x="739190" y="1050620"/>
                    <a:pt x="903020" y="1201750"/>
                  </a:cubicBezTo>
                  <a:cubicBezTo>
                    <a:pt x="886510" y="517220"/>
                    <a:pt x="990650" y="54940"/>
                    <a:pt x="1211630" y="5410"/>
                  </a:cubicBezTo>
                  <a:cubicBezTo>
                    <a:pt x="1228140" y="1600"/>
                    <a:pt x="1244650" y="-940"/>
                    <a:pt x="1261160" y="330"/>
                  </a:cubicBezTo>
                  <a:close/>
                </a:path>
              </a:pathLst>
            </a:custGeom>
            <a:blipFill>
              <a:blip r:embed="rId3"/>
              <a:stretch>
                <a:fillRect l="-23731" r="-23731"/>
              </a:stretch>
            </a:blipFill>
          </p:spPr>
          <p:txBody>
            <a:bodyPr/>
            <a:lstStyle/>
            <a:p>
              <a:endParaRPr lang="en-IE"/>
            </a:p>
          </p:txBody>
        </p:sp>
      </p:grpSp>
      <p:sp>
        <p:nvSpPr>
          <p:cNvPr id="6" name="TextBox 6"/>
          <p:cNvSpPr txBox="1"/>
          <p:nvPr/>
        </p:nvSpPr>
        <p:spPr>
          <a:xfrm>
            <a:off x="7760100" y="911113"/>
            <a:ext cx="10137400" cy="1431925"/>
          </a:xfrm>
          <a:prstGeom prst="rect">
            <a:avLst/>
          </a:prstGeom>
        </p:spPr>
        <p:txBody>
          <a:bodyPr lIns="0" tIns="0" rIns="0" bIns="0" rtlCol="0" anchor="t">
            <a:spAutoFit/>
          </a:bodyPr>
          <a:lstStyle/>
          <a:p>
            <a:pPr algn="r">
              <a:lnSpc>
                <a:spcPts val="5600"/>
              </a:lnSpc>
            </a:pPr>
            <a:r>
              <a:rPr lang="en-US" sz="5000" b="1">
                <a:solidFill>
                  <a:srgbClr val="000001"/>
                </a:solidFill>
                <a:latin typeface="DM Sans Bold"/>
                <a:ea typeface="DM Sans Bold"/>
                <a:cs typeface="DM Sans Bold"/>
                <a:sym typeface="DM Sans Bold"/>
              </a:rPr>
              <a:t>Safe, Smart &amp; in Control: Creating Our AI Use Code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sp>
        <p:nvSpPr>
          <p:cNvPr id="2" name="Freeform 2"/>
          <p:cNvSpPr/>
          <p:nvPr/>
        </p:nvSpPr>
        <p:spPr>
          <a:xfrm>
            <a:off x="1028700" y="624138"/>
            <a:ext cx="3659502" cy="809124"/>
          </a:xfrm>
          <a:custGeom>
            <a:avLst/>
            <a:gdLst/>
            <a:ahLst/>
            <a:cxnLst/>
            <a:rect l="l" t="t" r="r" b="b"/>
            <a:pathLst>
              <a:path w="3659502" h="809124">
                <a:moveTo>
                  <a:pt x="0" y="0"/>
                </a:moveTo>
                <a:lnTo>
                  <a:pt x="3659502" y="0"/>
                </a:lnTo>
                <a:lnTo>
                  <a:pt x="3659502" y="809124"/>
                </a:lnTo>
                <a:lnTo>
                  <a:pt x="0" y="809124"/>
                </a:lnTo>
                <a:lnTo>
                  <a:pt x="0" y="0"/>
                </a:lnTo>
                <a:close/>
              </a:path>
            </a:pathLst>
          </a:custGeom>
          <a:blipFill>
            <a:blip r:embed="rId2"/>
            <a:stretch>
              <a:fillRect/>
            </a:stretch>
          </a:blipFill>
        </p:spPr>
        <p:txBody>
          <a:bodyPr/>
          <a:lstStyle/>
          <a:p>
            <a:endParaRPr lang="en-IE"/>
          </a:p>
        </p:txBody>
      </p:sp>
      <p:grpSp>
        <p:nvGrpSpPr>
          <p:cNvPr id="3" name="Group 3"/>
          <p:cNvGrpSpPr/>
          <p:nvPr/>
        </p:nvGrpSpPr>
        <p:grpSpPr>
          <a:xfrm>
            <a:off x="11885536" y="2796696"/>
            <a:ext cx="6402464" cy="6612750"/>
            <a:chOff x="0" y="0"/>
            <a:chExt cx="6148070" cy="6350000"/>
          </a:xfrm>
        </p:grpSpPr>
        <p:sp>
          <p:nvSpPr>
            <p:cNvPr id="4" name="Freeform 4"/>
            <p:cNvSpPr/>
            <p:nvPr/>
          </p:nvSpPr>
          <p:spPr>
            <a:xfrm>
              <a:off x="-50" y="-330"/>
              <a:ext cx="6149136" cy="6349909"/>
            </a:xfrm>
            <a:custGeom>
              <a:avLst/>
              <a:gdLst/>
              <a:ahLst/>
              <a:cxnLst/>
              <a:rect l="l" t="t" r="r" b="b"/>
              <a:pathLst>
                <a:path w="6149136" h="6349909">
                  <a:moveTo>
                    <a:pt x="1261160" y="330"/>
                  </a:moveTo>
                  <a:cubicBezTo>
                    <a:pt x="1581200" y="-12370"/>
                    <a:pt x="2193340" y="707720"/>
                    <a:pt x="2802940" y="1780870"/>
                  </a:cubicBezTo>
                  <a:cubicBezTo>
                    <a:pt x="2848660" y="1571320"/>
                    <a:pt x="2912160" y="1396060"/>
                    <a:pt x="2989630" y="1261440"/>
                  </a:cubicBezTo>
                  <a:cubicBezTo>
                    <a:pt x="3021380" y="1170000"/>
                    <a:pt x="3077260" y="1089990"/>
                    <a:pt x="3153460" y="1030300"/>
                  </a:cubicBezTo>
                  <a:cubicBezTo>
                    <a:pt x="3429050" y="818210"/>
                    <a:pt x="3912920" y="949020"/>
                    <a:pt x="4395520" y="1318590"/>
                  </a:cubicBezTo>
                  <a:cubicBezTo>
                    <a:pt x="4536490" y="748360"/>
                    <a:pt x="4820970" y="358470"/>
                    <a:pt x="5160060" y="347040"/>
                  </a:cubicBezTo>
                  <a:cubicBezTo>
                    <a:pt x="5669330" y="329260"/>
                    <a:pt x="6111290" y="1166190"/>
                    <a:pt x="6146850" y="2213940"/>
                  </a:cubicBezTo>
                  <a:cubicBezTo>
                    <a:pt x="6182410" y="3261690"/>
                    <a:pt x="5798870" y="4126560"/>
                    <a:pt x="5289600" y="4143070"/>
                  </a:cubicBezTo>
                  <a:cubicBezTo>
                    <a:pt x="5264200" y="4144340"/>
                    <a:pt x="5238800" y="4143070"/>
                    <a:pt x="5214670" y="4139260"/>
                  </a:cubicBezTo>
                  <a:cubicBezTo>
                    <a:pt x="5053380" y="4157040"/>
                    <a:pt x="4862880" y="4113860"/>
                    <a:pt x="4660950" y="4021150"/>
                  </a:cubicBezTo>
                  <a:cubicBezTo>
                    <a:pt x="4715560" y="5151450"/>
                    <a:pt x="4467910" y="6030290"/>
                    <a:pt x="4038650" y="6088710"/>
                  </a:cubicBezTo>
                  <a:cubicBezTo>
                    <a:pt x="4023410" y="6091250"/>
                    <a:pt x="4006900" y="6092520"/>
                    <a:pt x="3990390" y="6091250"/>
                  </a:cubicBezTo>
                  <a:cubicBezTo>
                    <a:pt x="3984040" y="6091250"/>
                    <a:pt x="3978960" y="6091250"/>
                    <a:pt x="3972610" y="6091250"/>
                  </a:cubicBezTo>
                  <a:cubicBezTo>
                    <a:pt x="3848150" y="6084900"/>
                    <a:pt x="3721150" y="6009970"/>
                    <a:pt x="3597960" y="5880430"/>
                  </a:cubicBezTo>
                  <a:cubicBezTo>
                    <a:pt x="3385870" y="5691200"/>
                    <a:pt x="3136950" y="5385130"/>
                    <a:pt x="2874060" y="4992700"/>
                  </a:cubicBezTo>
                  <a:cubicBezTo>
                    <a:pt x="2865170" y="5556580"/>
                    <a:pt x="2761030" y="5926150"/>
                    <a:pt x="2564180" y="5971870"/>
                  </a:cubicBezTo>
                  <a:cubicBezTo>
                    <a:pt x="2545130" y="5975680"/>
                    <a:pt x="2526080" y="5976950"/>
                    <a:pt x="2508300" y="5975680"/>
                  </a:cubicBezTo>
                  <a:cubicBezTo>
                    <a:pt x="2292400" y="5990920"/>
                    <a:pt x="1976170" y="5717870"/>
                    <a:pt x="1640890" y="5258130"/>
                  </a:cubicBezTo>
                  <a:cubicBezTo>
                    <a:pt x="1596440" y="5891860"/>
                    <a:pt x="1447850" y="6314770"/>
                    <a:pt x="1217980" y="6347790"/>
                  </a:cubicBezTo>
                  <a:cubicBezTo>
                    <a:pt x="815390" y="6406210"/>
                    <a:pt x="313740" y="5249240"/>
                    <a:pt x="97840" y="3765880"/>
                  </a:cubicBezTo>
                  <a:cubicBezTo>
                    <a:pt x="-118060" y="2282520"/>
                    <a:pt x="35610" y="1031570"/>
                    <a:pt x="438200" y="973150"/>
                  </a:cubicBezTo>
                  <a:cubicBezTo>
                    <a:pt x="449630" y="971880"/>
                    <a:pt x="459790" y="970610"/>
                    <a:pt x="471220" y="970610"/>
                  </a:cubicBezTo>
                  <a:cubicBezTo>
                    <a:pt x="590600" y="969340"/>
                    <a:pt x="739190" y="1050620"/>
                    <a:pt x="903020" y="1201750"/>
                  </a:cubicBezTo>
                  <a:cubicBezTo>
                    <a:pt x="886510" y="517220"/>
                    <a:pt x="990650" y="54940"/>
                    <a:pt x="1211630" y="5410"/>
                  </a:cubicBezTo>
                  <a:cubicBezTo>
                    <a:pt x="1228140" y="1600"/>
                    <a:pt x="1244650" y="-940"/>
                    <a:pt x="1261160" y="330"/>
                  </a:cubicBezTo>
                  <a:close/>
                </a:path>
              </a:pathLst>
            </a:custGeom>
            <a:blipFill>
              <a:blip r:embed="rId3"/>
              <a:stretch>
                <a:fillRect l="-27448" r="-27448"/>
              </a:stretch>
            </a:blipFill>
          </p:spPr>
          <p:txBody>
            <a:bodyPr/>
            <a:lstStyle/>
            <a:p>
              <a:endParaRPr lang="en-IE"/>
            </a:p>
          </p:txBody>
        </p:sp>
      </p:grpSp>
      <p:sp>
        <p:nvSpPr>
          <p:cNvPr id="5" name="TextBox 5"/>
          <p:cNvSpPr txBox="1"/>
          <p:nvPr/>
        </p:nvSpPr>
        <p:spPr>
          <a:xfrm>
            <a:off x="1028700" y="3684479"/>
            <a:ext cx="9903578" cy="3939858"/>
          </a:xfrm>
          <a:prstGeom prst="rect">
            <a:avLst/>
          </a:prstGeom>
        </p:spPr>
        <p:txBody>
          <a:bodyPr lIns="0" tIns="0" rIns="0" bIns="0" rtlCol="0" anchor="t">
            <a:spAutoFit/>
          </a:bodyPr>
          <a:lstStyle/>
          <a:p>
            <a:pPr algn="l">
              <a:lnSpc>
                <a:spcPts val="4874"/>
              </a:lnSpc>
            </a:pPr>
            <a:r>
              <a:rPr lang="en-US" sz="3899" b="1">
                <a:solidFill>
                  <a:srgbClr val="000001"/>
                </a:solidFill>
                <a:latin typeface="DM Sans Bold"/>
                <a:ea typeface="DM Sans Bold"/>
                <a:cs typeface="DM Sans Bold"/>
                <a:sym typeface="DM Sans Bold"/>
              </a:rPr>
              <a:t>Let’s Reflect:</a:t>
            </a:r>
          </a:p>
          <a:p>
            <a:pPr algn="l">
              <a:lnSpc>
                <a:spcPts val="4874"/>
              </a:lnSpc>
            </a:pPr>
            <a:endParaRPr lang="en-US" sz="3899" b="1">
              <a:solidFill>
                <a:srgbClr val="000001"/>
              </a:solidFill>
              <a:latin typeface="DM Sans Bold"/>
              <a:ea typeface="DM Sans Bold"/>
              <a:cs typeface="DM Sans Bold"/>
              <a:sym typeface="DM Sans Bold"/>
            </a:endParaRPr>
          </a:p>
          <a:p>
            <a:pPr algn="l">
              <a:lnSpc>
                <a:spcPts val="4874"/>
              </a:lnSpc>
            </a:pPr>
            <a:r>
              <a:rPr lang="en-US" sz="3899">
                <a:solidFill>
                  <a:srgbClr val="000001"/>
                </a:solidFill>
                <a:latin typeface="DM Sans"/>
                <a:ea typeface="DM Sans"/>
                <a:cs typeface="DM Sans"/>
                <a:sym typeface="DM Sans"/>
              </a:rPr>
              <a:t>Which safety tip will you use next time you chat with AI?</a:t>
            </a:r>
          </a:p>
          <a:p>
            <a:pPr algn="l">
              <a:lnSpc>
                <a:spcPts val="4000"/>
              </a:lnSpc>
            </a:pPr>
            <a:endParaRPr lang="en-US" sz="3899">
              <a:solidFill>
                <a:srgbClr val="000001"/>
              </a:solidFill>
              <a:latin typeface="DM Sans"/>
              <a:ea typeface="DM Sans"/>
              <a:cs typeface="DM Sans"/>
              <a:sym typeface="DM Sans"/>
            </a:endParaRPr>
          </a:p>
          <a:p>
            <a:pPr algn="l">
              <a:lnSpc>
                <a:spcPts val="4000"/>
              </a:lnSpc>
            </a:pPr>
            <a:endParaRPr lang="en-US" sz="3899">
              <a:solidFill>
                <a:srgbClr val="000001"/>
              </a:solidFill>
              <a:latin typeface="DM Sans"/>
              <a:ea typeface="DM Sans"/>
              <a:cs typeface="DM Sans"/>
              <a:sym typeface="DM Sans"/>
            </a:endParaRPr>
          </a:p>
          <a:p>
            <a:pPr algn="l">
              <a:lnSpc>
                <a:spcPts val="4000"/>
              </a:lnSpc>
            </a:pPr>
            <a:endParaRPr lang="en-US" sz="3899">
              <a:solidFill>
                <a:srgbClr val="000001"/>
              </a:solidFill>
              <a:latin typeface="DM Sans"/>
              <a:ea typeface="DM Sans"/>
              <a:cs typeface="DM Sans"/>
              <a:sym typeface="DM Sans"/>
            </a:endParaRPr>
          </a:p>
        </p:txBody>
      </p:sp>
      <p:sp>
        <p:nvSpPr>
          <p:cNvPr id="6" name="TextBox 6"/>
          <p:cNvSpPr txBox="1"/>
          <p:nvPr/>
        </p:nvSpPr>
        <p:spPr>
          <a:xfrm>
            <a:off x="7760100" y="911113"/>
            <a:ext cx="10137400" cy="1431925"/>
          </a:xfrm>
          <a:prstGeom prst="rect">
            <a:avLst/>
          </a:prstGeom>
        </p:spPr>
        <p:txBody>
          <a:bodyPr lIns="0" tIns="0" rIns="0" bIns="0" rtlCol="0" anchor="t">
            <a:spAutoFit/>
          </a:bodyPr>
          <a:lstStyle/>
          <a:p>
            <a:pPr algn="r">
              <a:lnSpc>
                <a:spcPts val="5600"/>
              </a:lnSpc>
            </a:pPr>
            <a:r>
              <a:rPr lang="en-US" sz="5000" b="1">
                <a:solidFill>
                  <a:srgbClr val="000001"/>
                </a:solidFill>
                <a:latin typeface="DM Sans Bold"/>
                <a:ea typeface="DM Sans Bold"/>
                <a:cs typeface="DM Sans Bold"/>
                <a:sym typeface="DM Sans Bold"/>
              </a:rPr>
              <a:t>Safe, Smart &amp; in Control: Creating Our AI Use Code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sp>
        <p:nvSpPr>
          <p:cNvPr id="2" name="Freeform 2"/>
          <p:cNvSpPr/>
          <p:nvPr/>
        </p:nvSpPr>
        <p:spPr>
          <a:xfrm>
            <a:off x="1028700" y="624138"/>
            <a:ext cx="3659502" cy="809124"/>
          </a:xfrm>
          <a:custGeom>
            <a:avLst/>
            <a:gdLst/>
            <a:ahLst/>
            <a:cxnLst/>
            <a:rect l="l" t="t" r="r" b="b"/>
            <a:pathLst>
              <a:path w="3659502" h="809124">
                <a:moveTo>
                  <a:pt x="0" y="0"/>
                </a:moveTo>
                <a:lnTo>
                  <a:pt x="3659502" y="0"/>
                </a:lnTo>
                <a:lnTo>
                  <a:pt x="3659502" y="809124"/>
                </a:lnTo>
                <a:lnTo>
                  <a:pt x="0" y="809124"/>
                </a:lnTo>
                <a:lnTo>
                  <a:pt x="0" y="0"/>
                </a:lnTo>
                <a:close/>
              </a:path>
            </a:pathLst>
          </a:custGeom>
          <a:blipFill>
            <a:blip r:embed="rId2"/>
            <a:stretch>
              <a:fillRect/>
            </a:stretch>
          </a:blipFill>
        </p:spPr>
        <p:txBody>
          <a:bodyPr/>
          <a:lstStyle/>
          <a:p>
            <a:endParaRPr lang="en-IE"/>
          </a:p>
        </p:txBody>
      </p:sp>
      <p:grpSp>
        <p:nvGrpSpPr>
          <p:cNvPr id="3" name="Group 3"/>
          <p:cNvGrpSpPr/>
          <p:nvPr/>
        </p:nvGrpSpPr>
        <p:grpSpPr>
          <a:xfrm>
            <a:off x="11495036" y="2922362"/>
            <a:ext cx="6402464" cy="6612750"/>
            <a:chOff x="0" y="0"/>
            <a:chExt cx="6148070" cy="6350000"/>
          </a:xfrm>
        </p:grpSpPr>
        <p:sp>
          <p:nvSpPr>
            <p:cNvPr id="4" name="Freeform 4"/>
            <p:cNvSpPr/>
            <p:nvPr/>
          </p:nvSpPr>
          <p:spPr>
            <a:xfrm>
              <a:off x="-50" y="-330"/>
              <a:ext cx="6149136" cy="6349909"/>
            </a:xfrm>
            <a:custGeom>
              <a:avLst/>
              <a:gdLst/>
              <a:ahLst/>
              <a:cxnLst/>
              <a:rect l="l" t="t" r="r" b="b"/>
              <a:pathLst>
                <a:path w="6149136" h="6349909">
                  <a:moveTo>
                    <a:pt x="1261160" y="330"/>
                  </a:moveTo>
                  <a:cubicBezTo>
                    <a:pt x="1581200" y="-12370"/>
                    <a:pt x="2193340" y="707720"/>
                    <a:pt x="2802940" y="1780870"/>
                  </a:cubicBezTo>
                  <a:cubicBezTo>
                    <a:pt x="2848660" y="1571320"/>
                    <a:pt x="2912160" y="1396060"/>
                    <a:pt x="2989630" y="1261440"/>
                  </a:cubicBezTo>
                  <a:cubicBezTo>
                    <a:pt x="3021380" y="1170000"/>
                    <a:pt x="3077260" y="1089990"/>
                    <a:pt x="3153460" y="1030300"/>
                  </a:cubicBezTo>
                  <a:cubicBezTo>
                    <a:pt x="3429050" y="818210"/>
                    <a:pt x="3912920" y="949020"/>
                    <a:pt x="4395520" y="1318590"/>
                  </a:cubicBezTo>
                  <a:cubicBezTo>
                    <a:pt x="4536490" y="748360"/>
                    <a:pt x="4820970" y="358470"/>
                    <a:pt x="5160060" y="347040"/>
                  </a:cubicBezTo>
                  <a:cubicBezTo>
                    <a:pt x="5669330" y="329260"/>
                    <a:pt x="6111290" y="1166190"/>
                    <a:pt x="6146850" y="2213940"/>
                  </a:cubicBezTo>
                  <a:cubicBezTo>
                    <a:pt x="6182410" y="3261690"/>
                    <a:pt x="5798870" y="4126560"/>
                    <a:pt x="5289600" y="4143070"/>
                  </a:cubicBezTo>
                  <a:cubicBezTo>
                    <a:pt x="5264200" y="4144340"/>
                    <a:pt x="5238800" y="4143070"/>
                    <a:pt x="5214670" y="4139260"/>
                  </a:cubicBezTo>
                  <a:cubicBezTo>
                    <a:pt x="5053380" y="4157040"/>
                    <a:pt x="4862880" y="4113860"/>
                    <a:pt x="4660950" y="4021150"/>
                  </a:cubicBezTo>
                  <a:cubicBezTo>
                    <a:pt x="4715560" y="5151450"/>
                    <a:pt x="4467910" y="6030290"/>
                    <a:pt x="4038650" y="6088710"/>
                  </a:cubicBezTo>
                  <a:cubicBezTo>
                    <a:pt x="4023410" y="6091250"/>
                    <a:pt x="4006900" y="6092520"/>
                    <a:pt x="3990390" y="6091250"/>
                  </a:cubicBezTo>
                  <a:cubicBezTo>
                    <a:pt x="3984040" y="6091250"/>
                    <a:pt x="3978960" y="6091250"/>
                    <a:pt x="3972610" y="6091250"/>
                  </a:cubicBezTo>
                  <a:cubicBezTo>
                    <a:pt x="3848150" y="6084900"/>
                    <a:pt x="3721150" y="6009970"/>
                    <a:pt x="3597960" y="5880430"/>
                  </a:cubicBezTo>
                  <a:cubicBezTo>
                    <a:pt x="3385870" y="5691200"/>
                    <a:pt x="3136950" y="5385130"/>
                    <a:pt x="2874060" y="4992700"/>
                  </a:cubicBezTo>
                  <a:cubicBezTo>
                    <a:pt x="2865170" y="5556580"/>
                    <a:pt x="2761030" y="5926150"/>
                    <a:pt x="2564180" y="5971870"/>
                  </a:cubicBezTo>
                  <a:cubicBezTo>
                    <a:pt x="2545130" y="5975680"/>
                    <a:pt x="2526080" y="5976950"/>
                    <a:pt x="2508300" y="5975680"/>
                  </a:cubicBezTo>
                  <a:cubicBezTo>
                    <a:pt x="2292400" y="5990920"/>
                    <a:pt x="1976170" y="5717870"/>
                    <a:pt x="1640890" y="5258130"/>
                  </a:cubicBezTo>
                  <a:cubicBezTo>
                    <a:pt x="1596440" y="5891860"/>
                    <a:pt x="1447850" y="6314770"/>
                    <a:pt x="1217980" y="6347790"/>
                  </a:cubicBezTo>
                  <a:cubicBezTo>
                    <a:pt x="815390" y="6406210"/>
                    <a:pt x="313740" y="5249240"/>
                    <a:pt x="97840" y="3765880"/>
                  </a:cubicBezTo>
                  <a:cubicBezTo>
                    <a:pt x="-118060" y="2282520"/>
                    <a:pt x="35610" y="1031570"/>
                    <a:pt x="438200" y="973150"/>
                  </a:cubicBezTo>
                  <a:cubicBezTo>
                    <a:pt x="449630" y="971880"/>
                    <a:pt x="459790" y="970610"/>
                    <a:pt x="471220" y="970610"/>
                  </a:cubicBezTo>
                  <a:cubicBezTo>
                    <a:pt x="590600" y="969340"/>
                    <a:pt x="739190" y="1050620"/>
                    <a:pt x="903020" y="1201750"/>
                  </a:cubicBezTo>
                  <a:cubicBezTo>
                    <a:pt x="886510" y="517220"/>
                    <a:pt x="990650" y="54940"/>
                    <a:pt x="1211630" y="5410"/>
                  </a:cubicBezTo>
                  <a:cubicBezTo>
                    <a:pt x="1228140" y="1600"/>
                    <a:pt x="1244650" y="-940"/>
                    <a:pt x="1261160" y="330"/>
                  </a:cubicBezTo>
                  <a:close/>
                </a:path>
              </a:pathLst>
            </a:custGeom>
            <a:blipFill>
              <a:blip r:embed="rId3"/>
              <a:stretch>
                <a:fillRect l="-31728" r="-5215"/>
              </a:stretch>
            </a:blipFill>
          </p:spPr>
          <p:txBody>
            <a:bodyPr/>
            <a:lstStyle/>
            <a:p>
              <a:endParaRPr lang="en-IE"/>
            </a:p>
          </p:txBody>
        </p:sp>
      </p:grpSp>
      <p:sp>
        <p:nvSpPr>
          <p:cNvPr id="5" name="TextBox 5"/>
          <p:cNvSpPr txBox="1"/>
          <p:nvPr/>
        </p:nvSpPr>
        <p:spPr>
          <a:xfrm>
            <a:off x="713591" y="3746188"/>
            <a:ext cx="10781445" cy="4046855"/>
          </a:xfrm>
          <a:prstGeom prst="rect">
            <a:avLst/>
          </a:prstGeom>
        </p:spPr>
        <p:txBody>
          <a:bodyPr lIns="0" tIns="0" rIns="0" bIns="0" rtlCol="0" anchor="t">
            <a:spAutoFit/>
          </a:bodyPr>
          <a:lstStyle/>
          <a:p>
            <a:pPr algn="l">
              <a:lnSpc>
                <a:spcPts val="4000"/>
              </a:lnSpc>
            </a:pPr>
            <a:r>
              <a:rPr lang="en-US" sz="3200" b="1">
                <a:solidFill>
                  <a:srgbClr val="000001"/>
                </a:solidFill>
                <a:latin typeface="DM Sans Bold"/>
                <a:ea typeface="DM Sans Bold"/>
                <a:cs typeface="DM Sans Bold"/>
                <a:sym typeface="DM Sans Bold"/>
              </a:rPr>
              <a:t>On Safer Internet Day, you have learned: </a:t>
            </a:r>
          </a:p>
          <a:p>
            <a:pPr algn="l">
              <a:lnSpc>
                <a:spcPts val="4000"/>
              </a:lnSpc>
            </a:pPr>
            <a:endParaRPr lang="en-US" sz="3200" b="1">
              <a:solidFill>
                <a:srgbClr val="000001"/>
              </a:solidFill>
              <a:latin typeface="DM Sans Bold"/>
              <a:ea typeface="DM Sans Bold"/>
              <a:cs typeface="DM Sans Bold"/>
              <a:sym typeface="DM Sans Bold"/>
            </a:endParaRPr>
          </a:p>
          <a:p>
            <a:pPr marL="690881" lvl="1" indent="-345440" algn="l">
              <a:lnSpc>
                <a:spcPts val="4000"/>
              </a:lnSpc>
              <a:buFont typeface="Arial"/>
              <a:buChar char="•"/>
            </a:pPr>
            <a:r>
              <a:rPr lang="en-US" sz="3200">
                <a:solidFill>
                  <a:srgbClr val="000001"/>
                </a:solidFill>
                <a:latin typeface="DM Sans"/>
                <a:ea typeface="DM Sans"/>
                <a:cs typeface="DM Sans"/>
                <a:sym typeface="DM Sans"/>
              </a:rPr>
              <a:t>What chatbots are and how they work.  </a:t>
            </a:r>
          </a:p>
          <a:p>
            <a:pPr marL="690881" lvl="1" indent="-345440" algn="l">
              <a:lnSpc>
                <a:spcPts val="4000"/>
              </a:lnSpc>
              <a:buFont typeface="Arial"/>
              <a:buChar char="•"/>
            </a:pPr>
            <a:r>
              <a:rPr lang="en-US" sz="3200">
                <a:solidFill>
                  <a:srgbClr val="000001"/>
                </a:solidFill>
                <a:latin typeface="DM Sans"/>
                <a:ea typeface="DM Sans"/>
                <a:cs typeface="DM Sans"/>
                <a:sym typeface="DM Sans"/>
              </a:rPr>
              <a:t>Recognise the risks and benefits of using chatbots.  </a:t>
            </a:r>
          </a:p>
          <a:p>
            <a:pPr marL="690881" lvl="1" indent="-345440" algn="l">
              <a:lnSpc>
                <a:spcPts val="4000"/>
              </a:lnSpc>
              <a:buFont typeface="Arial"/>
              <a:buChar char="•"/>
            </a:pPr>
            <a:r>
              <a:rPr lang="en-US" sz="3200">
                <a:solidFill>
                  <a:srgbClr val="000001"/>
                </a:solidFill>
                <a:latin typeface="DM Sans"/>
                <a:ea typeface="DM Sans"/>
                <a:cs typeface="DM Sans"/>
                <a:sym typeface="DM Sans"/>
              </a:rPr>
              <a:t>The features of chatbot design and limitations of interacting with these tools.  </a:t>
            </a:r>
          </a:p>
          <a:p>
            <a:pPr marL="690881" lvl="1" indent="-345440" algn="l">
              <a:lnSpc>
                <a:spcPts val="4000"/>
              </a:lnSpc>
              <a:buFont typeface="Arial"/>
              <a:buChar char="•"/>
            </a:pPr>
            <a:r>
              <a:rPr lang="en-US" sz="3200">
                <a:solidFill>
                  <a:srgbClr val="000001"/>
                </a:solidFill>
                <a:latin typeface="DM Sans"/>
                <a:ea typeface="DM Sans"/>
                <a:cs typeface="DM Sans"/>
                <a:sym typeface="DM Sans"/>
              </a:rPr>
              <a:t>Strategies to safely and responsibly use AI tools. </a:t>
            </a:r>
          </a:p>
          <a:p>
            <a:pPr algn="l">
              <a:lnSpc>
                <a:spcPts val="4000"/>
              </a:lnSpc>
            </a:pPr>
            <a:endParaRPr lang="en-US" sz="3200">
              <a:solidFill>
                <a:srgbClr val="000001"/>
              </a:solidFill>
              <a:latin typeface="DM Sans"/>
              <a:ea typeface="DM Sans"/>
              <a:cs typeface="DM Sans"/>
              <a:sym typeface="DM Sans"/>
            </a:endParaRPr>
          </a:p>
        </p:txBody>
      </p:sp>
      <p:sp>
        <p:nvSpPr>
          <p:cNvPr id="6" name="TextBox 6"/>
          <p:cNvSpPr txBox="1"/>
          <p:nvPr/>
        </p:nvSpPr>
        <p:spPr>
          <a:xfrm>
            <a:off x="7760100" y="911113"/>
            <a:ext cx="10137400" cy="1431925"/>
          </a:xfrm>
          <a:prstGeom prst="rect">
            <a:avLst/>
          </a:prstGeom>
        </p:spPr>
        <p:txBody>
          <a:bodyPr lIns="0" tIns="0" rIns="0" bIns="0" rtlCol="0" anchor="t">
            <a:spAutoFit/>
          </a:bodyPr>
          <a:lstStyle/>
          <a:p>
            <a:pPr algn="r">
              <a:lnSpc>
                <a:spcPts val="5600"/>
              </a:lnSpc>
            </a:pPr>
            <a:r>
              <a:rPr lang="en-US" sz="5000" b="1">
                <a:solidFill>
                  <a:srgbClr val="000001"/>
                </a:solidFill>
                <a:latin typeface="DM Sans Bold"/>
                <a:ea typeface="DM Sans Bold"/>
                <a:cs typeface="DM Sans Bold"/>
                <a:sym typeface="DM Sans Bold"/>
              </a:rPr>
              <a:t>Be AI Aware: </a:t>
            </a:r>
          </a:p>
          <a:p>
            <a:pPr algn="r">
              <a:lnSpc>
                <a:spcPts val="5600"/>
              </a:lnSpc>
            </a:pPr>
            <a:r>
              <a:rPr lang="en-US" sz="5000" b="1">
                <a:solidFill>
                  <a:srgbClr val="000001"/>
                </a:solidFill>
                <a:latin typeface="DM Sans Bold"/>
                <a:ea typeface="DM Sans Bold"/>
                <a:cs typeface="DM Sans Bold"/>
                <a:sym typeface="DM Sans Bold"/>
              </a:rPr>
              <a:t>Safe, Smart and in Control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sp>
        <p:nvSpPr>
          <p:cNvPr id="2" name="Freeform 2"/>
          <p:cNvSpPr/>
          <p:nvPr/>
        </p:nvSpPr>
        <p:spPr>
          <a:xfrm>
            <a:off x="1028700" y="624138"/>
            <a:ext cx="3659502" cy="809124"/>
          </a:xfrm>
          <a:custGeom>
            <a:avLst/>
            <a:gdLst/>
            <a:ahLst/>
            <a:cxnLst/>
            <a:rect l="l" t="t" r="r" b="b"/>
            <a:pathLst>
              <a:path w="3659502" h="809124">
                <a:moveTo>
                  <a:pt x="0" y="0"/>
                </a:moveTo>
                <a:lnTo>
                  <a:pt x="3659502" y="0"/>
                </a:lnTo>
                <a:lnTo>
                  <a:pt x="3659502" y="809124"/>
                </a:lnTo>
                <a:lnTo>
                  <a:pt x="0" y="809124"/>
                </a:lnTo>
                <a:lnTo>
                  <a:pt x="0" y="0"/>
                </a:lnTo>
                <a:close/>
              </a:path>
            </a:pathLst>
          </a:custGeom>
          <a:blipFill>
            <a:blip r:embed="rId2"/>
            <a:stretch>
              <a:fillRect/>
            </a:stretch>
          </a:blipFill>
        </p:spPr>
        <p:txBody>
          <a:bodyPr/>
          <a:lstStyle/>
          <a:p>
            <a:endParaRPr lang="en-IE"/>
          </a:p>
        </p:txBody>
      </p:sp>
      <p:grpSp>
        <p:nvGrpSpPr>
          <p:cNvPr id="3" name="Group 3"/>
          <p:cNvGrpSpPr/>
          <p:nvPr/>
        </p:nvGrpSpPr>
        <p:grpSpPr>
          <a:xfrm>
            <a:off x="11129359" y="2645550"/>
            <a:ext cx="6402464" cy="6612750"/>
            <a:chOff x="0" y="0"/>
            <a:chExt cx="6148070" cy="6350000"/>
          </a:xfrm>
        </p:grpSpPr>
        <p:sp>
          <p:nvSpPr>
            <p:cNvPr id="4" name="Freeform 4"/>
            <p:cNvSpPr/>
            <p:nvPr/>
          </p:nvSpPr>
          <p:spPr>
            <a:xfrm>
              <a:off x="-50" y="-330"/>
              <a:ext cx="6149136" cy="6349909"/>
            </a:xfrm>
            <a:custGeom>
              <a:avLst/>
              <a:gdLst/>
              <a:ahLst/>
              <a:cxnLst/>
              <a:rect l="l" t="t" r="r" b="b"/>
              <a:pathLst>
                <a:path w="6149136" h="6349909">
                  <a:moveTo>
                    <a:pt x="1261160" y="330"/>
                  </a:moveTo>
                  <a:cubicBezTo>
                    <a:pt x="1581200" y="-12370"/>
                    <a:pt x="2193340" y="707720"/>
                    <a:pt x="2802940" y="1780870"/>
                  </a:cubicBezTo>
                  <a:cubicBezTo>
                    <a:pt x="2848660" y="1571320"/>
                    <a:pt x="2912160" y="1396060"/>
                    <a:pt x="2989630" y="1261440"/>
                  </a:cubicBezTo>
                  <a:cubicBezTo>
                    <a:pt x="3021380" y="1170000"/>
                    <a:pt x="3077260" y="1089990"/>
                    <a:pt x="3153460" y="1030300"/>
                  </a:cubicBezTo>
                  <a:cubicBezTo>
                    <a:pt x="3429050" y="818210"/>
                    <a:pt x="3912920" y="949020"/>
                    <a:pt x="4395520" y="1318590"/>
                  </a:cubicBezTo>
                  <a:cubicBezTo>
                    <a:pt x="4536490" y="748360"/>
                    <a:pt x="4820970" y="358470"/>
                    <a:pt x="5160060" y="347040"/>
                  </a:cubicBezTo>
                  <a:cubicBezTo>
                    <a:pt x="5669330" y="329260"/>
                    <a:pt x="6111290" y="1166190"/>
                    <a:pt x="6146850" y="2213940"/>
                  </a:cubicBezTo>
                  <a:cubicBezTo>
                    <a:pt x="6182410" y="3261690"/>
                    <a:pt x="5798870" y="4126560"/>
                    <a:pt x="5289600" y="4143070"/>
                  </a:cubicBezTo>
                  <a:cubicBezTo>
                    <a:pt x="5264200" y="4144340"/>
                    <a:pt x="5238800" y="4143070"/>
                    <a:pt x="5214670" y="4139260"/>
                  </a:cubicBezTo>
                  <a:cubicBezTo>
                    <a:pt x="5053380" y="4157040"/>
                    <a:pt x="4862880" y="4113860"/>
                    <a:pt x="4660950" y="4021150"/>
                  </a:cubicBezTo>
                  <a:cubicBezTo>
                    <a:pt x="4715560" y="5151450"/>
                    <a:pt x="4467910" y="6030290"/>
                    <a:pt x="4038650" y="6088710"/>
                  </a:cubicBezTo>
                  <a:cubicBezTo>
                    <a:pt x="4023410" y="6091250"/>
                    <a:pt x="4006900" y="6092520"/>
                    <a:pt x="3990390" y="6091250"/>
                  </a:cubicBezTo>
                  <a:cubicBezTo>
                    <a:pt x="3984040" y="6091250"/>
                    <a:pt x="3978960" y="6091250"/>
                    <a:pt x="3972610" y="6091250"/>
                  </a:cubicBezTo>
                  <a:cubicBezTo>
                    <a:pt x="3848150" y="6084900"/>
                    <a:pt x="3721150" y="6009970"/>
                    <a:pt x="3597960" y="5880430"/>
                  </a:cubicBezTo>
                  <a:cubicBezTo>
                    <a:pt x="3385870" y="5691200"/>
                    <a:pt x="3136950" y="5385130"/>
                    <a:pt x="2874060" y="4992700"/>
                  </a:cubicBezTo>
                  <a:cubicBezTo>
                    <a:pt x="2865170" y="5556580"/>
                    <a:pt x="2761030" y="5926150"/>
                    <a:pt x="2564180" y="5971870"/>
                  </a:cubicBezTo>
                  <a:cubicBezTo>
                    <a:pt x="2545130" y="5975680"/>
                    <a:pt x="2526080" y="5976950"/>
                    <a:pt x="2508300" y="5975680"/>
                  </a:cubicBezTo>
                  <a:cubicBezTo>
                    <a:pt x="2292400" y="5990920"/>
                    <a:pt x="1976170" y="5717870"/>
                    <a:pt x="1640890" y="5258130"/>
                  </a:cubicBezTo>
                  <a:cubicBezTo>
                    <a:pt x="1596440" y="5891860"/>
                    <a:pt x="1447850" y="6314770"/>
                    <a:pt x="1217980" y="6347790"/>
                  </a:cubicBezTo>
                  <a:cubicBezTo>
                    <a:pt x="815390" y="6406210"/>
                    <a:pt x="313740" y="5249240"/>
                    <a:pt x="97840" y="3765880"/>
                  </a:cubicBezTo>
                  <a:cubicBezTo>
                    <a:pt x="-118060" y="2282520"/>
                    <a:pt x="35610" y="1031570"/>
                    <a:pt x="438200" y="973150"/>
                  </a:cubicBezTo>
                  <a:cubicBezTo>
                    <a:pt x="449630" y="971880"/>
                    <a:pt x="459790" y="970610"/>
                    <a:pt x="471220" y="970610"/>
                  </a:cubicBezTo>
                  <a:cubicBezTo>
                    <a:pt x="590600" y="969340"/>
                    <a:pt x="739190" y="1050620"/>
                    <a:pt x="903020" y="1201750"/>
                  </a:cubicBezTo>
                  <a:cubicBezTo>
                    <a:pt x="886510" y="517220"/>
                    <a:pt x="990650" y="54940"/>
                    <a:pt x="1211630" y="5410"/>
                  </a:cubicBezTo>
                  <a:cubicBezTo>
                    <a:pt x="1228140" y="1600"/>
                    <a:pt x="1244650" y="-940"/>
                    <a:pt x="1261160" y="330"/>
                  </a:cubicBezTo>
                  <a:close/>
                </a:path>
              </a:pathLst>
            </a:custGeom>
            <a:blipFill>
              <a:blip r:embed="rId3"/>
              <a:stretch>
                <a:fillRect l="-17897" r="-17897"/>
              </a:stretch>
            </a:blipFill>
          </p:spPr>
          <p:txBody>
            <a:bodyPr/>
            <a:lstStyle/>
            <a:p>
              <a:endParaRPr lang="en-IE"/>
            </a:p>
          </p:txBody>
        </p:sp>
      </p:grpSp>
      <p:sp>
        <p:nvSpPr>
          <p:cNvPr id="5" name="TextBox 5"/>
          <p:cNvSpPr txBox="1"/>
          <p:nvPr/>
        </p:nvSpPr>
        <p:spPr>
          <a:xfrm>
            <a:off x="1028700" y="3044932"/>
            <a:ext cx="8115300" cy="3037205"/>
          </a:xfrm>
          <a:prstGeom prst="rect">
            <a:avLst/>
          </a:prstGeom>
        </p:spPr>
        <p:txBody>
          <a:bodyPr lIns="0" tIns="0" rIns="0" bIns="0" rtlCol="0" anchor="t">
            <a:spAutoFit/>
          </a:bodyPr>
          <a:lstStyle/>
          <a:p>
            <a:pPr algn="l">
              <a:lnSpc>
                <a:spcPts val="4000"/>
              </a:lnSpc>
            </a:pPr>
            <a:r>
              <a:rPr lang="en-US" sz="3200">
                <a:solidFill>
                  <a:srgbClr val="000001"/>
                </a:solidFill>
                <a:latin typeface="DM Sans"/>
                <a:ea typeface="DM Sans"/>
                <a:cs typeface="DM Sans"/>
                <a:sym typeface="DM Sans"/>
              </a:rPr>
              <a:t>Webwise have created a Guide to Gen AI for Parents available here: </a:t>
            </a:r>
            <a:r>
              <a:rPr lang="en-US" sz="3200" b="1">
                <a:solidFill>
                  <a:srgbClr val="000001"/>
                </a:solidFill>
                <a:latin typeface="DM Sans Bold"/>
                <a:ea typeface="DM Sans Bold"/>
                <a:cs typeface="DM Sans Bold"/>
                <a:sym typeface="DM Sans Bold"/>
              </a:rPr>
              <a:t>webwise.ie/guides-parents/</a:t>
            </a:r>
          </a:p>
          <a:p>
            <a:pPr algn="l">
              <a:lnSpc>
                <a:spcPts val="4000"/>
              </a:lnSpc>
            </a:pPr>
            <a:endParaRPr lang="en-US" sz="3200" b="1">
              <a:solidFill>
                <a:srgbClr val="000001"/>
              </a:solidFill>
              <a:latin typeface="DM Sans Bold"/>
              <a:ea typeface="DM Sans Bold"/>
              <a:cs typeface="DM Sans Bold"/>
              <a:sym typeface="DM Sans Bold"/>
            </a:endParaRPr>
          </a:p>
          <a:p>
            <a:pPr algn="l">
              <a:lnSpc>
                <a:spcPts val="4000"/>
              </a:lnSpc>
            </a:pPr>
            <a:r>
              <a:rPr lang="en-US" sz="3200">
                <a:solidFill>
                  <a:srgbClr val="000001"/>
                </a:solidFill>
                <a:latin typeface="DM Sans"/>
                <a:ea typeface="DM Sans"/>
                <a:cs typeface="DM Sans"/>
                <a:sym typeface="DM Sans"/>
              </a:rPr>
              <a:t>Please give a copy to parents. </a:t>
            </a:r>
          </a:p>
          <a:p>
            <a:pPr algn="l">
              <a:lnSpc>
                <a:spcPts val="4000"/>
              </a:lnSpc>
            </a:pPr>
            <a:endParaRPr lang="en-US" sz="3200">
              <a:solidFill>
                <a:srgbClr val="000001"/>
              </a:solidFill>
              <a:latin typeface="DM Sans"/>
              <a:ea typeface="DM Sans"/>
              <a:cs typeface="DM Sans"/>
              <a:sym typeface="DM Sans"/>
            </a:endParaRPr>
          </a:p>
        </p:txBody>
      </p:sp>
      <p:sp>
        <p:nvSpPr>
          <p:cNvPr id="6" name="TextBox 6"/>
          <p:cNvSpPr txBox="1"/>
          <p:nvPr/>
        </p:nvSpPr>
        <p:spPr>
          <a:xfrm>
            <a:off x="7760100" y="911113"/>
            <a:ext cx="10137400" cy="727075"/>
          </a:xfrm>
          <a:prstGeom prst="rect">
            <a:avLst/>
          </a:prstGeom>
        </p:spPr>
        <p:txBody>
          <a:bodyPr lIns="0" tIns="0" rIns="0" bIns="0" rtlCol="0" anchor="t">
            <a:spAutoFit/>
          </a:bodyPr>
          <a:lstStyle/>
          <a:p>
            <a:pPr algn="r">
              <a:lnSpc>
                <a:spcPts val="5600"/>
              </a:lnSpc>
            </a:pPr>
            <a:r>
              <a:rPr lang="en-US" sz="5000" b="1">
                <a:solidFill>
                  <a:srgbClr val="000001"/>
                </a:solidFill>
                <a:latin typeface="DM Sans Bold"/>
                <a:ea typeface="DM Sans Bold"/>
                <a:cs typeface="DM Sans Bold"/>
                <a:sym typeface="DM Sans Bold"/>
              </a:rPr>
              <a:t> Supports for Parents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sp>
        <p:nvSpPr>
          <p:cNvPr id="2" name="Freeform 2"/>
          <p:cNvSpPr/>
          <p:nvPr/>
        </p:nvSpPr>
        <p:spPr>
          <a:xfrm>
            <a:off x="1368207" y="624138"/>
            <a:ext cx="3659502" cy="809124"/>
          </a:xfrm>
          <a:custGeom>
            <a:avLst/>
            <a:gdLst/>
            <a:ahLst/>
            <a:cxnLst/>
            <a:rect l="l" t="t" r="r" b="b"/>
            <a:pathLst>
              <a:path w="3659502" h="809124">
                <a:moveTo>
                  <a:pt x="0" y="0"/>
                </a:moveTo>
                <a:lnTo>
                  <a:pt x="3659502" y="0"/>
                </a:lnTo>
                <a:lnTo>
                  <a:pt x="3659502" y="809124"/>
                </a:lnTo>
                <a:lnTo>
                  <a:pt x="0" y="809124"/>
                </a:lnTo>
                <a:lnTo>
                  <a:pt x="0" y="0"/>
                </a:lnTo>
                <a:close/>
              </a:path>
            </a:pathLst>
          </a:custGeom>
          <a:blipFill>
            <a:blip r:embed="rId2"/>
            <a:stretch>
              <a:fillRect/>
            </a:stretch>
          </a:blipFill>
        </p:spPr>
        <p:txBody>
          <a:bodyPr/>
          <a:lstStyle/>
          <a:p>
            <a:endParaRPr lang="en-IE"/>
          </a:p>
        </p:txBody>
      </p:sp>
      <p:sp>
        <p:nvSpPr>
          <p:cNvPr id="3" name="TextBox 3"/>
          <p:cNvSpPr txBox="1"/>
          <p:nvPr/>
        </p:nvSpPr>
        <p:spPr>
          <a:xfrm>
            <a:off x="3666375" y="643188"/>
            <a:ext cx="13592925" cy="1289685"/>
          </a:xfrm>
          <a:prstGeom prst="rect">
            <a:avLst/>
          </a:prstGeom>
        </p:spPr>
        <p:txBody>
          <a:bodyPr lIns="0" tIns="0" rIns="0" bIns="0" rtlCol="0" anchor="t">
            <a:spAutoFit/>
          </a:bodyPr>
          <a:lstStyle/>
          <a:p>
            <a:pPr algn="r">
              <a:lnSpc>
                <a:spcPts val="5050"/>
              </a:lnSpc>
            </a:pPr>
            <a:r>
              <a:rPr lang="en-US" sz="5000" b="1">
                <a:solidFill>
                  <a:srgbClr val="000001"/>
                </a:solidFill>
                <a:latin typeface="DM Sans Bold"/>
                <a:ea typeface="DM Sans Bold"/>
                <a:cs typeface="DM Sans Bold"/>
                <a:sym typeface="DM Sans Bold"/>
              </a:rPr>
              <a:t>What is Safer Internet Day?</a:t>
            </a:r>
          </a:p>
          <a:p>
            <a:pPr algn="r">
              <a:lnSpc>
                <a:spcPts val="1009"/>
              </a:lnSpc>
            </a:pPr>
            <a:endParaRPr lang="en-US" sz="5000" b="1">
              <a:solidFill>
                <a:srgbClr val="000001"/>
              </a:solidFill>
              <a:latin typeface="DM Sans Bold"/>
              <a:ea typeface="DM Sans Bold"/>
              <a:cs typeface="DM Sans Bold"/>
              <a:sym typeface="DM Sans Bold"/>
            </a:endParaRPr>
          </a:p>
          <a:p>
            <a:pPr algn="r">
              <a:lnSpc>
                <a:spcPts val="4040"/>
              </a:lnSpc>
            </a:pPr>
            <a:r>
              <a:rPr lang="en-US" sz="4000" b="1">
                <a:solidFill>
                  <a:srgbClr val="38B6FF"/>
                </a:solidFill>
                <a:latin typeface="DM Sans Bold"/>
                <a:ea typeface="DM Sans Bold"/>
                <a:cs typeface="DM Sans Bold"/>
                <a:sym typeface="DM Sans Bold"/>
              </a:rPr>
              <a:t>webwise.ie/saferinternetday</a:t>
            </a:r>
          </a:p>
        </p:txBody>
      </p:sp>
      <p:sp>
        <p:nvSpPr>
          <p:cNvPr id="4" name="TextBox 4"/>
          <p:cNvSpPr txBox="1"/>
          <p:nvPr/>
        </p:nvSpPr>
        <p:spPr>
          <a:xfrm>
            <a:off x="1028700" y="3599942"/>
            <a:ext cx="9154132" cy="4689857"/>
          </a:xfrm>
          <a:prstGeom prst="rect">
            <a:avLst/>
          </a:prstGeom>
        </p:spPr>
        <p:txBody>
          <a:bodyPr lIns="0" tIns="0" rIns="0" bIns="0" rtlCol="0" anchor="t">
            <a:spAutoFit/>
          </a:bodyPr>
          <a:lstStyle/>
          <a:p>
            <a:pPr marL="798838" lvl="1" indent="-399419" algn="l">
              <a:lnSpc>
                <a:spcPts val="3737"/>
              </a:lnSpc>
              <a:buFont typeface="Arial"/>
              <a:buChar char="•"/>
            </a:pPr>
            <a:r>
              <a:rPr lang="en-US" sz="3700" b="1">
                <a:solidFill>
                  <a:srgbClr val="000001"/>
                </a:solidFill>
                <a:latin typeface="DM Sans Bold"/>
                <a:ea typeface="DM Sans Bold"/>
                <a:cs typeface="DM Sans Bold"/>
                <a:sym typeface="DM Sans Bold"/>
              </a:rPr>
              <a:t>A day to create awareness of a better internet for ALL users​</a:t>
            </a:r>
          </a:p>
          <a:p>
            <a:pPr algn="l">
              <a:lnSpc>
                <a:spcPts val="3737"/>
              </a:lnSpc>
            </a:pPr>
            <a:r>
              <a:rPr lang="en-US" sz="3700" b="1">
                <a:solidFill>
                  <a:srgbClr val="000001"/>
                </a:solidFill>
                <a:latin typeface="DM Sans Bold"/>
                <a:ea typeface="DM Sans Bold"/>
                <a:cs typeface="DM Sans Bold"/>
                <a:sym typeface="DM Sans Bold"/>
              </a:rPr>
              <a:t>​</a:t>
            </a:r>
          </a:p>
          <a:p>
            <a:pPr marL="798838" lvl="1" indent="-399419" algn="l">
              <a:lnSpc>
                <a:spcPts val="3737"/>
              </a:lnSpc>
              <a:buFont typeface="Arial"/>
              <a:buChar char="•"/>
            </a:pPr>
            <a:r>
              <a:rPr lang="en-US" sz="3700">
                <a:solidFill>
                  <a:srgbClr val="000001"/>
                </a:solidFill>
                <a:latin typeface="DM Sans"/>
                <a:ea typeface="DM Sans"/>
                <a:cs typeface="DM Sans"/>
                <a:sym typeface="DM Sans"/>
              </a:rPr>
              <a:t>Safer Internet Day will be celebrated on</a:t>
            </a:r>
            <a:r>
              <a:rPr lang="en-US" sz="3700" b="1">
                <a:solidFill>
                  <a:srgbClr val="000001"/>
                </a:solidFill>
                <a:latin typeface="DM Sans Bold"/>
                <a:ea typeface="DM Sans Bold"/>
                <a:cs typeface="DM Sans Bold"/>
                <a:sym typeface="DM Sans Bold"/>
              </a:rPr>
              <a:t> Tuesday, February 10th 2026</a:t>
            </a:r>
          </a:p>
          <a:p>
            <a:pPr algn="l">
              <a:lnSpc>
                <a:spcPts val="3737"/>
              </a:lnSpc>
            </a:pPr>
            <a:r>
              <a:rPr lang="en-US" sz="3700" b="1">
                <a:solidFill>
                  <a:srgbClr val="000001"/>
                </a:solidFill>
                <a:latin typeface="DM Sans Bold"/>
                <a:ea typeface="DM Sans Bold"/>
                <a:cs typeface="DM Sans Bold"/>
                <a:sym typeface="DM Sans Bold"/>
              </a:rPr>
              <a:t>​</a:t>
            </a:r>
          </a:p>
          <a:p>
            <a:pPr marL="798838" lvl="1" indent="-399419" algn="l">
              <a:lnSpc>
                <a:spcPts val="3737"/>
              </a:lnSpc>
              <a:buFont typeface="Arial"/>
              <a:buChar char="•"/>
            </a:pPr>
            <a:r>
              <a:rPr lang="en-US" sz="3700" b="1">
                <a:solidFill>
                  <a:srgbClr val="000001"/>
                </a:solidFill>
                <a:latin typeface="DM Sans Bold"/>
                <a:ea typeface="DM Sans Bold"/>
                <a:cs typeface="DM Sans Bold"/>
                <a:sym typeface="DM Sans Bold"/>
              </a:rPr>
              <a:t>Over 200,000 young people celebrated Safer Internet Day in Ireland in 2025</a:t>
            </a:r>
          </a:p>
          <a:p>
            <a:pPr algn="l">
              <a:lnSpc>
                <a:spcPts val="3737"/>
              </a:lnSpc>
            </a:pPr>
            <a:endParaRPr lang="en-US" sz="3700" b="1">
              <a:solidFill>
                <a:srgbClr val="000001"/>
              </a:solidFill>
              <a:latin typeface="DM Sans Bold"/>
              <a:ea typeface="DM Sans Bold"/>
              <a:cs typeface="DM Sans Bold"/>
              <a:sym typeface="DM Sans Bold"/>
            </a:endParaRPr>
          </a:p>
        </p:txBody>
      </p:sp>
      <p:grpSp>
        <p:nvGrpSpPr>
          <p:cNvPr id="5" name="Group 5"/>
          <p:cNvGrpSpPr/>
          <p:nvPr/>
        </p:nvGrpSpPr>
        <p:grpSpPr>
          <a:xfrm>
            <a:off x="10637989" y="3049173"/>
            <a:ext cx="6621311" cy="6473816"/>
            <a:chOff x="0" y="0"/>
            <a:chExt cx="6328410" cy="6187440"/>
          </a:xfrm>
        </p:grpSpPr>
        <p:sp>
          <p:nvSpPr>
            <p:cNvPr id="6" name="Freeform 6"/>
            <p:cNvSpPr/>
            <p:nvPr/>
          </p:nvSpPr>
          <p:spPr>
            <a:xfrm>
              <a:off x="0" y="240"/>
              <a:ext cx="6329680" cy="6186026"/>
            </a:xfrm>
            <a:custGeom>
              <a:avLst/>
              <a:gdLst/>
              <a:ahLst/>
              <a:cxnLst/>
              <a:rect l="l" t="t" r="r" b="b"/>
              <a:pathLst>
                <a:path w="6329680" h="6186026">
                  <a:moveTo>
                    <a:pt x="2310130" y="1424700"/>
                  </a:moveTo>
                  <a:cubicBezTo>
                    <a:pt x="1192530" y="1102120"/>
                    <a:pt x="416560" y="655080"/>
                    <a:pt x="483870" y="333770"/>
                  </a:cubicBezTo>
                  <a:cubicBezTo>
                    <a:pt x="565150" y="-53580"/>
                    <a:pt x="1838960" y="-112000"/>
                    <a:pt x="3326130" y="201690"/>
                  </a:cubicBezTo>
                  <a:cubicBezTo>
                    <a:pt x="4455160" y="440450"/>
                    <a:pt x="5384800" y="825260"/>
                    <a:pt x="5730240" y="1166890"/>
                  </a:cubicBezTo>
                  <a:cubicBezTo>
                    <a:pt x="5824220" y="1235470"/>
                    <a:pt x="5876290" y="1321830"/>
                    <a:pt x="5876290" y="1424700"/>
                  </a:cubicBezTo>
                  <a:lnTo>
                    <a:pt x="5876290" y="1428510"/>
                  </a:lnTo>
                  <a:cubicBezTo>
                    <a:pt x="5876290" y="1438670"/>
                    <a:pt x="5876290" y="1448830"/>
                    <a:pt x="5875020" y="1457720"/>
                  </a:cubicBezTo>
                  <a:cubicBezTo>
                    <a:pt x="5843270" y="1758710"/>
                    <a:pt x="5398770" y="2134630"/>
                    <a:pt x="4721860" y="2477530"/>
                  </a:cubicBezTo>
                  <a:cubicBezTo>
                    <a:pt x="4951730" y="2618500"/>
                    <a:pt x="5083810" y="2784870"/>
                    <a:pt x="5083810" y="2961400"/>
                  </a:cubicBezTo>
                  <a:cubicBezTo>
                    <a:pt x="5083810" y="3000770"/>
                    <a:pt x="5077460" y="3040140"/>
                    <a:pt x="5064760" y="3076970"/>
                  </a:cubicBezTo>
                  <a:cubicBezTo>
                    <a:pt x="5760720" y="3231910"/>
                    <a:pt x="6234430" y="3474480"/>
                    <a:pt x="6316980" y="3750070"/>
                  </a:cubicBezTo>
                  <a:cubicBezTo>
                    <a:pt x="6325870" y="3778010"/>
                    <a:pt x="6329680" y="3805950"/>
                    <a:pt x="6329680" y="3835160"/>
                  </a:cubicBezTo>
                  <a:cubicBezTo>
                    <a:pt x="6329680" y="4354590"/>
                    <a:pt x="5077460" y="5218190"/>
                    <a:pt x="3534410" y="5763020"/>
                  </a:cubicBezTo>
                  <a:cubicBezTo>
                    <a:pt x="1991360" y="6307850"/>
                    <a:pt x="739140" y="6329440"/>
                    <a:pt x="739140" y="5810010"/>
                  </a:cubicBezTo>
                  <a:cubicBezTo>
                    <a:pt x="739140" y="5505210"/>
                    <a:pt x="1169670" y="5082300"/>
                    <a:pt x="1837690" y="4674630"/>
                  </a:cubicBezTo>
                  <a:cubicBezTo>
                    <a:pt x="830580" y="4520960"/>
                    <a:pt x="140970" y="4203460"/>
                    <a:pt x="140970" y="3836430"/>
                  </a:cubicBezTo>
                  <a:cubicBezTo>
                    <a:pt x="140970" y="3704350"/>
                    <a:pt x="231140" y="3578620"/>
                    <a:pt x="392430" y="3464320"/>
                  </a:cubicBezTo>
                  <a:cubicBezTo>
                    <a:pt x="143510" y="3319540"/>
                    <a:pt x="0" y="3146820"/>
                    <a:pt x="0" y="2962670"/>
                  </a:cubicBezTo>
                  <a:lnTo>
                    <a:pt x="0" y="2952510"/>
                  </a:lnTo>
                  <a:cubicBezTo>
                    <a:pt x="0" y="2499120"/>
                    <a:pt x="989330" y="1860310"/>
                    <a:pt x="2310130" y="1424700"/>
                  </a:cubicBezTo>
                  <a:close/>
                </a:path>
              </a:pathLst>
            </a:custGeom>
            <a:blipFill>
              <a:blip r:embed="rId3"/>
              <a:stretch>
                <a:fillRect t="-33655" b="-48471"/>
              </a:stretch>
            </a:blipFill>
          </p:spPr>
          <p:txBody>
            <a:bodyPr/>
            <a:lstStyle/>
            <a:p>
              <a:endParaRPr lang="en-IE"/>
            </a:p>
          </p:txBody>
        </p:sp>
      </p:grpSp>
      <p:sp>
        <p:nvSpPr>
          <p:cNvPr id="7" name="Freeform 7"/>
          <p:cNvSpPr/>
          <p:nvPr/>
        </p:nvSpPr>
        <p:spPr>
          <a:xfrm rot="-426989">
            <a:off x="15294098" y="2334895"/>
            <a:ext cx="1396269" cy="312257"/>
          </a:xfrm>
          <a:custGeom>
            <a:avLst/>
            <a:gdLst/>
            <a:ahLst/>
            <a:cxnLst/>
            <a:rect l="l" t="t" r="r" b="b"/>
            <a:pathLst>
              <a:path w="1396269" h="312257">
                <a:moveTo>
                  <a:pt x="0" y="0"/>
                </a:moveTo>
                <a:lnTo>
                  <a:pt x="1396269" y="0"/>
                </a:lnTo>
                <a:lnTo>
                  <a:pt x="1396269" y="312256"/>
                </a:lnTo>
                <a:lnTo>
                  <a:pt x="0" y="3122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4AAD">
                <a:alpha val="100000"/>
              </a:srgbClr>
            </a:gs>
            <a:gs pos="100000">
              <a:srgbClr val="CB6CE6">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2366042" y="3387030"/>
            <a:ext cx="5018267" cy="1109550"/>
          </a:xfrm>
          <a:custGeom>
            <a:avLst/>
            <a:gdLst/>
            <a:ahLst/>
            <a:cxnLst/>
            <a:rect l="l" t="t" r="r" b="b"/>
            <a:pathLst>
              <a:path w="5018267" h="1109550">
                <a:moveTo>
                  <a:pt x="0" y="0"/>
                </a:moveTo>
                <a:lnTo>
                  <a:pt x="5018266" y="0"/>
                </a:lnTo>
                <a:lnTo>
                  <a:pt x="5018266" y="1109550"/>
                </a:lnTo>
                <a:lnTo>
                  <a:pt x="0" y="1109550"/>
                </a:lnTo>
                <a:lnTo>
                  <a:pt x="0" y="0"/>
                </a:lnTo>
                <a:close/>
              </a:path>
            </a:pathLst>
          </a:custGeom>
          <a:blipFill>
            <a:blip r:embed="rId2"/>
            <a:stretch>
              <a:fillRect/>
            </a:stretch>
          </a:blipFill>
        </p:spPr>
        <p:txBody>
          <a:bodyPr/>
          <a:lstStyle/>
          <a:p>
            <a:endParaRPr lang="en-IE"/>
          </a:p>
        </p:txBody>
      </p:sp>
      <p:sp>
        <p:nvSpPr>
          <p:cNvPr id="3" name="Freeform 3"/>
          <p:cNvSpPr/>
          <p:nvPr/>
        </p:nvSpPr>
        <p:spPr>
          <a:xfrm>
            <a:off x="14461879" y="9362818"/>
            <a:ext cx="2072837" cy="434432"/>
          </a:xfrm>
          <a:custGeom>
            <a:avLst/>
            <a:gdLst/>
            <a:ahLst/>
            <a:cxnLst/>
            <a:rect l="l" t="t" r="r" b="b"/>
            <a:pathLst>
              <a:path w="2072837" h="434432">
                <a:moveTo>
                  <a:pt x="0" y="0"/>
                </a:moveTo>
                <a:lnTo>
                  <a:pt x="2072837" y="0"/>
                </a:lnTo>
                <a:lnTo>
                  <a:pt x="2072837" y="434432"/>
                </a:lnTo>
                <a:lnTo>
                  <a:pt x="0" y="434432"/>
                </a:lnTo>
                <a:lnTo>
                  <a:pt x="0" y="0"/>
                </a:lnTo>
                <a:close/>
              </a:path>
            </a:pathLst>
          </a:custGeom>
          <a:blipFill>
            <a:blip r:embed="rId3"/>
            <a:stretch>
              <a:fillRect/>
            </a:stretch>
          </a:blipFill>
        </p:spPr>
        <p:txBody>
          <a:bodyPr/>
          <a:lstStyle/>
          <a:p>
            <a:endParaRPr lang="en-IE"/>
          </a:p>
        </p:txBody>
      </p:sp>
      <p:sp>
        <p:nvSpPr>
          <p:cNvPr id="4" name="Freeform 4"/>
          <p:cNvSpPr/>
          <p:nvPr/>
        </p:nvSpPr>
        <p:spPr>
          <a:xfrm>
            <a:off x="11643524" y="9099396"/>
            <a:ext cx="2453002" cy="961275"/>
          </a:xfrm>
          <a:custGeom>
            <a:avLst/>
            <a:gdLst/>
            <a:ahLst/>
            <a:cxnLst/>
            <a:rect l="l" t="t" r="r" b="b"/>
            <a:pathLst>
              <a:path w="2453002" h="961275">
                <a:moveTo>
                  <a:pt x="0" y="0"/>
                </a:moveTo>
                <a:lnTo>
                  <a:pt x="2453002" y="0"/>
                </a:lnTo>
                <a:lnTo>
                  <a:pt x="2453002" y="961276"/>
                </a:lnTo>
                <a:lnTo>
                  <a:pt x="0" y="961276"/>
                </a:lnTo>
                <a:lnTo>
                  <a:pt x="0" y="0"/>
                </a:lnTo>
                <a:close/>
              </a:path>
            </a:pathLst>
          </a:custGeom>
          <a:blipFill>
            <a:blip r:embed="rId4"/>
            <a:stretch>
              <a:fillRect/>
            </a:stretch>
          </a:blipFill>
        </p:spPr>
        <p:txBody>
          <a:bodyPr/>
          <a:lstStyle/>
          <a:p>
            <a:endParaRPr lang="en-IE"/>
          </a:p>
        </p:txBody>
      </p:sp>
      <p:sp>
        <p:nvSpPr>
          <p:cNvPr id="5" name="Freeform 5"/>
          <p:cNvSpPr/>
          <p:nvPr/>
        </p:nvSpPr>
        <p:spPr>
          <a:xfrm rot="10212504">
            <a:off x="8204412" y="4177568"/>
            <a:ext cx="1879176" cy="1931863"/>
          </a:xfrm>
          <a:custGeom>
            <a:avLst/>
            <a:gdLst/>
            <a:ahLst/>
            <a:cxnLst/>
            <a:rect l="l" t="t" r="r" b="b"/>
            <a:pathLst>
              <a:path w="1879176" h="1931863">
                <a:moveTo>
                  <a:pt x="0" y="0"/>
                </a:moveTo>
                <a:lnTo>
                  <a:pt x="1879176" y="0"/>
                </a:lnTo>
                <a:lnTo>
                  <a:pt x="1879176" y="1931864"/>
                </a:lnTo>
                <a:lnTo>
                  <a:pt x="0" y="193186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E"/>
          </a:p>
        </p:txBody>
      </p:sp>
      <p:grpSp>
        <p:nvGrpSpPr>
          <p:cNvPr id="6" name="Group 6"/>
          <p:cNvGrpSpPr/>
          <p:nvPr/>
        </p:nvGrpSpPr>
        <p:grpSpPr>
          <a:xfrm>
            <a:off x="9144000" y="-913024"/>
            <a:ext cx="12389022" cy="12113047"/>
            <a:chOff x="0" y="0"/>
            <a:chExt cx="6328410" cy="6187440"/>
          </a:xfrm>
        </p:grpSpPr>
        <p:sp>
          <p:nvSpPr>
            <p:cNvPr id="7" name="Freeform 7"/>
            <p:cNvSpPr/>
            <p:nvPr/>
          </p:nvSpPr>
          <p:spPr>
            <a:xfrm>
              <a:off x="0" y="240"/>
              <a:ext cx="6329680" cy="6186026"/>
            </a:xfrm>
            <a:custGeom>
              <a:avLst/>
              <a:gdLst/>
              <a:ahLst/>
              <a:cxnLst/>
              <a:rect l="l" t="t" r="r" b="b"/>
              <a:pathLst>
                <a:path w="6329680" h="6186026">
                  <a:moveTo>
                    <a:pt x="2310130" y="1424700"/>
                  </a:moveTo>
                  <a:cubicBezTo>
                    <a:pt x="1192530" y="1102120"/>
                    <a:pt x="416560" y="655080"/>
                    <a:pt x="483870" y="333770"/>
                  </a:cubicBezTo>
                  <a:cubicBezTo>
                    <a:pt x="565150" y="-53580"/>
                    <a:pt x="1838960" y="-112000"/>
                    <a:pt x="3326130" y="201690"/>
                  </a:cubicBezTo>
                  <a:cubicBezTo>
                    <a:pt x="4455160" y="440450"/>
                    <a:pt x="5384800" y="825260"/>
                    <a:pt x="5730240" y="1166890"/>
                  </a:cubicBezTo>
                  <a:cubicBezTo>
                    <a:pt x="5824220" y="1235470"/>
                    <a:pt x="5876290" y="1321830"/>
                    <a:pt x="5876290" y="1424700"/>
                  </a:cubicBezTo>
                  <a:lnTo>
                    <a:pt x="5876290" y="1428510"/>
                  </a:lnTo>
                  <a:cubicBezTo>
                    <a:pt x="5876290" y="1438670"/>
                    <a:pt x="5876290" y="1448830"/>
                    <a:pt x="5875020" y="1457720"/>
                  </a:cubicBezTo>
                  <a:cubicBezTo>
                    <a:pt x="5843270" y="1758710"/>
                    <a:pt x="5398770" y="2134630"/>
                    <a:pt x="4721860" y="2477530"/>
                  </a:cubicBezTo>
                  <a:cubicBezTo>
                    <a:pt x="4951730" y="2618500"/>
                    <a:pt x="5083810" y="2784870"/>
                    <a:pt x="5083810" y="2961400"/>
                  </a:cubicBezTo>
                  <a:cubicBezTo>
                    <a:pt x="5083810" y="3000770"/>
                    <a:pt x="5077460" y="3040140"/>
                    <a:pt x="5064760" y="3076970"/>
                  </a:cubicBezTo>
                  <a:cubicBezTo>
                    <a:pt x="5760720" y="3231910"/>
                    <a:pt x="6234430" y="3474480"/>
                    <a:pt x="6316980" y="3750070"/>
                  </a:cubicBezTo>
                  <a:cubicBezTo>
                    <a:pt x="6325870" y="3778010"/>
                    <a:pt x="6329680" y="3805950"/>
                    <a:pt x="6329680" y="3835160"/>
                  </a:cubicBezTo>
                  <a:cubicBezTo>
                    <a:pt x="6329680" y="4354590"/>
                    <a:pt x="5077460" y="5218190"/>
                    <a:pt x="3534410" y="5763020"/>
                  </a:cubicBezTo>
                  <a:cubicBezTo>
                    <a:pt x="1991360" y="6307850"/>
                    <a:pt x="739140" y="6329440"/>
                    <a:pt x="739140" y="5810010"/>
                  </a:cubicBezTo>
                  <a:cubicBezTo>
                    <a:pt x="739140" y="5505210"/>
                    <a:pt x="1169670" y="5082300"/>
                    <a:pt x="1837690" y="4674630"/>
                  </a:cubicBezTo>
                  <a:cubicBezTo>
                    <a:pt x="830580" y="4520960"/>
                    <a:pt x="140970" y="4203460"/>
                    <a:pt x="140970" y="3836430"/>
                  </a:cubicBezTo>
                  <a:cubicBezTo>
                    <a:pt x="140970" y="3704350"/>
                    <a:pt x="231140" y="3578620"/>
                    <a:pt x="392430" y="3464320"/>
                  </a:cubicBezTo>
                  <a:cubicBezTo>
                    <a:pt x="143510" y="3319540"/>
                    <a:pt x="0" y="3146820"/>
                    <a:pt x="0" y="2962670"/>
                  </a:cubicBezTo>
                  <a:lnTo>
                    <a:pt x="0" y="2952510"/>
                  </a:lnTo>
                  <a:cubicBezTo>
                    <a:pt x="0" y="2499120"/>
                    <a:pt x="989330" y="1860310"/>
                    <a:pt x="2310130" y="1424700"/>
                  </a:cubicBezTo>
                  <a:close/>
                </a:path>
              </a:pathLst>
            </a:custGeom>
            <a:blipFill>
              <a:blip r:embed="rId7"/>
              <a:stretch>
                <a:fillRect l="-32971" r="-13624"/>
              </a:stretch>
            </a:blipFill>
          </p:spPr>
          <p:txBody>
            <a:bodyPr/>
            <a:lstStyle/>
            <a:p>
              <a:endParaRPr lang="en-IE"/>
            </a:p>
          </p:txBody>
        </p:sp>
      </p:grpSp>
      <p:sp>
        <p:nvSpPr>
          <p:cNvPr id="8" name="Freeform 8"/>
          <p:cNvSpPr/>
          <p:nvPr/>
        </p:nvSpPr>
        <p:spPr>
          <a:xfrm>
            <a:off x="1028700" y="6740541"/>
            <a:ext cx="3227500" cy="1106571"/>
          </a:xfrm>
          <a:custGeom>
            <a:avLst/>
            <a:gdLst/>
            <a:ahLst/>
            <a:cxnLst/>
            <a:rect l="l" t="t" r="r" b="b"/>
            <a:pathLst>
              <a:path w="3227500" h="1106571">
                <a:moveTo>
                  <a:pt x="0" y="0"/>
                </a:moveTo>
                <a:lnTo>
                  <a:pt x="3227500" y="0"/>
                </a:lnTo>
                <a:lnTo>
                  <a:pt x="3227500" y="1106572"/>
                </a:lnTo>
                <a:lnTo>
                  <a:pt x="0" y="1106572"/>
                </a:lnTo>
                <a:lnTo>
                  <a:pt x="0" y="0"/>
                </a:lnTo>
                <a:close/>
              </a:path>
            </a:pathLst>
          </a:custGeom>
          <a:blipFill>
            <a:blip r:embed="rId8"/>
            <a:stretch>
              <a:fillRect/>
            </a:stretch>
          </a:blipFill>
          <a:ln w="38100" cap="sq">
            <a:solidFill>
              <a:srgbClr val="000000"/>
            </a:solidFill>
            <a:prstDash val="solid"/>
            <a:miter/>
          </a:ln>
        </p:spPr>
        <p:txBody>
          <a:bodyPr/>
          <a:lstStyle/>
          <a:p>
            <a:endParaRPr lang="en-IE"/>
          </a:p>
        </p:txBody>
      </p:sp>
      <p:sp>
        <p:nvSpPr>
          <p:cNvPr id="9" name="TextBox 9"/>
          <p:cNvSpPr txBox="1"/>
          <p:nvPr/>
        </p:nvSpPr>
        <p:spPr>
          <a:xfrm>
            <a:off x="1028700" y="5001405"/>
            <a:ext cx="7692950" cy="1386712"/>
          </a:xfrm>
          <a:prstGeom prst="rect">
            <a:avLst/>
          </a:prstGeom>
        </p:spPr>
        <p:txBody>
          <a:bodyPr lIns="0" tIns="0" rIns="0" bIns="0" rtlCol="0" anchor="t">
            <a:spAutoFit/>
          </a:bodyPr>
          <a:lstStyle/>
          <a:p>
            <a:pPr algn="ctr">
              <a:lnSpc>
                <a:spcPts val="10200"/>
              </a:lnSpc>
            </a:pPr>
            <a:r>
              <a:rPr lang="en-US" sz="10099">
                <a:solidFill>
                  <a:srgbClr val="38B6FF"/>
                </a:solidFill>
                <a:latin typeface="Bobby Jones"/>
                <a:ea typeface="Bobby Jones"/>
                <a:cs typeface="Bobby Jones"/>
                <a:sym typeface="Bobby Jones"/>
              </a:rPr>
              <a:t>THANK YOU</a:t>
            </a:r>
          </a:p>
        </p:txBody>
      </p:sp>
      <p:sp>
        <p:nvSpPr>
          <p:cNvPr id="10" name="TextBox 10"/>
          <p:cNvSpPr txBox="1"/>
          <p:nvPr/>
        </p:nvSpPr>
        <p:spPr>
          <a:xfrm>
            <a:off x="492815" y="8159116"/>
            <a:ext cx="10387970" cy="1842134"/>
          </a:xfrm>
          <a:prstGeom prst="rect">
            <a:avLst/>
          </a:prstGeom>
        </p:spPr>
        <p:txBody>
          <a:bodyPr lIns="0" tIns="0" rIns="0" bIns="0" rtlCol="0" anchor="t">
            <a:spAutoFit/>
          </a:bodyPr>
          <a:lstStyle/>
          <a:p>
            <a:pPr algn="ctr">
              <a:lnSpc>
                <a:spcPts val="2940"/>
              </a:lnSpc>
            </a:pPr>
            <a:r>
              <a:rPr lang="en-US" sz="2100" b="1">
                <a:solidFill>
                  <a:srgbClr val="FFFFFF"/>
                </a:solidFill>
                <a:latin typeface="Canva Sans Bold"/>
                <a:ea typeface="Canva Sans Bold"/>
                <a:cs typeface="Canva Sans Bold"/>
                <a:sym typeface="Canva Sans Bold"/>
              </a:rPr>
              <a:t>This work is made available under the terms of the Creative Commons Attribution Share Alike 3.0 Licence </a:t>
            </a:r>
            <a:r>
              <a:rPr lang="en-US" sz="2100" b="1" u="sng">
                <a:solidFill>
                  <a:srgbClr val="FFFFFF"/>
                </a:solidFill>
                <a:latin typeface="Canva Sans Bold"/>
                <a:ea typeface="Canva Sans Bold"/>
                <a:cs typeface="Canva Sans Bold"/>
                <a:sym typeface="Canva Sans Bold"/>
                <a:hlinkClick r:id="rId9" tooltip="http://creativecommons.org/licenses/by-sa/3.0/ie/"/>
              </a:rPr>
              <a:t>http://creativecommons.org/licenses/by-sa/3.0/ie/</a:t>
            </a:r>
            <a:r>
              <a:rPr lang="en-US" sz="2100" b="1">
                <a:solidFill>
                  <a:srgbClr val="FFFFFF"/>
                </a:solidFill>
                <a:latin typeface="Canva Sans Bold"/>
                <a:ea typeface="Canva Sans Bold"/>
                <a:cs typeface="Canva Sans Bold"/>
                <a:sym typeface="Canva Sans Bold"/>
              </a:rPr>
              <a:t>. You may use and re-use this material (not including images and logos) free of charge in any format or medium, under the terms of the Creative Commons Attribution Share Alike Licence.​</a:t>
            </a:r>
          </a:p>
        </p:txBody>
      </p:sp>
      <p:sp>
        <p:nvSpPr>
          <p:cNvPr id="11" name="TextBox 11"/>
          <p:cNvSpPr txBox="1"/>
          <p:nvPr/>
        </p:nvSpPr>
        <p:spPr>
          <a:xfrm>
            <a:off x="4875175" y="7007627"/>
            <a:ext cx="3979962" cy="580390"/>
          </a:xfrm>
          <a:prstGeom prst="rect">
            <a:avLst/>
          </a:prstGeom>
        </p:spPr>
        <p:txBody>
          <a:bodyPr lIns="0" tIns="0" rIns="0" bIns="0" rtlCol="0" anchor="t">
            <a:spAutoFit/>
          </a:bodyPr>
          <a:lstStyle/>
          <a:p>
            <a:pPr algn="ctr">
              <a:lnSpc>
                <a:spcPts val="4759"/>
              </a:lnSpc>
            </a:pPr>
            <a:r>
              <a:rPr lang="en-US" sz="3399">
                <a:solidFill>
                  <a:srgbClr val="FDFDFD"/>
                </a:solidFill>
                <a:latin typeface="Canva Sans"/>
                <a:ea typeface="Canva Sans"/>
                <a:cs typeface="Canva Sans"/>
                <a:sym typeface="Canva Sans"/>
              </a:rPr>
              <a:t>© Webwise_Ireland​</a:t>
            </a:r>
          </a:p>
        </p:txBody>
      </p:sp>
      <p:sp>
        <p:nvSpPr>
          <p:cNvPr id="12" name="Freeform 12"/>
          <p:cNvSpPr/>
          <p:nvPr/>
        </p:nvSpPr>
        <p:spPr>
          <a:xfrm>
            <a:off x="3690375" y="863587"/>
            <a:ext cx="2072837" cy="434432"/>
          </a:xfrm>
          <a:custGeom>
            <a:avLst/>
            <a:gdLst/>
            <a:ahLst/>
            <a:cxnLst/>
            <a:rect l="l" t="t" r="r" b="b"/>
            <a:pathLst>
              <a:path w="2072837" h="434432">
                <a:moveTo>
                  <a:pt x="0" y="0"/>
                </a:moveTo>
                <a:lnTo>
                  <a:pt x="2072837" y="0"/>
                </a:lnTo>
                <a:lnTo>
                  <a:pt x="2072837" y="434432"/>
                </a:lnTo>
                <a:lnTo>
                  <a:pt x="0" y="434432"/>
                </a:lnTo>
                <a:lnTo>
                  <a:pt x="0" y="0"/>
                </a:lnTo>
                <a:close/>
              </a:path>
            </a:pathLst>
          </a:custGeom>
          <a:blipFill>
            <a:blip r:embed="rId3"/>
            <a:stretch>
              <a:fillRect/>
            </a:stretch>
          </a:blipFill>
        </p:spPr>
        <p:txBody>
          <a:bodyPr/>
          <a:lstStyle/>
          <a:p>
            <a:endParaRPr lang="en-IE"/>
          </a:p>
        </p:txBody>
      </p:sp>
      <p:sp>
        <p:nvSpPr>
          <p:cNvPr id="13" name="Freeform 13"/>
          <p:cNvSpPr/>
          <p:nvPr/>
        </p:nvSpPr>
        <p:spPr>
          <a:xfrm>
            <a:off x="1028700" y="534558"/>
            <a:ext cx="2515419" cy="988284"/>
          </a:xfrm>
          <a:custGeom>
            <a:avLst/>
            <a:gdLst/>
            <a:ahLst/>
            <a:cxnLst/>
            <a:rect l="l" t="t" r="r" b="b"/>
            <a:pathLst>
              <a:path w="2515419" h="988284">
                <a:moveTo>
                  <a:pt x="0" y="0"/>
                </a:moveTo>
                <a:lnTo>
                  <a:pt x="2515419" y="0"/>
                </a:lnTo>
                <a:lnTo>
                  <a:pt x="2515419" y="988284"/>
                </a:lnTo>
                <a:lnTo>
                  <a:pt x="0" y="988284"/>
                </a:lnTo>
                <a:lnTo>
                  <a:pt x="0" y="0"/>
                </a:lnTo>
                <a:close/>
              </a:path>
            </a:pathLst>
          </a:custGeom>
          <a:blipFill>
            <a:blip r:embed="rId10"/>
            <a:stretch>
              <a:fillRect/>
            </a:stretch>
          </a:blipFill>
        </p:spPr>
        <p:txBody>
          <a:bodyPr/>
          <a:lstStyle/>
          <a:p>
            <a:endParaRPr lang="en-IE"/>
          </a:p>
        </p:txBody>
      </p:sp>
      <p:sp>
        <p:nvSpPr>
          <p:cNvPr id="14" name="Freeform 14"/>
          <p:cNvSpPr/>
          <p:nvPr/>
        </p:nvSpPr>
        <p:spPr>
          <a:xfrm>
            <a:off x="6011132" y="793746"/>
            <a:ext cx="3296348" cy="574114"/>
          </a:xfrm>
          <a:custGeom>
            <a:avLst/>
            <a:gdLst/>
            <a:ahLst/>
            <a:cxnLst/>
            <a:rect l="l" t="t" r="r" b="b"/>
            <a:pathLst>
              <a:path w="3296348" h="574114">
                <a:moveTo>
                  <a:pt x="0" y="0"/>
                </a:moveTo>
                <a:lnTo>
                  <a:pt x="3296348" y="0"/>
                </a:lnTo>
                <a:lnTo>
                  <a:pt x="3296348" y="574114"/>
                </a:lnTo>
                <a:lnTo>
                  <a:pt x="0" y="574114"/>
                </a:lnTo>
                <a:lnTo>
                  <a:pt x="0" y="0"/>
                </a:lnTo>
                <a:close/>
              </a:path>
            </a:pathLst>
          </a:custGeom>
          <a:blipFill>
            <a:blip r:embed="rId11"/>
            <a:stretch>
              <a:fillRect/>
            </a:stretch>
          </a:blipFill>
        </p:spPr>
        <p:txBody>
          <a:bodyPr/>
          <a:lstStyle/>
          <a:p>
            <a:endParaRPr lang="en-IE"/>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sp>
        <p:nvSpPr>
          <p:cNvPr id="2" name="Freeform 2"/>
          <p:cNvSpPr/>
          <p:nvPr/>
        </p:nvSpPr>
        <p:spPr>
          <a:xfrm>
            <a:off x="1028700" y="624138"/>
            <a:ext cx="3659502" cy="809124"/>
          </a:xfrm>
          <a:custGeom>
            <a:avLst/>
            <a:gdLst/>
            <a:ahLst/>
            <a:cxnLst/>
            <a:rect l="l" t="t" r="r" b="b"/>
            <a:pathLst>
              <a:path w="3659502" h="809124">
                <a:moveTo>
                  <a:pt x="0" y="0"/>
                </a:moveTo>
                <a:lnTo>
                  <a:pt x="3659502" y="0"/>
                </a:lnTo>
                <a:lnTo>
                  <a:pt x="3659502" y="809124"/>
                </a:lnTo>
                <a:lnTo>
                  <a:pt x="0" y="809124"/>
                </a:lnTo>
                <a:lnTo>
                  <a:pt x="0" y="0"/>
                </a:lnTo>
                <a:close/>
              </a:path>
            </a:pathLst>
          </a:custGeom>
          <a:blipFill>
            <a:blip r:embed="rId2"/>
            <a:stretch>
              <a:fillRect/>
            </a:stretch>
          </a:blipFill>
        </p:spPr>
        <p:txBody>
          <a:bodyPr/>
          <a:lstStyle/>
          <a:p>
            <a:endParaRPr lang="en-IE"/>
          </a:p>
        </p:txBody>
      </p:sp>
      <p:grpSp>
        <p:nvGrpSpPr>
          <p:cNvPr id="3" name="Group 3"/>
          <p:cNvGrpSpPr/>
          <p:nvPr/>
        </p:nvGrpSpPr>
        <p:grpSpPr>
          <a:xfrm>
            <a:off x="11018982" y="3258943"/>
            <a:ext cx="6425827" cy="6282687"/>
            <a:chOff x="0" y="0"/>
            <a:chExt cx="6328410" cy="6187440"/>
          </a:xfrm>
        </p:grpSpPr>
        <p:sp>
          <p:nvSpPr>
            <p:cNvPr id="4" name="Freeform 4"/>
            <p:cNvSpPr/>
            <p:nvPr/>
          </p:nvSpPr>
          <p:spPr>
            <a:xfrm>
              <a:off x="0" y="240"/>
              <a:ext cx="6329680" cy="6186026"/>
            </a:xfrm>
            <a:custGeom>
              <a:avLst/>
              <a:gdLst/>
              <a:ahLst/>
              <a:cxnLst/>
              <a:rect l="l" t="t" r="r" b="b"/>
              <a:pathLst>
                <a:path w="6329680" h="6186026">
                  <a:moveTo>
                    <a:pt x="2310130" y="1424700"/>
                  </a:moveTo>
                  <a:cubicBezTo>
                    <a:pt x="1192530" y="1102120"/>
                    <a:pt x="416560" y="655080"/>
                    <a:pt x="483870" y="333770"/>
                  </a:cubicBezTo>
                  <a:cubicBezTo>
                    <a:pt x="565150" y="-53580"/>
                    <a:pt x="1838960" y="-112000"/>
                    <a:pt x="3326130" y="201690"/>
                  </a:cubicBezTo>
                  <a:cubicBezTo>
                    <a:pt x="4455160" y="440450"/>
                    <a:pt x="5384800" y="825260"/>
                    <a:pt x="5730240" y="1166890"/>
                  </a:cubicBezTo>
                  <a:cubicBezTo>
                    <a:pt x="5824220" y="1235470"/>
                    <a:pt x="5876290" y="1321830"/>
                    <a:pt x="5876290" y="1424700"/>
                  </a:cubicBezTo>
                  <a:lnTo>
                    <a:pt x="5876290" y="1428510"/>
                  </a:lnTo>
                  <a:cubicBezTo>
                    <a:pt x="5876290" y="1438670"/>
                    <a:pt x="5876290" y="1448830"/>
                    <a:pt x="5875020" y="1457720"/>
                  </a:cubicBezTo>
                  <a:cubicBezTo>
                    <a:pt x="5843270" y="1758710"/>
                    <a:pt x="5398770" y="2134630"/>
                    <a:pt x="4721860" y="2477530"/>
                  </a:cubicBezTo>
                  <a:cubicBezTo>
                    <a:pt x="4951730" y="2618500"/>
                    <a:pt x="5083810" y="2784870"/>
                    <a:pt x="5083810" y="2961400"/>
                  </a:cubicBezTo>
                  <a:cubicBezTo>
                    <a:pt x="5083810" y="3000770"/>
                    <a:pt x="5077460" y="3040140"/>
                    <a:pt x="5064760" y="3076970"/>
                  </a:cubicBezTo>
                  <a:cubicBezTo>
                    <a:pt x="5760720" y="3231910"/>
                    <a:pt x="6234430" y="3474480"/>
                    <a:pt x="6316980" y="3750070"/>
                  </a:cubicBezTo>
                  <a:cubicBezTo>
                    <a:pt x="6325870" y="3778010"/>
                    <a:pt x="6329680" y="3805950"/>
                    <a:pt x="6329680" y="3835160"/>
                  </a:cubicBezTo>
                  <a:cubicBezTo>
                    <a:pt x="6329680" y="4354590"/>
                    <a:pt x="5077460" y="5218190"/>
                    <a:pt x="3534410" y="5763020"/>
                  </a:cubicBezTo>
                  <a:cubicBezTo>
                    <a:pt x="1991360" y="6307850"/>
                    <a:pt x="739140" y="6329440"/>
                    <a:pt x="739140" y="5810010"/>
                  </a:cubicBezTo>
                  <a:cubicBezTo>
                    <a:pt x="739140" y="5505210"/>
                    <a:pt x="1169670" y="5082300"/>
                    <a:pt x="1837690" y="4674630"/>
                  </a:cubicBezTo>
                  <a:cubicBezTo>
                    <a:pt x="830580" y="4520960"/>
                    <a:pt x="140970" y="4203460"/>
                    <a:pt x="140970" y="3836430"/>
                  </a:cubicBezTo>
                  <a:cubicBezTo>
                    <a:pt x="140970" y="3704350"/>
                    <a:pt x="231140" y="3578620"/>
                    <a:pt x="392430" y="3464320"/>
                  </a:cubicBezTo>
                  <a:cubicBezTo>
                    <a:pt x="143510" y="3319540"/>
                    <a:pt x="0" y="3146820"/>
                    <a:pt x="0" y="2962670"/>
                  </a:cubicBezTo>
                  <a:lnTo>
                    <a:pt x="0" y="2952510"/>
                  </a:lnTo>
                  <a:cubicBezTo>
                    <a:pt x="0" y="2499120"/>
                    <a:pt x="989330" y="1860310"/>
                    <a:pt x="2310130" y="1424700"/>
                  </a:cubicBezTo>
                  <a:close/>
                </a:path>
              </a:pathLst>
            </a:custGeom>
            <a:blipFill>
              <a:blip r:embed="rId3"/>
              <a:stretch>
                <a:fillRect l="-17633" r="-28962"/>
              </a:stretch>
            </a:blipFill>
          </p:spPr>
          <p:txBody>
            <a:bodyPr/>
            <a:lstStyle/>
            <a:p>
              <a:endParaRPr lang="en-IE"/>
            </a:p>
          </p:txBody>
        </p:sp>
      </p:grpSp>
      <p:sp>
        <p:nvSpPr>
          <p:cNvPr id="5" name="TextBox 5"/>
          <p:cNvSpPr txBox="1"/>
          <p:nvPr/>
        </p:nvSpPr>
        <p:spPr>
          <a:xfrm>
            <a:off x="1028700" y="2727509"/>
            <a:ext cx="9990282" cy="6645592"/>
          </a:xfrm>
          <a:prstGeom prst="rect">
            <a:avLst/>
          </a:prstGeom>
        </p:spPr>
        <p:txBody>
          <a:bodyPr lIns="0" tIns="0" rIns="0" bIns="0" rtlCol="0" anchor="t">
            <a:spAutoFit/>
          </a:bodyPr>
          <a:lstStyle/>
          <a:p>
            <a:pPr algn="l">
              <a:lnSpc>
                <a:spcPts val="4000"/>
              </a:lnSpc>
            </a:pPr>
            <a:r>
              <a:rPr lang="en-US" sz="3200" b="1">
                <a:solidFill>
                  <a:srgbClr val="000001"/>
                </a:solidFill>
                <a:latin typeface="DM Sans Bold"/>
                <a:ea typeface="DM Sans Bold"/>
                <a:cs typeface="DM Sans Bold"/>
                <a:sym typeface="DM Sans Bold"/>
              </a:rPr>
              <a:t>On Safer Internet Day, let’s take time to:</a:t>
            </a:r>
          </a:p>
          <a:p>
            <a:pPr algn="l">
              <a:lnSpc>
                <a:spcPts val="4000"/>
              </a:lnSpc>
            </a:pPr>
            <a:endParaRPr lang="en-US" sz="3200" b="1">
              <a:solidFill>
                <a:srgbClr val="000001"/>
              </a:solidFill>
              <a:latin typeface="DM Sans Bold"/>
              <a:ea typeface="DM Sans Bold"/>
              <a:cs typeface="DM Sans Bold"/>
              <a:sym typeface="DM Sans Bold"/>
            </a:endParaRPr>
          </a:p>
          <a:p>
            <a:pPr marL="690890" lvl="1" indent="-345445" algn="l">
              <a:lnSpc>
                <a:spcPts val="4000"/>
              </a:lnSpc>
              <a:buFont typeface="Arial"/>
              <a:buChar char="•"/>
            </a:pPr>
            <a:r>
              <a:rPr lang="en-US" sz="3200">
                <a:solidFill>
                  <a:srgbClr val="000001"/>
                </a:solidFill>
                <a:latin typeface="DM Sans"/>
                <a:ea typeface="DM Sans"/>
                <a:cs typeface="DM Sans"/>
                <a:sym typeface="DM Sans"/>
              </a:rPr>
              <a:t>Understand what AI chatbots are and how they work.  </a:t>
            </a:r>
          </a:p>
          <a:p>
            <a:pPr marL="690890" lvl="1" indent="-345445" algn="l">
              <a:lnSpc>
                <a:spcPts val="4000"/>
              </a:lnSpc>
              <a:buFont typeface="Arial"/>
              <a:buChar char="•"/>
            </a:pPr>
            <a:r>
              <a:rPr lang="en-US" sz="3200">
                <a:solidFill>
                  <a:srgbClr val="000001"/>
                </a:solidFill>
                <a:latin typeface="DM Sans"/>
                <a:ea typeface="DM Sans"/>
                <a:cs typeface="DM Sans"/>
                <a:sym typeface="DM Sans"/>
              </a:rPr>
              <a:t>Recognise the risks and benefits of using AI chatbots.  </a:t>
            </a:r>
          </a:p>
          <a:p>
            <a:pPr marL="690890" lvl="1" indent="-345445" algn="l">
              <a:lnSpc>
                <a:spcPts val="4000"/>
              </a:lnSpc>
              <a:buFont typeface="Arial"/>
              <a:buChar char="•"/>
            </a:pPr>
            <a:r>
              <a:rPr lang="en-US" sz="3200">
                <a:solidFill>
                  <a:srgbClr val="000001"/>
                </a:solidFill>
                <a:latin typeface="DM Sans"/>
                <a:ea typeface="DM Sans"/>
                <a:cs typeface="DM Sans"/>
                <a:sym typeface="DM Sans"/>
              </a:rPr>
              <a:t>Explore the features of AI chatbot design and the risks and limitations of interacting with these tools.  </a:t>
            </a:r>
          </a:p>
          <a:p>
            <a:pPr marL="690890" lvl="1" indent="-345445" algn="l">
              <a:lnSpc>
                <a:spcPts val="4000"/>
              </a:lnSpc>
              <a:buFont typeface="Arial"/>
              <a:buChar char="•"/>
            </a:pPr>
            <a:r>
              <a:rPr lang="en-US" sz="3200">
                <a:solidFill>
                  <a:srgbClr val="000001"/>
                </a:solidFill>
                <a:latin typeface="DM Sans"/>
                <a:ea typeface="DM Sans"/>
                <a:cs typeface="DM Sans"/>
                <a:sym typeface="DM Sans"/>
              </a:rPr>
              <a:t>Develop strategies to safely and responsibly use AI tools. </a:t>
            </a:r>
          </a:p>
          <a:p>
            <a:pPr algn="l">
              <a:lnSpc>
                <a:spcPts val="4000"/>
              </a:lnSpc>
            </a:pPr>
            <a:endParaRPr lang="en-US" sz="3200">
              <a:solidFill>
                <a:srgbClr val="000001"/>
              </a:solidFill>
              <a:latin typeface="DM Sans"/>
              <a:ea typeface="DM Sans"/>
              <a:cs typeface="DM Sans"/>
              <a:sym typeface="DM Sans"/>
            </a:endParaRPr>
          </a:p>
          <a:p>
            <a:pPr algn="l">
              <a:lnSpc>
                <a:spcPts val="4625"/>
              </a:lnSpc>
            </a:pPr>
            <a:endParaRPr lang="en-US" sz="3200">
              <a:solidFill>
                <a:srgbClr val="000001"/>
              </a:solidFill>
              <a:latin typeface="DM Sans"/>
              <a:ea typeface="DM Sans"/>
              <a:cs typeface="DM Sans"/>
              <a:sym typeface="DM Sans"/>
            </a:endParaRPr>
          </a:p>
        </p:txBody>
      </p:sp>
      <p:sp>
        <p:nvSpPr>
          <p:cNvPr id="6" name="TextBox 6"/>
          <p:cNvSpPr txBox="1"/>
          <p:nvPr/>
        </p:nvSpPr>
        <p:spPr>
          <a:xfrm>
            <a:off x="7063473" y="805564"/>
            <a:ext cx="10768869" cy="1283970"/>
          </a:xfrm>
          <a:prstGeom prst="rect">
            <a:avLst/>
          </a:prstGeom>
        </p:spPr>
        <p:txBody>
          <a:bodyPr lIns="0" tIns="0" rIns="0" bIns="0" rtlCol="0" anchor="t">
            <a:spAutoFit/>
          </a:bodyPr>
          <a:lstStyle/>
          <a:p>
            <a:pPr algn="r">
              <a:lnSpc>
                <a:spcPts val="5600"/>
              </a:lnSpc>
            </a:pPr>
            <a:r>
              <a:rPr lang="en-US" sz="5000" b="1">
                <a:solidFill>
                  <a:srgbClr val="000001"/>
                </a:solidFill>
                <a:latin typeface="DM Sans Bold"/>
                <a:ea typeface="DM Sans Bold"/>
                <a:cs typeface="DM Sans Bold"/>
                <a:sym typeface="DM Sans Bold"/>
              </a:rPr>
              <a:t>Safer Internet Day 2026</a:t>
            </a:r>
          </a:p>
          <a:p>
            <a:pPr algn="r">
              <a:lnSpc>
                <a:spcPts val="4480"/>
              </a:lnSpc>
            </a:pPr>
            <a:r>
              <a:rPr lang="en-US" sz="4000" b="1">
                <a:solidFill>
                  <a:srgbClr val="38B6FF"/>
                </a:solidFill>
                <a:latin typeface="DM Sans Bold"/>
                <a:ea typeface="DM Sans Bold"/>
                <a:cs typeface="DM Sans Bold"/>
                <a:sym typeface="DM Sans Bold"/>
              </a:rPr>
              <a:t>AI Aware: Safe, Smart and in Control</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sp>
        <p:nvSpPr>
          <p:cNvPr id="2" name="Freeform 2"/>
          <p:cNvSpPr/>
          <p:nvPr/>
        </p:nvSpPr>
        <p:spPr>
          <a:xfrm>
            <a:off x="1028700" y="875849"/>
            <a:ext cx="3659502" cy="809124"/>
          </a:xfrm>
          <a:custGeom>
            <a:avLst/>
            <a:gdLst/>
            <a:ahLst/>
            <a:cxnLst/>
            <a:rect l="l" t="t" r="r" b="b"/>
            <a:pathLst>
              <a:path w="3659502" h="809124">
                <a:moveTo>
                  <a:pt x="0" y="0"/>
                </a:moveTo>
                <a:lnTo>
                  <a:pt x="3659502" y="0"/>
                </a:lnTo>
                <a:lnTo>
                  <a:pt x="3659502" y="809124"/>
                </a:lnTo>
                <a:lnTo>
                  <a:pt x="0" y="809124"/>
                </a:lnTo>
                <a:lnTo>
                  <a:pt x="0" y="0"/>
                </a:lnTo>
                <a:close/>
              </a:path>
            </a:pathLst>
          </a:custGeom>
          <a:blipFill>
            <a:blip r:embed="rId2"/>
            <a:stretch>
              <a:fillRect/>
            </a:stretch>
          </a:blipFill>
        </p:spPr>
        <p:txBody>
          <a:bodyPr/>
          <a:lstStyle/>
          <a:p>
            <a:endParaRPr lang="en-IE"/>
          </a:p>
        </p:txBody>
      </p:sp>
      <p:grpSp>
        <p:nvGrpSpPr>
          <p:cNvPr id="3" name="Group 3"/>
          <p:cNvGrpSpPr/>
          <p:nvPr/>
        </p:nvGrpSpPr>
        <p:grpSpPr>
          <a:xfrm>
            <a:off x="11018982" y="2806252"/>
            <a:ext cx="6425827" cy="6282687"/>
            <a:chOff x="0" y="0"/>
            <a:chExt cx="6328410" cy="6187440"/>
          </a:xfrm>
        </p:grpSpPr>
        <p:sp>
          <p:nvSpPr>
            <p:cNvPr id="4" name="Freeform 4"/>
            <p:cNvSpPr/>
            <p:nvPr/>
          </p:nvSpPr>
          <p:spPr>
            <a:xfrm>
              <a:off x="0" y="240"/>
              <a:ext cx="6329680" cy="6186026"/>
            </a:xfrm>
            <a:custGeom>
              <a:avLst/>
              <a:gdLst/>
              <a:ahLst/>
              <a:cxnLst/>
              <a:rect l="l" t="t" r="r" b="b"/>
              <a:pathLst>
                <a:path w="6329680" h="6186026">
                  <a:moveTo>
                    <a:pt x="2310130" y="1424700"/>
                  </a:moveTo>
                  <a:cubicBezTo>
                    <a:pt x="1192530" y="1102120"/>
                    <a:pt x="416560" y="655080"/>
                    <a:pt x="483870" y="333770"/>
                  </a:cubicBezTo>
                  <a:cubicBezTo>
                    <a:pt x="565150" y="-53580"/>
                    <a:pt x="1838960" y="-112000"/>
                    <a:pt x="3326130" y="201690"/>
                  </a:cubicBezTo>
                  <a:cubicBezTo>
                    <a:pt x="4455160" y="440450"/>
                    <a:pt x="5384800" y="825260"/>
                    <a:pt x="5730240" y="1166890"/>
                  </a:cubicBezTo>
                  <a:cubicBezTo>
                    <a:pt x="5824220" y="1235470"/>
                    <a:pt x="5876290" y="1321830"/>
                    <a:pt x="5876290" y="1424700"/>
                  </a:cubicBezTo>
                  <a:lnTo>
                    <a:pt x="5876290" y="1428510"/>
                  </a:lnTo>
                  <a:cubicBezTo>
                    <a:pt x="5876290" y="1438670"/>
                    <a:pt x="5876290" y="1448830"/>
                    <a:pt x="5875020" y="1457720"/>
                  </a:cubicBezTo>
                  <a:cubicBezTo>
                    <a:pt x="5843270" y="1758710"/>
                    <a:pt x="5398770" y="2134630"/>
                    <a:pt x="4721860" y="2477530"/>
                  </a:cubicBezTo>
                  <a:cubicBezTo>
                    <a:pt x="4951730" y="2618500"/>
                    <a:pt x="5083810" y="2784870"/>
                    <a:pt x="5083810" y="2961400"/>
                  </a:cubicBezTo>
                  <a:cubicBezTo>
                    <a:pt x="5083810" y="3000770"/>
                    <a:pt x="5077460" y="3040140"/>
                    <a:pt x="5064760" y="3076970"/>
                  </a:cubicBezTo>
                  <a:cubicBezTo>
                    <a:pt x="5760720" y="3231910"/>
                    <a:pt x="6234430" y="3474480"/>
                    <a:pt x="6316980" y="3750070"/>
                  </a:cubicBezTo>
                  <a:cubicBezTo>
                    <a:pt x="6325870" y="3778010"/>
                    <a:pt x="6329680" y="3805950"/>
                    <a:pt x="6329680" y="3835160"/>
                  </a:cubicBezTo>
                  <a:cubicBezTo>
                    <a:pt x="6329680" y="4354590"/>
                    <a:pt x="5077460" y="5218190"/>
                    <a:pt x="3534410" y="5763020"/>
                  </a:cubicBezTo>
                  <a:cubicBezTo>
                    <a:pt x="1991360" y="6307850"/>
                    <a:pt x="739140" y="6329440"/>
                    <a:pt x="739140" y="5810010"/>
                  </a:cubicBezTo>
                  <a:cubicBezTo>
                    <a:pt x="739140" y="5505210"/>
                    <a:pt x="1169670" y="5082300"/>
                    <a:pt x="1837690" y="4674630"/>
                  </a:cubicBezTo>
                  <a:cubicBezTo>
                    <a:pt x="830580" y="4520960"/>
                    <a:pt x="140970" y="4203460"/>
                    <a:pt x="140970" y="3836430"/>
                  </a:cubicBezTo>
                  <a:cubicBezTo>
                    <a:pt x="140970" y="3704350"/>
                    <a:pt x="231140" y="3578620"/>
                    <a:pt x="392430" y="3464320"/>
                  </a:cubicBezTo>
                  <a:cubicBezTo>
                    <a:pt x="143510" y="3319540"/>
                    <a:pt x="0" y="3146820"/>
                    <a:pt x="0" y="2962670"/>
                  </a:cubicBezTo>
                  <a:lnTo>
                    <a:pt x="0" y="2952510"/>
                  </a:lnTo>
                  <a:cubicBezTo>
                    <a:pt x="0" y="2499120"/>
                    <a:pt x="989330" y="1860310"/>
                    <a:pt x="2310130" y="1424700"/>
                  </a:cubicBezTo>
                  <a:close/>
                </a:path>
              </a:pathLst>
            </a:custGeom>
            <a:blipFill>
              <a:blip r:embed="rId3"/>
              <a:stretch>
                <a:fillRect r="-35189"/>
              </a:stretch>
            </a:blipFill>
          </p:spPr>
          <p:txBody>
            <a:bodyPr/>
            <a:lstStyle/>
            <a:p>
              <a:endParaRPr lang="en-IE"/>
            </a:p>
          </p:txBody>
        </p:sp>
      </p:grpSp>
      <p:sp>
        <p:nvSpPr>
          <p:cNvPr id="5" name="TextBox 5"/>
          <p:cNvSpPr txBox="1"/>
          <p:nvPr/>
        </p:nvSpPr>
        <p:spPr>
          <a:xfrm>
            <a:off x="1028700" y="3833812"/>
            <a:ext cx="9309523" cy="4670742"/>
          </a:xfrm>
          <a:prstGeom prst="rect">
            <a:avLst/>
          </a:prstGeom>
        </p:spPr>
        <p:txBody>
          <a:bodyPr lIns="0" tIns="0" rIns="0" bIns="0" rtlCol="0" anchor="t">
            <a:spAutoFit/>
          </a:bodyPr>
          <a:lstStyle/>
          <a:p>
            <a:pPr algn="l">
              <a:lnSpc>
                <a:spcPts val="5250"/>
              </a:lnSpc>
            </a:pPr>
            <a:r>
              <a:rPr lang="en-US" sz="4200" b="1">
                <a:solidFill>
                  <a:srgbClr val="000001"/>
                </a:solidFill>
                <a:latin typeface="DM Sans Bold"/>
                <a:ea typeface="DM Sans Bold"/>
                <a:cs typeface="DM Sans Bold"/>
                <a:sym typeface="DM Sans Bold"/>
              </a:rPr>
              <a:t>Let’s Brainstorm:</a:t>
            </a:r>
          </a:p>
          <a:p>
            <a:pPr algn="l">
              <a:lnSpc>
                <a:spcPts val="5250"/>
              </a:lnSpc>
            </a:pPr>
            <a:r>
              <a:rPr lang="en-US" sz="4200">
                <a:solidFill>
                  <a:srgbClr val="000001"/>
                </a:solidFill>
                <a:latin typeface="DM Sans"/>
                <a:ea typeface="DM Sans"/>
                <a:cs typeface="DM Sans"/>
                <a:sym typeface="DM Sans"/>
              </a:rPr>
              <a:t>Where have you seen or used a chatbot?   </a:t>
            </a:r>
          </a:p>
          <a:p>
            <a:pPr algn="l">
              <a:lnSpc>
                <a:spcPts val="4000"/>
              </a:lnSpc>
            </a:pPr>
            <a:endParaRPr lang="en-US" sz="4200">
              <a:solidFill>
                <a:srgbClr val="000001"/>
              </a:solidFill>
              <a:latin typeface="DM Sans"/>
              <a:ea typeface="DM Sans"/>
              <a:cs typeface="DM Sans"/>
              <a:sym typeface="DM Sans"/>
            </a:endParaRPr>
          </a:p>
          <a:p>
            <a:pPr algn="l">
              <a:lnSpc>
                <a:spcPts val="4000"/>
              </a:lnSpc>
            </a:pPr>
            <a:r>
              <a:rPr lang="en-US" sz="3200">
                <a:solidFill>
                  <a:srgbClr val="000001"/>
                </a:solidFill>
                <a:latin typeface="DM Sans"/>
                <a:ea typeface="DM Sans"/>
                <a:cs typeface="DM Sans"/>
                <a:sym typeface="DM Sans"/>
              </a:rPr>
              <a:t> </a:t>
            </a:r>
          </a:p>
          <a:p>
            <a:pPr algn="l">
              <a:lnSpc>
                <a:spcPts val="4000"/>
              </a:lnSpc>
            </a:pPr>
            <a:endParaRPr lang="en-US" sz="3200">
              <a:solidFill>
                <a:srgbClr val="000001"/>
              </a:solidFill>
              <a:latin typeface="DM Sans"/>
              <a:ea typeface="DM Sans"/>
              <a:cs typeface="DM Sans"/>
              <a:sym typeface="DM Sans"/>
            </a:endParaRPr>
          </a:p>
          <a:p>
            <a:pPr algn="l">
              <a:lnSpc>
                <a:spcPts val="4625"/>
              </a:lnSpc>
            </a:pPr>
            <a:endParaRPr lang="en-US" sz="3200">
              <a:solidFill>
                <a:srgbClr val="000001"/>
              </a:solidFill>
              <a:latin typeface="DM Sans"/>
              <a:ea typeface="DM Sans"/>
              <a:cs typeface="DM Sans"/>
              <a:sym typeface="DM Sans"/>
            </a:endParaRPr>
          </a:p>
          <a:p>
            <a:pPr algn="l">
              <a:lnSpc>
                <a:spcPts val="4625"/>
              </a:lnSpc>
            </a:pPr>
            <a:endParaRPr lang="en-US" sz="3200">
              <a:solidFill>
                <a:srgbClr val="000001"/>
              </a:solidFill>
              <a:latin typeface="DM Sans"/>
              <a:ea typeface="DM Sans"/>
              <a:cs typeface="DM Sans"/>
              <a:sym typeface="DM Sans"/>
            </a:endParaRPr>
          </a:p>
        </p:txBody>
      </p:sp>
      <p:sp>
        <p:nvSpPr>
          <p:cNvPr id="6" name="TextBox 6"/>
          <p:cNvSpPr txBox="1"/>
          <p:nvPr/>
        </p:nvSpPr>
        <p:spPr>
          <a:xfrm>
            <a:off x="7519131" y="1057275"/>
            <a:ext cx="9925678" cy="635254"/>
          </a:xfrm>
          <a:prstGeom prst="rect">
            <a:avLst/>
          </a:prstGeom>
        </p:spPr>
        <p:txBody>
          <a:bodyPr lIns="0" tIns="0" rIns="0" bIns="0" rtlCol="0" anchor="t">
            <a:spAutoFit/>
          </a:bodyPr>
          <a:lstStyle/>
          <a:p>
            <a:pPr algn="ctr">
              <a:lnSpc>
                <a:spcPts val="4928"/>
              </a:lnSpc>
            </a:pPr>
            <a:r>
              <a:rPr lang="en-US" sz="4400" b="1">
                <a:solidFill>
                  <a:srgbClr val="000001"/>
                </a:solidFill>
                <a:latin typeface="DM Sans Bold"/>
                <a:ea typeface="DM Sans Bold"/>
                <a:cs typeface="DM Sans Bold"/>
                <a:sym typeface="DM Sans Bold"/>
              </a:rPr>
              <a:t>AI Aware: Safe, Smart and in Control</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sp>
        <p:nvSpPr>
          <p:cNvPr id="2" name="Freeform 2"/>
          <p:cNvSpPr/>
          <p:nvPr/>
        </p:nvSpPr>
        <p:spPr>
          <a:xfrm>
            <a:off x="1028700" y="624138"/>
            <a:ext cx="3659502" cy="809124"/>
          </a:xfrm>
          <a:custGeom>
            <a:avLst/>
            <a:gdLst/>
            <a:ahLst/>
            <a:cxnLst/>
            <a:rect l="l" t="t" r="r" b="b"/>
            <a:pathLst>
              <a:path w="3659502" h="809124">
                <a:moveTo>
                  <a:pt x="0" y="0"/>
                </a:moveTo>
                <a:lnTo>
                  <a:pt x="3659502" y="0"/>
                </a:lnTo>
                <a:lnTo>
                  <a:pt x="3659502" y="809124"/>
                </a:lnTo>
                <a:lnTo>
                  <a:pt x="0" y="809124"/>
                </a:lnTo>
                <a:lnTo>
                  <a:pt x="0" y="0"/>
                </a:lnTo>
                <a:close/>
              </a:path>
            </a:pathLst>
          </a:custGeom>
          <a:blipFill>
            <a:blip r:embed="rId2"/>
            <a:stretch>
              <a:fillRect/>
            </a:stretch>
          </a:blipFill>
        </p:spPr>
        <p:txBody>
          <a:bodyPr/>
          <a:lstStyle/>
          <a:p>
            <a:endParaRPr lang="en-IE"/>
          </a:p>
        </p:txBody>
      </p:sp>
      <p:sp>
        <p:nvSpPr>
          <p:cNvPr id="3" name="TextBox 3"/>
          <p:cNvSpPr txBox="1"/>
          <p:nvPr/>
        </p:nvSpPr>
        <p:spPr>
          <a:xfrm>
            <a:off x="740279" y="1967223"/>
            <a:ext cx="16704530" cy="11047730"/>
          </a:xfrm>
          <a:prstGeom prst="rect">
            <a:avLst/>
          </a:prstGeom>
        </p:spPr>
        <p:txBody>
          <a:bodyPr lIns="0" tIns="0" rIns="0" bIns="0" rtlCol="0" anchor="t">
            <a:spAutoFit/>
          </a:bodyPr>
          <a:lstStyle/>
          <a:p>
            <a:pPr marL="582932" lvl="1" indent="-291466" algn="l">
              <a:lnSpc>
                <a:spcPts val="3375"/>
              </a:lnSpc>
              <a:buFont typeface="Arial"/>
              <a:buChar char="•"/>
            </a:pPr>
            <a:r>
              <a:rPr lang="en-US" sz="2700">
                <a:solidFill>
                  <a:srgbClr val="000001"/>
                </a:solidFill>
                <a:latin typeface="DM Sans"/>
                <a:ea typeface="DM Sans"/>
                <a:cs typeface="DM Sans"/>
                <a:sym typeface="DM Sans"/>
              </a:rPr>
              <a:t>An AI chatbot is a generative intelligence AI system that can</a:t>
            </a:r>
            <a:r>
              <a:rPr lang="en-US" sz="2700" b="1">
                <a:solidFill>
                  <a:srgbClr val="000001"/>
                </a:solidFill>
                <a:latin typeface="DM Sans Bold"/>
                <a:ea typeface="DM Sans Bold"/>
                <a:cs typeface="DM Sans Bold"/>
                <a:sym typeface="DM Sans Bold"/>
              </a:rPr>
              <a:t> simulate conversation</a:t>
            </a:r>
            <a:r>
              <a:rPr lang="en-US" sz="2700">
                <a:solidFill>
                  <a:srgbClr val="000001"/>
                </a:solidFill>
                <a:latin typeface="DM Sans"/>
                <a:ea typeface="DM Sans"/>
                <a:cs typeface="DM Sans"/>
                <a:sym typeface="DM Sans"/>
              </a:rPr>
              <a:t> with humans using a </a:t>
            </a:r>
            <a:r>
              <a:rPr lang="en-US" sz="2700" b="1">
                <a:solidFill>
                  <a:srgbClr val="000001"/>
                </a:solidFill>
                <a:latin typeface="DM Sans Bold"/>
                <a:ea typeface="DM Sans Bold"/>
                <a:cs typeface="DM Sans Bold"/>
                <a:sym typeface="DM Sans Bold"/>
              </a:rPr>
              <a:t>Large Language Model (LLM)</a:t>
            </a:r>
            <a:r>
              <a:rPr lang="en-US" sz="2700">
                <a:solidFill>
                  <a:srgbClr val="000001"/>
                </a:solidFill>
                <a:latin typeface="DM Sans"/>
                <a:ea typeface="DM Sans"/>
                <a:cs typeface="DM Sans"/>
                <a:sym typeface="DM Sans"/>
              </a:rPr>
              <a:t> trained on vast amounts of data e.g., text from books, websites, and online chats. </a:t>
            </a:r>
          </a:p>
          <a:p>
            <a:pPr marL="582932" lvl="1" indent="-291466" algn="l">
              <a:lnSpc>
                <a:spcPts val="3375"/>
              </a:lnSpc>
              <a:buFont typeface="Arial"/>
              <a:buChar char="•"/>
            </a:pPr>
            <a:r>
              <a:rPr lang="en-US" sz="2700">
                <a:solidFill>
                  <a:srgbClr val="000001"/>
                </a:solidFill>
                <a:latin typeface="DM Sans"/>
                <a:ea typeface="DM Sans"/>
                <a:cs typeface="DM Sans"/>
                <a:sym typeface="DM Sans"/>
              </a:rPr>
              <a:t>The chatbot is exposed to </a:t>
            </a:r>
            <a:r>
              <a:rPr lang="en-US" sz="2700" b="1">
                <a:solidFill>
                  <a:srgbClr val="000001"/>
                </a:solidFill>
                <a:latin typeface="DM Sans Bold"/>
                <a:ea typeface="DM Sans Bold"/>
                <a:cs typeface="DM Sans Bold"/>
                <a:sym typeface="DM Sans Bold"/>
              </a:rPr>
              <a:t>patterns in language</a:t>
            </a:r>
            <a:r>
              <a:rPr lang="en-US" sz="2700">
                <a:solidFill>
                  <a:srgbClr val="000001"/>
                </a:solidFill>
                <a:latin typeface="DM Sans"/>
                <a:ea typeface="DM Sans"/>
                <a:cs typeface="DM Sans"/>
                <a:sym typeface="DM Sans"/>
              </a:rPr>
              <a:t> and through an intensive computing process requiring massive resources and power, builds a model of how words tend to be used in relation to one another. Simply put, it learns by associating words (and parts of words) with meanings based on how it has seen them used in texts. </a:t>
            </a:r>
          </a:p>
          <a:p>
            <a:pPr marL="582932" lvl="1" indent="-291466" algn="l">
              <a:lnSpc>
                <a:spcPts val="3375"/>
              </a:lnSpc>
              <a:buFont typeface="Arial"/>
              <a:buChar char="•"/>
            </a:pPr>
            <a:r>
              <a:rPr lang="en-US" sz="2700">
                <a:solidFill>
                  <a:srgbClr val="000001"/>
                </a:solidFill>
                <a:latin typeface="DM Sans"/>
                <a:ea typeface="DM Sans"/>
                <a:cs typeface="DM Sans"/>
                <a:sym typeface="DM Sans"/>
              </a:rPr>
              <a:t>When you type a “prompt", the AI chatbot can usually understand what you’re requesting from it and it begins to produce a relevant response. It then continues to</a:t>
            </a:r>
            <a:r>
              <a:rPr lang="en-US" sz="2700" b="1">
                <a:solidFill>
                  <a:srgbClr val="000001"/>
                </a:solidFill>
                <a:latin typeface="DM Sans Bold"/>
                <a:ea typeface="DM Sans Bold"/>
                <a:cs typeface="DM Sans Bold"/>
                <a:sym typeface="DM Sans Bold"/>
              </a:rPr>
              <a:t> predict what words are most likely to come next</a:t>
            </a:r>
            <a:r>
              <a:rPr lang="en-US" sz="2700">
                <a:solidFill>
                  <a:srgbClr val="000001"/>
                </a:solidFill>
                <a:latin typeface="DM Sans"/>
                <a:ea typeface="DM Sans"/>
                <a:cs typeface="DM Sans"/>
                <a:sym typeface="DM Sans"/>
              </a:rPr>
              <a:t> as it composes sentences to reply to you, based on those patterns it has learned from. </a:t>
            </a:r>
          </a:p>
          <a:p>
            <a:pPr marL="582932" lvl="1" indent="-291466" algn="l">
              <a:lnSpc>
                <a:spcPts val="3375"/>
              </a:lnSpc>
              <a:buFont typeface="Arial"/>
              <a:buChar char="•"/>
            </a:pPr>
            <a:r>
              <a:rPr lang="en-US" sz="2700">
                <a:solidFill>
                  <a:srgbClr val="000001"/>
                </a:solidFill>
                <a:latin typeface="DM Sans"/>
                <a:ea typeface="DM Sans"/>
                <a:cs typeface="DM Sans"/>
                <a:sym typeface="DM Sans"/>
              </a:rPr>
              <a:t>That’s </a:t>
            </a:r>
            <a:r>
              <a:rPr lang="en-US" sz="2700" b="1">
                <a:solidFill>
                  <a:srgbClr val="000001"/>
                </a:solidFill>
                <a:latin typeface="DM Sans Bold"/>
                <a:ea typeface="DM Sans Bold"/>
                <a:cs typeface="DM Sans Bold"/>
                <a:sym typeface="DM Sans Bold"/>
              </a:rPr>
              <a:t>how it creates</a:t>
            </a:r>
            <a:r>
              <a:rPr lang="en-US" sz="2700">
                <a:solidFill>
                  <a:srgbClr val="000001"/>
                </a:solidFill>
                <a:latin typeface="DM Sans"/>
                <a:ea typeface="DM Sans"/>
                <a:cs typeface="DM Sans"/>
                <a:sym typeface="DM Sans"/>
              </a:rPr>
              <a:t> </a:t>
            </a:r>
            <a:r>
              <a:rPr lang="en-US" sz="2700" b="1">
                <a:solidFill>
                  <a:srgbClr val="000001"/>
                </a:solidFill>
                <a:latin typeface="DM Sans Bold"/>
                <a:ea typeface="DM Sans Bold"/>
                <a:cs typeface="DM Sans Bold"/>
                <a:sym typeface="DM Sans Bold"/>
              </a:rPr>
              <a:t>human-like answers</a:t>
            </a:r>
            <a:r>
              <a:rPr lang="en-US" sz="2700">
                <a:solidFill>
                  <a:srgbClr val="000001"/>
                </a:solidFill>
                <a:latin typeface="DM Sans"/>
                <a:ea typeface="DM Sans"/>
                <a:cs typeface="DM Sans"/>
                <a:sym typeface="DM Sans"/>
              </a:rPr>
              <a:t> by choosing a likely next word, again and again, very quickly it can usually compose a relevant and sensible reply. </a:t>
            </a:r>
          </a:p>
          <a:p>
            <a:pPr marL="582932" lvl="1" indent="-291466" algn="l">
              <a:lnSpc>
                <a:spcPts val="3375"/>
              </a:lnSpc>
              <a:buFont typeface="Arial"/>
              <a:buChar char="•"/>
            </a:pPr>
            <a:r>
              <a:rPr lang="en-US" sz="2700">
                <a:solidFill>
                  <a:srgbClr val="000001"/>
                </a:solidFill>
                <a:latin typeface="DM Sans"/>
                <a:ea typeface="DM Sans"/>
                <a:cs typeface="DM Sans"/>
                <a:sym typeface="DM Sans"/>
              </a:rPr>
              <a:t>These tools can’t “understand” or “think” in a human sense, but they’re very good at replicating language patterns and are able to answer in a conversational pattern. </a:t>
            </a:r>
          </a:p>
          <a:p>
            <a:pPr marL="582932" lvl="1" indent="-291466" algn="l">
              <a:lnSpc>
                <a:spcPts val="3375"/>
              </a:lnSpc>
              <a:buFont typeface="Arial"/>
              <a:buChar char="•"/>
            </a:pPr>
            <a:r>
              <a:rPr lang="en-US" sz="2700">
                <a:solidFill>
                  <a:srgbClr val="000001"/>
                </a:solidFill>
                <a:latin typeface="DM Sans"/>
                <a:ea typeface="DM Sans"/>
                <a:cs typeface="DM Sans"/>
                <a:sym typeface="DM Sans"/>
              </a:rPr>
              <a:t>AI chatbots are also </a:t>
            </a:r>
            <a:r>
              <a:rPr lang="en-US" sz="2700" b="1">
                <a:solidFill>
                  <a:srgbClr val="000001"/>
                </a:solidFill>
                <a:latin typeface="DM Sans Bold"/>
                <a:ea typeface="DM Sans Bold"/>
                <a:cs typeface="DM Sans Bold"/>
                <a:sym typeface="DM Sans Bold"/>
              </a:rPr>
              <a:t>“trained” to have a positive and helpful tone</a:t>
            </a:r>
            <a:r>
              <a:rPr lang="en-US" sz="2700">
                <a:solidFill>
                  <a:srgbClr val="000001"/>
                </a:solidFill>
                <a:latin typeface="DM Sans"/>
                <a:ea typeface="DM Sans"/>
                <a:cs typeface="DM Sans"/>
                <a:sym typeface="DM Sans"/>
              </a:rPr>
              <a:t> in responding to human prompts and conversation. It’s important to note that this can make their responses seem confident, accurate, and helpful – </a:t>
            </a:r>
            <a:r>
              <a:rPr lang="en-US" sz="2700" b="1">
                <a:solidFill>
                  <a:srgbClr val="000001"/>
                </a:solidFill>
                <a:latin typeface="DM Sans Bold"/>
                <a:ea typeface="DM Sans Bold"/>
                <a:cs typeface="DM Sans Bold"/>
                <a:sym typeface="DM Sans Bold"/>
              </a:rPr>
              <a:t>even when this might not be the case! </a:t>
            </a:r>
          </a:p>
          <a:p>
            <a:pPr marL="582932" lvl="1" indent="-291466" algn="l">
              <a:lnSpc>
                <a:spcPts val="3375"/>
              </a:lnSpc>
              <a:buFont typeface="Arial"/>
              <a:buChar char="•"/>
            </a:pPr>
            <a:r>
              <a:rPr lang="en-US" sz="2700" b="1">
                <a:solidFill>
                  <a:srgbClr val="000001"/>
                </a:solidFill>
                <a:latin typeface="DM Sans Bold"/>
                <a:ea typeface="DM Sans Bold"/>
                <a:cs typeface="DM Sans Bold"/>
                <a:sym typeface="DM Sans Bold"/>
              </a:rPr>
              <a:t>Examples</a:t>
            </a:r>
            <a:r>
              <a:rPr lang="en-US" sz="2700">
                <a:solidFill>
                  <a:srgbClr val="000001"/>
                </a:solidFill>
                <a:latin typeface="DM Sans"/>
                <a:ea typeface="DM Sans"/>
                <a:cs typeface="DM Sans"/>
                <a:sym typeface="DM Sans"/>
              </a:rPr>
              <a:t>: ChatGPT, Snapchat MyAI, Gemini, Copilot, Meta AI, etc. </a:t>
            </a:r>
          </a:p>
          <a:p>
            <a:pPr algn="l">
              <a:lnSpc>
                <a:spcPts val="5250"/>
              </a:lnSpc>
            </a:pPr>
            <a:endParaRPr lang="en-US" sz="2700">
              <a:solidFill>
                <a:srgbClr val="000001"/>
              </a:solidFill>
              <a:latin typeface="DM Sans"/>
              <a:ea typeface="DM Sans"/>
              <a:cs typeface="DM Sans"/>
              <a:sym typeface="DM Sans"/>
            </a:endParaRPr>
          </a:p>
          <a:p>
            <a:pPr algn="l">
              <a:lnSpc>
                <a:spcPts val="4000"/>
              </a:lnSpc>
            </a:pPr>
            <a:endParaRPr lang="en-US" sz="2700">
              <a:solidFill>
                <a:srgbClr val="000001"/>
              </a:solidFill>
              <a:latin typeface="DM Sans"/>
              <a:ea typeface="DM Sans"/>
              <a:cs typeface="DM Sans"/>
              <a:sym typeface="DM Sans"/>
            </a:endParaRPr>
          </a:p>
          <a:p>
            <a:pPr algn="l">
              <a:lnSpc>
                <a:spcPts val="4000"/>
              </a:lnSpc>
            </a:pPr>
            <a:r>
              <a:rPr lang="en-US" sz="3200">
                <a:solidFill>
                  <a:srgbClr val="000001"/>
                </a:solidFill>
                <a:latin typeface="DM Sans"/>
                <a:ea typeface="DM Sans"/>
                <a:cs typeface="DM Sans"/>
                <a:sym typeface="DM Sans"/>
              </a:rPr>
              <a:t> </a:t>
            </a:r>
          </a:p>
          <a:p>
            <a:pPr algn="l">
              <a:lnSpc>
                <a:spcPts val="4000"/>
              </a:lnSpc>
            </a:pPr>
            <a:endParaRPr lang="en-US" sz="3200">
              <a:solidFill>
                <a:srgbClr val="000001"/>
              </a:solidFill>
              <a:latin typeface="DM Sans"/>
              <a:ea typeface="DM Sans"/>
              <a:cs typeface="DM Sans"/>
              <a:sym typeface="DM Sans"/>
            </a:endParaRPr>
          </a:p>
          <a:p>
            <a:pPr algn="l">
              <a:lnSpc>
                <a:spcPts val="4625"/>
              </a:lnSpc>
            </a:pPr>
            <a:endParaRPr lang="en-US" sz="3200">
              <a:solidFill>
                <a:srgbClr val="000001"/>
              </a:solidFill>
              <a:latin typeface="DM Sans"/>
              <a:ea typeface="DM Sans"/>
              <a:cs typeface="DM Sans"/>
              <a:sym typeface="DM Sans"/>
            </a:endParaRPr>
          </a:p>
          <a:p>
            <a:pPr algn="l">
              <a:lnSpc>
                <a:spcPts val="4625"/>
              </a:lnSpc>
            </a:pPr>
            <a:endParaRPr lang="en-US" sz="3200">
              <a:solidFill>
                <a:srgbClr val="000001"/>
              </a:solidFill>
              <a:latin typeface="DM Sans"/>
              <a:ea typeface="DM Sans"/>
              <a:cs typeface="DM Sans"/>
              <a:sym typeface="DM Sans"/>
            </a:endParaRPr>
          </a:p>
        </p:txBody>
      </p:sp>
      <p:sp>
        <p:nvSpPr>
          <p:cNvPr id="4" name="TextBox 4"/>
          <p:cNvSpPr txBox="1"/>
          <p:nvPr/>
        </p:nvSpPr>
        <p:spPr>
          <a:xfrm>
            <a:off x="7519131" y="652713"/>
            <a:ext cx="9925678" cy="635254"/>
          </a:xfrm>
          <a:prstGeom prst="rect">
            <a:avLst/>
          </a:prstGeom>
        </p:spPr>
        <p:txBody>
          <a:bodyPr lIns="0" tIns="0" rIns="0" bIns="0" rtlCol="0" anchor="t">
            <a:spAutoFit/>
          </a:bodyPr>
          <a:lstStyle/>
          <a:p>
            <a:pPr algn="r">
              <a:lnSpc>
                <a:spcPts val="4928"/>
              </a:lnSpc>
            </a:pPr>
            <a:r>
              <a:rPr lang="en-US" sz="4400" b="1">
                <a:solidFill>
                  <a:srgbClr val="000001"/>
                </a:solidFill>
                <a:latin typeface="DM Sans Bold"/>
                <a:ea typeface="DM Sans Bold"/>
                <a:cs typeface="DM Sans Bold"/>
                <a:sym typeface="DM Sans Bold"/>
              </a:rPr>
              <a:t>What is an AI Chatbot?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sp>
        <p:nvSpPr>
          <p:cNvPr id="2" name="Freeform 2"/>
          <p:cNvSpPr/>
          <p:nvPr/>
        </p:nvSpPr>
        <p:spPr>
          <a:xfrm>
            <a:off x="1028700" y="624138"/>
            <a:ext cx="3659502" cy="809124"/>
          </a:xfrm>
          <a:custGeom>
            <a:avLst/>
            <a:gdLst/>
            <a:ahLst/>
            <a:cxnLst/>
            <a:rect l="l" t="t" r="r" b="b"/>
            <a:pathLst>
              <a:path w="3659502" h="809124">
                <a:moveTo>
                  <a:pt x="0" y="0"/>
                </a:moveTo>
                <a:lnTo>
                  <a:pt x="3659502" y="0"/>
                </a:lnTo>
                <a:lnTo>
                  <a:pt x="3659502" y="809124"/>
                </a:lnTo>
                <a:lnTo>
                  <a:pt x="0" y="809124"/>
                </a:lnTo>
                <a:lnTo>
                  <a:pt x="0" y="0"/>
                </a:lnTo>
                <a:close/>
              </a:path>
            </a:pathLst>
          </a:custGeom>
          <a:blipFill>
            <a:blip r:embed="rId2"/>
            <a:stretch>
              <a:fillRect/>
            </a:stretch>
          </a:blipFill>
        </p:spPr>
        <p:txBody>
          <a:bodyPr/>
          <a:lstStyle/>
          <a:p>
            <a:endParaRPr lang="en-IE"/>
          </a:p>
        </p:txBody>
      </p:sp>
      <p:sp>
        <p:nvSpPr>
          <p:cNvPr id="3" name="TextBox 3"/>
          <p:cNvSpPr txBox="1"/>
          <p:nvPr/>
        </p:nvSpPr>
        <p:spPr>
          <a:xfrm>
            <a:off x="605451" y="3822586"/>
            <a:ext cx="8538549" cy="4090861"/>
          </a:xfrm>
          <a:prstGeom prst="rect">
            <a:avLst/>
          </a:prstGeom>
        </p:spPr>
        <p:txBody>
          <a:bodyPr lIns="0" tIns="0" rIns="0" bIns="0" rtlCol="0" anchor="t">
            <a:spAutoFit/>
          </a:bodyPr>
          <a:lstStyle/>
          <a:p>
            <a:pPr marL="669285" lvl="1" indent="-334642" algn="l">
              <a:lnSpc>
                <a:spcPts val="4091"/>
              </a:lnSpc>
              <a:buFont typeface="Arial"/>
              <a:buChar char="•"/>
            </a:pPr>
            <a:r>
              <a:rPr lang="en-US" sz="3099" b="1">
                <a:solidFill>
                  <a:srgbClr val="000001"/>
                </a:solidFill>
                <a:latin typeface="DM Sans Bold"/>
                <a:ea typeface="DM Sans Bold"/>
                <a:cs typeface="DM Sans Bold"/>
                <a:sym typeface="DM Sans Bold"/>
              </a:rPr>
              <a:t>Watch:</a:t>
            </a:r>
            <a:r>
              <a:rPr lang="en-US" sz="3099">
                <a:solidFill>
                  <a:srgbClr val="000001"/>
                </a:solidFill>
                <a:latin typeface="DM Sans"/>
                <a:ea typeface="DM Sans"/>
                <a:cs typeface="DM Sans"/>
                <a:sym typeface="DM Sans"/>
              </a:rPr>
              <a:t> </a:t>
            </a:r>
            <a:r>
              <a:rPr lang="en-US" sz="3099" u="sng">
                <a:solidFill>
                  <a:srgbClr val="000001"/>
                </a:solidFill>
                <a:latin typeface="DM Sans"/>
                <a:ea typeface="DM Sans"/>
                <a:cs typeface="DM Sans"/>
                <a:sym typeface="DM Sans"/>
                <a:hlinkClick r:id="rId3" tooltip="https://www.youtube.com/watch?v=kmDQQzOpHRo&amp;t=83s"/>
              </a:rPr>
              <a:t>What are AI chatbots? | BBC Ideas</a:t>
            </a:r>
            <a:r>
              <a:rPr lang="en-US" sz="3099">
                <a:solidFill>
                  <a:srgbClr val="000001"/>
                </a:solidFill>
                <a:latin typeface="DM Sans"/>
                <a:ea typeface="DM Sans"/>
                <a:cs typeface="DM Sans"/>
                <a:sym typeface="DM Sans"/>
              </a:rPr>
              <a:t>  </a:t>
            </a:r>
          </a:p>
          <a:p>
            <a:pPr marL="669285" lvl="1" indent="-334642" algn="l">
              <a:lnSpc>
                <a:spcPts val="4091"/>
              </a:lnSpc>
              <a:buFont typeface="Arial"/>
              <a:buChar char="•"/>
            </a:pPr>
            <a:r>
              <a:rPr lang="en-US" sz="3099" b="1">
                <a:solidFill>
                  <a:srgbClr val="000001"/>
                </a:solidFill>
                <a:latin typeface="DM Sans Bold"/>
                <a:ea typeface="DM Sans Bold"/>
                <a:cs typeface="DM Sans Bold"/>
                <a:sym typeface="DM Sans Bold"/>
              </a:rPr>
              <a:t>One Minute Paper: </a:t>
            </a:r>
            <a:r>
              <a:rPr lang="en-US" sz="3099">
                <a:solidFill>
                  <a:srgbClr val="000001"/>
                </a:solidFill>
                <a:latin typeface="DM Sans"/>
                <a:ea typeface="DM Sans"/>
                <a:cs typeface="DM Sans"/>
                <a:sym typeface="DM Sans"/>
              </a:rPr>
              <a:t>For one minute write down what stood out to you about how AI chatbots work in the video. </a:t>
            </a:r>
          </a:p>
          <a:p>
            <a:pPr marL="669285" lvl="1" indent="-334642" algn="l">
              <a:lnSpc>
                <a:spcPts val="4091"/>
              </a:lnSpc>
              <a:buFont typeface="Arial"/>
              <a:buChar char="•"/>
            </a:pPr>
            <a:r>
              <a:rPr lang="en-US" sz="3099" b="1">
                <a:solidFill>
                  <a:srgbClr val="000001"/>
                </a:solidFill>
                <a:latin typeface="DM Sans Bold"/>
                <a:ea typeface="DM Sans Bold"/>
                <a:cs typeface="DM Sans Bold"/>
                <a:sym typeface="DM Sans Bold"/>
              </a:rPr>
              <a:t>Note-Taking Pairs: </a:t>
            </a:r>
            <a:r>
              <a:rPr lang="en-US" sz="3099">
                <a:solidFill>
                  <a:srgbClr val="000001"/>
                </a:solidFill>
                <a:latin typeface="DM Sans"/>
                <a:ea typeface="DM Sans"/>
                <a:cs typeface="DM Sans"/>
                <a:sym typeface="DM Sans"/>
              </a:rPr>
              <a:t>Then compare notes with your partner and add one new fact you learned from each other.  </a:t>
            </a:r>
          </a:p>
          <a:p>
            <a:pPr algn="l">
              <a:lnSpc>
                <a:spcPts val="3874"/>
              </a:lnSpc>
            </a:pPr>
            <a:r>
              <a:rPr lang="en-US" sz="3099">
                <a:solidFill>
                  <a:srgbClr val="000001"/>
                </a:solidFill>
                <a:latin typeface="DM Sans"/>
                <a:ea typeface="DM Sans"/>
                <a:cs typeface="DM Sans"/>
                <a:sym typeface="DM Sans"/>
              </a:rPr>
              <a:t> </a:t>
            </a:r>
          </a:p>
        </p:txBody>
      </p:sp>
      <p:grpSp>
        <p:nvGrpSpPr>
          <p:cNvPr id="4" name="Group 4"/>
          <p:cNvGrpSpPr>
            <a:grpSpLocks noChangeAspect="1"/>
          </p:cNvGrpSpPr>
          <p:nvPr/>
        </p:nvGrpSpPr>
        <p:grpSpPr>
          <a:xfrm>
            <a:off x="9393378" y="2796696"/>
            <a:ext cx="8248682" cy="5766069"/>
            <a:chOff x="0" y="0"/>
            <a:chExt cx="13081000" cy="9144000"/>
          </a:xfrm>
        </p:grpSpPr>
        <p:sp>
          <p:nvSpPr>
            <p:cNvPr id="5" name="Freeform 5">
              <a:hlinkClick r:id="rId4" tooltip="https://www.youtube.com/watch?v=_TeA3w5_SOA"/>
            </p:cNvPr>
            <p:cNvSpPr/>
            <p:nvPr/>
          </p:nvSpPr>
          <p:spPr>
            <a:xfrm>
              <a:off x="360680" y="1096010"/>
              <a:ext cx="12444730" cy="6785610"/>
            </a:xfrm>
            <a:custGeom>
              <a:avLst/>
              <a:gdLst/>
              <a:ahLst/>
              <a:cxnLst/>
              <a:rect l="l" t="t" r="r" b="b"/>
              <a:pathLst>
                <a:path w="12444730" h="6785610">
                  <a:moveTo>
                    <a:pt x="0" y="0"/>
                  </a:moveTo>
                  <a:lnTo>
                    <a:pt x="12444730" y="0"/>
                  </a:lnTo>
                  <a:lnTo>
                    <a:pt x="12444730" y="6785610"/>
                  </a:lnTo>
                  <a:lnTo>
                    <a:pt x="0" y="6785610"/>
                  </a:lnTo>
                  <a:close/>
                </a:path>
              </a:pathLst>
            </a:custGeom>
            <a:blipFill>
              <a:blip r:embed="rId5"/>
              <a:stretch>
                <a:fillRect t="-1351" b="-1351"/>
              </a:stretch>
            </a:blipFill>
          </p:spPr>
          <p:txBody>
            <a:bodyPr/>
            <a:lstStyle/>
            <a:p>
              <a:endParaRPr lang="en-IE"/>
            </a:p>
          </p:txBody>
        </p:sp>
        <p:sp>
          <p:nvSpPr>
            <p:cNvPr id="6" name="Freeform 6">
              <a:hlinkClick r:id="rId4" tooltip="https://www.youtube.com/watch?v=_TeA3w5_SOA"/>
            </p:cNvPr>
            <p:cNvSpPr/>
            <p:nvPr/>
          </p:nvSpPr>
          <p:spPr>
            <a:xfrm>
              <a:off x="0" y="0"/>
              <a:ext cx="13081000" cy="9144000"/>
            </a:xfrm>
            <a:custGeom>
              <a:avLst/>
              <a:gdLst/>
              <a:ahLst/>
              <a:cxnLst/>
              <a:rect l="l" t="t" r="r" b="b"/>
              <a:pathLst>
                <a:path w="13081000" h="9144000">
                  <a:moveTo>
                    <a:pt x="0" y="0"/>
                  </a:moveTo>
                  <a:lnTo>
                    <a:pt x="13081000" y="0"/>
                  </a:lnTo>
                  <a:lnTo>
                    <a:pt x="13081000" y="9144000"/>
                  </a:lnTo>
                  <a:lnTo>
                    <a:pt x="0" y="9144000"/>
                  </a:lnTo>
                  <a:close/>
                </a:path>
              </a:pathLst>
            </a:custGeom>
          </p:spPr>
          <p:txBody>
            <a:bodyPr/>
            <a:lstStyle/>
            <a:p>
              <a:endParaRPr lang="en-IE"/>
            </a:p>
          </p:txBody>
        </p:sp>
      </p:grpSp>
      <p:sp>
        <p:nvSpPr>
          <p:cNvPr id="7" name="TextBox 7"/>
          <p:cNvSpPr txBox="1"/>
          <p:nvPr/>
        </p:nvSpPr>
        <p:spPr>
          <a:xfrm>
            <a:off x="7760100" y="911113"/>
            <a:ext cx="10137400" cy="1431925"/>
          </a:xfrm>
          <a:prstGeom prst="rect">
            <a:avLst/>
          </a:prstGeom>
        </p:spPr>
        <p:txBody>
          <a:bodyPr lIns="0" tIns="0" rIns="0" bIns="0" rtlCol="0" anchor="t">
            <a:spAutoFit/>
          </a:bodyPr>
          <a:lstStyle/>
          <a:p>
            <a:pPr algn="r">
              <a:lnSpc>
                <a:spcPts val="5600"/>
              </a:lnSpc>
            </a:pPr>
            <a:r>
              <a:rPr lang="en-US" sz="5000" b="1">
                <a:solidFill>
                  <a:srgbClr val="000001"/>
                </a:solidFill>
                <a:latin typeface="DM Sans Bold"/>
                <a:ea typeface="DM Sans Bold"/>
                <a:cs typeface="DM Sans Bold"/>
                <a:sym typeface="DM Sans Bold"/>
              </a:rPr>
              <a:t>What are AI Chatbots </a:t>
            </a:r>
          </a:p>
          <a:p>
            <a:pPr algn="r">
              <a:lnSpc>
                <a:spcPts val="5600"/>
              </a:lnSpc>
            </a:pPr>
            <a:r>
              <a:rPr lang="en-US" sz="5000" b="1">
                <a:solidFill>
                  <a:srgbClr val="000001"/>
                </a:solidFill>
                <a:latin typeface="DM Sans Bold"/>
                <a:ea typeface="DM Sans Bold"/>
                <a:cs typeface="DM Sans Bold"/>
                <a:sym typeface="DM Sans Bold"/>
              </a:rPr>
              <a:t>and How Do They Work?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sp>
        <p:nvSpPr>
          <p:cNvPr id="2" name="Freeform 2"/>
          <p:cNvSpPr/>
          <p:nvPr/>
        </p:nvSpPr>
        <p:spPr>
          <a:xfrm>
            <a:off x="1028700" y="624138"/>
            <a:ext cx="3659502" cy="809124"/>
          </a:xfrm>
          <a:custGeom>
            <a:avLst/>
            <a:gdLst/>
            <a:ahLst/>
            <a:cxnLst/>
            <a:rect l="l" t="t" r="r" b="b"/>
            <a:pathLst>
              <a:path w="3659502" h="809124">
                <a:moveTo>
                  <a:pt x="0" y="0"/>
                </a:moveTo>
                <a:lnTo>
                  <a:pt x="3659502" y="0"/>
                </a:lnTo>
                <a:lnTo>
                  <a:pt x="3659502" y="809124"/>
                </a:lnTo>
                <a:lnTo>
                  <a:pt x="0" y="809124"/>
                </a:lnTo>
                <a:lnTo>
                  <a:pt x="0" y="0"/>
                </a:lnTo>
                <a:close/>
              </a:path>
            </a:pathLst>
          </a:custGeom>
          <a:blipFill>
            <a:blip r:embed="rId2"/>
            <a:stretch>
              <a:fillRect/>
            </a:stretch>
          </a:blipFill>
        </p:spPr>
        <p:txBody>
          <a:bodyPr/>
          <a:lstStyle/>
          <a:p>
            <a:endParaRPr lang="en-IE"/>
          </a:p>
        </p:txBody>
      </p:sp>
      <p:sp>
        <p:nvSpPr>
          <p:cNvPr id="3" name="TextBox 3"/>
          <p:cNvSpPr txBox="1"/>
          <p:nvPr/>
        </p:nvSpPr>
        <p:spPr>
          <a:xfrm>
            <a:off x="1047750" y="2885915"/>
            <a:ext cx="9716243" cy="2701607"/>
          </a:xfrm>
          <a:prstGeom prst="rect">
            <a:avLst/>
          </a:prstGeom>
        </p:spPr>
        <p:txBody>
          <a:bodyPr lIns="0" tIns="0" rIns="0" bIns="0" rtlCol="0" anchor="t">
            <a:spAutoFit/>
          </a:bodyPr>
          <a:lstStyle/>
          <a:p>
            <a:pPr algn="l">
              <a:lnSpc>
                <a:spcPts val="4000"/>
              </a:lnSpc>
            </a:pPr>
            <a:r>
              <a:rPr lang="en-US" sz="3200" b="1">
                <a:solidFill>
                  <a:srgbClr val="000001"/>
                </a:solidFill>
                <a:latin typeface="DM Sans Bold"/>
                <a:ea typeface="DM Sans Bold"/>
                <a:cs typeface="DM Sans Bold"/>
                <a:sym typeface="DM Sans Bold"/>
              </a:rPr>
              <a:t>Let’s Brainstorm:</a:t>
            </a:r>
          </a:p>
          <a:p>
            <a:pPr algn="l">
              <a:lnSpc>
                <a:spcPts val="4000"/>
              </a:lnSpc>
            </a:pPr>
            <a:endParaRPr lang="en-US" sz="3200" b="1">
              <a:solidFill>
                <a:srgbClr val="000001"/>
              </a:solidFill>
              <a:latin typeface="DM Sans Bold"/>
              <a:ea typeface="DM Sans Bold"/>
              <a:cs typeface="DM Sans Bold"/>
              <a:sym typeface="DM Sans Bold"/>
            </a:endParaRPr>
          </a:p>
          <a:p>
            <a:pPr algn="l">
              <a:lnSpc>
                <a:spcPts val="4250"/>
              </a:lnSpc>
            </a:pPr>
            <a:r>
              <a:rPr lang="en-US" sz="3400">
                <a:solidFill>
                  <a:srgbClr val="000001"/>
                </a:solidFill>
                <a:latin typeface="DM Sans"/>
                <a:ea typeface="DM Sans"/>
                <a:cs typeface="DM Sans"/>
                <a:sym typeface="DM Sans"/>
              </a:rPr>
              <a:t>What’s one thing you love (benefits) and one thing you worry about (risks) with chatbots? </a:t>
            </a:r>
          </a:p>
          <a:p>
            <a:pPr algn="l">
              <a:lnSpc>
                <a:spcPts val="4875"/>
              </a:lnSpc>
            </a:pPr>
            <a:endParaRPr lang="en-US" sz="3400">
              <a:solidFill>
                <a:srgbClr val="000001"/>
              </a:solidFill>
              <a:latin typeface="DM Sans"/>
              <a:ea typeface="DM Sans"/>
              <a:cs typeface="DM Sans"/>
              <a:sym typeface="DM Sans"/>
            </a:endParaRPr>
          </a:p>
        </p:txBody>
      </p:sp>
      <p:sp>
        <p:nvSpPr>
          <p:cNvPr id="4" name="TextBox 4"/>
          <p:cNvSpPr txBox="1"/>
          <p:nvPr/>
        </p:nvSpPr>
        <p:spPr>
          <a:xfrm>
            <a:off x="6801803" y="1057275"/>
            <a:ext cx="10793021" cy="727075"/>
          </a:xfrm>
          <a:prstGeom prst="rect">
            <a:avLst/>
          </a:prstGeom>
        </p:spPr>
        <p:txBody>
          <a:bodyPr lIns="0" tIns="0" rIns="0" bIns="0" rtlCol="0" anchor="t">
            <a:spAutoFit/>
          </a:bodyPr>
          <a:lstStyle/>
          <a:p>
            <a:pPr algn="r">
              <a:lnSpc>
                <a:spcPts val="5600"/>
              </a:lnSpc>
            </a:pPr>
            <a:r>
              <a:rPr lang="en-US" sz="5000" b="1">
                <a:solidFill>
                  <a:srgbClr val="000001"/>
                </a:solidFill>
                <a:latin typeface="DM Sans Bold"/>
                <a:ea typeface="DM Sans Bold"/>
                <a:cs typeface="DM Sans Bold"/>
                <a:sym typeface="DM Sans Bold"/>
              </a:rPr>
              <a:t>Benefits &amp; Risks of Chatbots </a:t>
            </a:r>
          </a:p>
        </p:txBody>
      </p:sp>
      <p:grpSp>
        <p:nvGrpSpPr>
          <p:cNvPr id="5" name="Group 5"/>
          <p:cNvGrpSpPr/>
          <p:nvPr/>
        </p:nvGrpSpPr>
        <p:grpSpPr>
          <a:xfrm>
            <a:off x="11775252" y="2404246"/>
            <a:ext cx="5996848" cy="6193812"/>
            <a:chOff x="0" y="0"/>
            <a:chExt cx="6148070" cy="6350000"/>
          </a:xfrm>
        </p:grpSpPr>
        <p:sp>
          <p:nvSpPr>
            <p:cNvPr id="6" name="Freeform 6"/>
            <p:cNvSpPr/>
            <p:nvPr/>
          </p:nvSpPr>
          <p:spPr>
            <a:xfrm>
              <a:off x="-50" y="-330"/>
              <a:ext cx="6149136" cy="6349909"/>
            </a:xfrm>
            <a:custGeom>
              <a:avLst/>
              <a:gdLst/>
              <a:ahLst/>
              <a:cxnLst/>
              <a:rect l="l" t="t" r="r" b="b"/>
              <a:pathLst>
                <a:path w="6149136" h="6349909">
                  <a:moveTo>
                    <a:pt x="1261160" y="330"/>
                  </a:moveTo>
                  <a:cubicBezTo>
                    <a:pt x="1581200" y="-12370"/>
                    <a:pt x="2193340" y="707720"/>
                    <a:pt x="2802940" y="1780870"/>
                  </a:cubicBezTo>
                  <a:cubicBezTo>
                    <a:pt x="2848660" y="1571320"/>
                    <a:pt x="2912160" y="1396060"/>
                    <a:pt x="2989630" y="1261440"/>
                  </a:cubicBezTo>
                  <a:cubicBezTo>
                    <a:pt x="3021380" y="1170000"/>
                    <a:pt x="3077260" y="1089990"/>
                    <a:pt x="3153460" y="1030300"/>
                  </a:cubicBezTo>
                  <a:cubicBezTo>
                    <a:pt x="3429050" y="818210"/>
                    <a:pt x="3912920" y="949020"/>
                    <a:pt x="4395520" y="1318590"/>
                  </a:cubicBezTo>
                  <a:cubicBezTo>
                    <a:pt x="4536490" y="748360"/>
                    <a:pt x="4820970" y="358470"/>
                    <a:pt x="5160060" y="347040"/>
                  </a:cubicBezTo>
                  <a:cubicBezTo>
                    <a:pt x="5669330" y="329260"/>
                    <a:pt x="6111290" y="1166190"/>
                    <a:pt x="6146850" y="2213940"/>
                  </a:cubicBezTo>
                  <a:cubicBezTo>
                    <a:pt x="6182410" y="3261690"/>
                    <a:pt x="5798870" y="4126560"/>
                    <a:pt x="5289600" y="4143070"/>
                  </a:cubicBezTo>
                  <a:cubicBezTo>
                    <a:pt x="5264200" y="4144340"/>
                    <a:pt x="5238800" y="4143070"/>
                    <a:pt x="5214670" y="4139260"/>
                  </a:cubicBezTo>
                  <a:cubicBezTo>
                    <a:pt x="5053380" y="4157040"/>
                    <a:pt x="4862880" y="4113860"/>
                    <a:pt x="4660950" y="4021150"/>
                  </a:cubicBezTo>
                  <a:cubicBezTo>
                    <a:pt x="4715560" y="5151450"/>
                    <a:pt x="4467910" y="6030290"/>
                    <a:pt x="4038650" y="6088710"/>
                  </a:cubicBezTo>
                  <a:cubicBezTo>
                    <a:pt x="4023410" y="6091250"/>
                    <a:pt x="4006900" y="6092520"/>
                    <a:pt x="3990390" y="6091250"/>
                  </a:cubicBezTo>
                  <a:cubicBezTo>
                    <a:pt x="3984040" y="6091250"/>
                    <a:pt x="3978960" y="6091250"/>
                    <a:pt x="3972610" y="6091250"/>
                  </a:cubicBezTo>
                  <a:cubicBezTo>
                    <a:pt x="3848150" y="6084900"/>
                    <a:pt x="3721150" y="6009970"/>
                    <a:pt x="3597960" y="5880430"/>
                  </a:cubicBezTo>
                  <a:cubicBezTo>
                    <a:pt x="3385870" y="5691200"/>
                    <a:pt x="3136950" y="5385130"/>
                    <a:pt x="2874060" y="4992700"/>
                  </a:cubicBezTo>
                  <a:cubicBezTo>
                    <a:pt x="2865170" y="5556580"/>
                    <a:pt x="2761030" y="5926150"/>
                    <a:pt x="2564180" y="5971870"/>
                  </a:cubicBezTo>
                  <a:cubicBezTo>
                    <a:pt x="2545130" y="5975680"/>
                    <a:pt x="2526080" y="5976950"/>
                    <a:pt x="2508300" y="5975680"/>
                  </a:cubicBezTo>
                  <a:cubicBezTo>
                    <a:pt x="2292400" y="5990920"/>
                    <a:pt x="1976170" y="5717870"/>
                    <a:pt x="1640890" y="5258130"/>
                  </a:cubicBezTo>
                  <a:cubicBezTo>
                    <a:pt x="1596440" y="5891860"/>
                    <a:pt x="1447850" y="6314770"/>
                    <a:pt x="1217980" y="6347790"/>
                  </a:cubicBezTo>
                  <a:cubicBezTo>
                    <a:pt x="815390" y="6406210"/>
                    <a:pt x="313740" y="5249240"/>
                    <a:pt x="97840" y="3765880"/>
                  </a:cubicBezTo>
                  <a:cubicBezTo>
                    <a:pt x="-118060" y="2282520"/>
                    <a:pt x="35610" y="1031570"/>
                    <a:pt x="438200" y="973150"/>
                  </a:cubicBezTo>
                  <a:cubicBezTo>
                    <a:pt x="449630" y="971880"/>
                    <a:pt x="459790" y="970610"/>
                    <a:pt x="471220" y="970610"/>
                  </a:cubicBezTo>
                  <a:cubicBezTo>
                    <a:pt x="590600" y="969340"/>
                    <a:pt x="739190" y="1050620"/>
                    <a:pt x="903020" y="1201750"/>
                  </a:cubicBezTo>
                  <a:cubicBezTo>
                    <a:pt x="886510" y="517220"/>
                    <a:pt x="990650" y="54940"/>
                    <a:pt x="1211630" y="5410"/>
                  </a:cubicBezTo>
                  <a:cubicBezTo>
                    <a:pt x="1228140" y="1600"/>
                    <a:pt x="1244650" y="-940"/>
                    <a:pt x="1261160" y="330"/>
                  </a:cubicBezTo>
                  <a:close/>
                </a:path>
              </a:pathLst>
            </a:custGeom>
            <a:blipFill>
              <a:blip r:embed="rId3"/>
              <a:stretch>
                <a:fillRect l="-27448" r="-27448"/>
              </a:stretch>
            </a:blipFill>
          </p:spPr>
          <p:txBody>
            <a:bodyPr/>
            <a:lstStyle/>
            <a:p>
              <a:endParaRPr lang="en-IE"/>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sp>
        <p:nvSpPr>
          <p:cNvPr id="2" name="Freeform 2"/>
          <p:cNvSpPr/>
          <p:nvPr/>
        </p:nvSpPr>
        <p:spPr>
          <a:xfrm>
            <a:off x="1028700" y="624138"/>
            <a:ext cx="3659502" cy="809124"/>
          </a:xfrm>
          <a:custGeom>
            <a:avLst/>
            <a:gdLst/>
            <a:ahLst/>
            <a:cxnLst/>
            <a:rect l="l" t="t" r="r" b="b"/>
            <a:pathLst>
              <a:path w="3659502" h="809124">
                <a:moveTo>
                  <a:pt x="0" y="0"/>
                </a:moveTo>
                <a:lnTo>
                  <a:pt x="3659502" y="0"/>
                </a:lnTo>
                <a:lnTo>
                  <a:pt x="3659502" y="809124"/>
                </a:lnTo>
                <a:lnTo>
                  <a:pt x="0" y="809124"/>
                </a:lnTo>
                <a:lnTo>
                  <a:pt x="0" y="0"/>
                </a:lnTo>
                <a:close/>
              </a:path>
            </a:pathLst>
          </a:custGeom>
          <a:blipFill>
            <a:blip r:embed="rId2"/>
            <a:stretch>
              <a:fillRect/>
            </a:stretch>
          </a:blipFill>
        </p:spPr>
        <p:txBody>
          <a:bodyPr/>
          <a:lstStyle/>
          <a:p>
            <a:endParaRPr lang="en-IE"/>
          </a:p>
        </p:txBody>
      </p:sp>
      <p:sp>
        <p:nvSpPr>
          <p:cNvPr id="3" name="TextBox 3"/>
          <p:cNvSpPr txBox="1"/>
          <p:nvPr/>
        </p:nvSpPr>
        <p:spPr>
          <a:xfrm>
            <a:off x="1047750" y="2885915"/>
            <a:ext cx="9716243" cy="6645592"/>
          </a:xfrm>
          <a:prstGeom prst="rect">
            <a:avLst/>
          </a:prstGeom>
        </p:spPr>
        <p:txBody>
          <a:bodyPr lIns="0" tIns="0" rIns="0" bIns="0" rtlCol="0" anchor="t">
            <a:spAutoFit/>
          </a:bodyPr>
          <a:lstStyle/>
          <a:p>
            <a:pPr marL="690890" lvl="1" indent="-345445" algn="l">
              <a:lnSpc>
                <a:spcPts val="4000"/>
              </a:lnSpc>
              <a:buFont typeface="Arial"/>
              <a:buChar char="•"/>
            </a:pPr>
            <a:r>
              <a:rPr lang="en-US" sz="3200" b="1">
                <a:solidFill>
                  <a:srgbClr val="000001"/>
                </a:solidFill>
                <a:latin typeface="DM Sans Bold"/>
                <a:ea typeface="DM Sans Bold"/>
                <a:cs typeface="DM Sans Bold"/>
                <a:sym typeface="DM Sans Bold"/>
              </a:rPr>
              <a:t>Support Learning:</a:t>
            </a:r>
            <a:r>
              <a:rPr lang="en-US" sz="3200">
                <a:solidFill>
                  <a:srgbClr val="000001"/>
                </a:solidFill>
                <a:latin typeface="DM Sans"/>
                <a:ea typeface="DM Sans"/>
                <a:cs typeface="DM Sans"/>
                <a:sym typeface="DM Sans"/>
              </a:rPr>
              <a:t> It can explain tricky topics in a simpler way. </a:t>
            </a:r>
          </a:p>
          <a:p>
            <a:pPr marL="690890" lvl="1" indent="-345445" algn="l">
              <a:lnSpc>
                <a:spcPts val="4000"/>
              </a:lnSpc>
              <a:buFont typeface="Arial"/>
              <a:buChar char="•"/>
            </a:pPr>
            <a:r>
              <a:rPr lang="en-US" sz="3200" b="1">
                <a:solidFill>
                  <a:srgbClr val="000001"/>
                </a:solidFill>
                <a:latin typeface="DM Sans Bold"/>
                <a:ea typeface="DM Sans Bold"/>
                <a:cs typeface="DM Sans Bold"/>
                <a:sym typeface="DM Sans Bold"/>
              </a:rPr>
              <a:t>Brainstorming:</a:t>
            </a:r>
            <a:r>
              <a:rPr lang="en-US" sz="3200">
                <a:solidFill>
                  <a:srgbClr val="000001"/>
                </a:solidFill>
                <a:latin typeface="DM Sans"/>
                <a:ea typeface="DM Sans"/>
                <a:cs typeface="DM Sans"/>
                <a:sym typeface="DM Sans"/>
              </a:rPr>
              <a:t> Generating story ideas, or design inspiration. </a:t>
            </a:r>
          </a:p>
          <a:p>
            <a:pPr marL="690890" lvl="1" indent="-345445" algn="l">
              <a:lnSpc>
                <a:spcPts val="4000"/>
              </a:lnSpc>
              <a:buFont typeface="Arial"/>
              <a:buChar char="•"/>
            </a:pPr>
            <a:r>
              <a:rPr lang="en-US" sz="3200" b="1">
                <a:solidFill>
                  <a:srgbClr val="000001"/>
                </a:solidFill>
                <a:latin typeface="DM Sans Bold"/>
                <a:ea typeface="DM Sans Bold"/>
                <a:cs typeface="DM Sans Bold"/>
                <a:sym typeface="DM Sans Bold"/>
              </a:rPr>
              <a:t>Language learning: </a:t>
            </a:r>
            <a:r>
              <a:rPr lang="en-US" sz="3200">
                <a:solidFill>
                  <a:srgbClr val="000001"/>
                </a:solidFill>
                <a:latin typeface="DM Sans"/>
                <a:ea typeface="DM Sans"/>
                <a:cs typeface="DM Sans"/>
                <a:sym typeface="DM Sans"/>
              </a:rPr>
              <a:t>Practising new languages e.g., ask it to act as a French conversation partner. </a:t>
            </a:r>
          </a:p>
          <a:p>
            <a:pPr marL="690890" lvl="1" indent="-345445" algn="l">
              <a:lnSpc>
                <a:spcPts val="4000"/>
              </a:lnSpc>
              <a:buFont typeface="Arial"/>
              <a:buChar char="•"/>
            </a:pPr>
            <a:r>
              <a:rPr lang="en-US" sz="3200" b="1">
                <a:solidFill>
                  <a:srgbClr val="000001"/>
                </a:solidFill>
                <a:latin typeface="DM Sans Bold"/>
                <a:ea typeface="DM Sans Bold"/>
                <a:cs typeface="DM Sans Bold"/>
                <a:sym typeface="DM Sans Bold"/>
              </a:rPr>
              <a:t>No judgement and learning at your own pace:</a:t>
            </a:r>
            <a:r>
              <a:rPr lang="en-US" sz="3200">
                <a:solidFill>
                  <a:srgbClr val="000001"/>
                </a:solidFill>
                <a:latin typeface="DM Sans"/>
                <a:ea typeface="DM Sans"/>
                <a:cs typeface="DM Sans"/>
                <a:sym typeface="DM Sans"/>
              </a:rPr>
              <a:t> Asking questions as often as needed without feeling judged. </a:t>
            </a:r>
          </a:p>
          <a:p>
            <a:pPr marL="690890" lvl="1" indent="-345445" algn="l">
              <a:lnSpc>
                <a:spcPts val="4000"/>
              </a:lnSpc>
              <a:buFont typeface="Arial"/>
              <a:buChar char="•"/>
            </a:pPr>
            <a:r>
              <a:rPr lang="en-US" sz="3200" b="1">
                <a:solidFill>
                  <a:srgbClr val="000001"/>
                </a:solidFill>
                <a:latin typeface="DM Sans Bold"/>
                <a:ea typeface="DM Sans Bold"/>
                <a:cs typeface="DM Sans Bold"/>
                <a:sym typeface="DM Sans Bold"/>
              </a:rPr>
              <a:t>Accessibility: </a:t>
            </a:r>
            <a:r>
              <a:rPr lang="en-US" sz="3200">
                <a:solidFill>
                  <a:srgbClr val="000001"/>
                </a:solidFill>
                <a:latin typeface="DM Sans"/>
                <a:ea typeface="DM Sans"/>
                <a:cs typeface="DM Sans"/>
                <a:sym typeface="DM Sans"/>
              </a:rPr>
              <a:t>Support for students with multiple needs. </a:t>
            </a:r>
          </a:p>
          <a:p>
            <a:pPr algn="l">
              <a:lnSpc>
                <a:spcPts val="4625"/>
              </a:lnSpc>
            </a:pPr>
            <a:endParaRPr lang="en-US" sz="3200">
              <a:solidFill>
                <a:srgbClr val="000001"/>
              </a:solidFill>
              <a:latin typeface="DM Sans"/>
              <a:ea typeface="DM Sans"/>
              <a:cs typeface="DM Sans"/>
              <a:sym typeface="DM Sans"/>
            </a:endParaRPr>
          </a:p>
        </p:txBody>
      </p:sp>
      <p:sp>
        <p:nvSpPr>
          <p:cNvPr id="4" name="TextBox 4"/>
          <p:cNvSpPr txBox="1"/>
          <p:nvPr/>
        </p:nvSpPr>
        <p:spPr>
          <a:xfrm>
            <a:off x="6801803" y="1057275"/>
            <a:ext cx="10793021" cy="727075"/>
          </a:xfrm>
          <a:prstGeom prst="rect">
            <a:avLst/>
          </a:prstGeom>
        </p:spPr>
        <p:txBody>
          <a:bodyPr lIns="0" tIns="0" rIns="0" bIns="0" rtlCol="0" anchor="t">
            <a:spAutoFit/>
          </a:bodyPr>
          <a:lstStyle/>
          <a:p>
            <a:pPr algn="r">
              <a:lnSpc>
                <a:spcPts val="5600"/>
              </a:lnSpc>
            </a:pPr>
            <a:r>
              <a:rPr lang="en-US" sz="5000" b="1">
                <a:solidFill>
                  <a:srgbClr val="000001"/>
                </a:solidFill>
                <a:latin typeface="DM Sans Bold"/>
                <a:ea typeface="DM Sans Bold"/>
                <a:cs typeface="DM Sans Bold"/>
                <a:sym typeface="DM Sans Bold"/>
              </a:rPr>
              <a:t>Benefits of Chatbots </a:t>
            </a:r>
          </a:p>
        </p:txBody>
      </p:sp>
      <p:grpSp>
        <p:nvGrpSpPr>
          <p:cNvPr id="5" name="Group 5"/>
          <p:cNvGrpSpPr/>
          <p:nvPr/>
        </p:nvGrpSpPr>
        <p:grpSpPr>
          <a:xfrm>
            <a:off x="11541104" y="2864587"/>
            <a:ext cx="6039568" cy="5905032"/>
            <a:chOff x="0" y="0"/>
            <a:chExt cx="6328410" cy="6187440"/>
          </a:xfrm>
        </p:grpSpPr>
        <p:sp>
          <p:nvSpPr>
            <p:cNvPr id="6" name="Freeform 6"/>
            <p:cNvSpPr/>
            <p:nvPr/>
          </p:nvSpPr>
          <p:spPr>
            <a:xfrm>
              <a:off x="0" y="240"/>
              <a:ext cx="6329680" cy="6186026"/>
            </a:xfrm>
            <a:custGeom>
              <a:avLst/>
              <a:gdLst/>
              <a:ahLst/>
              <a:cxnLst/>
              <a:rect l="l" t="t" r="r" b="b"/>
              <a:pathLst>
                <a:path w="6329680" h="6186026">
                  <a:moveTo>
                    <a:pt x="2310130" y="1424700"/>
                  </a:moveTo>
                  <a:cubicBezTo>
                    <a:pt x="1192530" y="1102120"/>
                    <a:pt x="416560" y="655080"/>
                    <a:pt x="483870" y="333770"/>
                  </a:cubicBezTo>
                  <a:cubicBezTo>
                    <a:pt x="565150" y="-53580"/>
                    <a:pt x="1838960" y="-112000"/>
                    <a:pt x="3326130" y="201690"/>
                  </a:cubicBezTo>
                  <a:cubicBezTo>
                    <a:pt x="4455160" y="440450"/>
                    <a:pt x="5384800" y="825260"/>
                    <a:pt x="5730240" y="1166890"/>
                  </a:cubicBezTo>
                  <a:cubicBezTo>
                    <a:pt x="5824220" y="1235470"/>
                    <a:pt x="5876290" y="1321830"/>
                    <a:pt x="5876290" y="1424700"/>
                  </a:cubicBezTo>
                  <a:lnTo>
                    <a:pt x="5876290" y="1428510"/>
                  </a:lnTo>
                  <a:cubicBezTo>
                    <a:pt x="5876290" y="1438670"/>
                    <a:pt x="5876290" y="1448830"/>
                    <a:pt x="5875020" y="1457720"/>
                  </a:cubicBezTo>
                  <a:cubicBezTo>
                    <a:pt x="5843270" y="1758710"/>
                    <a:pt x="5398770" y="2134630"/>
                    <a:pt x="4721860" y="2477530"/>
                  </a:cubicBezTo>
                  <a:cubicBezTo>
                    <a:pt x="4951730" y="2618500"/>
                    <a:pt x="5083810" y="2784870"/>
                    <a:pt x="5083810" y="2961400"/>
                  </a:cubicBezTo>
                  <a:cubicBezTo>
                    <a:pt x="5083810" y="3000770"/>
                    <a:pt x="5077460" y="3040140"/>
                    <a:pt x="5064760" y="3076970"/>
                  </a:cubicBezTo>
                  <a:cubicBezTo>
                    <a:pt x="5760720" y="3231910"/>
                    <a:pt x="6234430" y="3474480"/>
                    <a:pt x="6316980" y="3750070"/>
                  </a:cubicBezTo>
                  <a:cubicBezTo>
                    <a:pt x="6325870" y="3778010"/>
                    <a:pt x="6329680" y="3805950"/>
                    <a:pt x="6329680" y="3835160"/>
                  </a:cubicBezTo>
                  <a:cubicBezTo>
                    <a:pt x="6329680" y="4354590"/>
                    <a:pt x="5077460" y="5218190"/>
                    <a:pt x="3534410" y="5763020"/>
                  </a:cubicBezTo>
                  <a:cubicBezTo>
                    <a:pt x="1991360" y="6307850"/>
                    <a:pt x="739140" y="6329440"/>
                    <a:pt x="739140" y="5810010"/>
                  </a:cubicBezTo>
                  <a:cubicBezTo>
                    <a:pt x="739140" y="5505210"/>
                    <a:pt x="1169670" y="5082300"/>
                    <a:pt x="1837690" y="4674630"/>
                  </a:cubicBezTo>
                  <a:cubicBezTo>
                    <a:pt x="830580" y="4520960"/>
                    <a:pt x="140970" y="4203460"/>
                    <a:pt x="140970" y="3836430"/>
                  </a:cubicBezTo>
                  <a:cubicBezTo>
                    <a:pt x="140970" y="3704350"/>
                    <a:pt x="231140" y="3578620"/>
                    <a:pt x="392430" y="3464320"/>
                  </a:cubicBezTo>
                  <a:cubicBezTo>
                    <a:pt x="143510" y="3319540"/>
                    <a:pt x="0" y="3146820"/>
                    <a:pt x="0" y="2962670"/>
                  </a:cubicBezTo>
                  <a:lnTo>
                    <a:pt x="0" y="2952510"/>
                  </a:lnTo>
                  <a:cubicBezTo>
                    <a:pt x="0" y="2499120"/>
                    <a:pt x="989330" y="1860310"/>
                    <a:pt x="2310130" y="1424700"/>
                  </a:cubicBezTo>
                  <a:close/>
                </a:path>
              </a:pathLst>
            </a:custGeom>
            <a:blipFill>
              <a:blip r:embed="rId3"/>
              <a:stretch>
                <a:fillRect l="-10182" r="-36413"/>
              </a:stretch>
            </a:blipFill>
          </p:spPr>
          <p:txBody>
            <a:bodyPr/>
            <a:lstStyle/>
            <a:p>
              <a:endParaRPr lang="en-IE"/>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sp>
        <p:nvSpPr>
          <p:cNvPr id="2" name="Freeform 2"/>
          <p:cNvSpPr/>
          <p:nvPr/>
        </p:nvSpPr>
        <p:spPr>
          <a:xfrm>
            <a:off x="1028700" y="624138"/>
            <a:ext cx="3659502" cy="809124"/>
          </a:xfrm>
          <a:custGeom>
            <a:avLst/>
            <a:gdLst/>
            <a:ahLst/>
            <a:cxnLst/>
            <a:rect l="l" t="t" r="r" b="b"/>
            <a:pathLst>
              <a:path w="3659502" h="809124">
                <a:moveTo>
                  <a:pt x="0" y="0"/>
                </a:moveTo>
                <a:lnTo>
                  <a:pt x="3659502" y="0"/>
                </a:lnTo>
                <a:lnTo>
                  <a:pt x="3659502" y="809124"/>
                </a:lnTo>
                <a:lnTo>
                  <a:pt x="0" y="809124"/>
                </a:lnTo>
                <a:lnTo>
                  <a:pt x="0" y="0"/>
                </a:lnTo>
                <a:close/>
              </a:path>
            </a:pathLst>
          </a:custGeom>
          <a:blipFill>
            <a:blip r:embed="rId2"/>
            <a:stretch>
              <a:fillRect/>
            </a:stretch>
          </a:blipFill>
        </p:spPr>
        <p:txBody>
          <a:bodyPr/>
          <a:lstStyle/>
          <a:p>
            <a:endParaRPr lang="en-IE"/>
          </a:p>
        </p:txBody>
      </p:sp>
      <p:sp>
        <p:nvSpPr>
          <p:cNvPr id="3" name="TextBox 3"/>
          <p:cNvSpPr txBox="1"/>
          <p:nvPr/>
        </p:nvSpPr>
        <p:spPr>
          <a:xfrm>
            <a:off x="904124" y="2337202"/>
            <a:ext cx="16479753" cy="8664892"/>
          </a:xfrm>
          <a:prstGeom prst="rect">
            <a:avLst/>
          </a:prstGeom>
        </p:spPr>
        <p:txBody>
          <a:bodyPr lIns="0" tIns="0" rIns="0" bIns="0" rtlCol="0" anchor="t">
            <a:spAutoFit/>
          </a:bodyPr>
          <a:lstStyle/>
          <a:p>
            <a:pPr marL="690890" lvl="1" indent="-345445" algn="l">
              <a:lnSpc>
                <a:spcPts val="4000"/>
              </a:lnSpc>
              <a:buFont typeface="Arial"/>
              <a:buChar char="•"/>
            </a:pPr>
            <a:r>
              <a:rPr lang="en-US" sz="3200" b="1">
                <a:solidFill>
                  <a:srgbClr val="000001"/>
                </a:solidFill>
                <a:latin typeface="DM Sans Bold"/>
                <a:ea typeface="DM Sans Bold"/>
                <a:cs typeface="DM Sans Bold"/>
                <a:sym typeface="DM Sans Bold"/>
              </a:rPr>
              <a:t>Misinformation: </a:t>
            </a:r>
            <a:r>
              <a:rPr lang="en-US" sz="3200">
                <a:solidFill>
                  <a:srgbClr val="000001"/>
                </a:solidFill>
                <a:latin typeface="DM Sans"/>
                <a:ea typeface="DM Sans"/>
                <a:cs typeface="DM Sans"/>
                <a:sym typeface="DM Sans"/>
              </a:rPr>
              <a:t>Gen AI can “</a:t>
            </a:r>
            <a:r>
              <a:rPr lang="en-US" sz="3200" b="1">
                <a:solidFill>
                  <a:srgbClr val="000001"/>
                </a:solidFill>
                <a:latin typeface="DM Sans Bold"/>
                <a:ea typeface="DM Sans Bold"/>
                <a:cs typeface="DM Sans Bold"/>
                <a:sym typeface="DM Sans Bold"/>
              </a:rPr>
              <a:t>hallucinate”</a:t>
            </a:r>
            <a:r>
              <a:rPr lang="en-US" sz="3200">
                <a:solidFill>
                  <a:srgbClr val="000001"/>
                </a:solidFill>
                <a:latin typeface="DM Sans"/>
                <a:ea typeface="DM Sans"/>
                <a:cs typeface="DM Sans"/>
                <a:sym typeface="DM Sans"/>
              </a:rPr>
              <a:t> or make things up. It can confidently give you wrong or outdated facts, sources or quotes. </a:t>
            </a:r>
          </a:p>
          <a:p>
            <a:pPr marL="690890" lvl="1" indent="-345445" algn="l">
              <a:lnSpc>
                <a:spcPts val="4000"/>
              </a:lnSpc>
              <a:buFont typeface="Arial"/>
              <a:buChar char="•"/>
            </a:pPr>
            <a:r>
              <a:rPr lang="en-US" sz="3200" b="1">
                <a:solidFill>
                  <a:srgbClr val="000001"/>
                </a:solidFill>
                <a:latin typeface="DM Sans Bold"/>
                <a:ea typeface="DM Sans Bold"/>
                <a:cs typeface="DM Sans Bold"/>
                <a:sym typeface="DM Sans Bold"/>
              </a:rPr>
              <a:t>Bias &amp; Unfairness:</a:t>
            </a:r>
            <a:r>
              <a:rPr lang="en-US" sz="3200">
                <a:solidFill>
                  <a:srgbClr val="000001"/>
                </a:solidFill>
                <a:latin typeface="DM Sans"/>
                <a:ea typeface="DM Sans"/>
                <a:cs typeface="DM Sans"/>
                <a:sym typeface="DM Sans"/>
              </a:rPr>
              <a:t> Because AI learns from human data, it can repeat </a:t>
            </a:r>
            <a:r>
              <a:rPr lang="en-US" sz="3200" b="1">
                <a:solidFill>
                  <a:srgbClr val="000001"/>
                </a:solidFill>
                <a:latin typeface="DM Sans Bold"/>
                <a:ea typeface="DM Sans Bold"/>
                <a:cs typeface="DM Sans Bold"/>
                <a:sym typeface="DM Sans Bold"/>
              </a:rPr>
              <a:t>stereotypes or one-sided views</a:t>
            </a:r>
            <a:r>
              <a:rPr lang="en-US" sz="3200">
                <a:solidFill>
                  <a:srgbClr val="000001"/>
                </a:solidFill>
                <a:latin typeface="DM Sans"/>
                <a:ea typeface="DM Sans"/>
                <a:cs typeface="DM Sans"/>
                <a:sym typeface="DM Sans"/>
              </a:rPr>
              <a:t> (e.g., sexist or racist patterns in its training data). </a:t>
            </a:r>
          </a:p>
          <a:p>
            <a:pPr marL="690890" lvl="1" indent="-345445" algn="l">
              <a:lnSpc>
                <a:spcPts val="4000"/>
              </a:lnSpc>
              <a:buFont typeface="Arial"/>
              <a:buChar char="•"/>
            </a:pPr>
            <a:r>
              <a:rPr lang="en-US" sz="3200" b="1">
                <a:solidFill>
                  <a:srgbClr val="000001"/>
                </a:solidFill>
                <a:latin typeface="DM Sans Bold"/>
                <a:ea typeface="DM Sans Bold"/>
                <a:cs typeface="DM Sans Bold"/>
                <a:sym typeface="DM Sans Bold"/>
              </a:rPr>
              <a:t>Privacy:</a:t>
            </a:r>
            <a:r>
              <a:rPr lang="en-US" sz="3200">
                <a:solidFill>
                  <a:srgbClr val="000001"/>
                </a:solidFill>
                <a:latin typeface="DM Sans"/>
                <a:ea typeface="DM Sans"/>
                <a:cs typeface="DM Sans"/>
                <a:sym typeface="DM Sans"/>
              </a:rPr>
              <a:t> In most cases, everything you type can be </a:t>
            </a:r>
            <a:r>
              <a:rPr lang="en-US" sz="3200" b="1">
                <a:solidFill>
                  <a:srgbClr val="000001"/>
                </a:solidFill>
                <a:latin typeface="DM Sans Bold"/>
                <a:ea typeface="DM Sans Bold"/>
                <a:cs typeface="DM Sans Bold"/>
                <a:sym typeface="DM Sans Bold"/>
              </a:rPr>
              <a:t>stored</a:t>
            </a:r>
            <a:r>
              <a:rPr lang="en-US" sz="3200">
                <a:solidFill>
                  <a:srgbClr val="000001"/>
                </a:solidFill>
                <a:latin typeface="DM Sans"/>
                <a:ea typeface="DM Sans"/>
                <a:cs typeface="DM Sans"/>
                <a:sym typeface="DM Sans"/>
              </a:rPr>
              <a:t> and used to</a:t>
            </a:r>
            <a:r>
              <a:rPr lang="en-US" sz="3200" b="1">
                <a:solidFill>
                  <a:srgbClr val="000001"/>
                </a:solidFill>
                <a:latin typeface="DM Sans Bold"/>
                <a:ea typeface="DM Sans Bold"/>
                <a:cs typeface="DM Sans Bold"/>
                <a:sym typeface="DM Sans Bold"/>
              </a:rPr>
              <a:t> train future AI models</a:t>
            </a:r>
            <a:r>
              <a:rPr lang="en-US" sz="3200">
                <a:solidFill>
                  <a:srgbClr val="000001"/>
                </a:solidFill>
                <a:latin typeface="DM Sans"/>
                <a:ea typeface="DM Sans"/>
                <a:cs typeface="DM Sans"/>
                <a:sym typeface="DM Sans"/>
              </a:rPr>
              <a:t> - avoid sharing personal or sensitive information. </a:t>
            </a:r>
          </a:p>
          <a:p>
            <a:pPr marL="690890" lvl="1" indent="-345445" algn="l">
              <a:lnSpc>
                <a:spcPts val="4000"/>
              </a:lnSpc>
              <a:buFont typeface="Arial"/>
              <a:buChar char="•"/>
            </a:pPr>
            <a:r>
              <a:rPr lang="en-US" sz="3200" b="1">
                <a:solidFill>
                  <a:srgbClr val="000001"/>
                </a:solidFill>
                <a:latin typeface="DM Sans Bold"/>
                <a:ea typeface="DM Sans Bold"/>
                <a:cs typeface="DM Sans Bold"/>
                <a:sym typeface="DM Sans Bold"/>
              </a:rPr>
              <a:t>Intellectual Property: </a:t>
            </a:r>
            <a:r>
              <a:rPr lang="en-US" sz="3200">
                <a:solidFill>
                  <a:srgbClr val="000001"/>
                </a:solidFill>
                <a:latin typeface="DM Sans"/>
                <a:ea typeface="DM Sans"/>
                <a:cs typeface="DM Sans"/>
                <a:sym typeface="DM Sans"/>
              </a:rPr>
              <a:t>The data or information such as artworks, writings, and music used to train Gen AI often came from real people </a:t>
            </a:r>
            <a:r>
              <a:rPr lang="en-US" sz="3200" b="1">
                <a:solidFill>
                  <a:srgbClr val="000001"/>
                </a:solidFill>
                <a:latin typeface="DM Sans Bold"/>
                <a:ea typeface="DM Sans Bold"/>
                <a:cs typeface="DM Sans Bold"/>
                <a:sym typeface="DM Sans Bold"/>
              </a:rPr>
              <a:t>without their permission</a:t>
            </a:r>
            <a:r>
              <a:rPr lang="en-US" sz="3200">
                <a:solidFill>
                  <a:srgbClr val="000001"/>
                </a:solidFill>
                <a:latin typeface="DM Sans"/>
                <a:ea typeface="DM Sans"/>
                <a:cs typeface="DM Sans"/>
                <a:sym typeface="DM Sans"/>
              </a:rPr>
              <a:t>.   </a:t>
            </a:r>
          </a:p>
          <a:p>
            <a:pPr marL="690890" lvl="1" indent="-345445" algn="l">
              <a:lnSpc>
                <a:spcPts val="4000"/>
              </a:lnSpc>
              <a:buFont typeface="Arial"/>
              <a:buChar char="•"/>
            </a:pPr>
            <a:r>
              <a:rPr lang="en-US" sz="3200" b="1">
                <a:solidFill>
                  <a:srgbClr val="000001"/>
                </a:solidFill>
                <a:latin typeface="DM Sans Bold"/>
                <a:ea typeface="DM Sans Bold"/>
                <a:cs typeface="DM Sans Bold"/>
                <a:sym typeface="DM Sans Bold"/>
              </a:rPr>
              <a:t>Power and Influence:</a:t>
            </a:r>
            <a:r>
              <a:rPr lang="en-US" sz="3200">
                <a:solidFill>
                  <a:srgbClr val="000001"/>
                </a:solidFill>
                <a:latin typeface="DM Sans"/>
                <a:ea typeface="DM Sans"/>
                <a:cs typeface="DM Sans"/>
                <a:sym typeface="DM Sans"/>
              </a:rPr>
              <a:t> Most generative AI tools are owned by a small group of extremely wealthy U.S. based tech companies, giving them lots of</a:t>
            </a:r>
            <a:r>
              <a:rPr lang="en-US" sz="3200" b="1">
                <a:solidFill>
                  <a:srgbClr val="000001"/>
                </a:solidFill>
                <a:latin typeface="DM Sans Bold"/>
                <a:ea typeface="DM Sans Bold"/>
                <a:cs typeface="DM Sans Bold"/>
                <a:sym typeface="DM Sans Bold"/>
              </a:rPr>
              <a:t> power and control over what we see </a:t>
            </a:r>
            <a:r>
              <a:rPr lang="en-US" sz="3200">
                <a:solidFill>
                  <a:srgbClr val="000001"/>
                </a:solidFill>
                <a:latin typeface="DM Sans"/>
                <a:ea typeface="DM Sans"/>
                <a:cs typeface="DM Sans"/>
                <a:sym typeface="DM Sans"/>
              </a:rPr>
              <a:t>and how these tools are designed and trained to behave. </a:t>
            </a:r>
          </a:p>
          <a:p>
            <a:pPr marL="690890" lvl="1" indent="-345445" algn="l">
              <a:lnSpc>
                <a:spcPts val="4000"/>
              </a:lnSpc>
              <a:buFont typeface="Arial"/>
              <a:buChar char="•"/>
            </a:pPr>
            <a:r>
              <a:rPr lang="en-US" sz="3200" b="1">
                <a:solidFill>
                  <a:srgbClr val="000001"/>
                </a:solidFill>
                <a:latin typeface="DM Sans Bold"/>
                <a:ea typeface="DM Sans Bold"/>
                <a:cs typeface="DM Sans Bold"/>
                <a:sym typeface="DM Sans Bold"/>
              </a:rPr>
              <a:t>Oversharing: </a:t>
            </a:r>
            <a:r>
              <a:rPr lang="en-US" sz="3200">
                <a:solidFill>
                  <a:srgbClr val="000001"/>
                </a:solidFill>
                <a:latin typeface="DM Sans"/>
                <a:ea typeface="DM Sans"/>
                <a:cs typeface="DM Sans"/>
                <a:sym typeface="DM Sans"/>
              </a:rPr>
              <a:t>Chatting with AI chatbots can feel like chatting to what </a:t>
            </a:r>
            <a:r>
              <a:rPr lang="en-US" sz="3200" b="1">
                <a:solidFill>
                  <a:srgbClr val="000001"/>
                </a:solidFill>
                <a:latin typeface="DM Sans Bold"/>
                <a:ea typeface="DM Sans Bold"/>
                <a:cs typeface="DM Sans Bold"/>
                <a:sym typeface="DM Sans Bold"/>
              </a:rPr>
              <a:t>seems to be a real person</a:t>
            </a:r>
            <a:r>
              <a:rPr lang="en-US" sz="3200">
                <a:solidFill>
                  <a:srgbClr val="000001"/>
                </a:solidFill>
                <a:latin typeface="DM Sans"/>
                <a:ea typeface="DM Sans"/>
                <a:cs typeface="DM Sans"/>
                <a:sym typeface="DM Sans"/>
              </a:rPr>
              <a:t> – even a good friend - and this could cause you to share too much personal information. </a:t>
            </a:r>
          </a:p>
          <a:p>
            <a:pPr algn="l">
              <a:lnSpc>
                <a:spcPts val="4000"/>
              </a:lnSpc>
            </a:pPr>
            <a:endParaRPr lang="en-US" sz="3200">
              <a:solidFill>
                <a:srgbClr val="000001"/>
              </a:solidFill>
              <a:latin typeface="DM Sans"/>
              <a:ea typeface="DM Sans"/>
              <a:cs typeface="DM Sans"/>
              <a:sym typeface="DM Sans"/>
            </a:endParaRPr>
          </a:p>
          <a:p>
            <a:pPr algn="l">
              <a:lnSpc>
                <a:spcPts val="4000"/>
              </a:lnSpc>
            </a:pPr>
            <a:endParaRPr lang="en-US" sz="3200">
              <a:solidFill>
                <a:srgbClr val="000001"/>
              </a:solidFill>
              <a:latin typeface="DM Sans"/>
              <a:ea typeface="DM Sans"/>
              <a:cs typeface="DM Sans"/>
              <a:sym typeface="DM Sans"/>
            </a:endParaRPr>
          </a:p>
          <a:p>
            <a:pPr algn="l">
              <a:lnSpc>
                <a:spcPts val="4625"/>
              </a:lnSpc>
            </a:pPr>
            <a:endParaRPr lang="en-US" sz="3200">
              <a:solidFill>
                <a:srgbClr val="000001"/>
              </a:solidFill>
              <a:latin typeface="DM Sans"/>
              <a:ea typeface="DM Sans"/>
              <a:cs typeface="DM Sans"/>
              <a:sym typeface="DM Sans"/>
            </a:endParaRPr>
          </a:p>
        </p:txBody>
      </p:sp>
      <p:sp>
        <p:nvSpPr>
          <p:cNvPr id="4" name="TextBox 4"/>
          <p:cNvSpPr txBox="1"/>
          <p:nvPr/>
        </p:nvSpPr>
        <p:spPr>
          <a:xfrm>
            <a:off x="7246477" y="706187"/>
            <a:ext cx="10137400" cy="727075"/>
          </a:xfrm>
          <a:prstGeom prst="rect">
            <a:avLst/>
          </a:prstGeom>
        </p:spPr>
        <p:txBody>
          <a:bodyPr lIns="0" tIns="0" rIns="0" bIns="0" rtlCol="0" anchor="t">
            <a:spAutoFit/>
          </a:bodyPr>
          <a:lstStyle/>
          <a:p>
            <a:pPr algn="r">
              <a:lnSpc>
                <a:spcPts val="5600"/>
              </a:lnSpc>
            </a:pPr>
            <a:r>
              <a:rPr lang="en-US" sz="5000" b="1">
                <a:solidFill>
                  <a:srgbClr val="000001"/>
                </a:solidFill>
                <a:latin typeface="DM Sans Bold"/>
                <a:ea typeface="DM Sans Bold"/>
                <a:cs typeface="DM Sans Bold"/>
                <a:sym typeface="DM Sans Bold"/>
              </a:rPr>
              <a:t>Risks of Chatbots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1683</Words>
  <Application>Microsoft Office PowerPoint</Application>
  <PresentationFormat>Custom</PresentationFormat>
  <Paragraphs>132</Paragraphs>
  <Slides>20</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Arial</vt:lpstr>
      <vt:lpstr>DM Sans Bold</vt:lpstr>
      <vt:lpstr>DM Sans</vt:lpstr>
      <vt:lpstr>DM Sans Italics</vt:lpstr>
      <vt:lpstr>Bobby Jones</vt:lpstr>
      <vt:lpstr>Calibri</vt:lpstr>
      <vt:lpstr>Canva Sans Bold</vt:lpstr>
      <vt:lpstr>Canva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 SID 2026 Presentation </dc:title>
  <cp:lastModifiedBy>Tracy Hogan</cp:lastModifiedBy>
  <cp:revision>1</cp:revision>
  <dcterms:created xsi:type="dcterms:W3CDTF">2006-08-16T00:00:00Z</dcterms:created>
  <dcterms:modified xsi:type="dcterms:W3CDTF">2025-12-01T12:05:15Z</dcterms:modified>
  <dc:identifier>DAG5UxYQmGY</dc:identifier>
</cp:coreProperties>
</file>