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18288000" cy="10287000"/>
  <p:notesSz cx="6858000" cy="9144000"/>
  <p:embeddedFontLst>
    <p:embeddedFont>
      <p:font typeface="Bobby Jones" pitchFamily="2" charset="0"/>
      <p:regular r:id="rId22"/>
    </p:embeddedFon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Canva Sans" panose="020B0503030501040103" pitchFamily="34" charset="0"/>
      <p:regular r:id="rId27"/>
    </p:embeddedFont>
    <p:embeddedFont>
      <p:font typeface="Canva Sans Bold" panose="020B0803030501040103" pitchFamily="34" charset="0"/>
      <p:regular r:id="rId28"/>
      <p:bold r:id="rId29"/>
    </p:embeddedFont>
    <p:embeddedFont>
      <p:font typeface="DM Sans" pitchFamily="2" charset="77"/>
      <p:regular r:id="rId30"/>
      <p:bold r:id="rId31"/>
      <p:italic r:id="rId32"/>
      <p:boldItalic r:id="rId33"/>
    </p:embeddedFont>
    <p:embeddedFont>
      <p:font typeface="DM Sans Bold" pitchFamily="2" charset="77"/>
      <p:regular r:id="rId34"/>
      <p:bold r:id="rId35"/>
    </p:embeddedFont>
    <p:embeddedFont>
      <p:font typeface="DM Sans Italics" pitchFamily="2" charset="77"/>
      <p:regular r:id="rId36"/>
      <p:italic r:id="rId37"/>
    </p:embeddedFont>
  </p:embeddedFontLst>
  <p:defaultTextStyle>
    <a:defPPr rtl="0">
      <a:defRPr lang="ga-I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 autoAdjust="0"/>
    <p:restoredTop sz="94607" autoAdjust="0"/>
  </p:normalViewPr>
  <p:slideViewPr>
    <p:cSldViewPr>
      <p:cViewPr varScale="1">
        <p:scale>
          <a:sx n="82" d="100"/>
          <a:sy n="82" d="100"/>
        </p:scale>
        <p:origin x="664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font" Target="fonts/font13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font" Target="fonts/font16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font" Target="fonts/font1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 rtlCol="0"/>
          <a:lstStyle/>
          <a:p>
            <a:pPr rtl="0"/>
            <a:r>
              <a:rPr lang="ga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 rtlCol="0"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ga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D8BD707-D9CF-40AE-B4C6-C98DA3205C09}" type="datetimeFigureOut">
              <a:rPr lang="en-US" smtClean="0"/>
              <a:pPr rtl="0"/>
              <a:t>12/9/25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ga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ga"/>
              <a:t>Click to edit Master text styles</a:t>
            </a:r>
          </a:p>
          <a:p>
            <a:pPr lvl="1" rtl="0"/>
            <a:r>
              <a:rPr lang="ga"/>
              <a:t>Second level</a:t>
            </a:r>
          </a:p>
          <a:p>
            <a:pPr lvl="2" rtl="0"/>
            <a:r>
              <a:rPr lang="ga"/>
              <a:t>Third level</a:t>
            </a:r>
          </a:p>
          <a:p>
            <a:pPr lvl="3" rtl="0"/>
            <a:r>
              <a:rPr lang="ga"/>
              <a:t>Fourth level</a:t>
            </a:r>
          </a:p>
          <a:p>
            <a:pPr lvl="4" rtl="0"/>
            <a:r>
              <a:rPr lang="ga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D8BD707-D9CF-40AE-B4C6-C98DA3205C09}" type="datetimeFigureOut">
              <a:rPr lang="en-US" smtClean="0"/>
              <a:pPr rtl="0"/>
              <a:t>12/9/25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 rtlCol="0"/>
          <a:lstStyle/>
          <a:p>
            <a:pPr rtl="0"/>
            <a:r>
              <a:rPr lang="ga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 rtlCol="0"/>
          <a:lstStyle/>
          <a:p>
            <a:pPr lvl="0" rtl="0"/>
            <a:r>
              <a:rPr lang="ga"/>
              <a:t>Click to edit Master text styles</a:t>
            </a:r>
          </a:p>
          <a:p>
            <a:pPr lvl="1" rtl="0"/>
            <a:r>
              <a:rPr lang="ga"/>
              <a:t>Second level</a:t>
            </a:r>
          </a:p>
          <a:p>
            <a:pPr lvl="2" rtl="0"/>
            <a:r>
              <a:rPr lang="ga"/>
              <a:t>Third level</a:t>
            </a:r>
          </a:p>
          <a:p>
            <a:pPr lvl="3" rtl="0"/>
            <a:r>
              <a:rPr lang="ga"/>
              <a:t>Fourth level</a:t>
            </a:r>
          </a:p>
          <a:p>
            <a:pPr lvl="4" rtl="0"/>
            <a:r>
              <a:rPr lang="ga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D8BD707-D9CF-40AE-B4C6-C98DA3205C09}" type="datetimeFigureOut">
              <a:rPr lang="en-US" smtClean="0"/>
              <a:pPr rtl="0"/>
              <a:t>12/9/25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ga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ga"/>
              <a:t>Click to edit Master text styles</a:t>
            </a:r>
          </a:p>
          <a:p>
            <a:pPr lvl="1" rtl="0"/>
            <a:r>
              <a:rPr lang="ga"/>
              <a:t>Second level</a:t>
            </a:r>
          </a:p>
          <a:p>
            <a:pPr lvl="2" rtl="0"/>
            <a:r>
              <a:rPr lang="ga"/>
              <a:t>Third level</a:t>
            </a:r>
          </a:p>
          <a:p>
            <a:pPr lvl="3" rtl="0"/>
            <a:r>
              <a:rPr lang="ga"/>
              <a:t>Fourth level</a:t>
            </a:r>
          </a:p>
          <a:p>
            <a:pPr lvl="4" rtl="0"/>
            <a:r>
              <a:rPr lang="ga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D8BD707-D9CF-40AE-B4C6-C98DA3205C09}" type="datetimeFigureOut">
              <a:rPr lang="en-US" smtClean="0"/>
              <a:pPr rtl="0"/>
              <a:t>12/9/25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rtlCol="0" anchor="t"/>
          <a:lstStyle>
            <a:lvl1pPr algn="l">
              <a:defRPr sz="4000" b="1" cap="all"/>
            </a:lvl1pPr>
          </a:lstStyle>
          <a:p>
            <a:pPr rtl="0"/>
            <a:r>
              <a:rPr lang="ga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rtlCol="0"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ga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D8BD707-D9CF-40AE-B4C6-C98DA3205C09}" type="datetimeFigureOut">
              <a:rPr lang="en-US" smtClean="0"/>
              <a:pPr rtl="0"/>
              <a:t>12/9/25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ga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 rtlCol="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rtl="0"/>
            <a:r>
              <a:rPr lang="ga"/>
              <a:t>Click to edit Master text styles</a:t>
            </a:r>
          </a:p>
          <a:p>
            <a:pPr lvl="1" rtl="0"/>
            <a:r>
              <a:rPr lang="ga"/>
              <a:t>Second level</a:t>
            </a:r>
          </a:p>
          <a:p>
            <a:pPr lvl="2" rtl="0"/>
            <a:r>
              <a:rPr lang="ga"/>
              <a:t>Third level</a:t>
            </a:r>
          </a:p>
          <a:p>
            <a:pPr lvl="3" rtl="0"/>
            <a:r>
              <a:rPr lang="ga"/>
              <a:t>Fourth level</a:t>
            </a:r>
          </a:p>
          <a:p>
            <a:pPr lvl="4" rtl="0"/>
            <a:r>
              <a:rPr lang="ga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 rtlCol="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rtl="0"/>
            <a:r>
              <a:rPr lang="ga"/>
              <a:t>Click to edit Master text styles</a:t>
            </a:r>
          </a:p>
          <a:p>
            <a:pPr lvl="1" rtl="0"/>
            <a:r>
              <a:rPr lang="ga"/>
              <a:t>Second level</a:t>
            </a:r>
          </a:p>
          <a:p>
            <a:pPr lvl="2" rtl="0"/>
            <a:r>
              <a:rPr lang="ga"/>
              <a:t>Third level</a:t>
            </a:r>
          </a:p>
          <a:p>
            <a:pPr lvl="3" rtl="0"/>
            <a:r>
              <a:rPr lang="ga"/>
              <a:t>Fourth level</a:t>
            </a:r>
          </a:p>
          <a:p>
            <a:pPr lvl="4" rtl="0"/>
            <a:r>
              <a:rPr lang="ga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D8BD707-D9CF-40AE-B4C6-C98DA3205C09}" type="datetimeFigureOut">
              <a:rPr lang="en-US" smtClean="0"/>
              <a:pPr rtl="0"/>
              <a:t>12/9/25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ga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ga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 rtlCol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ga"/>
              <a:t>Click to edit Master text styles</a:t>
            </a:r>
          </a:p>
          <a:p>
            <a:pPr lvl="1" rtl="0"/>
            <a:r>
              <a:rPr lang="ga"/>
              <a:t>Second level</a:t>
            </a:r>
          </a:p>
          <a:p>
            <a:pPr lvl="2" rtl="0"/>
            <a:r>
              <a:rPr lang="ga"/>
              <a:t>Third level</a:t>
            </a:r>
          </a:p>
          <a:p>
            <a:pPr lvl="3" rtl="0"/>
            <a:r>
              <a:rPr lang="ga"/>
              <a:t>Fourth level</a:t>
            </a:r>
          </a:p>
          <a:p>
            <a:pPr lvl="4" rtl="0"/>
            <a:r>
              <a:rPr lang="ga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ga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 rtlCol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ga"/>
              <a:t>Click to edit Master text styles</a:t>
            </a:r>
          </a:p>
          <a:p>
            <a:pPr lvl="1" rtl="0"/>
            <a:r>
              <a:rPr lang="ga"/>
              <a:t>Second level</a:t>
            </a:r>
          </a:p>
          <a:p>
            <a:pPr lvl="2" rtl="0"/>
            <a:r>
              <a:rPr lang="ga"/>
              <a:t>Third level</a:t>
            </a:r>
          </a:p>
          <a:p>
            <a:pPr lvl="3" rtl="0"/>
            <a:r>
              <a:rPr lang="ga"/>
              <a:t>Fourth level</a:t>
            </a:r>
          </a:p>
          <a:p>
            <a:pPr lvl="4" rtl="0"/>
            <a:r>
              <a:rPr lang="ga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D8BD707-D9CF-40AE-B4C6-C98DA3205C09}" type="datetimeFigureOut">
              <a:rPr lang="en-US" smtClean="0"/>
              <a:pPr rtl="0"/>
              <a:t>12/9/25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ga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D8BD707-D9CF-40AE-B4C6-C98DA3205C09}" type="datetimeFigureOut">
              <a:rPr lang="en-US" smtClean="0"/>
              <a:pPr rtl="0"/>
              <a:t>12/9/25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D8BD707-D9CF-40AE-B4C6-C98DA3205C09}" type="datetimeFigureOut">
              <a:rPr lang="en-US" smtClean="0"/>
              <a:pPr rtl="0"/>
              <a:t>12/9/25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rtlCol="0" anchor="b"/>
          <a:lstStyle>
            <a:lvl1pPr algn="l">
              <a:defRPr sz="2000" b="1"/>
            </a:lvl1pPr>
          </a:lstStyle>
          <a:p>
            <a:pPr rtl="0"/>
            <a:r>
              <a:rPr lang="ga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 rtlCol="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ga"/>
              <a:t>Click to edit Master text styles</a:t>
            </a:r>
          </a:p>
          <a:p>
            <a:pPr lvl="1" rtl="0"/>
            <a:r>
              <a:rPr lang="ga"/>
              <a:t>Second level</a:t>
            </a:r>
          </a:p>
          <a:p>
            <a:pPr lvl="2" rtl="0"/>
            <a:r>
              <a:rPr lang="ga"/>
              <a:t>Third level</a:t>
            </a:r>
          </a:p>
          <a:p>
            <a:pPr lvl="3" rtl="0"/>
            <a:r>
              <a:rPr lang="ga"/>
              <a:t>Fourth level</a:t>
            </a:r>
          </a:p>
          <a:p>
            <a:pPr lvl="4" rtl="0"/>
            <a:r>
              <a:rPr lang="ga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 rtlCol="0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ga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D8BD707-D9CF-40AE-B4C6-C98DA3205C09}" type="datetimeFigureOut">
              <a:rPr lang="en-US" smtClean="0"/>
              <a:pPr rtl="0"/>
              <a:t>12/9/25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rtlCol="0" anchor="b"/>
          <a:lstStyle>
            <a:lvl1pPr algn="l">
              <a:defRPr sz="2000" b="1"/>
            </a:lvl1pPr>
          </a:lstStyle>
          <a:p>
            <a:pPr rtl="0"/>
            <a:r>
              <a:rPr lang="ga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 rtlCol="0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ga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D8BD707-D9CF-40AE-B4C6-C98DA3205C09}" type="datetimeFigureOut">
              <a:rPr lang="en-US" smtClean="0"/>
              <a:pPr rtl="0"/>
              <a:t>12/9/25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ga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ga"/>
              <a:t>Click to edit Master text styles</a:t>
            </a:r>
          </a:p>
          <a:p>
            <a:pPr lvl="1" rtl="0"/>
            <a:r>
              <a:rPr lang="ga"/>
              <a:t>Second level</a:t>
            </a:r>
          </a:p>
          <a:p>
            <a:pPr lvl="2" rtl="0"/>
            <a:r>
              <a:rPr lang="ga"/>
              <a:t>Third level</a:t>
            </a:r>
          </a:p>
          <a:p>
            <a:pPr lvl="3" rtl="0"/>
            <a:r>
              <a:rPr lang="ga"/>
              <a:t>Fourth level</a:t>
            </a:r>
          </a:p>
          <a:p>
            <a:pPr lvl="4" rtl="0"/>
            <a:r>
              <a:rPr lang="ga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1D8BD707-D9CF-40AE-B4C6-C98DA3205C09}" type="datetimeFigureOut">
              <a:rPr lang="en-US" smtClean="0"/>
              <a:pPr rtl="0"/>
              <a:t>12/9/25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jpeg"/><Relationship Id="rId9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3.jpeg"/><Relationship Id="rId7" Type="http://schemas.openxmlformats.org/officeDocument/2006/relationships/image" Target="../media/image29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svg"/><Relationship Id="rId11" Type="http://schemas.openxmlformats.org/officeDocument/2006/relationships/image" Target="../media/image11.png"/><Relationship Id="rId5" Type="http://schemas.openxmlformats.org/officeDocument/2006/relationships/image" Target="../media/image27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hyperlink" Target="http://creativecommons.org/licenses/by-sa/3.0/ie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kmDQQzOpHRo&amp;t=83s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hyperlink" Target="https://www.youtube.com/watch?v=_TeA3w5_SOA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4AAD">
                <a:alpha val="100000"/>
              </a:srgbClr>
            </a:gs>
            <a:gs pos="100000">
              <a:srgbClr val="CB6CE6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8915153">
            <a:off x="7817164" y="5466170"/>
            <a:ext cx="1879176" cy="1931863"/>
          </a:xfrm>
          <a:custGeom>
            <a:avLst/>
            <a:gdLst/>
            <a:ahLst/>
            <a:cxnLst/>
            <a:rect l="l" t="t" r="r" b="b"/>
            <a:pathLst>
              <a:path w="1879176" h="1931863">
                <a:moveTo>
                  <a:pt x="0" y="0"/>
                </a:moveTo>
                <a:lnTo>
                  <a:pt x="1879176" y="0"/>
                </a:lnTo>
                <a:lnTo>
                  <a:pt x="1879176" y="1931863"/>
                </a:lnTo>
                <a:lnTo>
                  <a:pt x="0" y="193186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rtlCol="0"/>
          <a:lstStyle/>
          <a:p>
            <a:pPr rtl="0"/>
            <a:endParaRPr lang="en-IE"/>
          </a:p>
        </p:txBody>
      </p:sp>
      <p:sp>
        <p:nvSpPr>
          <p:cNvPr id="3" name="Freeform 3"/>
          <p:cNvSpPr/>
          <p:nvPr/>
        </p:nvSpPr>
        <p:spPr>
          <a:xfrm>
            <a:off x="14178632" y="9306470"/>
            <a:ext cx="2072837" cy="434432"/>
          </a:xfrm>
          <a:custGeom>
            <a:avLst/>
            <a:gdLst/>
            <a:ahLst/>
            <a:cxnLst/>
            <a:rect l="l" t="t" r="r" b="b"/>
            <a:pathLst>
              <a:path w="2072837" h="434432">
                <a:moveTo>
                  <a:pt x="0" y="0"/>
                </a:moveTo>
                <a:lnTo>
                  <a:pt x="2072837" y="0"/>
                </a:lnTo>
                <a:lnTo>
                  <a:pt x="2072837" y="434432"/>
                </a:lnTo>
                <a:lnTo>
                  <a:pt x="0" y="43443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 rtlCol="0"/>
          <a:lstStyle/>
          <a:p>
            <a:pPr rtl="0"/>
            <a:endParaRPr lang="en-IE"/>
          </a:p>
        </p:txBody>
      </p:sp>
      <p:sp>
        <p:nvSpPr>
          <p:cNvPr id="4" name="Freeform 4"/>
          <p:cNvSpPr/>
          <p:nvPr/>
        </p:nvSpPr>
        <p:spPr>
          <a:xfrm>
            <a:off x="11360277" y="9043049"/>
            <a:ext cx="2453002" cy="961275"/>
          </a:xfrm>
          <a:custGeom>
            <a:avLst/>
            <a:gdLst/>
            <a:ahLst/>
            <a:cxnLst/>
            <a:rect l="l" t="t" r="r" b="b"/>
            <a:pathLst>
              <a:path w="2453002" h="961275">
                <a:moveTo>
                  <a:pt x="0" y="0"/>
                </a:moveTo>
                <a:lnTo>
                  <a:pt x="2453002" y="0"/>
                </a:lnTo>
                <a:lnTo>
                  <a:pt x="2453002" y="961275"/>
                </a:lnTo>
                <a:lnTo>
                  <a:pt x="0" y="96127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 rtlCol="0"/>
          <a:lstStyle/>
          <a:p>
            <a:pPr rtl="0"/>
            <a:endParaRPr lang="en-IE"/>
          </a:p>
        </p:txBody>
      </p:sp>
      <p:sp>
        <p:nvSpPr>
          <p:cNvPr id="5" name="Freeform 5"/>
          <p:cNvSpPr/>
          <p:nvPr/>
        </p:nvSpPr>
        <p:spPr>
          <a:xfrm>
            <a:off x="1028700" y="679246"/>
            <a:ext cx="3980205" cy="880032"/>
          </a:xfrm>
          <a:custGeom>
            <a:avLst/>
            <a:gdLst/>
            <a:ahLst/>
            <a:cxnLst/>
            <a:rect l="l" t="t" r="r" b="b"/>
            <a:pathLst>
              <a:path w="3980205" h="880032">
                <a:moveTo>
                  <a:pt x="0" y="0"/>
                </a:moveTo>
                <a:lnTo>
                  <a:pt x="3980205" y="0"/>
                </a:lnTo>
                <a:lnTo>
                  <a:pt x="3980205" y="880032"/>
                </a:lnTo>
                <a:lnTo>
                  <a:pt x="0" y="88003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 rtlCol="0"/>
          <a:lstStyle/>
          <a:p>
            <a:pPr rtl="0"/>
            <a:endParaRPr lang="en-IE"/>
          </a:p>
        </p:txBody>
      </p:sp>
      <p:sp>
        <p:nvSpPr>
          <p:cNvPr id="6" name="Freeform 6"/>
          <p:cNvSpPr/>
          <p:nvPr/>
        </p:nvSpPr>
        <p:spPr>
          <a:xfrm flipH="1">
            <a:off x="387284" y="2104926"/>
            <a:ext cx="8756716" cy="1066727"/>
          </a:xfrm>
          <a:custGeom>
            <a:avLst/>
            <a:gdLst/>
            <a:ahLst/>
            <a:cxnLst/>
            <a:rect l="l" t="t" r="r" b="b"/>
            <a:pathLst>
              <a:path w="8756716" h="1066727">
                <a:moveTo>
                  <a:pt x="8756716" y="0"/>
                </a:moveTo>
                <a:lnTo>
                  <a:pt x="0" y="0"/>
                </a:lnTo>
                <a:lnTo>
                  <a:pt x="0" y="1066728"/>
                </a:lnTo>
                <a:lnTo>
                  <a:pt x="8756716" y="1066728"/>
                </a:lnTo>
                <a:lnTo>
                  <a:pt x="8756716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 rtlCol="0"/>
          <a:lstStyle/>
          <a:p>
            <a:pPr rtl="0"/>
            <a:endParaRPr lang="en-IE"/>
          </a:p>
        </p:txBody>
      </p:sp>
      <p:grpSp>
        <p:nvGrpSpPr>
          <p:cNvPr id="7" name="Group 7"/>
          <p:cNvGrpSpPr/>
          <p:nvPr/>
        </p:nvGrpSpPr>
        <p:grpSpPr>
          <a:xfrm>
            <a:off x="8756752" y="-913024"/>
            <a:ext cx="12389022" cy="12113047"/>
            <a:chOff x="0" y="0"/>
            <a:chExt cx="6328410" cy="6187440"/>
          </a:xfrm>
        </p:grpSpPr>
        <p:sp>
          <p:nvSpPr>
            <p:cNvPr id="8" name="Freeform 8"/>
            <p:cNvSpPr/>
            <p:nvPr/>
          </p:nvSpPr>
          <p:spPr>
            <a:xfrm>
              <a:off x="0" y="240"/>
              <a:ext cx="6329680" cy="6186026"/>
            </a:xfrm>
            <a:custGeom>
              <a:avLst/>
              <a:gdLst/>
              <a:ahLst/>
              <a:cxnLst/>
              <a:rect l="l" t="t" r="r" b="b"/>
              <a:pathLst>
                <a:path w="6329680" h="6186026">
                  <a:moveTo>
                    <a:pt x="2310130" y="1424700"/>
                  </a:moveTo>
                  <a:cubicBezTo>
                    <a:pt x="1192530" y="1102120"/>
                    <a:pt x="416560" y="655080"/>
                    <a:pt x="483870" y="333770"/>
                  </a:cubicBezTo>
                  <a:cubicBezTo>
                    <a:pt x="565150" y="-53580"/>
                    <a:pt x="1838960" y="-112000"/>
                    <a:pt x="3326130" y="201690"/>
                  </a:cubicBezTo>
                  <a:cubicBezTo>
                    <a:pt x="4455160" y="440450"/>
                    <a:pt x="5384800" y="825260"/>
                    <a:pt x="5730240" y="1166890"/>
                  </a:cubicBezTo>
                  <a:cubicBezTo>
                    <a:pt x="5824220" y="1235470"/>
                    <a:pt x="5876290" y="1321830"/>
                    <a:pt x="5876290" y="1424700"/>
                  </a:cubicBezTo>
                  <a:lnTo>
                    <a:pt x="5876290" y="1428510"/>
                  </a:lnTo>
                  <a:cubicBezTo>
                    <a:pt x="5876290" y="1438670"/>
                    <a:pt x="5876290" y="1448830"/>
                    <a:pt x="5875020" y="1457720"/>
                  </a:cubicBezTo>
                  <a:cubicBezTo>
                    <a:pt x="5843270" y="1758710"/>
                    <a:pt x="5398770" y="2134630"/>
                    <a:pt x="4721860" y="2477530"/>
                  </a:cubicBezTo>
                  <a:cubicBezTo>
                    <a:pt x="4951730" y="2618500"/>
                    <a:pt x="5083810" y="2784870"/>
                    <a:pt x="5083810" y="2961400"/>
                  </a:cubicBezTo>
                  <a:cubicBezTo>
                    <a:pt x="5083810" y="3000770"/>
                    <a:pt x="5077460" y="3040140"/>
                    <a:pt x="5064760" y="3076970"/>
                  </a:cubicBezTo>
                  <a:cubicBezTo>
                    <a:pt x="5760720" y="3231910"/>
                    <a:pt x="6234430" y="3474480"/>
                    <a:pt x="6316980" y="3750070"/>
                  </a:cubicBezTo>
                  <a:cubicBezTo>
                    <a:pt x="6325870" y="3778010"/>
                    <a:pt x="6329680" y="3805950"/>
                    <a:pt x="6329680" y="3835160"/>
                  </a:cubicBezTo>
                  <a:cubicBezTo>
                    <a:pt x="6329680" y="4354590"/>
                    <a:pt x="5077460" y="5218190"/>
                    <a:pt x="3534410" y="5763020"/>
                  </a:cubicBezTo>
                  <a:cubicBezTo>
                    <a:pt x="1991360" y="6307850"/>
                    <a:pt x="739140" y="6329440"/>
                    <a:pt x="739140" y="5810010"/>
                  </a:cubicBezTo>
                  <a:cubicBezTo>
                    <a:pt x="739140" y="5505210"/>
                    <a:pt x="1169670" y="5082300"/>
                    <a:pt x="1837690" y="4674630"/>
                  </a:cubicBezTo>
                  <a:cubicBezTo>
                    <a:pt x="830580" y="4520960"/>
                    <a:pt x="140970" y="4203460"/>
                    <a:pt x="140970" y="3836430"/>
                  </a:cubicBezTo>
                  <a:cubicBezTo>
                    <a:pt x="140970" y="3704350"/>
                    <a:pt x="231140" y="3578620"/>
                    <a:pt x="392430" y="3464320"/>
                  </a:cubicBezTo>
                  <a:cubicBezTo>
                    <a:pt x="143510" y="3319540"/>
                    <a:pt x="0" y="3146820"/>
                    <a:pt x="0" y="2962670"/>
                  </a:cubicBezTo>
                  <a:lnTo>
                    <a:pt x="0" y="2952510"/>
                  </a:lnTo>
                  <a:cubicBezTo>
                    <a:pt x="0" y="2499120"/>
                    <a:pt x="989330" y="1860310"/>
                    <a:pt x="2310130" y="1424700"/>
                  </a:cubicBezTo>
                  <a:close/>
                </a:path>
              </a:pathLst>
            </a:custGeom>
            <a:blipFill>
              <a:blip r:embed="rId9"/>
              <a:stretch>
                <a:fillRect l="-23000" r="-23595"/>
              </a:stretch>
            </a:blipFill>
          </p:spPr>
          <p:txBody>
            <a:bodyPr rtlCol="0"/>
            <a:lstStyle/>
            <a:p>
              <a:pPr rtl="0"/>
              <a:endParaRPr lang="en-IE"/>
            </a:p>
          </p:txBody>
        </p:sp>
      </p:grpSp>
      <p:sp>
        <p:nvSpPr>
          <p:cNvPr id="9" name="Freeform 9"/>
          <p:cNvSpPr/>
          <p:nvPr/>
        </p:nvSpPr>
        <p:spPr>
          <a:xfrm>
            <a:off x="3309405" y="9345069"/>
            <a:ext cx="2072837" cy="434432"/>
          </a:xfrm>
          <a:custGeom>
            <a:avLst/>
            <a:gdLst/>
            <a:ahLst/>
            <a:cxnLst/>
            <a:rect l="l" t="t" r="r" b="b"/>
            <a:pathLst>
              <a:path w="2072837" h="434432">
                <a:moveTo>
                  <a:pt x="0" y="0"/>
                </a:moveTo>
                <a:lnTo>
                  <a:pt x="2072837" y="0"/>
                </a:lnTo>
                <a:lnTo>
                  <a:pt x="2072837" y="434432"/>
                </a:lnTo>
                <a:lnTo>
                  <a:pt x="0" y="43443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 rtlCol="0"/>
          <a:lstStyle/>
          <a:p>
            <a:pPr rtl="0"/>
            <a:endParaRPr lang="en-IE"/>
          </a:p>
        </p:txBody>
      </p:sp>
      <p:sp>
        <p:nvSpPr>
          <p:cNvPr id="10" name="Freeform 10"/>
          <p:cNvSpPr/>
          <p:nvPr/>
        </p:nvSpPr>
        <p:spPr>
          <a:xfrm>
            <a:off x="5405948" y="679246"/>
            <a:ext cx="3738052" cy="901805"/>
          </a:xfrm>
          <a:custGeom>
            <a:avLst/>
            <a:gdLst/>
            <a:ahLst/>
            <a:cxnLst/>
            <a:rect l="l" t="t" r="r" b="b"/>
            <a:pathLst>
              <a:path w="3738052" h="901805">
                <a:moveTo>
                  <a:pt x="0" y="0"/>
                </a:moveTo>
                <a:lnTo>
                  <a:pt x="3738052" y="0"/>
                </a:lnTo>
                <a:lnTo>
                  <a:pt x="3738052" y="901805"/>
                </a:lnTo>
                <a:lnTo>
                  <a:pt x="0" y="90180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 rtlCol="0"/>
          <a:lstStyle/>
          <a:p>
            <a:pPr rtl="0"/>
            <a:endParaRPr lang="en-IE"/>
          </a:p>
        </p:txBody>
      </p:sp>
      <p:sp>
        <p:nvSpPr>
          <p:cNvPr id="11" name="Freeform 11"/>
          <p:cNvSpPr/>
          <p:nvPr/>
        </p:nvSpPr>
        <p:spPr>
          <a:xfrm>
            <a:off x="647730" y="9016039"/>
            <a:ext cx="2515419" cy="988284"/>
          </a:xfrm>
          <a:custGeom>
            <a:avLst/>
            <a:gdLst/>
            <a:ahLst/>
            <a:cxnLst/>
            <a:rect l="l" t="t" r="r" b="b"/>
            <a:pathLst>
              <a:path w="2515419" h="988284">
                <a:moveTo>
                  <a:pt x="0" y="0"/>
                </a:moveTo>
                <a:lnTo>
                  <a:pt x="2515419" y="0"/>
                </a:lnTo>
                <a:lnTo>
                  <a:pt x="2515419" y="988285"/>
                </a:lnTo>
                <a:lnTo>
                  <a:pt x="0" y="98828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 rtlCol="0"/>
          <a:lstStyle/>
          <a:p>
            <a:pPr rtl="0"/>
            <a:endParaRPr lang="en-IE"/>
          </a:p>
        </p:txBody>
      </p:sp>
      <p:sp>
        <p:nvSpPr>
          <p:cNvPr id="12" name="Freeform 12"/>
          <p:cNvSpPr/>
          <p:nvPr/>
        </p:nvSpPr>
        <p:spPr>
          <a:xfrm>
            <a:off x="5630162" y="9275228"/>
            <a:ext cx="3296348" cy="574114"/>
          </a:xfrm>
          <a:custGeom>
            <a:avLst/>
            <a:gdLst/>
            <a:ahLst/>
            <a:cxnLst/>
            <a:rect l="l" t="t" r="r" b="b"/>
            <a:pathLst>
              <a:path w="3296348" h="574114">
                <a:moveTo>
                  <a:pt x="0" y="0"/>
                </a:moveTo>
                <a:lnTo>
                  <a:pt x="3296348" y="0"/>
                </a:lnTo>
                <a:lnTo>
                  <a:pt x="3296348" y="574113"/>
                </a:lnTo>
                <a:lnTo>
                  <a:pt x="0" y="574113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 rtlCol="0"/>
          <a:lstStyle/>
          <a:p>
            <a:pPr rtl="0"/>
            <a:endParaRPr lang="en-IE"/>
          </a:p>
        </p:txBody>
      </p:sp>
      <p:sp>
        <p:nvSpPr>
          <p:cNvPr id="13" name="TextBox 13"/>
          <p:cNvSpPr txBox="1"/>
          <p:nvPr/>
        </p:nvSpPr>
        <p:spPr>
          <a:xfrm>
            <a:off x="1508951" y="2152019"/>
            <a:ext cx="6999908" cy="7433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 rtl="0">
              <a:lnSpc>
                <a:spcPts val="6694"/>
              </a:lnSpc>
              <a:spcBef>
                <a:spcPct val="0"/>
              </a:spcBef>
            </a:pPr>
            <a:r>
              <a:rPr lang="ga" sz="2700" b="1" dirty="0">
                <a:solidFill>
                  <a:srgbClr val="FDFDFD"/>
                </a:solidFill>
                <a:latin typeface="DM Sans Bold"/>
                <a:ea typeface="DM Sans Bold"/>
                <a:cs typeface="DM Sans Bold"/>
                <a:sym typeface="DM Sans Bold"/>
              </a:rPr>
              <a:t>Lá le haghaidh Idirlíon níos Sábháilte 2026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647730" y="3838404"/>
            <a:ext cx="7692950" cy="30647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0">
              <a:lnSpc>
                <a:spcPts val="7878"/>
              </a:lnSpc>
            </a:pPr>
            <a:r>
              <a:rPr lang="ga" sz="7800" dirty="0">
                <a:solidFill>
                  <a:srgbClr val="38B6FF"/>
                </a:solidFill>
                <a:latin typeface="Bobby Jones"/>
                <a:ea typeface="Bobby Jones"/>
                <a:cs typeface="Bobby Jones"/>
                <a:sym typeface="Bobby Jones"/>
              </a:rPr>
              <a:t>FEASACH AR IS:</a:t>
            </a:r>
          </a:p>
          <a:p>
            <a:pPr algn="ctr" rtl="0">
              <a:lnSpc>
                <a:spcPts val="7878"/>
              </a:lnSpc>
            </a:pPr>
            <a:r>
              <a:rPr lang="ga" sz="7800" dirty="0">
                <a:solidFill>
                  <a:srgbClr val="FF914D"/>
                </a:solidFill>
                <a:latin typeface="Bobby Jones"/>
                <a:ea typeface="Bobby Jones"/>
                <a:cs typeface="Bobby Jones"/>
                <a:sym typeface="Bobby Jones"/>
              </a:rPr>
              <a:t>Sábháilte, CLISTE AGUS I GCEANNAS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597684" y="7214853"/>
            <a:ext cx="5881328" cy="16788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0">
              <a:lnSpc>
                <a:spcPts val="6694"/>
              </a:lnSpc>
            </a:pPr>
            <a:r>
              <a:rPr lang="ga" sz="4782" b="1" dirty="0">
                <a:solidFill>
                  <a:srgbClr val="FDFDFD"/>
                </a:solidFill>
                <a:latin typeface="DM Sans Bold"/>
                <a:ea typeface="DM Sans Bold"/>
                <a:cs typeface="DM Sans Bold"/>
                <a:sym typeface="DM Sans Bold"/>
              </a:rPr>
              <a:t>Iar-bhunscoileanna </a:t>
            </a:r>
          </a:p>
          <a:p>
            <a:pPr marL="0" lvl="0" indent="0" algn="ctr" rtl="0">
              <a:lnSpc>
                <a:spcPts val="6694"/>
              </a:lnSpc>
              <a:spcBef>
                <a:spcPct val="0"/>
              </a:spcBef>
            </a:pPr>
            <a:r>
              <a:rPr lang="ga" sz="4782" b="1" dirty="0">
                <a:solidFill>
                  <a:srgbClr val="FDFDFD"/>
                </a:solidFill>
                <a:latin typeface="DM Sans Bold"/>
                <a:ea typeface="DM Sans Bold"/>
                <a:cs typeface="DM Sans Bold"/>
                <a:sym typeface="DM Sans Bold"/>
              </a:rPr>
              <a:t>Cur i Láthair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7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624138"/>
            <a:ext cx="3659502" cy="809124"/>
          </a:xfrm>
          <a:custGeom>
            <a:avLst/>
            <a:gdLst/>
            <a:ahLst/>
            <a:cxnLst/>
            <a:rect l="l" t="t" r="r" b="b"/>
            <a:pathLst>
              <a:path w="3659502" h="809124">
                <a:moveTo>
                  <a:pt x="0" y="0"/>
                </a:moveTo>
                <a:lnTo>
                  <a:pt x="3659502" y="0"/>
                </a:lnTo>
                <a:lnTo>
                  <a:pt x="3659502" y="809124"/>
                </a:lnTo>
                <a:lnTo>
                  <a:pt x="0" y="80912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rtlCol="0"/>
          <a:lstStyle/>
          <a:p>
            <a:pPr rtl="0"/>
            <a:endParaRPr lang="en-IE"/>
          </a:p>
        </p:txBody>
      </p:sp>
      <p:sp>
        <p:nvSpPr>
          <p:cNvPr id="3" name="TextBox 3"/>
          <p:cNvSpPr txBox="1"/>
          <p:nvPr/>
        </p:nvSpPr>
        <p:spPr>
          <a:xfrm>
            <a:off x="904124" y="2337202"/>
            <a:ext cx="16479753" cy="87670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0890" lvl="1" indent="-345445" algn="l" rtl="0">
              <a:lnSpc>
                <a:spcPts val="4000"/>
              </a:lnSpc>
              <a:buFont typeface="Arial"/>
              <a:buChar char="•"/>
            </a:pPr>
            <a:r>
              <a:rPr lang="ga" sz="2800" b="1" dirty="0">
                <a:solidFill>
                  <a:srgbClr val="000001"/>
                </a:solidFill>
                <a:latin typeface="DM Sans Bold"/>
                <a:ea typeface="DM Sans Bold"/>
                <a:cs typeface="DM Sans Bold"/>
                <a:sym typeface="DM Sans Bold"/>
              </a:rPr>
              <a:t>Róspleáchas:</a:t>
            </a:r>
            <a:r>
              <a:rPr lang="ga" sz="2800" dirty="0">
                <a:solidFill>
                  <a:srgbClr val="000001"/>
                </a:solidFill>
                <a:latin typeface="DM Sans"/>
                <a:ea typeface="DM Sans"/>
                <a:cs typeface="DM Sans"/>
                <a:sym typeface="DM Sans"/>
              </a:rPr>
              <a:t> D’fhéadfadh </a:t>
            </a:r>
            <a:r>
              <a:rPr lang="ga" sz="2800" b="1" dirty="0">
                <a:solidFill>
                  <a:srgbClr val="000001"/>
                </a:solidFill>
                <a:latin typeface="DM Sans Bold"/>
                <a:ea typeface="DM Sans Bold"/>
                <a:cs typeface="DM Sans Bold"/>
                <a:sym typeface="DM Sans Bold"/>
              </a:rPr>
              <a:t>d’fhoghlaim agus do scileanna réitigh fadhbanna</a:t>
            </a:r>
            <a:r>
              <a:rPr lang="ga" sz="2800" dirty="0">
                <a:solidFill>
                  <a:srgbClr val="000001"/>
                </a:solidFill>
                <a:latin typeface="DM Sans"/>
                <a:ea typeface="DM Sans"/>
                <a:cs typeface="DM Sans"/>
                <a:sym typeface="DM Sans"/>
              </a:rPr>
              <a:t> dul in olcas má dhéanann IS gach rud duit. Léiríonn staidéir eolaíocha MIT go bhfuil tionchar as cuimse ag spleáchas ar IS Giniúnach ar ár gcognaíocht – bíonn sé níos deacra dúinn foghlaim agus eolas a phróiseáil agus bíonn neart deacrachtaí againn nuair nach bhfuil na huirlisí sin ar fáil.  </a:t>
            </a:r>
          </a:p>
          <a:p>
            <a:pPr marL="690890" lvl="1" indent="-345445" algn="l" rtl="0">
              <a:lnSpc>
                <a:spcPts val="4000"/>
              </a:lnSpc>
              <a:buFont typeface="Arial"/>
              <a:buChar char="•"/>
            </a:pPr>
            <a:r>
              <a:rPr lang="ga" sz="2800" b="1" dirty="0">
                <a:solidFill>
                  <a:srgbClr val="000001"/>
                </a:solidFill>
                <a:latin typeface="DM Sans Bold"/>
                <a:ea typeface="DM Sans Bold"/>
                <a:cs typeface="DM Sans Bold"/>
                <a:sym typeface="DM Sans Bold"/>
              </a:rPr>
              <a:t>Ionramháil Mhothúchánach &amp; Spleáchas: </a:t>
            </a:r>
            <a:r>
              <a:rPr lang="ga" sz="2800" dirty="0">
                <a:solidFill>
                  <a:srgbClr val="000001"/>
                </a:solidFill>
                <a:latin typeface="DM Sans"/>
                <a:ea typeface="DM Sans"/>
                <a:cs typeface="DM Sans"/>
                <a:sym typeface="DM Sans"/>
              </a:rPr>
              <a:t>D’fhéadfadh go n-aontódh botaí comhrá IS le gach a ndeir úsáideoir, tugtar an straitéis “</a:t>
            </a:r>
            <a:r>
              <a:rPr lang="ga" sz="2800" b="1" dirty="0">
                <a:solidFill>
                  <a:srgbClr val="000001"/>
                </a:solidFill>
                <a:latin typeface="DM Sans Bold"/>
                <a:ea typeface="DM Sans Bold"/>
                <a:cs typeface="DM Sans Bold"/>
                <a:sym typeface="DM Sans Bold"/>
              </a:rPr>
              <a:t>Tá...agus?</a:t>
            </a:r>
            <a:r>
              <a:rPr lang="ga" sz="2800" dirty="0">
                <a:solidFill>
                  <a:srgbClr val="000001"/>
                </a:solidFill>
                <a:latin typeface="DM Sans"/>
                <a:ea typeface="DM Sans"/>
                <a:cs typeface="DM Sans"/>
                <a:sym typeface="DM Sans"/>
              </a:rPr>
              <a:t>” air seo, mar tugann siad ceist/céim eile chun leanúint ar aghaidh leis an gcomhrá. Is féidir leis seo smaointe contúirteacha agus fiú dochracha a neartú. Is féidir le spleáchas ar IS le haghaidh tacaíocht mhothúchánach agus shóisialta nó le déileáil le huaigneas </a:t>
            </a:r>
            <a:r>
              <a:rPr lang="ga" sz="2800" b="1" dirty="0">
                <a:solidFill>
                  <a:srgbClr val="000001"/>
                </a:solidFill>
                <a:latin typeface="DM Sans Bold"/>
                <a:ea typeface="DM Sans Bold"/>
                <a:cs typeface="DM Sans Bold"/>
                <a:sym typeface="DM Sans Bold"/>
              </a:rPr>
              <a:t>dul i bhfeidhm ar do chumas caidrimh agus scileanna sóisialta a fhorbairt</a:t>
            </a:r>
            <a:r>
              <a:rPr lang="ga" sz="2800" dirty="0">
                <a:solidFill>
                  <a:srgbClr val="000001"/>
                </a:solidFill>
                <a:latin typeface="DM Sans"/>
                <a:ea typeface="DM Sans"/>
                <a:cs typeface="DM Sans"/>
                <a:sym typeface="DM Sans"/>
              </a:rPr>
              <a:t>. </a:t>
            </a:r>
          </a:p>
          <a:p>
            <a:pPr marL="690890" lvl="1" indent="-345445" algn="l" rtl="0">
              <a:lnSpc>
                <a:spcPts val="4000"/>
              </a:lnSpc>
              <a:buFont typeface="Arial"/>
              <a:buChar char="•"/>
            </a:pPr>
            <a:r>
              <a:rPr lang="ga" sz="2800" b="1" dirty="0">
                <a:solidFill>
                  <a:srgbClr val="000001"/>
                </a:solidFill>
                <a:latin typeface="DM Sans Bold"/>
                <a:ea typeface="DM Sans Bold"/>
                <a:cs typeface="DM Sans Bold"/>
                <a:sym typeface="DM Sans Bold"/>
              </a:rPr>
              <a:t>Tionchar Timpeallachta: </a:t>
            </a:r>
            <a:r>
              <a:rPr lang="ga" sz="2800" dirty="0">
                <a:solidFill>
                  <a:srgbClr val="000001"/>
                </a:solidFill>
                <a:latin typeface="DM Sans"/>
                <a:ea typeface="DM Sans"/>
                <a:cs typeface="DM Sans"/>
                <a:sym typeface="DM Sans"/>
              </a:rPr>
              <a:t>Úsáideann oiliúint agus rith IS Giniúnach méideanna ollmhóra fuinnimh agus uisce (d’fhéadfadh córais IS sé huaire níos mó uisce ná an Danmhairg a úsáid ar fud an domhain gan mhoill!) Cuireann na hionaid sonraí atá ag dul i méid </a:t>
            </a:r>
            <a:r>
              <a:rPr lang="ga" sz="2800" b="1" dirty="0">
                <a:solidFill>
                  <a:srgbClr val="000001"/>
                </a:solidFill>
                <a:latin typeface="DM Sans Bold"/>
                <a:ea typeface="DM Sans Bold"/>
                <a:cs typeface="DM Sans Bold"/>
                <a:sym typeface="DM Sans Bold"/>
              </a:rPr>
              <a:t>brú ar ár gcóras fuinnimh agus méadaíonn sé spleáchas ar bhreoslaí iontaise</a:t>
            </a:r>
            <a:r>
              <a:rPr lang="ga" sz="2800" dirty="0">
                <a:solidFill>
                  <a:srgbClr val="000001"/>
                </a:solidFill>
                <a:latin typeface="DM Sans"/>
                <a:ea typeface="DM Sans"/>
                <a:cs typeface="DM Sans"/>
                <a:sym typeface="DM Sans"/>
              </a:rPr>
              <a:t>. </a:t>
            </a:r>
          </a:p>
          <a:p>
            <a:pPr algn="l" rtl="0">
              <a:lnSpc>
                <a:spcPts val="4000"/>
              </a:lnSpc>
            </a:pPr>
            <a:endParaRPr lang="en-US" sz="3200" dirty="0">
              <a:solidFill>
                <a:srgbClr val="00000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algn="l" rtl="0">
              <a:lnSpc>
                <a:spcPts val="4000"/>
              </a:lnSpc>
            </a:pPr>
            <a:endParaRPr lang="en-US" sz="3200" dirty="0">
              <a:solidFill>
                <a:srgbClr val="00000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algn="l" rtl="0">
              <a:lnSpc>
                <a:spcPts val="4625"/>
              </a:lnSpc>
            </a:pPr>
            <a:endParaRPr lang="en-US" sz="3200" dirty="0">
              <a:solidFill>
                <a:srgbClr val="00000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5715000" y="567693"/>
            <a:ext cx="11729809" cy="7270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 rtl="0">
              <a:lnSpc>
                <a:spcPts val="5600"/>
              </a:lnSpc>
            </a:pPr>
            <a:r>
              <a:rPr lang="ga" sz="5000" b="1" dirty="0">
                <a:solidFill>
                  <a:srgbClr val="000001"/>
                </a:solidFill>
                <a:latin typeface="DM Sans Bold"/>
                <a:ea typeface="DM Sans Bold"/>
                <a:cs typeface="DM Sans Bold"/>
                <a:sym typeface="DM Sans Bold"/>
              </a:rPr>
              <a:t>Rioscaí a bhaineann le Botaí Comhrá  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7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624138"/>
            <a:ext cx="3659502" cy="809124"/>
          </a:xfrm>
          <a:custGeom>
            <a:avLst/>
            <a:gdLst/>
            <a:ahLst/>
            <a:cxnLst/>
            <a:rect l="l" t="t" r="r" b="b"/>
            <a:pathLst>
              <a:path w="3659502" h="809124">
                <a:moveTo>
                  <a:pt x="0" y="0"/>
                </a:moveTo>
                <a:lnTo>
                  <a:pt x="3659502" y="0"/>
                </a:lnTo>
                <a:lnTo>
                  <a:pt x="3659502" y="809124"/>
                </a:lnTo>
                <a:lnTo>
                  <a:pt x="0" y="80912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rtlCol="0"/>
          <a:lstStyle/>
          <a:p>
            <a:pPr rtl="0"/>
            <a:endParaRPr lang="en-IE"/>
          </a:p>
        </p:txBody>
      </p:sp>
      <p:grpSp>
        <p:nvGrpSpPr>
          <p:cNvPr id="3" name="Group 3"/>
          <p:cNvGrpSpPr/>
          <p:nvPr/>
        </p:nvGrpSpPr>
        <p:grpSpPr>
          <a:xfrm>
            <a:off x="10987481" y="2661696"/>
            <a:ext cx="6746896" cy="6596604"/>
            <a:chOff x="0" y="0"/>
            <a:chExt cx="6328410" cy="6187440"/>
          </a:xfrm>
        </p:grpSpPr>
        <p:sp>
          <p:nvSpPr>
            <p:cNvPr id="4" name="Freeform 4"/>
            <p:cNvSpPr/>
            <p:nvPr/>
          </p:nvSpPr>
          <p:spPr>
            <a:xfrm>
              <a:off x="0" y="240"/>
              <a:ext cx="6329680" cy="6186026"/>
            </a:xfrm>
            <a:custGeom>
              <a:avLst/>
              <a:gdLst/>
              <a:ahLst/>
              <a:cxnLst/>
              <a:rect l="l" t="t" r="r" b="b"/>
              <a:pathLst>
                <a:path w="6329680" h="6186026">
                  <a:moveTo>
                    <a:pt x="2310130" y="1424700"/>
                  </a:moveTo>
                  <a:cubicBezTo>
                    <a:pt x="1192530" y="1102120"/>
                    <a:pt x="416560" y="655080"/>
                    <a:pt x="483870" y="333770"/>
                  </a:cubicBezTo>
                  <a:cubicBezTo>
                    <a:pt x="565150" y="-53580"/>
                    <a:pt x="1838960" y="-112000"/>
                    <a:pt x="3326130" y="201690"/>
                  </a:cubicBezTo>
                  <a:cubicBezTo>
                    <a:pt x="4455160" y="440450"/>
                    <a:pt x="5384800" y="825260"/>
                    <a:pt x="5730240" y="1166890"/>
                  </a:cubicBezTo>
                  <a:cubicBezTo>
                    <a:pt x="5824220" y="1235470"/>
                    <a:pt x="5876290" y="1321830"/>
                    <a:pt x="5876290" y="1424700"/>
                  </a:cubicBezTo>
                  <a:lnTo>
                    <a:pt x="5876290" y="1428510"/>
                  </a:lnTo>
                  <a:cubicBezTo>
                    <a:pt x="5876290" y="1438670"/>
                    <a:pt x="5876290" y="1448830"/>
                    <a:pt x="5875020" y="1457720"/>
                  </a:cubicBezTo>
                  <a:cubicBezTo>
                    <a:pt x="5843270" y="1758710"/>
                    <a:pt x="5398770" y="2134630"/>
                    <a:pt x="4721860" y="2477530"/>
                  </a:cubicBezTo>
                  <a:cubicBezTo>
                    <a:pt x="4951730" y="2618500"/>
                    <a:pt x="5083810" y="2784870"/>
                    <a:pt x="5083810" y="2961400"/>
                  </a:cubicBezTo>
                  <a:cubicBezTo>
                    <a:pt x="5083810" y="3000770"/>
                    <a:pt x="5077460" y="3040140"/>
                    <a:pt x="5064760" y="3076970"/>
                  </a:cubicBezTo>
                  <a:cubicBezTo>
                    <a:pt x="5760720" y="3231910"/>
                    <a:pt x="6234430" y="3474480"/>
                    <a:pt x="6316980" y="3750070"/>
                  </a:cubicBezTo>
                  <a:cubicBezTo>
                    <a:pt x="6325870" y="3778010"/>
                    <a:pt x="6329680" y="3805950"/>
                    <a:pt x="6329680" y="3835160"/>
                  </a:cubicBezTo>
                  <a:cubicBezTo>
                    <a:pt x="6329680" y="4354590"/>
                    <a:pt x="5077460" y="5218190"/>
                    <a:pt x="3534410" y="5763020"/>
                  </a:cubicBezTo>
                  <a:cubicBezTo>
                    <a:pt x="1991360" y="6307850"/>
                    <a:pt x="739140" y="6329440"/>
                    <a:pt x="739140" y="5810010"/>
                  </a:cubicBezTo>
                  <a:cubicBezTo>
                    <a:pt x="739140" y="5505210"/>
                    <a:pt x="1169670" y="5082300"/>
                    <a:pt x="1837690" y="4674630"/>
                  </a:cubicBezTo>
                  <a:cubicBezTo>
                    <a:pt x="830580" y="4520960"/>
                    <a:pt x="140970" y="4203460"/>
                    <a:pt x="140970" y="3836430"/>
                  </a:cubicBezTo>
                  <a:cubicBezTo>
                    <a:pt x="140970" y="3704350"/>
                    <a:pt x="231140" y="3578620"/>
                    <a:pt x="392430" y="3464320"/>
                  </a:cubicBezTo>
                  <a:cubicBezTo>
                    <a:pt x="143510" y="3319540"/>
                    <a:pt x="0" y="3146820"/>
                    <a:pt x="0" y="2962670"/>
                  </a:cubicBezTo>
                  <a:lnTo>
                    <a:pt x="0" y="2952510"/>
                  </a:lnTo>
                  <a:cubicBezTo>
                    <a:pt x="0" y="2499120"/>
                    <a:pt x="989330" y="1860310"/>
                    <a:pt x="2310130" y="1424700"/>
                  </a:cubicBezTo>
                  <a:close/>
                </a:path>
              </a:pathLst>
            </a:custGeom>
            <a:blipFill>
              <a:blip r:embed="rId3"/>
              <a:stretch>
                <a:fillRect l="-11437" t="-1250" r="-43242" b="-20334"/>
              </a:stretch>
            </a:blipFill>
          </p:spPr>
          <p:txBody>
            <a:bodyPr rtlCol="0"/>
            <a:lstStyle/>
            <a:p>
              <a:pPr rtl="0"/>
              <a:endParaRPr lang="en-IE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832593" y="3041333"/>
            <a:ext cx="8961040" cy="57121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 rtl="0">
              <a:lnSpc>
                <a:spcPts val="4000"/>
              </a:lnSpc>
            </a:pPr>
            <a:r>
              <a:rPr lang="ga" sz="3200" dirty="0">
                <a:solidFill>
                  <a:srgbClr val="000001"/>
                </a:solidFill>
                <a:latin typeface="DM Sans"/>
                <a:ea typeface="DM Sans"/>
                <a:cs typeface="DM Sans"/>
                <a:sym typeface="DM Sans"/>
              </a:rPr>
              <a:t>I ngrúpaí beaga, pléigh an méid seo a leanas le haghaidh 2 nóiméad: </a:t>
            </a:r>
          </a:p>
          <a:p>
            <a:pPr algn="l" rtl="0">
              <a:lnSpc>
                <a:spcPts val="4000"/>
              </a:lnSpc>
            </a:pPr>
            <a:endParaRPr lang="en-US" sz="3200" dirty="0">
              <a:solidFill>
                <a:srgbClr val="00000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algn="l" rtl="0">
              <a:lnSpc>
                <a:spcPts val="4000"/>
              </a:lnSpc>
            </a:pPr>
            <a:r>
              <a:rPr lang="ga" sz="3200" i="1" dirty="0">
                <a:solidFill>
                  <a:srgbClr val="000001"/>
                </a:solidFill>
                <a:latin typeface="DM Sans Italics"/>
                <a:ea typeface="DM Sans Italics"/>
                <a:cs typeface="DM Sans Italics"/>
                <a:sym typeface="DM Sans Italics"/>
              </a:rPr>
              <a:t>Má bhí imní ort faoi scrúduithe, cad é an difear idir cúnamh a lorg ó bhota comhrá IS agus labhairt le cara nó múinteoir? </a:t>
            </a:r>
          </a:p>
          <a:p>
            <a:pPr algn="l" rtl="0">
              <a:lnSpc>
                <a:spcPts val="4000"/>
              </a:lnSpc>
            </a:pPr>
            <a:endParaRPr lang="en-US" sz="3200" i="1" dirty="0">
              <a:solidFill>
                <a:srgbClr val="000001"/>
              </a:solidFill>
              <a:latin typeface="DM Sans Italics"/>
              <a:ea typeface="DM Sans Italics"/>
              <a:cs typeface="DM Sans Italics"/>
              <a:sym typeface="DM Sans Italics"/>
            </a:endParaRPr>
          </a:p>
          <a:p>
            <a:pPr algn="l" rtl="0">
              <a:lnSpc>
                <a:spcPts val="4000"/>
              </a:lnSpc>
            </a:pPr>
            <a:r>
              <a:rPr lang="ga" sz="3200" dirty="0">
                <a:solidFill>
                  <a:srgbClr val="000001"/>
                </a:solidFill>
                <a:latin typeface="DM Sans"/>
                <a:ea typeface="DM Sans"/>
                <a:cs typeface="DM Sans"/>
                <a:sym typeface="DM Sans"/>
              </a:rPr>
              <a:t>Roghnaigh duine amháin ó do ghrúpa chun do phríomhsmaointe a roinnt. </a:t>
            </a:r>
          </a:p>
          <a:p>
            <a:pPr algn="l" rtl="0">
              <a:lnSpc>
                <a:spcPts val="4000"/>
              </a:lnSpc>
            </a:pPr>
            <a:endParaRPr lang="en-US" sz="3200" dirty="0">
              <a:solidFill>
                <a:srgbClr val="00000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algn="l" rtl="0">
              <a:lnSpc>
                <a:spcPts val="4625"/>
              </a:lnSpc>
            </a:pPr>
            <a:endParaRPr lang="en-US" sz="3200" dirty="0">
              <a:solidFill>
                <a:srgbClr val="00000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algn="l" rtl="0">
              <a:lnSpc>
                <a:spcPts val="4625"/>
              </a:lnSpc>
            </a:pPr>
            <a:endParaRPr lang="en-US" sz="3200" dirty="0">
              <a:solidFill>
                <a:srgbClr val="00000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6478231" y="911113"/>
            <a:ext cx="11419269" cy="1431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rtl="0">
              <a:lnSpc>
                <a:spcPts val="5600"/>
              </a:lnSpc>
            </a:pPr>
            <a:r>
              <a:rPr lang="ga" sz="5000" b="1">
                <a:solidFill>
                  <a:srgbClr val="000001"/>
                </a:solidFill>
                <a:latin typeface="DM Sans Bold"/>
                <a:ea typeface="DM Sans Bold"/>
                <a:cs typeface="DM Sans Bold"/>
                <a:sym typeface="DM Sans Bold"/>
              </a:rPr>
              <a:t>Sainphlé Oscailte: Duine nó Bota Comhrá: Cé a Roghnófá? 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7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624138"/>
            <a:ext cx="3659502" cy="809124"/>
          </a:xfrm>
          <a:custGeom>
            <a:avLst/>
            <a:gdLst/>
            <a:ahLst/>
            <a:cxnLst/>
            <a:rect l="l" t="t" r="r" b="b"/>
            <a:pathLst>
              <a:path w="3659502" h="809124">
                <a:moveTo>
                  <a:pt x="0" y="0"/>
                </a:moveTo>
                <a:lnTo>
                  <a:pt x="3659502" y="0"/>
                </a:lnTo>
                <a:lnTo>
                  <a:pt x="3659502" y="809124"/>
                </a:lnTo>
                <a:lnTo>
                  <a:pt x="0" y="80912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rtlCol="0"/>
          <a:lstStyle/>
          <a:p>
            <a:pPr rtl="0"/>
            <a:endParaRPr lang="en-IE"/>
          </a:p>
        </p:txBody>
      </p:sp>
      <p:grpSp>
        <p:nvGrpSpPr>
          <p:cNvPr id="3" name="Group 3"/>
          <p:cNvGrpSpPr/>
          <p:nvPr/>
        </p:nvGrpSpPr>
        <p:grpSpPr>
          <a:xfrm>
            <a:off x="11129359" y="2645550"/>
            <a:ext cx="6402464" cy="6612750"/>
            <a:chOff x="0" y="0"/>
            <a:chExt cx="6148070" cy="6350000"/>
          </a:xfrm>
        </p:grpSpPr>
        <p:sp>
          <p:nvSpPr>
            <p:cNvPr id="4" name="Freeform 4"/>
            <p:cNvSpPr/>
            <p:nvPr/>
          </p:nvSpPr>
          <p:spPr>
            <a:xfrm>
              <a:off x="-50" y="-330"/>
              <a:ext cx="6149136" cy="6349909"/>
            </a:xfrm>
            <a:custGeom>
              <a:avLst/>
              <a:gdLst/>
              <a:ahLst/>
              <a:cxnLst/>
              <a:rect l="l" t="t" r="r" b="b"/>
              <a:pathLst>
                <a:path w="6149136" h="6349909">
                  <a:moveTo>
                    <a:pt x="1261160" y="330"/>
                  </a:moveTo>
                  <a:cubicBezTo>
                    <a:pt x="1581200" y="-12370"/>
                    <a:pt x="2193340" y="707720"/>
                    <a:pt x="2802940" y="1780870"/>
                  </a:cubicBezTo>
                  <a:cubicBezTo>
                    <a:pt x="2848660" y="1571320"/>
                    <a:pt x="2912160" y="1396060"/>
                    <a:pt x="2989630" y="1261440"/>
                  </a:cubicBezTo>
                  <a:cubicBezTo>
                    <a:pt x="3021380" y="1170000"/>
                    <a:pt x="3077260" y="1089990"/>
                    <a:pt x="3153460" y="1030300"/>
                  </a:cubicBezTo>
                  <a:cubicBezTo>
                    <a:pt x="3429050" y="818210"/>
                    <a:pt x="3912920" y="949020"/>
                    <a:pt x="4395520" y="1318590"/>
                  </a:cubicBezTo>
                  <a:cubicBezTo>
                    <a:pt x="4536490" y="748360"/>
                    <a:pt x="4820970" y="358470"/>
                    <a:pt x="5160060" y="347040"/>
                  </a:cubicBezTo>
                  <a:cubicBezTo>
                    <a:pt x="5669330" y="329260"/>
                    <a:pt x="6111290" y="1166190"/>
                    <a:pt x="6146850" y="2213940"/>
                  </a:cubicBezTo>
                  <a:cubicBezTo>
                    <a:pt x="6182410" y="3261690"/>
                    <a:pt x="5798870" y="4126560"/>
                    <a:pt x="5289600" y="4143070"/>
                  </a:cubicBezTo>
                  <a:cubicBezTo>
                    <a:pt x="5264200" y="4144340"/>
                    <a:pt x="5238800" y="4143070"/>
                    <a:pt x="5214670" y="4139260"/>
                  </a:cubicBezTo>
                  <a:cubicBezTo>
                    <a:pt x="5053380" y="4157040"/>
                    <a:pt x="4862880" y="4113860"/>
                    <a:pt x="4660950" y="4021150"/>
                  </a:cubicBezTo>
                  <a:cubicBezTo>
                    <a:pt x="4715560" y="5151450"/>
                    <a:pt x="4467910" y="6030290"/>
                    <a:pt x="4038650" y="6088710"/>
                  </a:cubicBezTo>
                  <a:cubicBezTo>
                    <a:pt x="4023410" y="6091250"/>
                    <a:pt x="4006900" y="6092520"/>
                    <a:pt x="3990390" y="6091250"/>
                  </a:cubicBezTo>
                  <a:cubicBezTo>
                    <a:pt x="3984040" y="6091250"/>
                    <a:pt x="3978960" y="6091250"/>
                    <a:pt x="3972610" y="6091250"/>
                  </a:cubicBezTo>
                  <a:cubicBezTo>
                    <a:pt x="3848150" y="6084900"/>
                    <a:pt x="3721150" y="6009970"/>
                    <a:pt x="3597960" y="5880430"/>
                  </a:cubicBezTo>
                  <a:cubicBezTo>
                    <a:pt x="3385870" y="5691200"/>
                    <a:pt x="3136950" y="5385130"/>
                    <a:pt x="2874060" y="4992700"/>
                  </a:cubicBezTo>
                  <a:cubicBezTo>
                    <a:pt x="2865170" y="5556580"/>
                    <a:pt x="2761030" y="5926150"/>
                    <a:pt x="2564180" y="5971870"/>
                  </a:cubicBezTo>
                  <a:cubicBezTo>
                    <a:pt x="2545130" y="5975680"/>
                    <a:pt x="2526080" y="5976950"/>
                    <a:pt x="2508300" y="5975680"/>
                  </a:cubicBezTo>
                  <a:cubicBezTo>
                    <a:pt x="2292400" y="5990920"/>
                    <a:pt x="1976170" y="5717870"/>
                    <a:pt x="1640890" y="5258130"/>
                  </a:cubicBezTo>
                  <a:cubicBezTo>
                    <a:pt x="1596440" y="5891860"/>
                    <a:pt x="1447850" y="6314770"/>
                    <a:pt x="1217980" y="6347790"/>
                  </a:cubicBezTo>
                  <a:cubicBezTo>
                    <a:pt x="815390" y="6406210"/>
                    <a:pt x="313740" y="5249240"/>
                    <a:pt x="97840" y="3765880"/>
                  </a:cubicBezTo>
                  <a:cubicBezTo>
                    <a:pt x="-118060" y="2282520"/>
                    <a:pt x="35610" y="1031570"/>
                    <a:pt x="438200" y="973150"/>
                  </a:cubicBezTo>
                  <a:cubicBezTo>
                    <a:pt x="449630" y="971880"/>
                    <a:pt x="459790" y="970610"/>
                    <a:pt x="471220" y="970610"/>
                  </a:cubicBezTo>
                  <a:cubicBezTo>
                    <a:pt x="590600" y="969340"/>
                    <a:pt x="739190" y="1050620"/>
                    <a:pt x="903020" y="1201750"/>
                  </a:cubicBezTo>
                  <a:cubicBezTo>
                    <a:pt x="886510" y="517220"/>
                    <a:pt x="990650" y="54940"/>
                    <a:pt x="1211630" y="5410"/>
                  </a:cubicBezTo>
                  <a:cubicBezTo>
                    <a:pt x="1228140" y="1600"/>
                    <a:pt x="1244650" y="-940"/>
                    <a:pt x="1261160" y="330"/>
                  </a:cubicBezTo>
                  <a:close/>
                </a:path>
              </a:pathLst>
            </a:custGeom>
            <a:blipFill>
              <a:blip r:embed="rId3"/>
              <a:stretch>
                <a:fillRect l="-68614" r="-16614"/>
              </a:stretch>
            </a:blipFill>
          </p:spPr>
          <p:txBody>
            <a:bodyPr rtlCol="0"/>
            <a:lstStyle/>
            <a:p>
              <a:pPr rtl="0"/>
              <a:endParaRPr lang="en-IE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832593" y="3041333"/>
            <a:ext cx="8896947" cy="83310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 rtl="0">
              <a:lnSpc>
                <a:spcPts val="4000"/>
              </a:lnSpc>
            </a:pPr>
            <a:r>
              <a:rPr lang="ga" sz="2800" b="1" dirty="0">
                <a:solidFill>
                  <a:srgbClr val="000001"/>
                </a:solidFill>
                <a:latin typeface="DM Sans Bold"/>
                <a:ea typeface="DM Sans Bold"/>
                <a:cs typeface="DM Sans Bold"/>
                <a:sym typeface="DM Sans Bold"/>
              </a:rPr>
              <a:t>Dírigh ar na nithe seo a leanas: </a:t>
            </a:r>
          </a:p>
          <a:p>
            <a:pPr marL="690890" lvl="1" indent="-345445" algn="l" rtl="0">
              <a:lnSpc>
                <a:spcPts val="4000"/>
              </a:lnSpc>
              <a:buFont typeface="Arial"/>
              <a:buChar char="•"/>
            </a:pPr>
            <a:r>
              <a:rPr lang="ga" sz="2800" dirty="0">
                <a:solidFill>
                  <a:srgbClr val="000001"/>
                </a:solidFill>
                <a:latin typeface="DM Sans"/>
                <a:ea typeface="DM Sans"/>
                <a:cs typeface="DM Sans"/>
                <a:sym typeface="DM Sans"/>
              </a:rPr>
              <a:t>Cad is féidir leis an mbota comhrá a dhéanamh go maith sa chás seo? </a:t>
            </a:r>
          </a:p>
          <a:p>
            <a:pPr marL="690890" lvl="1" indent="-345445" algn="l" rtl="0">
              <a:lnSpc>
                <a:spcPts val="4000"/>
              </a:lnSpc>
              <a:buFont typeface="Arial"/>
              <a:buChar char="•"/>
            </a:pPr>
            <a:r>
              <a:rPr lang="ga" sz="2800" dirty="0">
                <a:solidFill>
                  <a:srgbClr val="000001"/>
                </a:solidFill>
                <a:latin typeface="DM Sans"/>
                <a:ea typeface="DM Sans"/>
                <a:cs typeface="DM Sans"/>
                <a:sym typeface="DM Sans"/>
              </a:rPr>
              <a:t>Cad is féidir le duine iontaofa (cara nó múinteoirí) a dhéanamh nach féidir le bota comhrá IS? </a:t>
            </a:r>
          </a:p>
          <a:p>
            <a:pPr marL="690890" lvl="1" indent="-345445" algn="l" rtl="0">
              <a:lnSpc>
                <a:spcPts val="4000"/>
              </a:lnSpc>
              <a:buFont typeface="Arial"/>
              <a:buChar char="•"/>
            </a:pPr>
            <a:r>
              <a:rPr lang="ga" sz="2800" dirty="0">
                <a:solidFill>
                  <a:srgbClr val="000001"/>
                </a:solidFill>
                <a:latin typeface="DM Sans"/>
                <a:ea typeface="DM Sans"/>
                <a:cs typeface="DM Sans"/>
                <a:sym typeface="DM Sans"/>
              </a:rPr>
              <a:t>Cad iad na fadhbanna a bhaineann le bota comhrá IS a roghnú in áit carad? </a:t>
            </a:r>
          </a:p>
          <a:p>
            <a:pPr marL="690890" lvl="1" indent="-345445" algn="l" rtl="0">
              <a:lnSpc>
                <a:spcPts val="4000"/>
              </a:lnSpc>
              <a:buFont typeface="Arial"/>
              <a:buChar char="•"/>
            </a:pPr>
            <a:r>
              <a:rPr lang="ga" sz="2800" dirty="0">
                <a:solidFill>
                  <a:srgbClr val="000001"/>
                </a:solidFill>
                <a:latin typeface="DM Sans"/>
                <a:ea typeface="DM Sans"/>
                <a:cs typeface="DM Sans"/>
                <a:sym typeface="DM Sans"/>
              </a:rPr>
              <a:t>Cad a tharlaíonn nuair nach bhfuil an freagra ar eolas ag an mbota comhrá? An mbeidh a fhios agat? </a:t>
            </a:r>
          </a:p>
          <a:p>
            <a:pPr marL="690890" lvl="1" indent="-345445" algn="l" rtl="0">
              <a:lnSpc>
                <a:spcPts val="4000"/>
              </a:lnSpc>
              <a:buFont typeface="Arial"/>
              <a:buChar char="•"/>
            </a:pPr>
            <a:r>
              <a:rPr lang="ga" sz="2800" dirty="0">
                <a:solidFill>
                  <a:srgbClr val="000001"/>
                </a:solidFill>
                <a:latin typeface="DM Sans"/>
                <a:ea typeface="DM Sans"/>
                <a:cs typeface="DM Sans"/>
                <a:sym typeface="DM Sans"/>
              </a:rPr>
              <a:t>An féidir le bota comhrá comhthéacs nó mothúchán a thuiscint ar an mbealach céanna a thuigeann daoine? </a:t>
            </a:r>
          </a:p>
          <a:p>
            <a:pPr algn="l" rtl="0">
              <a:lnSpc>
                <a:spcPts val="4000"/>
              </a:lnSpc>
            </a:pPr>
            <a:endParaRPr lang="en-US" sz="3200" dirty="0">
              <a:solidFill>
                <a:srgbClr val="00000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algn="l" rtl="0">
              <a:lnSpc>
                <a:spcPts val="4625"/>
              </a:lnSpc>
            </a:pPr>
            <a:endParaRPr lang="en-US" sz="3200" dirty="0">
              <a:solidFill>
                <a:srgbClr val="00000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algn="l" rtl="0">
              <a:lnSpc>
                <a:spcPts val="4625"/>
              </a:lnSpc>
            </a:pPr>
            <a:endParaRPr lang="en-US" sz="3200" dirty="0">
              <a:solidFill>
                <a:srgbClr val="00000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6478231" y="911113"/>
            <a:ext cx="11419269" cy="1431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rtl="0">
              <a:lnSpc>
                <a:spcPts val="5600"/>
              </a:lnSpc>
            </a:pPr>
            <a:r>
              <a:rPr lang="ga" sz="5000" b="1">
                <a:solidFill>
                  <a:srgbClr val="000001"/>
                </a:solidFill>
                <a:latin typeface="DM Sans Bold"/>
                <a:ea typeface="DM Sans Bold"/>
                <a:cs typeface="DM Sans Bold"/>
                <a:sym typeface="DM Sans Bold"/>
              </a:rPr>
              <a:t>Sainphlé Oscailte: Duine nó Bota Comhrá: Cé a Roghnófá? 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7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624138"/>
            <a:ext cx="3659502" cy="809124"/>
          </a:xfrm>
          <a:custGeom>
            <a:avLst/>
            <a:gdLst/>
            <a:ahLst/>
            <a:cxnLst/>
            <a:rect l="l" t="t" r="r" b="b"/>
            <a:pathLst>
              <a:path w="3659502" h="809124">
                <a:moveTo>
                  <a:pt x="0" y="0"/>
                </a:moveTo>
                <a:lnTo>
                  <a:pt x="3659502" y="0"/>
                </a:lnTo>
                <a:lnTo>
                  <a:pt x="3659502" y="809124"/>
                </a:lnTo>
                <a:lnTo>
                  <a:pt x="0" y="80912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rtlCol="0"/>
          <a:lstStyle/>
          <a:p>
            <a:pPr rtl="0"/>
            <a:endParaRPr lang="en-IE"/>
          </a:p>
        </p:txBody>
      </p:sp>
      <p:grpSp>
        <p:nvGrpSpPr>
          <p:cNvPr id="3" name="Group 3"/>
          <p:cNvGrpSpPr/>
          <p:nvPr/>
        </p:nvGrpSpPr>
        <p:grpSpPr>
          <a:xfrm>
            <a:off x="10624647" y="2411783"/>
            <a:ext cx="7226023" cy="7065058"/>
            <a:chOff x="0" y="0"/>
            <a:chExt cx="6328410" cy="6187440"/>
          </a:xfrm>
        </p:grpSpPr>
        <p:sp>
          <p:nvSpPr>
            <p:cNvPr id="4" name="Freeform 4"/>
            <p:cNvSpPr/>
            <p:nvPr/>
          </p:nvSpPr>
          <p:spPr>
            <a:xfrm>
              <a:off x="0" y="240"/>
              <a:ext cx="6329680" cy="6186026"/>
            </a:xfrm>
            <a:custGeom>
              <a:avLst/>
              <a:gdLst/>
              <a:ahLst/>
              <a:cxnLst/>
              <a:rect l="l" t="t" r="r" b="b"/>
              <a:pathLst>
                <a:path w="6329680" h="6186026">
                  <a:moveTo>
                    <a:pt x="2310130" y="1424700"/>
                  </a:moveTo>
                  <a:cubicBezTo>
                    <a:pt x="1192530" y="1102120"/>
                    <a:pt x="416560" y="655080"/>
                    <a:pt x="483870" y="333770"/>
                  </a:cubicBezTo>
                  <a:cubicBezTo>
                    <a:pt x="565150" y="-53580"/>
                    <a:pt x="1838960" y="-112000"/>
                    <a:pt x="3326130" y="201690"/>
                  </a:cubicBezTo>
                  <a:cubicBezTo>
                    <a:pt x="4455160" y="440450"/>
                    <a:pt x="5384800" y="825260"/>
                    <a:pt x="5730240" y="1166890"/>
                  </a:cubicBezTo>
                  <a:cubicBezTo>
                    <a:pt x="5824220" y="1235470"/>
                    <a:pt x="5876290" y="1321830"/>
                    <a:pt x="5876290" y="1424700"/>
                  </a:cubicBezTo>
                  <a:lnTo>
                    <a:pt x="5876290" y="1428510"/>
                  </a:lnTo>
                  <a:cubicBezTo>
                    <a:pt x="5876290" y="1438670"/>
                    <a:pt x="5876290" y="1448830"/>
                    <a:pt x="5875020" y="1457720"/>
                  </a:cubicBezTo>
                  <a:cubicBezTo>
                    <a:pt x="5843270" y="1758710"/>
                    <a:pt x="5398770" y="2134630"/>
                    <a:pt x="4721860" y="2477530"/>
                  </a:cubicBezTo>
                  <a:cubicBezTo>
                    <a:pt x="4951730" y="2618500"/>
                    <a:pt x="5083810" y="2784870"/>
                    <a:pt x="5083810" y="2961400"/>
                  </a:cubicBezTo>
                  <a:cubicBezTo>
                    <a:pt x="5083810" y="3000770"/>
                    <a:pt x="5077460" y="3040140"/>
                    <a:pt x="5064760" y="3076970"/>
                  </a:cubicBezTo>
                  <a:cubicBezTo>
                    <a:pt x="5760720" y="3231910"/>
                    <a:pt x="6234430" y="3474480"/>
                    <a:pt x="6316980" y="3750070"/>
                  </a:cubicBezTo>
                  <a:cubicBezTo>
                    <a:pt x="6325870" y="3778010"/>
                    <a:pt x="6329680" y="3805950"/>
                    <a:pt x="6329680" y="3835160"/>
                  </a:cubicBezTo>
                  <a:cubicBezTo>
                    <a:pt x="6329680" y="4354590"/>
                    <a:pt x="5077460" y="5218190"/>
                    <a:pt x="3534410" y="5763020"/>
                  </a:cubicBezTo>
                  <a:cubicBezTo>
                    <a:pt x="1991360" y="6307850"/>
                    <a:pt x="739140" y="6329440"/>
                    <a:pt x="739140" y="5810010"/>
                  </a:cubicBezTo>
                  <a:cubicBezTo>
                    <a:pt x="739140" y="5505210"/>
                    <a:pt x="1169670" y="5082300"/>
                    <a:pt x="1837690" y="4674630"/>
                  </a:cubicBezTo>
                  <a:cubicBezTo>
                    <a:pt x="830580" y="4520960"/>
                    <a:pt x="140970" y="4203460"/>
                    <a:pt x="140970" y="3836430"/>
                  </a:cubicBezTo>
                  <a:cubicBezTo>
                    <a:pt x="140970" y="3704350"/>
                    <a:pt x="231140" y="3578620"/>
                    <a:pt x="392430" y="3464320"/>
                  </a:cubicBezTo>
                  <a:cubicBezTo>
                    <a:pt x="143510" y="3319540"/>
                    <a:pt x="0" y="3146820"/>
                    <a:pt x="0" y="2962670"/>
                  </a:cubicBezTo>
                  <a:lnTo>
                    <a:pt x="0" y="2952510"/>
                  </a:lnTo>
                  <a:cubicBezTo>
                    <a:pt x="0" y="2499120"/>
                    <a:pt x="989330" y="1860310"/>
                    <a:pt x="2310130" y="1424700"/>
                  </a:cubicBezTo>
                  <a:close/>
                </a:path>
              </a:pathLst>
            </a:custGeom>
            <a:blipFill>
              <a:blip r:embed="rId3"/>
              <a:stretch>
                <a:fillRect l="-14793" r="-14793"/>
              </a:stretch>
            </a:blipFill>
          </p:spPr>
          <p:txBody>
            <a:bodyPr rtlCol="0"/>
            <a:lstStyle/>
            <a:p>
              <a:pPr rtl="0"/>
              <a:endParaRPr lang="en-IE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028700" y="3586004"/>
            <a:ext cx="9096210" cy="41214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0890" lvl="1" indent="-345445" algn="l" rtl="0">
              <a:lnSpc>
                <a:spcPts val="4000"/>
              </a:lnSpc>
              <a:buFont typeface="Arial"/>
              <a:buChar char="•"/>
            </a:pPr>
            <a:r>
              <a:rPr lang="ga" sz="3200" dirty="0">
                <a:solidFill>
                  <a:srgbClr val="000001"/>
                </a:solidFill>
                <a:latin typeface="DM Sans"/>
                <a:ea typeface="DM Sans"/>
                <a:cs typeface="DM Sans"/>
                <a:sym typeface="DM Sans"/>
              </a:rPr>
              <a:t>Roinneann an ciorcal laistigh (Iasc) smaointe an ghrúpa - is iadsan a labhraíonn amháin. </a:t>
            </a:r>
          </a:p>
          <a:p>
            <a:pPr marL="690890" lvl="1" indent="-345445" algn="l" rtl="0">
              <a:lnSpc>
                <a:spcPts val="4000"/>
              </a:lnSpc>
              <a:buFont typeface="Arial"/>
              <a:buChar char="•"/>
            </a:pPr>
            <a:r>
              <a:rPr lang="ga" sz="3200" dirty="0">
                <a:solidFill>
                  <a:srgbClr val="000001"/>
                </a:solidFill>
                <a:latin typeface="DM Sans"/>
                <a:ea typeface="DM Sans"/>
                <a:cs typeface="DM Sans"/>
                <a:sym typeface="DM Sans"/>
              </a:rPr>
              <a:t>Éisteann an ciorcal lasmuigh (Babhla) go cúramach leo - is éisteoirí iad. </a:t>
            </a:r>
          </a:p>
          <a:p>
            <a:pPr marL="690890" lvl="1" indent="-345445" algn="l" rtl="0">
              <a:lnSpc>
                <a:spcPts val="4000"/>
              </a:lnSpc>
              <a:buFont typeface="Arial"/>
              <a:buChar char="•"/>
            </a:pPr>
            <a:r>
              <a:rPr lang="ga" sz="3200" dirty="0">
                <a:solidFill>
                  <a:srgbClr val="000001"/>
                </a:solidFill>
                <a:latin typeface="DM Sans"/>
                <a:ea typeface="DM Sans"/>
                <a:cs typeface="DM Sans"/>
                <a:sym typeface="DM Sans"/>
              </a:rPr>
              <a:t>Más mian le duine sa chiorcal lasmuigh rud éigin a chur leis an gcomhrá nó rud éigin a shoiléiriú, is féidir leo áit a mhalartú le cainteoir. </a:t>
            </a:r>
          </a:p>
          <a:p>
            <a:pPr algn="l" rtl="0">
              <a:lnSpc>
                <a:spcPts val="4625"/>
              </a:lnSpc>
            </a:pPr>
            <a:endParaRPr lang="en-US" sz="3200" dirty="0">
              <a:solidFill>
                <a:srgbClr val="00000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6431401" y="652713"/>
            <a:ext cx="11419269" cy="1431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rtl="0">
              <a:lnSpc>
                <a:spcPts val="5600"/>
              </a:lnSpc>
            </a:pPr>
            <a:r>
              <a:rPr lang="ga" sz="5000" b="1">
                <a:solidFill>
                  <a:srgbClr val="000001"/>
                </a:solidFill>
                <a:latin typeface="DM Sans Bold"/>
                <a:ea typeface="DM Sans Bold"/>
                <a:cs typeface="DM Sans Bold"/>
                <a:sym typeface="DM Sans Bold"/>
              </a:rPr>
              <a:t>Sainphlé Oscailte: Duine nó Bota Comhrá: Cé a Roghnófá? 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7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624138"/>
            <a:ext cx="3659502" cy="809124"/>
          </a:xfrm>
          <a:custGeom>
            <a:avLst/>
            <a:gdLst/>
            <a:ahLst/>
            <a:cxnLst/>
            <a:rect l="l" t="t" r="r" b="b"/>
            <a:pathLst>
              <a:path w="3659502" h="809124">
                <a:moveTo>
                  <a:pt x="0" y="0"/>
                </a:moveTo>
                <a:lnTo>
                  <a:pt x="3659502" y="0"/>
                </a:lnTo>
                <a:lnTo>
                  <a:pt x="3659502" y="809124"/>
                </a:lnTo>
                <a:lnTo>
                  <a:pt x="0" y="80912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rtlCol="0"/>
          <a:lstStyle/>
          <a:p>
            <a:pPr rtl="0"/>
            <a:endParaRPr lang="en-IE"/>
          </a:p>
        </p:txBody>
      </p:sp>
      <p:sp>
        <p:nvSpPr>
          <p:cNvPr id="3" name="TextBox 3"/>
          <p:cNvSpPr txBox="1"/>
          <p:nvPr/>
        </p:nvSpPr>
        <p:spPr>
          <a:xfrm>
            <a:off x="634365" y="2555558"/>
            <a:ext cx="9990282" cy="77314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 rtl="0">
              <a:lnSpc>
                <a:spcPts val="4000"/>
              </a:lnSpc>
            </a:pPr>
            <a:r>
              <a:rPr lang="ga" sz="3200" b="1">
                <a:solidFill>
                  <a:srgbClr val="000001"/>
                </a:solidFill>
                <a:latin typeface="DM Sans Bold"/>
                <a:ea typeface="DM Sans Bold"/>
                <a:cs typeface="DM Sans Bold"/>
                <a:sym typeface="DM Sans Bold"/>
              </a:rPr>
              <a:t>An Tábhacht a Bhaineann le Ceangal Daonna </a:t>
            </a:r>
          </a:p>
          <a:p>
            <a:pPr marL="690890" lvl="1" indent="-345445" algn="l" rtl="0">
              <a:lnSpc>
                <a:spcPts val="4000"/>
              </a:lnSpc>
              <a:buFont typeface="Arial"/>
              <a:buChar char="•"/>
            </a:pPr>
            <a:r>
              <a:rPr lang="ga" sz="3200">
                <a:solidFill>
                  <a:srgbClr val="000001"/>
                </a:solidFill>
                <a:latin typeface="DM Sans"/>
                <a:ea typeface="DM Sans"/>
                <a:cs typeface="DM Sans"/>
                <a:sym typeface="DM Sans"/>
              </a:rPr>
              <a:t>Tugann IS Faisnéis. Tugann daoine Tuiscint. </a:t>
            </a:r>
          </a:p>
          <a:p>
            <a:pPr marL="690890" lvl="1" indent="-345445" algn="l" rtl="0">
              <a:lnSpc>
                <a:spcPts val="4000"/>
              </a:lnSpc>
              <a:buFont typeface="Arial"/>
              <a:buChar char="•"/>
            </a:pPr>
            <a:r>
              <a:rPr lang="ga" sz="3200">
                <a:solidFill>
                  <a:srgbClr val="000001"/>
                </a:solidFill>
                <a:latin typeface="DM Sans"/>
                <a:ea typeface="DM Sans"/>
                <a:cs typeface="DM Sans"/>
                <a:sym typeface="DM Sans"/>
              </a:rPr>
              <a:t>Is féidir le botaí comhrá ceisteanna a fhreagairt, ach is féidir leo freagraí contráilte a thabhairt nó droch-chomhairle a thabhairt mar braitheann a bhfreagraí ar na sonraí ar a oileadh iad. </a:t>
            </a:r>
          </a:p>
          <a:p>
            <a:pPr marL="690890" lvl="1" indent="-345445" algn="l" rtl="0">
              <a:lnSpc>
                <a:spcPts val="4000"/>
              </a:lnSpc>
              <a:buFont typeface="Arial"/>
              <a:buChar char="•"/>
            </a:pPr>
            <a:r>
              <a:rPr lang="ga" sz="3200">
                <a:solidFill>
                  <a:srgbClr val="000001"/>
                </a:solidFill>
                <a:latin typeface="DM Sans"/>
                <a:ea typeface="DM Sans"/>
                <a:cs typeface="DM Sans"/>
                <a:sym typeface="DM Sans"/>
              </a:rPr>
              <a:t>Shílfeá go bhfuil botaí comhrá cairdiúil nó “daonna”, ach ní thuigeann siad mothúcháin daoine agus ní thuigeann siad na deacrachtaí atá agat.  </a:t>
            </a:r>
          </a:p>
          <a:p>
            <a:pPr marL="690890" lvl="1" indent="-345445" algn="l" rtl="0">
              <a:lnSpc>
                <a:spcPts val="4000"/>
              </a:lnSpc>
              <a:buFont typeface="Arial"/>
              <a:buChar char="•"/>
            </a:pPr>
            <a:r>
              <a:rPr lang="ga" sz="3200">
                <a:solidFill>
                  <a:srgbClr val="000001"/>
                </a:solidFill>
                <a:latin typeface="DM Sans"/>
                <a:ea typeface="DM Sans"/>
                <a:cs typeface="DM Sans"/>
                <a:sym typeface="DM Sans"/>
              </a:rPr>
              <a:t>Tá roinnt mhaith samplaí ina dtugann botaí comhrá faisnéis bhréagach, droch-chomhairle, agus ní dheartar iad don fheidhm seo. Mar shampla: </a:t>
            </a:r>
          </a:p>
          <a:p>
            <a:pPr algn="l" rtl="0">
              <a:lnSpc>
                <a:spcPts val="4000"/>
              </a:lnSpc>
            </a:pPr>
            <a:endParaRPr lang="en-US" sz="3200">
              <a:solidFill>
                <a:srgbClr val="00000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algn="l" rtl="0">
              <a:lnSpc>
                <a:spcPts val="4625"/>
              </a:lnSpc>
            </a:pPr>
            <a:endParaRPr lang="en-US" sz="3200">
              <a:solidFill>
                <a:srgbClr val="00000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algn="l" rtl="0">
              <a:lnSpc>
                <a:spcPts val="4625"/>
              </a:lnSpc>
            </a:pPr>
            <a:endParaRPr lang="en-US" sz="3200">
              <a:solidFill>
                <a:srgbClr val="00000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10919912" y="2743956"/>
            <a:ext cx="7226023" cy="7065058"/>
            <a:chOff x="0" y="0"/>
            <a:chExt cx="6328410" cy="6187440"/>
          </a:xfrm>
        </p:grpSpPr>
        <p:sp>
          <p:nvSpPr>
            <p:cNvPr id="5" name="Freeform 5"/>
            <p:cNvSpPr/>
            <p:nvPr/>
          </p:nvSpPr>
          <p:spPr>
            <a:xfrm>
              <a:off x="0" y="240"/>
              <a:ext cx="6329680" cy="6186026"/>
            </a:xfrm>
            <a:custGeom>
              <a:avLst/>
              <a:gdLst/>
              <a:ahLst/>
              <a:cxnLst/>
              <a:rect l="l" t="t" r="r" b="b"/>
              <a:pathLst>
                <a:path w="6329680" h="6186026">
                  <a:moveTo>
                    <a:pt x="2310130" y="1424700"/>
                  </a:moveTo>
                  <a:cubicBezTo>
                    <a:pt x="1192530" y="1102120"/>
                    <a:pt x="416560" y="655080"/>
                    <a:pt x="483870" y="333770"/>
                  </a:cubicBezTo>
                  <a:cubicBezTo>
                    <a:pt x="565150" y="-53580"/>
                    <a:pt x="1838960" y="-112000"/>
                    <a:pt x="3326130" y="201690"/>
                  </a:cubicBezTo>
                  <a:cubicBezTo>
                    <a:pt x="4455160" y="440450"/>
                    <a:pt x="5384800" y="825260"/>
                    <a:pt x="5730240" y="1166890"/>
                  </a:cubicBezTo>
                  <a:cubicBezTo>
                    <a:pt x="5824220" y="1235470"/>
                    <a:pt x="5876290" y="1321830"/>
                    <a:pt x="5876290" y="1424700"/>
                  </a:cubicBezTo>
                  <a:lnTo>
                    <a:pt x="5876290" y="1428510"/>
                  </a:lnTo>
                  <a:cubicBezTo>
                    <a:pt x="5876290" y="1438670"/>
                    <a:pt x="5876290" y="1448830"/>
                    <a:pt x="5875020" y="1457720"/>
                  </a:cubicBezTo>
                  <a:cubicBezTo>
                    <a:pt x="5843270" y="1758710"/>
                    <a:pt x="5398770" y="2134630"/>
                    <a:pt x="4721860" y="2477530"/>
                  </a:cubicBezTo>
                  <a:cubicBezTo>
                    <a:pt x="4951730" y="2618500"/>
                    <a:pt x="5083810" y="2784870"/>
                    <a:pt x="5083810" y="2961400"/>
                  </a:cubicBezTo>
                  <a:cubicBezTo>
                    <a:pt x="5083810" y="3000770"/>
                    <a:pt x="5077460" y="3040140"/>
                    <a:pt x="5064760" y="3076970"/>
                  </a:cubicBezTo>
                  <a:cubicBezTo>
                    <a:pt x="5760720" y="3231910"/>
                    <a:pt x="6234430" y="3474480"/>
                    <a:pt x="6316980" y="3750070"/>
                  </a:cubicBezTo>
                  <a:cubicBezTo>
                    <a:pt x="6325870" y="3778010"/>
                    <a:pt x="6329680" y="3805950"/>
                    <a:pt x="6329680" y="3835160"/>
                  </a:cubicBezTo>
                  <a:cubicBezTo>
                    <a:pt x="6329680" y="4354590"/>
                    <a:pt x="5077460" y="5218190"/>
                    <a:pt x="3534410" y="5763020"/>
                  </a:cubicBezTo>
                  <a:cubicBezTo>
                    <a:pt x="1991360" y="6307850"/>
                    <a:pt x="739140" y="6329440"/>
                    <a:pt x="739140" y="5810010"/>
                  </a:cubicBezTo>
                  <a:cubicBezTo>
                    <a:pt x="739140" y="5505210"/>
                    <a:pt x="1169670" y="5082300"/>
                    <a:pt x="1837690" y="4674630"/>
                  </a:cubicBezTo>
                  <a:cubicBezTo>
                    <a:pt x="830580" y="4520960"/>
                    <a:pt x="140970" y="4203460"/>
                    <a:pt x="140970" y="3836430"/>
                  </a:cubicBezTo>
                  <a:cubicBezTo>
                    <a:pt x="140970" y="3704350"/>
                    <a:pt x="231140" y="3578620"/>
                    <a:pt x="392430" y="3464320"/>
                  </a:cubicBezTo>
                  <a:cubicBezTo>
                    <a:pt x="143510" y="3319540"/>
                    <a:pt x="0" y="3146820"/>
                    <a:pt x="0" y="2962670"/>
                  </a:cubicBezTo>
                  <a:lnTo>
                    <a:pt x="0" y="2952510"/>
                  </a:lnTo>
                  <a:cubicBezTo>
                    <a:pt x="0" y="2499120"/>
                    <a:pt x="989330" y="1860310"/>
                    <a:pt x="2310130" y="1424700"/>
                  </a:cubicBezTo>
                  <a:close/>
                </a:path>
              </a:pathLst>
            </a:custGeom>
            <a:blipFill>
              <a:blip r:embed="rId3"/>
              <a:stretch>
                <a:fillRect l="-23297" r="-23297"/>
              </a:stretch>
            </a:blipFill>
          </p:spPr>
          <p:txBody>
            <a:bodyPr rtlCol="0"/>
            <a:lstStyle/>
            <a:p>
              <a:pPr rtl="0"/>
              <a:endParaRPr lang="en-IE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7728053" y="652713"/>
            <a:ext cx="10137400" cy="1431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rtl="0">
              <a:lnSpc>
                <a:spcPts val="5600"/>
              </a:lnSpc>
            </a:pPr>
            <a:r>
              <a:rPr lang="ga" sz="5000" b="1">
                <a:solidFill>
                  <a:srgbClr val="000001"/>
                </a:solidFill>
                <a:latin typeface="DM Sans Bold"/>
                <a:ea typeface="DM Sans Bold"/>
                <a:cs typeface="DM Sans Bold"/>
                <a:sym typeface="DM Sans Bold"/>
              </a:rPr>
              <a:t>Duine nó Bota Comhrá: </a:t>
            </a:r>
          </a:p>
          <a:p>
            <a:pPr algn="r" rtl="0">
              <a:lnSpc>
                <a:spcPts val="5600"/>
              </a:lnSpc>
            </a:pPr>
            <a:r>
              <a:rPr lang="ga" sz="5000" b="1">
                <a:solidFill>
                  <a:srgbClr val="000001"/>
                </a:solidFill>
                <a:latin typeface="DM Sans Bold"/>
                <a:ea typeface="DM Sans Bold"/>
                <a:cs typeface="DM Sans Bold"/>
                <a:sym typeface="DM Sans Bold"/>
              </a:rPr>
              <a:t>Cé a Roghnófá?  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7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624138"/>
            <a:ext cx="3659502" cy="809124"/>
          </a:xfrm>
          <a:custGeom>
            <a:avLst/>
            <a:gdLst/>
            <a:ahLst/>
            <a:cxnLst/>
            <a:rect l="l" t="t" r="r" b="b"/>
            <a:pathLst>
              <a:path w="3659502" h="809124">
                <a:moveTo>
                  <a:pt x="0" y="0"/>
                </a:moveTo>
                <a:lnTo>
                  <a:pt x="3659502" y="0"/>
                </a:lnTo>
                <a:lnTo>
                  <a:pt x="3659502" y="809124"/>
                </a:lnTo>
                <a:lnTo>
                  <a:pt x="0" y="80912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rtlCol="0"/>
          <a:lstStyle/>
          <a:p>
            <a:pPr rtl="0"/>
            <a:endParaRPr lang="en-IE"/>
          </a:p>
        </p:txBody>
      </p:sp>
      <p:sp>
        <p:nvSpPr>
          <p:cNvPr id="3" name="TextBox 3"/>
          <p:cNvSpPr txBox="1"/>
          <p:nvPr/>
        </p:nvSpPr>
        <p:spPr>
          <a:xfrm>
            <a:off x="1340901" y="3319858"/>
            <a:ext cx="14392309" cy="56359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0890" lvl="1" indent="-345445" algn="l" rtl="0">
              <a:lnSpc>
                <a:spcPts val="4000"/>
              </a:lnSpc>
              <a:buFont typeface="Arial"/>
              <a:buChar char="•"/>
            </a:pPr>
            <a:r>
              <a:rPr lang="ga" sz="3200" dirty="0">
                <a:solidFill>
                  <a:srgbClr val="000001"/>
                </a:solidFill>
                <a:latin typeface="DM Sans"/>
                <a:ea typeface="DM Sans"/>
                <a:cs typeface="DM Sans"/>
                <a:sym typeface="DM Sans"/>
              </a:rPr>
              <a:t>Fuarthas i staidéar gur chum botaí comhrá riochtaí sláinte arís agus arís eile go muiníneach, agus mhínigh bota amháin galar bréagach tar éis don téarma bréagach a chur isteach sa leid. </a:t>
            </a:r>
          </a:p>
          <a:p>
            <a:pPr marL="690890" lvl="1" indent="-345445" algn="l" rtl="0">
              <a:lnSpc>
                <a:spcPts val="4000"/>
              </a:lnSpc>
              <a:buFont typeface="Arial"/>
              <a:buChar char="•"/>
            </a:pPr>
            <a:r>
              <a:rPr lang="ga" sz="3200" dirty="0">
                <a:solidFill>
                  <a:srgbClr val="000001"/>
                </a:solidFill>
                <a:latin typeface="DM Sans"/>
                <a:ea typeface="DM Sans"/>
                <a:cs typeface="DM Sans"/>
                <a:sym typeface="DM Sans"/>
              </a:rPr>
              <a:t>Léiríonn sé seo gur féidir leo botúin a dhéanamh nó droch-chomhairle a thabhairt mar tá siad oilte chun idirghníomhú a spreagadh.</a:t>
            </a:r>
          </a:p>
          <a:p>
            <a:pPr marL="690890" lvl="1" indent="-345445" algn="l" rtl="0">
              <a:lnSpc>
                <a:spcPts val="4000"/>
              </a:lnSpc>
              <a:buFont typeface="Arial"/>
              <a:buChar char="•"/>
            </a:pPr>
            <a:r>
              <a:rPr lang="ga" sz="3200" dirty="0">
                <a:solidFill>
                  <a:srgbClr val="000001"/>
                </a:solidFill>
                <a:latin typeface="DM Sans"/>
                <a:ea typeface="DM Sans"/>
                <a:cs typeface="DM Sans"/>
                <a:sym typeface="DM Sans"/>
              </a:rPr>
              <a:t>Tugann daoine rudaí nach féidir le hIS: tuiscint, taithí, comhbhá, iontaoibh, agus fíorcheangal. Is é seo an rud atá ag teastáil uainn le bheith sábháilte agus tacaithe nuair a thagann an saol crosach ort. </a:t>
            </a:r>
          </a:p>
          <a:p>
            <a:pPr marL="690890" lvl="1" indent="-345445" algn="l" rtl="0">
              <a:lnSpc>
                <a:spcPts val="4000"/>
              </a:lnSpc>
              <a:buFont typeface="Arial"/>
              <a:buChar char="•"/>
            </a:pPr>
            <a:r>
              <a:rPr lang="ga" sz="3200" dirty="0">
                <a:solidFill>
                  <a:srgbClr val="000001"/>
                </a:solidFill>
                <a:latin typeface="DM Sans"/>
                <a:ea typeface="DM Sans"/>
                <a:cs typeface="DM Sans"/>
                <a:sym typeface="DM Sans"/>
              </a:rPr>
              <a:t>Má tá tú ag streachailt nó má tá comhairle ag teastáil uait, labhair le duine eile a bhfuil muinín agat ann; cara, múinteoir, tuismitheoir, nó comhairleoir. </a:t>
            </a:r>
          </a:p>
          <a:p>
            <a:pPr algn="l" rtl="0">
              <a:lnSpc>
                <a:spcPts val="4625"/>
              </a:lnSpc>
            </a:pPr>
            <a:endParaRPr lang="en-US" sz="3200" dirty="0">
              <a:solidFill>
                <a:srgbClr val="00000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7760100" y="911113"/>
            <a:ext cx="10137400" cy="1431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rtl="0">
              <a:lnSpc>
                <a:spcPts val="5600"/>
              </a:lnSpc>
            </a:pPr>
            <a:r>
              <a:rPr lang="ga" sz="5000" b="1">
                <a:solidFill>
                  <a:srgbClr val="000001"/>
                </a:solidFill>
                <a:latin typeface="DM Sans Bold"/>
                <a:ea typeface="DM Sans Bold"/>
                <a:cs typeface="DM Sans Bold"/>
                <a:sym typeface="DM Sans Bold"/>
              </a:rPr>
              <a:t>Duine nó Bota Comhrá: </a:t>
            </a:r>
          </a:p>
          <a:p>
            <a:pPr algn="r" rtl="0">
              <a:lnSpc>
                <a:spcPts val="5600"/>
              </a:lnSpc>
            </a:pPr>
            <a:r>
              <a:rPr lang="ga" sz="5000" b="1">
                <a:solidFill>
                  <a:srgbClr val="000001"/>
                </a:solidFill>
                <a:latin typeface="DM Sans Bold"/>
                <a:ea typeface="DM Sans Bold"/>
                <a:cs typeface="DM Sans Bold"/>
                <a:sym typeface="DM Sans Bold"/>
              </a:rPr>
              <a:t>Cé a Roghnófá?  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7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624138"/>
            <a:ext cx="3659502" cy="809124"/>
          </a:xfrm>
          <a:custGeom>
            <a:avLst/>
            <a:gdLst/>
            <a:ahLst/>
            <a:cxnLst/>
            <a:rect l="l" t="t" r="r" b="b"/>
            <a:pathLst>
              <a:path w="3659502" h="809124">
                <a:moveTo>
                  <a:pt x="0" y="0"/>
                </a:moveTo>
                <a:lnTo>
                  <a:pt x="3659502" y="0"/>
                </a:lnTo>
                <a:lnTo>
                  <a:pt x="3659502" y="809124"/>
                </a:lnTo>
                <a:lnTo>
                  <a:pt x="0" y="80912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rtlCol="0"/>
          <a:lstStyle/>
          <a:p>
            <a:pPr rtl="0"/>
            <a:endParaRPr lang="en-IE"/>
          </a:p>
        </p:txBody>
      </p:sp>
      <p:sp>
        <p:nvSpPr>
          <p:cNvPr id="3" name="TextBox 3"/>
          <p:cNvSpPr txBox="1"/>
          <p:nvPr/>
        </p:nvSpPr>
        <p:spPr>
          <a:xfrm>
            <a:off x="935040" y="2768121"/>
            <a:ext cx="11217494" cy="81964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 rtl="0">
              <a:lnSpc>
                <a:spcPts val="4000"/>
              </a:lnSpc>
            </a:pPr>
            <a:r>
              <a:rPr lang="ga" sz="2800" dirty="0">
                <a:solidFill>
                  <a:srgbClr val="000001"/>
                </a:solidFill>
                <a:latin typeface="DM Sans"/>
                <a:ea typeface="DM Sans"/>
                <a:cs typeface="DM Sans"/>
                <a:sym typeface="DM Sans"/>
              </a:rPr>
              <a:t>Cruthaigh Cód um Shábháilteacht Botaí Comhrá chun comhairle agus leideanna a thabhairt chun cabhrú le daoine óga botaí comhrá a úsáid go sábháilte agus go freagrach.  </a:t>
            </a:r>
          </a:p>
          <a:p>
            <a:pPr algn="l" rtl="0">
              <a:lnSpc>
                <a:spcPts val="4000"/>
              </a:lnSpc>
            </a:pPr>
            <a:endParaRPr lang="en-US" sz="2800" dirty="0">
              <a:solidFill>
                <a:srgbClr val="00000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algn="l" rtl="0">
              <a:lnSpc>
                <a:spcPts val="4000"/>
              </a:lnSpc>
            </a:pPr>
            <a:r>
              <a:rPr lang="ga" sz="2800" b="1" dirty="0">
                <a:solidFill>
                  <a:srgbClr val="000001"/>
                </a:solidFill>
                <a:latin typeface="DM Sans Bold"/>
                <a:ea typeface="DM Sans Bold"/>
                <a:cs typeface="DM Sans Bold"/>
                <a:sym typeface="DM Sans Bold"/>
              </a:rPr>
              <a:t>Réimsí le meas don Chód um Shábháilteacht Botaí Comhrá:  </a:t>
            </a:r>
          </a:p>
          <a:p>
            <a:pPr marL="690881" lvl="1" indent="-345440" algn="l" rtl="0">
              <a:lnSpc>
                <a:spcPts val="4000"/>
              </a:lnSpc>
              <a:buFont typeface="Arial"/>
              <a:buChar char="•"/>
            </a:pPr>
            <a:r>
              <a:rPr lang="ga" sz="2800" dirty="0">
                <a:solidFill>
                  <a:srgbClr val="000001"/>
                </a:solidFill>
                <a:latin typeface="DM Sans"/>
                <a:ea typeface="DM Sans"/>
                <a:cs typeface="DM Sans"/>
                <a:sym typeface="DM Sans"/>
              </a:rPr>
              <a:t>Teicnicí Spreagtha Sábháilte agus Éifeachtacha </a:t>
            </a:r>
          </a:p>
          <a:p>
            <a:pPr marL="690881" lvl="1" indent="-345440" algn="l" rtl="0">
              <a:lnSpc>
                <a:spcPts val="4000"/>
              </a:lnSpc>
              <a:buFont typeface="Arial"/>
              <a:buChar char="•"/>
            </a:pPr>
            <a:r>
              <a:rPr lang="ga" sz="2800" dirty="0">
                <a:solidFill>
                  <a:srgbClr val="000001"/>
                </a:solidFill>
                <a:latin typeface="DM Sans"/>
                <a:ea typeface="DM Sans"/>
                <a:cs typeface="DM Sans"/>
                <a:sym typeface="DM Sans"/>
              </a:rPr>
              <a:t>Smaointeoireacht Chriticiúil &amp; Seiceáil Fíricí a Dhéanamh ar Aschuir le haghaidh Mífhaisnéise &amp; Claonta </a:t>
            </a:r>
          </a:p>
          <a:p>
            <a:pPr marL="690881" lvl="1" indent="-345440" algn="l" rtl="0">
              <a:lnSpc>
                <a:spcPts val="4000"/>
              </a:lnSpc>
              <a:buFont typeface="Arial"/>
              <a:buChar char="•"/>
            </a:pPr>
            <a:r>
              <a:rPr lang="ga" sz="2800" dirty="0">
                <a:solidFill>
                  <a:srgbClr val="000001"/>
                </a:solidFill>
                <a:latin typeface="DM Sans"/>
                <a:ea typeface="DM Sans"/>
                <a:cs typeface="DM Sans"/>
                <a:sym typeface="DM Sans"/>
              </a:rPr>
              <a:t>Príobháideachas a Chosaint &amp; Ró-Roinnt </a:t>
            </a:r>
          </a:p>
          <a:p>
            <a:pPr marL="690881" lvl="1" indent="-345440" algn="l" rtl="0">
              <a:lnSpc>
                <a:spcPts val="4000"/>
              </a:lnSpc>
              <a:buFont typeface="Arial"/>
              <a:buChar char="•"/>
            </a:pPr>
            <a:r>
              <a:rPr lang="ga" sz="2800" dirty="0">
                <a:solidFill>
                  <a:srgbClr val="000001"/>
                </a:solidFill>
                <a:latin typeface="DM Sans"/>
                <a:ea typeface="DM Sans"/>
                <a:cs typeface="DM Sans"/>
                <a:sym typeface="DM Sans"/>
              </a:rPr>
              <a:t>Teorainn Úsáide &amp; Róspleáchas a Shocrú </a:t>
            </a:r>
          </a:p>
          <a:p>
            <a:pPr marL="690881" lvl="1" indent="-345440" algn="l" rtl="0">
              <a:lnSpc>
                <a:spcPts val="4000"/>
              </a:lnSpc>
              <a:buFont typeface="Arial"/>
              <a:buChar char="•"/>
            </a:pPr>
            <a:r>
              <a:rPr lang="ga" sz="2800" dirty="0">
                <a:solidFill>
                  <a:srgbClr val="000001"/>
                </a:solidFill>
                <a:latin typeface="DM Sans"/>
                <a:ea typeface="DM Sans"/>
                <a:cs typeface="DM Sans"/>
                <a:sym typeface="DM Sans"/>
              </a:rPr>
              <a:t>Cúnamh a Lorg: cúnamh daonna do shaincheisteanna mothúchánacha/tromchúiseacha  </a:t>
            </a:r>
          </a:p>
          <a:p>
            <a:pPr marL="690881" lvl="1" indent="-345440" algn="l" rtl="0">
              <a:lnSpc>
                <a:spcPts val="4000"/>
              </a:lnSpc>
              <a:buFont typeface="Arial"/>
              <a:buChar char="•"/>
            </a:pPr>
            <a:r>
              <a:rPr lang="ga" sz="2800" dirty="0">
                <a:solidFill>
                  <a:srgbClr val="000001"/>
                </a:solidFill>
                <a:latin typeface="DM Sans"/>
                <a:ea typeface="DM Sans"/>
                <a:cs typeface="DM Sans"/>
                <a:sym typeface="DM Sans"/>
              </a:rPr>
              <a:t>Tionchar Timpeallachta </a:t>
            </a:r>
          </a:p>
          <a:p>
            <a:pPr algn="l" rtl="0">
              <a:lnSpc>
                <a:spcPts val="4000"/>
              </a:lnSpc>
            </a:pPr>
            <a:endParaRPr lang="en-US" sz="3200" dirty="0">
              <a:solidFill>
                <a:srgbClr val="00000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algn="l" rtl="0">
              <a:lnSpc>
                <a:spcPts val="4000"/>
              </a:lnSpc>
            </a:pPr>
            <a:endParaRPr lang="en-US" sz="3200" dirty="0">
              <a:solidFill>
                <a:srgbClr val="00000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algn="l" rtl="0">
              <a:lnSpc>
                <a:spcPts val="4000"/>
              </a:lnSpc>
            </a:pPr>
            <a:endParaRPr lang="en-US" sz="3200" dirty="0">
              <a:solidFill>
                <a:srgbClr val="00000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12148659" y="3281722"/>
            <a:ext cx="5715000" cy="6080604"/>
            <a:chOff x="0" y="0"/>
            <a:chExt cx="6148070" cy="6350000"/>
          </a:xfrm>
        </p:grpSpPr>
        <p:sp>
          <p:nvSpPr>
            <p:cNvPr id="5" name="Freeform 5"/>
            <p:cNvSpPr/>
            <p:nvPr/>
          </p:nvSpPr>
          <p:spPr>
            <a:xfrm>
              <a:off x="-50" y="-330"/>
              <a:ext cx="6149136" cy="6349909"/>
            </a:xfrm>
            <a:custGeom>
              <a:avLst/>
              <a:gdLst/>
              <a:ahLst/>
              <a:cxnLst/>
              <a:rect l="l" t="t" r="r" b="b"/>
              <a:pathLst>
                <a:path w="6149136" h="6349909">
                  <a:moveTo>
                    <a:pt x="1261160" y="330"/>
                  </a:moveTo>
                  <a:cubicBezTo>
                    <a:pt x="1581200" y="-12370"/>
                    <a:pt x="2193340" y="707720"/>
                    <a:pt x="2802940" y="1780870"/>
                  </a:cubicBezTo>
                  <a:cubicBezTo>
                    <a:pt x="2848660" y="1571320"/>
                    <a:pt x="2912160" y="1396060"/>
                    <a:pt x="2989630" y="1261440"/>
                  </a:cubicBezTo>
                  <a:cubicBezTo>
                    <a:pt x="3021380" y="1170000"/>
                    <a:pt x="3077260" y="1089990"/>
                    <a:pt x="3153460" y="1030300"/>
                  </a:cubicBezTo>
                  <a:cubicBezTo>
                    <a:pt x="3429050" y="818210"/>
                    <a:pt x="3912920" y="949020"/>
                    <a:pt x="4395520" y="1318590"/>
                  </a:cubicBezTo>
                  <a:cubicBezTo>
                    <a:pt x="4536490" y="748360"/>
                    <a:pt x="4820970" y="358470"/>
                    <a:pt x="5160060" y="347040"/>
                  </a:cubicBezTo>
                  <a:cubicBezTo>
                    <a:pt x="5669330" y="329260"/>
                    <a:pt x="6111290" y="1166190"/>
                    <a:pt x="6146850" y="2213940"/>
                  </a:cubicBezTo>
                  <a:cubicBezTo>
                    <a:pt x="6182410" y="3261690"/>
                    <a:pt x="5798870" y="4126560"/>
                    <a:pt x="5289600" y="4143070"/>
                  </a:cubicBezTo>
                  <a:cubicBezTo>
                    <a:pt x="5264200" y="4144340"/>
                    <a:pt x="5238800" y="4143070"/>
                    <a:pt x="5214670" y="4139260"/>
                  </a:cubicBezTo>
                  <a:cubicBezTo>
                    <a:pt x="5053380" y="4157040"/>
                    <a:pt x="4862880" y="4113860"/>
                    <a:pt x="4660950" y="4021150"/>
                  </a:cubicBezTo>
                  <a:cubicBezTo>
                    <a:pt x="4715560" y="5151450"/>
                    <a:pt x="4467910" y="6030290"/>
                    <a:pt x="4038650" y="6088710"/>
                  </a:cubicBezTo>
                  <a:cubicBezTo>
                    <a:pt x="4023410" y="6091250"/>
                    <a:pt x="4006900" y="6092520"/>
                    <a:pt x="3990390" y="6091250"/>
                  </a:cubicBezTo>
                  <a:cubicBezTo>
                    <a:pt x="3984040" y="6091250"/>
                    <a:pt x="3978960" y="6091250"/>
                    <a:pt x="3972610" y="6091250"/>
                  </a:cubicBezTo>
                  <a:cubicBezTo>
                    <a:pt x="3848150" y="6084900"/>
                    <a:pt x="3721150" y="6009970"/>
                    <a:pt x="3597960" y="5880430"/>
                  </a:cubicBezTo>
                  <a:cubicBezTo>
                    <a:pt x="3385870" y="5691200"/>
                    <a:pt x="3136950" y="5385130"/>
                    <a:pt x="2874060" y="4992700"/>
                  </a:cubicBezTo>
                  <a:cubicBezTo>
                    <a:pt x="2865170" y="5556580"/>
                    <a:pt x="2761030" y="5926150"/>
                    <a:pt x="2564180" y="5971870"/>
                  </a:cubicBezTo>
                  <a:cubicBezTo>
                    <a:pt x="2545130" y="5975680"/>
                    <a:pt x="2526080" y="5976950"/>
                    <a:pt x="2508300" y="5975680"/>
                  </a:cubicBezTo>
                  <a:cubicBezTo>
                    <a:pt x="2292400" y="5990920"/>
                    <a:pt x="1976170" y="5717870"/>
                    <a:pt x="1640890" y="5258130"/>
                  </a:cubicBezTo>
                  <a:cubicBezTo>
                    <a:pt x="1596440" y="5891860"/>
                    <a:pt x="1447850" y="6314770"/>
                    <a:pt x="1217980" y="6347790"/>
                  </a:cubicBezTo>
                  <a:cubicBezTo>
                    <a:pt x="815390" y="6406210"/>
                    <a:pt x="313740" y="5249240"/>
                    <a:pt x="97840" y="3765880"/>
                  </a:cubicBezTo>
                  <a:cubicBezTo>
                    <a:pt x="-118060" y="2282520"/>
                    <a:pt x="35610" y="1031570"/>
                    <a:pt x="438200" y="973150"/>
                  </a:cubicBezTo>
                  <a:cubicBezTo>
                    <a:pt x="449630" y="971880"/>
                    <a:pt x="459790" y="970610"/>
                    <a:pt x="471220" y="970610"/>
                  </a:cubicBezTo>
                  <a:cubicBezTo>
                    <a:pt x="590600" y="969340"/>
                    <a:pt x="739190" y="1050620"/>
                    <a:pt x="903020" y="1201750"/>
                  </a:cubicBezTo>
                  <a:cubicBezTo>
                    <a:pt x="886510" y="517220"/>
                    <a:pt x="990650" y="54940"/>
                    <a:pt x="1211630" y="5410"/>
                  </a:cubicBezTo>
                  <a:cubicBezTo>
                    <a:pt x="1228140" y="1600"/>
                    <a:pt x="1244650" y="-940"/>
                    <a:pt x="1261160" y="330"/>
                  </a:cubicBezTo>
                  <a:close/>
                </a:path>
              </a:pathLst>
            </a:custGeom>
            <a:blipFill>
              <a:blip r:embed="rId3"/>
              <a:stretch>
                <a:fillRect l="-23731" r="-23731"/>
              </a:stretch>
            </a:blipFill>
          </p:spPr>
          <p:txBody>
            <a:bodyPr rtlCol="0"/>
            <a:lstStyle/>
            <a:p>
              <a:pPr rtl="0"/>
              <a:endParaRPr lang="en-IE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7760100" y="911113"/>
            <a:ext cx="10137400" cy="1431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rtl="0">
              <a:lnSpc>
                <a:spcPts val="5600"/>
              </a:lnSpc>
            </a:pPr>
            <a:r>
              <a:rPr lang="ga" sz="5000" b="1">
                <a:solidFill>
                  <a:srgbClr val="000001"/>
                </a:solidFill>
                <a:latin typeface="DM Sans Bold"/>
                <a:ea typeface="DM Sans Bold"/>
                <a:cs typeface="DM Sans Bold"/>
                <a:sym typeface="DM Sans Bold"/>
              </a:rPr>
              <a:t>Sábháilte, Cliste &amp; i gCeannas: Cód um Úsáid IS a Chruthú 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7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624138"/>
            <a:ext cx="3659502" cy="809124"/>
          </a:xfrm>
          <a:custGeom>
            <a:avLst/>
            <a:gdLst/>
            <a:ahLst/>
            <a:cxnLst/>
            <a:rect l="l" t="t" r="r" b="b"/>
            <a:pathLst>
              <a:path w="3659502" h="809124">
                <a:moveTo>
                  <a:pt x="0" y="0"/>
                </a:moveTo>
                <a:lnTo>
                  <a:pt x="3659502" y="0"/>
                </a:lnTo>
                <a:lnTo>
                  <a:pt x="3659502" y="809124"/>
                </a:lnTo>
                <a:lnTo>
                  <a:pt x="0" y="80912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rtlCol="0"/>
          <a:lstStyle/>
          <a:p>
            <a:pPr rtl="0"/>
            <a:endParaRPr lang="en-IE"/>
          </a:p>
        </p:txBody>
      </p:sp>
      <p:grpSp>
        <p:nvGrpSpPr>
          <p:cNvPr id="3" name="Group 3"/>
          <p:cNvGrpSpPr/>
          <p:nvPr/>
        </p:nvGrpSpPr>
        <p:grpSpPr>
          <a:xfrm>
            <a:off x="11125200" y="2763137"/>
            <a:ext cx="6402464" cy="6612750"/>
            <a:chOff x="0" y="0"/>
            <a:chExt cx="6148070" cy="6350000"/>
          </a:xfrm>
        </p:grpSpPr>
        <p:sp>
          <p:nvSpPr>
            <p:cNvPr id="4" name="Freeform 4"/>
            <p:cNvSpPr/>
            <p:nvPr/>
          </p:nvSpPr>
          <p:spPr>
            <a:xfrm>
              <a:off x="-50" y="-330"/>
              <a:ext cx="6149136" cy="6349909"/>
            </a:xfrm>
            <a:custGeom>
              <a:avLst/>
              <a:gdLst/>
              <a:ahLst/>
              <a:cxnLst/>
              <a:rect l="l" t="t" r="r" b="b"/>
              <a:pathLst>
                <a:path w="6149136" h="6349909">
                  <a:moveTo>
                    <a:pt x="1261160" y="330"/>
                  </a:moveTo>
                  <a:cubicBezTo>
                    <a:pt x="1581200" y="-12370"/>
                    <a:pt x="2193340" y="707720"/>
                    <a:pt x="2802940" y="1780870"/>
                  </a:cubicBezTo>
                  <a:cubicBezTo>
                    <a:pt x="2848660" y="1571320"/>
                    <a:pt x="2912160" y="1396060"/>
                    <a:pt x="2989630" y="1261440"/>
                  </a:cubicBezTo>
                  <a:cubicBezTo>
                    <a:pt x="3021380" y="1170000"/>
                    <a:pt x="3077260" y="1089990"/>
                    <a:pt x="3153460" y="1030300"/>
                  </a:cubicBezTo>
                  <a:cubicBezTo>
                    <a:pt x="3429050" y="818210"/>
                    <a:pt x="3912920" y="949020"/>
                    <a:pt x="4395520" y="1318590"/>
                  </a:cubicBezTo>
                  <a:cubicBezTo>
                    <a:pt x="4536490" y="748360"/>
                    <a:pt x="4820970" y="358470"/>
                    <a:pt x="5160060" y="347040"/>
                  </a:cubicBezTo>
                  <a:cubicBezTo>
                    <a:pt x="5669330" y="329260"/>
                    <a:pt x="6111290" y="1166190"/>
                    <a:pt x="6146850" y="2213940"/>
                  </a:cubicBezTo>
                  <a:cubicBezTo>
                    <a:pt x="6182410" y="3261690"/>
                    <a:pt x="5798870" y="4126560"/>
                    <a:pt x="5289600" y="4143070"/>
                  </a:cubicBezTo>
                  <a:cubicBezTo>
                    <a:pt x="5264200" y="4144340"/>
                    <a:pt x="5238800" y="4143070"/>
                    <a:pt x="5214670" y="4139260"/>
                  </a:cubicBezTo>
                  <a:cubicBezTo>
                    <a:pt x="5053380" y="4157040"/>
                    <a:pt x="4862880" y="4113860"/>
                    <a:pt x="4660950" y="4021150"/>
                  </a:cubicBezTo>
                  <a:cubicBezTo>
                    <a:pt x="4715560" y="5151450"/>
                    <a:pt x="4467910" y="6030290"/>
                    <a:pt x="4038650" y="6088710"/>
                  </a:cubicBezTo>
                  <a:cubicBezTo>
                    <a:pt x="4023410" y="6091250"/>
                    <a:pt x="4006900" y="6092520"/>
                    <a:pt x="3990390" y="6091250"/>
                  </a:cubicBezTo>
                  <a:cubicBezTo>
                    <a:pt x="3984040" y="6091250"/>
                    <a:pt x="3978960" y="6091250"/>
                    <a:pt x="3972610" y="6091250"/>
                  </a:cubicBezTo>
                  <a:cubicBezTo>
                    <a:pt x="3848150" y="6084900"/>
                    <a:pt x="3721150" y="6009970"/>
                    <a:pt x="3597960" y="5880430"/>
                  </a:cubicBezTo>
                  <a:cubicBezTo>
                    <a:pt x="3385870" y="5691200"/>
                    <a:pt x="3136950" y="5385130"/>
                    <a:pt x="2874060" y="4992700"/>
                  </a:cubicBezTo>
                  <a:cubicBezTo>
                    <a:pt x="2865170" y="5556580"/>
                    <a:pt x="2761030" y="5926150"/>
                    <a:pt x="2564180" y="5971870"/>
                  </a:cubicBezTo>
                  <a:cubicBezTo>
                    <a:pt x="2545130" y="5975680"/>
                    <a:pt x="2526080" y="5976950"/>
                    <a:pt x="2508300" y="5975680"/>
                  </a:cubicBezTo>
                  <a:cubicBezTo>
                    <a:pt x="2292400" y="5990920"/>
                    <a:pt x="1976170" y="5717870"/>
                    <a:pt x="1640890" y="5258130"/>
                  </a:cubicBezTo>
                  <a:cubicBezTo>
                    <a:pt x="1596440" y="5891860"/>
                    <a:pt x="1447850" y="6314770"/>
                    <a:pt x="1217980" y="6347790"/>
                  </a:cubicBezTo>
                  <a:cubicBezTo>
                    <a:pt x="815390" y="6406210"/>
                    <a:pt x="313740" y="5249240"/>
                    <a:pt x="97840" y="3765880"/>
                  </a:cubicBezTo>
                  <a:cubicBezTo>
                    <a:pt x="-118060" y="2282520"/>
                    <a:pt x="35610" y="1031570"/>
                    <a:pt x="438200" y="973150"/>
                  </a:cubicBezTo>
                  <a:cubicBezTo>
                    <a:pt x="449630" y="971880"/>
                    <a:pt x="459790" y="970610"/>
                    <a:pt x="471220" y="970610"/>
                  </a:cubicBezTo>
                  <a:cubicBezTo>
                    <a:pt x="590600" y="969340"/>
                    <a:pt x="739190" y="1050620"/>
                    <a:pt x="903020" y="1201750"/>
                  </a:cubicBezTo>
                  <a:cubicBezTo>
                    <a:pt x="886510" y="517220"/>
                    <a:pt x="990650" y="54940"/>
                    <a:pt x="1211630" y="5410"/>
                  </a:cubicBezTo>
                  <a:cubicBezTo>
                    <a:pt x="1228140" y="1600"/>
                    <a:pt x="1244650" y="-940"/>
                    <a:pt x="1261160" y="330"/>
                  </a:cubicBezTo>
                  <a:close/>
                </a:path>
              </a:pathLst>
            </a:custGeom>
            <a:blipFill>
              <a:blip r:embed="rId3"/>
              <a:stretch>
                <a:fillRect l="-27448" r="-27448"/>
              </a:stretch>
            </a:blipFill>
          </p:spPr>
          <p:txBody>
            <a:bodyPr rtlCol="0"/>
            <a:lstStyle/>
            <a:p>
              <a:pPr rtl="0"/>
              <a:endParaRPr lang="en-IE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028700" y="3684479"/>
            <a:ext cx="9903578" cy="39398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 rtl="0">
              <a:lnSpc>
                <a:spcPts val="4874"/>
              </a:lnSpc>
            </a:pPr>
            <a:r>
              <a:rPr lang="ga" sz="3899" b="1">
                <a:solidFill>
                  <a:srgbClr val="000001"/>
                </a:solidFill>
                <a:latin typeface="DM Sans Bold"/>
                <a:ea typeface="DM Sans Bold"/>
                <a:cs typeface="DM Sans Bold"/>
                <a:sym typeface="DM Sans Bold"/>
              </a:rPr>
              <a:t>Déanaimis Ár Machnamh:</a:t>
            </a:r>
          </a:p>
          <a:p>
            <a:pPr algn="l" rtl="0">
              <a:lnSpc>
                <a:spcPts val="4874"/>
              </a:lnSpc>
            </a:pPr>
            <a:endParaRPr lang="en-US" sz="3899" b="1">
              <a:solidFill>
                <a:srgbClr val="000001"/>
              </a:solidFill>
              <a:latin typeface="DM Sans Bold"/>
              <a:ea typeface="DM Sans Bold"/>
              <a:cs typeface="DM Sans Bold"/>
              <a:sym typeface="DM Sans Bold"/>
            </a:endParaRPr>
          </a:p>
          <a:p>
            <a:pPr algn="l" rtl="0">
              <a:lnSpc>
                <a:spcPts val="4874"/>
              </a:lnSpc>
            </a:pPr>
            <a:r>
              <a:rPr lang="ga" sz="3899">
                <a:solidFill>
                  <a:srgbClr val="000001"/>
                </a:solidFill>
                <a:latin typeface="DM Sans"/>
                <a:ea typeface="DM Sans"/>
                <a:cs typeface="DM Sans"/>
                <a:sym typeface="DM Sans"/>
              </a:rPr>
              <a:t>Cén leid shábháilteachta a úsáidfidh tú an chéad uair eile a labhraíonn tú le hIS?</a:t>
            </a:r>
          </a:p>
          <a:p>
            <a:pPr algn="l" rtl="0">
              <a:lnSpc>
                <a:spcPts val="4000"/>
              </a:lnSpc>
            </a:pPr>
            <a:endParaRPr lang="en-US" sz="3899">
              <a:solidFill>
                <a:srgbClr val="00000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algn="l" rtl="0">
              <a:lnSpc>
                <a:spcPts val="4000"/>
              </a:lnSpc>
            </a:pPr>
            <a:endParaRPr lang="en-US" sz="3899">
              <a:solidFill>
                <a:srgbClr val="00000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algn="l" rtl="0">
              <a:lnSpc>
                <a:spcPts val="4000"/>
              </a:lnSpc>
            </a:pPr>
            <a:endParaRPr lang="en-US" sz="3899">
              <a:solidFill>
                <a:srgbClr val="00000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7760100" y="911113"/>
            <a:ext cx="10137400" cy="1431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rtl="0">
              <a:lnSpc>
                <a:spcPts val="5600"/>
              </a:lnSpc>
            </a:pPr>
            <a:r>
              <a:rPr lang="ga" sz="5000" b="1">
                <a:solidFill>
                  <a:srgbClr val="000001"/>
                </a:solidFill>
                <a:latin typeface="DM Sans Bold"/>
                <a:ea typeface="DM Sans Bold"/>
                <a:cs typeface="DM Sans Bold"/>
                <a:sym typeface="DM Sans Bold"/>
              </a:rPr>
              <a:t>Sábháilte, Cliste &amp; i gCeannas: Cód um Úsáid IS a Chruthú 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7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624138"/>
            <a:ext cx="3659502" cy="809124"/>
          </a:xfrm>
          <a:custGeom>
            <a:avLst/>
            <a:gdLst/>
            <a:ahLst/>
            <a:cxnLst/>
            <a:rect l="l" t="t" r="r" b="b"/>
            <a:pathLst>
              <a:path w="3659502" h="809124">
                <a:moveTo>
                  <a:pt x="0" y="0"/>
                </a:moveTo>
                <a:lnTo>
                  <a:pt x="3659502" y="0"/>
                </a:lnTo>
                <a:lnTo>
                  <a:pt x="3659502" y="809124"/>
                </a:lnTo>
                <a:lnTo>
                  <a:pt x="0" y="80912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rtlCol="0"/>
          <a:lstStyle/>
          <a:p>
            <a:pPr rtl="0"/>
            <a:endParaRPr lang="en-IE"/>
          </a:p>
        </p:txBody>
      </p:sp>
      <p:grpSp>
        <p:nvGrpSpPr>
          <p:cNvPr id="3" name="Group 3"/>
          <p:cNvGrpSpPr/>
          <p:nvPr/>
        </p:nvGrpSpPr>
        <p:grpSpPr>
          <a:xfrm>
            <a:off x="11495036" y="2922362"/>
            <a:ext cx="6402464" cy="6612750"/>
            <a:chOff x="0" y="0"/>
            <a:chExt cx="6148070" cy="6350000"/>
          </a:xfrm>
        </p:grpSpPr>
        <p:sp>
          <p:nvSpPr>
            <p:cNvPr id="4" name="Freeform 4"/>
            <p:cNvSpPr/>
            <p:nvPr/>
          </p:nvSpPr>
          <p:spPr>
            <a:xfrm>
              <a:off x="-50" y="-330"/>
              <a:ext cx="6149136" cy="6349909"/>
            </a:xfrm>
            <a:custGeom>
              <a:avLst/>
              <a:gdLst/>
              <a:ahLst/>
              <a:cxnLst/>
              <a:rect l="l" t="t" r="r" b="b"/>
              <a:pathLst>
                <a:path w="6149136" h="6349909">
                  <a:moveTo>
                    <a:pt x="1261160" y="330"/>
                  </a:moveTo>
                  <a:cubicBezTo>
                    <a:pt x="1581200" y="-12370"/>
                    <a:pt x="2193340" y="707720"/>
                    <a:pt x="2802940" y="1780870"/>
                  </a:cubicBezTo>
                  <a:cubicBezTo>
                    <a:pt x="2848660" y="1571320"/>
                    <a:pt x="2912160" y="1396060"/>
                    <a:pt x="2989630" y="1261440"/>
                  </a:cubicBezTo>
                  <a:cubicBezTo>
                    <a:pt x="3021380" y="1170000"/>
                    <a:pt x="3077260" y="1089990"/>
                    <a:pt x="3153460" y="1030300"/>
                  </a:cubicBezTo>
                  <a:cubicBezTo>
                    <a:pt x="3429050" y="818210"/>
                    <a:pt x="3912920" y="949020"/>
                    <a:pt x="4395520" y="1318590"/>
                  </a:cubicBezTo>
                  <a:cubicBezTo>
                    <a:pt x="4536490" y="748360"/>
                    <a:pt x="4820970" y="358470"/>
                    <a:pt x="5160060" y="347040"/>
                  </a:cubicBezTo>
                  <a:cubicBezTo>
                    <a:pt x="5669330" y="329260"/>
                    <a:pt x="6111290" y="1166190"/>
                    <a:pt x="6146850" y="2213940"/>
                  </a:cubicBezTo>
                  <a:cubicBezTo>
                    <a:pt x="6182410" y="3261690"/>
                    <a:pt x="5798870" y="4126560"/>
                    <a:pt x="5289600" y="4143070"/>
                  </a:cubicBezTo>
                  <a:cubicBezTo>
                    <a:pt x="5264200" y="4144340"/>
                    <a:pt x="5238800" y="4143070"/>
                    <a:pt x="5214670" y="4139260"/>
                  </a:cubicBezTo>
                  <a:cubicBezTo>
                    <a:pt x="5053380" y="4157040"/>
                    <a:pt x="4862880" y="4113860"/>
                    <a:pt x="4660950" y="4021150"/>
                  </a:cubicBezTo>
                  <a:cubicBezTo>
                    <a:pt x="4715560" y="5151450"/>
                    <a:pt x="4467910" y="6030290"/>
                    <a:pt x="4038650" y="6088710"/>
                  </a:cubicBezTo>
                  <a:cubicBezTo>
                    <a:pt x="4023410" y="6091250"/>
                    <a:pt x="4006900" y="6092520"/>
                    <a:pt x="3990390" y="6091250"/>
                  </a:cubicBezTo>
                  <a:cubicBezTo>
                    <a:pt x="3984040" y="6091250"/>
                    <a:pt x="3978960" y="6091250"/>
                    <a:pt x="3972610" y="6091250"/>
                  </a:cubicBezTo>
                  <a:cubicBezTo>
                    <a:pt x="3848150" y="6084900"/>
                    <a:pt x="3721150" y="6009970"/>
                    <a:pt x="3597960" y="5880430"/>
                  </a:cubicBezTo>
                  <a:cubicBezTo>
                    <a:pt x="3385870" y="5691200"/>
                    <a:pt x="3136950" y="5385130"/>
                    <a:pt x="2874060" y="4992700"/>
                  </a:cubicBezTo>
                  <a:cubicBezTo>
                    <a:pt x="2865170" y="5556580"/>
                    <a:pt x="2761030" y="5926150"/>
                    <a:pt x="2564180" y="5971870"/>
                  </a:cubicBezTo>
                  <a:cubicBezTo>
                    <a:pt x="2545130" y="5975680"/>
                    <a:pt x="2526080" y="5976950"/>
                    <a:pt x="2508300" y="5975680"/>
                  </a:cubicBezTo>
                  <a:cubicBezTo>
                    <a:pt x="2292400" y="5990920"/>
                    <a:pt x="1976170" y="5717870"/>
                    <a:pt x="1640890" y="5258130"/>
                  </a:cubicBezTo>
                  <a:cubicBezTo>
                    <a:pt x="1596440" y="5891860"/>
                    <a:pt x="1447850" y="6314770"/>
                    <a:pt x="1217980" y="6347790"/>
                  </a:cubicBezTo>
                  <a:cubicBezTo>
                    <a:pt x="815390" y="6406210"/>
                    <a:pt x="313740" y="5249240"/>
                    <a:pt x="97840" y="3765880"/>
                  </a:cubicBezTo>
                  <a:cubicBezTo>
                    <a:pt x="-118060" y="2282520"/>
                    <a:pt x="35610" y="1031570"/>
                    <a:pt x="438200" y="973150"/>
                  </a:cubicBezTo>
                  <a:cubicBezTo>
                    <a:pt x="449630" y="971880"/>
                    <a:pt x="459790" y="970610"/>
                    <a:pt x="471220" y="970610"/>
                  </a:cubicBezTo>
                  <a:cubicBezTo>
                    <a:pt x="590600" y="969340"/>
                    <a:pt x="739190" y="1050620"/>
                    <a:pt x="903020" y="1201750"/>
                  </a:cubicBezTo>
                  <a:cubicBezTo>
                    <a:pt x="886510" y="517220"/>
                    <a:pt x="990650" y="54940"/>
                    <a:pt x="1211630" y="5410"/>
                  </a:cubicBezTo>
                  <a:cubicBezTo>
                    <a:pt x="1228140" y="1600"/>
                    <a:pt x="1244650" y="-940"/>
                    <a:pt x="1261160" y="330"/>
                  </a:cubicBezTo>
                  <a:close/>
                </a:path>
              </a:pathLst>
            </a:custGeom>
            <a:blipFill>
              <a:blip r:embed="rId3"/>
              <a:stretch>
                <a:fillRect l="-31728" r="-5215"/>
              </a:stretch>
            </a:blipFill>
          </p:spPr>
          <p:txBody>
            <a:bodyPr rtlCol="0"/>
            <a:lstStyle/>
            <a:p>
              <a:pPr rtl="0"/>
              <a:endParaRPr lang="en-IE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713591" y="3746188"/>
            <a:ext cx="10781445" cy="40468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 rtl="0">
              <a:lnSpc>
                <a:spcPts val="4000"/>
              </a:lnSpc>
            </a:pPr>
            <a:r>
              <a:rPr lang="ga" sz="3200" b="1">
                <a:solidFill>
                  <a:srgbClr val="000001"/>
                </a:solidFill>
                <a:latin typeface="DM Sans Bold"/>
                <a:ea typeface="DM Sans Bold"/>
                <a:cs typeface="DM Sans Bold"/>
                <a:sym typeface="DM Sans Bold"/>
              </a:rPr>
              <a:t>Ar Lá le haghaidh Idirlíon níos Sábháilte, d’fhoghlaim tú an méid seo a leanas: </a:t>
            </a:r>
          </a:p>
          <a:p>
            <a:pPr algn="l" rtl="0">
              <a:lnSpc>
                <a:spcPts val="4000"/>
              </a:lnSpc>
            </a:pPr>
            <a:endParaRPr lang="en-US" sz="3200" b="1">
              <a:solidFill>
                <a:srgbClr val="000001"/>
              </a:solidFill>
              <a:latin typeface="DM Sans Bold"/>
              <a:ea typeface="DM Sans Bold"/>
              <a:cs typeface="DM Sans Bold"/>
              <a:sym typeface="DM Sans Bold"/>
            </a:endParaRPr>
          </a:p>
          <a:p>
            <a:pPr marL="690881" lvl="1" indent="-345440" algn="l" rtl="0">
              <a:lnSpc>
                <a:spcPts val="4000"/>
              </a:lnSpc>
              <a:buFont typeface="Arial"/>
              <a:buChar char="•"/>
            </a:pPr>
            <a:r>
              <a:rPr lang="ga" sz="3200">
                <a:solidFill>
                  <a:srgbClr val="000001"/>
                </a:solidFill>
                <a:latin typeface="DM Sans"/>
                <a:ea typeface="DM Sans"/>
                <a:cs typeface="DM Sans"/>
                <a:sym typeface="DM Sans"/>
              </a:rPr>
              <a:t>Cad is botaí comhrá ann agus an dóigh a n-oibríonn siad.  </a:t>
            </a:r>
          </a:p>
          <a:p>
            <a:pPr marL="690881" lvl="1" indent="-345440" algn="l" rtl="0">
              <a:lnSpc>
                <a:spcPts val="4000"/>
              </a:lnSpc>
              <a:buFont typeface="Arial"/>
              <a:buChar char="•"/>
            </a:pPr>
            <a:r>
              <a:rPr lang="ga" sz="3200">
                <a:solidFill>
                  <a:srgbClr val="000001"/>
                </a:solidFill>
                <a:latin typeface="DM Sans"/>
                <a:ea typeface="DM Sans"/>
                <a:cs typeface="DM Sans"/>
                <a:sym typeface="DM Sans"/>
              </a:rPr>
              <a:t>Conas na rioscaí agus na buntáistí a bhaineann le botaí comhrá a úsáid a aithint.  </a:t>
            </a:r>
          </a:p>
          <a:p>
            <a:pPr marL="690881" lvl="1" indent="-345440" algn="l" rtl="0">
              <a:lnSpc>
                <a:spcPts val="4000"/>
              </a:lnSpc>
              <a:buFont typeface="Arial"/>
              <a:buChar char="•"/>
            </a:pPr>
            <a:r>
              <a:rPr lang="ga" sz="3200">
                <a:solidFill>
                  <a:srgbClr val="000001"/>
                </a:solidFill>
                <a:latin typeface="DM Sans"/>
                <a:ea typeface="DM Sans"/>
                <a:cs typeface="DM Sans"/>
                <a:sym typeface="DM Sans"/>
              </a:rPr>
              <a:t>Conas gnéithe a bhaineann le dearadh bota comhrá agus na srianta a bhaineann le hidirghníomhú leis na huirlisí sin.  </a:t>
            </a:r>
          </a:p>
          <a:p>
            <a:pPr marL="690881" lvl="1" indent="-345440" algn="l" rtl="0">
              <a:lnSpc>
                <a:spcPts val="4000"/>
              </a:lnSpc>
              <a:buFont typeface="Arial"/>
              <a:buChar char="•"/>
            </a:pPr>
            <a:r>
              <a:rPr lang="ga" sz="3200">
                <a:solidFill>
                  <a:srgbClr val="000001"/>
                </a:solidFill>
                <a:latin typeface="DM Sans"/>
                <a:ea typeface="DM Sans"/>
                <a:cs typeface="DM Sans"/>
                <a:sym typeface="DM Sans"/>
              </a:rPr>
              <a:t>Straitéisí chun uirlisí IS a úsáid go sábháilte agus go freagrach. </a:t>
            </a:r>
          </a:p>
          <a:p>
            <a:pPr algn="l" rtl="0">
              <a:lnSpc>
                <a:spcPts val="4000"/>
              </a:lnSpc>
            </a:pPr>
            <a:endParaRPr lang="en-US" sz="3200">
              <a:solidFill>
                <a:srgbClr val="00000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7760100" y="911113"/>
            <a:ext cx="10137400" cy="1431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rtl="0">
              <a:lnSpc>
                <a:spcPts val="5600"/>
              </a:lnSpc>
            </a:pPr>
            <a:r>
              <a:rPr lang="ga" sz="5000" b="1">
                <a:solidFill>
                  <a:srgbClr val="000001"/>
                </a:solidFill>
                <a:latin typeface="DM Sans Bold"/>
                <a:ea typeface="DM Sans Bold"/>
                <a:cs typeface="DM Sans Bold"/>
                <a:sym typeface="DM Sans Bold"/>
              </a:rPr>
              <a:t>Bí Feasach ar IS: </a:t>
            </a:r>
          </a:p>
          <a:p>
            <a:pPr algn="r" rtl="0">
              <a:lnSpc>
                <a:spcPts val="5600"/>
              </a:lnSpc>
            </a:pPr>
            <a:r>
              <a:rPr lang="ga" sz="5000" b="1">
                <a:solidFill>
                  <a:srgbClr val="000001"/>
                </a:solidFill>
                <a:latin typeface="DM Sans Bold"/>
                <a:ea typeface="DM Sans Bold"/>
                <a:cs typeface="DM Sans Bold"/>
                <a:sym typeface="DM Sans Bold"/>
              </a:rPr>
              <a:t>Sábháilte, Cliste agus i gCeannas  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7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624138"/>
            <a:ext cx="3659502" cy="809124"/>
          </a:xfrm>
          <a:custGeom>
            <a:avLst/>
            <a:gdLst/>
            <a:ahLst/>
            <a:cxnLst/>
            <a:rect l="l" t="t" r="r" b="b"/>
            <a:pathLst>
              <a:path w="3659502" h="809124">
                <a:moveTo>
                  <a:pt x="0" y="0"/>
                </a:moveTo>
                <a:lnTo>
                  <a:pt x="3659502" y="0"/>
                </a:lnTo>
                <a:lnTo>
                  <a:pt x="3659502" y="809124"/>
                </a:lnTo>
                <a:lnTo>
                  <a:pt x="0" y="80912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rtlCol="0"/>
          <a:lstStyle/>
          <a:p>
            <a:pPr rtl="0"/>
            <a:endParaRPr lang="en-IE"/>
          </a:p>
        </p:txBody>
      </p:sp>
      <p:grpSp>
        <p:nvGrpSpPr>
          <p:cNvPr id="3" name="Group 3"/>
          <p:cNvGrpSpPr/>
          <p:nvPr/>
        </p:nvGrpSpPr>
        <p:grpSpPr>
          <a:xfrm>
            <a:off x="11129359" y="2645550"/>
            <a:ext cx="6402464" cy="6612750"/>
            <a:chOff x="0" y="0"/>
            <a:chExt cx="6148070" cy="6350000"/>
          </a:xfrm>
        </p:grpSpPr>
        <p:sp>
          <p:nvSpPr>
            <p:cNvPr id="4" name="Freeform 4"/>
            <p:cNvSpPr/>
            <p:nvPr/>
          </p:nvSpPr>
          <p:spPr>
            <a:xfrm>
              <a:off x="-50" y="-330"/>
              <a:ext cx="6149136" cy="6349909"/>
            </a:xfrm>
            <a:custGeom>
              <a:avLst/>
              <a:gdLst/>
              <a:ahLst/>
              <a:cxnLst/>
              <a:rect l="l" t="t" r="r" b="b"/>
              <a:pathLst>
                <a:path w="6149136" h="6349909">
                  <a:moveTo>
                    <a:pt x="1261160" y="330"/>
                  </a:moveTo>
                  <a:cubicBezTo>
                    <a:pt x="1581200" y="-12370"/>
                    <a:pt x="2193340" y="707720"/>
                    <a:pt x="2802940" y="1780870"/>
                  </a:cubicBezTo>
                  <a:cubicBezTo>
                    <a:pt x="2848660" y="1571320"/>
                    <a:pt x="2912160" y="1396060"/>
                    <a:pt x="2989630" y="1261440"/>
                  </a:cubicBezTo>
                  <a:cubicBezTo>
                    <a:pt x="3021380" y="1170000"/>
                    <a:pt x="3077260" y="1089990"/>
                    <a:pt x="3153460" y="1030300"/>
                  </a:cubicBezTo>
                  <a:cubicBezTo>
                    <a:pt x="3429050" y="818210"/>
                    <a:pt x="3912920" y="949020"/>
                    <a:pt x="4395520" y="1318590"/>
                  </a:cubicBezTo>
                  <a:cubicBezTo>
                    <a:pt x="4536490" y="748360"/>
                    <a:pt x="4820970" y="358470"/>
                    <a:pt x="5160060" y="347040"/>
                  </a:cubicBezTo>
                  <a:cubicBezTo>
                    <a:pt x="5669330" y="329260"/>
                    <a:pt x="6111290" y="1166190"/>
                    <a:pt x="6146850" y="2213940"/>
                  </a:cubicBezTo>
                  <a:cubicBezTo>
                    <a:pt x="6182410" y="3261690"/>
                    <a:pt x="5798870" y="4126560"/>
                    <a:pt x="5289600" y="4143070"/>
                  </a:cubicBezTo>
                  <a:cubicBezTo>
                    <a:pt x="5264200" y="4144340"/>
                    <a:pt x="5238800" y="4143070"/>
                    <a:pt x="5214670" y="4139260"/>
                  </a:cubicBezTo>
                  <a:cubicBezTo>
                    <a:pt x="5053380" y="4157040"/>
                    <a:pt x="4862880" y="4113860"/>
                    <a:pt x="4660950" y="4021150"/>
                  </a:cubicBezTo>
                  <a:cubicBezTo>
                    <a:pt x="4715560" y="5151450"/>
                    <a:pt x="4467910" y="6030290"/>
                    <a:pt x="4038650" y="6088710"/>
                  </a:cubicBezTo>
                  <a:cubicBezTo>
                    <a:pt x="4023410" y="6091250"/>
                    <a:pt x="4006900" y="6092520"/>
                    <a:pt x="3990390" y="6091250"/>
                  </a:cubicBezTo>
                  <a:cubicBezTo>
                    <a:pt x="3984040" y="6091250"/>
                    <a:pt x="3978960" y="6091250"/>
                    <a:pt x="3972610" y="6091250"/>
                  </a:cubicBezTo>
                  <a:cubicBezTo>
                    <a:pt x="3848150" y="6084900"/>
                    <a:pt x="3721150" y="6009970"/>
                    <a:pt x="3597960" y="5880430"/>
                  </a:cubicBezTo>
                  <a:cubicBezTo>
                    <a:pt x="3385870" y="5691200"/>
                    <a:pt x="3136950" y="5385130"/>
                    <a:pt x="2874060" y="4992700"/>
                  </a:cubicBezTo>
                  <a:cubicBezTo>
                    <a:pt x="2865170" y="5556580"/>
                    <a:pt x="2761030" y="5926150"/>
                    <a:pt x="2564180" y="5971870"/>
                  </a:cubicBezTo>
                  <a:cubicBezTo>
                    <a:pt x="2545130" y="5975680"/>
                    <a:pt x="2526080" y="5976950"/>
                    <a:pt x="2508300" y="5975680"/>
                  </a:cubicBezTo>
                  <a:cubicBezTo>
                    <a:pt x="2292400" y="5990920"/>
                    <a:pt x="1976170" y="5717870"/>
                    <a:pt x="1640890" y="5258130"/>
                  </a:cubicBezTo>
                  <a:cubicBezTo>
                    <a:pt x="1596440" y="5891860"/>
                    <a:pt x="1447850" y="6314770"/>
                    <a:pt x="1217980" y="6347790"/>
                  </a:cubicBezTo>
                  <a:cubicBezTo>
                    <a:pt x="815390" y="6406210"/>
                    <a:pt x="313740" y="5249240"/>
                    <a:pt x="97840" y="3765880"/>
                  </a:cubicBezTo>
                  <a:cubicBezTo>
                    <a:pt x="-118060" y="2282520"/>
                    <a:pt x="35610" y="1031570"/>
                    <a:pt x="438200" y="973150"/>
                  </a:cubicBezTo>
                  <a:cubicBezTo>
                    <a:pt x="449630" y="971880"/>
                    <a:pt x="459790" y="970610"/>
                    <a:pt x="471220" y="970610"/>
                  </a:cubicBezTo>
                  <a:cubicBezTo>
                    <a:pt x="590600" y="969340"/>
                    <a:pt x="739190" y="1050620"/>
                    <a:pt x="903020" y="1201750"/>
                  </a:cubicBezTo>
                  <a:cubicBezTo>
                    <a:pt x="886510" y="517220"/>
                    <a:pt x="990650" y="54940"/>
                    <a:pt x="1211630" y="5410"/>
                  </a:cubicBezTo>
                  <a:cubicBezTo>
                    <a:pt x="1228140" y="1600"/>
                    <a:pt x="1244650" y="-940"/>
                    <a:pt x="1261160" y="330"/>
                  </a:cubicBezTo>
                  <a:close/>
                </a:path>
              </a:pathLst>
            </a:custGeom>
            <a:blipFill>
              <a:blip r:embed="rId3"/>
              <a:stretch>
                <a:fillRect l="-17897" r="-17897"/>
              </a:stretch>
            </a:blipFill>
          </p:spPr>
          <p:txBody>
            <a:bodyPr rtlCol="0"/>
            <a:lstStyle/>
            <a:p>
              <a:pPr rtl="0"/>
              <a:endParaRPr lang="en-IE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028700" y="3044932"/>
            <a:ext cx="8115300" cy="3037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 rtl="0">
              <a:lnSpc>
                <a:spcPts val="4000"/>
              </a:lnSpc>
            </a:pPr>
            <a:r>
              <a:rPr lang="ga" sz="3200">
                <a:solidFill>
                  <a:srgbClr val="000001"/>
                </a:solidFill>
                <a:latin typeface="DM Sans"/>
                <a:ea typeface="DM Sans"/>
                <a:cs typeface="DM Sans"/>
                <a:sym typeface="DM Sans"/>
              </a:rPr>
              <a:t>Chruthaigh Webwise Treoir don IS Giniúnach do Thuismitheoirí, atá ar fáil anseo: </a:t>
            </a:r>
            <a:r>
              <a:rPr lang="ga" sz="3200" b="1">
                <a:solidFill>
                  <a:srgbClr val="000001"/>
                </a:solidFill>
                <a:latin typeface="DM Sans Bold"/>
                <a:ea typeface="DM Sans Bold"/>
                <a:cs typeface="DM Sans Bold"/>
                <a:sym typeface="DM Sans Bold"/>
              </a:rPr>
              <a:t>webwise.ie/guides-parents/</a:t>
            </a:r>
          </a:p>
          <a:p>
            <a:pPr algn="l" rtl="0">
              <a:lnSpc>
                <a:spcPts val="4000"/>
              </a:lnSpc>
            </a:pPr>
            <a:endParaRPr lang="en-US" sz="3200" b="1">
              <a:solidFill>
                <a:srgbClr val="000001"/>
              </a:solidFill>
              <a:latin typeface="DM Sans Bold"/>
              <a:ea typeface="DM Sans Bold"/>
              <a:cs typeface="DM Sans Bold"/>
              <a:sym typeface="DM Sans Bold"/>
            </a:endParaRPr>
          </a:p>
          <a:p>
            <a:pPr algn="l" rtl="0">
              <a:lnSpc>
                <a:spcPts val="4000"/>
              </a:lnSpc>
            </a:pPr>
            <a:r>
              <a:rPr lang="ga" sz="3200">
                <a:solidFill>
                  <a:srgbClr val="000001"/>
                </a:solidFill>
                <a:latin typeface="DM Sans"/>
                <a:ea typeface="DM Sans"/>
                <a:cs typeface="DM Sans"/>
                <a:sym typeface="DM Sans"/>
              </a:rPr>
              <a:t>Tabhair cóip de seo do thuismitheoirí. </a:t>
            </a:r>
          </a:p>
          <a:p>
            <a:pPr algn="l" rtl="0">
              <a:lnSpc>
                <a:spcPts val="4000"/>
              </a:lnSpc>
            </a:pPr>
            <a:endParaRPr lang="en-US" sz="3200">
              <a:solidFill>
                <a:srgbClr val="00000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7760100" y="911113"/>
            <a:ext cx="10137400" cy="727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rtl="0">
              <a:lnSpc>
                <a:spcPts val="5600"/>
              </a:lnSpc>
            </a:pPr>
            <a:r>
              <a:rPr lang="ga" sz="5000" b="1">
                <a:solidFill>
                  <a:srgbClr val="000001"/>
                </a:solidFill>
                <a:latin typeface="DM Sans Bold"/>
                <a:ea typeface="DM Sans Bold"/>
                <a:cs typeface="DM Sans Bold"/>
                <a:sym typeface="DM Sans Bold"/>
              </a:rPr>
              <a:t> Tacaí do Thuismitheoirí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7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33400" y="643188"/>
            <a:ext cx="3352800" cy="809124"/>
          </a:xfrm>
          <a:custGeom>
            <a:avLst/>
            <a:gdLst/>
            <a:ahLst/>
            <a:cxnLst/>
            <a:rect l="l" t="t" r="r" b="b"/>
            <a:pathLst>
              <a:path w="3659502" h="809124">
                <a:moveTo>
                  <a:pt x="0" y="0"/>
                </a:moveTo>
                <a:lnTo>
                  <a:pt x="3659502" y="0"/>
                </a:lnTo>
                <a:lnTo>
                  <a:pt x="3659502" y="809124"/>
                </a:lnTo>
                <a:lnTo>
                  <a:pt x="0" y="80912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rtlCol="0"/>
          <a:lstStyle/>
          <a:p>
            <a:pPr rtl="0"/>
            <a:endParaRPr lang="en-IE"/>
          </a:p>
        </p:txBody>
      </p:sp>
      <p:sp>
        <p:nvSpPr>
          <p:cNvPr id="3" name="TextBox 3"/>
          <p:cNvSpPr txBox="1"/>
          <p:nvPr/>
        </p:nvSpPr>
        <p:spPr>
          <a:xfrm>
            <a:off x="3666375" y="643188"/>
            <a:ext cx="13592925" cy="13135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rtl="0">
              <a:lnSpc>
                <a:spcPts val="5050"/>
              </a:lnSpc>
            </a:pPr>
            <a:r>
              <a:rPr lang="ga" sz="4400" b="1" dirty="0">
                <a:solidFill>
                  <a:srgbClr val="000001"/>
                </a:solidFill>
                <a:latin typeface="DM Sans Bold"/>
                <a:ea typeface="DM Sans Bold"/>
                <a:cs typeface="DM Sans Bold"/>
                <a:sym typeface="DM Sans Bold"/>
              </a:rPr>
              <a:t>Cad is Lá le haghaidh Idirlíon níos Sábháilte ann?</a:t>
            </a:r>
          </a:p>
          <a:p>
            <a:pPr algn="r" rtl="0">
              <a:lnSpc>
                <a:spcPts val="1009"/>
              </a:lnSpc>
            </a:pPr>
            <a:endParaRPr lang="en-US" sz="4400" b="1" dirty="0">
              <a:solidFill>
                <a:srgbClr val="000001"/>
              </a:solidFill>
              <a:latin typeface="DM Sans Bold"/>
              <a:ea typeface="DM Sans Bold"/>
              <a:cs typeface="DM Sans Bold"/>
              <a:sym typeface="DM Sans Bold"/>
            </a:endParaRPr>
          </a:p>
          <a:p>
            <a:pPr algn="r" rtl="0">
              <a:lnSpc>
                <a:spcPts val="4040"/>
              </a:lnSpc>
            </a:pPr>
            <a:r>
              <a:rPr lang="ga" sz="4000" b="1" dirty="0">
                <a:solidFill>
                  <a:srgbClr val="38B6FF"/>
                </a:solidFill>
                <a:latin typeface="DM Sans Bold"/>
                <a:ea typeface="DM Sans Bold"/>
                <a:cs typeface="DM Sans Bold"/>
                <a:sym typeface="DM Sans Bold"/>
              </a:rPr>
              <a:t>webwise.ie/saferinternetday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028700" y="3599942"/>
            <a:ext cx="9154132" cy="46898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98838" lvl="1" indent="-399419" algn="l" rtl="0">
              <a:lnSpc>
                <a:spcPts val="3737"/>
              </a:lnSpc>
              <a:buFont typeface="Arial"/>
              <a:buChar char="•"/>
            </a:pPr>
            <a:r>
              <a:rPr lang="ga" sz="3700" b="1" dirty="0">
                <a:solidFill>
                  <a:srgbClr val="000001"/>
                </a:solidFill>
                <a:latin typeface="DM Sans Bold"/>
                <a:ea typeface="DM Sans Bold"/>
                <a:cs typeface="DM Sans Bold"/>
                <a:sym typeface="DM Sans Bold"/>
              </a:rPr>
              <a:t>Lá chun feasacht a ardú ar idirlíon níos fearr do GACH úsáideoir</a:t>
            </a:r>
          </a:p>
          <a:p>
            <a:pPr algn="l" rtl="0">
              <a:lnSpc>
                <a:spcPts val="3737"/>
              </a:lnSpc>
            </a:pPr>
            <a:r>
              <a:rPr lang="ga" sz="3700" b="1" dirty="0">
                <a:solidFill>
                  <a:srgbClr val="000001"/>
                </a:solidFill>
                <a:latin typeface="DM Sans Bold"/>
                <a:ea typeface="DM Sans Bold"/>
                <a:cs typeface="DM Sans Bold"/>
                <a:sym typeface="DM Sans Bold"/>
              </a:rPr>
              <a:t>​</a:t>
            </a:r>
          </a:p>
          <a:p>
            <a:pPr marL="798838" lvl="1" indent="-399419" algn="l" rtl="0">
              <a:lnSpc>
                <a:spcPts val="3737"/>
              </a:lnSpc>
              <a:buFont typeface="Arial"/>
              <a:buChar char="•"/>
            </a:pPr>
            <a:r>
              <a:rPr lang="ga" sz="3700" dirty="0">
                <a:solidFill>
                  <a:srgbClr val="000001"/>
                </a:solidFill>
                <a:latin typeface="DM Sans"/>
                <a:ea typeface="DM Sans"/>
                <a:cs typeface="DM Sans"/>
                <a:sym typeface="DM Sans"/>
              </a:rPr>
              <a:t>Ceiliúrfar Lá le haghaidh Idirlíon níos Sábháilte </a:t>
            </a:r>
            <a:r>
              <a:rPr lang="ga" sz="3700" b="1" dirty="0">
                <a:solidFill>
                  <a:srgbClr val="000001"/>
                </a:solidFill>
                <a:latin typeface="DM Sans Bold"/>
                <a:ea typeface="DM Sans Bold"/>
                <a:cs typeface="DM Sans Bold"/>
                <a:sym typeface="DM Sans Bold"/>
              </a:rPr>
              <a:t>Dé Máirt, an 10 Feabhra 2026</a:t>
            </a:r>
          </a:p>
          <a:p>
            <a:pPr algn="l" rtl="0">
              <a:lnSpc>
                <a:spcPts val="3737"/>
              </a:lnSpc>
            </a:pPr>
            <a:r>
              <a:rPr lang="ga" sz="3700" b="1" dirty="0">
                <a:solidFill>
                  <a:srgbClr val="000001"/>
                </a:solidFill>
                <a:latin typeface="DM Sans Bold"/>
                <a:ea typeface="DM Sans Bold"/>
                <a:cs typeface="DM Sans Bold"/>
                <a:sym typeface="DM Sans Bold"/>
              </a:rPr>
              <a:t>​</a:t>
            </a:r>
          </a:p>
          <a:p>
            <a:pPr marL="798838" lvl="1" indent="-399419" algn="l" rtl="0">
              <a:lnSpc>
                <a:spcPts val="3737"/>
              </a:lnSpc>
              <a:buFont typeface="Arial"/>
              <a:buChar char="•"/>
            </a:pPr>
            <a:r>
              <a:rPr lang="ga" sz="3700" b="1" dirty="0">
                <a:solidFill>
                  <a:srgbClr val="000001"/>
                </a:solidFill>
                <a:latin typeface="DM Sans Bold"/>
                <a:ea typeface="DM Sans Bold"/>
                <a:cs typeface="DM Sans Bold"/>
                <a:sym typeface="DM Sans Bold"/>
              </a:rPr>
              <a:t>Cheiliúr breis agus 200,000 duine óg Lá le haghaidh Idirlíon níos Sábháilte in Éirinn in 2025</a:t>
            </a:r>
          </a:p>
          <a:p>
            <a:pPr algn="l" rtl="0">
              <a:lnSpc>
                <a:spcPts val="3737"/>
              </a:lnSpc>
            </a:pPr>
            <a:endParaRPr lang="en-US" sz="3700" b="1" dirty="0">
              <a:solidFill>
                <a:srgbClr val="000001"/>
              </a:solidFill>
              <a:latin typeface="DM Sans Bold"/>
              <a:ea typeface="DM Sans Bold"/>
              <a:cs typeface="DM Sans Bold"/>
              <a:sym typeface="DM Sans Bold"/>
            </a:endParaRPr>
          </a:p>
        </p:txBody>
      </p:sp>
      <p:grpSp>
        <p:nvGrpSpPr>
          <p:cNvPr id="5" name="Group 5"/>
          <p:cNvGrpSpPr/>
          <p:nvPr/>
        </p:nvGrpSpPr>
        <p:grpSpPr>
          <a:xfrm>
            <a:off x="10637989" y="3049173"/>
            <a:ext cx="6621311" cy="6473816"/>
            <a:chOff x="0" y="0"/>
            <a:chExt cx="6328410" cy="6187440"/>
          </a:xfrm>
        </p:grpSpPr>
        <p:sp>
          <p:nvSpPr>
            <p:cNvPr id="6" name="Freeform 6"/>
            <p:cNvSpPr/>
            <p:nvPr/>
          </p:nvSpPr>
          <p:spPr>
            <a:xfrm>
              <a:off x="0" y="240"/>
              <a:ext cx="6329680" cy="6186026"/>
            </a:xfrm>
            <a:custGeom>
              <a:avLst/>
              <a:gdLst/>
              <a:ahLst/>
              <a:cxnLst/>
              <a:rect l="l" t="t" r="r" b="b"/>
              <a:pathLst>
                <a:path w="6329680" h="6186026">
                  <a:moveTo>
                    <a:pt x="2310130" y="1424700"/>
                  </a:moveTo>
                  <a:cubicBezTo>
                    <a:pt x="1192530" y="1102120"/>
                    <a:pt x="416560" y="655080"/>
                    <a:pt x="483870" y="333770"/>
                  </a:cubicBezTo>
                  <a:cubicBezTo>
                    <a:pt x="565150" y="-53580"/>
                    <a:pt x="1838960" y="-112000"/>
                    <a:pt x="3326130" y="201690"/>
                  </a:cubicBezTo>
                  <a:cubicBezTo>
                    <a:pt x="4455160" y="440450"/>
                    <a:pt x="5384800" y="825260"/>
                    <a:pt x="5730240" y="1166890"/>
                  </a:cubicBezTo>
                  <a:cubicBezTo>
                    <a:pt x="5824220" y="1235470"/>
                    <a:pt x="5876290" y="1321830"/>
                    <a:pt x="5876290" y="1424700"/>
                  </a:cubicBezTo>
                  <a:lnTo>
                    <a:pt x="5876290" y="1428510"/>
                  </a:lnTo>
                  <a:cubicBezTo>
                    <a:pt x="5876290" y="1438670"/>
                    <a:pt x="5876290" y="1448830"/>
                    <a:pt x="5875020" y="1457720"/>
                  </a:cubicBezTo>
                  <a:cubicBezTo>
                    <a:pt x="5843270" y="1758710"/>
                    <a:pt x="5398770" y="2134630"/>
                    <a:pt x="4721860" y="2477530"/>
                  </a:cubicBezTo>
                  <a:cubicBezTo>
                    <a:pt x="4951730" y="2618500"/>
                    <a:pt x="5083810" y="2784870"/>
                    <a:pt x="5083810" y="2961400"/>
                  </a:cubicBezTo>
                  <a:cubicBezTo>
                    <a:pt x="5083810" y="3000770"/>
                    <a:pt x="5077460" y="3040140"/>
                    <a:pt x="5064760" y="3076970"/>
                  </a:cubicBezTo>
                  <a:cubicBezTo>
                    <a:pt x="5760720" y="3231910"/>
                    <a:pt x="6234430" y="3474480"/>
                    <a:pt x="6316980" y="3750070"/>
                  </a:cubicBezTo>
                  <a:cubicBezTo>
                    <a:pt x="6325870" y="3778010"/>
                    <a:pt x="6329680" y="3805950"/>
                    <a:pt x="6329680" y="3835160"/>
                  </a:cubicBezTo>
                  <a:cubicBezTo>
                    <a:pt x="6329680" y="4354590"/>
                    <a:pt x="5077460" y="5218190"/>
                    <a:pt x="3534410" y="5763020"/>
                  </a:cubicBezTo>
                  <a:cubicBezTo>
                    <a:pt x="1991360" y="6307850"/>
                    <a:pt x="739140" y="6329440"/>
                    <a:pt x="739140" y="5810010"/>
                  </a:cubicBezTo>
                  <a:cubicBezTo>
                    <a:pt x="739140" y="5505210"/>
                    <a:pt x="1169670" y="5082300"/>
                    <a:pt x="1837690" y="4674630"/>
                  </a:cubicBezTo>
                  <a:cubicBezTo>
                    <a:pt x="830580" y="4520960"/>
                    <a:pt x="140970" y="4203460"/>
                    <a:pt x="140970" y="3836430"/>
                  </a:cubicBezTo>
                  <a:cubicBezTo>
                    <a:pt x="140970" y="3704350"/>
                    <a:pt x="231140" y="3578620"/>
                    <a:pt x="392430" y="3464320"/>
                  </a:cubicBezTo>
                  <a:cubicBezTo>
                    <a:pt x="143510" y="3319540"/>
                    <a:pt x="0" y="3146820"/>
                    <a:pt x="0" y="2962670"/>
                  </a:cubicBezTo>
                  <a:lnTo>
                    <a:pt x="0" y="2952510"/>
                  </a:lnTo>
                  <a:cubicBezTo>
                    <a:pt x="0" y="2499120"/>
                    <a:pt x="989330" y="1860310"/>
                    <a:pt x="2310130" y="1424700"/>
                  </a:cubicBezTo>
                  <a:close/>
                </a:path>
              </a:pathLst>
            </a:custGeom>
            <a:blipFill>
              <a:blip r:embed="rId3"/>
              <a:stretch>
                <a:fillRect t="-33655" b="-48471"/>
              </a:stretch>
            </a:blipFill>
          </p:spPr>
          <p:txBody>
            <a:bodyPr rtlCol="0"/>
            <a:lstStyle/>
            <a:p>
              <a:pPr rtl="0"/>
              <a:endParaRPr lang="en-IE"/>
            </a:p>
          </p:txBody>
        </p:sp>
      </p:grpSp>
      <p:sp>
        <p:nvSpPr>
          <p:cNvPr id="7" name="Freeform 7"/>
          <p:cNvSpPr/>
          <p:nvPr/>
        </p:nvSpPr>
        <p:spPr>
          <a:xfrm rot="-426989">
            <a:off x="15294098" y="2334895"/>
            <a:ext cx="1396269" cy="312257"/>
          </a:xfrm>
          <a:custGeom>
            <a:avLst/>
            <a:gdLst/>
            <a:ahLst/>
            <a:cxnLst/>
            <a:rect l="l" t="t" r="r" b="b"/>
            <a:pathLst>
              <a:path w="1396269" h="312257">
                <a:moveTo>
                  <a:pt x="0" y="0"/>
                </a:moveTo>
                <a:lnTo>
                  <a:pt x="1396269" y="0"/>
                </a:lnTo>
                <a:lnTo>
                  <a:pt x="1396269" y="312256"/>
                </a:lnTo>
                <a:lnTo>
                  <a:pt x="0" y="3122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 rtlCol="0"/>
          <a:lstStyle/>
          <a:p>
            <a:pPr rtl="0"/>
            <a:endParaRPr lang="en-IE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4AAD">
                <a:alpha val="100000"/>
              </a:srgbClr>
            </a:gs>
            <a:gs pos="100000">
              <a:srgbClr val="CB6CE6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366041" y="2867629"/>
            <a:ext cx="5018267" cy="1109550"/>
          </a:xfrm>
          <a:custGeom>
            <a:avLst/>
            <a:gdLst/>
            <a:ahLst/>
            <a:cxnLst/>
            <a:rect l="l" t="t" r="r" b="b"/>
            <a:pathLst>
              <a:path w="5018267" h="1109550">
                <a:moveTo>
                  <a:pt x="0" y="0"/>
                </a:moveTo>
                <a:lnTo>
                  <a:pt x="5018266" y="0"/>
                </a:lnTo>
                <a:lnTo>
                  <a:pt x="5018266" y="1109550"/>
                </a:lnTo>
                <a:lnTo>
                  <a:pt x="0" y="11095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rtlCol="0"/>
          <a:lstStyle/>
          <a:p>
            <a:pPr rtl="0"/>
            <a:endParaRPr lang="en-IE"/>
          </a:p>
        </p:txBody>
      </p:sp>
      <p:sp>
        <p:nvSpPr>
          <p:cNvPr id="3" name="Freeform 3"/>
          <p:cNvSpPr/>
          <p:nvPr/>
        </p:nvSpPr>
        <p:spPr>
          <a:xfrm>
            <a:off x="14461879" y="9362818"/>
            <a:ext cx="2072837" cy="434432"/>
          </a:xfrm>
          <a:custGeom>
            <a:avLst/>
            <a:gdLst/>
            <a:ahLst/>
            <a:cxnLst/>
            <a:rect l="l" t="t" r="r" b="b"/>
            <a:pathLst>
              <a:path w="2072837" h="434432">
                <a:moveTo>
                  <a:pt x="0" y="0"/>
                </a:moveTo>
                <a:lnTo>
                  <a:pt x="2072837" y="0"/>
                </a:lnTo>
                <a:lnTo>
                  <a:pt x="2072837" y="434432"/>
                </a:lnTo>
                <a:lnTo>
                  <a:pt x="0" y="43443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 rtlCol="0"/>
          <a:lstStyle/>
          <a:p>
            <a:pPr rtl="0"/>
            <a:endParaRPr lang="en-IE"/>
          </a:p>
        </p:txBody>
      </p:sp>
      <p:sp>
        <p:nvSpPr>
          <p:cNvPr id="4" name="Freeform 4"/>
          <p:cNvSpPr/>
          <p:nvPr/>
        </p:nvSpPr>
        <p:spPr>
          <a:xfrm>
            <a:off x="11643524" y="9099396"/>
            <a:ext cx="2453002" cy="961275"/>
          </a:xfrm>
          <a:custGeom>
            <a:avLst/>
            <a:gdLst/>
            <a:ahLst/>
            <a:cxnLst/>
            <a:rect l="l" t="t" r="r" b="b"/>
            <a:pathLst>
              <a:path w="2453002" h="961275">
                <a:moveTo>
                  <a:pt x="0" y="0"/>
                </a:moveTo>
                <a:lnTo>
                  <a:pt x="2453002" y="0"/>
                </a:lnTo>
                <a:lnTo>
                  <a:pt x="2453002" y="961276"/>
                </a:lnTo>
                <a:lnTo>
                  <a:pt x="0" y="96127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 rtlCol="0"/>
          <a:lstStyle/>
          <a:p>
            <a:pPr rtl="0"/>
            <a:endParaRPr lang="en-IE"/>
          </a:p>
        </p:txBody>
      </p:sp>
      <p:sp>
        <p:nvSpPr>
          <p:cNvPr id="5" name="Freeform 5"/>
          <p:cNvSpPr/>
          <p:nvPr/>
        </p:nvSpPr>
        <p:spPr>
          <a:xfrm rot="10212504">
            <a:off x="8204412" y="4177568"/>
            <a:ext cx="1879176" cy="1931863"/>
          </a:xfrm>
          <a:custGeom>
            <a:avLst/>
            <a:gdLst/>
            <a:ahLst/>
            <a:cxnLst/>
            <a:rect l="l" t="t" r="r" b="b"/>
            <a:pathLst>
              <a:path w="1879176" h="1931863">
                <a:moveTo>
                  <a:pt x="0" y="0"/>
                </a:moveTo>
                <a:lnTo>
                  <a:pt x="1879176" y="0"/>
                </a:lnTo>
                <a:lnTo>
                  <a:pt x="1879176" y="1931864"/>
                </a:lnTo>
                <a:lnTo>
                  <a:pt x="0" y="193186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 rtlCol="0"/>
          <a:lstStyle/>
          <a:p>
            <a:pPr rtl="0"/>
            <a:endParaRPr lang="en-IE"/>
          </a:p>
        </p:txBody>
      </p:sp>
      <p:grpSp>
        <p:nvGrpSpPr>
          <p:cNvPr id="6" name="Group 6"/>
          <p:cNvGrpSpPr/>
          <p:nvPr/>
        </p:nvGrpSpPr>
        <p:grpSpPr>
          <a:xfrm>
            <a:off x="9144000" y="-913024"/>
            <a:ext cx="12389022" cy="12113047"/>
            <a:chOff x="0" y="0"/>
            <a:chExt cx="6328410" cy="6187440"/>
          </a:xfrm>
        </p:grpSpPr>
        <p:sp>
          <p:nvSpPr>
            <p:cNvPr id="7" name="Freeform 7"/>
            <p:cNvSpPr/>
            <p:nvPr/>
          </p:nvSpPr>
          <p:spPr>
            <a:xfrm>
              <a:off x="0" y="240"/>
              <a:ext cx="6329680" cy="6186026"/>
            </a:xfrm>
            <a:custGeom>
              <a:avLst/>
              <a:gdLst/>
              <a:ahLst/>
              <a:cxnLst/>
              <a:rect l="l" t="t" r="r" b="b"/>
              <a:pathLst>
                <a:path w="6329680" h="6186026">
                  <a:moveTo>
                    <a:pt x="2310130" y="1424700"/>
                  </a:moveTo>
                  <a:cubicBezTo>
                    <a:pt x="1192530" y="1102120"/>
                    <a:pt x="416560" y="655080"/>
                    <a:pt x="483870" y="333770"/>
                  </a:cubicBezTo>
                  <a:cubicBezTo>
                    <a:pt x="565150" y="-53580"/>
                    <a:pt x="1838960" y="-112000"/>
                    <a:pt x="3326130" y="201690"/>
                  </a:cubicBezTo>
                  <a:cubicBezTo>
                    <a:pt x="4455160" y="440450"/>
                    <a:pt x="5384800" y="825260"/>
                    <a:pt x="5730240" y="1166890"/>
                  </a:cubicBezTo>
                  <a:cubicBezTo>
                    <a:pt x="5824220" y="1235470"/>
                    <a:pt x="5876290" y="1321830"/>
                    <a:pt x="5876290" y="1424700"/>
                  </a:cubicBezTo>
                  <a:lnTo>
                    <a:pt x="5876290" y="1428510"/>
                  </a:lnTo>
                  <a:cubicBezTo>
                    <a:pt x="5876290" y="1438670"/>
                    <a:pt x="5876290" y="1448830"/>
                    <a:pt x="5875020" y="1457720"/>
                  </a:cubicBezTo>
                  <a:cubicBezTo>
                    <a:pt x="5843270" y="1758710"/>
                    <a:pt x="5398770" y="2134630"/>
                    <a:pt x="4721860" y="2477530"/>
                  </a:cubicBezTo>
                  <a:cubicBezTo>
                    <a:pt x="4951730" y="2618500"/>
                    <a:pt x="5083810" y="2784870"/>
                    <a:pt x="5083810" y="2961400"/>
                  </a:cubicBezTo>
                  <a:cubicBezTo>
                    <a:pt x="5083810" y="3000770"/>
                    <a:pt x="5077460" y="3040140"/>
                    <a:pt x="5064760" y="3076970"/>
                  </a:cubicBezTo>
                  <a:cubicBezTo>
                    <a:pt x="5760720" y="3231910"/>
                    <a:pt x="6234430" y="3474480"/>
                    <a:pt x="6316980" y="3750070"/>
                  </a:cubicBezTo>
                  <a:cubicBezTo>
                    <a:pt x="6325870" y="3778010"/>
                    <a:pt x="6329680" y="3805950"/>
                    <a:pt x="6329680" y="3835160"/>
                  </a:cubicBezTo>
                  <a:cubicBezTo>
                    <a:pt x="6329680" y="4354590"/>
                    <a:pt x="5077460" y="5218190"/>
                    <a:pt x="3534410" y="5763020"/>
                  </a:cubicBezTo>
                  <a:cubicBezTo>
                    <a:pt x="1991360" y="6307850"/>
                    <a:pt x="739140" y="6329440"/>
                    <a:pt x="739140" y="5810010"/>
                  </a:cubicBezTo>
                  <a:cubicBezTo>
                    <a:pt x="739140" y="5505210"/>
                    <a:pt x="1169670" y="5082300"/>
                    <a:pt x="1837690" y="4674630"/>
                  </a:cubicBezTo>
                  <a:cubicBezTo>
                    <a:pt x="830580" y="4520960"/>
                    <a:pt x="140970" y="4203460"/>
                    <a:pt x="140970" y="3836430"/>
                  </a:cubicBezTo>
                  <a:cubicBezTo>
                    <a:pt x="140970" y="3704350"/>
                    <a:pt x="231140" y="3578620"/>
                    <a:pt x="392430" y="3464320"/>
                  </a:cubicBezTo>
                  <a:cubicBezTo>
                    <a:pt x="143510" y="3319540"/>
                    <a:pt x="0" y="3146820"/>
                    <a:pt x="0" y="2962670"/>
                  </a:cubicBezTo>
                  <a:lnTo>
                    <a:pt x="0" y="2952510"/>
                  </a:lnTo>
                  <a:cubicBezTo>
                    <a:pt x="0" y="2499120"/>
                    <a:pt x="989330" y="1860310"/>
                    <a:pt x="2310130" y="1424700"/>
                  </a:cubicBezTo>
                  <a:close/>
                </a:path>
              </a:pathLst>
            </a:custGeom>
            <a:blipFill>
              <a:blip r:embed="rId7"/>
              <a:stretch>
                <a:fillRect l="-32971" r="-13624"/>
              </a:stretch>
            </a:blipFill>
          </p:spPr>
          <p:txBody>
            <a:bodyPr rtlCol="0"/>
            <a:lstStyle/>
            <a:p>
              <a:pPr rtl="0"/>
              <a:endParaRPr lang="en-IE"/>
            </a:p>
          </p:txBody>
        </p:sp>
      </p:grpSp>
      <p:sp>
        <p:nvSpPr>
          <p:cNvPr id="8" name="Freeform 8"/>
          <p:cNvSpPr/>
          <p:nvPr/>
        </p:nvSpPr>
        <p:spPr>
          <a:xfrm>
            <a:off x="1028700" y="6740541"/>
            <a:ext cx="3227500" cy="1106571"/>
          </a:xfrm>
          <a:custGeom>
            <a:avLst/>
            <a:gdLst/>
            <a:ahLst/>
            <a:cxnLst/>
            <a:rect l="l" t="t" r="r" b="b"/>
            <a:pathLst>
              <a:path w="3227500" h="1106571">
                <a:moveTo>
                  <a:pt x="0" y="0"/>
                </a:moveTo>
                <a:lnTo>
                  <a:pt x="3227500" y="0"/>
                </a:lnTo>
                <a:lnTo>
                  <a:pt x="3227500" y="1106572"/>
                </a:lnTo>
                <a:lnTo>
                  <a:pt x="0" y="110657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  <p:txBody>
          <a:bodyPr rtlCol="0"/>
          <a:lstStyle/>
          <a:p>
            <a:pPr rtl="0"/>
            <a:endParaRPr lang="en-IE"/>
          </a:p>
        </p:txBody>
      </p:sp>
      <p:sp>
        <p:nvSpPr>
          <p:cNvPr id="9" name="TextBox 9"/>
          <p:cNvSpPr txBox="1"/>
          <p:nvPr/>
        </p:nvSpPr>
        <p:spPr>
          <a:xfrm>
            <a:off x="1195176" y="4061381"/>
            <a:ext cx="7063233" cy="26161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0">
              <a:lnSpc>
                <a:spcPts val="10200"/>
              </a:lnSpc>
            </a:pPr>
            <a:r>
              <a:rPr lang="ga" sz="9600" dirty="0">
                <a:solidFill>
                  <a:srgbClr val="38B6FF"/>
                </a:solidFill>
                <a:latin typeface="Bobby Jones"/>
                <a:ea typeface="Bobby Jones"/>
                <a:cs typeface="Bobby Jones"/>
                <a:sym typeface="Bobby Jones"/>
              </a:rPr>
              <a:t>GO RAIBH MAITH AGAIBH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92815" y="8159116"/>
            <a:ext cx="10387970" cy="18421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0">
              <a:lnSpc>
                <a:spcPts val="2940"/>
              </a:lnSpc>
            </a:pPr>
            <a:r>
              <a:rPr lang="ga" sz="2100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Cuirtear an obair seo ar fáil faoi théarmaí Creative Commons Attribution Share Alike 3.0 Licence </a:t>
            </a:r>
            <a:r>
              <a:rPr lang="ga" sz="2100" b="1" u="sng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  <a:hlinkClick r:id="rId9" tooltip="http://creativecommons.org/licenses/by-sa/3.0/ie/"/>
              </a:rPr>
              <a:t>http://creativecommons.org/licenses/by-sa/3.0/ie/</a:t>
            </a:r>
            <a:r>
              <a:rPr lang="ga" sz="2100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. Is féidir leat an t-ábhar seo a úsáid agus a athúsáid (ach gan íomhánna agus lógónna a áireamh) saor in aisce i bhformáid nó meán ar bith, faoi théarmaí Creative Commons Attribution Share Alike Licence.​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4875175" y="7007627"/>
            <a:ext cx="3979962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0">
              <a:lnSpc>
                <a:spcPts val="4759"/>
              </a:lnSpc>
            </a:pPr>
            <a:r>
              <a:rPr lang="ga" sz="3399" dirty="0">
                <a:solidFill>
                  <a:srgbClr val="FDFDFD"/>
                </a:solidFill>
                <a:latin typeface="Canva Sans"/>
                <a:ea typeface="Canva Sans"/>
                <a:cs typeface="Canva Sans"/>
                <a:sym typeface="Canva Sans"/>
              </a:rPr>
              <a:t>© Webwise_Ireland​</a:t>
            </a:r>
          </a:p>
        </p:txBody>
      </p:sp>
      <p:sp>
        <p:nvSpPr>
          <p:cNvPr id="12" name="Freeform 12"/>
          <p:cNvSpPr/>
          <p:nvPr/>
        </p:nvSpPr>
        <p:spPr>
          <a:xfrm>
            <a:off x="3690375" y="863587"/>
            <a:ext cx="2072837" cy="434432"/>
          </a:xfrm>
          <a:custGeom>
            <a:avLst/>
            <a:gdLst/>
            <a:ahLst/>
            <a:cxnLst/>
            <a:rect l="l" t="t" r="r" b="b"/>
            <a:pathLst>
              <a:path w="2072837" h="434432">
                <a:moveTo>
                  <a:pt x="0" y="0"/>
                </a:moveTo>
                <a:lnTo>
                  <a:pt x="2072837" y="0"/>
                </a:lnTo>
                <a:lnTo>
                  <a:pt x="2072837" y="434432"/>
                </a:lnTo>
                <a:lnTo>
                  <a:pt x="0" y="43443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 rtlCol="0"/>
          <a:lstStyle/>
          <a:p>
            <a:pPr rtl="0"/>
            <a:endParaRPr lang="en-IE"/>
          </a:p>
        </p:txBody>
      </p:sp>
      <p:sp>
        <p:nvSpPr>
          <p:cNvPr id="13" name="Freeform 13"/>
          <p:cNvSpPr/>
          <p:nvPr/>
        </p:nvSpPr>
        <p:spPr>
          <a:xfrm>
            <a:off x="1028700" y="534558"/>
            <a:ext cx="2515419" cy="988284"/>
          </a:xfrm>
          <a:custGeom>
            <a:avLst/>
            <a:gdLst/>
            <a:ahLst/>
            <a:cxnLst/>
            <a:rect l="l" t="t" r="r" b="b"/>
            <a:pathLst>
              <a:path w="2515419" h="988284">
                <a:moveTo>
                  <a:pt x="0" y="0"/>
                </a:moveTo>
                <a:lnTo>
                  <a:pt x="2515419" y="0"/>
                </a:lnTo>
                <a:lnTo>
                  <a:pt x="2515419" y="988284"/>
                </a:lnTo>
                <a:lnTo>
                  <a:pt x="0" y="98828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 rtlCol="0"/>
          <a:lstStyle/>
          <a:p>
            <a:pPr rtl="0"/>
            <a:endParaRPr lang="en-IE"/>
          </a:p>
        </p:txBody>
      </p:sp>
      <p:sp>
        <p:nvSpPr>
          <p:cNvPr id="14" name="Freeform 14"/>
          <p:cNvSpPr/>
          <p:nvPr/>
        </p:nvSpPr>
        <p:spPr>
          <a:xfrm>
            <a:off x="6011132" y="793746"/>
            <a:ext cx="3296348" cy="574114"/>
          </a:xfrm>
          <a:custGeom>
            <a:avLst/>
            <a:gdLst/>
            <a:ahLst/>
            <a:cxnLst/>
            <a:rect l="l" t="t" r="r" b="b"/>
            <a:pathLst>
              <a:path w="3296348" h="574114">
                <a:moveTo>
                  <a:pt x="0" y="0"/>
                </a:moveTo>
                <a:lnTo>
                  <a:pt x="3296348" y="0"/>
                </a:lnTo>
                <a:lnTo>
                  <a:pt x="3296348" y="574114"/>
                </a:lnTo>
                <a:lnTo>
                  <a:pt x="0" y="57411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 rtlCol="0"/>
          <a:lstStyle/>
          <a:p>
            <a:pPr rtl="0"/>
            <a:endParaRPr lang="en-IE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7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793901"/>
            <a:ext cx="3659502" cy="809124"/>
          </a:xfrm>
          <a:custGeom>
            <a:avLst/>
            <a:gdLst/>
            <a:ahLst/>
            <a:cxnLst/>
            <a:rect l="l" t="t" r="r" b="b"/>
            <a:pathLst>
              <a:path w="3659502" h="809124">
                <a:moveTo>
                  <a:pt x="0" y="0"/>
                </a:moveTo>
                <a:lnTo>
                  <a:pt x="3659502" y="0"/>
                </a:lnTo>
                <a:lnTo>
                  <a:pt x="3659502" y="809124"/>
                </a:lnTo>
                <a:lnTo>
                  <a:pt x="0" y="80912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rtlCol="0"/>
          <a:lstStyle/>
          <a:p>
            <a:pPr rtl="0"/>
            <a:endParaRPr lang="en-IE"/>
          </a:p>
        </p:txBody>
      </p:sp>
      <p:grpSp>
        <p:nvGrpSpPr>
          <p:cNvPr id="3" name="Group 3"/>
          <p:cNvGrpSpPr/>
          <p:nvPr/>
        </p:nvGrpSpPr>
        <p:grpSpPr>
          <a:xfrm>
            <a:off x="11018982" y="3258943"/>
            <a:ext cx="6425827" cy="6282687"/>
            <a:chOff x="0" y="0"/>
            <a:chExt cx="6328410" cy="6187440"/>
          </a:xfrm>
        </p:grpSpPr>
        <p:sp>
          <p:nvSpPr>
            <p:cNvPr id="4" name="Freeform 4"/>
            <p:cNvSpPr/>
            <p:nvPr/>
          </p:nvSpPr>
          <p:spPr>
            <a:xfrm>
              <a:off x="0" y="240"/>
              <a:ext cx="6329680" cy="6186026"/>
            </a:xfrm>
            <a:custGeom>
              <a:avLst/>
              <a:gdLst/>
              <a:ahLst/>
              <a:cxnLst/>
              <a:rect l="l" t="t" r="r" b="b"/>
              <a:pathLst>
                <a:path w="6329680" h="6186026">
                  <a:moveTo>
                    <a:pt x="2310130" y="1424700"/>
                  </a:moveTo>
                  <a:cubicBezTo>
                    <a:pt x="1192530" y="1102120"/>
                    <a:pt x="416560" y="655080"/>
                    <a:pt x="483870" y="333770"/>
                  </a:cubicBezTo>
                  <a:cubicBezTo>
                    <a:pt x="565150" y="-53580"/>
                    <a:pt x="1838960" y="-112000"/>
                    <a:pt x="3326130" y="201690"/>
                  </a:cubicBezTo>
                  <a:cubicBezTo>
                    <a:pt x="4455160" y="440450"/>
                    <a:pt x="5384800" y="825260"/>
                    <a:pt x="5730240" y="1166890"/>
                  </a:cubicBezTo>
                  <a:cubicBezTo>
                    <a:pt x="5824220" y="1235470"/>
                    <a:pt x="5876290" y="1321830"/>
                    <a:pt x="5876290" y="1424700"/>
                  </a:cubicBezTo>
                  <a:lnTo>
                    <a:pt x="5876290" y="1428510"/>
                  </a:lnTo>
                  <a:cubicBezTo>
                    <a:pt x="5876290" y="1438670"/>
                    <a:pt x="5876290" y="1448830"/>
                    <a:pt x="5875020" y="1457720"/>
                  </a:cubicBezTo>
                  <a:cubicBezTo>
                    <a:pt x="5843270" y="1758710"/>
                    <a:pt x="5398770" y="2134630"/>
                    <a:pt x="4721860" y="2477530"/>
                  </a:cubicBezTo>
                  <a:cubicBezTo>
                    <a:pt x="4951730" y="2618500"/>
                    <a:pt x="5083810" y="2784870"/>
                    <a:pt x="5083810" y="2961400"/>
                  </a:cubicBezTo>
                  <a:cubicBezTo>
                    <a:pt x="5083810" y="3000770"/>
                    <a:pt x="5077460" y="3040140"/>
                    <a:pt x="5064760" y="3076970"/>
                  </a:cubicBezTo>
                  <a:cubicBezTo>
                    <a:pt x="5760720" y="3231910"/>
                    <a:pt x="6234430" y="3474480"/>
                    <a:pt x="6316980" y="3750070"/>
                  </a:cubicBezTo>
                  <a:cubicBezTo>
                    <a:pt x="6325870" y="3778010"/>
                    <a:pt x="6329680" y="3805950"/>
                    <a:pt x="6329680" y="3835160"/>
                  </a:cubicBezTo>
                  <a:cubicBezTo>
                    <a:pt x="6329680" y="4354590"/>
                    <a:pt x="5077460" y="5218190"/>
                    <a:pt x="3534410" y="5763020"/>
                  </a:cubicBezTo>
                  <a:cubicBezTo>
                    <a:pt x="1991360" y="6307850"/>
                    <a:pt x="739140" y="6329440"/>
                    <a:pt x="739140" y="5810010"/>
                  </a:cubicBezTo>
                  <a:cubicBezTo>
                    <a:pt x="739140" y="5505210"/>
                    <a:pt x="1169670" y="5082300"/>
                    <a:pt x="1837690" y="4674630"/>
                  </a:cubicBezTo>
                  <a:cubicBezTo>
                    <a:pt x="830580" y="4520960"/>
                    <a:pt x="140970" y="4203460"/>
                    <a:pt x="140970" y="3836430"/>
                  </a:cubicBezTo>
                  <a:cubicBezTo>
                    <a:pt x="140970" y="3704350"/>
                    <a:pt x="231140" y="3578620"/>
                    <a:pt x="392430" y="3464320"/>
                  </a:cubicBezTo>
                  <a:cubicBezTo>
                    <a:pt x="143510" y="3319540"/>
                    <a:pt x="0" y="3146820"/>
                    <a:pt x="0" y="2962670"/>
                  </a:cubicBezTo>
                  <a:lnTo>
                    <a:pt x="0" y="2952510"/>
                  </a:lnTo>
                  <a:cubicBezTo>
                    <a:pt x="0" y="2499120"/>
                    <a:pt x="989330" y="1860310"/>
                    <a:pt x="2310130" y="1424700"/>
                  </a:cubicBezTo>
                  <a:close/>
                </a:path>
              </a:pathLst>
            </a:custGeom>
            <a:blipFill>
              <a:blip r:embed="rId3"/>
              <a:stretch>
                <a:fillRect l="-17633" r="-28962"/>
              </a:stretch>
            </a:blipFill>
          </p:spPr>
          <p:txBody>
            <a:bodyPr rtlCol="0"/>
            <a:lstStyle/>
            <a:p>
              <a:pPr rtl="0"/>
              <a:endParaRPr lang="en-IE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028700" y="2727509"/>
            <a:ext cx="9990282" cy="66455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 rtl="0">
              <a:lnSpc>
                <a:spcPts val="4000"/>
              </a:lnSpc>
            </a:pPr>
            <a:r>
              <a:rPr lang="ga" sz="3200" b="1" dirty="0">
                <a:solidFill>
                  <a:srgbClr val="000001"/>
                </a:solidFill>
                <a:latin typeface="DM Sans Bold"/>
                <a:ea typeface="DM Sans Bold"/>
                <a:cs typeface="DM Sans Bold"/>
                <a:sym typeface="DM Sans Bold"/>
              </a:rPr>
              <a:t>Ar Lá le haghaidh Idirlíon níos Sábháilte, glacaimis am chun an méid seo a leanas a dhéanamh:</a:t>
            </a:r>
          </a:p>
          <a:p>
            <a:pPr algn="l" rtl="0">
              <a:lnSpc>
                <a:spcPts val="4000"/>
              </a:lnSpc>
            </a:pPr>
            <a:endParaRPr lang="en-US" sz="3200" b="1" dirty="0">
              <a:solidFill>
                <a:srgbClr val="000001"/>
              </a:solidFill>
              <a:latin typeface="DM Sans Bold"/>
              <a:ea typeface="DM Sans Bold"/>
              <a:cs typeface="DM Sans Bold"/>
              <a:sym typeface="DM Sans Bold"/>
            </a:endParaRPr>
          </a:p>
          <a:p>
            <a:pPr marL="690890" lvl="1" indent="-345445" algn="l" rtl="0">
              <a:lnSpc>
                <a:spcPts val="4000"/>
              </a:lnSpc>
              <a:buFont typeface="Arial"/>
              <a:buChar char="•"/>
            </a:pPr>
            <a:r>
              <a:rPr lang="ga" sz="3200" dirty="0">
                <a:solidFill>
                  <a:srgbClr val="000001"/>
                </a:solidFill>
                <a:latin typeface="DM Sans"/>
                <a:ea typeface="DM Sans"/>
                <a:cs typeface="DM Sans"/>
                <a:sym typeface="DM Sans"/>
              </a:rPr>
              <a:t>Tuiscint a fháil ar bhotaí comhrá IS agus an dóigh a n-oibríonn siad.  </a:t>
            </a:r>
          </a:p>
          <a:p>
            <a:pPr marL="690890" lvl="1" indent="-345445" algn="l" rtl="0">
              <a:lnSpc>
                <a:spcPts val="4000"/>
              </a:lnSpc>
              <a:buFont typeface="Arial"/>
              <a:buChar char="•"/>
            </a:pPr>
            <a:r>
              <a:rPr lang="ga" sz="3200" dirty="0">
                <a:solidFill>
                  <a:srgbClr val="000001"/>
                </a:solidFill>
                <a:latin typeface="DM Sans"/>
                <a:ea typeface="DM Sans"/>
                <a:cs typeface="DM Sans"/>
                <a:sym typeface="DM Sans"/>
              </a:rPr>
              <a:t>Na rioscaí agus na buntáistí a bhaineann le botaí comhrá IS a úsáid a aithint.  </a:t>
            </a:r>
          </a:p>
          <a:p>
            <a:pPr marL="690890" lvl="1" indent="-345445" algn="l" rtl="0">
              <a:lnSpc>
                <a:spcPts val="4000"/>
              </a:lnSpc>
              <a:buFont typeface="Arial"/>
              <a:buChar char="•"/>
            </a:pPr>
            <a:r>
              <a:rPr lang="ga" sz="3200" dirty="0">
                <a:solidFill>
                  <a:srgbClr val="000001"/>
                </a:solidFill>
                <a:latin typeface="DM Sans"/>
                <a:ea typeface="DM Sans"/>
                <a:cs typeface="DM Sans"/>
                <a:sym typeface="DM Sans"/>
              </a:rPr>
              <a:t>Gnéithe a bhaineann le dearadh bota comhrá IS agus na rioscaí agus srianta a bhaineann le hidirghníomhú leis na huirlisí sin a phlé.  </a:t>
            </a:r>
          </a:p>
          <a:p>
            <a:pPr marL="690890" lvl="1" indent="-345445" algn="l" rtl="0">
              <a:lnSpc>
                <a:spcPts val="4000"/>
              </a:lnSpc>
              <a:buFont typeface="Arial"/>
              <a:buChar char="•"/>
            </a:pPr>
            <a:r>
              <a:rPr lang="ga" sz="3200" dirty="0">
                <a:solidFill>
                  <a:srgbClr val="000001"/>
                </a:solidFill>
                <a:latin typeface="DM Sans"/>
                <a:ea typeface="DM Sans"/>
                <a:cs typeface="DM Sans"/>
                <a:sym typeface="DM Sans"/>
              </a:rPr>
              <a:t>Straitéisí a fhorbairt chun uirlisí IS a úsáid go sábháilte agus go freagrach. </a:t>
            </a:r>
          </a:p>
          <a:p>
            <a:pPr algn="l" rtl="0">
              <a:lnSpc>
                <a:spcPts val="4000"/>
              </a:lnSpc>
            </a:pPr>
            <a:endParaRPr lang="en-US" sz="3200" dirty="0">
              <a:solidFill>
                <a:srgbClr val="00000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algn="l" rtl="0">
              <a:lnSpc>
                <a:spcPts val="4625"/>
              </a:lnSpc>
            </a:pPr>
            <a:endParaRPr lang="en-US" sz="3200" dirty="0">
              <a:solidFill>
                <a:srgbClr val="00000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7063473" y="805564"/>
            <a:ext cx="10768869" cy="18746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rtl="0">
              <a:lnSpc>
                <a:spcPts val="5600"/>
              </a:lnSpc>
            </a:pPr>
            <a:r>
              <a:rPr lang="ga" sz="4100" b="1" dirty="0">
                <a:solidFill>
                  <a:srgbClr val="000001"/>
                </a:solidFill>
                <a:latin typeface="DM Sans Bold"/>
                <a:ea typeface="DM Sans Bold"/>
                <a:cs typeface="DM Sans Bold"/>
                <a:sym typeface="DM Sans Bold"/>
              </a:rPr>
              <a:t>Lá le haghaidh Idirlíon níos Sábháilte 2026</a:t>
            </a:r>
          </a:p>
          <a:p>
            <a:pPr algn="r" rtl="0">
              <a:lnSpc>
                <a:spcPts val="4480"/>
              </a:lnSpc>
            </a:pPr>
            <a:r>
              <a:rPr lang="ga" sz="4000" b="1" dirty="0">
                <a:solidFill>
                  <a:srgbClr val="38B6FF"/>
                </a:solidFill>
                <a:latin typeface="DM Sans Bold"/>
                <a:ea typeface="DM Sans Bold"/>
                <a:cs typeface="DM Sans Bold"/>
                <a:sym typeface="DM Sans Bold"/>
              </a:rPr>
              <a:t>Feasach ar IS: Sábháilte, Cliste agus i gCeannas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7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875849"/>
            <a:ext cx="3659502" cy="809124"/>
          </a:xfrm>
          <a:custGeom>
            <a:avLst/>
            <a:gdLst/>
            <a:ahLst/>
            <a:cxnLst/>
            <a:rect l="l" t="t" r="r" b="b"/>
            <a:pathLst>
              <a:path w="3659502" h="809124">
                <a:moveTo>
                  <a:pt x="0" y="0"/>
                </a:moveTo>
                <a:lnTo>
                  <a:pt x="3659502" y="0"/>
                </a:lnTo>
                <a:lnTo>
                  <a:pt x="3659502" y="809124"/>
                </a:lnTo>
                <a:lnTo>
                  <a:pt x="0" y="80912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rtlCol="0"/>
          <a:lstStyle/>
          <a:p>
            <a:pPr rtl="0"/>
            <a:endParaRPr lang="en-IE"/>
          </a:p>
        </p:txBody>
      </p:sp>
      <p:grpSp>
        <p:nvGrpSpPr>
          <p:cNvPr id="3" name="Group 3"/>
          <p:cNvGrpSpPr/>
          <p:nvPr/>
        </p:nvGrpSpPr>
        <p:grpSpPr>
          <a:xfrm>
            <a:off x="11018982" y="2806252"/>
            <a:ext cx="6425827" cy="6282687"/>
            <a:chOff x="0" y="0"/>
            <a:chExt cx="6328410" cy="6187440"/>
          </a:xfrm>
        </p:grpSpPr>
        <p:sp>
          <p:nvSpPr>
            <p:cNvPr id="4" name="Freeform 4"/>
            <p:cNvSpPr/>
            <p:nvPr/>
          </p:nvSpPr>
          <p:spPr>
            <a:xfrm>
              <a:off x="0" y="240"/>
              <a:ext cx="6329680" cy="6186026"/>
            </a:xfrm>
            <a:custGeom>
              <a:avLst/>
              <a:gdLst/>
              <a:ahLst/>
              <a:cxnLst/>
              <a:rect l="l" t="t" r="r" b="b"/>
              <a:pathLst>
                <a:path w="6329680" h="6186026">
                  <a:moveTo>
                    <a:pt x="2310130" y="1424700"/>
                  </a:moveTo>
                  <a:cubicBezTo>
                    <a:pt x="1192530" y="1102120"/>
                    <a:pt x="416560" y="655080"/>
                    <a:pt x="483870" y="333770"/>
                  </a:cubicBezTo>
                  <a:cubicBezTo>
                    <a:pt x="565150" y="-53580"/>
                    <a:pt x="1838960" y="-112000"/>
                    <a:pt x="3326130" y="201690"/>
                  </a:cubicBezTo>
                  <a:cubicBezTo>
                    <a:pt x="4455160" y="440450"/>
                    <a:pt x="5384800" y="825260"/>
                    <a:pt x="5730240" y="1166890"/>
                  </a:cubicBezTo>
                  <a:cubicBezTo>
                    <a:pt x="5824220" y="1235470"/>
                    <a:pt x="5876290" y="1321830"/>
                    <a:pt x="5876290" y="1424700"/>
                  </a:cubicBezTo>
                  <a:lnTo>
                    <a:pt x="5876290" y="1428510"/>
                  </a:lnTo>
                  <a:cubicBezTo>
                    <a:pt x="5876290" y="1438670"/>
                    <a:pt x="5876290" y="1448830"/>
                    <a:pt x="5875020" y="1457720"/>
                  </a:cubicBezTo>
                  <a:cubicBezTo>
                    <a:pt x="5843270" y="1758710"/>
                    <a:pt x="5398770" y="2134630"/>
                    <a:pt x="4721860" y="2477530"/>
                  </a:cubicBezTo>
                  <a:cubicBezTo>
                    <a:pt x="4951730" y="2618500"/>
                    <a:pt x="5083810" y="2784870"/>
                    <a:pt x="5083810" y="2961400"/>
                  </a:cubicBezTo>
                  <a:cubicBezTo>
                    <a:pt x="5083810" y="3000770"/>
                    <a:pt x="5077460" y="3040140"/>
                    <a:pt x="5064760" y="3076970"/>
                  </a:cubicBezTo>
                  <a:cubicBezTo>
                    <a:pt x="5760720" y="3231910"/>
                    <a:pt x="6234430" y="3474480"/>
                    <a:pt x="6316980" y="3750070"/>
                  </a:cubicBezTo>
                  <a:cubicBezTo>
                    <a:pt x="6325870" y="3778010"/>
                    <a:pt x="6329680" y="3805950"/>
                    <a:pt x="6329680" y="3835160"/>
                  </a:cubicBezTo>
                  <a:cubicBezTo>
                    <a:pt x="6329680" y="4354590"/>
                    <a:pt x="5077460" y="5218190"/>
                    <a:pt x="3534410" y="5763020"/>
                  </a:cubicBezTo>
                  <a:cubicBezTo>
                    <a:pt x="1991360" y="6307850"/>
                    <a:pt x="739140" y="6329440"/>
                    <a:pt x="739140" y="5810010"/>
                  </a:cubicBezTo>
                  <a:cubicBezTo>
                    <a:pt x="739140" y="5505210"/>
                    <a:pt x="1169670" y="5082300"/>
                    <a:pt x="1837690" y="4674630"/>
                  </a:cubicBezTo>
                  <a:cubicBezTo>
                    <a:pt x="830580" y="4520960"/>
                    <a:pt x="140970" y="4203460"/>
                    <a:pt x="140970" y="3836430"/>
                  </a:cubicBezTo>
                  <a:cubicBezTo>
                    <a:pt x="140970" y="3704350"/>
                    <a:pt x="231140" y="3578620"/>
                    <a:pt x="392430" y="3464320"/>
                  </a:cubicBezTo>
                  <a:cubicBezTo>
                    <a:pt x="143510" y="3319540"/>
                    <a:pt x="0" y="3146820"/>
                    <a:pt x="0" y="2962670"/>
                  </a:cubicBezTo>
                  <a:lnTo>
                    <a:pt x="0" y="2952510"/>
                  </a:lnTo>
                  <a:cubicBezTo>
                    <a:pt x="0" y="2499120"/>
                    <a:pt x="989330" y="1860310"/>
                    <a:pt x="2310130" y="1424700"/>
                  </a:cubicBezTo>
                  <a:close/>
                </a:path>
              </a:pathLst>
            </a:custGeom>
            <a:blipFill>
              <a:blip r:embed="rId3"/>
              <a:stretch>
                <a:fillRect r="-35189"/>
              </a:stretch>
            </a:blipFill>
          </p:spPr>
          <p:txBody>
            <a:bodyPr rtlCol="0"/>
            <a:lstStyle/>
            <a:p>
              <a:pPr rtl="0"/>
              <a:endParaRPr lang="en-IE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028700" y="3833812"/>
            <a:ext cx="9309523" cy="46707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 rtl="0">
              <a:lnSpc>
                <a:spcPts val="5250"/>
              </a:lnSpc>
            </a:pPr>
            <a:r>
              <a:rPr lang="ga" sz="4200" b="1" dirty="0">
                <a:solidFill>
                  <a:srgbClr val="000001"/>
                </a:solidFill>
                <a:latin typeface="DM Sans Bold"/>
                <a:ea typeface="DM Sans Bold"/>
                <a:cs typeface="DM Sans Bold"/>
                <a:sym typeface="DM Sans Bold"/>
              </a:rPr>
              <a:t>Bímis seisiún tobsmaointeoireachta againn:</a:t>
            </a:r>
          </a:p>
          <a:p>
            <a:pPr algn="l" rtl="0">
              <a:lnSpc>
                <a:spcPts val="5250"/>
              </a:lnSpc>
            </a:pPr>
            <a:r>
              <a:rPr lang="ga" sz="4200" dirty="0">
                <a:solidFill>
                  <a:srgbClr val="000001"/>
                </a:solidFill>
                <a:latin typeface="DM Sans"/>
                <a:ea typeface="DM Sans"/>
                <a:cs typeface="DM Sans"/>
                <a:sym typeface="DM Sans"/>
              </a:rPr>
              <a:t>Cá háit a bhfaca tú nó ar úsáid tú bota comhrá?   </a:t>
            </a:r>
          </a:p>
          <a:p>
            <a:pPr algn="l" rtl="0">
              <a:lnSpc>
                <a:spcPts val="4000"/>
              </a:lnSpc>
            </a:pPr>
            <a:endParaRPr lang="en-US" sz="4200" dirty="0">
              <a:solidFill>
                <a:srgbClr val="00000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algn="l" rtl="0">
              <a:lnSpc>
                <a:spcPts val="4000"/>
              </a:lnSpc>
            </a:pPr>
            <a:r>
              <a:rPr lang="ga" sz="3200" dirty="0">
                <a:solidFill>
                  <a:srgbClr val="000001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</a:p>
          <a:p>
            <a:pPr algn="l" rtl="0">
              <a:lnSpc>
                <a:spcPts val="4000"/>
              </a:lnSpc>
            </a:pPr>
            <a:endParaRPr lang="en-US" sz="3200" dirty="0">
              <a:solidFill>
                <a:srgbClr val="00000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algn="l" rtl="0">
              <a:lnSpc>
                <a:spcPts val="4625"/>
              </a:lnSpc>
            </a:pPr>
            <a:endParaRPr lang="en-US" sz="3200" dirty="0">
              <a:solidFill>
                <a:srgbClr val="00000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algn="l" rtl="0">
              <a:lnSpc>
                <a:spcPts val="4625"/>
              </a:lnSpc>
            </a:pPr>
            <a:endParaRPr lang="en-US" sz="3200" dirty="0">
              <a:solidFill>
                <a:srgbClr val="00000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5029200" y="1076616"/>
            <a:ext cx="12909339" cy="6324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0">
              <a:lnSpc>
                <a:spcPts val="4928"/>
              </a:lnSpc>
            </a:pPr>
            <a:r>
              <a:rPr lang="ga" sz="4400" b="1" dirty="0">
                <a:solidFill>
                  <a:srgbClr val="000001"/>
                </a:solidFill>
                <a:latin typeface="DM Sans Bold"/>
                <a:ea typeface="DM Sans Bold"/>
                <a:cs typeface="DM Sans Bold"/>
                <a:sym typeface="DM Sans Bold"/>
              </a:rPr>
              <a:t>Feasach ar IS: Sábháilte, Cliste agus i gCeannas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7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624138"/>
            <a:ext cx="3659502" cy="809124"/>
          </a:xfrm>
          <a:custGeom>
            <a:avLst/>
            <a:gdLst/>
            <a:ahLst/>
            <a:cxnLst/>
            <a:rect l="l" t="t" r="r" b="b"/>
            <a:pathLst>
              <a:path w="3659502" h="809124">
                <a:moveTo>
                  <a:pt x="0" y="0"/>
                </a:moveTo>
                <a:lnTo>
                  <a:pt x="3659502" y="0"/>
                </a:lnTo>
                <a:lnTo>
                  <a:pt x="3659502" y="809124"/>
                </a:lnTo>
                <a:lnTo>
                  <a:pt x="0" y="80912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rtlCol="0"/>
          <a:lstStyle/>
          <a:p>
            <a:pPr rtl="0"/>
            <a:endParaRPr lang="en-IE"/>
          </a:p>
        </p:txBody>
      </p:sp>
      <p:sp>
        <p:nvSpPr>
          <p:cNvPr id="3" name="TextBox 3"/>
          <p:cNvSpPr txBox="1"/>
          <p:nvPr/>
        </p:nvSpPr>
        <p:spPr>
          <a:xfrm>
            <a:off x="740279" y="1967223"/>
            <a:ext cx="16704530" cy="112164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82932" lvl="1" indent="-291466" algn="l" rtl="0">
              <a:lnSpc>
                <a:spcPts val="3375"/>
              </a:lnSpc>
              <a:buFont typeface="Arial"/>
              <a:buChar char="•"/>
            </a:pPr>
            <a:r>
              <a:rPr lang="ga" sz="2500" dirty="0">
                <a:solidFill>
                  <a:srgbClr val="000001"/>
                </a:solidFill>
                <a:latin typeface="DM Sans"/>
                <a:ea typeface="DM Sans"/>
                <a:cs typeface="DM Sans"/>
                <a:sym typeface="DM Sans"/>
              </a:rPr>
              <a:t>Is córas IS intleachta giniúnaí é bota comhrá IS atá in ann </a:t>
            </a:r>
            <a:r>
              <a:rPr lang="ga" sz="2500" b="1" dirty="0">
                <a:solidFill>
                  <a:srgbClr val="000001"/>
                </a:solidFill>
                <a:latin typeface="DM Sans Bold"/>
                <a:ea typeface="DM Sans Bold"/>
                <a:cs typeface="DM Sans Bold"/>
                <a:sym typeface="DM Sans Bold"/>
              </a:rPr>
              <a:t>comhrá a spreagadh</a:t>
            </a:r>
            <a:r>
              <a:rPr lang="ga" sz="2500" dirty="0">
                <a:solidFill>
                  <a:srgbClr val="000001"/>
                </a:solidFill>
                <a:latin typeface="DM Sans"/>
                <a:ea typeface="DM Sans"/>
                <a:cs typeface="DM Sans"/>
                <a:sym typeface="DM Sans"/>
              </a:rPr>
              <a:t> le daoine trí </a:t>
            </a:r>
            <a:r>
              <a:rPr lang="ga" sz="2500" b="1" dirty="0">
                <a:solidFill>
                  <a:srgbClr val="000001"/>
                </a:solidFill>
                <a:latin typeface="DM Sans Bold"/>
                <a:ea typeface="DM Sans Bold"/>
                <a:cs typeface="DM Sans Bold"/>
                <a:sym typeface="DM Sans Bold"/>
              </a:rPr>
              <a:t>Shamhail Mhór Teanga</a:t>
            </a:r>
            <a:r>
              <a:rPr lang="ga" sz="2500" dirty="0">
                <a:solidFill>
                  <a:srgbClr val="000001"/>
                </a:solidFill>
                <a:latin typeface="DM Sans"/>
                <a:ea typeface="DM Sans"/>
                <a:cs typeface="DM Sans"/>
                <a:sym typeface="DM Sans"/>
              </a:rPr>
              <a:t> a úsáid a oiltear ar mhéideanna ollmhóra sonraí m.sh., téacs ó leabhair, suíomhanna gréasáin, agus comhráite ar líne. </a:t>
            </a:r>
          </a:p>
          <a:p>
            <a:pPr marL="582932" lvl="1" indent="-291466" algn="l" rtl="0">
              <a:lnSpc>
                <a:spcPts val="3375"/>
              </a:lnSpc>
              <a:buFont typeface="Arial"/>
              <a:buChar char="•"/>
            </a:pPr>
            <a:r>
              <a:rPr lang="ga" sz="2500" dirty="0">
                <a:solidFill>
                  <a:srgbClr val="000001"/>
                </a:solidFill>
                <a:latin typeface="DM Sans"/>
                <a:ea typeface="DM Sans"/>
                <a:cs typeface="DM Sans"/>
                <a:sym typeface="DM Sans"/>
              </a:rPr>
              <a:t>Feiceann an bota comhrá </a:t>
            </a:r>
            <a:r>
              <a:rPr lang="ga" sz="2500" b="1" dirty="0">
                <a:solidFill>
                  <a:srgbClr val="000001"/>
                </a:solidFill>
                <a:latin typeface="DM Sans Bold"/>
                <a:ea typeface="DM Sans Bold"/>
                <a:cs typeface="DM Sans Bold"/>
                <a:sym typeface="DM Sans Bold"/>
              </a:rPr>
              <a:t>patrúin sa teanga</a:t>
            </a:r>
            <a:r>
              <a:rPr lang="ga" sz="2500" dirty="0">
                <a:solidFill>
                  <a:srgbClr val="000001"/>
                </a:solidFill>
                <a:latin typeface="DM Sans"/>
                <a:ea typeface="DM Sans"/>
                <a:cs typeface="DM Sans"/>
                <a:sym typeface="DM Sans"/>
              </a:rPr>
              <a:t> agus trí phróiseas ríomhaireachta dian ina bhfuil cumhacht agus acmhainní ar bith ag teastáil, tógann sé samhail ar conas a úsáidtear focail i dtaca lena chéile go hiondúil. Lena rá go simplí, foghlaimíonn sé trí fhocail a cheangal (agus codanna d’fhocail) le bríonna bunaithe ar an gcomhthéacs a úsáideadh iad i dtéacsanna atá feicthe aige cheana. </a:t>
            </a:r>
          </a:p>
          <a:p>
            <a:pPr marL="582932" lvl="1" indent="-291466" algn="l" rtl="0">
              <a:lnSpc>
                <a:spcPts val="3375"/>
              </a:lnSpc>
              <a:buFont typeface="Arial"/>
              <a:buChar char="•"/>
            </a:pPr>
            <a:r>
              <a:rPr lang="ga" sz="2500" dirty="0">
                <a:solidFill>
                  <a:srgbClr val="000001"/>
                </a:solidFill>
                <a:latin typeface="DM Sans"/>
                <a:ea typeface="DM Sans"/>
                <a:cs typeface="DM Sans"/>
                <a:sym typeface="DM Sans"/>
              </a:rPr>
              <a:t>Nuair a chlóscríobhann tú “leid”, is féidir leis an mbota comhrá IS an méid atá á iarraidh agat a thuiscint agus tosaíonn sé freagra ábhartha a thabhairt. Ansin leanann sé ar aghaidh </a:t>
            </a:r>
            <a:r>
              <a:rPr lang="ga" sz="2500" b="1" dirty="0">
                <a:solidFill>
                  <a:srgbClr val="000001"/>
                </a:solidFill>
                <a:latin typeface="DM Sans Bold"/>
                <a:ea typeface="DM Sans Bold"/>
                <a:cs typeface="DM Sans Bold"/>
                <a:sym typeface="DM Sans Bold"/>
              </a:rPr>
              <a:t>na chéad fhocail eile is dóchúla</a:t>
            </a:r>
            <a:r>
              <a:rPr lang="ga" sz="2500" dirty="0">
                <a:solidFill>
                  <a:srgbClr val="000001"/>
                </a:solidFill>
                <a:latin typeface="DM Sans"/>
                <a:ea typeface="DM Sans"/>
                <a:cs typeface="DM Sans"/>
                <a:sym typeface="DM Sans"/>
              </a:rPr>
              <a:t> a thuar de réir mar a chumann sé abairtí chun tú a fhreagairt, bunaithe ar na patrúin sin ónar fhoghlaim sé. </a:t>
            </a:r>
          </a:p>
          <a:p>
            <a:pPr marL="582932" lvl="1" indent="-291466" algn="l" rtl="0">
              <a:lnSpc>
                <a:spcPts val="3375"/>
              </a:lnSpc>
              <a:buFont typeface="Arial"/>
              <a:buChar char="•"/>
            </a:pPr>
            <a:r>
              <a:rPr lang="ga" sz="2500" dirty="0">
                <a:solidFill>
                  <a:srgbClr val="000001"/>
                </a:solidFill>
                <a:latin typeface="DM Sans"/>
                <a:ea typeface="DM Sans"/>
                <a:cs typeface="DM Sans"/>
                <a:sym typeface="DM Sans"/>
              </a:rPr>
              <a:t>Is é sin an </a:t>
            </a:r>
            <a:r>
              <a:rPr lang="ga" sz="2500" b="1" dirty="0">
                <a:solidFill>
                  <a:srgbClr val="000001"/>
                </a:solidFill>
                <a:latin typeface="DM Sans Bold"/>
                <a:ea typeface="DM Sans Bold"/>
                <a:cs typeface="DM Sans Bold"/>
                <a:sym typeface="DM Sans Bold"/>
              </a:rPr>
              <a:t>dóigh a chruthaíonn</a:t>
            </a:r>
            <a:r>
              <a:rPr lang="ga" sz="2500" dirty="0">
                <a:solidFill>
                  <a:srgbClr val="000001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ga" sz="2500" b="1" dirty="0">
                <a:solidFill>
                  <a:srgbClr val="000001"/>
                </a:solidFill>
                <a:latin typeface="DM Sans Bold"/>
                <a:ea typeface="DM Sans Bold"/>
                <a:cs typeface="DM Sans Bold"/>
                <a:sym typeface="DM Sans Bold"/>
              </a:rPr>
              <a:t>sé freagraí mar a bheadh duine ann</a:t>
            </a:r>
            <a:r>
              <a:rPr lang="ga" sz="2500" dirty="0">
                <a:solidFill>
                  <a:srgbClr val="000001"/>
                </a:solidFill>
                <a:latin typeface="DM Sans"/>
                <a:ea typeface="DM Sans"/>
                <a:cs typeface="DM Sans"/>
                <a:sym typeface="DM Sans"/>
              </a:rPr>
              <a:t>, tríd an chéad fhocal eile is dóchúla a roghnú arís agus arís eile, is iondúil gur féidir leis freagra ábhartha agus ciallmhar a chumadh go han-tapa. </a:t>
            </a:r>
          </a:p>
          <a:p>
            <a:pPr marL="582932" lvl="1" indent="-291466" algn="l" rtl="0">
              <a:lnSpc>
                <a:spcPts val="3375"/>
              </a:lnSpc>
              <a:buFont typeface="Arial"/>
              <a:buChar char="•"/>
            </a:pPr>
            <a:r>
              <a:rPr lang="ga" sz="2500" dirty="0">
                <a:solidFill>
                  <a:srgbClr val="000001"/>
                </a:solidFill>
                <a:latin typeface="DM Sans"/>
                <a:ea typeface="DM Sans"/>
                <a:cs typeface="DM Sans"/>
                <a:sym typeface="DM Sans"/>
              </a:rPr>
              <a:t>Ní féidir leis na huirlisí seo “smaoineamh” nó “a thuiscint” mar a bheadh duine ann, ach athchruthaíonn siad patrúin teanga go han-mhaith agus tá siad in ann a fhreagairt i bpatrún comhráiteach. </a:t>
            </a:r>
          </a:p>
          <a:p>
            <a:pPr marL="582932" lvl="1" indent="-291466" algn="l" rtl="0">
              <a:lnSpc>
                <a:spcPts val="3375"/>
              </a:lnSpc>
              <a:buFont typeface="Arial"/>
              <a:buChar char="•"/>
            </a:pPr>
            <a:r>
              <a:rPr lang="ga" sz="2500" dirty="0">
                <a:solidFill>
                  <a:srgbClr val="000001"/>
                </a:solidFill>
                <a:latin typeface="DM Sans"/>
                <a:ea typeface="DM Sans"/>
                <a:cs typeface="DM Sans"/>
                <a:sym typeface="DM Sans"/>
              </a:rPr>
              <a:t>“Oiltear” botaí comhrá IS freisin chun </a:t>
            </a:r>
            <a:r>
              <a:rPr lang="ga" sz="2500" b="1" dirty="0">
                <a:solidFill>
                  <a:srgbClr val="000001"/>
                </a:solidFill>
                <a:latin typeface="DM Sans Bold"/>
                <a:ea typeface="DM Sans Bold"/>
                <a:cs typeface="DM Sans Bold"/>
                <a:sym typeface="DM Sans Bold"/>
              </a:rPr>
              <a:t>ton dearfach agus cabhrach a bheith acu</a:t>
            </a:r>
            <a:r>
              <a:rPr lang="ga" sz="2500" dirty="0">
                <a:solidFill>
                  <a:srgbClr val="000001"/>
                </a:solidFill>
                <a:latin typeface="DM Sans"/>
                <a:ea typeface="DM Sans"/>
                <a:cs typeface="DM Sans"/>
                <a:sym typeface="DM Sans"/>
              </a:rPr>
              <a:t> agus iad ag freagairt ar leideanna daonna agus ar chomhrá. Is tábhachtach a thabhairt faoi deara go bhfuil siad in ann a chur in iúl go bhfuil na freagraí muiníneach, cruinn agus cabhrach – </a:t>
            </a:r>
            <a:r>
              <a:rPr lang="ga" sz="2500" b="1" dirty="0">
                <a:solidFill>
                  <a:srgbClr val="000001"/>
                </a:solidFill>
                <a:latin typeface="DM Sans Bold"/>
                <a:ea typeface="DM Sans Bold"/>
                <a:cs typeface="DM Sans Bold"/>
                <a:sym typeface="DM Sans Bold"/>
              </a:rPr>
              <a:t>fiú murar amhlaidh an scéal! </a:t>
            </a:r>
          </a:p>
          <a:p>
            <a:pPr marL="582932" lvl="1" indent="-291466" algn="l" rtl="0">
              <a:lnSpc>
                <a:spcPts val="3375"/>
              </a:lnSpc>
              <a:buFont typeface="Arial"/>
              <a:buChar char="•"/>
            </a:pPr>
            <a:r>
              <a:rPr lang="ga" sz="2500" b="1" dirty="0">
                <a:solidFill>
                  <a:srgbClr val="000001"/>
                </a:solidFill>
                <a:latin typeface="DM Sans Bold"/>
                <a:ea typeface="DM Sans Bold"/>
                <a:cs typeface="DM Sans Bold"/>
                <a:sym typeface="DM Sans Bold"/>
              </a:rPr>
              <a:t>Samplaí</a:t>
            </a:r>
            <a:r>
              <a:rPr lang="ga" sz="2500" dirty="0">
                <a:solidFill>
                  <a:srgbClr val="000001"/>
                </a:solidFill>
                <a:latin typeface="DM Sans"/>
                <a:ea typeface="DM Sans"/>
                <a:cs typeface="DM Sans"/>
                <a:sym typeface="DM Sans"/>
              </a:rPr>
              <a:t>: ChatGPT, Snapchat MyAI, Gemini, Copilot, Meta AI, srl. </a:t>
            </a:r>
          </a:p>
          <a:p>
            <a:pPr algn="l" rtl="0">
              <a:lnSpc>
                <a:spcPts val="5250"/>
              </a:lnSpc>
            </a:pPr>
            <a:endParaRPr lang="en-US" sz="2700" dirty="0">
              <a:solidFill>
                <a:srgbClr val="00000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algn="l" rtl="0">
              <a:lnSpc>
                <a:spcPts val="4000"/>
              </a:lnSpc>
            </a:pPr>
            <a:endParaRPr lang="en-US" sz="2700" dirty="0">
              <a:solidFill>
                <a:srgbClr val="00000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algn="l" rtl="0">
              <a:lnSpc>
                <a:spcPts val="4000"/>
              </a:lnSpc>
            </a:pPr>
            <a:r>
              <a:rPr lang="ga" sz="3200" dirty="0">
                <a:solidFill>
                  <a:srgbClr val="000001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</a:p>
          <a:p>
            <a:pPr algn="l" rtl="0">
              <a:lnSpc>
                <a:spcPts val="4000"/>
              </a:lnSpc>
            </a:pPr>
            <a:endParaRPr lang="en-US" sz="3200" dirty="0">
              <a:solidFill>
                <a:srgbClr val="00000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algn="l" rtl="0">
              <a:lnSpc>
                <a:spcPts val="4625"/>
              </a:lnSpc>
            </a:pPr>
            <a:endParaRPr lang="en-US" sz="3200" dirty="0">
              <a:solidFill>
                <a:srgbClr val="00000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algn="l" rtl="0">
              <a:lnSpc>
                <a:spcPts val="4625"/>
              </a:lnSpc>
            </a:pPr>
            <a:endParaRPr lang="en-US" sz="3200" dirty="0">
              <a:solidFill>
                <a:srgbClr val="00000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7519131" y="652713"/>
            <a:ext cx="9925678" cy="6352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rtl="0">
              <a:lnSpc>
                <a:spcPts val="4928"/>
              </a:lnSpc>
            </a:pPr>
            <a:r>
              <a:rPr lang="ga" sz="4400" b="1" dirty="0">
                <a:solidFill>
                  <a:srgbClr val="000001"/>
                </a:solidFill>
                <a:latin typeface="DM Sans Bold"/>
                <a:ea typeface="DM Sans Bold"/>
                <a:cs typeface="DM Sans Bold"/>
                <a:sym typeface="DM Sans Bold"/>
              </a:rPr>
              <a:t>Cad is Bota Comhrá IS ann?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7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624138"/>
            <a:ext cx="3659502" cy="809124"/>
          </a:xfrm>
          <a:custGeom>
            <a:avLst/>
            <a:gdLst/>
            <a:ahLst/>
            <a:cxnLst/>
            <a:rect l="l" t="t" r="r" b="b"/>
            <a:pathLst>
              <a:path w="3659502" h="809124">
                <a:moveTo>
                  <a:pt x="0" y="0"/>
                </a:moveTo>
                <a:lnTo>
                  <a:pt x="3659502" y="0"/>
                </a:lnTo>
                <a:lnTo>
                  <a:pt x="3659502" y="809124"/>
                </a:lnTo>
                <a:lnTo>
                  <a:pt x="0" y="80912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rtlCol="0"/>
          <a:lstStyle/>
          <a:p>
            <a:pPr rtl="0"/>
            <a:endParaRPr lang="en-IE"/>
          </a:p>
        </p:txBody>
      </p:sp>
      <p:sp>
        <p:nvSpPr>
          <p:cNvPr id="3" name="TextBox 3"/>
          <p:cNvSpPr txBox="1"/>
          <p:nvPr/>
        </p:nvSpPr>
        <p:spPr>
          <a:xfrm>
            <a:off x="605451" y="3822586"/>
            <a:ext cx="8538549" cy="40908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69285" lvl="1" indent="-334642" algn="l" rtl="0">
              <a:lnSpc>
                <a:spcPts val="4091"/>
              </a:lnSpc>
              <a:buFont typeface="Arial"/>
              <a:buChar char="•"/>
            </a:pPr>
            <a:r>
              <a:rPr lang="ga" sz="3099" b="1" dirty="0">
                <a:solidFill>
                  <a:srgbClr val="000001"/>
                </a:solidFill>
                <a:latin typeface="DM Sans Bold"/>
                <a:ea typeface="DM Sans Bold"/>
                <a:cs typeface="DM Sans Bold"/>
                <a:sym typeface="DM Sans Bold"/>
              </a:rPr>
              <a:t>Féach:</a:t>
            </a:r>
            <a:r>
              <a:rPr lang="ga" sz="3099" dirty="0">
                <a:solidFill>
                  <a:srgbClr val="000001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ga" sz="3099" u="sng" dirty="0">
                <a:solidFill>
                  <a:srgbClr val="000001"/>
                </a:solidFill>
                <a:latin typeface="DM Sans"/>
                <a:ea typeface="DM Sans"/>
                <a:cs typeface="DM Sans"/>
                <a:sym typeface="DM Sans"/>
                <a:hlinkClick r:id="rId3" tooltip="https://www.youtube.com/watch?v=kmDQQzOpHRo&amp;t=83s"/>
              </a:rPr>
              <a:t>Cad is botaí comhrá IS ann | BBC Ideas</a:t>
            </a:r>
            <a:r>
              <a:rPr lang="ga" sz="3099" dirty="0">
                <a:solidFill>
                  <a:srgbClr val="000001"/>
                </a:solidFill>
                <a:latin typeface="DM Sans"/>
                <a:ea typeface="DM Sans"/>
                <a:cs typeface="DM Sans"/>
                <a:sym typeface="DM Sans"/>
              </a:rPr>
              <a:t>  </a:t>
            </a:r>
          </a:p>
          <a:p>
            <a:pPr marL="669285" lvl="1" indent="-334642" algn="l" rtl="0">
              <a:lnSpc>
                <a:spcPts val="4091"/>
              </a:lnSpc>
              <a:buFont typeface="Arial"/>
              <a:buChar char="•"/>
            </a:pPr>
            <a:r>
              <a:rPr lang="ga" sz="3099" b="1" dirty="0">
                <a:solidFill>
                  <a:srgbClr val="000001"/>
                </a:solidFill>
                <a:latin typeface="DM Sans Bold"/>
                <a:ea typeface="DM Sans Bold"/>
                <a:cs typeface="DM Sans Bold"/>
                <a:sym typeface="DM Sans Bold"/>
              </a:rPr>
              <a:t>Páipéar Nóiméad Amháin: </a:t>
            </a:r>
            <a:r>
              <a:rPr lang="ga" sz="3099" dirty="0">
                <a:solidFill>
                  <a:srgbClr val="000001"/>
                </a:solidFill>
                <a:latin typeface="DM Sans"/>
                <a:ea typeface="DM Sans"/>
                <a:cs typeface="DM Sans"/>
                <a:sym typeface="DM Sans"/>
              </a:rPr>
              <a:t>Scríobh síos cad a sheas amach duit faoi conas a oibríonn botaí comhrá IS san fhíseán le haghaidh nóiméid. </a:t>
            </a:r>
          </a:p>
          <a:p>
            <a:pPr marL="669285" lvl="1" indent="-334642" algn="l" rtl="0">
              <a:lnSpc>
                <a:spcPts val="4091"/>
              </a:lnSpc>
              <a:buFont typeface="Arial"/>
              <a:buChar char="•"/>
            </a:pPr>
            <a:r>
              <a:rPr lang="ga" sz="3099" b="1" dirty="0">
                <a:solidFill>
                  <a:srgbClr val="000001"/>
                </a:solidFill>
                <a:latin typeface="DM Sans Bold"/>
                <a:ea typeface="DM Sans Bold"/>
                <a:cs typeface="DM Sans Bold"/>
                <a:sym typeface="DM Sans Bold"/>
              </a:rPr>
              <a:t>Breacadh Nótaí i mBeirteanna: </a:t>
            </a:r>
            <a:r>
              <a:rPr lang="ga" sz="3099" dirty="0">
                <a:solidFill>
                  <a:srgbClr val="000001"/>
                </a:solidFill>
                <a:latin typeface="DM Sans"/>
                <a:ea typeface="DM Sans"/>
                <a:cs typeface="DM Sans"/>
                <a:sym typeface="DM Sans"/>
              </a:rPr>
              <a:t>Ansin, cuir do nótaí i gcomparáid le do pháirtí agus cuir aon fhíric nua leis an méid d’fhoghlaim sibh óna chéile.  </a:t>
            </a:r>
          </a:p>
          <a:p>
            <a:pPr algn="l" rtl="0">
              <a:lnSpc>
                <a:spcPts val="3874"/>
              </a:lnSpc>
            </a:pPr>
            <a:r>
              <a:rPr lang="ga" sz="3099" dirty="0">
                <a:solidFill>
                  <a:srgbClr val="000001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</a:p>
        </p:txBody>
      </p: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9393378" y="2796696"/>
            <a:ext cx="8248682" cy="5766069"/>
            <a:chOff x="0" y="0"/>
            <a:chExt cx="13081000" cy="9144000"/>
          </a:xfrm>
        </p:grpSpPr>
        <p:sp>
          <p:nvSpPr>
            <p:cNvPr id="5" name="Freeform 5">
              <a:hlinkClick r:id="rId4" tooltip="https://www.youtube.com/watch?v=_TeA3w5_SOA"/>
            </p:cNvPr>
            <p:cNvSpPr/>
            <p:nvPr/>
          </p:nvSpPr>
          <p:spPr>
            <a:xfrm>
              <a:off x="360680" y="1096010"/>
              <a:ext cx="12444730" cy="6785610"/>
            </a:xfrm>
            <a:custGeom>
              <a:avLst/>
              <a:gdLst/>
              <a:ahLst/>
              <a:cxnLst/>
              <a:rect l="l" t="t" r="r" b="b"/>
              <a:pathLst>
                <a:path w="12444730" h="6785610">
                  <a:moveTo>
                    <a:pt x="0" y="0"/>
                  </a:moveTo>
                  <a:lnTo>
                    <a:pt x="12444730" y="0"/>
                  </a:lnTo>
                  <a:lnTo>
                    <a:pt x="12444730" y="6785610"/>
                  </a:lnTo>
                  <a:lnTo>
                    <a:pt x="0" y="6785610"/>
                  </a:lnTo>
                  <a:close/>
                </a:path>
              </a:pathLst>
            </a:custGeom>
            <a:blipFill>
              <a:blip r:embed="rId5"/>
              <a:stretch>
                <a:fillRect t="-1351" b="-1351"/>
              </a:stretch>
            </a:blipFill>
          </p:spPr>
          <p:txBody>
            <a:bodyPr rtlCol="0"/>
            <a:lstStyle/>
            <a:p>
              <a:pPr rtl="0"/>
              <a:endParaRPr lang="en-IE"/>
            </a:p>
          </p:txBody>
        </p:sp>
        <p:sp>
          <p:nvSpPr>
            <p:cNvPr id="6" name="Freeform 6">
              <a:hlinkClick r:id="rId4" tooltip="https://www.youtube.com/watch?v=_TeA3w5_SOA"/>
            </p:cNvPr>
            <p:cNvSpPr/>
            <p:nvPr/>
          </p:nvSpPr>
          <p:spPr>
            <a:xfrm>
              <a:off x="0" y="0"/>
              <a:ext cx="13081000" cy="9144000"/>
            </a:xfrm>
            <a:custGeom>
              <a:avLst/>
              <a:gdLst/>
              <a:ahLst/>
              <a:cxnLst/>
              <a:rect l="l" t="t" r="r" b="b"/>
              <a:pathLst>
                <a:path w="13081000" h="9144000">
                  <a:moveTo>
                    <a:pt x="0" y="0"/>
                  </a:moveTo>
                  <a:lnTo>
                    <a:pt x="13081000" y="0"/>
                  </a:lnTo>
                  <a:lnTo>
                    <a:pt x="13081000" y="9144000"/>
                  </a:lnTo>
                  <a:lnTo>
                    <a:pt x="0" y="9144000"/>
                  </a:lnTo>
                  <a:close/>
                </a:path>
              </a:pathLst>
            </a:custGeom>
          </p:spPr>
          <p:txBody>
            <a:bodyPr rtlCol="0"/>
            <a:lstStyle/>
            <a:p>
              <a:pPr rtl="0"/>
              <a:endParaRPr lang="en-IE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7760100" y="911113"/>
            <a:ext cx="10137400" cy="1431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rtl="0">
              <a:lnSpc>
                <a:spcPts val="5600"/>
              </a:lnSpc>
            </a:pPr>
            <a:r>
              <a:rPr lang="ga" sz="5000" b="1">
                <a:solidFill>
                  <a:srgbClr val="000001"/>
                </a:solidFill>
                <a:latin typeface="DM Sans Bold"/>
                <a:ea typeface="DM Sans Bold"/>
                <a:cs typeface="DM Sans Bold"/>
                <a:sym typeface="DM Sans Bold"/>
              </a:rPr>
              <a:t>Cad is Botaí Comhrá IS ann </a:t>
            </a:r>
          </a:p>
          <a:p>
            <a:pPr algn="r" rtl="0">
              <a:lnSpc>
                <a:spcPts val="5600"/>
              </a:lnSpc>
            </a:pPr>
            <a:r>
              <a:rPr lang="ga" sz="5000" b="1">
                <a:solidFill>
                  <a:srgbClr val="000001"/>
                </a:solidFill>
                <a:latin typeface="DM Sans Bold"/>
                <a:ea typeface="DM Sans Bold"/>
                <a:cs typeface="DM Sans Bold"/>
                <a:sym typeface="DM Sans Bold"/>
              </a:rPr>
              <a:t>agus Conas a Oibríonn Siad? 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7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624138"/>
            <a:ext cx="3659502" cy="809124"/>
          </a:xfrm>
          <a:custGeom>
            <a:avLst/>
            <a:gdLst/>
            <a:ahLst/>
            <a:cxnLst/>
            <a:rect l="l" t="t" r="r" b="b"/>
            <a:pathLst>
              <a:path w="3659502" h="809124">
                <a:moveTo>
                  <a:pt x="0" y="0"/>
                </a:moveTo>
                <a:lnTo>
                  <a:pt x="3659502" y="0"/>
                </a:lnTo>
                <a:lnTo>
                  <a:pt x="3659502" y="809124"/>
                </a:lnTo>
                <a:lnTo>
                  <a:pt x="0" y="80912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rtlCol="0"/>
          <a:lstStyle/>
          <a:p>
            <a:pPr rtl="0"/>
            <a:endParaRPr lang="en-IE"/>
          </a:p>
        </p:txBody>
      </p:sp>
      <p:sp>
        <p:nvSpPr>
          <p:cNvPr id="3" name="TextBox 3"/>
          <p:cNvSpPr txBox="1"/>
          <p:nvPr/>
        </p:nvSpPr>
        <p:spPr>
          <a:xfrm>
            <a:off x="1047750" y="2885915"/>
            <a:ext cx="9716243" cy="27016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 rtl="0">
              <a:lnSpc>
                <a:spcPts val="4000"/>
              </a:lnSpc>
            </a:pPr>
            <a:r>
              <a:rPr lang="ga" sz="3200" b="1" dirty="0">
                <a:solidFill>
                  <a:srgbClr val="000001"/>
                </a:solidFill>
                <a:latin typeface="DM Sans Bold"/>
                <a:ea typeface="DM Sans Bold"/>
                <a:cs typeface="DM Sans Bold"/>
                <a:sym typeface="DM Sans Bold"/>
              </a:rPr>
              <a:t>Bímis seisiún tobsmaointeoireachta againn:</a:t>
            </a:r>
          </a:p>
          <a:p>
            <a:pPr algn="l" rtl="0">
              <a:lnSpc>
                <a:spcPts val="4000"/>
              </a:lnSpc>
            </a:pPr>
            <a:endParaRPr lang="en-US" sz="3200" b="1" dirty="0">
              <a:solidFill>
                <a:srgbClr val="000001"/>
              </a:solidFill>
              <a:latin typeface="DM Sans Bold"/>
              <a:ea typeface="DM Sans Bold"/>
              <a:cs typeface="DM Sans Bold"/>
              <a:sym typeface="DM Sans Bold"/>
            </a:endParaRPr>
          </a:p>
          <a:p>
            <a:pPr algn="l" rtl="0">
              <a:lnSpc>
                <a:spcPts val="4250"/>
              </a:lnSpc>
            </a:pPr>
            <a:r>
              <a:rPr lang="ga" sz="3400" dirty="0">
                <a:solidFill>
                  <a:srgbClr val="000001"/>
                </a:solidFill>
                <a:latin typeface="DM Sans"/>
                <a:ea typeface="DM Sans"/>
                <a:cs typeface="DM Sans"/>
                <a:sym typeface="DM Sans"/>
              </a:rPr>
              <a:t>Cad é an rud is ansa leat (buntáistí) agus an imní is mó atá agat (rioscaí) maidir le botaí comhrá? </a:t>
            </a:r>
          </a:p>
          <a:p>
            <a:pPr algn="l" rtl="0">
              <a:lnSpc>
                <a:spcPts val="4875"/>
              </a:lnSpc>
            </a:pPr>
            <a:endParaRPr lang="en-US" sz="3400" dirty="0">
              <a:solidFill>
                <a:srgbClr val="00000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4688202" y="1045029"/>
            <a:ext cx="13251425" cy="6998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 rtl="0">
              <a:lnSpc>
                <a:spcPts val="5600"/>
              </a:lnSpc>
            </a:pPr>
            <a:r>
              <a:rPr lang="ga" sz="4400" b="1" dirty="0">
                <a:solidFill>
                  <a:srgbClr val="000001"/>
                </a:solidFill>
                <a:latin typeface="DM Sans Bold"/>
                <a:ea typeface="DM Sans Bold"/>
                <a:cs typeface="DM Sans Bold"/>
                <a:sym typeface="DM Sans Bold"/>
              </a:rPr>
              <a:t>Buntáistí &amp; Rioscaí a Bhaineann le Botaí Comhrá 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11775252" y="2404246"/>
            <a:ext cx="5996848" cy="6193812"/>
            <a:chOff x="0" y="0"/>
            <a:chExt cx="6148070" cy="6350000"/>
          </a:xfrm>
        </p:grpSpPr>
        <p:sp>
          <p:nvSpPr>
            <p:cNvPr id="6" name="Freeform 6"/>
            <p:cNvSpPr/>
            <p:nvPr/>
          </p:nvSpPr>
          <p:spPr>
            <a:xfrm>
              <a:off x="-50" y="-330"/>
              <a:ext cx="6149136" cy="6349909"/>
            </a:xfrm>
            <a:custGeom>
              <a:avLst/>
              <a:gdLst/>
              <a:ahLst/>
              <a:cxnLst/>
              <a:rect l="l" t="t" r="r" b="b"/>
              <a:pathLst>
                <a:path w="6149136" h="6349909">
                  <a:moveTo>
                    <a:pt x="1261160" y="330"/>
                  </a:moveTo>
                  <a:cubicBezTo>
                    <a:pt x="1581200" y="-12370"/>
                    <a:pt x="2193340" y="707720"/>
                    <a:pt x="2802940" y="1780870"/>
                  </a:cubicBezTo>
                  <a:cubicBezTo>
                    <a:pt x="2848660" y="1571320"/>
                    <a:pt x="2912160" y="1396060"/>
                    <a:pt x="2989630" y="1261440"/>
                  </a:cubicBezTo>
                  <a:cubicBezTo>
                    <a:pt x="3021380" y="1170000"/>
                    <a:pt x="3077260" y="1089990"/>
                    <a:pt x="3153460" y="1030300"/>
                  </a:cubicBezTo>
                  <a:cubicBezTo>
                    <a:pt x="3429050" y="818210"/>
                    <a:pt x="3912920" y="949020"/>
                    <a:pt x="4395520" y="1318590"/>
                  </a:cubicBezTo>
                  <a:cubicBezTo>
                    <a:pt x="4536490" y="748360"/>
                    <a:pt x="4820970" y="358470"/>
                    <a:pt x="5160060" y="347040"/>
                  </a:cubicBezTo>
                  <a:cubicBezTo>
                    <a:pt x="5669330" y="329260"/>
                    <a:pt x="6111290" y="1166190"/>
                    <a:pt x="6146850" y="2213940"/>
                  </a:cubicBezTo>
                  <a:cubicBezTo>
                    <a:pt x="6182410" y="3261690"/>
                    <a:pt x="5798870" y="4126560"/>
                    <a:pt x="5289600" y="4143070"/>
                  </a:cubicBezTo>
                  <a:cubicBezTo>
                    <a:pt x="5264200" y="4144340"/>
                    <a:pt x="5238800" y="4143070"/>
                    <a:pt x="5214670" y="4139260"/>
                  </a:cubicBezTo>
                  <a:cubicBezTo>
                    <a:pt x="5053380" y="4157040"/>
                    <a:pt x="4862880" y="4113860"/>
                    <a:pt x="4660950" y="4021150"/>
                  </a:cubicBezTo>
                  <a:cubicBezTo>
                    <a:pt x="4715560" y="5151450"/>
                    <a:pt x="4467910" y="6030290"/>
                    <a:pt x="4038650" y="6088710"/>
                  </a:cubicBezTo>
                  <a:cubicBezTo>
                    <a:pt x="4023410" y="6091250"/>
                    <a:pt x="4006900" y="6092520"/>
                    <a:pt x="3990390" y="6091250"/>
                  </a:cubicBezTo>
                  <a:cubicBezTo>
                    <a:pt x="3984040" y="6091250"/>
                    <a:pt x="3978960" y="6091250"/>
                    <a:pt x="3972610" y="6091250"/>
                  </a:cubicBezTo>
                  <a:cubicBezTo>
                    <a:pt x="3848150" y="6084900"/>
                    <a:pt x="3721150" y="6009970"/>
                    <a:pt x="3597960" y="5880430"/>
                  </a:cubicBezTo>
                  <a:cubicBezTo>
                    <a:pt x="3385870" y="5691200"/>
                    <a:pt x="3136950" y="5385130"/>
                    <a:pt x="2874060" y="4992700"/>
                  </a:cubicBezTo>
                  <a:cubicBezTo>
                    <a:pt x="2865170" y="5556580"/>
                    <a:pt x="2761030" y="5926150"/>
                    <a:pt x="2564180" y="5971870"/>
                  </a:cubicBezTo>
                  <a:cubicBezTo>
                    <a:pt x="2545130" y="5975680"/>
                    <a:pt x="2526080" y="5976950"/>
                    <a:pt x="2508300" y="5975680"/>
                  </a:cubicBezTo>
                  <a:cubicBezTo>
                    <a:pt x="2292400" y="5990920"/>
                    <a:pt x="1976170" y="5717870"/>
                    <a:pt x="1640890" y="5258130"/>
                  </a:cubicBezTo>
                  <a:cubicBezTo>
                    <a:pt x="1596440" y="5891860"/>
                    <a:pt x="1447850" y="6314770"/>
                    <a:pt x="1217980" y="6347790"/>
                  </a:cubicBezTo>
                  <a:cubicBezTo>
                    <a:pt x="815390" y="6406210"/>
                    <a:pt x="313740" y="5249240"/>
                    <a:pt x="97840" y="3765880"/>
                  </a:cubicBezTo>
                  <a:cubicBezTo>
                    <a:pt x="-118060" y="2282520"/>
                    <a:pt x="35610" y="1031570"/>
                    <a:pt x="438200" y="973150"/>
                  </a:cubicBezTo>
                  <a:cubicBezTo>
                    <a:pt x="449630" y="971880"/>
                    <a:pt x="459790" y="970610"/>
                    <a:pt x="471220" y="970610"/>
                  </a:cubicBezTo>
                  <a:cubicBezTo>
                    <a:pt x="590600" y="969340"/>
                    <a:pt x="739190" y="1050620"/>
                    <a:pt x="903020" y="1201750"/>
                  </a:cubicBezTo>
                  <a:cubicBezTo>
                    <a:pt x="886510" y="517220"/>
                    <a:pt x="990650" y="54940"/>
                    <a:pt x="1211630" y="5410"/>
                  </a:cubicBezTo>
                  <a:cubicBezTo>
                    <a:pt x="1228140" y="1600"/>
                    <a:pt x="1244650" y="-940"/>
                    <a:pt x="1261160" y="330"/>
                  </a:cubicBezTo>
                  <a:close/>
                </a:path>
              </a:pathLst>
            </a:custGeom>
            <a:blipFill>
              <a:blip r:embed="rId3"/>
              <a:stretch>
                <a:fillRect l="-27448" r="-27448"/>
              </a:stretch>
            </a:blipFill>
          </p:spPr>
          <p:txBody>
            <a:bodyPr rtlCol="0"/>
            <a:lstStyle/>
            <a:p>
              <a:pPr rtl="0"/>
              <a:endParaRPr lang="en-IE"/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7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624138"/>
            <a:ext cx="3659502" cy="809124"/>
          </a:xfrm>
          <a:custGeom>
            <a:avLst/>
            <a:gdLst/>
            <a:ahLst/>
            <a:cxnLst/>
            <a:rect l="l" t="t" r="r" b="b"/>
            <a:pathLst>
              <a:path w="3659502" h="809124">
                <a:moveTo>
                  <a:pt x="0" y="0"/>
                </a:moveTo>
                <a:lnTo>
                  <a:pt x="3659502" y="0"/>
                </a:lnTo>
                <a:lnTo>
                  <a:pt x="3659502" y="809124"/>
                </a:lnTo>
                <a:lnTo>
                  <a:pt x="0" y="80912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rtlCol="0"/>
          <a:lstStyle/>
          <a:p>
            <a:pPr rtl="0"/>
            <a:endParaRPr lang="en-IE"/>
          </a:p>
        </p:txBody>
      </p:sp>
      <p:sp>
        <p:nvSpPr>
          <p:cNvPr id="3" name="TextBox 3"/>
          <p:cNvSpPr txBox="1"/>
          <p:nvPr/>
        </p:nvSpPr>
        <p:spPr>
          <a:xfrm>
            <a:off x="1047750" y="2885915"/>
            <a:ext cx="9716243" cy="66455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0890" lvl="1" indent="-345445" algn="l" rtl="0">
              <a:lnSpc>
                <a:spcPts val="4000"/>
              </a:lnSpc>
              <a:buFont typeface="Arial"/>
              <a:buChar char="•"/>
            </a:pPr>
            <a:r>
              <a:rPr lang="ga" sz="3200" b="1" dirty="0">
                <a:solidFill>
                  <a:srgbClr val="000001"/>
                </a:solidFill>
                <a:latin typeface="DM Sans Bold"/>
                <a:ea typeface="DM Sans Bold"/>
                <a:cs typeface="DM Sans Bold"/>
                <a:sym typeface="DM Sans Bold"/>
              </a:rPr>
              <a:t>Tacú leis an bhfoghlaim:</a:t>
            </a:r>
            <a:r>
              <a:rPr lang="ga" sz="3200" dirty="0">
                <a:solidFill>
                  <a:srgbClr val="000001"/>
                </a:solidFill>
                <a:latin typeface="DM Sans"/>
                <a:ea typeface="DM Sans"/>
                <a:cs typeface="DM Sans"/>
                <a:sym typeface="DM Sans"/>
              </a:rPr>
              <a:t> Is féidir léi ábhair chasta a mhíniú ar bhealach níos simplí. </a:t>
            </a:r>
          </a:p>
          <a:p>
            <a:pPr marL="690890" lvl="1" indent="-345445" algn="l" rtl="0">
              <a:lnSpc>
                <a:spcPts val="4000"/>
              </a:lnSpc>
              <a:buFont typeface="Arial"/>
              <a:buChar char="•"/>
            </a:pPr>
            <a:r>
              <a:rPr lang="ga" sz="3200" b="1" dirty="0">
                <a:solidFill>
                  <a:srgbClr val="000001"/>
                </a:solidFill>
                <a:latin typeface="DM Sans Bold"/>
                <a:ea typeface="DM Sans Bold"/>
                <a:cs typeface="DM Sans Bold"/>
                <a:sym typeface="DM Sans Bold"/>
              </a:rPr>
              <a:t>Tobsmaointeoireacht:</a:t>
            </a:r>
            <a:r>
              <a:rPr lang="ga" sz="3200" dirty="0">
                <a:solidFill>
                  <a:srgbClr val="000001"/>
                </a:solidFill>
                <a:latin typeface="DM Sans"/>
                <a:ea typeface="DM Sans"/>
                <a:cs typeface="DM Sans"/>
                <a:sym typeface="DM Sans"/>
              </a:rPr>
              <a:t> Smaointe scéalta, nó inspioráid dearaidh a spreagadh. </a:t>
            </a:r>
          </a:p>
          <a:p>
            <a:pPr marL="690890" lvl="1" indent="-345445" algn="l" rtl="0">
              <a:lnSpc>
                <a:spcPts val="4000"/>
              </a:lnSpc>
              <a:buFont typeface="Arial"/>
              <a:buChar char="•"/>
            </a:pPr>
            <a:r>
              <a:rPr lang="ga" sz="3200" b="1" dirty="0">
                <a:solidFill>
                  <a:srgbClr val="000001"/>
                </a:solidFill>
                <a:latin typeface="DM Sans Bold"/>
                <a:ea typeface="DM Sans Bold"/>
                <a:cs typeface="DM Sans Bold"/>
                <a:sym typeface="DM Sans Bold"/>
              </a:rPr>
              <a:t>Foghlaim teanga: </a:t>
            </a:r>
            <a:r>
              <a:rPr lang="ga" sz="3200" dirty="0">
                <a:solidFill>
                  <a:srgbClr val="000001"/>
                </a:solidFill>
                <a:latin typeface="DM Sans"/>
                <a:ea typeface="DM Sans"/>
                <a:cs typeface="DM Sans"/>
                <a:sym typeface="DM Sans"/>
              </a:rPr>
              <a:t>Teangacha nua a chleachtadh m.sh. is féidir leat iarraidh uirthi a bheith i do pháirtí comhrá Fraincise. </a:t>
            </a:r>
          </a:p>
          <a:p>
            <a:pPr marL="690890" lvl="1" indent="-345445" algn="l" rtl="0">
              <a:lnSpc>
                <a:spcPts val="4000"/>
              </a:lnSpc>
              <a:buFont typeface="Arial"/>
              <a:buChar char="•"/>
            </a:pPr>
            <a:r>
              <a:rPr lang="ga" sz="3200" b="1" dirty="0">
                <a:solidFill>
                  <a:srgbClr val="000001"/>
                </a:solidFill>
                <a:latin typeface="DM Sans Bold"/>
                <a:ea typeface="DM Sans Bold"/>
                <a:cs typeface="DM Sans Bold"/>
                <a:sym typeface="DM Sans Bold"/>
              </a:rPr>
              <a:t>Níl aon bhreithiúnas ann agus foghlaimíonn tú ar do luas féin:</a:t>
            </a:r>
            <a:r>
              <a:rPr lang="ga" sz="3200" dirty="0">
                <a:solidFill>
                  <a:srgbClr val="000001"/>
                </a:solidFill>
                <a:latin typeface="DM Sans"/>
                <a:ea typeface="DM Sans"/>
                <a:cs typeface="DM Sans"/>
                <a:sym typeface="DM Sans"/>
              </a:rPr>
              <a:t> Is féidir leat ceisteanna a chur chomh minic agus is mian leat agus ní thabharfar breithiúnas ort. </a:t>
            </a:r>
          </a:p>
          <a:p>
            <a:pPr marL="690890" lvl="1" indent="-345445" algn="l" rtl="0">
              <a:lnSpc>
                <a:spcPts val="4000"/>
              </a:lnSpc>
              <a:buFont typeface="Arial"/>
              <a:buChar char="•"/>
            </a:pPr>
            <a:r>
              <a:rPr lang="ga" sz="3200" b="1" dirty="0">
                <a:solidFill>
                  <a:srgbClr val="000001"/>
                </a:solidFill>
                <a:latin typeface="DM Sans Bold"/>
                <a:ea typeface="DM Sans Bold"/>
                <a:cs typeface="DM Sans Bold"/>
                <a:sym typeface="DM Sans Bold"/>
              </a:rPr>
              <a:t>Inrochtaineacht: </a:t>
            </a:r>
            <a:r>
              <a:rPr lang="ga" sz="3200" dirty="0">
                <a:solidFill>
                  <a:srgbClr val="000001"/>
                </a:solidFill>
                <a:latin typeface="DM Sans"/>
                <a:ea typeface="DM Sans"/>
                <a:cs typeface="DM Sans"/>
                <a:sym typeface="DM Sans"/>
              </a:rPr>
              <a:t>Tacaíocht do scoláirí a bhfuil riachtanais ar leith acu. </a:t>
            </a:r>
          </a:p>
          <a:p>
            <a:pPr algn="l" rtl="0">
              <a:lnSpc>
                <a:spcPts val="4625"/>
              </a:lnSpc>
            </a:pPr>
            <a:endParaRPr lang="en-US" sz="3200" dirty="0">
              <a:solidFill>
                <a:srgbClr val="00000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5715001" y="1057275"/>
            <a:ext cx="11879824" cy="7270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 rtl="0">
              <a:lnSpc>
                <a:spcPts val="5600"/>
              </a:lnSpc>
            </a:pPr>
            <a:r>
              <a:rPr lang="ga" sz="5000" b="1" dirty="0">
                <a:solidFill>
                  <a:srgbClr val="000001"/>
                </a:solidFill>
                <a:latin typeface="DM Sans Bold"/>
                <a:ea typeface="DM Sans Bold"/>
                <a:cs typeface="DM Sans Bold"/>
                <a:sym typeface="DM Sans Bold"/>
              </a:rPr>
              <a:t>Buntáistí a bhaineann le Botaí Comhrá 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11541104" y="2864587"/>
            <a:ext cx="6039568" cy="5905032"/>
            <a:chOff x="0" y="0"/>
            <a:chExt cx="6328410" cy="6187440"/>
          </a:xfrm>
        </p:grpSpPr>
        <p:sp>
          <p:nvSpPr>
            <p:cNvPr id="6" name="Freeform 6"/>
            <p:cNvSpPr/>
            <p:nvPr/>
          </p:nvSpPr>
          <p:spPr>
            <a:xfrm>
              <a:off x="0" y="240"/>
              <a:ext cx="6329680" cy="6186026"/>
            </a:xfrm>
            <a:custGeom>
              <a:avLst/>
              <a:gdLst/>
              <a:ahLst/>
              <a:cxnLst/>
              <a:rect l="l" t="t" r="r" b="b"/>
              <a:pathLst>
                <a:path w="6329680" h="6186026">
                  <a:moveTo>
                    <a:pt x="2310130" y="1424700"/>
                  </a:moveTo>
                  <a:cubicBezTo>
                    <a:pt x="1192530" y="1102120"/>
                    <a:pt x="416560" y="655080"/>
                    <a:pt x="483870" y="333770"/>
                  </a:cubicBezTo>
                  <a:cubicBezTo>
                    <a:pt x="565150" y="-53580"/>
                    <a:pt x="1838960" y="-112000"/>
                    <a:pt x="3326130" y="201690"/>
                  </a:cubicBezTo>
                  <a:cubicBezTo>
                    <a:pt x="4455160" y="440450"/>
                    <a:pt x="5384800" y="825260"/>
                    <a:pt x="5730240" y="1166890"/>
                  </a:cubicBezTo>
                  <a:cubicBezTo>
                    <a:pt x="5824220" y="1235470"/>
                    <a:pt x="5876290" y="1321830"/>
                    <a:pt x="5876290" y="1424700"/>
                  </a:cubicBezTo>
                  <a:lnTo>
                    <a:pt x="5876290" y="1428510"/>
                  </a:lnTo>
                  <a:cubicBezTo>
                    <a:pt x="5876290" y="1438670"/>
                    <a:pt x="5876290" y="1448830"/>
                    <a:pt x="5875020" y="1457720"/>
                  </a:cubicBezTo>
                  <a:cubicBezTo>
                    <a:pt x="5843270" y="1758710"/>
                    <a:pt x="5398770" y="2134630"/>
                    <a:pt x="4721860" y="2477530"/>
                  </a:cubicBezTo>
                  <a:cubicBezTo>
                    <a:pt x="4951730" y="2618500"/>
                    <a:pt x="5083810" y="2784870"/>
                    <a:pt x="5083810" y="2961400"/>
                  </a:cubicBezTo>
                  <a:cubicBezTo>
                    <a:pt x="5083810" y="3000770"/>
                    <a:pt x="5077460" y="3040140"/>
                    <a:pt x="5064760" y="3076970"/>
                  </a:cubicBezTo>
                  <a:cubicBezTo>
                    <a:pt x="5760720" y="3231910"/>
                    <a:pt x="6234430" y="3474480"/>
                    <a:pt x="6316980" y="3750070"/>
                  </a:cubicBezTo>
                  <a:cubicBezTo>
                    <a:pt x="6325870" y="3778010"/>
                    <a:pt x="6329680" y="3805950"/>
                    <a:pt x="6329680" y="3835160"/>
                  </a:cubicBezTo>
                  <a:cubicBezTo>
                    <a:pt x="6329680" y="4354590"/>
                    <a:pt x="5077460" y="5218190"/>
                    <a:pt x="3534410" y="5763020"/>
                  </a:cubicBezTo>
                  <a:cubicBezTo>
                    <a:pt x="1991360" y="6307850"/>
                    <a:pt x="739140" y="6329440"/>
                    <a:pt x="739140" y="5810010"/>
                  </a:cubicBezTo>
                  <a:cubicBezTo>
                    <a:pt x="739140" y="5505210"/>
                    <a:pt x="1169670" y="5082300"/>
                    <a:pt x="1837690" y="4674630"/>
                  </a:cubicBezTo>
                  <a:cubicBezTo>
                    <a:pt x="830580" y="4520960"/>
                    <a:pt x="140970" y="4203460"/>
                    <a:pt x="140970" y="3836430"/>
                  </a:cubicBezTo>
                  <a:cubicBezTo>
                    <a:pt x="140970" y="3704350"/>
                    <a:pt x="231140" y="3578620"/>
                    <a:pt x="392430" y="3464320"/>
                  </a:cubicBezTo>
                  <a:cubicBezTo>
                    <a:pt x="143510" y="3319540"/>
                    <a:pt x="0" y="3146820"/>
                    <a:pt x="0" y="2962670"/>
                  </a:cubicBezTo>
                  <a:lnTo>
                    <a:pt x="0" y="2952510"/>
                  </a:lnTo>
                  <a:cubicBezTo>
                    <a:pt x="0" y="2499120"/>
                    <a:pt x="989330" y="1860310"/>
                    <a:pt x="2310130" y="1424700"/>
                  </a:cubicBezTo>
                  <a:close/>
                </a:path>
              </a:pathLst>
            </a:custGeom>
            <a:blipFill>
              <a:blip r:embed="rId3"/>
              <a:stretch>
                <a:fillRect l="-10182" r="-36413"/>
              </a:stretch>
            </a:blipFill>
          </p:spPr>
          <p:txBody>
            <a:bodyPr rtlCol="0"/>
            <a:lstStyle/>
            <a:p>
              <a:pPr rtl="0"/>
              <a:endParaRPr lang="en-IE"/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7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624138"/>
            <a:ext cx="3659502" cy="809124"/>
          </a:xfrm>
          <a:custGeom>
            <a:avLst/>
            <a:gdLst/>
            <a:ahLst/>
            <a:cxnLst/>
            <a:rect l="l" t="t" r="r" b="b"/>
            <a:pathLst>
              <a:path w="3659502" h="809124">
                <a:moveTo>
                  <a:pt x="0" y="0"/>
                </a:moveTo>
                <a:lnTo>
                  <a:pt x="3659502" y="0"/>
                </a:lnTo>
                <a:lnTo>
                  <a:pt x="3659502" y="809124"/>
                </a:lnTo>
                <a:lnTo>
                  <a:pt x="0" y="80912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rtlCol="0"/>
          <a:lstStyle/>
          <a:p>
            <a:pPr rtl="0"/>
            <a:endParaRPr lang="en-IE"/>
          </a:p>
        </p:txBody>
      </p:sp>
      <p:sp>
        <p:nvSpPr>
          <p:cNvPr id="3" name="TextBox 3"/>
          <p:cNvSpPr txBox="1"/>
          <p:nvPr/>
        </p:nvSpPr>
        <p:spPr>
          <a:xfrm>
            <a:off x="904124" y="2337202"/>
            <a:ext cx="16479753" cy="92800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0890" lvl="1" indent="-345445" algn="l" rtl="0">
              <a:lnSpc>
                <a:spcPts val="4000"/>
              </a:lnSpc>
              <a:buFont typeface="Arial"/>
              <a:buChar char="•"/>
            </a:pPr>
            <a:r>
              <a:rPr lang="ga" sz="2800" b="1" dirty="0">
                <a:solidFill>
                  <a:srgbClr val="000001"/>
                </a:solidFill>
                <a:latin typeface="DM Sans Bold"/>
                <a:ea typeface="DM Sans Bold"/>
                <a:cs typeface="DM Sans Bold"/>
                <a:sym typeface="DM Sans Bold"/>
              </a:rPr>
              <a:t>Mífhaisnéis: </a:t>
            </a:r>
            <a:r>
              <a:rPr lang="ga" sz="2800" dirty="0">
                <a:solidFill>
                  <a:srgbClr val="000001"/>
                </a:solidFill>
                <a:latin typeface="DM Sans"/>
                <a:ea typeface="DM Sans"/>
                <a:cs typeface="DM Sans"/>
                <a:sym typeface="DM Sans"/>
              </a:rPr>
              <a:t>Is féidir le hIntleacht Shaorga Ghiniúnach “</a:t>
            </a:r>
            <a:r>
              <a:rPr lang="ga" sz="2800" b="1" dirty="0">
                <a:solidFill>
                  <a:srgbClr val="000001"/>
                </a:solidFill>
                <a:latin typeface="DM Sans Bold"/>
                <a:ea typeface="DM Sans Bold"/>
                <a:cs typeface="DM Sans Bold"/>
                <a:sym typeface="DM Sans Bold"/>
              </a:rPr>
              <a:t>siabhránú”</a:t>
            </a:r>
            <a:r>
              <a:rPr lang="ga" sz="2800" dirty="0">
                <a:solidFill>
                  <a:srgbClr val="000001"/>
                </a:solidFill>
                <a:latin typeface="DM Sans"/>
                <a:ea typeface="DM Sans"/>
                <a:cs typeface="DM Sans"/>
                <a:sym typeface="DM Sans"/>
              </a:rPr>
              <a:t> nó rudaí a chumadh. Is féidir léi fíricí, foinsí nó sleachta contráilte nó as dáta a thabhairt duit. </a:t>
            </a:r>
          </a:p>
          <a:p>
            <a:pPr marL="690890" lvl="1" indent="-345445" algn="l" rtl="0">
              <a:lnSpc>
                <a:spcPts val="4000"/>
              </a:lnSpc>
              <a:buFont typeface="Arial"/>
              <a:buChar char="•"/>
            </a:pPr>
            <a:r>
              <a:rPr lang="ga" sz="2800" b="1" dirty="0">
                <a:solidFill>
                  <a:srgbClr val="000001"/>
                </a:solidFill>
                <a:latin typeface="DM Sans Bold"/>
                <a:ea typeface="DM Sans Bold"/>
                <a:cs typeface="DM Sans Bold"/>
                <a:sym typeface="DM Sans Bold"/>
              </a:rPr>
              <a:t>Claonadh &amp; Éagóir:</a:t>
            </a:r>
            <a:r>
              <a:rPr lang="ga" sz="2800" dirty="0">
                <a:solidFill>
                  <a:srgbClr val="000001"/>
                </a:solidFill>
                <a:latin typeface="DM Sans"/>
                <a:ea typeface="DM Sans"/>
                <a:cs typeface="DM Sans"/>
                <a:sym typeface="DM Sans"/>
              </a:rPr>
              <a:t> Foghlaimíonn IS ó shonraí daoine agus dá bharr sin, is féidir léi </a:t>
            </a:r>
            <a:r>
              <a:rPr lang="ga" sz="2800" b="1" dirty="0">
                <a:solidFill>
                  <a:srgbClr val="000001"/>
                </a:solidFill>
                <a:latin typeface="DM Sans Bold"/>
                <a:ea typeface="DM Sans Bold"/>
                <a:cs typeface="DM Sans Bold"/>
                <a:sym typeface="DM Sans Bold"/>
              </a:rPr>
              <a:t>steiréitíopaí nó tuairimí leataobhacha</a:t>
            </a:r>
            <a:r>
              <a:rPr lang="ga" sz="2800" dirty="0">
                <a:solidFill>
                  <a:srgbClr val="000001"/>
                </a:solidFill>
                <a:latin typeface="DM Sans"/>
                <a:ea typeface="DM Sans"/>
                <a:cs typeface="DM Sans"/>
                <a:sym typeface="DM Sans"/>
              </a:rPr>
              <a:t> a athrá (m.sh., patrúin ghnéasaíocha nó chiníocha ina sonraí oiliúna). </a:t>
            </a:r>
          </a:p>
          <a:p>
            <a:pPr marL="690890" lvl="1" indent="-345445" algn="l" rtl="0">
              <a:lnSpc>
                <a:spcPts val="4000"/>
              </a:lnSpc>
              <a:buFont typeface="Arial"/>
              <a:buChar char="•"/>
            </a:pPr>
            <a:r>
              <a:rPr lang="ga" sz="2800" b="1" dirty="0">
                <a:solidFill>
                  <a:srgbClr val="000001"/>
                </a:solidFill>
                <a:latin typeface="DM Sans Bold"/>
                <a:ea typeface="DM Sans Bold"/>
                <a:cs typeface="DM Sans Bold"/>
                <a:sym typeface="DM Sans Bold"/>
              </a:rPr>
              <a:t>Príobháideacht:</a:t>
            </a:r>
            <a:r>
              <a:rPr lang="ga" sz="2800" dirty="0">
                <a:solidFill>
                  <a:srgbClr val="000001"/>
                </a:solidFill>
                <a:latin typeface="DM Sans"/>
                <a:ea typeface="DM Sans"/>
                <a:cs typeface="DM Sans"/>
                <a:sym typeface="DM Sans"/>
              </a:rPr>
              <a:t> I bhformhór cásanna, is féidir le gach rud a chlóscríobhann tú a </a:t>
            </a:r>
            <a:r>
              <a:rPr lang="ga" sz="2800" b="1" dirty="0">
                <a:solidFill>
                  <a:srgbClr val="000001"/>
                </a:solidFill>
                <a:latin typeface="DM Sans Bold"/>
                <a:ea typeface="DM Sans Bold"/>
                <a:cs typeface="DM Sans Bold"/>
                <a:sym typeface="DM Sans Bold"/>
              </a:rPr>
              <a:t>stóráil</a:t>
            </a:r>
            <a:r>
              <a:rPr lang="ga" sz="2800" dirty="0">
                <a:solidFill>
                  <a:srgbClr val="000001"/>
                </a:solidFill>
                <a:latin typeface="DM Sans"/>
                <a:ea typeface="DM Sans"/>
                <a:cs typeface="DM Sans"/>
                <a:sym typeface="DM Sans"/>
              </a:rPr>
              <a:t> agus a </a:t>
            </a:r>
            <a:r>
              <a:rPr lang="ga" sz="2800" b="1" dirty="0">
                <a:solidFill>
                  <a:srgbClr val="000001"/>
                </a:solidFill>
                <a:latin typeface="DM Sans Bold"/>
                <a:ea typeface="DM Sans Bold"/>
                <a:cs typeface="DM Sans Bold"/>
                <a:sym typeface="DM Sans Bold"/>
              </a:rPr>
              <a:t>úsáid</a:t>
            </a:r>
            <a:r>
              <a:rPr lang="ga" sz="2800" dirty="0">
                <a:solidFill>
                  <a:srgbClr val="000001"/>
                </a:solidFill>
                <a:latin typeface="DM Sans"/>
                <a:ea typeface="DM Sans"/>
                <a:cs typeface="DM Sans"/>
                <a:sym typeface="DM Sans"/>
              </a:rPr>
              <a:t> chun samhlacha IS na todhchaí a oiliúint - ná roinn faisnéis phearsanta ná íogair. </a:t>
            </a:r>
          </a:p>
          <a:p>
            <a:pPr marL="690890" lvl="1" indent="-345445" algn="l" rtl="0">
              <a:lnSpc>
                <a:spcPts val="4000"/>
              </a:lnSpc>
              <a:buFont typeface="Arial"/>
              <a:buChar char="•"/>
            </a:pPr>
            <a:r>
              <a:rPr lang="ga" sz="2800" b="1" dirty="0">
                <a:solidFill>
                  <a:srgbClr val="000001"/>
                </a:solidFill>
                <a:latin typeface="DM Sans Bold"/>
                <a:ea typeface="DM Sans Bold"/>
                <a:cs typeface="DM Sans Bold"/>
                <a:sym typeface="DM Sans Bold"/>
              </a:rPr>
              <a:t>Maoin Intleachtúil: </a:t>
            </a:r>
            <a:r>
              <a:rPr lang="ga" sz="2800" dirty="0">
                <a:solidFill>
                  <a:srgbClr val="000001"/>
                </a:solidFill>
                <a:latin typeface="DM Sans"/>
                <a:ea typeface="DM Sans"/>
                <a:cs typeface="DM Sans"/>
                <a:sym typeface="DM Sans"/>
              </a:rPr>
              <a:t>Is minic gur tháinig na sonraí nó faisnéis amhail saothair ealaíne, scríbhinní agus ceol a úsáidtear chun IS Giniúnach a oiliúint ó dhaoine san fhíorshaol </a:t>
            </a:r>
            <a:r>
              <a:rPr lang="ga" sz="2800" b="1" dirty="0">
                <a:solidFill>
                  <a:srgbClr val="000001"/>
                </a:solidFill>
                <a:latin typeface="DM Sans Bold"/>
                <a:ea typeface="DM Sans Bold"/>
                <a:cs typeface="DM Sans Bold"/>
                <a:sym typeface="DM Sans Bold"/>
              </a:rPr>
              <a:t>gan cead a fháil uathu</a:t>
            </a:r>
            <a:r>
              <a:rPr lang="ga" sz="2800" dirty="0">
                <a:solidFill>
                  <a:srgbClr val="000001"/>
                </a:solidFill>
                <a:latin typeface="DM Sans"/>
                <a:ea typeface="DM Sans"/>
                <a:cs typeface="DM Sans"/>
                <a:sym typeface="DM Sans"/>
              </a:rPr>
              <a:t>.   </a:t>
            </a:r>
          </a:p>
          <a:p>
            <a:pPr marL="690890" lvl="1" indent="-345445" algn="l" rtl="0">
              <a:lnSpc>
                <a:spcPts val="4000"/>
              </a:lnSpc>
              <a:buFont typeface="Arial"/>
              <a:buChar char="•"/>
            </a:pPr>
            <a:r>
              <a:rPr lang="ga" sz="2800" b="1" dirty="0">
                <a:solidFill>
                  <a:srgbClr val="000001"/>
                </a:solidFill>
                <a:latin typeface="DM Sans Bold"/>
                <a:ea typeface="DM Sans Bold"/>
                <a:cs typeface="DM Sans Bold"/>
                <a:sym typeface="DM Sans Bold"/>
              </a:rPr>
              <a:t>Cumhacht agus Tionchar:</a:t>
            </a:r>
            <a:r>
              <a:rPr lang="ga" sz="2800" dirty="0">
                <a:solidFill>
                  <a:srgbClr val="000001"/>
                </a:solidFill>
                <a:latin typeface="DM Sans"/>
                <a:ea typeface="DM Sans"/>
                <a:cs typeface="DM Sans"/>
                <a:sym typeface="DM Sans"/>
              </a:rPr>
              <a:t> Tá formhór na n-uirlisí don IS giniúnach ag grúpa beaga comhlachtaí teicneolaíochta an-saibhir bunaithe sna Stáit Aonraithe, rud a thugann </a:t>
            </a:r>
            <a:r>
              <a:rPr lang="ga" sz="2800" b="1" dirty="0">
                <a:solidFill>
                  <a:srgbClr val="000001"/>
                </a:solidFill>
                <a:latin typeface="DM Sans Bold"/>
                <a:ea typeface="DM Sans Bold"/>
                <a:cs typeface="DM Sans Bold"/>
                <a:sym typeface="DM Sans Bold"/>
              </a:rPr>
              <a:t>an-chumhacht agus an-smacht ar cad a fheicimid</a:t>
            </a:r>
            <a:r>
              <a:rPr lang="ga" sz="2800" dirty="0">
                <a:solidFill>
                  <a:srgbClr val="000001"/>
                </a:solidFill>
                <a:latin typeface="DM Sans"/>
                <a:ea typeface="DM Sans"/>
                <a:cs typeface="DM Sans"/>
                <a:sym typeface="DM Sans"/>
              </a:rPr>
              <a:t> agus conas a dheartar agus a oiltear na huirlisí seo. </a:t>
            </a:r>
          </a:p>
          <a:p>
            <a:pPr marL="690890" lvl="1" indent="-345445" algn="l" rtl="0">
              <a:lnSpc>
                <a:spcPts val="4000"/>
              </a:lnSpc>
              <a:buFont typeface="Arial"/>
              <a:buChar char="•"/>
            </a:pPr>
            <a:r>
              <a:rPr lang="ga" sz="2800" b="1" dirty="0">
                <a:solidFill>
                  <a:srgbClr val="000001"/>
                </a:solidFill>
                <a:latin typeface="DM Sans Bold"/>
                <a:ea typeface="DM Sans Bold"/>
                <a:cs typeface="DM Sans Bold"/>
                <a:sym typeface="DM Sans Bold"/>
              </a:rPr>
              <a:t>Ró-Roinnt: </a:t>
            </a:r>
            <a:r>
              <a:rPr lang="ga" sz="2800" dirty="0">
                <a:solidFill>
                  <a:srgbClr val="000001"/>
                </a:solidFill>
                <a:latin typeface="DM Sans"/>
                <a:ea typeface="DM Sans"/>
                <a:cs typeface="DM Sans"/>
                <a:sym typeface="DM Sans"/>
              </a:rPr>
              <a:t>Níl mórán difear idir a bheith ag labhairt le botaí comhrá IS agus</a:t>
            </a:r>
            <a:r>
              <a:rPr lang="ga" sz="2800" b="1" dirty="0">
                <a:solidFill>
                  <a:srgbClr val="000001"/>
                </a:solidFill>
                <a:latin typeface="DM Sans Bold"/>
                <a:ea typeface="DM Sans Bold"/>
                <a:cs typeface="DM Sans Bold"/>
                <a:sym typeface="DM Sans Bold"/>
              </a:rPr>
              <a:t> le duine san fhíorshaol</a:t>
            </a:r>
            <a:r>
              <a:rPr lang="ga" sz="2800" dirty="0">
                <a:solidFill>
                  <a:srgbClr val="000001"/>
                </a:solidFill>
                <a:latin typeface="DM Sans"/>
                <a:ea typeface="DM Sans"/>
                <a:cs typeface="DM Sans"/>
                <a:sym typeface="DM Sans"/>
              </a:rPr>
              <a:t> – fiú dlúthchara – agus d’fhéadfá an iomarca faisnéise pearsanta a roinnt dá bharr sin. </a:t>
            </a:r>
          </a:p>
          <a:p>
            <a:pPr algn="l" rtl="0">
              <a:lnSpc>
                <a:spcPts val="4000"/>
              </a:lnSpc>
            </a:pPr>
            <a:endParaRPr lang="en-US" sz="2500" dirty="0">
              <a:solidFill>
                <a:srgbClr val="00000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algn="l" rtl="0">
              <a:lnSpc>
                <a:spcPts val="4000"/>
              </a:lnSpc>
            </a:pPr>
            <a:endParaRPr lang="en-US" sz="2500" dirty="0">
              <a:solidFill>
                <a:srgbClr val="00000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algn="l" rtl="0">
              <a:lnSpc>
                <a:spcPts val="4625"/>
              </a:lnSpc>
            </a:pPr>
            <a:endParaRPr lang="en-US" sz="3200" dirty="0">
              <a:solidFill>
                <a:srgbClr val="00000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5791200" y="706187"/>
            <a:ext cx="11592677" cy="7270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 rtl="0">
              <a:lnSpc>
                <a:spcPts val="5600"/>
              </a:lnSpc>
            </a:pPr>
            <a:r>
              <a:rPr lang="ga" sz="5000" b="1" dirty="0">
                <a:solidFill>
                  <a:srgbClr val="000001"/>
                </a:solidFill>
                <a:latin typeface="DM Sans Bold"/>
                <a:ea typeface="DM Sans Bold"/>
                <a:cs typeface="DM Sans Bold"/>
                <a:sym typeface="DM Sans Bold"/>
              </a:rPr>
              <a:t>Rioscaí a bhaineann le Botaí Comhrá  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</TotalTime>
  <Words>2007</Words>
  <Application>Microsoft Macintosh PowerPoint</Application>
  <PresentationFormat>Custom</PresentationFormat>
  <Paragraphs>132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9" baseType="lpstr">
      <vt:lpstr>DM Sans</vt:lpstr>
      <vt:lpstr>Arial</vt:lpstr>
      <vt:lpstr>DM Sans Italics</vt:lpstr>
      <vt:lpstr>Calibri</vt:lpstr>
      <vt:lpstr>DM Sans Bold</vt:lpstr>
      <vt:lpstr>Bobby Jones</vt:lpstr>
      <vt:lpstr>Canva Sans Bold</vt:lpstr>
      <vt:lpstr>Canva Sans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 SID 2026 Presentation </dc:title>
  <cp:lastModifiedBy>Jane McGarrigle</cp:lastModifiedBy>
  <cp:revision>3</cp:revision>
  <dcterms:created xsi:type="dcterms:W3CDTF">2006-08-16T00:00:00Z</dcterms:created>
  <dcterms:modified xsi:type="dcterms:W3CDTF">2025-12-09T16:34:37Z</dcterms:modified>
  <dc:identifier>DAG5UxYQmGY</dc:identifier>
</cp:coreProperties>
</file>