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82" r:id="rId2"/>
    <p:sldId id="284" r:id="rId3"/>
    <p:sldId id="280" r:id="rId4"/>
    <p:sldId id="271" r:id="rId5"/>
    <p:sldId id="272" r:id="rId6"/>
    <p:sldId id="273" r:id="rId7"/>
    <p:sldId id="274" r:id="rId8"/>
    <p:sldId id="283" r:id="rId9"/>
    <p:sldId id="275" r:id="rId10"/>
    <p:sldId id="276" r:id="rId11"/>
    <p:sldId id="289" r:id="rId12"/>
    <p:sldId id="285" r:id="rId13"/>
    <p:sldId id="286" r:id="rId14"/>
    <p:sldId id="287" r:id="rId15"/>
    <p:sldId id="277" r:id="rId16"/>
    <p:sldId id="288" r:id="rId17"/>
    <p:sldId id="278" r:id="rId18"/>
    <p:sldId id="279" r:id="rId19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2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CE8"/>
    <a:srgbClr val="FEC00B"/>
    <a:srgbClr val="484193"/>
    <a:srgbClr val="E94232"/>
    <a:srgbClr val="F05B40"/>
    <a:srgbClr val="FFCA05"/>
    <a:srgbClr val="5E4E9B"/>
    <a:srgbClr val="5E4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5" d="100"/>
          <a:sy n="175" d="100"/>
        </p:scale>
        <p:origin x="-736" y="-112"/>
      </p:cViewPr>
      <p:guideLst>
        <p:guide orient="horz" pos="1662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9850" marR="0" lvl="0" indent="63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7050" marR="0" lvl="1" indent="63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4250" marR="0" lvl="2" indent="63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1450" marR="0" lvl="3" indent="63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98650" marR="0" lvl="4" indent="63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55850" marR="0" lvl="5" indent="63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13050" marR="0" lvl="6" indent="63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70250" marR="0" lvl="7" indent="63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27450" marR="0" lvl="8" indent="63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1863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" dirty="0"/>
          </a:p>
        </p:txBody>
      </p:sp>
    </p:spTree>
    <p:extLst>
      <p:ext uri="{BB962C8B-B14F-4D97-AF65-F5344CB8AC3E}">
        <p14:creationId xmlns:p14="http://schemas.microsoft.com/office/powerpoint/2010/main" val="361691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484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250"/>
            <a:ext cx="8239242" cy="46089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2512"/>
            <a:ext cx="5610801" cy="3711713"/>
          </a:xfrm>
        </p:spPr>
        <p:txBody>
          <a:bodyPr lIns="0" tIns="0" rIns="0" bIns="0">
            <a:normAutofit/>
          </a:bodyPr>
          <a:lstStyle>
            <a:lvl1pPr marL="342900" indent="-3429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1pPr>
            <a:lvl2pPr marL="742950" indent="-28575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2pPr>
            <a:lvl3pPr marL="1143000" indent="-2286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3pPr>
            <a:lvl4pPr marL="1600200" indent="-2286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4pPr>
            <a:lvl5pPr marL="2057400" indent="-2286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2F02-7FEF-2D48-BC4C-8301A70AD5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0625" y="771665"/>
            <a:ext cx="8230049" cy="7893"/>
          </a:xfrm>
          <a:prstGeom prst="line">
            <a:avLst/>
          </a:prstGeom>
          <a:ln>
            <a:solidFill>
              <a:srgbClr val="FFCA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0625" y="4670495"/>
            <a:ext cx="8230049" cy="7893"/>
          </a:xfrm>
          <a:prstGeom prst="line">
            <a:avLst/>
          </a:prstGeom>
          <a:ln>
            <a:solidFill>
              <a:srgbClr val="FFCA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30517" y="4749778"/>
            <a:ext cx="425494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baseline="0" dirty="0">
                <a:solidFill>
                  <a:schemeClr val="bg1"/>
                </a:solidFill>
              </a:rPr>
              <a:t>#</a:t>
            </a:r>
            <a:r>
              <a:rPr lang="en-US" sz="1000" baseline="0" dirty="0" err="1">
                <a:solidFill>
                  <a:schemeClr val="bg1"/>
                </a:solidFill>
              </a:rPr>
              <a:t>BeInCtrl</a:t>
            </a:r>
            <a:r>
              <a:rPr lang="en-US" sz="1000" baseline="0" dirty="0">
                <a:solidFill>
                  <a:schemeClr val="bg1"/>
                </a:solidFill>
              </a:rPr>
              <a:t>   #</a:t>
            </a:r>
            <a:r>
              <a:rPr lang="en-US" sz="1000" baseline="0" dirty="0" err="1">
                <a:solidFill>
                  <a:schemeClr val="bg1"/>
                </a:solidFill>
              </a:rPr>
              <a:t>ExposeExploitation</a:t>
            </a:r>
            <a:endParaRPr lang="en-US" sz="10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17A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250"/>
            <a:ext cx="8239242" cy="46089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2512"/>
            <a:ext cx="5610801" cy="3711713"/>
          </a:xfrm>
        </p:spPr>
        <p:txBody>
          <a:bodyPr lIns="0" tIns="0" rIns="0" bIns="0">
            <a:normAutofit/>
          </a:bodyPr>
          <a:lstStyle>
            <a:lvl1pPr marL="342900" indent="-3429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1pPr>
            <a:lvl2pPr marL="742950" indent="-28575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2pPr>
            <a:lvl3pPr marL="1143000" indent="-2286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3pPr>
            <a:lvl4pPr marL="1600200" indent="-2286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4pPr>
            <a:lvl5pPr marL="2057400" indent="-2286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2F02-7FEF-2D48-BC4C-8301A70AD5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0625" y="771665"/>
            <a:ext cx="8230049" cy="7893"/>
          </a:xfrm>
          <a:prstGeom prst="line">
            <a:avLst/>
          </a:prstGeom>
          <a:ln>
            <a:solidFill>
              <a:srgbClr val="FFCA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0625" y="4670495"/>
            <a:ext cx="8230049" cy="7893"/>
          </a:xfrm>
          <a:prstGeom prst="line">
            <a:avLst/>
          </a:prstGeom>
          <a:ln>
            <a:solidFill>
              <a:srgbClr val="FFCA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30517" y="4749778"/>
            <a:ext cx="425494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baseline="0" dirty="0">
                <a:solidFill>
                  <a:schemeClr val="bg1"/>
                </a:solidFill>
              </a:rPr>
              <a:t>#</a:t>
            </a:r>
            <a:r>
              <a:rPr lang="en-US" sz="1000" baseline="0" dirty="0" err="1">
                <a:solidFill>
                  <a:schemeClr val="bg1"/>
                </a:solidFill>
              </a:rPr>
              <a:t>BeInCtrl</a:t>
            </a:r>
            <a:r>
              <a:rPr lang="en-US" sz="1000" baseline="0" dirty="0">
                <a:solidFill>
                  <a:schemeClr val="bg1"/>
                </a:solidFill>
              </a:rPr>
              <a:t>   #</a:t>
            </a:r>
            <a:r>
              <a:rPr lang="en-US" sz="1000" baseline="0" dirty="0" err="1">
                <a:solidFill>
                  <a:schemeClr val="bg1"/>
                </a:solidFill>
              </a:rPr>
              <a:t>ExposeExploitation</a:t>
            </a:r>
            <a:endParaRPr lang="en-US" sz="10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7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E94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250"/>
            <a:ext cx="8239242" cy="46089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82512"/>
            <a:ext cx="5570482" cy="3711713"/>
          </a:xfrm>
        </p:spPr>
        <p:txBody>
          <a:bodyPr lIns="0" tIns="0" rIns="0" bIns="0">
            <a:normAutofit/>
          </a:bodyPr>
          <a:lstStyle>
            <a:lvl1pPr marL="342900" indent="-3429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1pPr>
            <a:lvl2pPr marL="742950" indent="-28575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2pPr>
            <a:lvl3pPr marL="1143000" indent="-2286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3pPr>
            <a:lvl4pPr marL="1600200" indent="-2286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4pPr>
            <a:lvl5pPr marL="2057400" indent="-228600">
              <a:buClr>
                <a:srgbClr val="FFCA05"/>
              </a:buClr>
              <a:buFont typeface="Lucida Grande"/>
              <a:buChar char="—"/>
              <a:defRPr sz="160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2F02-7FEF-2D48-BC4C-8301A70AD5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0625" y="771665"/>
            <a:ext cx="8230049" cy="7893"/>
          </a:xfrm>
          <a:prstGeom prst="line">
            <a:avLst/>
          </a:prstGeom>
          <a:ln>
            <a:solidFill>
              <a:srgbClr val="FFCA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0625" y="4670495"/>
            <a:ext cx="8230049" cy="7893"/>
          </a:xfrm>
          <a:prstGeom prst="line">
            <a:avLst/>
          </a:prstGeom>
          <a:ln>
            <a:solidFill>
              <a:srgbClr val="FFCA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30517" y="4749778"/>
            <a:ext cx="425494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baseline="0" dirty="0">
                <a:solidFill>
                  <a:schemeClr val="bg1"/>
                </a:solidFill>
              </a:rPr>
              <a:t>#</a:t>
            </a:r>
            <a:r>
              <a:rPr lang="en-US" sz="1000" baseline="0" dirty="0" err="1">
                <a:solidFill>
                  <a:schemeClr val="bg1"/>
                </a:solidFill>
              </a:rPr>
              <a:t>BeInCtrl</a:t>
            </a:r>
            <a:r>
              <a:rPr lang="en-US" sz="1000" baseline="0" dirty="0">
                <a:solidFill>
                  <a:schemeClr val="bg1"/>
                </a:solidFill>
              </a:rPr>
              <a:t>   #</a:t>
            </a:r>
            <a:r>
              <a:rPr lang="en-US" sz="1000" baseline="0" dirty="0" err="1">
                <a:solidFill>
                  <a:schemeClr val="bg1"/>
                </a:solidFill>
              </a:rPr>
              <a:t>ExposeExploitation</a:t>
            </a:r>
            <a:endParaRPr lang="en-US" sz="10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5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EC0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250"/>
            <a:ext cx="8239242" cy="46089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rgbClr val="484193"/>
                </a:solidFill>
                <a:latin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82512"/>
            <a:ext cx="5570482" cy="3711713"/>
          </a:xfrm>
        </p:spPr>
        <p:txBody>
          <a:bodyPr lIns="0" tIns="0" rIns="0" bIns="0">
            <a:normAutofit/>
          </a:bodyPr>
          <a:lstStyle>
            <a:lvl1pPr marL="342900" indent="-342900">
              <a:buClr>
                <a:srgbClr val="E94232"/>
              </a:buClr>
              <a:buFont typeface="Lucida Grande"/>
              <a:buChar char="—"/>
              <a:defRPr sz="1600">
                <a:solidFill>
                  <a:schemeClr val="tx1"/>
                </a:solidFill>
                <a:latin typeface="Arial"/>
              </a:defRPr>
            </a:lvl1pPr>
            <a:lvl2pPr marL="742950" indent="-285750">
              <a:buClr>
                <a:srgbClr val="E94232"/>
              </a:buClr>
              <a:buFont typeface="Lucida Grande"/>
              <a:buChar char="—"/>
              <a:defRPr sz="1600">
                <a:solidFill>
                  <a:schemeClr val="tx1"/>
                </a:solidFill>
                <a:latin typeface="Arial"/>
              </a:defRPr>
            </a:lvl2pPr>
            <a:lvl3pPr marL="1143000" indent="-228600">
              <a:buClr>
                <a:srgbClr val="E94232"/>
              </a:buClr>
              <a:buFont typeface="Lucida Grande"/>
              <a:buChar char="—"/>
              <a:defRPr sz="1600">
                <a:solidFill>
                  <a:schemeClr val="tx1"/>
                </a:solidFill>
                <a:latin typeface="Arial"/>
              </a:defRPr>
            </a:lvl3pPr>
            <a:lvl4pPr marL="1600200" indent="-228600">
              <a:buClr>
                <a:srgbClr val="E94232"/>
              </a:buClr>
              <a:buFont typeface="Lucida Grande"/>
              <a:buChar char="—"/>
              <a:defRPr sz="1600">
                <a:solidFill>
                  <a:schemeClr val="tx1"/>
                </a:solidFill>
                <a:latin typeface="Arial"/>
              </a:defRPr>
            </a:lvl4pPr>
            <a:lvl5pPr marL="2057400" indent="-228600">
              <a:buClr>
                <a:srgbClr val="E94232"/>
              </a:buClr>
              <a:buFont typeface="Lucida Grande"/>
              <a:buChar char="—"/>
              <a:defRPr sz="160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2F02-7FEF-2D48-BC4C-8301A70AD5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0625" y="771665"/>
            <a:ext cx="8230049" cy="7893"/>
          </a:xfrm>
          <a:prstGeom prst="line">
            <a:avLst/>
          </a:prstGeom>
          <a:ln>
            <a:solidFill>
              <a:srgbClr val="4841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0625" y="4670495"/>
            <a:ext cx="8230049" cy="7893"/>
          </a:xfrm>
          <a:prstGeom prst="line">
            <a:avLst/>
          </a:prstGeom>
          <a:ln>
            <a:solidFill>
              <a:srgbClr val="4841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30517" y="4749778"/>
            <a:ext cx="425494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baseline="0" dirty="0">
                <a:solidFill>
                  <a:schemeClr val="tx1"/>
                </a:solidFill>
              </a:rPr>
              <a:t>#</a:t>
            </a:r>
            <a:r>
              <a:rPr lang="en-US" sz="1000" baseline="0" dirty="0" err="1">
                <a:solidFill>
                  <a:schemeClr val="tx1"/>
                </a:solidFill>
              </a:rPr>
              <a:t>BeInCtrl</a:t>
            </a:r>
            <a:r>
              <a:rPr lang="en-US" sz="1000" baseline="0" dirty="0">
                <a:solidFill>
                  <a:schemeClr val="tx1"/>
                </a:solidFill>
              </a:rPr>
              <a:t>   #</a:t>
            </a:r>
            <a:r>
              <a:rPr lang="en-US" sz="1000" baseline="0" dirty="0" err="1">
                <a:solidFill>
                  <a:schemeClr val="tx1"/>
                </a:solidFill>
              </a:rPr>
              <a:t>ExposeExploitation</a:t>
            </a:r>
            <a:endParaRPr lang="en-US" sz="10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1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484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2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EC0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250"/>
            <a:ext cx="8239242" cy="46089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rgbClr val="5E4E9B"/>
                </a:solidFill>
                <a:latin typeface="Aria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76476"/>
            <a:ext cx="5644400" cy="3517749"/>
          </a:xfrm>
        </p:spPr>
        <p:txBody>
          <a:bodyPr lIns="0" tIns="0" rIns="0" bIns="0">
            <a:normAutofit/>
          </a:bodyPr>
          <a:lstStyle>
            <a:lvl1pPr marL="342900" indent="-342900">
              <a:buClr>
                <a:srgbClr val="F05B40"/>
              </a:buClr>
              <a:buFont typeface="+mj-lt"/>
              <a:buAutoNum type="arabicPeriod"/>
              <a:defRPr sz="2200">
                <a:solidFill>
                  <a:schemeClr val="tx1"/>
                </a:solidFill>
                <a:latin typeface="Arial"/>
              </a:defRPr>
            </a:lvl1pPr>
            <a:lvl2pPr marL="800100" indent="-342900">
              <a:buClr>
                <a:srgbClr val="F05B40"/>
              </a:buClr>
              <a:buFont typeface="+mj-lt"/>
              <a:buAutoNum type="arabicPeriod"/>
              <a:defRPr sz="2200">
                <a:solidFill>
                  <a:schemeClr val="tx1"/>
                </a:solidFill>
                <a:latin typeface="Arial"/>
              </a:defRPr>
            </a:lvl2pPr>
            <a:lvl3pPr marL="1257300" indent="-342900">
              <a:buClr>
                <a:srgbClr val="F05B40"/>
              </a:buClr>
              <a:buFont typeface="+mj-lt"/>
              <a:buAutoNum type="arabicPeriod"/>
              <a:defRPr sz="2200">
                <a:solidFill>
                  <a:schemeClr val="tx1"/>
                </a:solidFill>
                <a:latin typeface="Arial"/>
              </a:defRPr>
            </a:lvl3pPr>
            <a:lvl4pPr marL="1714500" indent="-342900">
              <a:buClr>
                <a:srgbClr val="F05B40"/>
              </a:buClr>
              <a:buFont typeface="+mj-lt"/>
              <a:buAutoNum type="arabicPeriod"/>
              <a:defRPr sz="2200">
                <a:solidFill>
                  <a:schemeClr val="tx1"/>
                </a:solidFill>
                <a:latin typeface="Arial"/>
              </a:defRPr>
            </a:lvl4pPr>
            <a:lvl5pPr marL="2171700" indent="-342900">
              <a:buClr>
                <a:srgbClr val="F05B40"/>
              </a:buClr>
              <a:buFont typeface="+mj-lt"/>
              <a:buAutoNum type="arabicPeriod"/>
              <a:defRPr sz="220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level240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2F02-7FEF-2D48-BC4C-8301A70AD5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0625" y="753882"/>
            <a:ext cx="8230049" cy="7175"/>
          </a:xfrm>
          <a:prstGeom prst="line">
            <a:avLst/>
          </a:prstGeom>
          <a:ln>
            <a:solidFill>
              <a:srgbClr val="5E4E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0625" y="4670495"/>
            <a:ext cx="8230049" cy="7893"/>
          </a:xfrm>
          <a:prstGeom prst="line">
            <a:avLst/>
          </a:prstGeom>
          <a:ln>
            <a:solidFill>
              <a:srgbClr val="5E4E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30517" y="4749778"/>
            <a:ext cx="425494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00" baseline="0" dirty="0">
                <a:solidFill>
                  <a:schemeClr val="tx1"/>
                </a:solidFill>
              </a:rPr>
              <a:t>#</a:t>
            </a:r>
            <a:r>
              <a:rPr lang="en-US" sz="1000" baseline="0" dirty="0" err="1">
                <a:solidFill>
                  <a:schemeClr val="tx1"/>
                </a:solidFill>
              </a:rPr>
              <a:t>BeInCtrl</a:t>
            </a:r>
            <a:r>
              <a:rPr lang="en-US" sz="1000" baseline="0" dirty="0">
                <a:solidFill>
                  <a:schemeClr val="tx1"/>
                </a:solidFill>
              </a:rPr>
              <a:t>   #</a:t>
            </a:r>
            <a:r>
              <a:rPr lang="en-US" sz="1000" baseline="0" dirty="0" err="1">
                <a:solidFill>
                  <a:schemeClr val="tx1"/>
                </a:solidFill>
              </a:rPr>
              <a:t>ExposeExploitation</a:t>
            </a:r>
            <a:endParaRPr lang="en-US" sz="10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1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84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9242" cy="4608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2225-9F6D-9F41-9427-BA76C7713615}" type="datetimeFigureOut">
              <a:rPr lang="en-US" smtClean="0"/>
              <a:t>02/02/18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2F02-7FEF-2D48-BC4C-8301A70AD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9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67" r:id="rId4"/>
    <p:sldLayoutId id="2147483663" r:id="rId5"/>
    <p:sldLayoutId id="214748366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100" b="1" i="0" kern="1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000"/>
        </a:spcAft>
        <a:buFont typeface="Arial"/>
        <a:buChar char="•"/>
        <a:defRPr sz="1600" kern="1200" baseline="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000"/>
        </a:spcAft>
        <a:buFont typeface="Arial"/>
        <a:buChar char="–"/>
        <a:defRPr sz="1600" kern="1200" baseline="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000"/>
        </a:spcAft>
        <a:buFont typeface="Arial"/>
        <a:buChar char="•"/>
        <a:defRPr sz="1600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000"/>
        </a:spcAft>
        <a:buFont typeface="Arial"/>
        <a:buChar char="–"/>
        <a:defRPr sz="1600" kern="1200" baseline="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000"/>
        </a:spcAft>
        <a:buFont typeface="Arial"/>
        <a:buChar char="»"/>
        <a:defRPr sz="1600" kern="1200" baseline="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DST_Powerpoint Opening Slide_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6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sz="3000" b="1" i="0" u="none" baseline="0" dirty="0"/>
              <a:t>Leideanna chun Thú Féin a Chosaint ar Líne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882512"/>
            <a:ext cx="3936407" cy="3711713"/>
          </a:xfrm>
        </p:spPr>
        <p:txBody>
          <a:bodyPr>
            <a:normAutofit/>
          </a:bodyPr>
          <a:lstStyle/>
          <a:p>
            <a:pPr algn="l" rtl="0"/>
            <a:r>
              <a:rPr lang="ga" sz="2000" b="1" i="0" u="none" baseline="0" dirty="0"/>
              <a:t>Smacht</a:t>
            </a:r>
            <a:r>
              <a:rPr lang="ga" sz="2000" dirty="0"/>
              <a:t/>
            </a:r>
            <a:br>
              <a:rPr lang="ga" sz="2000" dirty="0"/>
            </a:br>
            <a:r>
              <a:rPr lang="ga" sz="2000" b="0" i="0" u="none" baseline="0" dirty="0"/>
              <a:t>Ná bíodh aiféala ort! Is féidir aon rud a sheolann tú chuig duine, a phostálann tú ar líne nó a dhéanann tú ar cheamara gréasáin a shábháil/thaifeadadh i ngan fhios duit.</a:t>
            </a:r>
            <a:endParaRPr lang="g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9238">
            <a:off x="5238389" y="2600901"/>
            <a:ext cx="3396580" cy="15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sz="3000" b="1" i="0" u="none" baseline="0" dirty="0"/>
              <a:t>Leideanna chun Thú Féin a Chosaint ar Líne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82512"/>
            <a:ext cx="4218625" cy="3711713"/>
          </a:xfrm>
        </p:spPr>
        <p:txBody>
          <a:bodyPr>
            <a:normAutofit/>
          </a:bodyPr>
          <a:lstStyle/>
          <a:p>
            <a:pPr algn="l" rtl="0"/>
            <a:r>
              <a:rPr lang="ga" sz="2000" b="1" i="0" u="none" baseline="0" dirty="0"/>
              <a:t>Iontaofa</a:t>
            </a:r>
            <a:r>
              <a:rPr lang="ga" sz="2000" dirty="0"/>
              <a:t/>
            </a:r>
            <a:br>
              <a:rPr lang="ga" sz="2000" dirty="0"/>
            </a:br>
            <a:r>
              <a:rPr lang="ga" sz="2000" b="0" i="0" u="none" baseline="0" dirty="0"/>
              <a:t>Cara carad? Tá sé éasca grianghraif bhréige a phostáil nó físeán bréige a shruthú, iarr ar do cara ar bhuail siad leo i ndáiríre.</a:t>
            </a:r>
            <a:endParaRPr lang="g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593" y="1721974"/>
            <a:ext cx="2987250" cy="26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3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sz="3000" b="1" i="0" u="none" baseline="0" dirty="0"/>
              <a:t>Leideanna chun Thú Féin a Chosaint ar Líne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2512"/>
            <a:ext cx="4468774" cy="3711713"/>
          </a:xfrm>
        </p:spPr>
        <p:txBody>
          <a:bodyPr>
            <a:normAutofit/>
          </a:bodyPr>
          <a:lstStyle/>
          <a:p>
            <a:pPr algn="l" rtl="0"/>
            <a:r>
              <a:rPr lang="ga" sz="2000" b="1" i="0" u="none" baseline="0" dirty="0"/>
              <a:t>Múscailt Meabhrach</a:t>
            </a:r>
            <a:r>
              <a:rPr lang="ga" sz="2000" dirty="0"/>
              <a:t/>
            </a:r>
            <a:br>
              <a:rPr lang="ga" sz="2000" dirty="0"/>
            </a:br>
            <a:r>
              <a:rPr lang="ga" sz="2000" b="0" i="0" u="none" baseline="0" dirty="0"/>
              <a:t>Bíodh aird agat ar do phróifíl ar líne – smaoinigh ar mar a fhéachann do phróifíl ar líne do dhaoine eile.</a:t>
            </a:r>
            <a:endParaRPr lang="ga" sz="2000" dirty="0"/>
          </a:p>
          <a:p>
            <a:pPr marL="0" indent="0" algn="l" rtl="0">
              <a:buNone/>
            </a:pPr>
            <a:endParaRPr lang="g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686" y="1750673"/>
            <a:ext cx="2576114" cy="27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sz="3000" b="1" i="0" u="none" baseline="0" dirty="0"/>
              <a:t>Leideanna chun Thú Féin a Chosaint ar Líne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82512"/>
            <a:ext cx="3932238" cy="3711713"/>
          </a:xfrm>
        </p:spPr>
        <p:txBody>
          <a:bodyPr>
            <a:normAutofit/>
          </a:bodyPr>
          <a:lstStyle/>
          <a:p>
            <a:pPr algn="l" rtl="0"/>
            <a:r>
              <a:rPr lang="ga" sz="2000" b="1" i="0" u="none" baseline="0" dirty="0"/>
              <a:t>Suíomh</a:t>
            </a:r>
            <a:r>
              <a:rPr lang="ga" sz="2000" b="0" i="0" u="none" baseline="0" dirty="0"/>
              <a:t> </a:t>
            </a:r>
            <a:r>
              <a:rPr lang="ga" sz="2000" dirty="0"/>
              <a:t/>
            </a:r>
            <a:br>
              <a:rPr lang="ga" sz="2000" dirty="0"/>
            </a:br>
            <a:r>
              <a:rPr lang="ga" sz="2000" b="0" i="0" u="none" baseline="0" dirty="0"/>
              <a:t>Bí sábháilte thar aon rud eile – ná tabhair le fios cá bhfuil tú agus ná buail le daoine nach bhfuil aithne agat orthu ach ar líne amháin. Coinnigh do shocruithe príobháideachais príobháideach.</a:t>
            </a:r>
          </a:p>
          <a:p>
            <a:pPr marL="0" indent="0" algn="l" rtl="0">
              <a:buNone/>
            </a:pPr>
            <a:endParaRPr lang="g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744" y="1377556"/>
            <a:ext cx="2044459" cy="43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9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b="1" i="0" u="none" baseline="0"/>
              <a:t>Comharthaí Rabhaidh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82512"/>
            <a:ext cx="3815199" cy="3711713"/>
          </a:xfrm>
        </p:spPr>
        <p:txBody>
          <a:bodyPr>
            <a:normAutofit/>
          </a:bodyPr>
          <a:lstStyle/>
          <a:p>
            <a:pPr algn="l" rtl="0"/>
            <a:r>
              <a:rPr lang="ga" b="0" i="0" u="none" baseline="0"/>
              <a:t>Plámásach agus ag tabhairt neart airde ort, ag bogadh an-tapa.</a:t>
            </a:r>
          </a:p>
          <a:p>
            <a:pPr algn="l" rtl="0"/>
            <a:r>
              <a:rPr lang="ga" b="0" i="0" u="none" baseline="0"/>
              <a:t>Ag labhairt ar ghnéas ar líne, uaireanta an-tapa </a:t>
            </a:r>
          </a:p>
          <a:p>
            <a:pPr algn="l" rtl="0"/>
            <a:r>
              <a:rPr lang="ga" b="0" i="0" u="none" baseline="0"/>
              <a:t>Ag iarraidh ort pictiúir nochta a sheoladh</a:t>
            </a:r>
          </a:p>
          <a:p>
            <a:pPr algn="l" rtl="0"/>
            <a:r>
              <a:rPr lang="ga" b="0" i="0" u="none" baseline="0"/>
              <a:t>Ag iarraidh ort dul chuig comhrá príobháideach (e.g. WhatsApp) nó ardán beoshruthaithe (e.g. Skype)</a:t>
            </a:r>
            <a:endParaRPr lang="g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023" y="1306151"/>
            <a:ext cx="4743400" cy="27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37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b="1" i="0" u="none" baseline="0"/>
              <a:t>Comharthaí Rabhaidh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82512"/>
            <a:ext cx="3932238" cy="3711713"/>
          </a:xfrm>
        </p:spPr>
        <p:txBody>
          <a:bodyPr>
            <a:normAutofit/>
          </a:bodyPr>
          <a:lstStyle/>
          <a:p>
            <a:pPr algn="l" rtl="0"/>
            <a:r>
              <a:rPr lang="ga" b="0" i="0" u="none" baseline="0"/>
              <a:t>Ag iarraidh ort an comhrá a choinneáil faoi rún</a:t>
            </a:r>
          </a:p>
          <a:p>
            <a:pPr algn="l" rtl="0"/>
            <a:r>
              <a:rPr lang="ga" b="0" i="0" u="none" baseline="0"/>
              <a:t>Guagacht giúmair, iad thuas seal thíos seal leat – cuirtear deireadh leis an bplámás agus éiríonn siad gránna nó bagartha.</a:t>
            </a:r>
          </a:p>
          <a:p>
            <a:pPr algn="l" rtl="0"/>
            <a:r>
              <a:rPr lang="ga" b="0" i="0" u="none" baseline="0"/>
              <a:t>Ag rá go bhfuil a gceamara gréasáin briste</a:t>
            </a:r>
          </a:p>
          <a:p>
            <a:pPr algn="l" rtl="0"/>
            <a:r>
              <a:rPr lang="ga" b="0" i="0" u="none" baseline="0"/>
              <a:t>Is furasta fotha ceamara gréasáin a bhréagnú, má fheiceann tú duine ar cheamara gréasáin, ní hin le rá gur iad atá ann i ndáiríre</a:t>
            </a:r>
          </a:p>
          <a:p>
            <a:endParaRPr lang="g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932" y="69972"/>
            <a:ext cx="4208339" cy="45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2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b="1" i="0" u="none" baseline="0"/>
              <a:t>Cúnamh agus Tacaíocht a Fháil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82512"/>
            <a:ext cx="3589658" cy="3711713"/>
          </a:xfrm>
        </p:spPr>
        <p:txBody>
          <a:bodyPr>
            <a:normAutofit/>
          </a:bodyPr>
          <a:lstStyle/>
          <a:p>
            <a:pPr algn="l" rtl="0"/>
            <a:r>
              <a:rPr lang="ga" b="1" i="0" u="none" baseline="0"/>
              <a:t>Lorg cúnamh, níl tú leat féin</a:t>
            </a:r>
          </a:p>
          <a:p>
            <a:pPr algn="l" rtl="0"/>
            <a:r>
              <a:rPr lang="ga" b="1" i="0" u="none" baseline="0"/>
              <a:t>Labhair le duine fásta a bhfuil muinín agat as</a:t>
            </a:r>
            <a:r>
              <a:rPr lang="ga" b="0" i="0" u="none" baseline="0"/>
              <a:t> – duine muinteartha, múinteoir, comhairleoir, Príomhoide</a:t>
            </a:r>
          </a:p>
          <a:p>
            <a:pPr algn="l" rtl="0"/>
            <a:r>
              <a:rPr lang="ga" b="1" i="0" u="none" baseline="0"/>
              <a:t>Labhair le cara a bhfuil muinín agat as</a:t>
            </a:r>
            <a:endParaRPr lang="ga" b="1" dirty="0"/>
          </a:p>
          <a:p>
            <a:pPr algn="l" rtl="0"/>
            <a:r>
              <a:rPr lang="ga" b="1" i="0" u="none" baseline="0"/>
              <a:t>Glaoigh ar Líne Chabhrach na Leanaí</a:t>
            </a:r>
            <a:r>
              <a:rPr lang="ga" b="0" i="0" u="none" baseline="0"/>
              <a:t> ar 1800 66 66 66, seol an téacs “Talk" chuig 50100, nó labhair leo ar líne ag www.childline.ie</a:t>
            </a:r>
            <a:endParaRPr lang="g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8022">
            <a:off x="6191686" y="1411103"/>
            <a:ext cx="4850163" cy="34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b="1" i="0" u="none" baseline="0"/>
              <a:t>Cúnamh agus Tacaíocht a Fháil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82512"/>
            <a:ext cx="3932238" cy="371171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ga" b="1" i="0" u="none" baseline="0"/>
              <a:t>Ná roinn tuilleadh íomhánna</a:t>
            </a:r>
            <a:r>
              <a:rPr lang="ga" b="0" i="0" u="none" baseline="0"/>
              <a:t>, ná híoc aon rud</a:t>
            </a:r>
          </a:p>
          <a:p>
            <a:pPr algn="l" rtl="0"/>
            <a:r>
              <a:rPr lang="ga" b="1" i="0" u="none" baseline="0"/>
              <a:t>Ná scrios aon rud</a:t>
            </a:r>
            <a:r>
              <a:rPr lang="ga" b="0" i="0" u="none" baseline="0"/>
              <a:t> – sábháil teachtaireachtaí, glac seatanna scáileáin – coinnigh an fhianaise </a:t>
            </a:r>
          </a:p>
          <a:p>
            <a:pPr algn="l" rtl="0"/>
            <a:r>
              <a:rPr lang="ga" b="1" i="0" u="none" baseline="0"/>
              <a:t>Stop an chumarsáid</a:t>
            </a:r>
            <a:r>
              <a:rPr lang="ga" b="0" i="0" u="none" baseline="0"/>
              <a:t> – blocáil an duine, díghníomhachtaigh – ná scrios do chuntas meán sóisialta</a:t>
            </a:r>
          </a:p>
          <a:p>
            <a:pPr algn="l" rtl="0"/>
            <a:r>
              <a:rPr lang="ga" b="1" i="0" u="none" baseline="0"/>
              <a:t>Tuairiscigh chuig an nGarda Síochána é</a:t>
            </a:r>
            <a:r>
              <a:rPr lang="ga" b="0" i="0" u="none" baseline="0"/>
              <a:t> – caithfidh siad leis an scéal go dáiríre agus déileálfaidh siad leis go rúnda, gan breithiúnas a thabhairt ort</a:t>
            </a:r>
          </a:p>
          <a:p>
            <a:pPr marL="0" indent="0" algn="l" rtl="0">
              <a:buNone/>
            </a:pPr>
            <a:endParaRPr lang="g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22" y="1399029"/>
            <a:ext cx="2095704" cy="247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2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b="1" i="0" u="none" baseline="0"/>
              <a:t>Gníomhaíocht Mhachnaimh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272" y="904036"/>
            <a:ext cx="828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a" sz="2000" b="0" i="0" u="none" baseline="0">
                <a:solidFill>
                  <a:schemeClr val="bg1"/>
                </a:solidFill>
              </a:rPr>
              <a:t>Coir atá i gComhéigean agus Sracadh Gnéasach ar Líne</a:t>
            </a:r>
            <a:endParaRPr lang="ga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941" y="1686764"/>
            <a:ext cx="5346700" cy="25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773" y="1690466"/>
            <a:ext cx="828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ga" sz="2800" b="0" i="0" u="none" baseline="0" dirty="0">
                <a:solidFill>
                  <a:schemeClr val="bg1"/>
                </a:solidFill>
              </a:rPr>
              <a:t>Le déanamh...</a:t>
            </a:r>
            <a:endParaRPr lang="ga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6941" y="1979956"/>
            <a:ext cx="2516172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rtl="0"/>
            <a:r>
              <a:rPr lang="ga" sz="2800" b="1" i="0" u="none" baseline="0" dirty="0">
                <a:solidFill>
                  <a:srgbClr val="484193"/>
                </a:solidFill>
              </a:rPr>
              <a:t>Sábháilteacht </a:t>
            </a:r>
            <a:endParaRPr lang="ga" sz="2800" b="1" dirty="0">
              <a:solidFill>
                <a:srgbClr val="484193"/>
              </a:solidFill>
            </a:endParaRPr>
          </a:p>
          <a:p>
            <a:pPr algn="ctr" rtl="0"/>
            <a:r>
              <a:rPr lang="ga" sz="2800" b="1" i="0" u="none" baseline="0" dirty="0">
                <a:solidFill>
                  <a:srgbClr val="484193"/>
                </a:solidFill>
              </a:rPr>
              <a:t>ar Líne</a:t>
            </a:r>
            <a:endParaRPr lang="ga" sz="2800" b="1" dirty="0">
              <a:solidFill>
                <a:srgbClr val="48419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7469" y="1969120"/>
            <a:ext cx="2516172" cy="9541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rtl="0"/>
            <a:r>
              <a:rPr lang="ga" sz="2800" b="1" i="0" u="none" baseline="0" dirty="0">
                <a:solidFill>
                  <a:srgbClr val="484193"/>
                </a:solidFill>
              </a:rPr>
              <a:t>Cúnamh </a:t>
            </a:r>
          </a:p>
          <a:p>
            <a:pPr algn="ctr" rtl="0"/>
            <a:r>
              <a:rPr lang="ga" sz="2800" b="1" i="0" u="none" baseline="0" dirty="0">
                <a:solidFill>
                  <a:srgbClr val="484193"/>
                </a:solidFill>
              </a:rPr>
              <a:t>a fháil</a:t>
            </a:r>
            <a:endParaRPr lang="ga" sz="2800" b="1" dirty="0">
              <a:solidFill>
                <a:srgbClr val="484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9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sz="3000" b="1" i="0" u="none" baseline="0" dirty="0"/>
              <a:t>Comhéigean agus Sracadh Gnéasach ar Líne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245" y="1383501"/>
            <a:ext cx="5644400" cy="3517749"/>
          </a:xfrm>
        </p:spPr>
        <p:txBody>
          <a:bodyPr/>
          <a:lstStyle/>
          <a:p>
            <a:pPr algn="l" rtl="0"/>
            <a:r>
              <a:rPr lang="ga" b="0" i="0" u="none" baseline="0" dirty="0"/>
              <a:t>Ábhar gnéasach a lorg </a:t>
            </a:r>
            <a:r>
              <a:rPr lang="ga" b="0" i="0" u="none" baseline="0" dirty="0" smtClean="0"/>
              <a:t>(</a:t>
            </a:r>
            <a:r>
              <a:rPr lang="ga" b="0" i="0" u="none" baseline="0" dirty="0"/>
              <a:t>i.e. grianghraif agus/nó físeáin ghnéasacha) </a:t>
            </a:r>
          </a:p>
          <a:p>
            <a:pPr algn="l" rtl="0"/>
            <a:r>
              <a:rPr lang="ga" b="0" i="0" u="none" baseline="0" dirty="0"/>
              <a:t>Airgead a lorg</a:t>
            </a:r>
            <a:endParaRPr lang="ga" dirty="0"/>
          </a:p>
          <a:p>
            <a:endParaRPr lang="g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549" y="1917488"/>
            <a:ext cx="256168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5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07" y="1127839"/>
            <a:ext cx="5316096" cy="3174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sz="2500" b="1" i="0" u="none" baseline="0" dirty="0"/>
              <a:t>Gníomhaíocht Teanga Smaoinigh-Beirteanna-Roinnigí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445" y="1475787"/>
            <a:ext cx="250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a" sz="2000" b="0" i="0" u="none" baseline="0"/>
              <a:t>Cumarsáid </a:t>
            </a:r>
            <a:endParaRPr lang="ga" sz="2000" dirty="0"/>
          </a:p>
          <a:p>
            <a:pPr algn="ctr" rtl="0"/>
            <a:r>
              <a:rPr lang="ga" sz="2000" b="0" i="0" u="none" baseline="0"/>
              <a:t>ar Líne</a:t>
            </a:r>
            <a:endParaRPr lang="g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5094" y="3134913"/>
            <a:ext cx="256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a" sz="2000" b="0" i="0" u="none" baseline="0"/>
              <a:t>Teacht i dTír Gnéasach ar Líne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2444" y="3244264"/>
            <a:ext cx="2564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a" sz="2000" b="0" i="0" u="none" baseline="0"/>
              <a:t>Sracadh</a:t>
            </a:r>
            <a:endParaRPr lang="g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29551" y="1602941"/>
            <a:ext cx="2575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a" sz="2000" b="0" i="0" u="none" baseline="0"/>
              <a:t>Comhéigean</a:t>
            </a:r>
            <a:endParaRPr lang="ga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0">
            <a:off x="6839569" y="1198881"/>
            <a:ext cx="2032845" cy="33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0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b="1" i="0" u="none" baseline="0"/>
              <a:t>Cumarsáid ar Líne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747" y="2052589"/>
            <a:ext cx="1558608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rtl="0"/>
            <a:r>
              <a:rPr lang="ga" sz="2000" b="1" i="0" u="none" baseline="0" dirty="0">
                <a:solidFill>
                  <a:schemeClr val="bg1"/>
                </a:solidFill>
              </a:rPr>
              <a:t>Ríomhphost</a:t>
            </a:r>
            <a:endParaRPr lang="ga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2059" y="2052589"/>
            <a:ext cx="205248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rtl="0"/>
            <a:r>
              <a:rPr lang="ga" sz="2000" b="1" i="0" u="none" baseline="0">
                <a:solidFill>
                  <a:schemeClr val="bg1"/>
                </a:solidFill>
              </a:rPr>
              <a:t>Aipeanna Teachtaireachta</a:t>
            </a:r>
            <a:endParaRPr lang="ga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4121" y="2065416"/>
            <a:ext cx="1475226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rtl="0"/>
            <a:r>
              <a:rPr lang="ga" sz="2000" b="1" i="0" u="none" baseline="0">
                <a:solidFill>
                  <a:schemeClr val="bg1"/>
                </a:solidFill>
              </a:rPr>
              <a:t>Fóraim</a:t>
            </a:r>
            <a:endParaRPr lang="ga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0271" y="3996133"/>
            <a:ext cx="155860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rtl="0"/>
            <a:r>
              <a:rPr lang="ga" sz="2000" b="1" i="0" u="none" baseline="0" dirty="0">
                <a:solidFill>
                  <a:schemeClr val="bg1"/>
                </a:solidFill>
              </a:rPr>
              <a:t>Seomraí Comhrá</a:t>
            </a:r>
            <a:endParaRPr lang="ga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771" y="3996133"/>
            <a:ext cx="270672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rtl="0"/>
            <a:r>
              <a:rPr lang="ga" sz="2000" b="1" i="0" u="none" baseline="0">
                <a:solidFill>
                  <a:schemeClr val="bg1"/>
                </a:solidFill>
              </a:rPr>
              <a:t>Líonrú Sóisialta </a:t>
            </a:r>
            <a:endParaRPr lang="ga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40" y="1180239"/>
            <a:ext cx="833670" cy="7271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4" y="1167410"/>
            <a:ext cx="767728" cy="797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015" y="1114255"/>
            <a:ext cx="849286" cy="8445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385" y="3117369"/>
            <a:ext cx="840562" cy="7726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234" y="3046813"/>
            <a:ext cx="821549" cy="84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4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b="1" i="0" u="none" baseline="0"/>
              <a:t>Teacht i dTír Gnéasach ar Líne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82512"/>
            <a:ext cx="5495018" cy="3711713"/>
          </a:xfrm>
        </p:spPr>
        <p:txBody>
          <a:bodyPr/>
          <a:lstStyle/>
          <a:p>
            <a:pPr marL="0" indent="0" algn="l" rtl="0">
              <a:buNone/>
            </a:pPr>
            <a:r>
              <a:rPr lang="ga" b="1" i="0" u="none" baseline="0" dirty="0"/>
              <a:t>B’fhéidir go gcuirfí iallach nó ina luí ar dhaoine óga:</a:t>
            </a:r>
            <a:endParaRPr lang="ga" b="1" dirty="0"/>
          </a:p>
          <a:p>
            <a:pPr algn="l" rtl="0"/>
            <a:r>
              <a:rPr lang="ga" b="0" i="0" u="none" baseline="0" dirty="0"/>
              <a:t>Íomhánna gnéasacha díobh féin a sheoladh/phostáil </a:t>
            </a:r>
          </a:p>
          <a:p>
            <a:pPr algn="l" rtl="0"/>
            <a:r>
              <a:rPr lang="ga" b="0" i="0" u="none" baseline="0" dirty="0"/>
              <a:t>Páirt a ghlacadh i ngníomhaíochtaí gnéasacha trí cheamara gréasáin nó guthán cliste </a:t>
            </a:r>
          </a:p>
          <a:p>
            <a:pPr algn="l" rtl="0"/>
            <a:r>
              <a:rPr lang="ga" b="0" i="0" u="none" baseline="0" dirty="0"/>
              <a:t>Comhráite gnéasacha a bheith acu trí théacs nó ar líne</a:t>
            </a:r>
          </a:p>
          <a:p>
            <a:pPr marL="0" indent="0" algn="l" rtl="0">
              <a:buNone/>
            </a:pPr>
            <a:r>
              <a:rPr lang="ga" b="1" i="0" u="none" baseline="0" dirty="0"/>
              <a:t>D’fhéadfadh ciontóirí bheith ag lorg ábhar gnéasach nó ag lorg airgid.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33" y="52387"/>
            <a:ext cx="4744007" cy="56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5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b="1" i="0" u="none" baseline="0"/>
              <a:t>Comhéigean</a:t>
            </a:r>
            <a:endParaRPr lang="g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882512"/>
            <a:ext cx="4378938" cy="3711713"/>
          </a:xfrm>
        </p:spPr>
        <p:txBody>
          <a:bodyPr>
            <a:normAutofit/>
          </a:bodyPr>
          <a:lstStyle/>
          <a:p>
            <a:pPr algn="l" rtl="0"/>
            <a:r>
              <a:rPr lang="ga" b="0" i="0" u="none" baseline="0"/>
              <a:t>A áitiú ar dhuine éigin rud a dhéanamh trí fhórsa nó bagairtí a úsáid </a:t>
            </a:r>
            <a:endParaRPr lang="ga" dirty="0"/>
          </a:p>
          <a:p>
            <a:pPr algn="l" rtl="0"/>
            <a:r>
              <a:rPr lang="ga" b="0" i="0" u="none" baseline="0"/>
              <a:t>Nuair a bhíonn grianghraif/físeáin ghnéasacha de dhuine óg ag ciontóirí, d’fhéadfaidís tuilleadh grianghraf/físeán nó airgead a éileamh</a:t>
            </a:r>
          </a:p>
          <a:p>
            <a:pPr algn="l" rtl="0"/>
            <a:r>
              <a:rPr lang="ga" b="0" i="0" u="none" baseline="0"/>
              <a:t>Bagraíonn siad na híomhánna a phostáil ar líne nó iad a roinnt le cairde/gaolta mura ndéanann tú gach a iarrtar</a:t>
            </a:r>
          </a:p>
          <a:p>
            <a:endParaRPr lang="g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092" y="990633"/>
            <a:ext cx="3466340" cy="35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b="1" i="0" u="none" baseline="0"/>
              <a:t>Sracadh</a:t>
            </a:r>
            <a:endParaRPr lang="g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82512"/>
            <a:ext cx="4674083" cy="3711713"/>
          </a:xfrm>
        </p:spPr>
        <p:txBody>
          <a:bodyPr/>
          <a:lstStyle/>
          <a:p>
            <a:pPr algn="l" rtl="0"/>
            <a:r>
              <a:rPr lang="ga" b="0" i="0" u="none" baseline="0"/>
              <a:t>Rud éigin a fháil, go háirithe airgead nó maoin eile, trí fhórsa nó bagairtí.</a:t>
            </a:r>
            <a:endParaRPr lang="ga" dirty="0"/>
          </a:p>
          <a:p>
            <a:pPr algn="l" rtl="0"/>
            <a:r>
              <a:rPr lang="ga" b="0" i="0" u="none" baseline="0"/>
              <a:t>Bagraíonn ciontóirí íomhánna gnéasacha den duine óg a phostáil ar líne toisc go bhfuil siad ag iarraidh grianghraf/físeán níos gáirsiúla a fháil </a:t>
            </a:r>
          </a:p>
          <a:p>
            <a:pPr algn="l" rtl="0"/>
            <a:r>
              <a:rPr lang="ga" b="0" i="0" u="none" baseline="0"/>
              <a:t>Nó bíonn siad ag iarraidh ar an duine óg airgead a íoc leo ionas nach bpostálfaidh siad na híomhánna ar líne</a:t>
            </a:r>
          </a:p>
          <a:p>
            <a:endParaRPr lang="g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38" y="119677"/>
            <a:ext cx="4799576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9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397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a" b="0" i="0" u="none" baseline="0"/>
              <a:t>Leabaigh físeán</a:t>
            </a:r>
            <a:endParaRPr lang="ga" dirty="0"/>
          </a:p>
        </p:txBody>
      </p:sp>
    </p:spTree>
    <p:extLst>
      <p:ext uri="{BB962C8B-B14F-4D97-AF65-F5344CB8AC3E}">
        <p14:creationId xmlns:p14="http://schemas.microsoft.com/office/powerpoint/2010/main" val="263753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98" y="1026967"/>
            <a:ext cx="7426231" cy="3502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ga" b="1" i="0" u="none" baseline="0"/>
              <a:t>Gníomhaíocht Ghrúpdhíospóireachta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558" y="1289140"/>
            <a:ext cx="287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a" sz="1800" b="0" i="0" u="none" baseline="0" dirty="0"/>
              <a:t>Céard a d’fhéadfadh Anna a dhéanamh chun í féin a chosaint ar líne?</a:t>
            </a:r>
            <a:endParaRPr lang="ga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706695" y="844258"/>
            <a:ext cx="31697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" sz="2200" dirty="0"/>
              <a:t/>
            </a:r>
            <a:br>
              <a:rPr lang="ga" sz="2200" dirty="0"/>
            </a:br>
            <a:r>
              <a:rPr lang="ga" sz="2000" dirty="0"/>
              <a:t>Céard a d’fhéadfadh George </a:t>
            </a:r>
            <a:r>
              <a:rPr lang="ga" sz="2000" b="0" i="0" u="none" baseline="0" dirty="0" smtClean="0"/>
              <a:t>a </a:t>
            </a:r>
            <a:r>
              <a:rPr lang="ga" sz="2000" b="0" i="0" u="none" baseline="0" dirty="0"/>
              <a:t>dhéanamh chun é féin a chosaint ar líne?</a:t>
            </a:r>
            <a:endParaRPr lang="g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3199" y="2916493"/>
            <a:ext cx="3259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a" sz="1600" b="0" i="0" u="none" baseline="0" dirty="0"/>
              <a:t>Cén áit a bhfaigheadh Anna agus George cúnamh/tacaíocht nuair a iarradh orthu níos mó íomhánna agus airgid a sheoladh?</a:t>
            </a:r>
            <a:endParaRPr lang="g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38" y="2963583"/>
            <a:ext cx="2222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a" sz="1800" b="0" i="0" u="none" baseline="0" dirty="0"/>
              <a:t>Céard í an teachtaireacht lárnach ó na Gardaí do dhaoine óga?</a:t>
            </a:r>
            <a:endParaRPr lang="ga" sz="1800" dirty="0"/>
          </a:p>
        </p:txBody>
      </p:sp>
    </p:spTree>
    <p:extLst>
      <p:ext uri="{BB962C8B-B14F-4D97-AF65-F5344CB8AC3E}">
        <p14:creationId xmlns:p14="http://schemas.microsoft.com/office/powerpoint/2010/main" val="40065338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578</Words>
  <Application>Microsoft Macintosh PowerPoint</Application>
  <PresentationFormat>On-screen Show (16:9)</PresentationFormat>
  <Paragraphs>70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Custom Design</vt:lpstr>
      <vt:lpstr>PowerPoint Presentation</vt:lpstr>
      <vt:lpstr>Comhéigean agus Sracadh Gnéasach ar Líne</vt:lpstr>
      <vt:lpstr>Gníomhaíocht Teanga Smaoinigh-Beirteanna-Roinnigí</vt:lpstr>
      <vt:lpstr>Cumarsáid ar Líne </vt:lpstr>
      <vt:lpstr>Teacht i dTír Gnéasach ar Líne </vt:lpstr>
      <vt:lpstr>Comhéigean</vt:lpstr>
      <vt:lpstr>Sracadh</vt:lpstr>
      <vt:lpstr>PowerPoint Presentation</vt:lpstr>
      <vt:lpstr>Gníomhaíocht Ghrúpdhíospóireachta</vt:lpstr>
      <vt:lpstr>Leideanna chun Thú Féin a Chosaint ar Líne</vt:lpstr>
      <vt:lpstr>Leideanna chun Thú Féin a Chosaint ar Líne</vt:lpstr>
      <vt:lpstr>Leideanna chun Thú Féin a Chosaint ar Líne</vt:lpstr>
      <vt:lpstr>Leideanna chun Thú Féin a Chosaint ar Líne</vt:lpstr>
      <vt:lpstr>Comharthaí Rabhaidh</vt:lpstr>
      <vt:lpstr>Comharthaí Rabhaidh</vt:lpstr>
      <vt:lpstr>Cúnamh agus Tacaíocht a Fháil</vt:lpstr>
      <vt:lpstr>Cúnamh agus Tacaíocht a Fháil</vt:lpstr>
      <vt:lpstr>Gníomhaíocht Mhachnaimh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Sexual Coercion and Extortion   Looking for sexual material  (i.e. sexual photos and/or videos)  Looking for money</dc:title>
  <dc:creator>Tracy Hogan</dc:creator>
  <cp:lastModifiedBy>Brian Nolan</cp:lastModifiedBy>
  <cp:revision>42</cp:revision>
  <dcterms:modified xsi:type="dcterms:W3CDTF">2018-02-02T16:58:20Z</dcterms:modified>
</cp:coreProperties>
</file>