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33"/>
  </p:notesMasterIdLst>
  <p:sldIdLst>
    <p:sldId id="256" r:id="rId2"/>
    <p:sldId id="258" r:id="rId3"/>
    <p:sldId id="260" r:id="rId4"/>
    <p:sldId id="277" r:id="rId5"/>
    <p:sldId id="275" r:id="rId6"/>
    <p:sldId id="308" r:id="rId7"/>
    <p:sldId id="262" r:id="rId8"/>
    <p:sldId id="296" r:id="rId9"/>
    <p:sldId id="310" r:id="rId10"/>
    <p:sldId id="279" r:id="rId11"/>
    <p:sldId id="286" r:id="rId12"/>
    <p:sldId id="274" r:id="rId13"/>
    <p:sldId id="265" r:id="rId14"/>
    <p:sldId id="280" r:id="rId15"/>
    <p:sldId id="272" r:id="rId16"/>
    <p:sldId id="287" r:id="rId17"/>
    <p:sldId id="311" r:id="rId18"/>
    <p:sldId id="312" r:id="rId19"/>
    <p:sldId id="313" r:id="rId20"/>
    <p:sldId id="263" r:id="rId21"/>
    <p:sldId id="315" r:id="rId22"/>
    <p:sldId id="306" r:id="rId23"/>
    <p:sldId id="297" r:id="rId24"/>
    <p:sldId id="299" r:id="rId25"/>
    <p:sldId id="300" r:id="rId26"/>
    <p:sldId id="298" r:id="rId27"/>
    <p:sldId id="301" r:id="rId28"/>
    <p:sldId id="264" r:id="rId29"/>
    <p:sldId id="314" r:id="rId30"/>
    <p:sldId id="302" r:id="rId31"/>
    <p:sldId id="307" r:id="rId32"/>
  </p:sldIdLst>
  <p:sldSz cx="9144000" cy="5143500" type="screen16x9"/>
  <p:notesSz cx="6797675" cy="9926638"/>
  <p:embeddedFontLst>
    <p:embeddedFont>
      <p:font typeface="Montserrat ExtraBold" panose="020B0604020202020204" charset="0"/>
      <p:bold r:id="rId34"/>
      <p:boldItalic r:id="rId35"/>
    </p:embeddedFont>
    <p:embeddedFont>
      <p:font typeface="Montserrat Light" panose="020B060402020202020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Helvetica" panose="020B0604020202020204" pitchFamily="34" charset="0"/>
      <p:regular r:id="rId44"/>
      <p:bold r:id="rId45"/>
      <p:italic r:id="rId46"/>
      <p:boldItalic r:id="rId47"/>
    </p:embeddedFont>
    <p:embeddedFont>
      <p:font typeface="Montserrat" panose="020B0604020202020204" charset="0"/>
      <p:regular r:id="rId48"/>
      <p:bold r:id="rId49"/>
      <p:italic r:id="rId50"/>
      <p:boldItalic r:id="rId51"/>
    </p:embeddedFont>
    <p:embeddedFont>
      <p:font typeface="Segoe UI" panose="020B0502040204020203"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F9325DA-6E26-4674-AF7F-93494EC987CA}">
  <a:tblStyle styleId="{0F9325DA-6E26-4674-AF7F-93494EC987C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721" autoAdjust="0"/>
  </p:normalViewPr>
  <p:slideViewPr>
    <p:cSldViewPr snapToGrid="0">
      <p:cViewPr varScale="1">
        <p:scale>
          <a:sx n="120" d="100"/>
          <a:sy n="120" d="100"/>
        </p:scale>
        <p:origin x="134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5195154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webwise.ie/parents/oversharing-onlin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Shape 624"/>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5" name="Shape 625"/>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511860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Shape 850"/>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1" name="Shape 851"/>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a:buNone/>
            </a:pPr>
            <a:r>
              <a:rPr lang="en-IE" sz="1100" b="1" i="0" u="none" strike="noStrike" kern="1200" cap="none" dirty="0" smtClean="0">
                <a:solidFill>
                  <a:schemeClr val="tx1"/>
                </a:solidFill>
                <a:effectLst/>
                <a:latin typeface="Arial"/>
                <a:ea typeface="Arial"/>
                <a:cs typeface="Arial"/>
                <a:sym typeface="Arial"/>
              </a:rPr>
              <a:t>At what age should I allow my child to use social media?</a:t>
            </a:r>
          </a:p>
          <a:p>
            <a:pPr marL="139700" indent="0">
              <a:buNone/>
            </a:pPr>
            <a:r>
              <a:rPr lang="en-IE" sz="1100" b="1" i="0" u="none" strike="noStrike" kern="1200" cap="none" dirty="0" smtClean="0">
                <a:solidFill>
                  <a:schemeClr val="tx1"/>
                </a:solidFill>
                <a:effectLst/>
                <a:latin typeface="Arial"/>
                <a:ea typeface="Arial"/>
                <a:cs typeface="Arial"/>
                <a:sym typeface="Arial"/>
              </a:rPr>
              <a:t>In</a:t>
            </a:r>
            <a:r>
              <a:rPr lang="en-IE" sz="1100" b="1" i="0" u="none" strike="noStrike" kern="1200" cap="none" baseline="0" dirty="0" smtClean="0">
                <a:solidFill>
                  <a:schemeClr val="tx1"/>
                </a:solidFill>
                <a:effectLst/>
                <a:latin typeface="Arial"/>
                <a:ea typeface="Arial"/>
                <a:cs typeface="Arial"/>
                <a:sym typeface="Arial"/>
              </a:rPr>
              <a:t> Ireland, children under the age of 16 years old are not permitted to access social media services. This follows the introduction of the new EU data protection regulations; GDPR. </a:t>
            </a:r>
          </a:p>
          <a:p>
            <a:pPr marL="139700" indent="0">
              <a:buNone/>
            </a:pPr>
            <a:endParaRPr lang="en-IE" sz="1100" b="0" i="0" u="none" strike="noStrike" kern="1200" cap="none" dirty="0" smtClean="0">
              <a:solidFill>
                <a:schemeClr val="tx1"/>
              </a:solidFill>
              <a:effectLst/>
              <a:latin typeface="Arial"/>
              <a:ea typeface="Arial"/>
              <a:cs typeface="Arial"/>
              <a:sym typeface="Arial"/>
            </a:endParaRPr>
          </a:p>
          <a:p>
            <a:pPr marL="139700" indent="0" fontAlgn="base">
              <a:buNone/>
            </a:pPr>
            <a:r>
              <a:rPr lang="en-GB" sz="1100" b="1" i="0" u="none" strike="noStrike" cap="none" dirty="0" smtClean="0">
                <a:solidFill>
                  <a:srgbClr val="000000"/>
                </a:solidFill>
                <a:effectLst/>
                <a:latin typeface="Arial"/>
                <a:ea typeface="Arial"/>
                <a:cs typeface="Arial"/>
                <a:sym typeface="Arial"/>
              </a:rPr>
              <a:t>What is the Digital Age of Consent?</a:t>
            </a:r>
          </a:p>
          <a:p>
            <a:pPr marL="139700" indent="0" fontAlgn="base">
              <a:buNone/>
            </a:pPr>
            <a:r>
              <a:rPr lang="en-GB" sz="1100" b="0" i="0" u="none" strike="noStrike" cap="none" dirty="0" smtClean="0">
                <a:solidFill>
                  <a:srgbClr val="000000"/>
                </a:solidFill>
                <a:effectLst/>
                <a:latin typeface="Arial"/>
                <a:ea typeface="Arial"/>
                <a:cs typeface="Arial"/>
                <a:sym typeface="Arial"/>
              </a:rPr>
              <a:t>In May 2018, the EU adopted a new set of  Data Protection Regulations. The GDPR introduces substantial changes to European data protection law, along with severe financial penalties for non-compliance.</a:t>
            </a:r>
          </a:p>
          <a:p>
            <a:pPr marL="139700" indent="0" fontAlgn="base">
              <a:buNone/>
            </a:pPr>
            <a:r>
              <a:rPr lang="en-GB" sz="1100" b="1" i="0" u="none" strike="noStrike" cap="none" dirty="0" smtClean="0">
                <a:solidFill>
                  <a:srgbClr val="000000"/>
                </a:solidFill>
                <a:effectLst/>
                <a:latin typeface="Arial"/>
                <a:ea typeface="Arial"/>
                <a:cs typeface="Arial"/>
                <a:sym typeface="Arial"/>
              </a:rPr>
              <a:t>The new regulations require members states to set a digital age of consent. The digital age of consent is the minimum age a user must be before a social media and internet companies can collect, process and store their data. The E.U. has set the age of consent to sixteen by default and member states are given the option of adopting a lower age, but it may be no lower than thirteen years. In Ireland, the Digital Age of Consent is set at 16.</a:t>
            </a:r>
          </a:p>
          <a:p>
            <a:pPr marL="139700" indent="0" fontAlgn="base">
              <a:buNone/>
            </a:pPr>
            <a:endParaRPr lang="en-GB" sz="1100" b="1" i="0" u="none" strike="noStrike" cap="none" dirty="0" smtClean="0">
              <a:solidFill>
                <a:srgbClr val="000000"/>
              </a:solidFill>
              <a:effectLst/>
              <a:latin typeface="Arial"/>
              <a:ea typeface="Arial"/>
              <a:cs typeface="Arial"/>
              <a:sym typeface="Arial"/>
            </a:endParaRPr>
          </a:p>
          <a:p>
            <a:pPr fontAlgn="base"/>
            <a:r>
              <a:rPr lang="en-GB" sz="1100" b="1" i="0" u="none" strike="noStrike" cap="none" dirty="0" smtClean="0">
                <a:solidFill>
                  <a:srgbClr val="000000"/>
                </a:solidFill>
                <a:effectLst/>
                <a:latin typeface="Arial"/>
                <a:ea typeface="Arial"/>
                <a:cs typeface="Arial"/>
                <a:sym typeface="Arial"/>
              </a:rPr>
              <a:t>Note:</a:t>
            </a:r>
            <a:r>
              <a:rPr lang="en-GB" sz="1100" b="1" i="0" u="none" strike="noStrike" cap="none" baseline="0" dirty="0" smtClean="0">
                <a:solidFill>
                  <a:srgbClr val="000000"/>
                </a:solidFill>
                <a:effectLst/>
                <a:latin typeface="Arial"/>
                <a:ea typeface="Arial"/>
                <a:cs typeface="Arial"/>
                <a:sym typeface="Arial"/>
              </a:rPr>
              <a:t> </a:t>
            </a:r>
            <a:r>
              <a:rPr lang="en-GB" sz="1100" b="0" i="0" u="none" strike="noStrike" cap="none" dirty="0" smtClean="0">
                <a:solidFill>
                  <a:srgbClr val="000000"/>
                </a:solidFill>
                <a:effectLst/>
                <a:latin typeface="Arial"/>
                <a:ea typeface="Arial"/>
                <a:cs typeface="Arial"/>
                <a:sym typeface="Arial"/>
              </a:rPr>
              <a:t>An additional amendment to legislation has also been approved. The amendment declares it will be an offense for any company or corporate body to process the personal data of a child </a:t>
            </a:r>
            <a:r>
              <a:rPr lang="en-GB" sz="1100" b="0" i="1" u="none" strike="noStrike" cap="none" dirty="0" smtClean="0">
                <a:solidFill>
                  <a:srgbClr val="000000"/>
                </a:solidFill>
                <a:effectLst/>
                <a:latin typeface="Arial"/>
                <a:ea typeface="Arial"/>
                <a:cs typeface="Arial"/>
                <a:sym typeface="Arial"/>
              </a:rPr>
              <a:t>“</a:t>
            </a:r>
            <a:r>
              <a:rPr lang="en-GB" sz="1100" b="1" i="1" u="none" strike="noStrike" cap="none" dirty="0" smtClean="0">
                <a:solidFill>
                  <a:srgbClr val="000000"/>
                </a:solidFill>
                <a:effectLst/>
                <a:latin typeface="Arial"/>
                <a:ea typeface="Arial"/>
                <a:cs typeface="Arial"/>
                <a:sym typeface="Arial"/>
              </a:rPr>
              <a:t>for the purposes of direct marketing, profiling or micro-targeting”.</a:t>
            </a:r>
            <a:endParaRPr lang="en-GB" sz="1100" b="0" i="0" u="none" strike="noStrike" cap="none" dirty="0" smtClean="0">
              <a:solidFill>
                <a:srgbClr val="000000"/>
              </a:solidFill>
              <a:effectLst/>
              <a:latin typeface="Arial"/>
              <a:ea typeface="Arial"/>
              <a:cs typeface="Arial"/>
              <a:sym typeface="Arial"/>
            </a:endParaRPr>
          </a:p>
          <a:p>
            <a:pPr marL="139700" indent="0">
              <a:buNone/>
            </a:pP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kern="1200" cap="none" dirty="0" smtClean="0">
                <a:solidFill>
                  <a:schemeClr val="tx1"/>
                </a:solidFill>
                <a:effectLst/>
                <a:latin typeface="Arial"/>
                <a:ea typeface="Arial"/>
                <a:cs typeface="Arial"/>
                <a:sym typeface="Arial"/>
              </a:rPr>
              <a:t/>
            </a:r>
            <a:br>
              <a:rPr lang="en-IE" sz="1100" b="0" i="0" u="none" strike="noStrike" kern="1200" cap="none" dirty="0" smtClean="0">
                <a:solidFill>
                  <a:schemeClr val="tx1"/>
                </a:solidFill>
                <a:effectLst/>
                <a:latin typeface="Arial"/>
                <a:ea typeface="Arial"/>
                <a:cs typeface="Arial"/>
                <a:sym typeface="Arial"/>
              </a:rPr>
            </a:br>
            <a:r>
              <a:rPr lang="en-IE" sz="1100" b="1" i="0" u="none" strike="noStrike" kern="1200" cap="none" dirty="0" smtClean="0">
                <a:solidFill>
                  <a:schemeClr val="tx1"/>
                </a:solidFill>
                <a:effectLst/>
                <a:latin typeface="Arial"/>
                <a:ea typeface="Arial"/>
                <a:cs typeface="Arial"/>
                <a:sym typeface="Arial"/>
              </a:rPr>
              <a:t>What are the Key Things to Think About?</a:t>
            </a:r>
            <a:endParaRPr lang="en-IE" sz="1100" b="0" i="0" u="none" strike="noStrike" kern="1200" cap="none" dirty="0" smtClean="0">
              <a:solidFill>
                <a:schemeClr val="tx1"/>
              </a:solidFill>
              <a:effectLst/>
              <a:latin typeface="Arial"/>
              <a:ea typeface="Arial"/>
              <a:cs typeface="Arial"/>
              <a:sym typeface="Arial"/>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E" sz="1100" b="1" i="0" u="none" strike="noStrike" kern="1200" cap="none" dirty="0" smtClean="0">
                <a:solidFill>
                  <a:schemeClr val="tx1"/>
                </a:solidFill>
                <a:effectLst/>
                <a:latin typeface="Arial"/>
                <a:ea typeface="Arial"/>
                <a:cs typeface="Arial"/>
                <a:sym typeface="Arial"/>
              </a:rPr>
              <a:t>In</a:t>
            </a:r>
            <a:r>
              <a:rPr lang="en-IE" sz="1100" b="1" i="0" u="none" strike="noStrike" kern="1200" cap="none" baseline="0" dirty="0" smtClean="0">
                <a:solidFill>
                  <a:schemeClr val="tx1"/>
                </a:solidFill>
                <a:effectLst/>
                <a:latin typeface="Arial"/>
                <a:ea typeface="Arial"/>
                <a:cs typeface="Arial"/>
                <a:sym typeface="Arial"/>
              </a:rPr>
              <a:t> Ireland, children under the age of 16 years old are not permitted to access social media services. This follows the introduction of the new EU data protection regulations; GDPR. </a:t>
            </a:r>
          </a:p>
          <a:p>
            <a:pPr marL="139700" indent="0">
              <a:buNone/>
            </a:pPr>
            <a:endParaRPr lang="en-IE" sz="1100" b="0" i="0" u="none" strike="noStrike" kern="1200" cap="none" dirty="0" smtClean="0">
              <a:solidFill>
                <a:srgbClr val="FF0000"/>
              </a:solidFill>
              <a:effectLst/>
              <a:latin typeface="Arial"/>
              <a:ea typeface="Arial"/>
              <a:cs typeface="Arial"/>
              <a:sym typeface="Arial"/>
            </a:endParaRPr>
          </a:p>
          <a:p>
            <a:pPr marL="139700" indent="0">
              <a:buNone/>
            </a:pPr>
            <a:r>
              <a:rPr lang="en-IE" sz="1100" b="0" i="0" u="none" strike="noStrike" kern="1200" cap="none" dirty="0" smtClean="0">
                <a:solidFill>
                  <a:srgbClr val="FF0000"/>
                </a:solidFill>
                <a:effectLst/>
                <a:latin typeface="Arial"/>
                <a:ea typeface="Arial"/>
                <a:cs typeface="Arial"/>
                <a:sym typeface="Arial"/>
              </a:rPr>
              <a:t>When your child goes on to social networking</a:t>
            </a:r>
            <a:r>
              <a:rPr lang="en-IE" sz="1100" b="0" i="0" u="none" strike="noStrike" kern="1200" cap="none" baseline="0" dirty="0" smtClean="0">
                <a:solidFill>
                  <a:srgbClr val="FF0000"/>
                </a:solidFill>
                <a:effectLst/>
                <a:latin typeface="Arial"/>
                <a:ea typeface="Arial"/>
                <a:cs typeface="Arial"/>
                <a:sym typeface="Arial"/>
              </a:rPr>
              <a:t> sites, these are the keys things to think about.</a:t>
            </a:r>
            <a:endParaRPr lang="en-IE" sz="1100" b="0" i="0" u="none" strike="noStrike" kern="1200" cap="none" dirty="0" smtClean="0">
              <a:solidFill>
                <a:srgbClr val="FF0000"/>
              </a:solidFill>
              <a:effectLst/>
              <a:latin typeface="Arial"/>
              <a:ea typeface="Arial"/>
              <a:cs typeface="Arial"/>
              <a:sym typeface="Arial"/>
            </a:endParaRPr>
          </a:p>
          <a:p>
            <a:pPr marL="139700" indent="0">
              <a:buNone/>
            </a:pPr>
            <a:r>
              <a:rPr lang="en-IE" sz="1100" b="0" i="0" u="none" strike="noStrike" kern="1200" cap="none" dirty="0" smtClean="0">
                <a:solidFill>
                  <a:schemeClr val="tx1"/>
                </a:solidFill>
                <a:effectLst/>
                <a:latin typeface="Arial"/>
                <a:ea typeface="Arial"/>
                <a:cs typeface="Arial"/>
                <a:sym typeface="Arial"/>
              </a:rPr>
              <a:t>Ultimately, you need to decide if your child is equipped to deal with the social pressures that arise from social networking. The pressure to ‘fit in’ and/or to ‘be popular’ can be intense. Romance, group dynamics, and bullying can contribute to create choppy waters that even adults find difficult to navigate.</a:t>
            </a:r>
          </a:p>
          <a:p>
            <a:pPr marL="139700" indent="0">
              <a:buNone/>
            </a:pPr>
            <a:endParaRPr lang="en-IE" dirty="0" smtClean="0"/>
          </a:p>
          <a:p>
            <a:pPr marL="139700" indent="0" fontAlgn="base">
              <a:buNone/>
            </a:pPr>
            <a:r>
              <a:rPr lang="en-GB" sz="1100" b="0" i="0" u="none" strike="noStrike" cap="none" dirty="0" smtClean="0">
                <a:solidFill>
                  <a:srgbClr val="000000"/>
                </a:solidFill>
                <a:effectLst/>
                <a:latin typeface="Arial"/>
                <a:ea typeface="Arial"/>
                <a:cs typeface="Arial"/>
                <a:sym typeface="Arial"/>
              </a:rPr>
              <a:t>Here are a few</a:t>
            </a:r>
            <a:r>
              <a:rPr lang="en-GB" sz="1100" b="0" i="0" u="none" strike="noStrike" cap="none" baseline="0" dirty="0" smtClean="0">
                <a:solidFill>
                  <a:srgbClr val="000000"/>
                </a:solidFill>
                <a:effectLst/>
                <a:latin typeface="Arial"/>
                <a:ea typeface="Arial"/>
                <a:cs typeface="Arial"/>
                <a:sym typeface="Arial"/>
              </a:rPr>
              <a:t> considerations and helpful points to start a conversation with your child on the topic. </a:t>
            </a:r>
          </a:p>
          <a:p>
            <a:pPr marL="139700" indent="0">
              <a:buNone/>
            </a:pPr>
            <a:endParaRPr lang="en-GB" dirty="0" smtClean="0"/>
          </a:p>
          <a:p>
            <a:pPr marL="368300" indent="-228600" fontAlgn="base">
              <a:buAutoNum type="arabicPeriod"/>
            </a:pPr>
            <a:r>
              <a:rPr lang="en-GB" sz="1100" b="1" i="0" u="none" strike="noStrike" cap="none" dirty="0" smtClean="0">
                <a:solidFill>
                  <a:srgbClr val="000000"/>
                </a:solidFill>
                <a:effectLst/>
                <a:latin typeface="Arial"/>
                <a:ea typeface="Arial"/>
                <a:cs typeface="Arial"/>
                <a:sym typeface="Arial"/>
              </a:rPr>
              <a:t>Firstly, agree an appropriate platform that you are happy for your child to use. </a:t>
            </a:r>
          </a:p>
          <a:p>
            <a:pPr marL="139700" indent="0" fontAlgn="base">
              <a:buNone/>
            </a:pPr>
            <a:r>
              <a:rPr lang="en-GB" sz="1100" b="0" i="0" u="none" strike="noStrike" cap="none" dirty="0" smtClean="0">
                <a:solidFill>
                  <a:srgbClr val="000000"/>
                </a:solidFill>
                <a:effectLst/>
                <a:latin typeface="Arial"/>
                <a:ea typeface="Arial"/>
                <a:cs typeface="Arial"/>
                <a:sym typeface="Arial"/>
              </a:rPr>
              <a:t>– It is more than likely that if your child wants to use social</a:t>
            </a:r>
            <a:r>
              <a:rPr lang="en-GB" sz="1100" b="0" i="0" u="none" strike="noStrike" cap="none" baseline="0" dirty="0" smtClean="0">
                <a:solidFill>
                  <a:srgbClr val="000000"/>
                </a:solidFill>
                <a:effectLst/>
                <a:latin typeface="Arial"/>
                <a:ea typeface="Arial"/>
                <a:cs typeface="Arial"/>
                <a:sym typeface="Arial"/>
              </a:rPr>
              <a:t> media, they probably have a network or app in mind that they wish to access. Take time as a parent to review the app and decide if it is inappropriate service for your child to first use. Some things you may want to check out before agreeing anything with your child are: is there privacy settings? Who can my child communicate with? Is there potential for harassment or accessing inappropriate content? Ensure you and your child understand how the platform works, how to report and manage privacy settings. </a:t>
            </a:r>
          </a:p>
          <a:p>
            <a:pPr marL="139700" indent="0" fontAlgn="base">
              <a:buNone/>
            </a:pPr>
            <a:endParaRPr lang="en-GB" sz="1100" b="1" i="0" u="none" strike="noStrike" cap="none" dirty="0" smtClean="0">
              <a:solidFill>
                <a:srgbClr val="000000"/>
              </a:solidFill>
              <a:effectLst/>
              <a:latin typeface="Arial"/>
              <a:ea typeface="Arial"/>
              <a:cs typeface="Arial"/>
              <a:sym typeface="Arial"/>
            </a:endParaRPr>
          </a:p>
          <a:p>
            <a:pPr marL="139700" marR="0" lvl="0" indent="0" algn="l" defTabSz="914400" rtl="0" eaLnBrk="1" fontAlgn="base" latinLnBrk="0" hangingPunct="1">
              <a:lnSpc>
                <a:spcPct val="100000"/>
              </a:lnSpc>
              <a:spcBef>
                <a:spcPts val="0"/>
              </a:spcBef>
              <a:spcAft>
                <a:spcPts val="0"/>
              </a:spcAft>
              <a:buClr>
                <a:srgbClr val="000000"/>
              </a:buClr>
              <a:buSzPts val="1400"/>
              <a:buFont typeface="Arial"/>
              <a:buNone/>
              <a:tabLst/>
              <a:defRPr/>
            </a:pPr>
            <a:r>
              <a:rPr lang="en-GB" sz="1100" b="1" i="0" u="none" strike="noStrike" cap="none" dirty="0" smtClean="0">
                <a:solidFill>
                  <a:srgbClr val="000000"/>
                </a:solidFill>
                <a:effectLst/>
                <a:latin typeface="Arial"/>
                <a:ea typeface="Arial"/>
                <a:cs typeface="Arial"/>
                <a:sym typeface="Arial"/>
              </a:rPr>
              <a:t>2. Open Communication </a:t>
            </a:r>
          </a:p>
          <a:p>
            <a:pPr marL="139700" marR="0" lvl="0" indent="0" algn="l" defTabSz="914400" rtl="0" eaLnBrk="1" fontAlgn="base" latinLnBrk="0" hangingPunct="1">
              <a:lnSpc>
                <a:spcPct val="100000"/>
              </a:lnSpc>
              <a:spcBef>
                <a:spcPts val="0"/>
              </a:spcBef>
              <a:spcAft>
                <a:spcPts val="0"/>
              </a:spcAft>
              <a:buClr>
                <a:srgbClr val="000000"/>
              </a:buClr>
              <a:buSzPts val="1400"/>
              <a:buFont typeface="Arial"/>
              <a:buNone/>
              <a:tabLst/>
              <a:defRPr/>
            </a:pPr>
            <a:r>
              <a:rPr lang="en-GB" sz="1100" b="0" i="0" u="none" strike="noStrike" cap="none" dirty="0" smtClean="0">
                <a:solidFill>
                  <a:srgbClr val="000000"/>
                </a:solidFill>
                <a:effectLst/>
                <a:latin typeface="Arial"/>
                <a:ea typeface="Arial"/>
                <a:cs typeface="Arial"/>
                <a:sym typeface="Arial"/>
              </a:rPr>
              <a:t>Sometimes a child</a:t>
            </a:r>
            <a:r>
              <a:rPr lang="en-GB" sz="1100" b="0" i="0" u="none" strike="noStrike" cap="none" baseline="0" dirty="0" smtClean="0">
                <a:solidFill>
                  <a:srgbClr val="000000"/>
                </a:solidFill>
                <a:effectLst/>
                <a:latin typeface="Arial"/>
                <a:ea typeface="Arial"/>
                <a:cs typeface="Arial"/>
                <a:sym typeface="Arial"/>
              </a:rPr>
              <a:t> may not speak to a </a:t>
            </a:r>
            <a:r>
              <a:rPr lang="en-GB" sz="1100" b="0" i="0" u="none" strike="noStrike" cap="none" dirty="0" smtClean="0">
                <a:solidFill>
                  <a:srgbClr val="000000"/>
                </a:solidFill>
                <a:effectLst/>
                <a:latin typeface="Arial"/>
                <a:ea typeface="Arial"/>
                <a:cs typeface="Arial"/>
                <a:sym typeface="Arial"/>
              </a:rPr>
              <a:t>parent about a bad experience they have had online because they fear that you might solve the problem by keeping them off their favourite social networking services or they may feel</a:t>
            </a:r>
            <a:r>
              <a:rPr lang="en-GB" sz="1100" b="0" i="0" u="none" strike="noStrike" cap="none" baseline="0" dirty="0" smtClean="0">
                <a:solidFill>
                  <a:srgbClr val="000000"/>
                </a:solidFill>
                <a:effectLst/>
                <a:latin typeface="Arial"/>
                <a:ea typeface="Arial"/>
                <a:cs typeface="Arial"/>
                <a:sym typeface="Arial"/>
              </a:rPr>
              <a:t> embarrassed or indeed that their bad experience is somehow their own fault</a:t>
            </a:r>
            <a:r>
              <a:rPr lang="en-GB" sz="1100" b="0" i="0" u="none" strike="noStrike" cap="none" dirty="0" smtClean="0">
                <a:solidFill>
                  <a:srgbClr val="000000"/>
                </a:solidFill>
                <a:effectLst/>
                <a:latin typeface="Arial"/>
                <a:ea typeface="Arial"/>
                <a:cs typeface="Arial"/>
                <a:sym typeface="Arial"/>
              </a:rPr>
              <a:t>. However, if they feel they can talk about their online habits with you, without judgement, or the threat of being disconnected it will lead to more honesty in the long run. In order to open up the channels of communication with your child over their social networking use, don’t be too critical of their online experience</a:t>
            </a:r>
            <a:r>
              <a:rPr lang="en-GB" sz="1100" b="0" i="0" u="none" strike="noStrike" cap="none" baseline="0" dirty="0" smtClean="0">
                <a:solidFill>
                  <a:srgbClr val="000000"/>
                </a:solidFill>
                <a:effectLst/>
                <a:latin typeface="Arial"/>
                <a:ea typeface="Arial"/>
                <a:cs typeface="Arial"/>
                <a:sym typeface="Arial"/>
              </a:rPr>
              <a:t> or the sites they may want to sign-up to. Reassure your child that if anything happens that they are not comfortable with for any reason, they should not be embarrassed or afraid to come to speak to you about it. </a:t>
            </a:r>
            <a:endParaRPr lang="en-GB" sz="1100" b="0" i="0" u="none" strike="noStrike" cap="none" dirty="0" smtClean="0">
              <a:solidFill>
                <a:srgbClr val="000000"/>
              </a:solidFill>
              <a:effectLst/>
              <a:latin typeface="Arial"/>
              <a:ea typeface="Arial"/>
              <a:cs typeface="Arial"/>
              <a:sym typeface="Arial"/>
            </a:endParaRPr>
          </a:p>
          <a:p>
            <a:pPr marL="139700" indent="0" fontAlgn="base">
              <a:buNone/>
            </a:pPr>
            <a:endParaRPr lang="en-GB" sz="1100" b="1" i="0" u="none" strike="noStrike" cap="none" dirty="0" smtClean="0">
              <a:solidFill>
                <a:srgbClr val="000000"/>
              </a:solidFill>
              <a:effectLst/>
              <a:latin typeface="Arial"/>
              <a:ea typeface="Arial"/>
              <a:cs typeface="Arial"/>
              <a:sym typeface="Arial"/>
            </a:endParaRPr>
          </a:p>
          <a:p>
            <a:pPr marL="139700" indent="0" fontAlgn="base">
              <a:buNone/>
            </a:pPr>
            <a:r>
              <a:rPr lang="en-GB" sz="1100" b="1" i="0" u="none" strike="noStrike" cap="none" dirty="0" smtClean="0">
                <a:solidFill>
                  <a:srgbClr val="000000"/>
                </a:solidFill>
                <a:effectLst/>
                <a:latin typeface="Arial"/>
                <a:ea typeface="Arial"/>
                <a:cs typeface="Arial"/>
                <a:sym typeface="Arial"/>
              </a:rPr>
              <a:t>3. Ask</a:t>
            </a:r>
            <a:r>
              <a:rPr lang="en-GB" sz="1100" b="1" i="0" u="none" strike="noStrike" cap="none" baseline="0" dirty="0" smtClean="0">
                <a:solidFill>
                  <a:srgbClr val="000000"/>
                </a:solidFill>
                <a:effectLst/>
                <a:latin typeface="Arial"/>
                <a:ea typeface="Arial"/>
                <a:cs typeface="Arial"/>
                <a:sym typeface="Arial"/>
              </a:rPr>
              <a:t> them about what type of information they think is private on social media. </a:t>
            </a:r>
          </a:p>
          <a:p>
            <a:pPr marL="139700" indent="0" fontAlgn="base">
              <a:buNone/>
            </a:pPr>
            <a:r>
              <a:rPr lang="en-GB" sz="1100" b="0" i="0" u="none" strike="noStrike" cap="none" baseline="0" dirty="0" smtClean="0">
                <a:solidFill>
                  <a:srgbClr val="000000"/>
                </a:solidFill>
                <a:effectLst/>
                <a:latin typeface="Arial"/>
                <a:ea typeface="Arial"/>
                <a:cs typeface="Arial"/>
                <a:sym typeface="Arial"/>
              </a:rPr>
              <a:t>It is very important that your child understands how privacy settings work and the need to review them regularly. For young children, parents should regularly engage with them on social media use – for example parents should be aware of how much time their child is spending on social media and who they may be talking to. It is a good idea to </a:t>
            </a:r>
            <a:r>
              <a:rPr lang="en-GB" sz="1100" b="0" i="0" u="none" strike="noStrike" cap="none" dirty="0" smtClean="0">
                <a:solidFill>
                  <a:srgbClr val="000000"/>
                </a:solidFill>
                <a:effectLst/>
                <a:latin typeface="Arial"/>
                <a:ea typeface="Arial"/>
                <a:cs typeface="Arial"/>
                <a:sym typeface="Arial"/>
              </a:rPr>
              <a:t>let them know that even with the tightest privacy controls, content posted online can be easily copied and shared with audiences they can’t control. A simple rule for younger children should be that the child should not give out their name, phone number or photo without your approval.</a:t>
            </a:r>
          </a:p>
          <a:p>
            <a:pPr marL="139700" indent="0" fontAlgn="base">
              <a:buNone/>
            </a:pPr>
            <a:endParaRPr lang="en-GB" sz="1100" b="1" i="0" u="none" strike="noStrike" cap="none" dirty="0" smtClean="0">
              <a:solidFill>
                <a:srgbClr val="000000"/>
              </a:solidFill>
              <a:effectLst/>
              <a:latin typeface="Arial"/>
              <a:ea typeface="Arial"/>
              <a:cs typeface="Arial"/>
              <a:sym typeface="Arial"/>
            </a:endParaRPr>
          </a:p>
          <a:p>
            <a:pPr marL="139700" indent="0" fontAlgn="base">
              <a:buNone/>
            </a:pPr>
            <a:r>
              <a:rPr lang="en-GB" sz="1100" b="1" i="0" u="none" strike="noStrike" cap="none" dirty="0" smtClean="0">
                <a:solidFill>
                  <a:srgbClr val="000000"/>
                </a:solidFill>
                <a:effectLst/>
                <a:latin typeface="Arial"/>
                <a:ea typeface="Arial"/>
                <a:cs typeface="Arial"/>
                <a:sym typeface="Arial"/>
              </a:rPr>
              <a:t>5. It’s a good idea too to talk about your child’s friends list.</a:t>
            </a:r>
            <a:r>
              <a:rPr lang="en-GB" sz="1100" b="0" i="0" u="none" strike="noStrike" cap="none" dirty="0" smtClean="0">
                <a:solidFill>
                  <a:srgbClr val="000000"/>
                </a:solidFill>
                <a:effectLst/>
                <a:latin typeface="Arial"/>
                <a:ea typeface="Arial"/>
                <a:cs typeface="Arial"/>
                <a:sym typeface="Arial"/>
              </a:rPr>
              <a:t> “Friends” is the catch all term for any contacts on social networking sites. Sometimes, in their desire for popularity, young</a:t>
            </a:r>
            <a:r>
              <a:rPr lang="en-GB" sz="1100" b="0" i="0" u="none" strike="noStrike" cap="none" baseline="0" dirty="0" smtClean="0">
                <a:solidFill>
                  <a:srgbClr val="000000"/>
                </a:solidFill>
                <a:effectLst/>
                <a:latin typeface="Arial"/>
                <a:ea typeface="Arial"/>
                <a:cs typeface="Arial"/>
                <a:sym typeface="Arial"/>
              </a:rPr>
              <a:t> people</a:t>
            </a:r>
            <a:r>
              <a:rPr lang="en-GB" sz="1100" b="0" i="0" u="none" strike="noStrike" cap="none" dirty="0" smtClean="0">
                <a:solidFill>
                  <a:srgbClr val="000000"/>
                </a:solidFill>
                <a:effectLst/>
                <a:latin typeface="Arial"/>
                <a:ea typeface="Arial"/>
                <a:cs typeface="Arial"/>
                <a:sym typeface="Arial"/>
              </a:rPr>
              <a:t> become too relaxed about who they’ll accept as ‘friends’. Talk to your child about friending</a:t>
            </a:r>
            <a:r>
              <a:rPr lang="en-GB" sz="1100" b="0" i="0" u="none" strike="noStrike" cap="none" baseline="0" dirty="0" smtClean="0">
                <a:solidFill>
                  <a:srgbClr val="000000"/>
                </a:solidFill>
                <a:effectLst/>
                <a:latin typeface="Arial"/>
                <a:ea typeface="Arial"/>
                <a:cs typeface="Arial"/>
                <a:sym typeface="Arial"/>
              </a:rPr>
              <a:t> or communicating with people they do not know online. </a:t>
            </a:r>
            <a:r>
              <a:rPr lang="en-GB" sz="1100" b="0" i="0" u="none" strike="noStrike" cap="none" dirty="0" smtClean="0">
                <a:solidFill>
                  <a:srgbClr val="000000"/>
                </a:solidFill>
                <a:effectLst/>
                <a:latin typeface="Arial"/>
                <a:ea typeface="Arial"/>
                <a:cs typeface="Arial"/>
                <a:sym typeface="Arial"/>
              </a:rPr>
              <a:t>Encourage</a:t>
            </a:r>
            <a:r>
              <a:rPr lang="en-GB" sz="1100" b="0" i="0" u="none" strike="noStrike" cap="none" baseline="0" dirty="0" smtClean="0">
                <a:solidFill>
                  <a:srgbClr val="000000"/>
                </a:solidFill>
                <a:effectLst/>
                <a:latin typeface="Arial"/>
                <a:ea typeface="Arial"/>
                <a:cs typeface="Arial"/>
                <a:sym typeface="Arial"/>
              </a:rPr>
              <a:t> your child to</a:t>
            </a:r>
            <a:r>
              <a:rPr lang="en-GB" sz="1100" b="0" i="0" u="none" strike="noStrike" cap="none" dirty="0" smtClean="0">
                <a:solidFill>
                  <a:srgbClr val="000000"/>
                </a:solidFill>
                <a:effectLst/>
                <a:latin typeface="Arial"/>
                <a:ea typeface="Arial"/>
                <a:cs typeface="Arial"/>
                <a:sym typeface="Arial"/>
              </a:rPr>
              <a:t> review their list of online ‘friends’ regularly, so they are sharing their information only with people they trust.</a:t>
            </a:r>
          </a:p>
          <a:p>
            <a:pPr marL="139700" indent="0" fontAlgn="base">
              <a:buNone/>
            </a:pPr>
            <a:endParaRPr lang="en-GB" sz="1100" b="0" i="0" u="none" strike="noStrike" cap="none" dirty="0" smtClean="0">
              <a:solidFill>
                <a:srgbClr val="000000"/>
              </a:solidFill>
              <a:effectLst/>
              <a:latin typeface="Arial"/>
              <a:ea typeface="Arial"/>
              <a:cs typeface="Arial"/>
              <a:sym typeface="Arial"/>
            </a:endParaRPr>
          </a:p>
          <a:p>
            <a:pPr marL="139700" indent="0" fontAlgn="base">
              <a:buNone/>
            </a:pPr>
            <a:r>
              <a:rPr lang="en-GB" sz="1100" b="1" i="0" u="none" strike="noStrike" cap="none" dirty="0" smtClean="0">
                <a:solidFill>
                  <a:srgbClr val="000000"/>
                </a:solidFill>
                <a:effectLst/>
                <a:latin typeface="Arial"/>
                <a:ea typeface="Arial"/>
                <a:cs typeface="Arial"/>
                <a:sym typeface="Arial"/>
              </a:rPr>
              <a:t>6. Be sure to put emphasis on the fact that they should NOT reply to any unwanted or unsolicited messages.</a:t>
            </a:r>
          </a:p>
          <a:p>
            <a:pPr marL="139700" indent="0" fontAlgn="base">
              <a:buNone/>
            </a:pPr>
            <a:r>
              <a:rPr lang="en-GB" sz="1100" b="0" i="0" u="none" strike="noStrike" cap="none" dirty="0" smtClean="0">
                <a:solidFill>
                  <a:srgbClr val="000000"/>
                </a:solidFill>
                <a:effectLst/>
                <a:latin typeface="Arial"/>
                <a:ea typeface="Arial"/>
                <a:cs typeface="Arial"/>
                <a:sym typeface="Arial"/>
              </a:rPr>
              <a:t>Although it may seem obvious, often scam artists or predators use message which draw responses from young people. So it’s good to make sure your child knows how important it is to ignore them</a:t>
            </a:r>
            <a:r>
              <a:rPr lang="en-GB" sz="1100" b="0" i="0" u="none" strike="noStrike" cap="none" baseline="0" dirty="0" smtClean="0">
                <a:solidFill>
                  <a:srgbClr val="000000"/>
                </a:solidFill>
                <a:effectLst/>
                <a:latin typeface="Arial"/>
                <a:ea typeface="Arial"/>
                <a:cs typeface="Arial"/>
                <a:sym typeface="Arial"/>
              </a:rPr>
              <a:t> and to speak to you if something bad happens. </a:t>
            </a:r>
            <a:endParaRPr lang="en-GB" sz="1100" b="0" i="0" u="none" strike="noStrike" cap="none" dirty="0" smtClean="0">
              <a:solidFill>
                <a:srgbClr val="000000"/>
              </a:solidFill>
              <a:effectLst/>
              <a:latin typeface="Arial"/>
              <a:ea typeface="Arial"/>
              <a:cs typeface="Arial"/>
              <a:sym typeface="Arial"/>
            </a:endParaRPr>
          </a:p>
          <a:p>
            <a:pPr marL="139700" indent="0" fontAlgn="base">
              <a:buNone/>
            </a:pPr>
            <a:r>
              <a:rPr lang="en-GB" sz="1100" b="0" i="0" u="none" strike="noStrike" cap="none" dirty="0" smtClean="0">
                <a:solidFill>
                  <a:srgbClr val="000000"/>
                </a:solidFill>
                <a:effectLst/>
                <a:latin typeface="Arial"/>
                <a:ea typeface="Arial"/>
                <a:cs typeface="Arial"/>
                <a:sym typeface="Arial"/>
              </a:rPr>
              <a:t> </a:t>
            </a:r>
          </a:p>
          <a:p>
            <a:pPr marL="139700" indent="0">
              <a:buNone/>
            </a:pPr>
            <a:endParaRPr lang="en-GB" dirty="0" smtClean="0"/>
          </a:p>
          <a:p>
            <a:endParaRPr lang="en-GB" dirty="0" smtClean="0"/>
          </a:p>
          <a:p>
            <a:pPr marL="0" lvl="0" indent="0">
              <a:spcBef>
                <a:spcPts val="0"/>
              </a:spcBef>
              <a:spcAft>
                <a:spcPts val="0"/>
              </a:spcAft>
              <a:buNone/>
            </a:pPr>
            <a:endParaRPr lang="en-GB" dirty="0" smtClean="0"/>
          </a:p>
          <a:p>
            <a:pPr marL="139700" indent="0">
              <a:buNone/>
            </a:pPr>
            <a:endParaRPr dirty="0"/>
          </a:p>
        </p:txBody>
      </p:sp>
    </p:spTree>
    <p:extLst>
      <p:ext uri="{BB962C8B-B14F-4D97-AF65-F5344CB8AC3E}">
        <p14:creationId xmlns:p14="http://schemas.microsoft.com/office/powerpoint/2010/main" val="1377869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Shape 810"/>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1" name="Shape 811"/>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dirty="0" smtClean="0"/>
              <a:t>Notes for Speaker // Activity Slide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smtClean="0"/>
              <a:t>‘</a:t>
            </a:r>
            <a:r>
              <a:rPr lang="en-IE" sz="1100" b="1" noProof="1" smtClean="0">
                <a:solidFill>
                  <a:srgbClr val="F05E43"/>
                </a:solidFill>
                <a:latin typeface="Montserrat Light" panose="020B0604020202020204" charset="0"/>
                <a:ea typeface="Segoe UI" panose="020B0502040204020203" pitchFamily="34" charset="0"/>
                <a:cs typeface="Helvetica" panose="020B0604020202020204" pitchFamily="34" charset="0"/>
              </a:rPr>
              <a:t>Work in groups of four to rank the social networking tips on pages 11 and 12 in order of importance.’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E" sz="1100" b="0" noProof="1" smtClean="0">
                <a:solidFill>
                  <a:srgbClr val="F05E43"/>
                </a:solidFill>
                <a:latin typeface="Montserrat Light" panose="020B0604020202020204" charset="0"/>
                <a:ea typeface="Segoe UI" panose="020B0502040204020203" pitchFamily="34" charset="0"/>
                <a:cs typeface="Helvetica" panose="020B0604020202020204" pitchFamily="34" charset="0"/>
              </a:rPr>
              <a:t>Give 5 mins for the activity and allow 5 mins for group discussion</a:t>
            </a:r>
          </a:p>
          <a:p>
            <a:pPr marL="0" lvl="0" indent="0">
              <a:spcBef>
                <a:spcPts val="0"/>
              </a:spcBef>
              <a:spcAft>
                <a:spcPts val="0"/>
              </a:spcAft>
              <a:buNone/>
            </a:pPr>
            <a:endParaRPr dirty="0"/>
          </a:p>
        </p:txBody>
      </p:sp>
    </p:spTree>
    <p:extLst>
      <p:ext uri="{BB962C8B-B14F-4D97-AF65-F5344CB8AC3E}">
        <p14:creationId xmlns:p14="http://schemas.microsoft.com/office/powerpoint/2010/main" val="1972979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Shape 798"/>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9" name="Shape 799"/>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a:buNone/>
            </a:pPr>
            <a:r>
              <a:rPr lang="en-IE" sz="1100" b="1" i="0" u="none" strike="noStrike" kern="1200" cap="none" dirty="0" smtClean="0">
                <a:solidFill>
                  <a:schemeClr val="tx1"/>
                </a:solidFill>
                <a:effectLst/>
                <a:latin typeface="Arial"/>
                <a:ea typeface="Arial"/>
                <a:cs typeface="Arial"/>
                <a:sym typeface="Arial"/>
              </a:rPr>
              <a:t>What is Cyberbullying</a:t>
            </a:r>
            <a:endParaRPr lang="en-IE" sz="1100" b="0" i="0" u="none" strike="noStrike" kern="1200" cap="none" dirty="0" smtClean="0">
              <a:solidFill>
                <a:schemeClr val="tx1"/>
              </a:solidFill>
              <a:effectLst/>
              <a:latin typeface="Arial"/>
              <a:ea typeface="Arial"/>
              <a:cs typeface="Arial"/>
              <a:sym typeface="Arial"/>
            </a:endParaRPr>
          </a:p>
          <a:p>
            <a:pPr marL="139700" indent="0">
              <a:buNone/>
            </a:pPr>
            <a:r>
              <a:rPr lang="en-IE" sz="1100" b="0" i="0" u="none" strike="noStrike" kern="1200" cap="none" dirty="0" smtClean="0">
                <a:solidFill>
                  <a:schemeClr val="tx1"/>
                </a:solidFill>
                <a:effectLst/>
                <a:latin typeface="Arial"/>
                <a:ea typeface="Arial"/>
                <a:cs typeface="Arial"/>
                <a:sym typeface="Arial"/>
              </a:rPr>
              <a:t>Cyberbullying or online bullying is something you should talk about with your child before it happens. Ideally when your child starts using social media for the first time, when they are moving from primary to secondary school, and regularly thereafter.</a:t>
            </a:r>
          </a:p>
          <a:p>
            <a:pPr marL="139700" indent="0">
              <a:buNone/>
            </a:pPr>
            <a:endParaRPr lang="en-IE" sz="1100" b="0" i="0" u="none" strike="noStrike" kern="1200" cap="none" dirty="0" smtClean="0">
              <a:solidFill>
                <a:schemeClr val="tx1"/>
              </a:solidFill>
              <a:effectLst/>
              <a:latin typeface="Arial"/>
              <a:ea typeface="Arial"/>
              <a:cs typeface="Arial"/>
              <a:sym typeface="Arial"/>
            </a:endParaRPr>
          </a:p>
          <a:p>
            <a:pPr marL="139700" indent="0">
              <a:buNone/>
            </a:pPr>
            <a:r>
              <a:rPr lang="en-IE" sz="1100" b="0" i="0" u="none" strike="noStrike" kern="1200" cap="none" dirty="0" smtClean="0">
                <a:solidFill>
                  <a:schemeClr val="tx1"/>
                </a:solidFill>
                <a:effectLst/>
                <a:latin typeface="Arial"/>
                <a:ea typeface="Arial"/>
                <a:cs typeface="Arial"/>
                <a:sym typeface="Arial"/>
              </a:rPr>
              <a:t>This type of bullying is increasingly common and is continuously evolving. It is bullying carried out through the use of internet and mobile phone technologies. Being the target of inappropriate or hurtful messages is the most common form of online bullying. Cyberbullying does not require face to face contact, it can occur at any time (day or night). </a:t>
            </a:r>
          </a:p>
          <a:p>
            <a:pPr marL="139700" indent="0">
              <a:buNone/>
            </a:pPr>
            <a:r>
              <a:rPr lang="en-IE" sz="1100" b="0" i="0" u="none" strike="noStrike" kern="1200" cap="none" dirty="0" smtClean="0">
                <a:solidFill>
                  <a:schemeClr val="tx1"/>
                </a:solidFill>
                <a:effectLst/>
                <a:latin typeface="Arial"/>
                <a:ea typeface="Arial"/>
                <a:cs typeface="Arial"/>
                <a:sym typeface="Arial"/>
              </a:rPr>
              <a:t>Many forms of bullying can be facilitated through cyberbullying. For example, a child may be sent homophobic text messages or pictures may be posted with negative comments about a person’s sexuality, appearance etc.</a:t>
            </a:r>
          </a:p>
          <a:p>
            <a:pPr marL="139700" indent="0">
              <a:buNone/>
            </a:pPr>
            <a:endParaRPr lang="en-IE" sz="1100" b="0" i="0" u="none" strike="noStrike" kern="1200" cap="none" dirty="0" smtClean="0">
              <a:solidFill>
                <a:schemeClr val="tx1"/>
              </a:solidFill>
              <a:effectLst/>
              <a:latin typeface="Arial"/>
              <a:ea typeface="Arial"/>
              <a:cs typeface="Arial"/>
              <a:sym typeface="Arial"/>
            </a:endParaRPr>
          </a:p>
          <a:p>
            <a:pPr marL="139700" indent="0">
              <a:buNone/>
            </a:pPr>
            <a:r>
              <a:rPr lang="en-IE" sz="1100" b="0" i="0" u="none" strike="noStrike" kern="1200" cap="none" dirty="0" smtClean="0">
                <a:solidFill>
                  <a:schemeClr val="tx1"/>
                </a:solidFill>
                <a:effectLst/>
                <a:latin typeface="Arial"/>
                <a:ea typeface="Arial"/>
                <a:cs typeface="Arial"/>
                <a:sym typeface="Arial"/>
              </a:rPr>
              <a:t>Be clear on what constitutes online bullying. The procedures recently published by the Department of Education and Skills say “placing a once-off offensive or hurtful public message, image or statement on a social network site or other public forum where that message, image or statement can be viewed and/or repeated by other people will be regarded as bullying behaviour”.</a:t>
            </a:r>
          </a:p>
          <a:p>
            <a:pPr marL="139700" indent="0">
              <a:buNone/>
            </a:pPr>
            <a:r>
              <a:rPr lang="en-IE" sz="1100" b="0" i="0" u="none" strike="noStrike" kern="1200" cap="none" dirty="0" smtClean="0">
                <a:solidFill>
                  <a:schemeClr val="tx1"/>
                </a:solidFill>
                <a:effectLst/>
                <a:latin typeface="Arial"/>
                <a:ea typeface="Arial"/>
                <a:cs typeface="Arial"/>
                <a:sym typeface="Arial"/>
              </a:rPr>
              <a:t>Cyberbullying can happen to anyone. It’s always wrong and it should never be overlooked or ignored. You know your child better than anyone else. It means you are best placed to identify and deal with any cyberbullying they may encounter.</a:t>
            </a:r>
          </a:p>
          <a:p>
            <a:endParaRPr lang="en-IE" dirty="0" smtClean="0"/>
          </a:p>
          <a:p>
            <a:pPr marL="0" lvl="0" indent="0">
              <a:spcBef>
                <a:spcPts val="0"/>
              </a:spcBef>
              <a:spcAft>
                <a:spcPts val="0"/>
              </a:spcAft>
              <a:buNone/>
            </a:pPr>
            <a:endParaRPr dirty="0"/>
          </a:p>
        </p:txBody>
      </p:sp>
    </p:spTree>
    <p:extLst>
      <p:ext uri="{BB962C8B-B14F-4D97-AF65-F5344CB8AC3E}">
        <p14:creationId xmlns:p14="http://schemas.microsoft.com/office/powerpoint/2010/main" val="1257205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Shape 70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3" name="Shape 70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a:buNone/>
            </a:pPr>
            <a:r>
              <a:rPr lang="en-IE" sz="1100" b="1" i="0" u="none" strike="noStrike" kern="1200" cap="none" dirty="0" smtClean="0">
                <a:solidFill>
                  <a:schemeClr val="tx1"/>
                </a:solidFill>
                <a:effectLst/>
                <a:latin typeface="Arial"/>
                <a:ea typeface="Arial"/>
                <a:cs typeface="Arial"/>
                <a:sym typeface="Arial"/>
              </a:rPr>
              <a:t>What can I do if my Child is Being Bullied Online?</a:t>
            </a:r>
            <a:endParaRPr lang="en-IE" sz="1100" b="0" i="0" u="none" strike="noStrike" kern="1200" cap="none" dirty="0" smtClean="0">
              <a:solidFill>
                <a:schemeClr val="tx1"/>
              </a:solidFill>
              <a:effectLst/>
              <a:latin typeface="Arial"/>
              <a:ea typeface="Arial"/>
              <a:cs typeface="Arial"/>
              <a:sym typeface="Arial"/>
            </a:endParaRPr>
          </a:p>
          <a:p>
            <a:r>
              <a:rPr lang="en-IE" sz="1100" b="0" i="0" u="none" strike="noStrike" kern="1200" cap="none" dirty="0" smtClean="0">
                <a:solidFill>
                  <a:schemeClr val="tx1"/>
                </a:solidFill>
                <a:effectLst/>
                <a:latin typeface="Arial"/>
                <a:ea typeface="Arial"/>
                <a:cs typeface="Arial"/>
                <a:sym typeface="Arial"/>
              </a:rPr>
              <a:t>Praise your child for coming to speak to you about the problem. Sometimes that first step of asking for help is a difficult one. Try to stay calm and not overreact. Reassure your child by reminding them that many people have had similar experiences.</a:t>
            </a:r>
          </a:p>
          <a:p>
            <a:r>
              <a:rPr lang="en-IE" sz="1100" b="0" i="0" u="none" strike="noStrike" kern="1200" cap="none" dirty="0" smtClean="0">
                <a:solidFill>
                  <a:schemeClr val="tx1"/>
                </a:solidFill>
                <a:effectLst/>
                <a:latin typeface="Arial"/>
                <a:ea typeface="Arial"/>
                <a:cs typeface="Arial"/>
                <a:sym typeface="Arial"/>
              </a:rPr>
              <a:t>The first thing to do is to listen. Listen supportively, don’t interrogate your child. If they come to you looking for help, they have demonstrated trust in you. Be careful not to damage that by losing your cool or taking action that they are uncomfortable with. At the same time you should make it clear that in order to help them you may have to talk with their teachers and the parents of other children involved. </a:t>
            </a:r>
          </a:p>
          <a:p>
            <a:r>
              <a:rPr lang="en-IE" sz="1100" b="0" i="0" u="none" strike="noStrike" kern="1200" cap="none" dirty="0" smtClean="0">
                <a:solidFill>
                  <a:schemeClr val="tx1"/>
                </a:solidFill>
                <a:effectLst/>
                <a:latin typeface="Arial"/>
                <a:ea typeface="Arial"/>
                <a:cs typeface="Arial"/>
                <a:sym typeface="Arial"/>
              </a:rPr>
              <a:t>Once you have established that bullying is taking place, you should get in touch with your child’s school or youth organisation. If the cyberbullying is very serious, or potentially criminal, you could contact your local Gardaí. </a:t>
            </a:r>
          </a:p>
          <a:p>
            <a:r>
              <a:rPr lang="en-IE" sz="1100" b="0" i="0" u="none" strike="noStrike" kern="1200" cap="none" dirty="0" smtClean="0">
                <a:solidFill>
                  <a:schemeClr val="tx1"/>
                </a:solidFill>
                <a:effectLst/>
                <a:latin typeface="Arial"/>
                <a:ea typeface="Arial"/>
                <a:cs typeface="Arial"/>
                <a:sym typeface="Arial"/>
              </a:rPr>
              <a:t>Schools have a particular responsibility to address bullying. Talk with your child’s teacher if the bullying is school related. A pupil or parent may bring a bullying concern to any teacher in the school. Individual teachers must take appropriate measures regarding reports of bullying behaviour in accordance with the school’s anti- bullying policy. All schools must have an “Anti – Bullying” policy. You should familiarise yourself with your school’s policy, so you know the steps to be taken if required.</a:t>
            </a:r>
          </a:p>
          <a:p>
            <a:r>
              <a:rPr lang="en-IE" sz="1100" b="0" i="0" u="none" strike="noStrike" kern="1200" cap="none" dirty="0" smtClean="0">
                <a:solidFill>
                  <a:schemeClr val="tx1"/>
                </a:solidFill>
                <a:effectLst/>
                <a:latin typeface="Arial"/>
                <a:ea typeface="Arial"/>
                <a:cs typeface="Arial"/>
                <a:sym typeface="Arial"/>
              </a:rPr>
              <a:t>Encouraging your child to talk to you about cyberbullying is key to maintaining an open and positive environment which can help you deal with the situation. Responding negatively by barring internet use or taking away their mobile phone or other device can damage trust and may also put you out of the loop if cyberbullying happens again.</a:t>
            </a:r>
          </a:p>
          <a:p>
            <a:r>
              <a:rPr lang="en-IE" sz="1100" b="0" i="0" u="none" strike="noStrike" kern="1200" cap="none" dirty="0" smtClean="0">
                <a:solidFill>
                  <a:schemeClr val="tx1"/>
                </a:solidFill>
                <a:effectLst/>
                <a:latin typeface="Arial"/>
                <a:ea typeface="Arial"/>
                <a:cs typeface="Arial"/>
                <a:sym typeface="Arial"/>
              </a:rPr>
              <a:t>Help your child to build his/her confidence and self-esteem in other areas. This can be supported through your child engaging in out of school activities, such as sports, music or art activities. If your child is very distressed it’s important that they have someone with whom they can speak. A professional counsellor might be able to help. </a:t>
            </a:r>
            <a:r>
              <a:rPr lang="en-IE" sz="1100" b="0" i="0" u="none" strike="noStrike" kern="1200" cap="none" dirty="0" err="1" smtClean="0">
                <a:solidFill>
                  <a:schemeClr val="tx1"/>
                </a:solidFill>
                <a:effectLst/>
                <a:latin typeface="Arial"/>
                <a:ea typeface="Arial"/>
                <a:cs typeface="Arial"/>
                <a:sym typeface="Arial"/>
              </a:rPr>
              <a:t>Childline</a:t>
            </a:r>
            <a:r>
              <a:rPr lang="en-IE" sz="1100" b="0" i="0" u="none" strike="noStrike" kern="1200" cap="none" dirty="0" smtClean="0">
                <a:solidFill>
                  <a:schemeClr val="tx1"/>
                </a:solidFill>
                <a:effectLst/>
                <a:latin typeface="Arial"/>
                <a:ea typeface="Arial"/>
                <a:cs typeface="Arial"/>
                <a:sym typeface="Arial"/>
              </a:rPr>
              <a:t> offers a listening support service for children.</a:t>
            </a:r>
          </a:p>
          <a:p>
            <a:pPr marL="0" lvl="0" indent="0">
              <a:spcBef>
                <a:spcPts val="0"/>
              </a:spcBef>
              <a:spcAft>
                <a:spcPts val="0"/>
              </a:spcAft>
              <a:buNone/>
            </a:pPr>
            <a:endParaRPr dirty="0"/>
          </a:p>
        </p:txBody>
      </p:sp>
    </p:spTree>
    <p:extLst>
      <p:ext uri="{BB962C8B-B14F-4D97-AF65-F5344CB8AC3E}">
        <p14:creationId xmlns:p14="http://schemas.microsoft.com/office/powerpoint/2010/main" val="3402142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Shape 857"/>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8" name="Shape 858"/>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a:buNone/>
            </a:pPr>
            <a:r>
              <a:rPr lang="en-IE" sz="1100" b="1" i="0" u="none" strike="noStrike" kern="1200" cap="none" dirty="0" smtClean="0">
                <a:solidFill>
                  <a:schemeClr val="tx1"/>
                </a:solidFill>
                <a:effectLst/>
                <a:latin typeface="Arial"/>
                <a:ea typeface="Arial"/>
                <a:cs typeface="Arial"/>
                <a:sym typeface="Arial"/>
              </a:rPr>
              <a:t>Dealing with Cyberbullying</a:t>
            </a:r>
          </a:p>
          <a:p>
            <a:pPr marL="139700" indent="0">
              <a:buNone/>
            </a:pPr>
            <a:r>
              <a:rPr lang="en-IE" sz="1100" b="1" i="0" u="none" strike="noStrike" kern="1200" cap="none" dirty="0" smtClean="0">
                <a:solidFill>
                  <a:schemeClr val="tx1"/>
                </a:solidFill>
                <a:effectLst/>
                <a:latin typeface="Arial"/>
                <a:ea typeface="Arial"/>
                <a:cs typeface="Arial"/>
                <a:sym typeface="Arial"/>
              </a:rPr>
              <a:t>What is Cyberbullying</a:t>
            </a:r>
            <a:endParaRPr lang="en-IE" sz="1100" b="0" i="0" u="none" strike="noStrike" kern="1200" cap="none" dirty="0" smtClean="0">
              <a:solidFill>
                <a:schemeClr val="tx1"/>
              </a:solidFill>
              <a:effectLst/>
              <a:latin typeface="Arial"/>
              <a:ea typeface="Arial"/>
              <a:cs typeface="Arial"/>
              <a:sym typeface="Arial"/>
            </a:endParaRPr>
          </a:p>
          <a:p>
            <a:pPr marL="139700" indent="0">
              <a:buNone/>
            </a:pPr>
            <a:r>
              <a:rPr lang="en-IE" sz="1100" b="0" i="0" u="none" strike="noStrike" kern="1200" cap="none" dirty="0" smtClean="0">
                <a:solidFill>
                  <a:schemeClr val="tx1"/>
                </a:solidFill>
                <a:effectLst/>
                <a:latin typeface="Arial"/>
                <a:ea typeface="Arial"/>
                <a:cs typeface="Arial"/>
                <a:sym typeface="Arial"/>
              </a:rPr>
              <a:t>Cyberbullying or online bullying is something you should talk about with your child before it happens. Ideally when your child starts using social media for the first time, when they are moving from primary to secondary school, and regularly thereafter.</a:t>
            </a:r>
          </a:p>
          <a:p>
            <a:pPr marL="139700" indent="0">
              <a:buNone/>
            </a:pPr>
            <a:r>
              <a:rPr lang="en-IE" sz="1100" b="0" i="0" u="none" strike="noStrike" kern="1200" cap="none" dirty="0" smtClean="0">
                <a:solidFill>
                  <a:schemeClr val="tx1"/>
                </a:solidFill>
                <a:effectLst/>
                <a:latin typeface="Arial"/>
                <a:ea typeface="Arial"/>
                <a:cs typeface="Arial"/>
                <a:sym typeface="Arial"/>
              </a:rPr>
              <a:t>This type of bullying is increasingly common and is continuously evolving. It is bullying carried out through the use of internet and mobile phone technologies. Being the target of inappropriate or hurtful messages is the most common form of online bullying. Cyberbullying does not require face to face contact, it can occur at any time (day or night). </a:t>
            </a:r>
          </a:p>
          <a:p>
            <a:pPr marL="139700" indent="0">
              <a:buNone/>
            </a:pPr>
            <a:r>
              <a:rPr lang="en-IE" sz="1100" b="0" i="0" u="none" strike="noStrike" kern="1200" cap="none" dirty="0" smtClean="0">
                <a:solidFill>
                  <a:schemeClr val="tx1"/>
                </a:solidFill>
                <a:effectLst/>
                <a:latin typeface="Arial"/>
                <a:ea typeface="Arial"/>
                <a:cs typeface="Arial"/>
                <a:sym typeface="Arial"/>
              </a:rPr>
              <a:t>Many forms of bullying can be facilitated through cyberbullying. For example, a child may be sent homophobic text messages or pictures may be posted with negative comments about a person’s sexuality, appearance etc.</a:t>
            </a:r>
          </a:p>
          <a:p>
            <a:pPr marL="139700" indent="0">
              <a:buNone/>
            </a:pPr>
            <a:r>
              <a:rPr lang="en-IE" sz="1100" b="0" i="0" u="none" strike="noStrike" kern="1200" cap="none" dirty="0" smtClean="0">
                <a:solidFill>
                  <a:schemeClr val="tx1"/>
                </a:solidFill>
                <a:effectLst/>
                <a:latin typeface="Arial"/>
                <a:ea typeface="Arial"/>
                <a:cs typeface="Arial"/>
                <a:sym typeface="Arial"/>
              </a:rPr>
              <a:t>Be clear on what constitutes online bullying. The procedures recently published by the Department of Education and Skills say “placing a once-off offensive or hurtful public message, image or statement on a social network site or other public forum where that message, image or statement can be viewed and/or repeated by other people will be regarded as bullying behaviour”.</a:t>
            </a:r>
          </a:p>
          <a:p>
            <a:pPr marL="139700" indent="0">
              <a:buNone/>
            </a:pPr>
            <a:r>
              <a:rPr lang="en-IE" sz="1100" b="0" i="0" u="none" strike="noStrike" kern="1200" cap="none" dirty="0" smtClean="0">
                <a:solidFill>
                  <a:schemeClr val="tx1"/>
                </a:solidFill>
                <a:effectLst/>
                <a:latin typeface="Arial"/>
                <a:ea typeface="Arial"/>
                <a:cs typeface="Arial"/>
                <a:sym typeface="Arial"/>
              </a:rPr>
              <a:t>Cyberbullying can happen to anyone. It’s always wrong and it should never be overlooked or ignored. You know your child better than anyone else. It means you are best placed to identify and deal with any cyberbullying they may encounter.</a:t>
            </a:r>
          </a:p>
          <a:p>
            <a:pPr marL="139700" indent="0">
              <a:buNone/>
            </a:pPr>
            <a:r>
              <a:rPr lang="en-IE" sz="1100" b="1" i="0" u="none" strike="noStrike" kern="1200" cap="none" dirty="0" smtClean="0">
                <a:solidFill>
                  <a:schemeClr val="tx1"/>
                </a:solidFill>
                <a:effectLst/>
                <a:latin typeface="Arial"/>
                <a:ea typeface="Arial"/>
                <a:cs typeface="Arial"/>
                <a:sym typeface="Arial"/>
              </a:rPr>
              <a:t>What Advice Should I Give my Child?</a:t>
            </a:r>
            <a:endParaRPr lang="en-IE" sz="1100" b="0" i="0" u="none" strike="noStrike" kern="1200" cap="none" dirty="0" smtClean="0">
              <a:solidFill>
                <a:schemeClr val="tx1"/>
              </a:solidFill>
              <a:effectLst/>
              <a:latin typeface="Arial"/>
              <a:ea typeface="Arial"/>
              <a:cs typeface="Arial"/>
              <a:sym typeface="Arial"/>
            </a:endParaRPr>
          </a:p>
          <a:p>
            <a:pPr marL="139700" lvl="0" indent="0">
              <a:buNone/>
            </a:pPr>
            <a:r>
              <a:rPr lang="en-IE" sz="1100" b="0" i="0" u="none" strike="noStrike" kern="1200" cap="none" dirty="0" smtClean="0">
                <a:solidFill>
                  <a:schemeClr val="tx1"/>
                </a:solidFill>
                <a:effectLst/>
                <a:latin typeface="Arial"/>
                <a:ea typeface="Arial"/>
                <a:cs typeface="Arial"/>
                <a:sym typeface="Arial"/>
              </a:rPr>
              <a:t>Don’t Reply: Young people should never reply to messages that harass or annoy them. The bully wants to know they have upset their target. If they get a response it feeds into the problem and makes things worse</a:t>
            </a:r>
          </a:p>
          <a:p>
            <a:pPr marL="139700" lvl="0" indent="0">
              <a:buNone/>
            </a:pPr>
            <a:r>
              <a:rPr lang="en-IE" sz="1100" b="0" i="0" u="none" strike="noStrike" kern="1200" cap="none" dirty="0" smtClean="0">
                <a:solidFill>
                  <a:schemeClr val="tx1"/>
                </a:solidFill>
                <a:effectLst/>
                <a:latin typeface="Arial"/>
                <a:ea typeface="Arial"/>
                <a:cs typeface="Arial"/>
                <a:sym typeface="Arial"/>
              </a:rPr>
              <a:t>Keep the Messages: By keeping nasty messages your child will be able to produce a record of the bullying, the dates and the times. This will be useful for any subsequent school or Garda investigation</a:t>
            </a:r>
          </a:p>
          <a:p>
            <a:pPr marL="139700" lvl="0" indent="0">
              <a:buNone/>
            </a:pPr>
            <a:r>
              <a:rPr lang="en-IE" sz="1100" b="0" i="0" u="none" strike="noStrike" kern="1200" cap="none" dirty="0" smtClean="0">
                <a:solidFill>
                  <a:schemeClr val="tx1"/>
                </a:solidFill>
                <a:effectLst/>
                <a:latin typeface="Arial"/>
                <a:ea typeface="Arial"/>
                <a:cs typeface="Arial"/>
                <a:sym typeface="Arial"/>
              </a:rPr>
              <a:t>Block the Sender: No one needs to put up with someone harassing them. Whether it’s mobile phones, social networking or chat rooms, children can block contacts through service providers</a:t>
            </a:r>
          </a:p>
          <a:p>
            <a:pPr marL="139700" lvl="0" indent="0">
              <a:buNone/>
            </a:pPr>
            <a:r>
              <a:rPr lang="en-IE" sz="1100" b="0" i="0" u="none" strike="noStrike" kern="1200" cap="none" dirty="0" smtClean="0">
                <a:solidFill>
                  <a:schemeClr val="tx1"/>
                </a:solidFill>
                <a:effectLst/>
                <a:latin typeface="Arial"/>
                <a:ea typeface="Arial"/>
                <a:cs typeface="Arial"/>
                <a:sym typeface="Arial"/>
              </a:rPr>
              <a:t>Report Problems: Ensure your child reports any instances of cyberbullying to websites or service providers. Sites like Facebook have reporting tools. By using these, your child will be passing important information to people who can help eradicate cyberbullying</a:t>
            </a:r>
          </a:p>
          <a:p>
            <a:pPr marL="139700" indent="0">
              <a:buNone/>
            </a:pPr>
            <a:r>
              <a:rPr lang="en-IE" sz="1100" b="0" i="0" u="none" strike="noStrike" kern="1200" cap="none" dirty="0" smtClean="0">
                <a:solidFill>
                  <a:schemeClr val="tx1"/>
                </a:solidFill>
                <a:effectLst/>
                <a:latin typeface="Arial"/>
                <a:ea typeface="Arial"/>
                <a:cs typeface="Arial"/>
                <a:sym typeface="Arial"/>
              </a:rPr>
              <a:t>Children need to understand the emotional damage cyberbullying, and all other forms of bullying, can cause. All forms of bullying hurt, all cause pain and all should be stopped. By stressing this to your child – and by emphasising the importance of not standing by while someone else is being bullied – it will encourage them to be more responsible and considerate internet users.</a:t>
            </a:r>
          </a:p>
          <a:p>
            <a:pPr marL="0" lvl="0" indent="0">
              <a:spcBef>
                <a:spcPts val="0"/>
              </a:spcBef>
              <a:spcAft>
                <a:spcPts val="0"/>
              </a:spcAft>
              <a:buNone/>
            </a:pPr>
            <a:endParaRPr dirty="0"/>
          </a:p>
        </p:txBody>
      </p:sp>
    </p:spTree>
    <p:extLst>
      <p:ext uri="{BB962C8B-B14F-4D97-AF65-F5344CB8AC3E}">
        <p14:creationId xmlns:p14="http://schemas.microsoft.com/office/powerpoint/2010/main" val="1462592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Shape 77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3" name="Shape 77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rtl="0">
              <a:buNone/>
            </a:pPr>
            <a:r>
              <a:rPr lang="en-GB" sz="1100" b="1" i="0" u="none" strike="noStrike" cap="none" dirty="0" smtClean="0">
                <a:solidFill>
                  <a:srgbClr val="000000"/>
                </a:solidFill>
                <a:effectLst/>
                <a:latin typeface="Arial"/>
                <a:ea typeface="Arial"/>
                <a:cs typeface="Arial"/>
                <a:sym typeface="Arial"/>
              </a:rPr>
              <a:t>What is a digital footprint?</a:t>
            </a:r>
            <a:endParaRPr lang="en-GB" b="0" dirty="0" smtClean="0">
              <a:effectLst/>
            </a:endParaRPr>
          </a:p>
          <a:p>
            <a:pPr marL="139700" indent="0" rtl="0">
              <a:buNone/>
            </a:pPr>
            <a:r>
              <a:rPr lang="en-GB" sz="1100" b="0" i="0" u="none" strike="noStrike" cap="none" dirty="0" smtClean="0">
                <a:solidFill>
                  <a:srgbClr val="000000"/>
                </a:solidFill>
                <a:effectLst/>
                <a:latin typeface="Arial"/>
                <a:ea typeface="Arial"/>
                <a:cs typeface="Arial"/>
                <a:sym typeface="Arial"/>
              </a:rPr>
              <a:t>The information we leave every time we use the internet.</a:t>
            </a:r>
            <a:endParaRPr lang="en-GB" b="0" dirty="0" smtClean="0">
              <a:effectLst/>
            </a:endParaRPr>
          </a:p>
          <a:p>
            <a:pPr marL="139700" indent="0" rtl="0">
              <a:buNone/>
            </a:pPr>
            <a:r>
              <a:rPr lang="en-GB" sz="1100" b="0" i="0" u="none" strike="noStrike" cap="none" dirty="0" smtClean="0">
                <a:solidFill>
                  <a:srgbClr val="000000"/>
                </a:solidFill>
                <a:effectLst/>
                <a:latin typeface="Arial"/>
                <a:ea typeface="Arial"/>
                <a:cs typeface="Arial"/>
                <a:sym typeface="Arial"/>
              </a:rPr>
              <a:t>Every time we go online we leave a trail or footprint. Your digital footprint includes the websites you visit, emails you send, information you give to websites or social networks, the photos you share online and what other people share about you.</a:t>
            </a:r>
            <a:endParaRPr lang="en-GB" b="0" dirty="0" smtClean="0">
              <a:effectLst/>
            </a:endParaRPr>
          </a:p>
          <a:p>
            <a:endParaRPr lang="en-GB" sz="1100" b="0" i="0" u="none" strike="noStrike" cap="none" dirty="0" smtClean="0">
              <a:solidFill>
                <a:srgbClr val="000000"/>
              </a:solidFill>
              <a:effectLst/>
              <a:latin typeface="Arial"/>
              <a:ea typeface="Arial"/>
              <a:cs typeface="Arial"/>
              <a:sym typeface="Arial"/>
            </a:endParaRPr>
          </a:p>
          <a:p>
            <a:pPr marL="139700" indent="0" rtl="0">
              <a:buNone/>
            </a:pPr>
            <a:r>
              <a:rPr lang="en-GB" sz="1100" b="0" i="0" u="none" strike="noStrike" cap="none" dirty="0" smtClean="0">
                <a:solidFill>
                  <a:srgbClr val="000000"/>
                </a:solidFill>
                <a:effectLst/>
                <a:latin typeface="Arial"/>
                <a:ea typeface="Arial"/>
                <a:cs typeface="Arial"/>
                <a:sym typeface="Arial"/>
              </a:rPr>
              <a:t>Ensure your child’s online experience is a positive one with these tips to managing your online reputation. </a:t>
            </a:r>
            <a:endParaRPr lang="en-GB" b="0" dirty="0" smtClean="0">
              <a:effectLst/>
            </a:endParaRPr>
          </a:p>
          <a:p>
            <a:pPr marL="139700" indent="0" rtl="0">
              <a:buNone/>
            </a:pPr>
            <a:r>
              <a:rPr lang="en-GB" sz="1100" b="1" i="0" u="none" strike="noStrike" cap="none" dirty="0" smtClean="0">
                <a:solidFill>
                  <a:srgbClr val="000000"/>
                </a:solidFill>
                <a:effectLst/>
                <a:latin typeface="Arial"/>
                <a:ea typeface="Arial"/>
                <a:cs typeface="Arial"/>
                <a:sym typeface="Arial"/>
              </a:rPr>
              <a:t>1.       Check your settings </a:t>
            </a:r>
            <a:endParaRPr lang="en-GB" b="0" dirty="0" smtClean="0">
              <a:effectLst/>
            </a:endParaRPr>
          </a:p>
          <a:p>
            <a:pPr marL="139700" indent="0" rtl="0">
              <a:buNone/>
            </a:pPr>
            <a:r>
              <a:rPr lang="en-GB" sz="1100" b="0" i="0" u="none" strike="noStrike" cap="none" dirty="0" smtClean="0">
                <a:solidFill>
                  <a:srgbClr val="000000"/>
                </a:solidFill>
                <a:effectLst/>
                <a:latin typeface="Arial"/>
                <a:ea typeface="Arial"/>
                <a:cs typeface="Arial"/>
                <a:sym typeface="Arial"/>
              </a:rPr>
              <a:t>Some of the most popular social networks are set to public by default, meaning everyone can see our photos, what we are sharing or talking about. Regularly check your privacy settings across your social networks and apps. We recommend a ‘friends only’ option for your online profiles.</a:t>
            </a:r>
            <a:endParaRPr lang="en-GB" b="0" dirty="0" smtClean="0">
              <a:effectLst/>
            </a:endParaRPr>
          </a:p>
          <a:p>
            <a:pPr marL="139700" indent="0" rtl="0">
              <a:buNone/>
            </a:pPr>
            <a:r>
              <a:rPr lang="en-GB" sz="1100" b="1" i="0" u="none" strike="noStrike" cap="none" dirty="0" smtClean="0">
                <a:solidFill>
                  <a:srgbClr val="000000"/>
                </a:solidFill>
                <a:effectLst/>
                <a:latin typeface="Arial"/>
                <a:ea typeface="Arial"/>
                <a:cs typeface="Arial"/>
                <a:sym typeface="Arial"/>
              </a:rPr>
              <a:t>2.       Do the search</a:t>
            </a:r>
            <a:endParaRPr lang="en-GB" b="0" dirty="0" smtClean="0">
              <a:effectLst/>
            </a:endParaRPr>
          </a:p>
          <a:p>
            <a:pPr marL="139700" indent="0" rtl="0">
              <a:buNone/>
            </a:pPr>
            <a:r>
              <a:rPr lang="en-GB" sz="1100" b="0" i="0" u="none" strike="noStrike" cap="none" dirty="0" smtClean="0">
                <a:solidFill>
                  <a:srgbClr val="000000"/>
                </a:solidFill>
                <a:effectLst/>
                <a:latin typeface="Arial"/>
                <a:ea typeface="Arial"/>
                <a:cs typeface="Arial"/>
                <a:sym typeface="Arial"/>
              </a:rPr>
              <a:t>Do a quick search for yourself online, if you find something you don’t like report it with the website or network host requesting the content be removed.</a:t>
            </a:r>
            <a:endParaRPr lang="en-GB" b="0" dirty="0" smtClean="0">
              <a:effectLst/>
            </a:endParaRPr>
          </a:p>
          <a:p>
            <a:pPr marL="139700" indent="0" rtl="0">
              <a:buNone/>
            </a:pPr>
            <a:r>
              <a:rPr lang="en-GB" sz="1100" b="1" i="0" u="none" strike="noStrike" cap="none" dirty="0" smtClean="0">
                <a:solidFill>
                  <a:srgbClr val="000000"/>
                </a:solidFill>
                <a:effectLst/>
                <a:latin typeface="Arial"/>
                <a:ea typeface="Arial"/>
                <a:cs typeface="Arial"/>
                <a:sym typeface="Arial"/>
              </a:rPr>
              <a:t>3.       Create strong passwords</a:t>
            </a:r>
            <a:endParaRPr lang="en-GB" b="0" dirty="0" smtClean="0">
              <a:effectLst/>
            </a:endParaRPr>
          </a:p>
          <a:p>
            <a:pPr marL="139700" indent="0" rtl="0">
              <a:buNone/>
            </a:pPr>
            <a:r>
              <a:rPr lang="en-GB" sz="1100" b="0" i="0" u="none" strike="noStrike" cap="none" dirty="0" smtClean="0">
                <a:solidFill>
                  <a:srgbClr val="000000"/>
                </a:solidFill>
                <a:effectLst/>
                <a:latin typeface="Arial"/>
                <a:ea typeface="Arial"/>
                <a:cs typeface="Arial"/>
                <a:sym typeface="Arial"/>
              </a:rPr>
              <a:t>Social media changes so quickly, it can be easy to forget about old accounts or networks we’ve signed up to. If you’re not using an account delete/deactivate it, this can help avoid risk of accounts/profiles being hacked.</a:t>
            </a:r>
            <a:endParaRPr lang="en-GB" b="0" dirty="0" smtClean="0">
              <a:effectLst/>
            </a:endParaRPr>
          </a:p>
          <a:p>
            <a:pPr marL="139700" indent="0" rtl="0">
              <a:buNone/>
            </a:pPr>
            <a:r>
              <a:rPr lang="en-GB" sz="1100" b="1" i="0" u="none" strike="noStrike" cap="none" dirty="0" smtClean="0">
                <a:solidFill>
                  <a:srgbClr val="000000"/>
                </a:solidFill>
                <a:effectLst/>
                <a:latin typeface="Arial"/>
                <a:ea typeface="Arial"/>
                <a:cs typeface="Arial"/>
                <a:sym typeface="Arial"/>
              </a:rPr>
              <a:t>4.       Be kind online </a:t>
            </a:r>
            <a:endParaRPr lang="en-GB" b="0" dirty="0" smtClean="0">
              <a:effectLst/>
            </a:endParaRPr>
          </a:p>
          <a:p>
            <a:pPr marL="139700" indent="0" rtl="0">
              <a:buNone/>
            </a:pPr>
            <a:r>
              <a:rPr lang="en-GB" sz="1100" b="0" i="0" u="none" strike="noStrike" cap="none" dirty="0" smtClean="0">
                <a:solidFill>
                  <a:srgbClr val="000000"/>
                </a:solidFill>
                <a:effectLst/>
                <a:latin typeface="Arial"/>
                <a:ea typeface="Arial"/>
                <a:cs typeface="Arial"/>
                <a:sym typeface="Arial"/>
              </a:rPr>
              <a:t>What we do online can follow us around, ensure you make a positive impact. Whether it’s starting a blog, raising awareness for something you care about or becoming the next Mark Zuckerberg… the possibilities are endless!</a:t>
            </a:r>
            <a:endParaRPr lang="en-GB" b="0" dirty="0" smtClean="0">
              <a:effectLst/>
            </a:endParaRPr>
          </a:p>
          <a:p>
            <a:pPr marL="139700" indent="0" rtl="0">
              <a:buNone/>
            </a:pPr>
            <a:r>
              <a:rPr lang="en-GB" sz="1100" b="1" i="0" u="none" strike="noStrike" cap="none" dirty="0" smtClean="0">
                <a:solidFill>
                  <a:srgbClr val="000000"/>
                </a:solidFill>
                <a:effectLst/>
                <a:latin typeface="Arial"/>
                <a:ea typeface="Arial"/>
                <a:cs typeface="Arial"/>
                <a:sym typeface="Arial"/>
              </a:rPr>
              <a:t>5.       Think before you post</a:t>
            </a:r>
            <a:endParaRPr lang="en-GB" b="0" dirty="0" smtClean="0">
              <a:effectLst/>
            </a:endParaRPr>
          </a:p>
          <a:p>
            <a:pPr marL="139700" indent="0" rtl="0">
              <a:buNone/>
            </a:pPr>
            <a:r>
              <a:rPr lang="en-GB" sz="1100" b="0" i="0" u="none" strike="noStrike" cap="none" dirty="0" smtClean="0">
                <a:solidFill>
                  <a:srgbClr val="000000"/>
                </a:solidFill>
                <a:effectLst/>
                <a:latin typeface="Arial"/>
                <a:ea typeface="Arial"/>
                <a:cs typeface="Arial"/>
                <a:sym typeface="Arial"/>
              </a:rPr>
              <a:t>Before you share, comment, like, post, Tweet or pin anything… ask yourself if this is something you want everyone to see? Use the THINK model if you're unsure about posting something online &gt;&gt;&gt; Ask yourself is it True? Is it Helpful? Is it Illegal? Is it Necessary? Is it Kind?</a:t>
            </a:r>
            <a:endParaRPr lang="en-GB" b="0" dirty="0" smtClean="0">
              <a:effectLst/>
            </a:endParaRPr>
          </a:p>
          <a:p>
            <a:pPr marL="139700" indent="0">
              <a:buNone/>
            </a:pPr>
            <a:r>
              <a:rPr lang="en-GB" dirty="0" smtClean="0"/>
              <a:t/>
            </a:r>
            <a:br>
              <a:rPr lang="en-GB" dirty="0" smtClean="0"/>
            </a:br>
            <a:endParaRPr dirty="0"/>
          </a:p>
        </p:txBody>
      </p:sp>
    </p:spTree>
    <p:extLst>
      <p:ext uri="{BB962C8B-B14F-4D97-AF65-F5344CB8AC3E}">
        <p14:creationId xmlns:p14="http://schemas.microsoft.com/office/powerpoint/2010/main" val="1737363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Shape 850"/>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1" name="Shape 851"/>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marR="0" lvl="0" indent="0" algn="l" defTabSz="914400" rtl="0" eaLnBrk="1" fontAlgn="auto" latinLnBrk="0" hangingPunct="1">
              <a:lnSpc>
                <a:spcPct val="100000"/>
              </a:lnSpc>
              <a:spcBef>
                <a:spcPct val="0"/>
              </a:spcBef>
              <a:spcAft>
                <a:spcPts val="0"/>
              </a:spcAft>
              <a:buClr>
                <a:srgbClr val="000000"/>
              </a:buClr>
              <a:buSzPts val="1400"/>
              <a:buFont typeface="Arial"/>
              <a:buNone/>
              <a:tabLst/>
              <a:defRPr/>
            </a:pPr>
            <a:r>
              <a:rPr lang="en-IE" b="1" dirty="0" smtClean="0"/>
              <a:t>Another</a:t>
            </a:r>
            <a:r>
              <a:rPr lang="en-IE" b="1" baseline="0" dirty="0" smtClean="0"/>
              <a:t> concern parents have around their child’s use of the internet is encountering inappropriate content. This can be upsetting for children so it is important that parents are aware of the risks and how to deal with issues that may arise as their child explores the internet. It is also important that parents understand that this is an ongoing process, so regular conversations with their children will ensure they are more likely to have positive experiences online and be better equipped to deal with any potential negative content. </a:t>
            </a:r>
            <a:r>
              <a:rPr lang="en-GB" dirty="0" smtClean="0"/>
              <a:t>Harmful content could include material relating to sex, violence, discrimination, graphic crime reporting, drug addiction, and cult worship. While not explicitly prohibited by law, this kind of material could, in the context of certain individuals, result in harm. </a:t>
            </a:r>
          </a:p>
          <a:p>
            <a:pPr marL="139700" indent="0">
              <a:spcBef>
                <a:spcPct val="0"/>
              </a:spcBef>
              <a:buNone/>
              <a:defRPr/>
            </a:pPr>
            <a:endParaRPr lang="en-GB" dirty="0" smtClean="0"/>
          </a:p>
          <a:p>
            <a:pPr marL="139700" indent="0">
              <a:spcBef>
                <a:spcPct val="0"/>
              </a:spcBef>
              <a:buNone/>
              <a:defRPr/>
            </a:pPr>
            <a:r>
              <a:rPr lang="en-GB" dirty="0" smtClean="0"/>
              <a:t>There is a general acceptance amongst parents and educators that exposure to harmful material can often give rise to false and distorted beliefs about the world. </a:t>
            </a:r>
            <a:r>
              <a:rPr lang="en-US" altLang="en-US" dirty="0" smtClean="0"/>
              <a:t>Children tend to believe everything they read online. They assume that the same checks and regulations that apply to printed works also apply to online content. Most children use the Internet for school work – often this can be project work done at home.</a:t>
            </a:r>
            <a:r>
              <a:rPr lang="en-US" altLang="en-US" baseline="0" dirty="0" smtClean="0"/>
              <a:t> </a:t>
            </a:r>
            <a:r>
              <a:rPr lang="en-IE" altLang="en-US" dirty="0" smtClean="0"/>
              <a:t>They need to be helped to develop strategies to cope with the knowledge and the influences introduced by the Internet</a:t>
            </a:r>
          </a:p>
          <a:p>
            <a:pPr marL="139700" indent="0" eaLnBrk="1" hangingPunct="1">
              <a:spcBef>
                <a:spcPct val="0"/>
              </a:spcBef>
              <a:buNone/>
            </a:pPr>
            <a:endParaRPr lang="en-IE" altLang="en-US" dirty="0" smtClean="0"/>
          </a:p>
          <a:p>
            <a:pPr marL="139700" indent="0" eaLnBrk="1" hangingPunct="1">
              <a:spcBef>
                <a:spcPct val="0"/>
              </a:spcBef>
              <a:buNone/>
            </a:pPr>
            <a:r>
              <a:rPr lang="en-IE" altLang="en-US" dirty="0" smtClean="0"/>
              <a:t>Here</a:t>
            </a:r>
            <a:r>
              <a:rPr lang="en-IE" altLang="en-US" baseline="0" dirty="0" smtClean="0"/>
              <a:t> are a few talking points to help start a conversation on what to do if your child encounters something unpleasant online</a:t>
            </a:r>
          </a:p>
          <a:p>
            <a:pPr marL="139700" indent="0" eaLnBrk="1" hangingPunct="1">
              <a:spcBef>
                <a:spcPct val="0"/>
              </a:spcBef>
              <a:buNone/>
            </a:pPr>
            <a:r>
              <a:rPr lang="en-IE" altLang="en-US" dirty="0" smtClean="0"/>
              <a:t>Unreliable Information</a:t>
            </a:r>
          </a:p>
          <a:p>
            <a:pPr marL="139700" indent="0" eaLnBrk="1" hangingPunct="1">
              <a:spcBef>
                <a:spcPct val="0"/>
              </a:spcBef>
              <a:buNone/>
            </a:pPr>
            <a:endParaRPr lang="en-IE" altLang="en-US" b="1" dirty="0" smtClean="0"/>
          </a:p>
          <a:p>
            <a:pPr marL="457200" indent="-317500" eaLnBrk="1" hangingPunct="1">
              <a:spcBef>
                <a:spcPct val="0"/>
              </a:spcBef>
            </a:pPr>
            <a:r>
              <a:rPr lang="en-IE" altLang="en-US" b="1" dirty="0" smtClean="0"/>
              <a:t>Violent Content</a:t>
            </a:r>
          </a:p>
          <a:p>
            <a:pPr marL="139700" indent="0" eaLnBrk="1" hangingPunct="1">
              <a:spcBef>
                <a:spcPct val="0"/>
              </a:spcBef>
              <a:buNone/>
            </a:pPr>
            <a:r>
              <a:rPr lang="en-IE" altLang="en-US" b="0" dirty="0" smtClean="0"/>
              <a:t>Whether</a:t>
            </a:r>
            <a:r>
              <a:rPr lang="en-IE" altLang="en-US" b="0" baseline="0" dirty="0" smtClean="0"/>
              <a:t> on a video game on encountered on social media or a video site, your child may encounter violent content online. It is important that they understand if they do, they should come and talk to you about it. Explain to your child that if they come across anything upsetting, tell them to close the computer or put down the device, come to you and speak to you about it. You can report any inappropriate content with the site host. In the instance of gaming, parents should be familiar with the games their child are using. We recommend parents check the age rating and whether the games contain offensive content before making an agreements with their child. (Note we will go into more details on gaming in the next section). </a:t>
            </a:r>
            <a:endParaRPr lang="en-IE" altLang="en-US" dirty="0" smtClean="0"/>
          </a:p>
          <a:p>
            <a:pPr marL="139700" indent="0" eaLnBrk="1" hangingPunct="1">
              <a:spcBef>
                <a:spcPct val="0"/>
              </a:spcBef>
              <a:buNone/>
            </a:pPr>
            <a:endParaRPr lang="en-IE" altLang="en-US" b="1" dirty="0" smtClean="0"/>
          </a:p>
          <a:p>
            <a:pPr marL="457200" indent="-317500" eaLnBrk="1" hangingPunct="1">
              <a:spcBef>
                <a:spcPct val="0"/>
              </a:spcBef>
            </a:pPr>
            <a:r>
              <a:rPr lang="en-IE" altLang="en-US" b="1" dirty="0" smtClean="0"/>
              <a:t>Online Pornography</a:t>
            </a:r>
          </a:p>
          <a:p>
            <a:pPr marL="139700" indent="0" eaLnBrk="1" hangingPunct="1">
              <a:spcBef>
                <a:spcPct val="0"/>
              </a:spcBef>
              <a:buNone/>
            </a:pPr>
            <a:r>
              <a:rPr lang="en-GB" sz="1100" b="0" i="0" u="none" strike="noStrike" cap="none" dirty="0" smtClean="0">
                <a:solidFill>
                  <a:srgbClr val="000000"/>
                </a:solidFill>
                <a:effectLst/>
                <a:latin typeface="Arial"/>
                <a:ea typeface="Arial"/>
                <a:cs typeface="Arial"/>
                <a:sym typeface="Arial"/>
              </a:rPr>
              <a:t>The reality of life today is that, whether accidentally or on purpose, your child may come across pornography on the internet. You may find that you need to talk to your child if your child accidentally comes across inappropriate pornographic content. Explain to your child that there are some things that are for adults only and that if they ever see anything on the internet that bothers them, they should come and tell you. Be direct and tell them that if they ever see pictures of a naked person, they should come and tell you.</a:t>
            </a:r>
          </a:p>
          <a:p>
            <a:pPr marL="139700" indent="0" eaLnBrk="1" hangingPunct="1">
              <a:spcBef>
                <a:spcPct val="0"/>
              </a:spcBef>
              <a:buNone/>
            </a:pPr>
            <a:endParaRPr lang="en-IE" altLang="en-US" dirty="0" smtClean="0"/>
          </a:p>
          <a:p>
            <a:pPr marL="457200" indent="-317500" eaLnBrk="1" hangingPunct="1">
              <a:spcBef>
                <a:spcPct val="0"/>
              </a:spcBef>
            </a:pPr>
            <a:r>
              <a:rPr lang="en-IE" altLang="en-US" b="1" dirty="0" smtClean="0"/>
              <a:t>Promoting Hate</a:t>
            </a:r>
          </a:p>
          <a:p>
            <a:pPr marL="139700" marR="0" lvl="0" indent="0" algn="l" defTabSz="914400" rtl="0" eaLnBrk="1" fontAlgn="auto" latinLnBrk="0" hangingPunct="1">
              <a:lnSpc>
                <a:spcPct val="100000"/>
              </a:lnSpc>
              <a:spcBef>
                <a:spcPct val="0"/>
              </a:spcBef>
              <a:spcAft>
                <a:spcPts val="0"/>
              </a:spcAft>
              <a:buClr>
                <a:srgbClr val="000000"/>
              </a:buClr>
              <a:buSzPts val="1400"/>
              <a:buFont typeface="Arial"/>
              <a:buNone/>
              <a:tabLst/>
              <a:defRPr/>
            </a:pPr>
            <a:r>
              <a:rPr lang="en-GB" sz="1100" b="0" i="0" u="none" strike="noStrike" cap="none" dirty="0" smtClean="0">
                <a:solidFill>
                  <a:srgbClr val="000000"/>
                </a:solidFill>
                <a:effectLst/>
                <a:latin typeface="Arial"/>
                <a:ea typeface="Arial"/>
                <a:cs typeface="Arial"/>
                <a:sym typeface="Arial"/>
              </a:rPr>
              <a:t>The</a:t>
            </a:r>
            <a:r>
              <a:rPr lang="en-GB" sz="1100" b="0" i="0" u="none" strike="noStrike" cap="none" baseline="0" dirty="0" smtClean="0">
                <a:solidFill>
                  <a:srgbClr val="000000"/>
                </a:solidFill>
                <a:effectLst/>
                <a:latin typeface="Arial"/>
                <a:ea typeface="Arial"/>
                <a:cs typeface="Arial"/>
                <a:sym typeface="Arial"/>
              </a:rPr>
              <a:t> internet is a powerful tool for spreading messages which can be a good thing but has potential for encountering online abuse and hate speech. </a:t>
            </a:r>
            <a:r>
              <a:rPr lang="en-IE" altLang="en-US" dirty="0" smtClean="0"/>
              <a:t>It is important</a:t>
            </a:r>
            <a:r>
              <a:rPr lang="en-IE" altLang="en-US" baseline="0" dirty="0" smtClean="0"/>
              <a:t> that your child understands what</a:t>
            </a:r>
            <a:r>
              <a:rPr lang="en-GB" sz="1100" b="0" i="0" u="none" strike="noStrike" cap="none" dirty="0" smtClean="0">
                <a:solidFill>
                  <a:srgbClr val="000000"/>
                </a:solidFill>
                <a:effectLst/>
                <a:latin typeface="Arial"/>
                <a:ea typeface="Arial"/>
                <a:cs typeface="Arial"/>
                <a:sym typeface="Arial"/>
              </a:rPr>
              <a:t> to do if they come across upsetting material or speech. Young</a:t>
            </a:r>
            <a:r>
              <a:rPr lang="en-GB" sz="1100" b="0" i="0" u="none" strike="noStrike" cap="none" baseline="0" dirty="0" smtClean="0">
                <a:solidFill>
                  <a:srgbClr val="000000"/>
                </a:solidFill>
                <a:effectLst/>
                <a:latin typeface="Arial"/>
                <a:ea typeface="Arial"/>
                <a:cs typeface="Arial"/>
                <a:sym typeface="Arial"/>
              </a:rPr>
              <a:t> children should be supervised while using the internet. T</a:t>
            </a:r>
            <a:r>
              <a:rPr lang="en-GB" sz="1100" b="0" i="0" u="none" strike="noStrike" cap="none" dirty="0" smtClean="0">
                <a:solidFill>
                  <a:srgbClr val="000000"/>
                </a:solidFill>
                <a:effectLst/>
                <a:latin typeface="Arial"/>
                <a:ea typeface="Arial"/>
                <a:cs typeface="Arial"/>
                <a:sym typeface="Arial"/>
              </a:rPr>
              <a:t>ell them if they see this type of content, to show it to you and talk about it. As a parent you can report the content with the site host</a:t>
            </a:r>
            <a:r>
              <a:rPr lang="en-GB" sz="1100" b="0" i="0" u="none" strike="noStrike" cap="none" baseline="0" dirty="0" smtClean="0">
                <a:solidFill>
                  <a:srgbClr val="000000"/>
                </a:solidFill>
                <a:effectLst/>
                <a:latin typeface="Arial"/>
                <a:ea typeface="Arial"/>
                <a:cs typeface="Arial"/>
                <a:sym typeface="Arial"/>
              </a:rPr>
              <a:t> it may also be a good time to review parental controls. </a:t>
            </a:r>
            <a:endParaRPr lang="en-GB" sz="1100" b="0" i="0" u="none" strike="noStrike" cap="none" dirty="0" smtClean="0">
              <a:solidFill>
                <a:srgbClr val="000000"/>
              </a:solidFill>
              <a:effectLst/>
              <a:latin typeface="Arial"/>
              <a:ea typeface="Arial"/>
              <a:cs typeface="Arial"/>
              <a:sym typeface="Arial"/>
            </a:endParaRPr>
          </a:p>
          <a:p>
            <a:pPr marL="139700" marR="0" lvl="0" indent="0" algn="l" defTabSz="914400" rtl="0" eaLnBrk="1" fontAlgn="auto" latinLnBrk="0" hangingPunct="1">
              <a:lnSpc>
                <a:spcPct val="100000"/>
              </a:lnSpc>
              <a:spcBef>
                <a:spcPct val="0"/>
              </a:spcBef>
              <a:spcAft>
                <a:spcPts val="0"/>
              </a:spcAft>
              <a:buClr>
                <a:srgbClr val="000000"/>
              </a:buClr>
              <a:buSzPts val="1400"/>
              <a:buFont typeface="Arial"/>
              <a:buNone/>
              <a:tabLst/>
              <a:defRPr/>
            </a:pPr>
            <a:endParaRPr lang="en-IE" altLang="en-US" dirty="0" smtClean="0"/>
          </a:p>
          <a:p>
            <a:r>
              <a:rPr lang="en-GB" sz="1100" b="1" i="0" u="none" strike="noStrike" cap="none" dirty="0" smtClean="0">
                <a:solidFill>
                  <a:srgbClr val="000000"/>
                </a:solidFill>
                <a:effectLst/>
                <a:latin typeface="Arial"/>
                <a:ea typeface="Arial"/>
                <a:cs typeface="Arial"/>
                <a:sym typeface="Arial"/>
              </a:rPr>
              <a:t>Unreliable Information</a:t>
            </a:r>
          </a:p>
          <a:p>
            <a:pPr marL="139700" indent="0" fontAlgn="base">
              <a:buNone/>
            </a:pPr>
            <a:r>
              <a:rPr lang="en-GB" sz="1100" b="0" i="0" u="none" strike="noStrike" cap="none" dirty="0" smtClean="0">
                <a:solidFill>
                  <a:srgbClr val="000000"/>
                </a:solidFill>
                <a:effectLst/>
                <a:latin typeface="Arial"/>
                <a:ea typeface="Arial"/>
                <a:cs typeface="Arial"/>
                <a:sym typeface="Arial"/>
              </a:rPr>
              <a:t>Teach your child about evaluating information and being critically aware of information found online.</a:t>
            </a:r>
            <a:r>
              <a:rPr lang="en-GB" sz="1100" b="1" i="0" u="none" strike="noStrike" cap="none" dirty="0" smtClean="0">
                <a:solidFill>
                  <a:srgbClr val="000000"/>
                </a:solidFill>
                <a:effectLst/>
                <a:latin typeface="Arial"/>
                <a:ea typeface="Arial"/>
                <a:cs typeface="Arial"/>
                <a:sym typeface="Arial"/>
              </a:rPr>
              <a:t> </a:t>
            </a:r>
            <a:r>
              <a:rPr lang="en-GB" sz="1100" b="0" i="0" u="none" strike="noStrike" cap="none" dirty="0" smtClean="0">
                <a:solidFill>
                  <a:srgbClr val="000000"/>
                </a:solidFill>
                <a:effectLst/>
                <a:latin typeface="Arial"/>
                <a:ea typeface="Arial"/>
                <a:cs typeface="Arial"/>
                <a:sym typeface="Arial"/>
              </a:rPr>
              <a:t>Most children use the internet to improve and develop their knowledge in relation to schoolwork and personal interests. Children should be aware that not all information</a:t>
            </a:r>
            <a:r>
              <a:rPr lang="en-GB" sz="1100" b="0" i="0" u="none" strike="noStrike" cap="none" baseline="0" dirty="0" smtClean="0">
                <a:solidFill>
                  <a:srgbClr val="000000"/>
                </a:solidFill>
                <a:effectLst/>
                <a:latin typeface="Arial"/>
                <a:ea typeface="Arial"/>
                <a:cs typeface="Arial"/>
                <a:sym typeface="Arial"/>
              </a:rPr>
              <a:t> </a:t>
            </a:r>
            <a:r>
              <a:rPr lang="en-GB" sz="1100" b="0" i="0" u="none" strike="noStrike" cap="none" dirty="0" smtClean="0">
                <a:solidFill>
                  <a:srgbClr val="000000"/>
                </a:solidFill>
                <a:effectLst/>
                <a:latin typeface="Arial"/>
                <a:ea typeface="Arial"/>
                <a:cs typeface="Arial"/>
                <a:sym typeface="Arial"/>
              </a:rPr>
              <a:t>found online is correct, accurate or relevant. Unreliable information</a:t>
            </a:r>
            <a:r>
              <a:rPr lang="en-GB" sz="1100" b="0" i="0" u="none" strike="noStrike" cap="none" baseline="0" dirty="0" smtClean="0">
                <a:solidFill>
                  <a:srgbClr val="000000"/>
                </a:solidFill>
                <a:effectLst/>
                <a:latin typeface="Arial"/>
                <a:ea typeface="Arial"/>
                <a:cs typeface="Arial"/>
                <a:sym typeface="Arial"/>
              </a:rPr>
              <a:t> </a:t>
            </a:r>
            <a:r>
              <a:rPr lang="en-GB" dirty="0" smtClean="0"/>
              <a:t>can include content like clickbait, sponsored posts from bloggers/influencers, fake news,</a:t>
            </a:r>
            <a:r>
              <a:rPr lang="en-GB" baseline="0" dirty="0" smtClean="0"/>
              <a:t> online scams. </a:t>
            </a:r>
            <a:r>
              <a:rPr lang="en-GB" sz="1100" b="0" i="0" u="none" strike="noStrike" cap="none" dirty="0" smtClean="0">
                <a:solidFill>
                  <a:srgbClr val="000000"/>
                </a:solidFill>
                <a:effectLst/>
                <a:latin typeface="Arial"/>
                <a:ea typeface="Arial"/>
                <a:cs typeface="Arial"/>
                <a:sym typeface="Arial"/>
              </a:rPr>
              <a:t>Show your child how to check information they find by comparing it to alternative sources on the same topic. Show them trusted sites they can use to compare information.</a:t>
            </a:r>
            <a:r>
              <a:rPr lang="en-GB" sz="1100" b="0" i="0" u="none" strike="noStrike" cap="none" baseline="0" dirty="0" smtClean="0">
                <a:solidFill>
                  <a:srgbClr val="000000"/>
                </a:solidFill>
                <a:effectLst/>
                <a:latin typeface="Arial"/>
                <a:ea typeface="Arial"/>
                <a:cs typeface="Arial"/>
                <a:sym typeface="Arial"/>
              </a:rPr>
              <a:t> </a:t>
            </a:r>
            <a:r>
              <a:rPr lang="en-GB" dirty="0" smtClean="0"/>
              <a:t/>
            </a:r>
            <a:br>
              <a:rPr lang="en-GB" dirty="0" smtClean="0"/>
            </a:br>
            <a:endParaRPr lang="en-IE" altLang="en-US" dirty="0" smtClean="0"/>
          </a:p>
          <a:p>
            <a:pPr marL="0" lvl="0" indent="0">
              <a:spcBef>
                <a:spcPts val="0"/>
              </a:spcBef>
              <a:spcAft>
                <a:spcPts val="0"/>
              </a:spcAft>
              <a:buNone/>
            </a:pPr>
            <a:endParaRPr dirty="0"/>
          </a:p>
        </p:txBody>
      </p:sp>
    </p:spTree>
    <p:extLst>
      <p:ext uri="{BB962C8B-B14F-4D97-AF65-F5344CB8AC3E}">
        <p14:creationId xmlns:p14="http://schemas.microsoft.com/office/powerpoint/2010/main" val="3258522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sz="1100" b="0" i="0" u="none" strike="noStrike" cap="none" dirty="0" smtClean="0">
                <a:solidFill>
                  <a:srgbClr val="000000"/>
                </a:solidFill>
                <a:effectLst/>
                <a:latin typeface="Arial"/>
                <a:ea typeface="Arial"/>
                <a:cs typeface="Arial"/>
                <a:sym typeface="Arial"/>
              </a:rPr>
              <a:t>Child and Adolescent Psychotherapist Colman </a:t>
            </a:r>
            <a:r>
              <a:rPr lang="en-GB" sz="1100" b="0" i="0" u="none" strike="noStrike" cap="none" dirty="0" err="1" smtClean="0">
                <a:solidFill>
                  <a:srgbClr val="000000"/>
                </a:solidFill>
                <a:effectLst/>
                <a:latin typeface="Arial"/>
                <a:ea typeface="Arial"/>
                <a:cs typeface="Arial"/>
                <a:sym typeface="Arial"/>
              </a:rPr>
              <a:t>Noctor</a:t>
            </a:r>
            <a:r>
              <a:rPr lang="en-GB" sz="1100" b="0" i="0" u="none" strike="noStrike" cap="none" dirty="0" smtClean="0">
                <a:solidFill>
                  <a:srgbClr val="000000"/>
                </a:solidFill>
                <a:effectLst/>
                <a:latin typeface="Arial"/>
                <a:ea typeface="Arial"/>
                <a:cs typeface="Arial"/>
                <a:sym typeface="Arial"/>
              </a:rPr>
              <a:t> offers advice for parents on talking to your child about online pornography.</a:t>
            </a:r>
          </a:p>
          <a:p>
            <a:pPr marL="0" lvl="0" indent="0">
              <a:spcBef>
                <a:spcPts val="0"/>
              </a:spcBef>
              <a:spcAft>
                <a:spcPts val="0"/>
              </a:spcAft>
              <a:buNone/>
            </a:pPr>
            <a:r>
              <a:rPr lang="en-GB" dirty="0" smtClean="0"/>
              <a:t>Click</a:t>
            </a:r>
            <a:r>
              <a:rPr lang="en-GB" baseline="0" dirty="0" smtClean="0"/>
              <a:t> the Link to play video: https://vimeo.com/200804644</a:t>
            </a:r>
          </a:p>
          <a:p>
            <a:pPr marL="0" lvl="0" indent="0">
              <a:spcBef>
                <a:spcPts val="0"/>
              </a:spcBef>
              <a:spcAft>
                <a:spcPts val="0"/>
              </a:spcAft>
              <a:buNone/>
            </a:pPr>
            <a:r>
              <a:rPr lang="en-GB" baseline="0" dirty="0" smtClean="0"/>
              <a:t>Please ensure pop-ups are enables on your computer. Video will play on </a:t>
            </a:r>
            <a:r>
              <a:rPr lang="en-GB" baseline="0" dirty="0" err="1" smtClean="0"/>
              <a:t>vimeo</a:t>
            </a:r>
            <a:r>
              <a:rPr lang="en-GB" baseline="0" dirty="0" smtClean="0"/>
              <a:t>. Alternatively videos can be accessed on the Webwise.ie/parents page. </a:t>
            </a:r>
            <a:endParaRPr dirty="0"/>
          </a:p>
        </p:txBody>
      </p:sp>
    </p:spTree>
    <p:extLst>
      <p:ext uri="{BB962C8B-B14F-4D97-AF65-F5344CB8AC3E}">
        <p14:creationId xmlns:p14="http://schemas.microsoft.com/office/powerpoint/2010/main" val="2469988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IE" dirty="0" smtClean="0"/>
              <a:t>Elaine Byrnes, Doctoral Researcher-Psychology, NUI Galway explains why teens may get involved in sexting and offers advice on how parents can talk to their teen about image-sharing.</a:t>
            </a:r>
          </a:p>
          <a:p>
            <a:pPr marL="0" lvl="0" indent="0">
              <a:spcBef>
                <a:spcPts val="0"/>
              </a:spcBef>
              <a:spcAft>
                <a:spcPts val="0"/>
              </a:spcAft>
              <a:buNone/>
            </a:pPr>
            <a:r>
              <a:rPr lang="en-GB" dirty="0" smtClean="0"/>
              <a:t>Click</a:t>
            </a:r>
            <a:r>
              <a:rPr lang="en-GB" baseline="0" dirty="0" smtClean="0"/>
              <a:t> the Link to play video or click the picture on </a:t>
            </a:r>
            <a:r>
              <a:rPr lang="en-GB" baseline="0" smtClean="0"/>
              <a:t>the screen: </a:t>
            </a:r>
            <a:r>
              <a:rPr lang="en-IE" sz="1100" b="0" i="0" u="none" strike="noStrike" cap="none" dirty="0" smtClean="0">
                <a:solidFill>
                  <a:srgbClr val="000000"/>
                </a:solidFill>
                <a:effectLst/>
                <a:latin typeface="Arial"/>
                <a:ea typeface="Arial"/>
                <a:cs typeface="Arial"/>
                <a:sym typeface="Arial"/>
              </a:rPr>
              <a:t>https://vimeo.com/353983237</a:t>
            </a:r>
          </a:p>
          <a:p>
            <a:pPr marL="0" lvl="0" indent="0">
              <a:spcBef>
                <a:spcPts val="0"/>
              </a:spcBef>
              <a:spcAft>
                <a:spcPts val="0"/>
              </a:spcAft>
              <a:buNone/>
            </a:pPr>
            <a:r>
              <a:rPr lang="en-GB" baseline="0" dirty="0" smtClean="0"/>
              <a:t>Please ensure pop-ups are enables on your computer. Video will play on </a:t>
            </a:r>
            <a:r>
              <a:rPr lang="en-GB" baseline="0" dirty="0" err="1" smtClean="0"/>
              <a:t>vimeo</a:t>
            </a:r>
            <a:r>
              <a:rPr lang="en-GB" baseline="0" dirty="0" smtClean="0"/>
              <a:t>. Alternatively videos can be accessed on the Webwise.ie/parents page. </a:t>
            </a:r>
            <a:endParaRPr dirty="0"/>
          </a:p>
        </p:txBody>
      </p:sp>
    </p:spTree>
    <p:extLst>
      <p:ext uri="{BB962C8B-B14F-4D97-AF65-F5344CB8AC3E}">
        <p14:creationId xmlns:p14="http://schemas.microsoft.com/office/powerpoint/2010/main" val="1113331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smtClean="0"/>
              <a:t>This a</a:t>
            </a:r>
            <a:r>
              <a:rPr lang="en-GB" baseline="0" dirty="0" smtClean="0"/>
              <a:t> great video for parents to watch with their child and start the conversation…. </a:t>
            </a:r>
            <a:r>
              <a:rPr lang="en-GB" dirty="0" smtClean="0"/>
              <a:t>Click</a:t>
            </a:r>
            <a:r>
              <a:rPr lang="en-GB" baseline="0" dirty="0" smtClean="0"/>
              <a:t> the Link to play video: https://vimeo.com/154299804</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aseline="0" dirty="0" smtClean="0"/>
          </a:p>
          <a:p>
            <a:pPr marL="0" lvl="0" indent="0">
              <a:spcBef>
                <a:spcPts val="0"/>
              </a:spcBef>
              <a:spcAft>
                <a:spcPts val="0"/>
              </a:spcAft>
              <a:buNone/>
            </a:pPr>
            <a:endParaRPr lang="en-GB" baseline="0" dirty="0" smtClean="0"/>
          </a:p>
          <a:p>
            <a:pPr marL="0" lvl="0" indent="0">
              <a:spcBef>
                <a:spcPts val="0"/>
              </a:spcBef>
              <a:spcAft>
                <a:spcPts val="0"/>
              </a:spcAft>
              <a:buNone/>
            </a:pPr>
            <a:r>
              <a:rPr lang="en-GB" baseline="0" dirty="0" smtClean="0"/>
              <a:t>It is important that your child is aware of the risks of sharing online and how to protect themselves from these risks. Here are a few important talking points for parents:</a:t>
            </a:r>
          </a:p>
          <a:p>
            <a:pPr marL="171450" lvl="0" indent="-171450">
              <a:spcBef>
                <a:spcPts val="0"/>
              </a:spcBef>
              <a:spcAft>
                <a:spcPts val="0"/>
              </a:spcAft>
            </a:pPr>
            <a:r>
              <a:rPr lang="en-GB" baseline="0" dirty="0" smtClean="0"/>
              <a:t>Help your child to understand the consequences they could face for sending or sharing nudes. Make sure they understand that taking possessing or sending sexual images can be a criminal offense and can also result I sanctions in schools. </a:t>
            </a:r>
          </a:p>
          <a:p>
            <a:pPr marL="171450" lvl="0" indent="-171450">
              <a:spcBef>
                <a:spcPts val="0"/>
              </a:spcBef>
              <a:spcAft>
                <a:spcPts val="0"/>
              </a:spcAft>
            </a:pPr>
            <a:r>
              <a:rPr lang="en-GB" baseline="0" dirty="0" smtClean="0"/>
              <a:t>Talk to your child about what to do if they are asked to send nude images themselves. </a:t>
            </a:r>
          </a:p>
          <a:p>
            <a:pPr marL="171450" lvl="0" indent="-171450">
              <a:spcBef>
                <a:spcPts val="0"/>
              </a:spcBef>
              <a:spcAft>
                <a:spcPts val="0"/>
              </a:spcAft>
            </a:pPr>
            <a:r>
              <a:rPr lang="en-GB" baseline="0" dirty="0" smtClean="0"/>
              <a:t>Remind your child about what to do if they are asked to send images of themselves.</a:t>
            </a:r>
          </a:p>
          <a:p>
            <a:pPr marL="171450" lvl="0" indent="-171450">
              <a:spcBef>
                <a:spcPts val="0"/>
              </a:spcBef>
              <a:spcAft>
                <a:spcPts val="0"/>
              </a:spcAft>
            </a:pPr>
            <a:r>
              <a:rPr lang="en-GB" baseline="0" dirty="0" smtClean="0"/>
              <a:t>Remind your child that once an images is sent they have no control over what happens that image.</a:t>
            </a:r>
          </a:p>
          <a:p>
            <a:pPr marL="171450" lvl="0" indent="-171450">
              <a:spcBef>
                <a:spcPts val="0"/>
              </a:spcBef>
              <a:spcAft>
                <a:spcPts val="0"/>
              </a:spcAft>
            </a:pPr>
            <a:r>
              <a:rPr lang="en-GB" baseline="0" dirty="0" smtClean="0"/>
              <a:t>A big part of teenage life is making new friends on and offline. Unfortunately, Irish teens have become victims of webcam blackmail and sextortion. </a:t>
            </a:r>
            <a:r>
              <a:rPr lang="en-GB" b="1" baseline="0" dirty="0" smtClean="0"/>
              <a:t>Children should be reminded that not everyone we meet online is who they say they are. It can be easy to create fake profiles and pretend to be someone else on a social network.</a:t>
            </a:r>
          </a:p>
          <a:p>
            <a:pPr marL="171450" lvl="0" indent="-171450">
              <a:spcBef>
                <a:spcPts val="0"/>
              </a:spcBef>
              <a:spcAft>
                <a:spcPts val="0"/>
              </a:spcAft>
            </a:pPr>
            <a:r>
              <a:rPr lang="en-GB" b="0" baseline="0" dirty="0" smtClean="0"/>
              <a:t>Discuss the importance of being respectful to others online. Children may not understand how harmful sharing intimate images of others can be. Explain that this is a violation of trust and can result in serious harm to the person in the picture.</a:t>
            </a:r>
          </a:p>
          <a:p>
            <a:pPr marL="171450" lvl="0" indent="-171450">
              <a:spcBef>
                <a:spcPts val="0"/>
              </a:spcBef>
              <a:spcAft>
                <a:spcPts val="0"/>
              </a:spcAft>
            </a:pPr>
            <a:r>
              <a:rPr lang="en-GB" b="0" baseline="0" dirty="0" smtClean="0"/>
              <a:t>Peer pressure can play a big part in why teens act and behave in certain ways. You can rehearse different scenarios with them to help them be comfortable with saying no. </a:t>
            </a:r>
          </a:p>
          <a:p>
            <a:pPr marL="0" lvl="0" indent="0">
              <a:spcBef>
                <a:spcPts val="0"/>
              </a:spcBef>
              <a:spcAft>
                <a:spcPts val="0"/>
              </a:spcAft>
              <a:buNone/>
            </a:pPr>
            <a:endParaRPr dirty="0"/>
          </a:p>
        </p:txBody>
      </p:sp>
    </p:spTree>
    <p:extLst>
      <p:ext uri="{BB962C8B-B14F-4D97-AF65-F5344CB8AC3E}">
        <p14:creationId xmlns:p14="http://schemas.microsoft.com/office/powerpoint/2010/main" val="2636717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Shape 638"/>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9" name="Shape 639"/>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b="1" dirty="0" smtClean="0"/>
              <a:t>Notes</a:t>
            </a:r>
            <a:r>
              <a:rPr lang="en-GB" b="1" baseline="0" dirty="0" smtClean="0"/>
              <a:t> for speaker – brief introduction and welcome. </a:t>
            </a:r>
          </a:p>
          <a:p>
            <a:pPr marL="0" lvl="0" indent="0">
              <a:spcBef>
                <a:spcPts val="0"/>
              </a:spcBef>
              <a:spcAft>
                <a:spcPts val="0"/>
              </a:spcAft>
              <a:buNone/>
            </a:pPr>
            <a:r>
              <a:rPr lang="en-GB" baseline="0" dirty="0" smtClean="0"/>
              <a:t>Explain how long the talk will take and the types of things you will be doing over that time. For example</a:t>
            </a:r>
          </a:p>
          <a:p>
            <a:pPr marL="0" lvl="0" indent="0">
              <a:spcBef>
                <a:spcPts val="0"/>
              </a:spcBef>
              <a:spcAft>
                <a:spcPts val="0"/>
              </a:spcAft>
              <a:buNone/>
            </a:pPr>
            <a:r>
              <a:rPr lang="en-GB" baseline="0" dirty="0" smtClean="0"/>
              <a:t>‘This evening we are going to talk to you about some common concerns parents have around internet safety. This one hour talk will look at topics such as screen time, cyber-bullying, social media and we’ll also do some group activities. The aim of the talk this evening is to give you an introduction to the topic, give you some tips for talking to your child, find out what supports are available and how to access them.’</a:t>
            </a:r>
          </a:p>
          <a:p>
            <a:pPr marL="0" lvl="0" indent="0">
              <a:spcBef>
                <a:spcPts val="0"/>
              </a:spcBef>
              <a:spcAft>
                <a:spcPts val="0"/>
              </a:spcAft>
              <a:buNone/>
            </a:pPr>
            <a:endParaRPr dirty="0"/>
          </a:p>
        </p:txBody>
      </p:sp>
    </p:spTree>
    <p:extLst>
      <p:ext uri="{BB962C8B-B14F-4D97-AF65-F5344CB8AC3E}">
        <p14:creationId xmlns:p14="http://schemas.microsoft.com/office/powerpoint/2010/main" val="1319382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Shape 685"/>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6" name="Shape 686"/>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fontAlgn="base">
              <a:buNone/>
            </a:pPr>
            <a:endParaRPr lang="en-GB" sz="1100" b="0" i="0" u="none" strike="noStrike" cap="none" dirty="0" smtClean="0">
              <a:solidFill>
                <a:srgbClr val="000000"/>
              </a:solidFill>
              <a:effectLst/>
              <a:latin typeface="Arial"/>
              <a:ea typeface="Arial"/>
              <a:cs typeface="Arial"/>
              <a:sym typeface="Arial"/>
            </a:endParaRPr>
          </a:p>
          <a:p>
            <a:pPr marL="139700" indent="0" fontAlgn="base">
              <a:buNone/>
            </a:pPr>
            <a:r>
              <a:rPr lang="en-GB" sz="1100" b="0" i="0" u="none" strike="noStrike" cap="none" dirty="0" smtClean="0">
                <a:solidFill>
                  <a:srgbClr val="000000"/>
                </a:solidFill>
                <a:effectLst/>
                <a:latin typeface="Arial"/>
                <a:ea typeface="Arial"/>
                <a:cs typeface="Arial"/>
                <a:sym typeface="Arial"/>
              </a:rPr>
              <a:t>Image-sharing</a:t>
            </a:r>
            <a:r>
              <a:rPr lang="en-GB" sz="1100" b="0" i="0" u="none" strike="noStrike" cap="none" baseline="0" dirty="0" smtClean="0">
                <a:solidFill>
                  <a:srgbClr val="000000"/>
                </a:solidFill>
                <a:effectLst/>
                <a:latin typeface="Arial"/>
                <a:ea typeface="Arial"/>
                <a:cs typeface="Arial"/>
                <a:sym typeface="Arial"/>
              </a:rPr>
              <a:t> can be a big concern for parents, having regular conversations with your child on these topics is key. Here are a few conversations starts to help parents speak to their child. </a:t>
            </a:r>
          </a:p>
          <a:p>
            <a:pPr marL="139700" indent="0" fontAlgn="base">
              <a:buNone/>
            </a:pPr>
            <a:endParaRPr lang="en-GB" sz="1100" b="0" i="0" u="none" strike="noStrike" cap="none" dirty="0" smtClean="0">
              <a:solidFill>
                <a:srgbClr val="000000"/>
              </a:solidFill>
              <a:effectLst/>
              <a:latin typeface="Arial"/>
              <a:ea typeface="Arial"/>
              <a:cs typeface="Arial"/>
              <a:sym typeface="Arial"/>
            </a:endParaRPr>
          </a:p>
          <a:p>
            <a:pPr marL="139700" indent="0" fontAlgn="base">
              <a:buNone/>
            </a:pPr>
            <a:r>
              <a:rPr lang="en-GB" sz="1100" b="1" i="0" u="none" strike="noStrike" cap="none" dirty="0" smtClean="0">
                <a:solidFill>
                  <a:srgbClr val="000000"/>
                </a:solidFill>
                <a:effectLst/>
                <a:latin typeface="Arial"/>
                <a:ea typeface="Arial"/>
                <a:cs typeface="Arial"/>
                <a:sym typeface="Arial"/>
              </a:rPr>
              <a:t>1. What is personal information?</a:t>
            </a:r>
          </a:p>
          <a:p>
            <a:pPr marL="139700" indent="0" fontAlgn="base">
              <a:buNone/>
            </a:pPr>
            <a:r>
              <a:rPr lang="en-GB" sz="1100" b="0" i="0" u="none" strike="noStrike" cap="none" dirty="0" smtClean="0">
                <a:solidFill>
                  <a:srgbClr val="000000"/>
                </a:solidFill>
                <a:effectLst/>
                <a:latin typeface="Arial"/>
                <a:ea typeface="Arial"/>
                <a:cs typeface="Arial"/>
                <a:sym typeface="Arial"/>
              </a:rPr>
              <a:t>One approach to starting this conversation is to pick a well known public figure and talk about what you know about them. Let’s say you pick Niall Horan (the guy from One Direction); ask your child what they know about him. Then ask what they don’t know. Do they know his phone number, his address, his deepest most intimate thoughts? What type of thing would Niall’s family know about him that his friends might not?</a:t>
            </a:r>
          </a:p>
          <a:p>
            <a:pPr marL="139700" indent="0" fontAlgn="base">
              <a:buNone/>
            </a:pPr>
            <a:r>
              <a:rPr lang="en-GB" sz="1100" b="1" i="0" u="none" strike="noStrike" cap="none" dirty="0" smtClean="0">
                <a:solidFill>
                  <a:srgbClr val="000000"/>
                </a:solidFill>
                <a:effectLst/>
                <a:latin typeface="Arial"/>
                <a:ea typeface="Arial"/>
                <a:cs typeface="Arial"/>
                <a:sym typeface="Arial"/>
              </a:rPr>
              <a:t>2.  What types of things are okay to share online?</a:t>
            </a:r>
          </a:p>
          <a:p>
            <a:pPr marL="139700" indent="0" fontAlgn="base">
              <a:buNone/>
            </a:pPr>
            <a:r>
              <a:rPr lang="en-GB" sz="1100" b="0" i="0" u="none" strike="noStrike" cap="none" dirty="0" smtClean="0">
                <a:solidFill>
                  <a:srgbClr val="000000"/>
                </a:solidFill>
                <a:effectLst/>
                <a:latin typeface="Arial"/>
                <a:ea typeface="Arial"/>
                <a:cs typeface="Arial"/>
                <a:sym typeface="Arial"/>
              </a:rPr>
              <a:t>Listen to what your child says and talk to them about the type of content you would be uncomfortable with your them sharing. Make sure you specifically talk about photographs. Be very clear on the types of photo you would be unhappy with them posting . Discuss the importance of being a good digital friend by not sharing images or other personal information that might hurt or embarrass their friends or peers.</a:t>
            </a:r>
          </a:p>
          <a:p>
            <a:pPr marL="139700" indent="0" fontAlgn="base">
              <a:buNone/>
            </a:pPr>
            <a:r>
              <a:rPr lang="en-GB" sz="1100" b="0" i="0" u="none" strike="noStrike" cap="none" dirty="0" smtClean="0">
                <a:solidFill>
                  <a:srgbClr val="000000"/>
                </a:solidFill>
                <a:effectLst/>
                <a:latin typeface="Arial"/>
                <a:ea typeface="Arial"/>
                <a:cs typeface="Arial"/>
                <a:sym typeface="Arial"/>
              </a:rPr>
              <a:t>Did you know? Remind your child that pictures ad video contain a lot of information other than just what you see (metadata) that we may not be aware of. This metadata includes your location, this can be disabled in the location settings on most devices.</a:t>
            </a:r>
          </a:p>
          <a:p>
            <a:pPr marL="139700" indent="0" fontAlgn="base">
              <a:buNone/>
            </a:pPr>
            <a:r>
              <a:rPr lang="en-GB" sz="1100" b="0" i="0" u="none" strike="noStrike" cap="none" dirty="0" smtClean="0">
                <a:solidFill>
                  <a:srgbClr val="000000"/>
                </a:solidFill>
                <a:effectLst/>
                <a:latin typeface="Arial"/>
                <a:ea typeface="Arial"/>
                <a:cs typeface="Arial"/>
                <a:sym typeface="Arial"/>
              </a:rPr>
              <a:t>3. </a:t>
            </a:r>
            <a:r>
              <a:rPr lang="en-GB" sz="1100" b="1" i="0" u="none" strike="noStrike" cap="none" dirty="0" smtClean="0">
                <a:solidFill>
                  <a:srgbClr val="000000"/>
                </a:solidFill>
                <a:effectLst/>
                <a:latin typeface="Arial"/>
                <a:ea typeface="Arial"/>
                <a:cs typeface="Arial"/>
                <a:sym typeface="Arial"/>
              </a:rPr>
              <a:t>What would you do if someone asked you to do something online that you are not comfortable with?</a:t>
            </a:r>
            <a:endParaRPr lang="en-GB" sz="1100" b="0" i="0" u="none" strike="noStrike" cap="none" dirty="0" smtClean="0">
              <a:solidFill>
                <a:srgbClr val="000000"/>
              </a:solidFill>
              <a:effectLst/>
              <a:latin typeface="Arial"/>
              <a:ea typeface="Arial"/>
              <a:cs typeface="Arial"/>
              <a:sym typeface="Arial"/>
            </a:endParaRPr>
          </a:p>
          <a:p>
            <a:pPr marL="139700" indent="0" fontAlgn="base">
              <a:buNone/>
            </a:pPr>
            <a:r>
              <a:rPr lang="en-GB" sz="1100" b="0" i="0" u="none" strike="noStrike" cap="none" dirty="0" smtClean="0">
                <a:solidFill>
                  <a:srgbClr val="000000"/>
                </a:solidFill>
                <a:effectLst/>
                <a:latin typeface="Arial"/>
                <a:ea typeface="Arial"/>
                <a:cs typeface="Arial"/>
                <a:sym typeface="Arial"/>
              </a:rPr>
              <a:t>Peer pressure can often influence what type of photos young people post online, encourage your child to be themselves! This is also a good opportunity to let your child know that they can come to you if they encounter anything negative online.</a:t>
            </a:r>
          </a:p>
          <a:p>
            <a:pPr marL="139700" indent="0" fontAlgn="base">
              <a:buNone/>
            </a:pPr>
            <a:r>
              <a:rPr lang="en-GB" sz="1100" b="1" i="0" u="none" strike="noStrike" cap="none" dirty="0" smtClean="0">
                <a:solidFill>
                  <a:srgbClr val="000000"/>
                </a:solidFill>
                <a:effectLst/>
                <a:latin typeface="Arial"/>
                <a:ea typeface="Arial"/>
                <a:cs typeface="Arial"/>
                <a:sym typeface="Arial"/>
              </a:rPr>
              <a:t>4. Is it possible to create a fake profile online?</a:t>
            </a:r>
          </a:p>
          <a:p>
            <a:pPr marL="139700" indent="0" fontAlgn="base">
              <a:buNone/>
            </a:pPr>
            <a:r>
              <a:rPr lang="en-GB" sz="1100" b="0" i="0" u="none" strike="noStrike" cap="none" dirty="0" smtClean="0">
                <a:solidFill>
                  <a:srgbClr val="000000"/>
                </a:solidFill>
                <a:effectLst/>
                <a:latin typeface="Arial"/>
                <a:ea typeface="Arial"/>
                <a:cs typeface="Arial"/>
                <a:sym typeface="Arial"/>
              </a:rPr>
              <a:t>It is important that young social media users understand that people may not always be who they say they are. Remind them that is </a:t>
            </a:r>
            <a:r>
              <a:rPr lang="en-GB" sz="1100" b="0" i="0" u="none" strike="noStrike" cap="none" dirty="0" err="1" smtClean="0">
                <a:solidFill>
                  <a:srgbClr val="000000"/>
                </a:solidFill>
                <a:effectLst/>
                <a:latin typeface="Arial"/>
                <a:ea typeface="Arial"/>
                <a:cs typeface="Arial"/>
                <a:sym typeface="Arial"/>
              </a:rPr>
              <a:t>is</a:t>
            </a:r>
            <a:r>
              <a:rPr lang="en-GB" sz="1100" b="0" i="0" u="none" strike="noStrike" cap="none" dirty="0" smtClean="0">
                <a:solidFill>
                  <a:srgbClr val="000000"/>
                </a:solidFill>
                <a:effectLst/>
                <a:latin typeface="Arial"/>
                <a:ea typeface="Arial"/>
                <a:cs typeface="Arial"/>
                <a:sym typeface="Arial"/>
              </a:rPr>
              <a:t> very easy to set up a fake social media profile. It is a good idea to go through privacy settings of social networks and encourage them to use a friends only setting for their social media profiles. </a:t>
            </a:r>
          </a:p>
          <a:p>
            <a:pPr marL="139700" indent="0" fontAlgn="base">
              <a:buNone/>
            </a:pPr>
            <a:r>
              <a:rPr lang="en-GB" sz="1100" b="1" i="0" u="none" strike="noStrike" cap="none" dirty="0" smtClean="0">
                <a:solidFill>
                  <a:srgbClr val="000000"/>
                </a:solidFill>
                <a:effectLst/>
                <a:latin typeface="Arial"/>
                <a:ea typeface="Arial"/>
                <a:cs typeface="Arial"/>
                <a:sym typeface="Arial"/>
              </a:rPr>
              <a:t>5. Would you share a photo of someone online without their permission?</a:t>
            </a:r>
          </a:p>
          <a:p>
            <a:pPr marL="139700" indent="0" fontAlgn="base">
              <a:buNone/>
            </a:pPr>
            <a:r>
              <a:rPr lang="en-GB" sz="1100" b="0" i="0" u="none" strike="noStrike" cap="none" dirty="0" smtClean="0">
                <a:solidFill>
                  <a:srgbClr val="000000"/>
                </a:solidFill>
                <a:effectLst/>
                <a:latin typeface="Arial"/>
                <a:ea typeface="Arial"/>
                <a:cs typeface="Arial"/>
                <a:sym typeface="Arial"/>
              </a:rPr>
              <a:t>Young people may not realise the consequences of sharing harmful images of others without their permission. Ask your child how they would feel if a photo or video of them was shared without their permission. Discuss the consequences of when sharing goes wrong. Remind your child that once something is shared online they lose control over where it can go.</a:t>
            </a:r>
          </a:p>
          <a:p>
            <a:pPr marL="139700" indent="0" fontAlgn="base">
              <a:buNone/>
            </a:pPr>
            <a:r>
              <a:rPr lang="en-GB" sz="1100" b="0" i="0" u="none" strike="noStrike" cap="none" dirty="0" smtClean="0">
                <a:solidFill>
                  <a:srgbClr val="000000"/>
                </a:solidFill>
                <a:effectLst/>
                <a:latin typeface="Arial"/>
                <a:ea typeface="Arial"/>
                <a:cs typeface="Arial"/>
                <a:sym typeface="Arial"/>
              </a:rPr>
              <a:t>One of the most important things parents can do to help their child online is lead by example. If you are prepared to walk the talk, let your child know that you would not share photos of them without their permission and you expect them to do the same. For tips on sharing photos of your kids, go to: </a:t>
            </a:r>
            <a:r>
              <a:rPr lang="en-GB" sz="1100" b="0" i="0" u="none" strike="noStrike" cap="none" dirty="0" smtClean="0">
                <a:solidFill>
                  <a:srgbClr val="000000"/>
                </a:solidFill>
                <a:effectLst/>
                <a:latin typeface="Arial"/>
                <a:ea typeface="Arial"/>
                <a:cs typeface="Arial"/>
                <a:sym typeface="Arial"/>
                <a:hlinkClick r:id="rId3"/>
              </a:rPr>
              <a:t>https://www.webwise.ie/parents/oversharing-online/</a:t>
            </a:r>
            <a:endParaRPr lang="en-GB" sz="1100" b="0" i="0" u="none" strike="noStrike" cap="none" dirty="0" smtClean="0">
              <a:solidFill>
                <a:srgbClr val="000000"/>
              </a:solidFill>
              <a:effectLst/>
              <a:latin typeface="Arial"/>
              <a:ea typeface="Arial"/>
              <a:cs typeface="Arial"/>
              <a:sym typeface="Arial"/>
            </a:endParaRPr>
          </a:p>
          <a:p>
            <a:pPr marL="139700" indent="0" fontAlgn="base">
              <a:buNone/>
            </a:pPr>
            <a:r>
              <a:rPr lang="en-GB" sz="1100" b="0" i="0" u="none" strike="noStrike" cap="none" dirty="0" smtClean="0">
                <a:solidFill>
                  <a:srgbClr val="000000"/>
                </a:solidFill>
                <a:effectLst/>
                <a:latin typeface="Arial"/>
                <a:ea typeface="Arial"/>
                <a:cs typeface="Arial"/>
                <a:sym typeface="Arial"/>
              </a:rPr>
              <a:t> </a:t>
            </a:r>
          </a:p>
          <a:p>
            <a:pPr marL="139700" indent="0" fontAlgn="base">
              <a:buNone/>
            </a:pPr>
            <a:endParaRPr lang="en-GB" sz="1100" b="0" i="0" u="none" strike="noStrike" cap="none" dirty="0" smtClean="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4010584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smtClean="0"/>
              <a:t>The</a:t>
            </a:r>
            <a:r>
              <a:rPr lang="en-GB" baseline="0" dirty="0" smtClean="0"/>
              <a:t> Be In Ctrl video address criminal aspects of online activity , online grooming and webcam blackmail. </a:t>
            </a:r>
            <a:r>
              <a:rPr lang="en-GB" dirty="0" smtClean="0"/>
              <a:t>Click</a:t>
            </a:r>
            <a:r>
              <a:rPr lang="en-GB" baseline="0" dirty="0" smtClean="0"/>
              <a:t> the Link to play video: https://vimeo.com/154299804</a:t>
            </a:r>
          </a:p>
          <a:p>
            <a:pPr marL="0" lvl="0" indent="0">
              <a:spcBef>
                <a:spcPts val="0"/>
              </a:spcBef>
              <a:spcAft>
                <a:spcPts val="0"/>
              </a:spcAft>
              <a:buNone/>
            </a:pPr>
            <a:endParaRPr lang="en-GB" baseline="0" dirty="0" smtClean="0"/>
          </a:p>
          <a:p>
            <a:pPr marL="0" lvl="0" indent="0">
              <a:spcBef>
                <a:spcPts val="0"/>
              </a:spcBef>
              <a:spcAft>
                <a:spcPts val="0"/>
              </a:spcAft>
              <a:buNone/>
            </a:pPr>
            <a:r>
              <a:rPr lang="en-GB" sz="1100" b="0" i="0" u="none" strike="noStrike" cap="none" dirty="0" smtClean="0">
                <a:solidFill>
                  <a:srgbClr val="000000"/>
                </a:solidFill>
                <a:effectLst/>
                <a:latin typeface="Arial"/>
                <a:ea typeface="Arial"/>
                <a:cs typeface="Arial"/>
                <a:sym typeface="Arial"/>
              </a:rPr>
              <a:t>The purpose of this video is to inform young people that this behaviour is a crime, raise awareness of how to protect themselves online, where to find help and support and to give them Ctrl! </a:t>
            </a:r>
          </a:p>
          <a:p>
            <a:pPr marL="0" lvl="0" indent="0">
              <a:spcBef>
                <a:spcPts val="0"/>
              </a:spcBef>
              <a:spcAft>
                <a:spcPts val="0"/>
              </a:spcAft>
              <a:buNone/>
            </a:pPr>
            <a:r>
              <a:rPr lang="en-US" dirty="0" smtClean="0"/>
              <a:t>Use</a:t>
            </a:r>
            <a:r>
              <a:rPr lang="en-US" baseline="0" dirty="0" smtClean="0"/>
              <a:t> this video to start a conversation with your child about ways they can protect themselves online. </a:t>
            </a:r>
            <a:endParaRPr dirty="0"/>
          </a:p>
        </p:txBody>
      </p:sp>
    </p:spTree>
    <p:extLst>
      <p:ext uri="{BB962C8B-B14F-4D97-AF65-F5344CB8AC3E}">
        <p14:creationId xmlns:p14="http://schemas.microsoft.com/office/powerpoint/2010/main" val="2263113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Shape 850"/>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1" name="Shape 851"/>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baseline="0" dirty="0" smtClean="0"/>
              <a:t>Criminal Aspects of Internet Safety</a:t>
            </a:r>
          </a:p>
          <a:p>
            <a:pPr marL="0" lvl="0" indent="0">
              <a:spcBef>
                <a:spcPts val="0"/>
              </a:spcBef>
              <a:spcAft>
                <a:spcPts val="0"/>
              </a:spcAft>
              <a:buNone/>
            </a:pPr>
            <a:r>
              <a:rPr lang="en-GB" baseline="0" dirty="0" smtClean="0"/>
              <a:t>The online sexual coercion and extortion of children is a crime. It occurs when someone a child has only met online asks them to send sexual photos and/ or videos, or perform sexual acts via webcam. The offender may ask the child</a:t>
            </a:r>
          </a:p>
          <a:p>
            <a:pPr marL="0" lvl="0" indent="0">
              <a:spcBef>
                <a:spcPts val="0"/>
              </a:spcBef>
              <a:spcAft>
                <a:spcPts val="0"/>
              </a:spcAft>
              <a:buNone/>
            </a:pPr>
            <a:r>
              <a:rPr lang="en-GB" baseline="0" dirty="0" smtClean="0"/>
              <a:t>to keep the contact secret, threaten to post the photos or videos on the internet or share them with the child’s friends and family if the child does not send more or pay money.</a:t>
            </a:r>
          </a:p>
          <a:p>
            <a:pPr marL="0" lvl="0" indent="0">
              <a:spcBef>
                <a:spcPts val="0"/>
              </a:spcBef>
              <a:spcAft>
                <a:spcPts val="0"/>
              </a:spcAft>
              <a:buNone/>
            </a:pPr>
            <a:r>
              <a:rPr lang="en-GB" sz="1100" b="1" i="0" u="none" strike="noStrike" cap="none" baseline="0" dirty="0" smtClean="0">
                <a:solidFill>
                  <a:srgbClr val="000000"/>
                </a:solidFill>
                <a:latin typeface="Arial"/>
                <a:ea typeface="Arial"/>
                <a:cs typeface="Arial"/>
                <a:sym typeface="Arial"/>
              </a:rPr>
              <a:t>When targeting a minor, offenders have two main motivations:</a:t>
            </a:r>
          </a:p>
          <a:p>
            <a:pPr marL="0" lvl="0" indent="0">
              <a:spcBef>
                <a:spcPts val="0"/>
              </a:spcBef>
              <a:spcAft>
                <a:spcPts val="0"/>
              </a:spcAft>
              <a:buNone/>
            </a:pPr>
            <a:r>
              <a:rPr lang="en-GB" sz="1100" b="0" i="0" u="none" strike="noStrike" cap="none" baseline="0" dirty="0" smtClean="0">
                <a:solidFill>
                  <a:srgbClr val="000000"/>
                </a:solidFill>
                <a:latin typeface="Arial"/>
                <a:ea typeface="Arial"/>
                <a:cs typeface="Arial"/>
                <a:sym typeface="Arial"/>
              </a:rPr>
              <a:t>No.1 A sexual interest in children, where the objective of the extortive exchange is the procurement of sexual material (photos and/or videos depicting the child) or a sexual encounter offline.</a:t>
            </a:r>
          </a:p>
          <a:p>
            <a:pPr marL="0" lvl="0" indent="0">
              <a:spcBef>
                <a:spcPts val="0"/>
              </a:spcBef>
              <a:spcAft>
                <a:spcPts val="0"/>
              </a:spcAft>
              <a:buNone/>
            </a:pPr>
            <a:endParaRPr lang="en-GB" sz="1100" b="0" i="0" u="none" strike="noStrike" cap="none" baseline="0" dirty="0" smtClean="0">
              <a:solidFill>
                <a:srgbClr val="000000"/>
              </a:solidFill>
              <a:latin typeface="Arial"/>
              <a:ea typeface="Arial"/>
              <a:cs typeface="Arial"/>
              <a:sym typeface="Arial"/>
            </a:endParaRPr>
          </a:p>
          <a:p>
            <a:pPr marL="0" lvl="0" indent="0">
              <a:spcBef>
                <a:spcPts val="0"/>
              </a:spcBef>
              <a:spcAft>
                <a:spcPts val="0"/>
              </a:spcAft>
              <a:buNone/>
            </a:pPr>
            <a:r>
              <a:rPr lang="en-GB" sz="1100" b="0" i="0" u="none" strike="noStrike" cap="none" baseline="0" dirty="0" smtClean="0">
                <a:solidFill>
                  <a:srgbClr val="000000"/>
                </a:solidFill>
                <a:latin typeface="Arial"/>
                <a:ea typeface="Arial"/>
                <a:cs typeface="Arial"/>
                <a:sym typeface="Arial"/>
              </a:rPr>
              <a:t>No.2 An economic interest, where the objective is to gain financially from the extortion.</a:t>
            </a:r>
          </a:p>
          <a:p>
            <a:pPr marL="0" lvl="0" indent="0">
              <a:spcBef>
                <a:spcPts val="0"/>
              </a:spcBef>
              <a:spcAft>
                <a:spcPts val="0"/>
              </a:spcAft>
              <a:buNone/>
            </a:pPr>
            <a:r>
              <a:rPr lang="en-GB" sz="1100" b="0" i="0" u="none" strike="noStrike" cap="none" baseline="0" dirty="0" smtClean="0">
                <a:solidFill>
                  <a:srgbClr val="000000"/>
                </a:solidFill>
                <a:latin typeface="Arial"/>
                <a:ea typeface="Arial"/>
                <a:cs typeface="Arial"/>
                <a:sym typeface="Arial"/>
              </a:rPr>
              <a:t>(A combination of both is also possible.)</a:t>
            </a:r>
            <a:endParaRPr lang="en-GB" baseline="0" dirty="0" smtClean="0"/>
          </a:p>
          <a:p>
            <a:pPr marL="0" lvl="0" indent="0">
              <a:spcBef>
                <a:spcPts val="0"/>
              </a:spcBef>
              <a:spcAft>
                <a:spcPts val="0"/>
              </a:spcAft>
              <a:buNone/>
            </a:pPr>
            <a:endParaRPr lang="en-GB" sz="1100" b="0" i="0" u="none" strike="noStrike" cap="none" dirty="0" smtClean="0">
              <a:solidFill>
                <a:srgbClr val="000000"/>
              </a:solidFill>
              <a:effectLst/>
              <a:latin typeface="Arial"/>
              <a:cs typeface="Arial"/>
              <a:sym typeface="Arial"/>
            </a:endParaRPr>
          </a:p>
          <a:p>
            <a:pPr fontAlgn="base"/>
            <a:r>
              <a:rPr lang="en-GB" sz="1100" b="0" i="0" u="none" strike="noStrike" cap="none" dirty="0" smtClean="0">
                <a:solidFill>
                  <a:srgbClr val="000000"/>
                </a:solidFill>
                <a:effectLst/>
                <a:latin typeface="Arial"/>
                <a:ea typeface="Arial"/>
                <a:cs typeface="Arial"/>
                <a:sym typeface="Arial"/>
              </a:rPr>
              <a:t>A lot of teenagers don’t realise that it is very easy for anyone to </a:t>
            </a:r>
            <a:r>
              <a:rPr lang="en-GB" sz="1100" b="1" i="0" u="none" strike="noStrike" cap="none" dirty="0" smtClean="0">
                <a:solidFill>
                  <a:srgbClr val="000000"/>
                </a:solidFill>
                <a:effectLst/>
                <a:latin typeface="Arial"/>
                <a:ea typeface="Arial"/>
                <a:cs typeface="Arial"/>
                <a:sym typeface="Arial"/>
              </a:rPr>
              <a:t>set up a fake profile online</a:t>
            </a:r>
            <a:r>
              <a:rPr lang="en-GB" sz="1100" b="0" i="0" u="none" strike="noStrike" cap="none" dirty="0" smtClean="0">
                <a:solidFill>
                  <a:srgbClr val="000000"/>
                </a:solidFill>
                <a:effectLst/>
                <a:latin typeface="Arial"/>
                <a:ea typeface="Arial"/>
                <a:cs typeface="Arial"/>
                <a:sym typeface="Arial"/>
              </a:rPr>
              <a:t> and what many teenagers may not be aware of, is the</a:t>
            </a:r>
            <a:r>
              <a:rPr lang="en-GB" sz="1100" b="1" i="0" u="none" strike="noStrike" cap="none" dirty="0" smtClean="0">
                <a:solidFill>
                  <a:srgbClr val="000000"/>
                </a:solidFill>
                <a:effectLst/>
                <a:latin typeface="Arial"/>
                <a:ea typeface="Arial"/>
                <a:cs typeface="Arial"/>
                <a:sym typeface="Arial"/>
              </a:rPr>
              <a:t> ease with which fake videos can be broadcast online</a:t>
            </a:r>
            <a:r>
              <a:rPr lang="en-GB" sz="1100" b="0" i="0" u="none" strike="noStrike" cap="none" dirty="0" smtClean="0">
                <a:solidFill>
                  <a:srgbClr val="000000"/>
                </a:solidFill>
                <a:effectLst/>
                <a:latin typeface="Arial"/>
                <a:ea typeface="Arial"/>
                <a:cs typeface="Arial"/>
                <a:sym typeface="Arial"/>
              </a:rPr>
              <a:t> to make it appear that you are speaking with an attractive man or woman.</a:t>
            </a:r>
          </a:p>
          <a:p>
            <a:pPr fontAlgn="base"/>
            <a:r>
              <a:rPr lang="en-GB" sz="1100" b="0" i="0" u="none" strike="noStrike" cap="none" dirty="0" smtClean="0">
                <a:solidFill>
                  <a:srgbClr val="000000"/>
                </a:solidFill>
                <a:effectLst/>
                <a:latin typeface="Arial"/>
                <a:ea typeface="Arial"/>
                <a:cs typeface="Arial"/>
                <a:sym typeface="Arial"/>
              </a:rPr>
              <a:t>Victims of webcam blackmail or </a:t>
            </a:r>
            <a:r>
              <a:rPr lang="en-GB" sz="1100" b="0" i="0" u="none" strike="noStrike" cap="none" dirty="0" err="1" smtClean="0">
                <a:solidFill>
                  <a:srgbClr val="000000"/>
                </a:solidFill>
                <a:effectLst/>
                <a:latin typeface="Arial"/>
                <a:ea typeface="Arial"/>
                <a:cs typeface="Arial"/>
                <a:sym typeface="Arial"/>
              </a:rPr>
              <a:t>gromming</a:t>
            </a:r>
            <a:r>
              <a:rPr lang="en-GB" sz="1100" b="0" i="0" u="none" strike="noStrike" cap="none" dirty="0" smtClean="0">
                <a:solidFill>
                  <a:srgbClr val="000000"/>
                </a:solidFill>
                <a:effectLst/>
                <a:latin typeface="Arial"/>
                <a:ea typeface="Arial"/>
                <a:cs typeface="Arial"/>
                <a:sym typeface="Arial"/>
              </a:rPr>
              <a:t> may think s/he is in conversation with a potential romantic interest, however a criminal gang is really behind the communication. These criminal gangs are in fact broadcasting a fake video pre-recorded video, which can be done very simply with the right software.</a:t>
            </a:r>
          </a:p>
          <a:p>
            <a:pPr fontAlgn="base"/>
            <a:r>
              <a:rPr lang="en-GB" sz="1100" b="0" i="0" u="none" strike="noStrike" cap="none" dirty="0" smtClean="0">
                <a:solidFill>
                  <a:srgbClr val="000000"/>
                </a:solidFill>
                <a:effectLst/>
                <a:latin typeface="Arial"/>
                <a:ea typeface="Arial"/>
                <a:cs typeface="Arial"/>
                <a:sym typeface="Arial"/>
              </a:rPr>
              <a:t>What makes these so convincing are, the people in the video are programmed to obey commands and can react to the other person they are communicating with. For example they can smile, wave etc.</a:t>
            </a:r>
            <a:r>
              <a:rPr lang="en-GB" sz="1100" b="0" i="0" u="none" strike="noStrike" cap="none" baseline="0" dirty="0" smtClean="0">
                <a:solidFill>
                  <a:srgbClr val="000000"/>
                </a:solidFill>
                <a:effectLst/>
                <a:latin typeface="Arial"/>
                <a:ea typeface="Arial"/>
                <a:cs typeface="Arial"/>
                <a:sym typeface="Arial"/>
              </a:rPr>
              <a:t> </a:t>
            </a:r>
          </a:p>
          <a:p>
            <a:pPr fontAlgn="base"/>
            <a:r>
              <a:rPr lang="en-GB" sz="1100" b="0" i="0" u="none" strike="noStrike" cap="none" dirty="0" smtClean="0">
                <a:solidFill>
                  <a:srgbClr val="000000"/>
                </a:solidFill>
                <a:effectLst/>
                <a:latin typeface="Arial"/>
                <a:ea typeface="Arial"/>
                <a:cs typeface="Arial"/>
                <a:sym typeface="Arial"/>
              </a:rPr>
              <a:t>Teens may also not be aware that </a:t>
            </a:r>
            <a:r>
              <a:rPr lang="en-GB" sz="1100" b="1" i="0" u="none" strike="noStrike" cap="none" dirty="0" smtClean="0">
                <a:solidFill>
                  <a:srgbClr val="000000"/>
                </a:solidFill>
                <a:effectLst/>
                <a:latin typeface="Arial"/>
                <a:ea typeface="Arial"/>
                <a:cs typeface="Arial"/>
                <a:sym typeface="Arial"/>
              </a:rPr>
              <a:t>webcam chats and video chats can be recorded easily without their knowledge</a:t>
            </a:r>
            <a:r>
              <a:rPr lang="en-GB" sz="1100" b="0" i="0" u="none" strike="noStrike" cap="none" dirty="0" smtClean="0">
                <a:solidFill>
                  <a:srgbClr val="000000"/>
                </a:solidFill>
                <a:effectLst/>
                <a:latin typeface="Arial"/>
                <a:ea typeface="Arial"/>
                <a:cs typeface="Arial"/>
                <a:sym typeface="Arial"/>
              </a:rPr>
              <a:t> by the other person in the chat. This can be done simply by using screen capture software which is widely available.</a:t>
            </a:r>
          </a:p>
          <a:p>
            <a:pPr fontAlgn="base"/>
            <a:endParaRPr lang="en-GB" sz="1100" b="0" i="0" u="none" strike="noStrike" cap="none" baseline="0" dirty="0" smtClean="0">
              <a:solidFill>
                <a:srgbClr val="000000"/>
              </a:solidFill>
              <a:effectLst/>
              <a:latin typeface="Arial"/>
              <a:cs typeface="Arial"/>
              <a:sym typeface="Arial"/>
            </a:endParaRPr>
          </a:p>
          <a:p>
            <a:pPr marL="139700" indent="0" fontAlgn="base">
              <a:buNone/>
            </a:pPr>
            <a:endParaRPr lang="en-GB" sz="1100" b="0" i="0" u="none" strike="noStrike" cap="none" baseline="0" dirty="0" smtClean="0">
              <a:solidFill>
                <a:srgbClr val="000000"/>
              </a:solidFill>
              <a:effectLst/>
              <a:latin typeface="Arial"/>
              <a:cs typeface="Arial"/>
              <a:sym typeface="Arial"/>
            </a:endParaRPr>
          </a:p>
          <a:p>
            <a:pPr marL="139700" indent="0" fontAlgn="base">
              <a:buNone/>
            </a:pPr>
            <a:r>
              <a:rPr lang="en-GB" sz="1100" b="0" i="0" u="none" strike="noStrike" cap="none" baseline="0" dirty="0" smtClean="0">
                <a:solidFill>
                  <a:srgbClr val="000000"/>
                </a:solidFill>
                <a:effectLst/>
                <a:latin typeface="Arial"/>
                <a:cs typeface="Arial"/>
                <a:sym typeface="Arial"/>
              </a:rPr>
              <a:t>It is important teens know how to protect themselves online and what to do if they experience something that makes them feel uncomfortable. Here are some tips:</a:t>
            </a:r>
          </a:p>
          <a:p>
            <a:pPr marL="139700" indent="0">
              <a:buNone/>
            </a:pPr>
            <a:r>
              <a:rPr lang="en-GB" sz="1100" b="0" i="0" u="none" strike="noStrike" cap="none" baseline="0" dirty="0" smtClean="0">
                <a:solidFill>
                  <a:srgbClr val="000000"/>
                </a:solidFill>
                <a:latin typeface="Arial"/>
                <a:ea typeface="Arial"/>
                <a:cs typeface="Arial"/>
                <a:sym typeface="Arial"/>
              </a:rPr>
              <a:t>#Control</a:t>
            </a:r>
          </a:p>
          <a:p>
            <a:pPr marL="139700" indent="0">
              <a:buNone/>
            </a:pPr>
            <a:r>
              <a:rPr lang="en-GB" sz="1100" b="0" i="0" u="none" strike="noStrike" cap="none" baseline="0" dirty="0" smtClean="0">
                <a:solidFill>
                  <a:srgbClr val="000000"/>
                </a:solidFill>
                <a:latin typeface="Arial"/>
                <a:ea typeface="Arial"/>
                <a:cs typeface="Arial"/>
                <a:sym typeface="Arial"/>
              </a:rPr>
              <a:t>No regrets—anything you send to someone, post online or do over a webcam can be saved/recorded without your knowledge.</a:t>
            </a:r>
          </a:p>
          <a:p>
            <a:pPr marL="139700" indent="0">
              <a:buNone/>
            </a:pPr>
            <a:endParaRPr lang="en-GB" sz="1100" b="0" i="0" u="none" strike="noStrike" cap="none" baseline="0" dirty="0" smtClean="0">
              <a:solidFill>
                <a:srgbClr val="000000"/>
              </a:solidFill>
              <a:latin typeface="Arial"/>
              <a:ea typeface="Arial"/>
              <a:cs typeface="Arial"/>
              <a:sym typeface="Arial"/>
            </a:endParaRPr>
          </a:p>
          <a:p>
            <a:pPr marL="139700" indent="0">
              <a:buNone/>
            </a:pPr>
            <a:r>
              <a:rPr lang="en-GB" sz="1100" b="1" i="0" u="none" strike="noStrike" cap="none" baseline="0" dirty="0" smtClean="0">
                <a:solidFill>
                  <a:srgbClr val="000000"/>
                </a:solidFill>
                <a:latin typeface="Arial"/>
                <a:ea typeface="Arial"/>
                <a:cs typeface="Arial"/>
                <a:sym typeface="Arial"/>
              </a:rPr>
              <a:t>Trustworthy</a:t>
            </a:r>
          </a:p>
          <a:p>
            <a:pPr marL="139700" indent="0">
              <a:buNone/>
            </a:pPr>
            <a:r>
              <a:rPr lang="en-GB" sz="1100" b="0" i="0" u="none" strike="noStrike" cap="none" baseline="0" dirty="0" smtClean="0">
                <a:solidFill>
                  <a:srgbClr val="000000"/>
                </a:solidFill>
                <a:latin typeface="Arial"/>
                <a:ea typeface="Arial"/>
                <a:cs typeface="Arial"/>
                <a:sym typeface="Arial"/>
              </a:rPr>
              <a:t>A friend of a friend?—it’s easy to post fake photos or stream a fake video, ask your friend if they have met them in person.</a:t>
            </a:r>
          </a:p>
          <a:p>
            <a:pPr marL="139700" indent="0">
              <a:buNone/>
            </a:pPr>
            <a:endParaRPr lang="en-GB" sz="1100" b="0" i="0" u="none" strike="noStrike" cap="none" baseline="0" dirty="0" smtClean="0">
              <a:solidFill>
                <a:srgbClr val="000000"/>
              </a:solidFill>
              <a:latin typeface="Arial"/>
              <a:ea typeface="Arial"/>
              <a:cs typeface="Arial"/>
              <a:sym typeface="Arial"/>
            </a:endParaRPr>
          </a:p>
          <a:p>
            <a:pPr marL="139700" indent="0">
              <a:buNone/>
            </a:pPr>
            <a:r>
              <a:rPr lang="en-GB" sz="1100" b="1" i="0" u="none" strike="noStrike" cap="none" baseline="0" dirty="0" smtClean="0">
                <a:solidFill>
                  <a:srgbClr val="000000"/>
                </a:solidFill>
                <a:latin typeface="Arial"/>
                <a:ea typeface="Arial"/>
                <a:cs typeface="Arial"/>
                <a:sym typeface="Arial"/>
              </a:rPr>
              <a:t>Reality Check</a:t>
            </a:r>
          </a:p>
          <a:p>
            <a:pPr marL="139700" indent="0">
              <a:buNone/>
            </a:pPr>
            <a:r>
              <a:rPr lang="en-GB" sz="1100" b="0" i="0" u="none" strike="noStrike" cap="none" baseline="0" dirty="0" smtClean="0">
                <a:solidFill>
                  <a:srgbClr val="000000"/>
                </a:solidFill>
                <a:latin typeface="Arial"/>
                <a:ea typeface="Arial"/>
                <a:cs typeface="Arial"/>
                <a:sym typeface="Arial"/>
              </a:rPr>
              <a:t>Be aware of your online presence—think about how your online prole makes you appear to others.</a:t>
            </a:r>
          </a:p>
          <a:p>
            <a:pPr marL="139700" indent="0">
              <a:buNone/>
            </a:pPr>
            <a:endParaRPr lang="en-GB" sz="1100" b="0" i="0" u="none" strike="noStrike" cap="none" baseline="0" dirty="0" smtClean="0">
              <a:solidFill>
                <a:srgbClr val="000000"/>
              </a:solidFill>
              <a:latin typeface="Arial"/>
              <a:ea typeface="Arial"/>
              <a:cs typeface="Arial"/>
              <a:sym typeface="Arial"/>
            </a:endParaRPr>
          </a:p>
          <a:p>
            <a:pPr marL="139700" indent="0">
              <a:buNone/>
            </a:pPr>
            <a:r>
              <a:rPr lang="en-GB" sz="1100" b="1" i="0" u="none" strike="noStrike" cap="none" baseline="0" dirty="0" smtClean="0">
                <a:solidFill>
                  <a:srgbClr val="000000"/>
                </a:solidFill>
                <a:latin typeface="Arial"/>
                <a:ea typeface="Arial"/>
                <a:cs typeface="Arial"/>
                <a:sym typeface="Arial"/>
              </a:rPr>
              <a:t>Location</a:t>
            </a:r>
          </a:p>
          <a:p>
            <a:pPr marL="139700" indent="0">
              <a:buNone/>
            </a:pPr>
            <a:r>
              <a:rPr lang="en-GB" sz="1100" b="0" i="0" u="none" strike="noStrike" cap="none" baseline="0" dirty="0" smtClean="0">
                <a:solidFill>
                  <a:srgbClr val="000000"/>
                </a:solidFill>
                <a:latin typeface="Arial"/>
                <a:ea typeface="Arial"/>
                <a:cs typeface="Arial"/>
                <a:sym typeface="Arial"/>
              </a:rPr>
              <a:t>Put your safety first—don’t share your location or meet up with someone you have only met online. Keep your privacy settings private.</a:t>
            </a:r>
          </a:p>
          <a:p>
            <a:pPr marL="139700" indent="0">
              <a:buNone/>
            </a:pPr>
            <a:endParaRPr lang="en-GB" sz="1100" b="0" i="0" u="none" strike="noStrike" cap="none" baseline="0" dirty="0" smtClean="0">
              <a:solidFill>
                <a:srgbClr val="000000"/>
              </a:solidFill>
              <a:latin typeface="Arial"/>
              <a:ea typeface="Arial"/>
              <a:cs typeface="Arial"/>
              <a:sym typeface="Arial"/>
            </a:endParaRPr>
          </a:p>
          <a:p>
            <a:pPr marL="139700" indent="0">
              <a:buNone/>
            </a:pPr>
            <a:r>
              <a:rPr lang="en-GB" sz="1100" b="0" i="0" u="none" strike="noStrike" cap="none" baseline="0" dirty="0" smtClean="0">
                <a:solidFill>
                  <a:srgbClr val="000000"/>
                </a:solidFill>
                <a:latin typeface="Arial"/>
                <a:ea typeface="Arial"/>
                <a:cs typeface="Arial"/>
                <a:sym typeface="Arial"/>
              </a:rPr>
              <a:t>If your child is a victim, here is the advice from Gardaí:</a:t>
            </a:r>
          </a:p>
          <a:p>
            <a:pPr marL="139700" indent="0">
              <a:buNone/>
            </a:pPr>
            <a:endParaRPr lang="en-GB" sz="1100" b="1" i="0" u="none" strike="noStrike" cap="none" baseline="0" dirty="0" smtClean="0">
              <a:solidFill>
                <a:srgbClr val="000000"/>
              </a:solidFill>
              <a:latin typeface="Arial"/>
              <a:ea typeface="Arial"/>
              <a:cs typeface="Arial"/>
              <a:sym typeface="Arial"/>
            </a:endParaRPr>
          </a:p>
          <a:p>
            <a:pPr marL="139700" indent="0">
              <a:buNone/>
            </a:pPr>
            <a:r>
              <a:rPr lang="en-GB" sz="1100" b="1" i="0" u="none" strike="noStrike" cap="none" baseline="0" dirty="0" smtClean="0">
                <a:solidFill>
                  <a:srgbClr val="000000"/>
                </a:solidFill>
                <a:latin typeface="Arial"/>
                <a:ea typeface="Arial"/>
                <a:cs typeface="Arial"/>
                <a:sym typeface="Arial"/>
              </a:rPr>
              <a:t>Don't share more. Don’t pay anything.</a:t>
            </a:r>
          </a:p>
          <a:p>
            <a:pPr marL="139700" indent="0">
              <a:buNone/>
            </a:pPr>
            <a:r>
              <a:rPr lang="en-GB" sz="1100" b="0" i="0" u="none" strike="noStrike" cap="none" baseline="0" dirty="0" smtClean="0">
                <a:solidFill>
                  <a:srgbClr val="000000"/>
                </a:solidFill>
                <a:latin typeface="Arial"/>
                <a:ea typeface="Arial"/>
                <a:cs typeface="Arial"/>
                <a:sym typeface="Arial"/>
              </a:rPr>
              <a:t>If they ask for more photos or videos, don’t send any more. Many victims who have paid have continued to get more demands for money. In some cases, even when the demands have been met the offenders will still go on to post the explicit videos.</a:t>
            </a:r>
          </a:p>
          <a:p>
            <a:pPr marL="139700" indent="0">
              <a:buNone/>
            </a:pPr>
            <a:endParaRPr lang="en-GB" sz="1100" b="0" i="0" u="none" strike="noStrike" cap="none" baseline="0" dirty="0" smtClean="0">
              <a:solidFill>
                <a:srgbClr val="000000"/>
              </a:solidFill>
              <a:latin typeface="Arial"/>
              <a:ea typeface="Arial"/>
              <a:cs typeface="Arial"/>
              <a:sym typeface="Arial"/>
            </a:endParaRPr>
          </a:p>
          <a:p>
            <a:pPr marL="139700" indent="0">
              <a:buNone/>
            </a:pPr>
            <a:r>
              <a:rPr lang="en-GB" sz="1100" b="1" i="0" u="none" strike="noStrike" cap="none" baseline="0" dirty="0" smtClean="0">
                <a:solidFill>
                  <a:srgbClr val="000000"/>
                </a:solidFill>
                <a:latin typeface="Arial"/>
                <a:ea typeface="Arial"/>
                <a:cs typeface="Arial"/>
                <a:sym typeface="Arial"/>
              </a:rPr>
              <a:t>Preserve evidence. Don’t delete anything.</a:t>
            </a:r>
          </a:p>
          <a:p>
            <a:pPr marL="139700" indent="0">
              <a:buNone/>
            </a:pPr>
            <a:r>
              <a:rPr lang="en-GB" sz="1100" b="0" i="0" u="none" strike="noStrike" cap="none" baseline="0" dirty="0" smtClean="0">
                <a:solidFill>
                  <a:srgbClr val="000000"/>
                </a:solidFill>
                <a:latin typeface="Arial"/>
                <a:ea typeface="Arial"/>
                <a:cs typeface="Arial"/>
                <a:sym typeface="Arial"/>
              </a:rPr>
              <a:t>Keep the evidence, don't delete anything, save messages, take screenshots and record any details you have.</a:t>
            </a:r>
          </a:p>
          <a:p>
            <a:pPr marL="139700" indent="0">
              <a:buNone/>
            </a:pPr>
            <a:endParaRPr lang="en-GB" sz="1100" b="0" i="0" u="none" strike="noStrike" cap="none" baseline="0" dirty="0" smtClean="0">
              <a:solidFill>
                <a:srgbClr val="000000"/>
              </a:solidFill>
              <a:latin typeface="Arial"/>
              <a:ea typeface="Arial"/>
              <a:cs typeface="Arial"/>
              <a:sym typeface="Arial"/>
            </a:endParaRPr>
          </a:p>
          <a:p>
            <a:pPr marL="139700" indent="0">
              <a:buNone/>
            </a:pPr>
            <a:r>
              <a:rPr lang="en-GB" sz="1100" b="1" i="0" u="none" strike="noStrike" cap="none" baseline="0" dirty="0" smtClean="0">
                <a:solidFill>
                  <a:srgbClr val="000000"/>
                </a:solidFill>
                <a:latin typeface="Arial"/>
                <a:ea typeface="Arial"/>
                <a:cs typeface="Arial"/>
                <a:sym typeface="Arial"/>
              </a:rPr>
              <a:t>Report the problem to An Garda </a:t>
            </a:r>
            <a:r>
              <a:rPr lang="en-GB" sz="1100" b="1" i="0" u="none" strike="noStrike" cap="none" baseline="0" dirty="0" err="1" smtClean="0">
                <a:solidFill>
                  <a:srgbClr val="000000"/>
                </a:solidFill>
                <a:latin typeface="Arial"/>
                <a:ea typeface="Arial"/>
                <a:cs typeface="Arial"/>
                <a:sym typeface="Arial"/>
              </a:rPr>
              <a:t>Siochána</a:t>
            </a:r>
            <a:endParaRPr lang="en-GB" sz="1100" b="1" i="0" u="none" strike="noStrike" cap="none" baseline="0" dirty="0" smtClean="0">
              <a:solidFill>
                <a:srgbClr val="000000"/>
              </a:solidFill>
              <a:latin typeface="Arial"/>
              <a:ea typeface="Arial"/>
              <a:cs typeface="Arial"/>
              <a:sym typeface="Arial"/>
            </a:endParaRPr>
          </a:p>
          <a:p>
            <a:pPr marL="139700" indent="0">
              <a:buNone/>
            </a:pPr>
            <a:r>
              <a:rPr lang="en-GB" sz="1100" b="0" i="0" u="none" strike="noStrike" cap="none" baseline="0" dirty="0" smtClean="0">
                <a:solidFill>
                  <a:srgbClr val="000000"/>
                </a:solidFill>
                <a:latin typeface="Arial"/>
                <a:ea typeface="Arial"/>
                <a:cs typeface="Arial"/>
                <a:sym typeface="Arial"/>
              </a:rPr>
              <a:t>Contact your local Garda. They will take your case seriously, and deal with it in confidence, without judging you.</a:t>
            </a:r>
            <a:endParaRPr lang="en-GB" sz="1100" b="0" i="0" u="none" strike="noStrike" cap="none" baseline="0" dirty="0">
              <a:solidFill>
                <a:srgbClr val="000000"/>
              </a:solidFill>
              <a:latin typeface="Arial"/>
              <a:ea typeface="Arial"/>
              <a:cs typeface="Arial"/>
              <a:sym typeface="Arial"/>
            </a:endParaRPr>
          </a:p>
          <a:p>
            <a:pPr marL="139700" indent="0">
              <a:buNone/>
            </a:pPr>
            <a:endParaRPr lang="en-GB" sz="1100" b="0" i="0" u="none" strike="noStrike" cap="none" baseline="0" dirty="0">
              <a:solidFill>
                <a:srgbClr val="000000"/>
              </a:solidFill>
              <a:effectLst/>
              <a:latin typeface="Arial"/>
              <a:cs typeface="Arial"/>
              <a:sym typeface="Arial"/>
            </a:endParaRPr>
          </a:p>
          <a:p>
            <a:pPr marL="139700" indent="0">
              <a:buNone/>
            </a:pPr>
            <a:endParaRPr lang="en-GB" sz="1100" b="0" i="0" u="none" strike="noStrike" cap="none" baseline="0" dirty="0" smtClean="0">
              <a:solidFill>
                <a:srgbClr val="000000"/>
              </a:solidFill>
              <a:effectLst/>
              <a:latin typeface="Arial"/>
              <a:cs typeface="Arial"/>
              <a:sym typeface="Arial"/>
            </a:endParaRPr>
          </a:p>
        </p:txBody>
      </p:sp>
    </p:spTree>
    <p:extLst>
      <p:ext uri="{BB962C8B-B14F-4D97-AF65-F5344CB8AC3E}">
        <p14:creationId xmlns:p14="http://schemas.microsoft.com/office/powerpoint/2010/main" val="2302135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4" name="Shape 694"/>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a:buNone/>
            </a:pPr>
            <a:r>
              <a:rPr lang="en-IE" sz="1100" b="1" i="0" u="sng" strike="noStrike" cap="none" dirty="0" smtClean="0">
                <a:solidFill>
                  <a:srgbClr val="000000"/>
                </a:solidFill>
                <a:effectLst/>
                <a:latin typeface="Arial"/>
                <a:ea typeface="Arial"/>
                <a:cs typeface="Arial"/>
                <a:sym typeface="Arial"/>
              </a:rPr>
              <a:t>Resources for Parents:</a:t>
            </a: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1" i="0" u="none" strike="noStrike" cap="none" dirty="0" smtClean="0">
                <a:solidFill>
                  <a:srgbClr val="000000"/>
                </a:solidFill>
                <a:effectLst/>
                <a:latin typeface="Arial"/>
                <a:ea typeface="Arial"/>
                <a:cs typeface="Arial"/>
                <a:sym typeface="Arial"/>
              </a:rPr>
              <a:t>Parents' Guide to a Better Internet</a:t>
            </a: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This guide gives parents support, advice and information to help their children have a positive experience online. Topics explored in the guide include cyberbullying, screen time, sexting, social media and online pornography. This can be downloaded for</a:t>
            </a:r>
            <a:r>
              <a:rPr lang="en-IE" sz="1100" b="0" i="0" u="none" strike="noStrike" cap="none" baseline="0" dirty="0" smtClean="0">
                <a:solidFill>
                  <a:srgbClr val="000000"/>
                </a:solidFill>
                <a:effectLst/>
                <a:latin typeface="Arial"/>
                <a:ea typeface="Arial"/>
                <a:cs typeface="Arial"/>
                <a:sym typeface="Arial"/>
              </a:rPr>
              <a:t> free at Webwise.ie/parents </a:t>
            </a:r>
            <a:endParaRPr lang="en-GB" sz="1100" b="0" i="0" u="none" strike="noStrike" cap="none" dirty="0" smtClean="0">
              <a:solidFill>
                <a:srgbClr val="000000"/>
              </a:solidFill>
              <a:effectLst/>
              <a:latin typeface="Arial"/>
              <a:ea typeface="Arial"/>
              <a:cs typeface="Arial"/>
              <a:sym typeface="Arial"/>
            </a:endParaRPr>
          </a:p>
          <a:p>
            <a:pPr marL="139700" indent="0">
              <a:buNone/>
            </a:pPr>
            <a:endParaRPr lang="en-IE" sz="1100" b="1" i="0" u="none" strike="noStrike" cap="none" dirty="0" smtClean="0">
              <a:solidFill>
                <a:srgbClr val="000000"/>
              </a:solidFill>
              <a:effectLst/>
              <a:latin typeface="Arial"/>
              <a:ea typeface="Arial"/>
              <a:cs typeface="Arial"/>
              <a:sym typeface="Arial"/>
            </a:endParaRPr>
          </a:p>
          <a:p>
            <a:pPr marL="139700" indent="0">
              <a:buNone/>
            </a:pPr>
            <a:r>
              <a:rPr lang="en-IE" sz="1100" b="1" i="0" u="none" strike="noStrike" cap="none" dirty="0" smtClean="0">
                <a:solidFill>
                  <a:srgbClr val="000000"/>
                </a:solidFill>
                <a:effectLst/>
                <a:latin typeface="Arial"/>
                <a:ea typeface="Arial"/>
                <a:cs typeface="Arial"/>
                <a:sym typeface="Arial"/>
              </a:rPr>
              <a:t>Advice Videos </a:t>
            </a:r>
            <a:endParaRPr lang="en-GB" sz="1100" b="0" i="0" u="none" strike="noStrike" cap="none" dirty="0" smtClean="0">
              <a:solidFill>
                <a:srgbClr val="000000"/>
              </a:solidFill>
              <a:effectLst/>
              <a:latin typeface="Arial"/>
              <a:ea typeface="Arial"/>
              <a:cs typeface="Arial"/>
              <a:sym typeface="Arial"/>
            </a:endParaRPr>
          </a:p>
          <a:p>
            <a:pPr marL="139700" indent="0">
              <a:buNone/>
            </a:pPr>
            <a:r>
              <a:rPr lang="en-GB" sz="1100" b="0" i="0" u="none" strike="noStrike" cap="none" dirty="0" smtClean="0">
                <a:solidFill>
                  <a:srgbClr val="000000"/>
                </a:solidFill>
                <a:effectLst/>
                <a:latin typeface="Arial"/>
                <a:ea typeface="Arial"/>
                <a:cs typeface="Arial"/>
                <a:sym typeface="Arial"/>
              </a:rPr>
              <a:t>The</a:t>
            </a:r>
            <a:r>
              <a:rPr lang="en-GB" sz="1100" b="0" i="0" u="none" strike="noStrike" cap="none" baseline="0" dirty="0" smtClean="0">
                <a:solidFill>
                  <a:srgbClr val="000000"/>
                </a:solidFill>
                <a:effectLst/>
                <a:latin typeface="Arial"/>
                <a:ea typeface="Arial"/>
                <a:cs typeface="Arial"/>
                <a:sym typeface="Arial"/>
              </a:rPr>
              <a:t> Webwise </a:t>
            </a:r>
            <a:r>
              <a:rPr lang="en-IE" sz="1100" b="0" i="0" u="none" strike="noStrike" cap="none" dirty="0" smtClean="0">
                <a:solidFill>
                  <a:srgbClr val="000000"/>
                </a:solidFill>
                <a:effectLst/>
                <a:latin typeface="Arial"/>
                <a:ea typeface="Arial"/>
                <a:cs typeface="Arial"/>
                <a:sym typeface="Arial"/>
              </a:rPr>
              <a:t>parenting experts offer advice on everything from talking to your child about sexting to modelling good behaviour. The</a:t>
            </a:r>
            <a:r>
              <a:rPr lang="en-IE" sz="1100" b="0" i="0" u="none" strike="noStrike" cap="none" baseline="0" dirty="0" smtClean="0">
                <a:solidFill>
                  <a:srgbClr val="000000"/>
                </a:solidFill>
                <a:effectLst/>
                <a:latin typeface="Arial"/>
                <a:ea typeface="Arial"/>
                <a:cs typeface="Arial"/>
                <a:sym typeface="Arial"/>
              </a:rPr>
              <a:t> expert videos feature advice from child psychologists, education experts, SPHE experts and tech experts. </a:t>
            </a:r>
          </a:p>
          <a:p>
            <a:pPr marL="139700" indent="0">
              <a:buNone/>
            </a:pP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1" i="0" u="none" strike="noStrike" cap="none" dirty="0" smtClean="0">
                <a:solidFill>
                  <a:srgbClr val="000000"/>
                </a:solidFill>
                <a:effectLst/>
                <a:latin typeface="Arial"/>
                <a:ea typeface="Arial"/>
                <a:cs typeface="Arial"/>
                <a:sym typeface="Arial"/>
              </a:rPr>
              <a:t>Articles </a:t>
            </a: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‘Apps Explained’ - the latest apps and social networks children are using explained. This is updated on a regular</a:t>
            </a:r>
            <a:r>
              <a:rPr lang="en-IE" sz="1100" b="0" i="0" u="none" strike="noStrike" cap="none" baseline="0" dirty="0" smtClean="0">
                <a:solidFill>
                  <a:srgbClr val="000000"/>
                </a:solidFill>
                <a:effectLst/>
                <a:latin typeface="Arial"/>
                <a:ea typeface="Arial"/>
                <a:cs typeface="Arial"/>
                <a:sym typeface="Arial"/>
              </a:rPr>
              <a:t> basis and is an excellent starting point for parents who have children using social media for the first time. </a:t>
            </a:r>
          </a:p>
          <a:p>
            <a:pPr marL="139700" indent="0">
              <a:buNone/>
            </a:pP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‘Advice for Parents’ - advice and support for parents on key issues such as making friends online and sharing personal information.</a:t>
            </a:r>
            <a:endParaRPr lang="en-GB" sz="1100" b="0" i="0" u="none" strike="noStrike" cap="none" dirty="0" smtClean="0">
              <a:solidFill>
                <a:srgbClr val="000000"/>
              </a:solidFill>
              <a:effectLst/>
              <a:latin typeface="Arial"/>
              <a:ea typeface="Arial"/>
              <a:cs typeface="Arial"/>
              <a:sym typeface="Arial"/>
            </a:endParaRPr>
          </a:p>
          <a:p>
            <a:pPr marL="139700" indent="0">
              <a:buNone/>
            </a:pPr>
            <a:endParaRPr lang="en-IE"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‘Talking Points’ - to facilitate parents open communication with their child around internet safety.</a:t>
            </a:r>
            <a:endParaRPr lang="en-GB" sz="1100" b="0" i="0" u="none" strike="noStrike" cap="none" dirty="0" smtClean="0">
              <a:solidFill>
                <a:srgbClr val="000000"/>
              </a:solidFill>
              <a:effectLst/>
              <a:latin typeface="Arial"/>
              <a:ea typeface="Arial"/>
              <a:cs typeface="Arial"/>
              <a:sym typeface="Arial"/>
            </a:endParaRPr>
          </a:p>
          <a:p>
            <a:pPr marL="139700" indent="0">
              <a:buNone/>
            </a:pPr>
            <a:endParaRPr lang="en-IE"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‘How to’ -provide support and step by step instructions on blocking, reporting, parental controls and more.</a:t>
            </a:r>
            <a:endParaRPr lang="en-GB" sz="1100" b="0" i="0" u="none" strike="noStrike" cap="none" dirty="0" smtClean="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34779164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Shape 744"/>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5" name="Shape 745"/>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IE" sz="1100" b="0" i="0" u="none" strike="noStrike" cap="none" dirty="0" smtClean="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E" sz="1100" b="0" i="0" u="none" strike="noStrike" cap="none" dirty="0" smtClean="0">
                <a:solidFill>
                  <a:srgbClr val="000000"/>
                </a:solidFill>
                <a:effectLst/>
                <a:latin typeface="Arial"/>
                <a:ea typeface="Arial"/>
                <a:cs typeface="Arial"/>
                <a:sym typeface="Arial"/>
              </a:rPr>
              <a:t>‘Apps Explained’ - the latest apps and social networks children are using explained. This section of the Webwise Parents hub is updated on a regular</a:t>
            </a:r>
            <a:r>
              <a:rPr lang="en-IE" sz="1100" b="0" i="0" u="none" strike="noStrike" cap="none" baseline="0" dirty="0" smtClean="0">
                <a:solidFill>
                  <a:srgbClr val="000000"/>
                </a:solidFill>
                <a:effectLst/>
                <a:latin typeface="Arial"/>
                <a:ea typeface="Arial"/>
                <a:cs typeface="Arial"/>
                <a:sym typeface="Arial"/>
              </a:rPr>
              <a:t> basis and is an excellent starting point for parents who have children using social media for the first time or if you are concerned about an app or platform your child may be using – you can find out more about it in this section.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E" sz="1100" b="1" i="0" u="none" strike="noStrike" cap="none" baseline="0" dirty="0" smtClean="0">
                <a:solidFill>
                  <a:srgbClr val="000000"/>
                </a:solidFill>
                <a:effectLst/>
                <a:latin typeface="Arial"/>
                <a:ea typeface="Arial"/>
                <a:cs typeface="Arial"/>
                <a:sym typeface="Arial"/>
              </a:rPr>
              <a:t>Important: The Digital Age of Consent in Ireland is now set at 16 years old. This means young people under the age of 16 are not permitted to access online services including social media services, messaging apps, email services etc. </a:t>
            </a:r>
          </a:p>
          <a:p>
            <a:pPr marL="0" lvl="0" indent="0">
              <a:spcBef>
                <a:spcPts val="0"/>
              </a:spcBef>
              <a:spcAft>
                <a:spcPts val="0"/>
              </a:spcAft>
              <a:buNone/>
            </a:pPr>
            <a:endParaRPr dirty="0"/>
          </a:p>
        </p:txBody>
      </p:sp>
    </p:spTree>
    <p:extLst>
      <p:ext uri="{BB962C8B-B14F-4D97-AF65-F5344CB8AC3E}">
        <p14:creationId xmlns:p14="http://schemas.microsoft.com/office/powerpoint/2010/main" val="3526110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Shape 744"/>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5" name="Shape 745"/>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dirty="0" smtClean="0"/>
              <a:t>Activity Suggestion – Break the group into small groups and give them one app/network to look</a:t>
            </a:r>
            <a:r>
              <a:rPr lang="en-GB" baseline="0" dirty="0" smtClean="0"/>
              <a:t> up on Webwise.ie</a:t>
            </a:r>
          </a:p>
          <a:p>
            <a:pPr marL="0" lvl="0" indent="0">
              <a:spcBef>
                <a:spcPts val="0"/>
              </a:spcBef>
              <a:spcAft>
                <a:spcPts val="0"/>
              </a:spcAft>
              <a:buNone/>
            </a:pPr>
            <a:r>
              <a:rPr lang="en-GB" baseline="0" dirty="0" smtClean="0"/>
              <a:t>Ask each group to explain how each app works, risks and how children can protect themselves. </a:t>
            </a:r>
            <a:endParaRPr dirty="0"/>
          </a:p>
        </p:txBody>
      </p:sp>
    </p:spTree>
    <p:extLst>
      <p:ext uri="{BB962C8B-B14F-4D97-AF65-F5344CB8AC3E}">
        <p14:creationId xmlns:p14="http://schemas.microsoft.com/office/powerpoint/2010/main" val="2006334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Shape 717"/>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8" name="Shape 718"/>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a:buNone/>
            </a:pPr>
            <a:r>
              <a:rPr lang="en-IE" b="1" dirty="0" smtClean="0"/>
              <a:t>National Parents Council  Post Primary </a:t>
            </a:r>
            <a:endParaRPr lang="en-IE" sz="1100" b="1" i="0" u="none" strike="noStrike" kern="0" cap="none" dirty="0" smtClean="0">
              <a:solidFill>
                <a:srgbClr val="000000"/>
              </a:solidFill>
              <a:effectLst/>
              <a:latin typeface="Arial"/>
              <a:ea typeface="Arial"/>
              <a:cs typeface="Arial"/>
              <a:sym typeface="Arial"/>
            </a:endParaRPr>
          </a:p>
          <a:p>
            <a:r>
              <a:rPr lang="en-GB" sz="1100" b="0" i="0" u="none" strike="noStrike" cap="none" dirty="0" smtClean="0">
                <a:solidFill>
                  <a:srgbClr val="000000"/>
                </a:solidFill>
                <a:effectLst/>
                <a:latin typeface="Arial"/>
                <a:ea typeface="Arial"/>
                <a:cs typeface="Arial"/>
                <a:sym typeface="Arial"/>
              </a:rPr>
              <a:t>The National Parents Council Post Primary (</a:t>
            </a:r>
            <a:r>
              <a:rPr lang="en-GB" sz="1100" b="0" i="0" u="none" strike="noStrike" cap="none" dirty="0" err="1" smtClean="0">
                <a:solidFill>
                  <a:srgbClr val="000000"/>
                </a:solidFill>
                <a:effectLst/>
                <a:latin typeface="Arial"/>
                <a:ea typeface="Arial"/>
                <a:cs typeface="Arial"/>
                <a:sym typeface="Arial"/>
              </a:rPr>
              <a:t>NPCpp</a:t>
            </a:r>
            <a:r>
              <a:rPr lang="en-GB" sz="1100" b="0" i="0" u="none" strike="noStrike" cap="none" dirty="0" smtClean="0">
                <a:solidFill>
                  <a:srgbClr val="000000"/>
                </a:solidFill>
                <a:effectLst/>
                <a:latin typeface="Arial"/>
                <a:ea typeface="Arial"/>
                <a:cs typeface="Arial"/>
                <a:sym typeface="Arial"/>
              </a:rPr>
              <a:t>) is a voluntary group that gives national voice to parents of students in post primary schools in Ireland. </a:t>
            </a:r>
            <a:r>
              <a:rPr lang="en-GB" sz="1100" b="0" i="0" u="none" strike="noStrike" cap="none" dirty="0" err="1" smtClean="0">
                <a:solidFill>
                  <a:srgbClr val="000000"/>
                </a:solidFill>
                <a:effectLst/>
                <a:latin typeface="Arial"/>
                <a:ea typeface="Arial"/>
                <a:cs typeface="Arial"/>
                <a:sym typeface="Arial"/>
              </a:rPr>
              <a:t>NPCpp</a:t>
            </a:r>
            <a:r>
              <a:rPr lang="en-GB" sz="1100" b="0" i="0" u="none" strike="noStrike" cap="none" dirty="0" smtClean="0">
                <a:solidFill>
                  <a:srgbClr val="000000"/>
                </a:solidFill>
                <a:effectLst/>
                <a:latin typeface="Arial"/>
                <a:ea typeface="Arial"/>
                <a:cs typeface="Arial"/>
                <a:sym typeface="Arial"/>
              </a:rPr>
              <a:t> aims to provide a forum that actively supports parents and guardians in their parenting role and to interact effectively with schools and other education partners on issues that have an impact on the education, the development and the general well-being of young people within the post-primary education system.</a:t>
            </a:r>
          </a:p>
          <a:p>
            <a:r>
              <a:rPr lang="en-GB" sz="1100" b="0" i="0" u="none" strike="noStrike" cap="none" dirty="0" smtClean="0">
                <a:solidFill>
                  <a:srgbClr val="000000"/>
                </a:solidFill>
                <a:effectLst/>
                <a:latin typeface="Arial"/>
                <a:ea typeface="Arial"/>
                <a:cs typeface="Arial"/>
                <a:sym typeface="Arial"/>
              </a:rPr>
              <a:t>The National Parents Council post primary works as umbrella group for parent associations in the secondary section of the Irish education system.</a:t>
            </a:r>
          </a:p>
          <a:p>
            <a:pPr marL="139700" indent="0">
              <a:buNone/>
            </a:pPr>
            <a:endParaRPr lang="en-GB" dirty="0" smtClean="0"/>
          </a:p>
          <a:p>
            <a:pPr marL="139700" indent="0">
              <a:buNone/>
            </a:pPr>
            <a:r>
              <a:rPr lang="en-GB" b="1" dirty="0" smtClean="0"/>
              <a:t>Additional</a:t>
            </a:r>
            <a:r>
              <a:rPr lang="en-GB" b="1" baseline="0" dirty="0" smtClean="0"/>
              <a:t> Support for Parents – Parents Line</a:t>
            </a:r>
          </a:p>
          <a:p>
            <a:pPr marL="139700" indent="0">
              <a:buNone/>
            </a:pPr>
            <a:r>
              <a:rPr lang="en-GB" dirty="0" smtClean="0"/>
              <a:t>http://www.parentline.ie/</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100" b="0" i="0" u="none" strike="noStrike" cap="none" dirty="0" err="1" smtClean="0">
                <a:solidFill>
                  <a:srgbClr val="000000"/>
                </a:solidFill>
                <a:effectLst/>
                <a:latin typeface="Arial"/>
                <a:ea typeface="Arial"/>
                <a:cs typeface="Arial"/>
                <a:sym typeface="Arial"/>
              </a:rPr>
              <a:t>LoCall</a:t>
            </a:r>
            <a:r>
              <a:rPr lang="en-GB" sz="1100" b="0" i="0" u="none" strike="noStrike" cap="none" dirty="0" smtClean="0">
                <a:solidFill>
                  <a:srgbClr val="000000"/>
                </a:solidFill>
                <a:effectLst/>
                <a:latin typeface="Arial"/>
                <a:ea typeface="Arial"/>
                <a:cs typeface="Arial"/>
                <a:sym typeface="Arial"/>
              </a:rPr>
              <a:t> 1890 927277 or 01 8733500</a:t>
            </a:r>
          </a:p>
          <a:p>
            <a:pPr marL="139700" indent="0">
              <a:buNone/>
            </a:pPr>
            <a:endParaRPr dirty="0"/>
          </a:p>
        </p:txBody>
      </p:sp>
    </p:spTree>
    <p:extLst>
      <p:ext uri="{BB962C8B-B14F-4D97-AF65-F5344CB8AC3E}">
        <p14:creationId xmlns:p14="http://schemas.microsoft.com/office/powerpoint/2010/main" val="2578959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39700" indent="0">
              <a:buNone/>
            </a:pPr>
            <a:r>
              <a:rPr lang="en-GB" dirty="0" smtClean="0"/>
              <a:t>Reflection slide </a:t>
            </a:r>
          </a:p>
          <a:p>
            <a:pPr marL="139700" indent="0">
              <a:buNone/>
            </a:pPr>
            <a:endParaRPr lang="en-GB" sz="1100" b="1" dirty="0" smtClean="0">
              <a:solidFill>
                <a:schemeClr val="bg2">
                  <a:lumMod val="75000"/>
                </a:schemeClr>
              </a:solidFill>
              <a:latin typeface="Montserrat Light" panose="020B0604020202020204" charset="0"/>
              <a:ea typeface="Segoe UI" panose="020B0502040204020203" pitchFamily="34" charset="0"/>
              <a:cs typeface="Helvetica" panose="020B0604020202020204" pitchFamily="34" charset="0"/>
            </a:endParaRPr>
          </a:p>
          <a:p>
            <a:pPr marL="139700" indent="0">
              <a:buNone/>
            </a:pPr>
            <a:r>
              <a:rPr lang="en-IE" sz="1100" b="1" dirty="0" smtClean="0">
                <a:solidFill>
                  <a:schemeClr val="bg2">
                    <a:lumMod val="75000"/>
                  </a:schemeClr>
                </a:solidFill>
                <a:latin typeface="Montserrat Light" panose="020B0604020202020204" charset="0"/>
                <a:ea typeface="Segoe UI" panose="020B0502040204020203" pitchFamily="34" charset="0"/>
                <a:cs typeface="Helvetica" panose="020B0604020202020204" pitchFamily="34" charset="0"/>
              </a:rPr>
              <a:t>Think back over some of the issues we have spoken about today:</a:t>
            </a:r>
          </a:p>
          <a:p>
            <a:pPr marL="342900" indent="-342900" defTabSz="1208493">
              <a:lnSpc>
                <a:spcPct val="150000"/>
              </a:lnSpc>
              <a:buAutoNum type="arabicPeriod"/>
            </a:pPr>
            <a:r>
              <a:rPr lang="en-IE" sz="1100" dirty="0" smtClean="0">
                <a:solidFill>
                  <a:srgbClr val="F05E43"/>
                </a:solidFill>
                <a:latin typeface="Montserrat Light" panose="020B0604020202020204" charset="0"/>
                <a:ea typeface="Segoe UI" panose="020B0502040204020203" pitchFamily="34" charset="0"/>
                <a:cs typeface="Helvetica" panose="020B0604020202020204" pitchFamily="34" charset="0"/>
              </a:rPr>
              <a:t>Managing Screen time</a:t>
            </a:r>
          </a:p>
          <a:p>
            <a:pPr marL="342900" indent="-342900" defTabSz="1208493">
              <a:lnSpc>
                <a:spcPct val="150000"/>
              </a:lnSpc>
              <a:buAutoNum type="arabicPeriod"/>
            </a:pPr>
            <a:r>
              <a:rPr lang="en-IE" sz="1100" dirty="0" smtClean="0">
                <a:solidFill>
                  <a:srgbClr val="F05E43"/>
                </a:solidFill>
                <a:latin typeface="Montserrat Light" panose="020B0604020202020204" charset="0"/>
                <a:ea typeface="Segoe UI" panose="020B0502040204020203" pitchFamily="34" charset="0"/>
                <a:cs typeface="Helvetica" panose="020B0604020202020204" pitchFamily="34" charset="0"/>
              </a:rPr>
              <a:t>Dealing with conflict</a:t>
            </a:r>
          </a:p>
          <a:p>
            <a:pPr marL="342900" indent="-342900" defTabSz="1208493">
              <a:lnSpc>
                <a:spcPct val="150000"/>
              </a:lnSpc>
              <a:buAutoNum type="arabicPeriod"/>
            </a:pPr>
            <a:r>
              <a:rPr lang="en-IE" sz="1100" dirty="0" smtClean="0">
                <a:solidFill>
                  <a:srgbClr val="F05E43"/>
                </a:solidFill>
                <a:latin typeface="Montserrat Light" panose="020B0604020202020204" charset="0"/>
                <a:ea typeface="Segoe UI" panose="020B0502040204020203" pitchFamily="34" charset="0"/>
                <a:cs typeface="Helvetica" panose="020B0604020202020204" pitchFamily="34" charset="0"/>
              </a:rPr>
              <a:t>Talking to your child about what they do online</a:t>
            </a:r>
          </a:p>
          <a:p>
            <a:pPr marL="342900" indent="-342900" defTabSz="1208493">
              <a:lnSpc>
                <a:spcPct val="150000"/>
              </a:lnSpc>
              <a:buAutoNum type="arabicPeriod"/>
            </a:pPr>
            <a:r>
              <a:rPr lang="en-IE" sz="1100" dirty="0" smtClean="0">
                <a:solidFill>
                  <a:srgbClr val="F05E43"/>
                </a:solidFill>
                <a:latin typeface="Montserrat Light" panose="020B0604020202020204" charset="0"/>
                <a:ea typeface="Segoe UI" panose="020B0502040204020203" pitchFamily="34" charset="0"/>
                <a:cs typeface="Helvetica" panose="020B0604020202020204" pitchFamily="34" charset="0"/>
              </a:rPr>
              <a:t>Social Media </a:t>
            </a:r>
          </a:p>
          <a:p>
            <a:pPr marL="342900" indent="-342900" defTabSz="1208493">
              <a:lnSpc>
                <a:spcPct val="150000"/>
              </a:lnSpc>
              <a:buAutoNum type="arabicPeriod"/>
            </a:pPr>
            <a:r>
              <a:rPr lang="en-IE" sz="1100" dirty="0" smtClean="0">
                <a:solidFill>
                  <a:srgbClr val="F05E43"/>
                </a:solidFill>
                <a:latin typeface="Montserrat Light" panose="020B0604020202020204" charset="0"/>
                <a:ea typeface="Segoe UI" panose="020B0502040204020203" pitchFamily="34" charset="0"/>
                <a:cs typeface="Helvetica" panose="020B0604020202020204" pitchFamily="34" charset="0"/>
              </a:rPr>
              <a:t>Image-sharing</a:t>
            </a:r>
          </a:p>
          <a:p>
            <a:pPr marL="342900" indent="-342900" defTabSz="1208493">
              <a:lnSpc>
                <a:spcPct val="150000"/>
              </a:lnSpc>
              <a:buAutoNum type="arabicPeriod"/>
            </a:pPr>
            <a:r>
              <a:rPr lang="en-IE" sz="1100" dirty="0" smtClean="0">
                <a:solidFill>
                  <a:srgbClr val="F05E43"/>
                </a:solidFill>
                <a:latin typeface="Montserrat Light" panose="020B0604020202020204" charset="0"/>
                <a:ea typeface="Segoe UI" panose="020B0502040204020203" pitchFamily="34" charset="0"/>
                <a:cs typeface="Helvetica" panose="020B0604020202020204" pitchFamily="34" charset="0"/>
              </a:rPr>
              <a:t>Digital Footprint </a:t>
            </a:r>
          </a:p>
          <a:p>
            <a:pPr marL="342900" indent="-342900" defTabSz="1208493">
              <a:lnSpc>
                <a:spcPct val="150000"/>
              </a:lnSpc>
              <a:buAutoNum type="arabicPeriod"/>
            </a:pPr>
            <a:r>
              <a:rPr lang="en-IE" sz="1100" dirty="0" smtClean="0">
                <a:solidFill>
                  <a:srgbClr val="F05E43"/>
                </a:solidFill>
                <a:latin typeface="Montserrat Light" panose="020B0604020202020204" charset="0"/>
                <a:ea typeface="Segoe UI" panose="020B0502040204020203" pitchFamily="34" charset="0"/>
                <a:cs typeface="Helvetica" panose="020B0604020202020204" pitchFamily="34" charset="0"/>
              </a:rPr>
              <a:t>Responding to cyberbullying</a:t>
            </a:r>
          </a:p>
          <a:p>
            <a:pPr marL="342900" indent="-342900" defTabSz="1208493">
              <a:lnSpc>
                <a:spcPct val="150000"/>
              </a:lnSpc>
              <a:buAutoNum type="arabicPeriod"/>
            </a:pPr>
            <a:r>
              <a:rPr lang="en-IE" sz="1100" dirty="0" smtClean="0">
                <a:solidFill>
                  <a:srgbClr val="F05E43"/>
                </a:solidFill>
                <a:latin typeface="Montserrat Light" panose="020B0604020202020204" charset="0"/>
                <a:ea typeface="Segoe UI" panose="020B0502040204020203" pitchFamily="34" charset="0"/>
                <a:cs typeface="Helvetica" panose="020B0604020202020204" pitchFamily="34" charset="0"/>
              </a:rPr>
              <a:t>Teaching</a:t>
            </a:r>
            <a:r>
              <a:rPr lang="en-IE" sz="1100" baseline="0" dirty="0" smtClean="0">
                <a:solidFill>
                  <a:srgbClr val="F05E43"/>
                </a:solidFill>
                <a:latin typeface="Montserrat Light" panose="020B0604020202020204" charset="0"/>
                <a:ea typeface="Segoe UI" panose="020B0502040204020203" pitchFamily="34" charset="0"/>
                <a:cs typeface="Helvetica" panose="020B0604020202020204" pitchFamily="34" charset="0"/>
              </a:rPr>
              <a:t> your child how to protect themselves online. </a:t>
            </a:r>
            <a:endParaRPr lang="en-GB" sz="1100" dirty="0" smtClean="0">
              <a:solidFill>
                <a:srgbClr val="000000"/>
              </a:solidFill>
              <a:latin typeface="Arial"/>
              <a:ea typeface="Segoe UI" panose="020B0502040204020203" pitchFamily="34" charset="0"/>
              <a:cs typeface="Arial"/>
            </a:endParaRPr>
          </a:p>
          <a:p>
            <a:pPr marL="342900" indent="-342900" defTabSz="1208493">
              <a:lnSpc>
                <a:spcPct val="150000"/>
              </a:lnSpc>
              <a:buAutoNum type="arabicPeriod"/>
            </a:pPr>
            <a:endParaRPr lang="en-GB" sz="1100" dirty="0" smtClean="0">
              <a:solidFill>
                <a:srgbClr val="000000"/>
              </a:solidFill>
              <a:latin typeface="Arial"/>
              <a:ea typeface="Segoe UI" panose="020B0502040204020203" pitchFamily="34" charset="0"/>
              <a:cs typeface="Arial"/>
            </a:endParaRPr>
          </a:p>
          <a:p>
            <a:pPr marL="0" marR="0" lvl="0" indent="0" algn="l" defTabSz="1208493" rtl="0" eaLnBrk="1" fontAlgn="auto" latinLnBrk="0" hangingPunct="1">
              <a:lnSpc>
                <a:spcPct val="150000"/>
              </a:lnSpc>
              <a:spcBef>
                <a:spcPts val="0"/>
              </a:spcBef>
              <a:spcAft>
                <a:spcPts val="0"/>
              </a:spcAft>
              <a:buClr>
                <a:srgbClr val="000000"/>
              </a:buClr>
              <a:buSzPts val="1400"/>
              <a:buFont typeface="Arial"/>
              <a:buNone/>
              <a:tabLst/>
              <a:defRPr/>
            </a:pPr>
            <a:r>
              <a:rPr lang="en-IE" sz="1100" b="1" noProof="1" smtClean="0">
                <a:solidFill>
                  <a:srgbClr val="F05E43"/>
                </a:solidFill>
                <a:latin typeface="Montserrat Light" panose="020B0604020202020204" charset="0"/>
                <a:ea typeface="Segoe UI" panose="020B0502040204020203" pitchFamily="34" charset="0"/>
                <a:cs typeface="Helvetica" panose="020B0604020202020204" pitchFamily="34" charset="0"/>
              </a:rPr>
              <a:t>ACTIVITY </a:t>
            </a:r>
          </a:p>
          <a:p>
            <a:pPr marL="0" marR="0" lvl="0" indent="0" algn="l" defTabSz="1208493" rtl="0" eaLnBrk="1" fontAlgn="auto" latinLnBrk="0" hangingPunct="1">
              <a:lnSpc>
                <a:spcPct val="150000"/>
              </a:lnSpc>
              <a:spcBef>
                <a:spcPts val="0"/>
              </a:spcBef>
              <a:spcAft>
                <a:spcPts val="0"/>
              </a:spcAft>
              <a:buClr>
                <a:srgbClr val="000000"/>
              </a:buClr>
              <a:buSzPts val="1400"/>
              <a:buFont typeface="Arial"/>
              <a:buNone/>
              <a:tabLst/>
              <a:defRPr/>
            </a:pPr>
            <a:r>
              <a:rPr lang="en-IE" sz="1100" b="1" noProof="1" smtClean="0">
                <a:solidFill>
                  <a:srgbClr val="F05E43"/>
                </a:solidFill>
                <a:latin typeface="Montserrat Light" panose="020B0604020202020204" charset="0"/>
                <a:ea typeface="Segoe UI" panose="020B0502040204020203" pitchFamily="34" charset="0"/>
                <a:cs typeface="Helvetica" panose="020B0604020202020204" pitchFamily="34" charset="0"/>
              </a:rPr>
              <a:t>Create a to do list of actions that you think will help your children to have more positive online experiences. </a:t>
            </a:r>
          </a:p>
          <a:p>
            <a:pPr marL="0" marR="0" lvl="0" indent="0" algn="l" defTabSz="1208493" rtl="0" eaLnBrk="1" fontAlgn="auto" latinLnBrk="0" hangingPunct="1">
              <a:lnSpc>
                <a:spcPct val="150000"/>
              </a:lnSpc>
              <a:spcBef>
                <a:spcPts val="0"/>
              </a:spcBef>
              <a:spcAft>
                <a:spcPts val="0"/>
              </a:spcAft>
              <a:buClr>
                <a:srgbClr val="000000"/>
              </a:buClr>
              <a:buSzPts val="1400"/>
              <a:buFont typeface="Arial"/>
              <a:buNone/>
              <a:tabLst/>
              <a:defRPr/>
            </a:pPr>
            <a:r>
              <a:rPr lang="en-IE" sz="1100" b="1" noProof="1" smtClean="0">
                <a:solidFill>
                  <a:srgbClr val="F05E43"/>
                </a:solidFill>
                <a:latin typeface="Montserrat Light" panose="020B0604020202020204" charset="0"/>
                <a:ea typeface="Segoe UI" panose="020B0502040204020203" pitchFamily="34" charset="0"/>
                <a:cs typeface="Helvetica" panose="020B0604020202020204" pitchFamily="34" charset="0"/>
              </a:rPr>
              <a:t>Suggestion – go around the room and take some responses</a:t>
            </a:r>
            <a:r>
              <a:rPr lang="en-IE" sz="1100" b="1" baseline="0" noProof="1" smtClean="0">
                <a:solidFill>
                  <a:srgbClr val="F05E43"/>
                </a:solidFill>
                <a:latin typeface="Montserrat Light" panose="020B0604020202020204" charset="0"/>
                <a:ea typeface="Segoe UI" panose="020B0502040204020203" pitchFamily="34" charset="0"/>
                <a:cs typeface="Helvetica" panose="020B0604020202020204" pitchFamily="34" charset="0"/>
              </a:rPr>
              <a:t> from the group </a:t>
            </a:r>
            <a:endParaRPr lang="en-IE" sz="1100" b="1" noProof="1" smtClean="0">
              <a:solidFill>
                <a:srgbClr val="F05E43"/>
              </a:solidFill>
              <a:latin typeface="Montserrat Light" panose="020B0604020202020204" charset="0"/>
              <a:ea typeface="Segoe UI" panose="020B0502040204020203" pitchFamily="34" charset="0"/>
              <a:cs typeface="Helvetica" panose="020B0604020202020204" pitchFamily="34" charset="0"/>
            </a:endParaRPr>
          </a:p>
          <a:p>
            <a:endParaRPr lang="en-GB" dirty="0"/>
          </a:p>
        </p:txBody>
      </p:sp>
    </p:spTree>
    <p:extLst>
      <p:ext uri="{BB962C8B-B14F-4D97-AF65-F5344CB8AC3E}">
        <p14:creationId xmlns:p14="http://schemas.microsoft.com/office/powerpoint/2010/main" val="7429263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4" name="Shape 694"/>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fontAlgn="base">
              <a:buNone/>
            </a:pPr>
            <a:r>
              <a:rPr lang="en-GB" sz="1100" b="0" i="0" u="none" strike="noStrike" cap="none" dirty="0" smtClean="0">
                <a:solidFill>
                  <a:srgbClr val="000000"/>
                </a:solidFill>
                <a:effectLst/>
                <a:latin typeface="Arial"/>
                <a:ea typeface="Arial"/>
                <a:cs typeface="Arial"/>
                <a:sym typeface="Arial"/>
              </a:rPr>
              <a:t>Now that we have looked at some of the biggest concerns parents have around their child’s internet use. Lets look at what we can do! </a:t>
            </a:r>
          </a:p>
          <a:p>
            <a:pPr marL="139700" indent="0" fontAlgn="base">
              <a:buNone/>
            </a:pPr>
            <a:r>
              <a:rPr lang="en-GB" sz="1100" b="0" i="0" u="none" strike="noStrike" cap="none" dirty="0" smtClean="0">
                <a:solidFill>
                  <a:srgbClr val="000000"/>
                </a:solidFill>
                <a:effectLst/>
                <a:latin typeface="Arial"/>
                <a:ea typeface="Arial"/>
                <a:cs typeface="Arial"/>
                <a:sym typeface="Arial"/>
              </a:rPr>
              <a:t>Having open communication with your child around internet safety is one of the best ways to help your child navigate the online world safely. Here</a:t>
            </a:r>
            <a:r>
              <a:rPr lang="en-GB" sz="1100" b="0" i="0" u="none" strike="noStrike" cap="none" baseline="0" dirty="0" smtClean="0">
                <a:solidFill>
                  <a:srgbClr val="000000"/>
                </a:solidFill>
                <a:effectLst/>
                <a:latin typeface="Arial"/>
                <a:ea typeface="Arial"/>
                <a:cs typeface="Arial"/>
                <a:sym typeface="Arial"/>
              </a:rPr>
              <a:t> are a few conversation starters to help.</a:t>
            </a:r>
          </a:p>
          <a:p>
            <a:pPr marL="139700" indent="0" fontAlgn="base">
              <a:buNone/>
            </a:pPr>
            <a:endParaRPr lang="en-GB" sz="1100" b="0" i="0" u="none" strike="noStrike" cap="none" dirty="0" smtClean="0">
              <a:solidFill>
                <a:srgbClr val="000000"/>
              </a:solidFill>
              <a:effectLst/>
              <a:latin typeface="Arial"/>
              <a:ea typeface="Arial"/>
              <a:cs typeface="Arial"/>
              <a:sym typeface="Arial"/>
            </a:endParaRPr>
          </a:p>
          <a:p>
            <a:pPr marL="139700" indent="0" fontAlgn="base">
              <a:buNone/>
            </a:pPr>
            <a:r>
              <a:rPr lang="en-GB" sz="1100" b="0" i="0" u="none" strike="noStrike" cap="none" baseline="0" dirty="0" smtClean="0">
                <a:solidFill>
                  <a:srgbClr val="000000"/>
                </a:solidFill>
                <a:effectLst/>
                <a:latin typeface="Arial"/>
                <a:ea typeface="Arial"/>
                <a:cs typeface="Arial"/>
                <a:sym typeface="Arial"/>
              </a:rPr>
              <a:t>Parents should be aware that a one off conversation will not suffice, as children grow up online, their interests and needs change. It is important that parents guide children through this process. Before having a conversation, parents should think about what the goal of the conversation is, what guidelines do they want to discuss and set down. Are both parents/partners/grandparents </a:t>
            </a:r>
            <a:r>
              <a:rPr lang="en-GB" sz="1100" b="0" i="0" u="none" strike="noStrike" cap="none" baseline="0" dirty="0" err="1" smtClean="0">
                <a:solidFill>
                  <a:srgbClr val="000000"/>
                </a:solidFill>
                <a:effectLst/>
                <a:latin typeface="Arial"/>
                <a:ea typeface="Arial"/>
                <a:cs typeface="Arial"/>
                <a:sym typeface="Arial"/>
              </a:rPr>
              <a:t>etc</a:t>
            </a:r>
            <a:r>
              <a:rPr lang="en-GB" sz="1100" b="0" i="0" u="none" strike="noStrike" cap="none" baseline="0" dirty="0" smtClean="0">
                <a:solidFill>
                  <a:srgbClr val="000000"/>
                </a:solidFill>
                <a:effectLst/>
                <a:latin typeface="Arial"/>
                <a:ea typeface="Arial"/>
                <a:cs typeface="Arial"/>
                <a:sym typeface="Arial"/>
              </a:rPr>
              <a:t> involved and in agreement? </a:t>
            </a:r>
          </a:p>
          <a:p>
            <a:pPr marL="139700" indent="0" fontAlgn="base">
              <a:buNone/>
            </a:pPr>
            <a:r>
              <a:rPr lang="en-GB" sz="1100" b="0" i="0" u="none" strike="noStrike" cap="none" baseline="0" dirty="0" smtClean="0">
                <a:solidFill>
                  <a:srgbClr val="000000"/>
                </a:solidFill>
                <a:effectLst/>
                <a:latin typeface="Arial"/>
                <a:ea typeface="Arial"/>
                <a:cs typeface="Arial"/>
                <a:sym typeface="Arial"/>
              </a:rPr>
              <a:t>Remember to go at the child’s pace, this is an ongoing conversation, so it may take a few different conversations to go through different topics and expectations. Allow your child to talk about what they want and give them time to explore topics as something may arise out of the conversation that you may not have thought about or be aware about. Allow time for the </a:t>
            </a:r>
            <a:r>
              <a:rPr lang="en-GB" sz="1100" b="0" i="0" u="none" strike="noStrike" cap="none" baseline="0" dirty="0" err="1" smtClean="0">
                <a:solidFill>
                  <a:srgbClr val="000000"/>
                </a:solidFill>
                <a:effectLst/>
                <a:latin typeface="Arial"/>
                <a:ea typeface="Arial"/>
                <a:cs typeface="Arial"/>
                <a:sym typeface="Arial"/>
              </a:rPr>
              <a:t>childs</a:t>
            </a:r>
            <a:r>
              <a:rPr lang="en-GB" sz="1100" b="0" i="0" u="none" strike="noStrike" cap="none" baseline="0" dirty="0" smtClean="0">
                <a:solidFill>
                  <a:srgbClr val="000000"/>
                </a:solidFill>
                <a:effectLst/>
                <a:latin typeface="Arial"/>
                <a:ea typeface="Arial"/>
                <a:cs typeface="Arial"/>
                <a:sym typeface="Arial"/>
              </a:rPr>
              <a:t> concerns to be discussed. A </a:t>
            </a:r>
            <a:r>
              <a:rPr lang="en-GB" sz="1100" b="0" i="0" u="none" strike="noStrike" cap="none" baseline="0" dirty="0" err="1" smtClean="0">
                <a:solidFill>
                  <a:srgbClr val="000000"/>
                </a:solidFill>
                <a:effectLst/>
                <a:latin typeface="Arial"/>
                <a:ea typeface="Arial"/>
                <a:cs typeface="Arial"/>
                <a:sym typeface="Arial"/>
              </a:rPr>
              <a:t>childs</a:t>
            </a:r>
            <a:r>
              <a:rPr lang="en-GB" sz="1100" b="0" i="0" u="none" strike="noStrike" cap="none" baseline="0" dirty="0" smtClean="0">
                <a:solidFill>
                  <a:srgbClr val="000000"/>
                </a:solidFill>
                <a:effectLst/>
                <a:latin typeface="Arial"/>
                <a:ea typeface="Arial"/>
                <a:cs typeface="Arial"/>
                <a:sym typeface="Arial"/>
              </a:rPr>
              <a:t> concerns about the internet may be very different from a parents, so it is important that we give children the time to go through their worries or any pressures they may feel online. </a:t>
            </a:r>
            <a:endParaRPr lang="en-GB" sz="1100" b="0" i="0" u="none" strike="noStrike" cap="none" dirty="0" smtClean="0">
              <a:solidFill>
                <a:srgbClr val="000000"/>
              </a:solidFill>
              <a:effectLst/>
              <a:latin typeface="Arial"/>
              <a:ea typeface="Arial"/>
              <a:cs typeface="Arial"/>
              <a:sym typeface="Arial"/>
            </a:endParaRPr>
          </a:p>
          <a:p>
            <a:pPr marL="139700" indent="0" fontAlgn="base">
              <a:buNone/>
            </a:pPr>
            <a:endParaRPr lang="en-GB" sz="1100" b="0" i="0" u="none" strike="noStrike" cap="none" baseline="0" dirty="0" smtClean="0">
              <a:solidFill>
                <a:srgbClr val="000000"/>
              </a:solidFill>
              <a:effectLst/>
              <a:latin typeface="Arial"/>
              <a:ea typeface="Arial"/>
              <a:cs typeface="Arial"/>
              <a:sym typeface="Arial"/>
            </a:endParaRPr>
          </a:p>
          <a:p>
            <a:pPr marL="139700" indent="0" fontAlgn="base">
              <a:buNone/>
            </a:pPr>
            <a:r>
              <a:rPr lang="en-GB" sz="1100" b="1" i="0" u="none" strike="noStrike" cap="none" baseline="0" dirty="0" smtClean="0">
                <a:solidFill>
                  <a:srgbClr val="000000"/>
                </a:solidFill>
                <a:effectLst/>
                <a:latin typeface="Arial"/>
                <a:ea typeface="Arial"/>
                <a:cs typeface="Arial"/>
                <a:sym typeface="Arial"/>
              </a:rPr>
              <a:t>Top tips for parents </a:t>
            </a:r>
          </a:p>
          <a:p>
            <a:pPr marL="139700" indent="0" fontAlgn="base">
              <a:buNone/>
            </a:pPr>
            <a:r>
              <a:rPr lang="en-GB" sz="1100" b="1" i="0" u="none" strike="noStrike" cap="none" dirty="0" smtClean="0">
                <a:solidFill>
                  <a:srgbClr val="000000"/>
                </a:solidFill>
                <a:effectLst/>
                <a:latin typeface="Arial"/>
                <a:ea typeface="Arial"/>
                <a:cs typeface="Arial"/>
                <a:sym typeface="Arial"/>
              </a:rPr>
              <a:t>1. Discover the Internet together</a:t>
            </a:r>
          </a:p>
          <a:p>
            <a:pPr marL="139700" indent="0" fontAlgn="base">
              <a:buNone/>
            </a:pPr>
            <a:r>
              <a:rPr lang="en-GB" sz="1100" b="0" i="0" u="none" strike="noStrike" cap="none" dirty="0" smtClean="0">
                <a:solidFill>
                  <a:srgbClr val="000000"/>
                </a:solidFill>
                <a:effectLst/>
                <a:latin typeface="Arial"/>
                <a:ea typeface="Arial"/>
                <a:cs typeface="Arial"/>
                <a:sym typeface="Arial"/>
              </a:rPr>
              <a:t>Be the one to introduce your child to the internet. For both parent and child, it is an advantage to discover the internet together. Try to find websites that are exciting and fun so that together you achieve a positive attitude to internet exploration. This could make it easier to share both positive and negative experiences in the future.</a:t>
            </a:r>
          </a:p>
          <a:p>
            <a:pPr marL="139700" indent="0" fontAlgn="base">
              <a:buNone/>
            </a:pPr>
            <a:r>
              <a:rPr lang="en-GB" sz="1100" b="1" i="0" u="none" strike="noStrike" cap="none" dirty="0" smtClean="0">
                <a:solidFill>
                  <a:srgbClr val="000000"/>
                </a:solidFill>
                <a:effectLst/>
                <a:latin typeface="Arial"/>
                <a:ea typeface="Arial"/>
                <a:cs typeface="Arial"/>
                <a:sym typeface="Arial"/>
              </a:rPr>
              <a:t>2. Agree with your child rules for Internet use in your home</a:t>
            </a:r>
          </a:p>
          <a:p>
            <a:pPr marL="139700" indent="0" fontAlgn="base">
              <a:buNone/>
            </a:pPr>
            <a:r>
              <a:rPr lang="en-GB" sz="1100" b="0" i="0" u="none" strike="noStrike" cap="none" dirty="0" smtClean="0">
                <a:solidFill>
                  <a:srgbClr val="000000"/>
                </a:solidFill>
                <a:effectLst/>
                <a:latin typeface="Arial"/>
                <a:ea typeface="Arial"/>
                <a:cs typeface="Arial"/>
                <a:sym typeface="Arial"/>
              </a:rPr>
              <a:t>Try to reach an agreement with your child on the guidelines which apply to Internet use in your household. Here are some tips to get started:</a:t>
            </a:r>
          </a:p>
          <a:p>
            <a:pPr marL="139700" indent="0" fontAlgn="base">
              <a:buNone/>
            </a:pPr>
            <a:r>
              <a:rPr lang="en-GB" sz="1100" b="0" i="0" u="none" strike="noStrike" cap="none" dirty="0" smtClean="0">
                <a:solidFill>
                  <a:srgbClr val="000000"/>
                </a:solidFill>
                <a:effectLst/>
                <a:latin typeface="Arial"/>
                <a:ea typeface="Arial"/>
                <a:cs typeface="Arial"/>
                <a:sym typeface="Arial"/>
              </a:rPr>
              <a:t>Discuss when and for how long it is acceptable for your child to use the Internet</a:t>
            </a:r>
          </a:p>
          <a:p>
            <a:pPr marL="139700" indent="0" fontAlgn="base">
              <a:buNone/>
            </a:pPr>
            <a:r>
              <a:rPr lang="en-GB" sz="1100" b="0" i="0" u="none" strike="noStrike" cap="none" dirty="0" smtClean="0">
                <a:solidFill>
                  <a:srgbClr val="000000"/>
                </a:solidFill>
                <a:effectLst/>
                <a:latin typeface="Arial"/>
                <a:ea typeface="Arial"/>
                <a:cs typeface="Arial"/>
                <a:sym typeface="Arial"/>
              </a:rPr>
              <a:t>Agree how to treat personal information (name, address, telephone, e-mail)</a:t>
            </a:r>
          </a:p>
          <a:p>
            <a:pPr marL="139700" indent="0" fontAlgn="base">
              <a:buNone/>
            </a:pPr>
            <a:r>
              <a:rPr lang="en-GB" sz="1100" b="0" i="0" u="none" strike="noStrike" cap="none" dirty="0" smtClean="0">
                <a:solidFill>
                  <a:srgbClr val="000000"/>
                </a:solidFill>
                <a:effectLst/>
                <a:latin typeface="Arial"/>
                <a:ea typeface="Arial"/>
                <a:cs typeface="Arial"/>
                <a:sym typeface="Arial"/>
              </a:rPr>
              <a:t>Discuss how to behave towards others when gaming, chatting, e-mailing or messaging</a:t>
            </a:r>
          </a:p>
          <a:p>
            <a:pPr marL="139700" indent="0" fontAlgn="base">
              <a:buNone/>
            </a:pPr>
            <a:r>
              <a:rPr lang="en-GB" sz="1100" b="0" i="0" u="none" strike="noStrike" cap="none" dirty="0" smtClean="0">
                <a:solidFill>
                  <a:srgbClr val="000000"/>
                </a:solidFill>
                <a:effectLst/>
                <a:latin typeface="Arial"/>
                <a:ea typeface="Arial"/>
                <a:cs typeface="Arial"/>
                <a:sym typeface="Arial"/>
              </a:rPr>
              <a:t>Agree what type of sites and activities are OK or not OK in our family</a:t>
            </a:r>
          </a:p>
          <a:p>
            <a:pPr marL="139700" indent="0" fontAlgn="base">
              <a:buNone/>
            </a:pPr>
            <a:r>
              <a:rPr lang="en-GB" sz="1100" b="0" i="0" u="none" strike="noStrike" cap="none" dirty="0" smtClean="0">
                <a:solidFill>
                  <a:srgbClr val="000000"/>
                </a:solidFill>
                <a:effectLst/>
                <a:latin typeface="Arial"/>
                <a:ea typeface="Arial"/>
                <a:cs typeface="Arial"/>
                <a:sym typeface="Arial"/>
              </a:rPr>
              <a:t>Follow the rules yourself! Or at least explain why the rules are different for adults.</a:t>
            </a:r>
          </a:p>
          <a:p>
            <a:pPr marL="139700" indent="0" fontAlgn="base">
              <a:buNone/>
            </a:pPr>
            <a:r>
              <a:rPr lang="en-GB" sz="1100" b="1" i="0" u="none" strike="noStrike" cap="none" dirty="0" smtClean="0">
                <a:solidFill>
                  <a:srgbClr val="000000"/>
                </a:solidFill>
                <a:effectLst/>
                <a:latin typeface="Arial"/>
                <a:ea typeface="Arial"/>
                <a:cs typeface="Arial"/>
                <a:sym typeface="Arial"/>
              </a:rPr>
              <a:t>3. Encourage your child to be careful when disclosing personal information</a:t>
            </a:r>
            <a:endParaRPr lang="en-GB" sz="1100" b="0" i="0" u="none" strike="noStrike" cap="none" dirty="0" smtClean="0">
              <a:solidFill>
                <a:srgbClr val="000000"/>
              </a:solidFill>
              <a:effectLst/>
              <a:latin typeface="Arial"/>
              <a:ea typeface="Arial"/>
              <a:cs typeface="Arial"/>
              <a:sym typeface="Arial"/>
            </a:endParaRPr>
          </a:p>
          <a:p>
            <a:pPr marL="139700" indent="0" fontAlgn="base">
              <a:buNone/>
            </a:pPr>
            <a:r>
              <a:rPr lang="en-GB" sz="1100" b="0" i="0" u="none" strike="noStrike" cap="none" dirty="0" smtClean="0">
                <a:solidFill>
                  <a:srgbClr val="000000"/>
                </a:solidFill>
                <a:effectLst/>
                <a:latin typeface="Arial"/>
                <a:ea typeface="Arial"/>
                <a:cs typeface="Arial"/>
                <a:sym typeface="Arial"/>
              </a:rPr>
              <a:t>A simple rule for younger children should be that the child should not give out their name, phone number or photo without your approval. Older children using social networking sites like Facebook should be encouraged to be selective about what personal information and photos they post to online spaces. Regardless of privacy settings, once material is online you can no longer control who sees it or how it is used.</a:t>
            </a:r>
          </a:p>
          <a:p>
            <a:pPr marL="139700" indent="0" fontAlgn="base">
              <a:buNone/>
            </a:pPr>
            <a:r>
              <a:rPr lang="en-GB" sz="1100" b="1" i="0" u="none" strike="noStrike" cap="none" dirty="0" smtClean="0">
                <a:solidFill>
                  <a:srgbClr val="000000"/>
                </a:solidFill>
                <a:effectLst/>
                <a:latin typeface="Arial"/>
                <a:ea typeface="Arial"/>
                <a:cs typeface="Arial"/>
                <a:sym typeface="Arial"/>
              </a:rPr>
              <a:t>4. Talk about the risks associated with meeting online “friends” in person</a:t>
            </a:r>
            <a:endParaRPr lang="en-GB" sz="1100" b="0" i="0" u="none" strike="noStrike" cap="none" dirty="0" smtClean="0">
              <a:solidFill>
                <a:srgbClr val="000000"/>
              </a:solidFill>
              <a:effectLst/>
              <a:latin typeface="Arial"/>
              <a:ea typeface="Arial"/>
              <a:cs typeface="Arial"/>
              <a:sym typeface="Arial"/>
            </a:endParaRPr>
          </a:p>
          <a:p>
            <a:pPr marL="139700" indent="0" fontAlgn="base">
              <a:buNone/>
            </a:pPr>
            <a:r>
              <a:rPr lang="en-GB" sz="1100" b="0" i="0" u="none" strike="noStrike" cap="none" dirty="0" smtClean="0">
                <a:solidFill>
                  <a:srgbClr val="000000"/>
                </a:solidFill>
                <a:effectLst/>
                <a:latin typeface="Arial"/>
                <a:ea typeface="Arial"/>
                <a:cs typeface="Arial"/>
                <a:sym typeface="Arial"/>
              </a:rPr>
              <a:t>Adults should understand that the internet can be a positive meeting place for children, where they can get to know other young people and make new friends. However, for safety and to avoid unpleasant experiences, it is important that children do not meet strangers they have met online without being accompanied by an adult you trust. In any case, the child should always have their </a:t>
            </a:r>
            <a:r>
              <a:rPr lang="en-GB" sz="1100" b="0" i="0" u="none" strike="noStrike" cap="none" dirty="0" err="1" smtClean="0">
                <a:solidFill>
                  <a:srgbClr val="000000"/>
                </a:solidFill>
                <a:effectLst/>
                <a:latin typeface="Arial"/>
                <a:ea typeface="Arial"/>
                <a:cs typeface="Arial"/>
                <a:sym typeface="Arial"/>
              </a:rPr>
              <a:t>parents’approval</a:t>
            </a:r>
            <a:r>
              <a:rPr lang="en-GB" sz="1100" b="0" i="0" u="none" strike="noStrike" cap="none" dirty="0" smtClean="0">
                <a:solidFill>
                  <a:srgbClr val="000000"/>
                </a:solidFill>
                <a:effectLst/>
                <a:latin typeface="Arial"/>
                <a:ea typeface="Arial"/>
                <a:cs typeface="Arial"/>
                <a:sym typeface="Arial"/>
              </a:rPr>
              <a:t> first. In addition, it is also a good idea to have a fail-safe plan in place such as calling them shortly after the meeting begins so that they can bail out if they feel uncomfortable.</a:t>
            </a:r>
          </a:p>
          <a:p>
            <a:pPr marL="139700" indent="0" fontAlgn="base">
              <a:buNone/>
            </a:pPr>
            <a:r>
              <a:rPr lang="en-GB" sz="1100" b="1" i="0" u="none" strike="noStrike" cap="none" dirty="0" smtClean="0">
                <a:solidFill>
                  <a:srgbClr val="000000"/>
                </a:solidFill>
                <a:effectLst/>
                <a:latin typeface="Arial"/>
                <a:ea typeface="Arial"/>
                <a:cs typeface="Arial"/>
                <a:sym typeface="Arial"/>
              </a:rPr>
              <a:t>5. Teach your child about evaluating information and being critically aware of information found online. </a:t>
            </a:r>
            <a:endParaRPr lang="en-GB" sz="1100" b="0" i="0" u="none" strike="noStrike" cap="none" dirty="0" smtClean="0">
              <a:solidFill>
                <a:srgbClr val="000000"/>
              </a:solidFill>
              <a:effectLst/>
              <a:latin typeface="Arial"/>
              <a:ea typeface="Arial"/>
              <a:cs typeface="Arial"/>
              <a:sym typeface="Arial"/>
            </a:endParaRPr>
          </a:p>
          <a:p>
            <a:pPr marL="139700" indent="0" fontAlgn="base">
              <a:buNone/>
            </a:pPr>
            <a:r>
              <a:rPr lang="en-GB" sz="1100" b="0" i="0" u="none" strike="noStrike" cap="none" dirty="0" smtClean="0">
                <a:solidFill>
                  <a:srgbClr val="000000"/>
                </a:solidFill>
                <a:effectLst/>
                <a:latin typeface="Arial"/>
                <a:ea typeface="Arial"/>
                <a:cs typeface="Arial"/>
                <a:sym typeface="Arial"/>
              </a:rPr>
              <a:t>Most children use the internet to improve and develop their knowledge in relation to schoolwork and personal interests. Children should be aware that not all information</a:t>
            </a:r>
            <a:br>
              <a:rPr lang="en-GB" sz="1100" b="0" i="0" u="none" strike="noStrike" cap="none" dirty="0" smtClean="0">
                <a:solidFill>
                  <a:srgbClr val="000000"/>
                </a:solidFill>
                <a:effectLst/>
                <a:latin typeface="Arial"/>
                <a:ea typeface="Arial"/>
                <a:cs typeface="Arial"/>
                <a:sym typeface="Arial"/>
              </a:rPr>
            </a:br>
            <a:r>
              <a:rPr lang="en-GB" sz="1100" b="0" i="0" u="none" strike="noStrike" cap="none" dirty="0" smtClean="0">
                <a:solidFill>
                  <a:srgbClr val="000000"/>
                </a:solidFill>
                <a:effectLst/>
                <a:latin typeface="Arial"/>
                <a:ea typeface="Arial"/>
                <a:cs typeface="Arial"/>
                <a:sym typeface="Arial"/>
              </a:rPr>
              <a:t>found online is correct, accurate or relevant. Show your child how to check information they find by comparing it to alternative sources on the same topic. Show them trusted sites they can use to compare information.</a:t>
            </a:r>
          </a:p>
          <a:p>
            <a:pPr marL="139700" indent="0" fontAlgn="base">
              <a:buNone/>
            </a:pPr>
            <a:r>
              <a:rPr lang="en-GB" sz="1100" b="1" i="0" u="none" strike="noStrike" cap="none" dirty="0" smtClean="0">
                <a:solidFill>
                  <a:srgbClr val="000000"/>
                </a:solidFill>
                <a:effectLst/>
                <a:latin typeface="Arial"/>
                <a:ea typeface="Arial"/>
                <a:cs typeface="Arial"/>
                <a:sym typeface="Arial"/>
              </a:rPr>
              <a:t>6. Don’t be too critical towards your child’s exploration of the Internet</a:t>
            </a:r>
            <a:endParaRPr lang="en-GB" sz="1100" b="0" i="0" u="none" strike="noStrike" cap="none" dirty="0" smtClean="0">
              <a:solidFill>
                <a:srgbClr val="000000"/>
              </a:solidFill>
              <a:effectLst/>
              <a:latin typeface="Arial"/>
              <a:ea typeface="Arial"/>
              <a:cs typeface="Arial"/>
              <a:sym typeface="Arial"/>
            </a:endParaRPr>
          </a:p>
          <a:p>
            <a:pPr marL="139700" indent="0" fontAlgn="base">
              <a:buNone/>
            </a:pPr>
            <a:r>
              <a:rPr lang="en-GB" sz="1100" b="0" i="0" u="none" strike="noStrike" cap="none" dirty="0" smtClean="0">
                <a:solidFill>
                  <a:srgbClr val="000000"/>
                </a:solidFill>
                <a:effectLst/>
                <a:latin typeface="Arial"/>
                <a:ea typeface="Arial"/>
                <a:cs typeface="Arial"/>
                <a:sym typeface="Arial"/>
              </a:rPr>
              <a:t>Children may come across adult material by accident on the web. Also, a child may intentionally search for such websites; remember that it is natural for children to be curious about off-limits material. Try to use this as an opening to discuss the content with them, and perhaps make rules for this kind of activity. Be realistic in your assessment of how your child uses the internet.</a:t>
            </a:r>
          </a:p>
          <a:p>
            <a:pPr marL="139700" indent="0" fontAlgn="base">
              <a:buNone/>
            </a:pPr>
            <a:r>
              <a:rPr lang="en-GB" sz="1100" b="1" i="0" u="none" strike="noStrike" cap="none" dirty="0" smtClean="0">
                <a:solidFill>
                  <a:srgbClr val="000000"/>
                </a:solidFill>
                <a:effectLst/>
                <a:latin typeface="Arial"/>
                <a:ea typeface="Arial"/>
                <a:cs typeface="Arial"/>
                <a:sym typeface="Arial"/>
              </a:rPr>
              <a:t>7. Let your children show you what they like to do online</a:t>
            </a:r>
            <a:endParaRPr lang="en-GB" sz="1100" b="0" i="0" u="none" strike="noStrike" cap="none" dirty="0" smtClean="0">
              <a:solidFill>
                <a:srgbClr val="000000"/>
              </a:solidFill>
              <a:effectLst/>
              <a:latin typeface="Arial"/>
              <a:ea typeface="Arial"/>
              <a:cs typeface="Arial"/>
              <a:sym typeface="Arial"/>
            </a:endParaRPr>
          </a:p>
          <a:p>
            <a:pPr marL="139700" indent="0" fontAlgn="base">
              <a:buNone/>
            </a:pPr>
            <a:r>
              <a:rPr lang="en-GB" sz="1100" b="0" i="0" u="none" strike="noStrike" cap="none" dirty="0" smtClean="0">
                <a:solidFill>
                  <a:srgbClr val="000000"/>
                </a:solidFill>
                <a:effectLst/>
                <a:latin typeface="Arial"/>
                <a:ea typeface="Arial"/>
                <a:cs typeface="Arial"/>
                <a:sym typeface="Arial"/>
              </a:rPr>
              <a:t>To be able to guide your child with regard to Internet use, it is important to understand how children use the Internet and know what they like to do online. Let your child show you which websites they like visiting and what they do there.</a:t>
            </a:r>
          </a:p>
          <a:p>
            <a:pPr marL="139700" indent="0" fontAlgn="base">
              <a:buNone/>
            </a:pPr>
            <a:r>
              <a:rPr lang="en-GB" sz="1100" b="1" i="0" u="none" strike="noStrike" cap="none" dirty="0" smtClean="0">
                <a:solidFill>
                  <a:srgbClr val="000000"/>
                </a:solidFill>
                <a:effectLst/>
                <a:latin typeface="Arial"/>
                <a:ea typeface="Arial"/>
                <a:cs typeface="Arial"/>
                <a:sym typeface="Arial"/>
              </a:rPr>
              <a:t>8. Remember that the positive aspects of the Internet outweigh the negatives.</a:t>
            </a:r>
            <a:endParaRPr lang="en-GB" sz="1100" b="0" i="0" u="none" strike="noStrike" cap="none" dirty="0" smtClean="0">
              <a:solidFill>
                <a:srgbClr val="000000"/>
              </a:solidFill>
              <a:effectLst/>
              <a:latin typeface="Arial"/>
              <a:ea typeface="Arial"/>
              <a:cs typeface="Arial"/>
              <a:sym typeface="Arial"/>
            </a:endParaRPr>
          </a:p>
          <a:p>
            <a:pPr marL="139700" indent="0" fontAlgn="base">
              <a:buNone/>
            </a:pPr>
            <a:r>
              <a:rPr lang="en-GB" sz="1100" b="0" i="0" u="none" strike="noStrike" cap="none" dirty="0" smtClean="0">
                <a:solidFill>
                  <a:srgbClr val="000000"/>
                </a:solidFill>
                <a:effectLst/>
                <a:latin typeface="Arial"/>
                <a:ea typeface="Arial"/>
                <a:cs typeface="Arial"/>
                <a:sym typeface="Arial"/>
              </a:rPr>
              <a:t>The Internet is an excellent educational and recreational resource for children. Encourage your child to make the most of it and explore the internet to its full potential.</a:t>
            </a:r>
          </a:p>
          <a:p>
            <a:pPr fontAlgn="base"/>
            <a:endParaRPr lang="en-GB"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6997207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dirty="0" smtClean="0"/>
              <a:t>CEO of National Parents Council;</a:t>
            </a:r>
            <a:r>
              <a:rPr lang="en-GB" baseline="0" dirty="0" smtClean="0"/>
              <a:t> </a:t>
            </a:r>
            <a:r>
              <a:rPr lang="en-GB" baseline="0" dirty="0" err="1" smtClean="0"/>
              <a:t>Áine</a:t>
            </a:r>
            <a:r>
              <a:rPr lang="en-GB" baseline="0" dirty="0" smtClean="0"/>
              <a:t> Lynch </a:t>
            </a:r>
            <a:r>
              <a:rPr lang="en-GB" dirty="0" smtClean="0"/>
              <a:t>on the </a:t>
            </a:r>
            <a:r>
              <a:rPr lang="en-GB" sz="1100" b="0" i="0" u="none" strike="noStrike" cap="none" dirty="0" err="1" smtClean="0">
                <a:solidFill>
                  <a:srgbClr val="000000"/>
                </a:solidFill>
                <a:effectLst/>
                <a:latin typeface="Arial"/>
                <a:ea typeface="Arial"/>
                <a:cs typeface="Arial"/>
                <a:sym typeface="Arial"/>
              </a:rPr>
              <a:t>the</a:t>
            </a:r>
            <a:r>
              <a:rPr lang="en-GB" sz="1100" b="0" i="0" u="none" strike="noStrike" cap="none" dirty="0" smtClean="0">
                <a:solidFill>
                  <a:srgbClr val="000000"/>
                </a:solidFill>
                <a:effectLst/>
                <a:latin typeface="Arial"/>
                <a:ea typeface="Arial"/>
                <a:cs typeface="Arial"/>
                <a:sym typeface="Arial"/>
              </a:rPr>
              <a:t> importance of modelling good behaviour when it comes to addressing internet safety in the home.</a:t>
            </a:r>
            <a:endParaRPr lang="en-GB" dirty="0" smtClean="0"/>
          </a:p>
          <a:p>
            <a:pPr marL="0" lvl="0" indent="0">
              <a:spcBef>
                <a:spcPts val="0"/>
              </a:spcBef>
              <a:spcAft>
                <a:spcPts val="0"/>
              </a:spcAft>
              <a:buNone/>
            </a:pPr>
            <a:r>
              <a:rPr lang="en-GB" dirty="0" smtClean="0"/>
              <a:t>Click</a:t>
            </a:r>
            <a:r>
              <a:rPr lang="en-GB" baseline="0" dirty="0" smtClean="0"/>
              <a:t> the Link to play video: https://vimeo.com/191043980</a:t>
            </a:r>
          </a:p>
          <a:p>
            <a:pPr marL="0" lvl="0" indent="0">
              <a:spcBef>
                <a:spcPts val="0"/>
              </a:spcBef>
              <a:spcAft>
                <a:spcPts val="0"/>
              </a:spcAft>
              <a:buNone/>
            </a:pPr>
            <a:r>
              <a:rPr lang="en-GB" baseline="0" dirty="0" smtClean="0"/>
              <a:t>Please ensure pop-ups are enables on your computer. Video will play on </a:t>
            </a:r>
            <a:r>
              <a:rPr lang="en-GB" baseline="0" dirty="0" err="1" smtClean="0"/>
              <a:t>vimeo</a:t>
            </a:r>
            <a:r>
              <a:rPr lang="en-GB" baseline="0" dirty="0" smtClean="0"/>
              <a:t>. Alternatively videos can be accessed on the Webwise.ie/parents page. </a:t>
            </a:r>
            <a:endParaRPr lang="en-GB" dirty="0" smtClean="0"/>
          </a:p>
          <a:p>
            <a:pPr marL="0" lvl="0" indent="0">
              <a:spcBef>
                <a:spcPts val="0"/>
              </a:spcBef>
              <a:spcAft>
                <a:spcPts val="0"/>
              </a:spcAft>
              <a:buNone/>
            </a:pPr>
            <a:endParaRPr dirty="0"/>
          </a:p>
        </p:txBody>
      </p:sp>
    </p:spTree>
    <p:extLst>
      <p:ext uri="{BB962C8B-B14F-4D97-AF65-F5344CB8AC3E}">
        <p14:creationId xmlns:p14="http://schemas.microsoft.com/office/powerpoint/2010/main" val="3506520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Shape 65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3" name="Shape 65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dirty="0" smtClean="0"/>
              <a:t>NOTE – NEED AN AGE APPROPRIATE</a:t>
            </a:r>
            <a:r>
              <a:rPr lang="en-GB" baseline="0" dirty="0" smtClean="0"/>
              <a:t> STAT </a:t>
            </a:r>
            <a:endParaRPr dirty="0"/>
          </a:p>
        </p:txBody>
      </p:sp>
    </p:spTree>
    <p:extLst>
      <p:ext uri="{BB962C8B-B14F-4D97-AF65-F5344CB8AC3E}">
        <p14:creationId xmlns:p14="http://schemas.microsoft.com/office/powerpoint/2010/main" val="17646507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4" name="Shape 694"/>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a:buNone/>
            </a:pPr>
            <a:r>
              <a:rPr lang="en-IE" sz="1100" b="1" i="0" u="sng" strike="noStrike" cap="none" dirty="0" smtClean="0">
                <a:solidFill>
                  <a:srgbClr val="000000"/>
                </a:solidFill>
                <a:effectLst/>
                <a:latin typeface="Arial"/>
                <a:ea typeface="Arial"/>
                <a:cs typeface="Arial"/>
                <a:sym typeface="Arial"/>
              </a:rPr>
              <a:t>Resources for Parents:</a:t>
            </a: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1" i="0" u="none" strike="noStrike" cap="none" dirty="0" smtClean="0">
                <a:solidFill>
                  <a:srgbClr val="000000"/>
                </a:solidFill>
                <a:effectLst/>
                <a:latin typeface="Arial"/>
                <a:ea typeface="Arial"/>
                <a:cs typeface="Arial"/>
                <a:sym typeface="Arial"/>
              </a:rPr>
              <a:t>Parents' Guide to a Better Internet</a:t>
            </a: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This guide gives parents support, advice and information to help their children have a positive experience online. Topics explored in the guide include cyberbullying, screen time, sexting, social media and online pornography. This can be downloaded for</a:t>
            </a:r>
            <a:r>
              <a:rPr lang="en-IE" sz="1100" b="0" i="0" u="none" strike="noStrike" cap="none" baseline="0" dirty="0" smtClean="0">
                <a:solidFill>
                  <a:srgbClr val="000000"/>
                </a:solidFill>
                <a:effectLst/>
                <a:latin typeface="Arial"/>
                <a:ea typeface="Arial"/>
                <a:cs typeface="Arial"/>
                <a:sym typeface="Arial"/>
              </a:rPr>
              <a:t> free at Webwise.ie/parents </a:t>
            </a:r>
            <a:endParaRPr lang="en-GB" sz="1100" b="0" i="0" u="none" strike="noStrike" cap="none" dirty="0" smtClean="0">
              <a:solidFill>
                <a:srgbClr val="000000"/>
              </a:solidFill>
              <a:effectLst/>
              <a:latin typeface="Arial"/>
              <a:ea typeface="Arial"/>
              <a:cs typeface="Arial"/>
              <a:sym typeface="Arial"/>
            </a:endParaRPr>
          </a:p>
          <a:p>
            <a:pPr marL="139700" indent="0">
              <a:buNone/>
            </a:pPr>
            <a:endParaRPr lang="en-IE" sz="1100" b="1" i="0" u="none" strike="noStrike" cap="none" dirty="0" smtClean="0">
              <a:solidFill>
                <a:srgbClr val="000000"/>
              </a:solidFill>
              <a:effectLst/>
              <a:latin typeface="Arial"/>
              <a:ea typeface="Arial"/>
              <a:cs typeface="Arial"/>
              <a:sym typeface="Arial"/>
            </a:endParaRPr>
          </a:p>
          <a:p>
            <a:pPr marL="139700" indent="0">
              <a:buNone/>
            </a:pPr>
            <a:r>
              <a:rPr lang="en-IE" sz="1100" b="1" i="0" u="none" strike="noStrike" cap="none" dirty="0" smtClean="0">
                <a:solidFill>
                  <a:srgbClr val="000000"/>
                </a:solidFill>
                <a:effectLst/>
                <a:latin typeface="Arial"/>
                <a:ea typeface="Arial"/>
                <a:cs typeface="Arial"/>
                <a:sym typeface="Arial"/>
              </a:rPr>
              <a:t>Advice Videos </a:t>
            </a:r>
            <a:endParaRPr lang="en-GB" sz="1100" b="0" i="0" u="none" strike="noStrike" cap="none" dirty="0" smtClean="0">
              <a:solidFill>
                <a:srgbClr val="000000"/>
              </a:solidFill>
              <a:effectLst/>
              <a:latin typeface="Arial"/>
              <a:ea typeface="Arial"/>
              <a:cs typeface="Arial"/>
              <a:sym typeface="Arial"/>
            </a:endParaRPr>
          </a:p>
          <a:p>
            <a:pPr marL="139700" indent="0">
              <a:buNone/>
            </a:pPr>
            <a:r>
              <a:rPr lang="en-GB" sz="1100" b="0" i="0" u="none" strike="noStrike" cap="none" dirty="0" smtClean="0">
                <a:solidFill>
                  <a:srgbClr val="000000"/>
                </a:solidFill>
                <a:effectLst/>
                <a:latin typeface="Arial"/>
                <a:ea typeface="Arial"/>
                <a:cs typeface="Arial"/>
                <a:sym typeface="Arial"/>
              </a:rPr>
              <a:t>The</a:t>
            </a:r>
            <a:r>
              <a:rPr lang="en-GB" sz="1100" b="0" i="0" u="none" strike="noStrike" cap="none" baseline="0" dirty="0" smtClean="0">
                <a:solidFill>
                  <a:srgbClr val="000000"/>
                </a:solidFill>
                <a:effectLst/>
                <a:latin typeface="Arial"/>
                <a:ea typeface="Arial"/>
                <a:cs typeface="Arial"/>
                <a:sym typeface="Arial"/>
              </a:rPr>
              <a:t> Webwise </a:t>
            </a:r>
            <a:r>
              <a:rPr lang="en-IE" sz="1100" b="0" i="0" u="none" strike="noStrike" cap="none" dirty="0" smtClean="0">
                <a:solidFill>
                  <a:srgbClr val="000000"/>
                </a:solidFill>
                <a:effectLst/>
                <a:latin typeface="Arial"/>
                <a:ea typeface="Arial"/>
                <a:cs typeface="Arial"/>
                <a:sym typeface="Arial"/>
              </a:rPr>
              <a:t>parenting experts offer advice on everything from talking to your child about sexting to modelling good behaviour. The</a:t>
            </a:r>
            <a:r>
              <a:rPr lang="en-IE" sz="1100" b="0" i="0" u="none" strike="noStrike" cap="none" baseline="0" dirty="0" smtClean="0">
                <a:solidFill>
                  <a:srgbClr val="000000"/>
                </a:solidFill>
                <a:effectLst/>
                <a:latin typeface="Arial"/>
                <a:ea typeface="Arial"/>
                <a:cs typeface="Arial"/>
                <a:sym typeface="Arial"/>
              </a:rPr>
              <a:t> expert videos feature advice from child psychologists, education experts, SPHE experts and tech experts. </a:t>
            </a:r>
          </a:p>
          <a:p>
            <a:pPr marL="139700" indent="0">
              <a:buNone/>
            </a:pP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1" i="0" u="none" strike="noStrike" cap="none" dirty="0" smtClean="0">
                <a:solidFill>
                  <a:srgbClr val="000000"/>
                </a:solidFill>
                <a:effectLst/>
                <a:latin typeface="Arial"/>
                <a:ea typeface="Arial"/>
                <a:cs typeface="Arial"/>
                <a:sym typeface="Arial"/>
              </a:rPr>
              <a:t>Articles </a:t>
            </a: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‘Apps Explained’ - the latest apps and social networks children are using explained. This is updated on a regular</a:t>
            </a:r>
            <a:r>
              <a:rPr lang="en-IE" sz="1100" b="0" i="0" u="none" strike="noStrike" cap="none" baseline="0" dirty="0" smtClean="0">
                <a:solidFill>
                  <a:srgbClr val="000000"/>
                </a:solidFill>
                <a:effectLst/>
                <a:latin typeface="Arial"/>
                <a:ea typeface="Arial"/>
                <a:cs typeface="Arial"/>
                <a:sym typeface="Arial"/>
              </a:rPr>
              <a:t> basis and is an excellent starting point for parents who have children using social media for the first time. </a:t>
            </a:r>
          </a:p>
          <a:p>
            <a:pPr marL="139700" indent="0">
              <a:buNone/>
            </a:pP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‘Advice for Parents’ - advice and support for parents on key issues such as making friends online and sharing personal information.</a:t>
            </a:r>
            <a:endParaRPr lang="en-GB" sz="1100" b="0" i="0" u="none" strike="noStrike" cap="none" dirty="0" smtClean="0">
              <a:solidFill>
                <a:srgbClr val="000000"/>
              </a:solidFill>
              <a:effectLst/>
              <a:latin typeface="Arial"/>
              <a:ea typeface="Arial"/>
              <a:cs typeface="Arial"/>
              <a:sym typeface="Arial"/>
            </a:endParaRPr>
          </a:p>
          <a:p>
            <a:pPr marL="139700" indent="0">
              <a:buNone/>
            </a:pPr>
            <a:endParaRPr lang="en-IE"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‘Talking Points’ - to facilitate parents open communication with their child around internet safety.</a:t>
            </a:r>
            <a:endParaRPr lang="en-GB" sz="1100" b="0" i="0" u="none" strike="noStrike" cap="none" dirty="0" smtClean="0">
              <a:solidFill>
                <a:srgbClr val="000000"/>
              </a:solidFill>
              <a:effectLst/>
              <a:latin typeface="Arial"/>
              <a:ea typeface="Arial"/>
              <a:cs typeface="Arial"/>
              <a:sym typeface="Arial"/>
            </a:endParaRPr>
          </a:p>
          <a:p>
            <a:pPr marL="139700" indent="0">
              <a:buNone/>
            </a:pPr>
            <a:endParaRPr lang="en-IE"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‘How to’ -provide support and step by step instructions on blocking, reporting, parental controls and more.</a:t>
            </a:r>
            <a:endParaRPr lang="en-GB" sz="1100" b="0" i="0" u="none" strike="noStrike" cap="none" dirty="0" smtClean="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42750785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4" name="Shape 6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IE" sz="1100" b="1" i="0" u="sng" strike="noStrike" cap="none" dirty="0" smtClean="0">
                <a:solidFill>
                  <a:srgbClr val="000000"/>
                </a:solidFill>
                <a:effectLst/>
                <a:latin typeface="Arial"/>
                <a:ea typeface="Arial"/>
                <a:cs typeface="Arial"/>
                <a:sym typeface="Arial"/>
              </a:rPr>
              <a:t>Resources for Parents:</a:t>
            </a: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1" i="0" u="none" strike="noStrike" cap="none" dirty="0" smtClean="0">
                <a:solidFill>
                  <a:srgbClr val="000000"/>
                </a:solidFill>
                <a:effectLst/>
                <a:latin typeface="Arial"/>
                <a:ea typeface="Arial"/>
                <a:cs typeface="Arial"/>
                <a:sym typeface="Arial"/>
              </a:rPr>
              <a:t>Parents' Guide to a Better Internet</a:t>
            </a: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This guide gives parents support, advice and information to help their children have a positive experience online. Topics explored in the guide include cyberbullying, screen time, sexting, social media and online pornography. This can be downloaded for</a:t>
            </a:r>
            <a:r>
              <a:rPr lang="en-IE" sz="1100" b="0" i="0" u="none" strike="noStrike" cap="none" baseline="0" dirty="0" smtClean="0">
                <a:solidFill>
                  <a:srgbClr val="000000"/>
                </a:solidFill>
                <a:effectLst/>
                <a:latin typeface="Arial"/>
                <a:ea typeface="Arial"/>
                <a:cs typeface="Arial"/>
                <a:sym typeface="Arial"/>
              </a:rPr>
              <a:t> free at Webwise.ie/parents </a:t>
            </a:r>
            <a:endParaRPr lang="en-GB" sz="1100" b="0" i="0" u="none" strike="noStrike" cap="none" dirty="0" smtClean="0">
              <a:solidFill>
                <a:srgbClr val="000000"/>
              </a:solidFill>
              <a:effectLst/>
              <a:latin typeface="Arial"/>
              <a:ea typeface="Arial"/>
              <a:cs typeface="Arial"/>
              <a:sym typeface="Arial"/>
            </a:endParaRPr>
          </a:p>
          <a:p>
            <a:pPr marL="139700" indent="0">
              <a:buNone/>
            </a:pPr>
            <a:endParaRPr lang="en-IE" sz="1100" b="1" i="0" u="none" strike="noStrike" cap="none" dirty="0" smtClean="0">
              <a:solidFill>
                <a:srgbClr val="000000"/>
              </a:solidFill>
              <a:effectLst/>
              <a:latin typeface="Arial"/>
              <a:ea typeface="Arial"/>
              <a:cs typeface="Arial"/>
              <a:sym typeface="Arial"/>
            </a:endParaRPr>
          </a:p>
          <a:p>
            <a:pPr marL="139700" indent="0">
              <a:buNone/>
            </a:pPr>
            <a:r>
              <a:rPr lang="en-IE" sz="1100" b="1" i="0" u="none" strike="noStrike" cap="none" dirty="0" smtClean="0">
                <a:solidFill>
                  <a:srgbClr val="000000"/>
                </a:solidFill>
                <a:effectLst/>
                <a:latin typeface="Arial"/>
                <a:ea typeface="Arial"/>
                <a:cs typeface="Arial"/>
                <a:sym typeface="Arial"/>
              </a:rPr>
              <a:t>Advice Videos </a:t>
            </a:r>
            <a:endParaRPr lang="en-GB" sz="1100" b="0" i="0" u="none" strike="noStrike" cap="none" dirty="0" smtClean="0">
              <a:solidFill>
                <a:srgbClr val="000000"/>
              </a:solidFill>
              <a:effectLst/>
              <a:latin typeface="Arial"/>
              <a:ea typeface="Arial"/>
              <a:cs typeface="Arial"/>
              <a:sym typeface="Arial"/>
            </a:endParaRPr>
          </a:p>
          <a:p>
            <a:pPr marL="139700" indent="0">
              <a:buNone/>
            </a:pPr>
            <a:r>
              <a:rPr lang="en-GB" sz="1100" b="0" i="0" u="none" strike="noStrike" cap="none" dirty="0" smtClean="0">
                <a:solidFill>
                  <a:srgbClr val="000000"/>
                </a:solidFill>
                <a:effectLst/>
                <a:latin typeface="Arial"/>
                <a:ea typeface="Arial"/>
                <a:cs typeface="Arial"/>
                <a:sym typeface="Arial"/>
              </a:rPr>
              <a:t>The</a:t>
            </a:r>
            <a:r>
              <a:rPr lang="en-GB" sz="1100" b="0" i="0" u="none" strike="noStrike" cap="none" baseline="0" dirty="0" smtClean="0">
                <a:solidFill>
                  <a:srgbClr val="000000"/>
                </a:solidFill>
                <a:effectLst/>
                <a:latin typeface="Arial"/>
                <a:ea typeface="Arial"/>
                <a:cs typeface="Arial"/>
                <a:sym typeface="Arial"/>
              </a:rPr>
              <a:t> Webwise </a:t>
            </a:r>
            <a:r>
              <a:rPr lang="en-IE" sz="1100" b="0" i="0" u="none" strike="noStrike" cap="none" dirty="0" smtClean="0">
                <a:solidFill>
                  <a:srgbClr val="000000"/>
                </a:solidFill>
                <a:effectLst/>
                <a:latin typeface="Arial"/>
                <a:ea typeface="Arial"/>
                <a:cs typeface="Arial"/>
                <a:sym typeface="Arial"/>
              </a:rPr>
              <a:t>parenting experts offer advice on everything from talking to your child about sexting to modelling good behaviour. The</a:t>
            </a:r>
            <a:r>
              <a:rPr lang="en-IE" sz="1100" b="0" i="0" u="none" strike="noStrike" cap="none" baseline="0" dirty="0" smtClean="0">
                <a:solidFill>
                  <a:srgbClr val="000000"/>
                </a:solidFill>
                <a:effectLst/>
                <a:latin typeface="Arial"/>
                <a:ea typeface="Arial"/>
                <a:cs typeface="Arial"/>
                <a:sym typeface="Arial"/>
              </a:rPr>
              <a:t> expert videos feature advice from child psychologists, education experts, SPHE experts and tech experts. </a:t>
            </a:r>
          </a:p>
          <a:p>
            <a:pPr marL="139700" indent="0">
              <a:buNone/>
            </a:pP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1" i="0" u="none" strike="noStrike" cap="none" dirty="0" smtClean="0">
                <a:solidFill>
                  <a:srgbClr val="000000"/>
                </a:solidFill>
                <a:effectLst/>
                <a:latin typeface="Arial"/>
                <a:ea typeface="Arial"/>
                <a:cs typeface="Arial"/>
                <a:sym typeface="Arial"/>
              </a:rPr>
              <a:t>Articles </a:t>
            </a: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‘Apps Explained’ - the latest apps and social networks children are using explained. This is updated on a regular</a:t>
            </a:r>
            <a:r>
              <a:rPr lang="en-IE" sz="1100" b="0" i="0" u="none" strike="noStrike" cap="none" baseline="0" dirty="0" smtClean="0">
                <a:solidFill>
                  <a:srgbClr val="000000"/>
                </a:solidFill>
                <a:effectLst/>
                <a:latin typeface="Arial"/>
                <a:ea typeface="Arial"/>
                <a:cs typeface="Arial"/>
                <a:sym typeface="Arial"/>
              </a:rPr>
              <a:t> basis and is an excellent starting point for parents who have children using social media for the first time. </a:t>
            </a:r>
          </a:p>
          <a:p>
            <a:pPr marL="139700" indent="0">
              <a:buNone/>
            </a:pP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‘Advice for Parents’ - advice and support for parents on key issues such as making friends online and sharing personal information.</a:t>
            </a:r>
            <a:endParaRPr lang="en-GB" sz="1100" b="0" i="0" u="none" strike="noStrike" cap="none" dirty="0" smtClean="0">
              <a:solidFill>
                <a:srgbClr val="000000"/>
              </a:solidFill>
              <a:effectLst/>
              <a:latin typeface="Arial"/>
              <a:ea typeface="Arial"/>
              <a:cs typeface="Arial"/>
              <a:sym typeface="Arial"/>
            </a:endParaRPr>
          </a:p>
          <a:p>
            <a:pPr marL="139700" indent="0">
              <a:buNone/>
            </a:pPr>
            <a:endParaRPr lang="en-IE"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‘Talking Points’ - to facilitate parents open communication with their child around internet safety.</a:t>
            </a:r>
            <a:endParaRPr lang="en-GB" sz="1100" b="0" i="0" u="none" strike="noStrike" cap="none" dirty="0" smtClean="0">
              <a:solidFill>
                <a:srgbClr val="000000"/>
              </a:solidFill>
              <a:effectLst/>
              <a:latin typeface="Arial"/>
              <a:ea typeface="Arial"/>
              <a:cs typeface="Arial"/>
              <a:sym typeface="Arial"/>
            </a:endParaRPr>
          </a:p>
          <a:p>
            <a:pPr marL="139700" indent="0">
              <a:buNone/>
            </a:pPr>
            <a:endParaRPr lang="en-IE"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‘How to’ -provide support and step by step instructions on blocking, reporting, parental controls and more.</a:t>
            </a:r>
            <a:endParaRPr lang="en-GB" sz="1100" b="0" i="0" u="none" strike="noStrike" cap="none" dirty="0" smtClean="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2576005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Shape 834"/>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5" name="Shape 835"/>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a:buNone/>
            </a:pPr>
            <a:r>
              <a:rPr lang="en-IE" sz="1100" b="1" i="0" u="none" strike="noStrike" kern="1200" cap="none" dirty="0" smtClean="0">
                <a:solidFill>
                  <a:schemeClr val="tx1"/>
                </a:solidFill>
                <a:effectLst/>
                <a:latin typeface="Arial"/>
                <a:ea typeface="Arial"/>
                <a:cs typeface="Arial"/>
                <a:sym typeface="Arial"/>
              </a:rPr>
              <a:t>Access and Use </a:t>
            </a:r>
          </a:p>
          <a:p>
            <a:pPr marL="139700" indent="0">
              <a:buNone/>
            </a:pPr>
            <a:r>
              <a:rPr lang="en-IE" sz="1100" b="0" i="0" u="none" strike="noStrike" kern="1200" cap="none" dirty="0" smtClean="0">
                <a:solidFill>
                  <a:schemeClr val="tx1"/>
                </a:solidFill>
                <a:effectLst/>
                <a:latin typeface="Arial"/>
                <a:ea typeface="Arial"/>
                <a:cs typeface="Arial"/>
                <a:sym typeface="Arial"/>
              </a:rPr>
              <a:t>Mobile and personalised media are expanding the locations for internet use among children by providing ‘anywhere, anytime’ accessibility. • Home is still the main location of internet use by far, despite it now being available in many locations out and about. 63% of children report using the internet several times a day or at least once a day at home. • Smartphones stand out as the most used device for internet access on a daily basis by 9- 16 year olds in all contexts. Smartphones (35%) followed by laptops (29%) and tablets (27%) are the devices most used most to go online.</a:t>
            </a:r>
          </a:p>
          <a:p>
            <a:pPr marL="139700" indent="0">
              <a:buNone/>
            </a:pPr>
            <a:r>
              <a:rPr lang="en-IE" sz="1100" b="0" i="0" u="none" strike="noStrike" kern="1200" cap="none" dirty="0" smtClean="0">
                <a:solidFill>
                  <a:schemeClr val="tx1"/>
                </a:solidFill>
                <a:effectLst/>
                <a:latin typeface="Arial"/>
                <a:ea typeface="Arial"/>
                <a:cs typeface="Arial"/>
                <a:sym typeface="Arial"/>
              </a:rPr>
              <a:t>Just under half of children access the internet from their own bedroom on a daily basis, with 22% saying they do so several times per day. </a:t>
            </a:r>
          </a:p>
          <a:p>
            <a:pPr marL="139700" indent="0">
              <a:buNone/>
            </a:pPr>
            <a:r>
              <a:rPr lang="en-IE" sz="1100" b="0" i="0" u="none" strike="noStrike" kern="1200" cap="none" dirty="0" smtClean="0">
                <a:solidFill>
                  <a:schemeClr val="tx1"/>
                </a:solidFill>
                <a:effectLst/>
                <a:latin typeface="Arial"/>
                <a:ea typeface="Arial"/>
                <a:cs typeface="Arial"/>
                <a:sym typeface="Arial"/>
              </a:rPr>
              <a:t>Most online use is during the day. A minority go online after 9pm: 28% say a little and 14% say a lot.</a:t>
            </a:r>
          </a:p>
          <a:p>
            <a:pPr marL="139700" indent="0">
              <a:buNone/>
            </a:pPr>
            <a:r>
              <a:rPr lang="en-IE" sz="1100" b="0" i="0" u="none" strike="noStrike" kern="1200" cap="none" dirty="0" smtClean="0">
                <a:solidFill>
                  <a:schemeClr val="tx1"/>
                </a:solidFill>
                <a:effectLst/>
                <a:latin typeface="Arial"/>
                <a:ea typeface="Arial"/>
                <a:cs typeface="Arial"/>
                <a:sym typeface="Arial"/>
              </a:rPr>
              <a:t>Over half (53%) of 9-16 year olds say they never or almost never use the internet in school. Just 7% of Irish 9-16 year olds children report using the internet in school on a daily basis. </a:t>
            </a:r>
          </a:p>
          <a:p>
            <a:pPr marL="139700" indent="0">
              <a:buNone/>
            </a:pPr>
            <a:r>
              <a:rPr lang="en-IE" sz="1100" b="0" i="0" u="none" strike="noStrike" kern="1200" cap="none" dirty="0" smtClean="0">
                <a:solidFill>
                  <a:schemeClr val="tx1"/>
                </a:solidFill>
                <a:effectLst/>
                <a:latin typeface="Arial"/>
                <a:ea typeface="Arial"/>
                <a:cs typeface="Arial"/>
                <a:sym typeface="Arial"/>
              </a:rPr>
              <a:t>Internet access while on the move - such as on the way to school or when out and about - is still limited. 87% of children say they never or almost never do this. Three quarters of young people rely exclusively on free Wi-Fi access to go online using their smartphone. </a:t>
            </a:r>
          </a:p>
          <a:p>
            <a:pPr marL="139700" indent="0">
              <a:buNone/>
            </a:pPr>
            <a:r>
              <a:rPr lang="en-IE" sz="1100" b="0" i="0" u="none" strike="noStrike" kern="1200" cap="none" dirty="0" smtClean="0">
                <a:solidFill>
                  <a:schemeClr val="tx1"/>
                </a:solidFill>
                <a:effectLst/>
                <a:latin typeface="Arial"/>
                <a:ea typeface="Arial"/>
                <a:cs typeface="Arial"/>
                <a:sym typeface="Arial"/>
              </a:rPr>
              <a:t>In Ireland, home games consoles are the device that 9-16 year olds are most likely to own (44%), followed by smartphones (40%), a tablet (28%) or a mobile phone that is not a smartphone (27%). </a:t>
            </a:r>
          </a:p>
          <a:p>
            <a:pPr marL="139700" indent="0">
              <a:buNone/>
            </a:pPr>
            <a:r>
              <a:rPr lang="en-IE" sz="1100" b="0" i="0" u="none" strike="noStrike" kern="1200" cap="none" dirty="0" smtClean="0">
                <a:solidFill>
                  <a:schemeClr val="tx1"/>
                </a:solidFill>
                <a:effectLst/>
                <a:latin typeface="Arial"/>
                <a:ea typeface="Arial"/>
                <a:cs typeface="Arial"/>
                <a:sym typeface="Arial"/>
              </a:rPr>
              <a:t>Compared with 2011, internet use in the child’s own room increased in 2014, strikingly so among older teenagers (15-16 years) with over quarters (77% vs.43%) saying they go online in their own room. </a:t>
            </a:r>
          </a:p>
          <a:p>
            <a:pPr marL="139700" indent="0">
              <a:buNone/>
            </a:pPr>
            <a:r>
              <a:rPr lang="en-IE" sz="1100" b="0" i="0" u="none" strike="noStrike" kern="1200" cap="none" dirty="0" smtClean="0">
                <a:solidFill>
                  <a:schemeClr val="tx1"/>
                </a:solidFill>
                <a:effectLst/>
                <a:latin typeface="Arial"/>
                <a:ea typeface="Arial"/>
                <a:cs typeface="Arial"/>
                <a:sym typeface="Arial"/>
              </a:rPr>
              <a:t>The age at which children start using the internet has fallen marginally. 8 years of age is now the average for the 7 countries compared to 9 years of age reported by EU Kids Online in 2011.</a:t>
            </a:r>
          </a:p>
          <a:p>
            <a:pPr marL="139700" indent="0">
              <a:buNone/>
            </a:pPr>
            <a:r>
              <a:rPr lang="en-IE" sz="1100" b="0" i="0" u="none" strike="noStrike" kern="1200" cap="none" dirty="0" smtClean="0">
                <a:solidFill>
                  <a:schemeClr val="tx1"/>
                </a:solidFill>
                <a:effectLst/>
                <a:latin typeface="Arial"/>
                <a:ea typeface="Arial"/>
                <a:cs typeface="Arial"/>
                <a:sym typeface="Arial"/>
              </a:rPr>
              <a:t> </a:t>
            </a:r>
          </a:p>
          <a:p>
            <a:pPr marL="139700" indent="0">
              <a:buNone/>
            </a:pPr>
            <a:r>
              <a:rPr lang="en-IE" sz="1100" b="1" i="0" u="none" strike="noStrike" kern="1200" cap="none" dirty="0" smtClean="0">
                <a:solidFill>
                  <a:schemeClr val="tx1"/>
                </a:solidFill>
                <a:effectLst/>
                <a:latin typeface="Arial"/>
                <a:ea typeface="Arial"/>
                <a:cs typeface="Arial"/>
                <a:sym typeface="Arial"/>
              </a:rPr>
              <a:t>Online activities</a:t>
            </a:r>
          </a:p>
          <a:p>
            <a:pPr marL="139700" indent="0">
              <a:buNone/>
            </a:pPr>
            <a:r>
              <a:rPr lang="en-IE" sz="1100" b="0" i="0" u="none" strike="noStrike" kern="1200" cap="none" dirty="0" smtClean="0">
                <a:solidFill>
                  <a:schemeClr val="tx1"/>
                </a:solidFill>
                <a:effectLst/>
                <a:latin typeface="Arial"/>
                <a:ea typeface="Arial"/>
                <a:cs typeface="Arial"/>
                <a:sym typeface="Arial"/>
              </a:rPr>
              <a:t>Entertainment uses (listening to music and watching video clips online) continue to be the most popular online activities for all age groups. </a:t>
            </a:r>
          </a:p>
          <a:p>
            <a:pPr marL="139700" indent="0">
              <a:buNone/>
            </a:pPr>
            <a:r>
              <a:rPr lang="en-IE" sz="1100" b="0" i="0" u="none" strike="noStrike" kern="1200" cap="none" dirty="0" smtClean="0">
                <a:solidFill>
                  <a:schemeClr val="tx1"/>
                </a:solidFill>
                <a:effectLst/>
                <a:latin typeface="Arial"/>
                <a:ea typeface="Arial"/>
                <a:cs typeface="Arial"/>
                <a:sym typeface="Arial"/>
              </a:rPr>
              <a:t>9 in 10 of all 15-16 year olds In Ireland have a profile on a social networking site. Notably, just under 40% of 11-12 year olds also have a social networking profile despite age restrictions. There is a steep rise from age 11-12 to age 13- 14 where use of social networking more than doubles. </a:t>
            </a:r>
          </a:p>
          <a:p>
            <a:pPr marL="139700" indent="0">
              <a:buNone/>
            </a:pPr>
            <a:r>
              <a:rPr lang="en-IE" sz="1100" b="0" i="0" u="none" strike="noStrike" kern="1200" cap="none" dirty="0" smtClean="0">
                <a:solidFill>
                  <a:schemeClr val="tx1"/>
                </a:solidFill>
                <a:effectLst/>
                <a:latin typeface="Arial"/>
                <a:ea typeface="Arial"/>
                <a:cs typeface="Arial"/>
                <a:sym typeface="Arial"/>
              </a:rPr>
              <a:t>8 out of 10 children who use social networking use Facebook as their main profile. </a:t>
            </a:r>
          </a:p>
          <a:p>
            <a:pPr marL="139700" indent="0">
              <a:buNone/>
            </a:pPr>
            <a:r>
              <a:rPr lang="en-IE" sz="1100" b="0" i="0" u="none" strike="noStrike" kern="1200" cap="none" dirty="0" smtClean="0">
                <a:solidFill>
                  <a:schemeClr val="tx1"/>
                </a:solidFill>
                <a:effectLst/>
                <a:latin typeface="Arial"/>
                <a:ea typeface="Arial"/>
                <a:cs typeface="Arial"/>
                <a:sym typeface="Arial"/>
              </a:rPr>
              <a:t>10% of 15-16 year olds say they use Twitter as their primary social networking platform. This contrasts with the UK where 1 in 4 children say the profile they use most is Twitter. • Over one third of all 9-16 year olds (36%) has a profile on a media sharing platform. </a:t>
            </a:r>
          </a:p>
          <a:p>
            <a:pPr marL="139700" indent="0">
              <a:buNone/>
            </a:pPr>
            <a:r>
              <a:rPr lang="en-IE" sz="1100" b="0" i="0" u="none" strike="noStrike" kern="1200" cap="none" dirty="0" smtClean="0">
                <a:solidFill>
                  <a:schemeClr val="tx1"/>
                </a:solidFill>
                <a:effectLst/>
                <a:latin typeface="Arial"/>
                <a:ea typeface="Arial"/>
                <a:cs typeface="Arial"/>
                <a:sym typeface="Arial"/>
              </a:rPr>
              <a:t>Instagram is the most popular media-sharing platform and is reported by 42% of 9-16 year olds as the media platform they use most often. This is followed by YouTube (34%). </a:t>
            </a:r>
          </a:p>
          <a:p>
            <a:pPr marL="139700" indent="0">
              <a:buNone/>
            </a:pPr>
            <a:r>
              <a:rPr lang="en-IE" sz="1100" b="0" i="0" u="none" strike="noStrike" kern="1200" cap="none" dirty="0" smtClean="0">
                <a:solidFill>
                  <a:schemeClr val="tx1"/>
                </a:solidFill>
                <a:effectLst/>
                <a:latin typeface="Arial"/>
                <a:ea typeface="Arial"/>
                <a:cs typeface="Arial"/>
                <a:sym typeface="Arial"/>
              </a:rPr>
              <a:t>The notable change in what Irish children do online is they do more of everything compared to 2011. Smartphone users make considerably more use of the internet in almost every way. However, many informational, civic and creative uses are regularly undertaken only by a minority of children. </a:t>
            </a:r>
          </a:p>
          <a:p>
            <a:pPr marL="139700" indent="0">
              <a:buNone/>
            </a:pPr>
            <a:r>
              <a:rPr lang="en-IE" sz="1100" b="0" i="0" u="none" strike="noStrike" kern="1200" cap="none" dirty="0" smtClean="0">
                <a:solidFill>
                  <a:schemeClr val="tx1"/>
                </a:solidFill>
                <a:effectLst/>
                <a:latin typeface="Arial"/>
                <a:ea typeface="Arial"/>
                <a:cs typeface="Arial"/>
                <a:sym typeface="Arial"/>
              </a:rPr>
              <a:t>By comparison with other European countries, Irish children (together with UK children) are more satisfied with the availability of online content.</a:t>
            </a:r>
          </a:p>
          <a:p>
            <a:pPr marL="139700" indent="0">
              <a:buNone/>
            </a:pPr>
            <a:r>
              <a:rPr lang="en-IE" sz="1100" b="1" i="0" u="none" strike="noStrike" kern="1200" cap="none" dirty="0" smtClean="0">
                <a:solidFill>
                  <a:schemeClr val="tx1"/>
                </a:solidFill>
                <a:effectLst/>
                <a:latin typeface="Arial"/>
                <a:ea typeface="Arial"/>
                <a:cs typeface="Arial"/>
                <a:sym typeface="Arial"/>
              </a:rPr>
              <a:t>Risk and Harm </a:t>
            </a:r>
          </a:p>
          <a:p>
            <a:pPr marL="139700" indent="0">
              <a:buNone/>
            </a:pPr>
            <a:r>
              <a:rPr lang="en-IE" sz="1100" b="0" i="0" u="none" strike="noStrike" kern="1200" cap="none" dirty="0" smtClean="0">
                <a:solidFill>
                  <a:schemeClr val="tx1"/>
                </a:solidFill>
                <a:effectLst/>
                <a:latin typeface="Arial"/>
                <a:ea typeface="Arial"/>
                <a:cs typeface="Arial"/>
                <a:sym typeface="Arial"/>
              </a:rPr>
              <a:t>Overall, 1 in 5 children in Ireland say that they have been bothered by something on the internet in the past year, a doubling of the finding reported by EU Kids Online in 2011. A quarter of 13-14 year olds and 37% of 15-16 year olds say they have experienced something that bothered them or wished they hadn’t seen. </a:t>
            </a:r>
          </a:p>
          <a:p>
            <a:pPr marL="139700" indent="0">
              <a:buNone/>
            </a:pPr>
            <a:r>
              <a:rPr lang="en-IE" sz="1100" b="0" i="0" u="none" strike="noStrike" kern="1200" cap="none" dirty="0" smtClean="0">
                <a:solidFill>
                  <a:schemeClr val="tx1"/>
                </a:solidFill>
                <a:effectLst/>
                <a:latin typeface="Arial"/>
                <a:ea typeface="Arial"/>
                <a:cs typeface="Arial"/>
                <a:sym typeface="Arial"/>
              </a:rPr>
              <a:t>22% of children have experienced bullying, either online or offline. 13% of 13-14 year olds say that they have been bullied on a social networking site. Girls are more likely to experience bullying than boys (26% for girls compared to 17% of boys). 20% of girls compared to 11% of boys say they were upset by what happened. </a:t>
            </a:r>
          </a:p>
          <a:p>
            <a:pPr marL="139700" indent="0">
              <a:buNone/>
            </a:pPr>
            <a:r>
              <a:rPr lang="en-IE" sz="1100" b="0" i="0" u="none" strike="noStrike" kern="1200" cap="none" dirty="0" smtClean="0">
                <a:solidFill>
                  <a:schemeClr val="tx1"/>
                </a:solidFill>
                <a:effectLst/>
                <a:latin typeface="Arial"/>
                <a:ea typeface="Arial"/>
                <a:cs typeface="Arial"/>
                <a:sym typeface="Arial"/>
              </a:rPr>
              <a:t>One of the risks that young people encounter most often is seeing potentially harmful user-generated content. 35% of girls aged 13-16 have encountered content such as hate messages, anorexic or bulimic content (14%), self-harm sites (9%); sites discussing suicide 8% and sites where people share their experiences with drugs (7%). </a:t>
            </a:r>
          </a:p>
          <a:p>
            <a:pPr marL="139700" indent="0">
              <a:buNone/>
            </a:pPr>
            <a:r>
              <a:rPr lang="en-IE" sz="1100" b="0" i="0" u="none" strike="noStrike" kern="1200" cap="none" dirty="0" smtClean="0">
                <a:solidFill>
                  <a:schemeClr val="tx1"/>
                </a:solidFill>
                <a:effectLst/>
                <a:latin typeface="Arial"/>
                <a:ea typeface="Arial"/>
                <a:cs typeface="Arial"/>
                <a:sym typeface="Arial"/>
              </a:rPr>
              <a:t>47% of older teenagers have seen sexual images in the past 12 months compared to 11% of younger children. About half of older teenagers who had seen sexual images said they were upset by the experience. </a:t>
            </a:r>
          </a:p>
          <a:p>
            <a:pPr marL="139700" indent="0">
              <a:buNone/>
            </a:pPr>
            <a:r>
              <a:rPr lang="en-IE" sz="1100" b="0" i="0" u="none" strike="noStrike" kern="1200" cap="none" dirty="0" smtClean="0">
                <a:solidFill>
                  <a:schemeClr val="tx1"/>
                </a:solidFill>
                <a:effectLst/>
                <a:latin typeface="Arial"/>
                <a:ea typeface="Arial"/>
                <a:cs typeface="Arial"/>
                <a:sym typeface="Arial"/>
              </a:rPr>
              <a:t>10% of 13-14 year olds and 22% of 15-16 year olds report having received sexual messages online. 4% report being 'very' (1%) or 'a little ' (3%) upset as a consequence. </a:t>
            </a:r>
          </a:p>
          <a:p>
            <a:pPr marL="139700" indent="0">
              <a:buNone/>
            </a:pPr>
            <a:r>
              <a:rPr lang="en-IE" sz="1100" b="0" i="0" u="none" strike="noStrike" kern="1200" cap="none" dirty="0" smtClean="0">
                <a:solidFill>
                  <a:schemeClr val="tx1"/>
                </a:solidFill>
                <a:effectLst/>
                <a:latin typeface="Arial"/>
                <a:ea typeface="Arial"/>
                <a:cs typeface="Arial"/>
                <a:sym typeface="Arial"/>
              </a:rPr>
              <a:t>1 in 5 children (22%) have had contact online with people they have never met face to face. </a:t>
            </a:r>
          </a:p>
          <a:p>
            <a:pPr marL="139700" indent="0">
              <a:buNone/>
            </a:pPr>
            <a:r>
              <a:rPr lang="en-IE" sz="1100" b="0" i="0" u="none" strike="noStrike" kern="1200" cap="none" dirty="0" smtClean="0">
                <a:solidFill>
                  <a:schemeClr val="tx1"/>
                </a:solidFill>
                <a:effectLst/>
                <a:latin typeface="Arial"/>
                <a:ea typeface="Arial"/>
                <a:cs typeface="Arial"/>
                <a:sym typeface="Arial"/>
              </a:rPr>
              <a:t>As with cyberbullying, receiving sexual messages is reported more often by smartphone and tablet users, especially via SNS. </a:t>
            </a:r>
          </a:p>
          <a:p>
            <a:pPr marL="139700" indent="0">
              <a:buNone/>
            </a:pPr>
            <a:r>
              <a:rPr lang="en-IE" sz="1100" b="0" i="0" u="none" strike="noStrike" kern="1200" cap="none" dirty="0" smtClean="0">
                <a:solidFill>
                  <a:schemeClr val="tx1"/>
                </a:solidFill>
                <a:effectLst/>
                <a:latin typeface="Arial"/>
                <a:ea typeface="Arial"/>
                <a:cs typeface="Arial"/>
                <a:sym typeface="Arial"/>
              </a:rPr>
              <a:t>20% of children aged 9-16 reported seeing sexual images in the past year, online or offline – this is less than across Europe (28%) and more than in 2011 in Ireland (17%). This is more common among teenagers, and girls, who are also more likely to report being upset, or even very upset by this. The overall level of exposure to harmful user generated content has fallen from 25% of children in 2011 to 21%.</a:t>
            </a:r>
          </a:p>
          <a:p>
            <a:pPr marL="0" lvl="0" indent="0" rtl="0">
              <a:spcBef>
                <a:spcPts val="0"/>
              </a:spcBef>
              <a:spcAft>
                <a:spcPts val="0"/>
              </a:spcAft>
              <a:buNone/>
            </a:pPr>
            <a:endParaRPr dirty="0"/>
          </a:p>
        </p:txBody>
      </p:sp>
    </p:spTree>
    <p:extLst>
      <p:ext uri="{BB962C8B-B14F-4D97-AF65-F5344CB8AC3E}">
        <p14:creationId xmlns:p14="http://schemas.microsoft.com/office/powerpoint/2010/main" val="926776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Shape 810"/>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1" name="Shape 811"/>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dirty="0" smtClean="0"/>
              <a:t>Group Discussion Activity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smtClean="0"/>
              <a:t>Ask the group ‘</a:t>
            </a:r>
            <a:r>
              <a:rPr lang="es-MX" sz="1100" b="1" noProof="1" smtClean="0">
                <a:solidFill>
                  <a:srgbClr val="F05E43"/>
                </a:solidFill>
                <a:latin typeface="Montserrat" panose="020B0604020202020204" charset="0"/>
                <a:ea typeface="Segoe UI" panose="020B0502040204020203" pitchFamily="34" charset="0"/>
                <a:cs typeface="Helvetica" panose="020B0604020202020204" pitchFamily="34" charset="0"/>
              </a:rPr>
              <a:t>What do you think are the main benefits for children from using the internet ?’</a:t>
            </a:r>
            <a:endParaRPr lang="es-MX" sz="1100" b="0" noProof="1" smtClean="0">
              <a:solidFill>
                <a:srgbClr val="F05E43"/>
              </a:solidFill>
              <a:latin typeface="Montserrat" panose="020B0604020202020204" charset="0"/>
              <a:ea typeface="Segoe UI" panose="020B0502040204020203" pitchFamily="34" charset="0"/>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MX" sz="1100" b="0" noProof="1" smtClean="0">
                <a:solidFill>
                  <a:srgbClr val="F05E43"/>
                </a:solidFill>
                <a:latin typeface="Montserrat" panose="020B0604020202020204" charset="0"/>
                <a:ea typeface="Segoe UI" panose="020B0502040204020203" pitchFamily="34" charset="0"/>
                <a:cs typeface="Helvetica" panose="020B0604020202020204" pitchFamily="34" charset="0"/>
              </a:rPr>
              <a:t>Sample responses: Learning,</a:t>
            </a:r>
            <a:r>
              <a:rPr lang="es-MX" sz="1100" b="0" baseline="0" noProof="1" smtClean="0">
                <a:solidFill>
                  <a:srgbClr val="F05E43"/>
                </a:solidFill>
                <a:latin typeface="Montserrat" panose="020B0604020202020204" charset="0"/>
                <a:ea typeface="Segoe UI" panose="020B0502040204020203" pitchFamily="34" charset="0"/>
                <a:cs typeface="Helvetica" panose="020B0604020202020204" pitchFamily="34" charset="0"/>
              </a:rPr>
              <a:t> communicating with people, developing new skills – coding, creativty, etc. </a:t>
            </a:r>
            <a:endParaRPr lang="es-MX" sz="1100" b="0" noProof="1" smtClean="0">
              <a:solidFill>
                <a:srgbClr val="F05E43"/>
              </a:solidFill>
              <a:latin typeface="Montserrat" panose="020B0604020202020204" charset="0"/>
              <a:ea typeface="Segoe UI" panose="020B0502040204020203" pitchFamily="34" charset="0"/>
              <a:cs typeface="Helvetica" panose="020B0604020202020204" pitchFamily="34" charset="0"/>
            </a:endParaRPr>
          </a:p>
          <a:p>
            <a:pPr marL="0" lvl="0" indent="0">
              <a:spcBef>
                <a:spcPts val="0"/>
              </a:spcBef>
              <a:spcAft>
                <a:spcPts val="0"/>
              </a:spcAft>
              <a:buNone/>
            </a:pPr>
            <a:endParaRPr dirty="0"/>
          </a:p>
        </p:txBody>
      </p:sp>
    </p:spTree>
    <p:extLst>
      <p:ext uri="{BB962C8B-B14F-4D97-AF65-F5344CB8AC3E}">
        <p14:creationId xmlns:p14="http://schemas.microsoft.com/office/powerpoint/2010/main" val="3962072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dirty="0" smtClean="0"/>
              <a:t>CEO of National Parents Council;</a:t>
            </a:r>
            <a:r>
              <a:rPr lang="en-GB" baseline="0" dirty="0" smtClean="0"/>
              <a:t> </a:t>
            </a:r>
            <a:r>
              <a:rPr lang="en-GB" baseline="0" dirty="0" err="1" smtClean="0"/>
              <a:t>Áine</a:t>
            </a:r>
            <a:r>
              <a:rPr lang="en-GB" baseline="0" dirty="0" smtClean="0"/>
              <a:t> Lynch </a:t>
            </a:r>
            <a:r>
              <a:rPr lang="en-GB" dirty="0" smtClean="0"/>
              <a:t>on the importance of talking to</a:t>
            </a:r>
            <a:r>
              <a:rPr lang="en-GB" baseline="0" dirty="0" smtClean="0"/>
              <a:t> your child about what they do online. </a:t>
            </a:r>
            <a:endParaRPr lang="en-GB" dirty="0" smtClean="0"/>
          </a:p>
          <a:p>
            <a:pPr marL="0" lvl="0" indent="0">
              <a:spcBef>
                <a:spcPts val="0"/>
              </a:spcBef>
              <a:spcAft>
                <a:spcPts val="0"/>
              </a:spcAft>
              <a:buNone/>
            </a:pPr>
            <a:r>
              <a:rPr lang="en-GB" dirty="0" smtClean="0"/>
              <a:t>Click</a:t>
            </a:r>
            <a:r>
              <a:rPr lang="en-GB" baseline="0" dirty="0" smtClean="0"/>
              <a:t> the Link to play video: https://vimeo.com/191045340</a:t>
            </a:r>
          </a:p>
          <a:p>
            <a:pPr marL="0" lvl="0" indent="0">
              <a:spcBef>
                <a:spcPts val="0"/>
              </a:spcBef>
              <a:spcAft>
                <a:spcPts val="0"/>
              </a:spcAft>
              <a:buNone/>
            </a:pPr>
            <a:r>
              <a:rPr lang="en-GB" baseline="0" dirty="0" smtClean="0"/>
              <a:t>Please ensure pop-ups are enables on your computer. Video will play on </a:t>
            </a:r>
            <a:r>
              <a:rPr lang="en-GB" baseline="0" dirty="0" err="1" smtClean="0"/>
              <a:t>vimeo</a:t>
            </a:r>
            <a:r>
              <a:rPr lang="en-GB" baseline="0" dirty="0" smtClean="0"/>
              <a:t>. Alternatively videos can be accessed on the Webwise.ie/parents page. </a:t>
            </a:r>
            <a:endParaRPr dirty="0"/>
          </a:p>
        </p:txBody>
      </p:sp>
    </p:spTree>
    <p:extLst>
      <p:ext uri="{BB962C8B-B14F-4D97-AF65-F5344CB8AC3E}">
        <p14:creationId xmlns:p14="http://schemas.microsoft.com/office/powerpoint/2010/main" val="2211837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Shape 665"/>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6" name="Shape 666"/>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a:buNone/>
            </a:pPr>
            <a:r>
              <a:rPr lang="en-IE" sz="1100" b="0" i="0" u="none" strike="noStrike" kern="1200" cap="none" dirty="0" smtClean="0">
                <a:solidFill>
                  <a:schemeClr val="tx1"/>
                </a:solidFill>
                <a:effectLst/>
                <a:latin typeface="Arial"/>
                <a:ea typeface="Arial"/>
                <a:cs typeface="Arial"/>
                <a:sym typeface="Arial"/>
              </a:rPr>
              <a:t>Are you concerned about how much time your child spends on their phone, tablet, or computer? We’ve put together a guide for parents to help deal with this tricky issue. </a:t>
            </a:r>
          </a:p>
          <a:p>
            <a:pPr marL="139700" indent="0">
              <a:buNone/>
            </a:pPr>
            <a:r>
              <a:rPr lang="en-IE" sz="1100" b="0" i="0" u="none" strike="noStrike" kern="1200" cap="none" dirty="0" smtClean="0">
                <a:solidFill>
                  <a:schemeClr val="tx1"/>
                </a:solidFill>
                <a:effectLst/>
                <a:latin typeface="Arial"/>
                <a:ea typeface="Arial"/>
                <a:cs typeface="Arial"/>
                <a:sym typeface="Arial"/>
              </a:rPr>
              <a:t>It is important to remember that children often welcome time-off from social media and games and can welcome clear guidelines and boundaries in this area.</a:t>
            </a:r>
          </a:p>
          <a:p>
            <a:pPr marL="139700" indent="0">
              <a:buNone/>
            </a:pPr>
            <a:endParaRPr lang="en-IE" sz="1100" b="1" i="0" u="none" strike="noStrike" kern="1200" cap="none" dirty="0" smtClean="0">
              <a:solidFill>
                <a:schemeClr val="tx1"/>
              </a:solidFill>
              <a:effectLst/>
              <a:latin typeface="Arial"/>
              <a:ea typeface="Arial"/>
              <a:cs typeface="Arial"/>
              <a:sym typeface="Arial"/>
            </a:endParaRPr>
          </a:p>
          <a:p>
            <a:pPr marL="139700" indent="0">
              <a:buNone/>
            </a:pPr>
            <a:r>
              <a:rPr lang="en-IE" sz="1100" b="1" i="0" u="none" strike="noStrike" kern="1200" cap="none" dirty="0" smtClean="0">
                <a:solidFill>
                  <a:schemeClr val="tx1"/>
                </a:solidFill>
                <a:effectLst/>
                <a:latin typeface="Arial"/>
                <a:ea typeface="Arial"/>
                <a:cs typeface="Arial"/>
                <a:sym typeface="Arial"/>
              </a:rPr>
              <a:t>How much is too much?</a:t>
            </a:r>
            <a:endParaRPr lang="en-IE" sz="1100" b="0" i="0" u="none" strike="noStrike" kern="1200" cap="none" dirty="0" smtClean="0">
              <a:solidFill>
                <a:schemeClr val="tx1"/>
              </a:solidFill>
              <a:effectLst/>
              <a:latin typeface="Arial"/>
              <a:ea typeface="Arial"/>
              <a:cs typeface="Arial"/>
              <a:sym typeface="Arial"/>
            </a:endParaRPr>
          </a:p>
          <a:p>
            <a:pPr marL="139700" indent="0">
              <a:buNone/>
            </a:pPr>
            <a:r>
              <a:rPr lang="en-IE" sz="1100" b="0" i="0" u="none" strike="noStrike" kern="1200" cap="none" dirty="0" smtClean="0">
                <a:solidFill>
                  <a:schemeClr val="tx1"/>
                </a:solidFill>
                <a:effectLst/>
                <a:latin typeface="Arial"/>
                <a:ea typeface="Arial"/>
                <a:cs typeface="Arial"/>
                <a:sym typeface="Arial"/>
              </a:rPr>
              <a:t>Unfortunately there is no magic number, children use their devices and computers for lots of different reasons – to learn, to play, and to socialise. The most important thing is to agree clear rules on screen time and set a good example, if you are concerned your child is spending too much time online.</a:t>
            </a:r>
          </a:p>
          <a:p>
            <a:pPr marL="139700" indent="0">
              <a:buNone/>
            </a:pPr>
            <a:endParaRPr lang="en-IE" sz="1100" b="1" i="0" u="none" strike="noStrike" kern="1200" cap="none" dirty="0" smtClean="0">
              <a:solidFill>
                <a:schemeClr val="tx1"/>
              </a:solidFill>
              <a:effectLst/>
              <a:latin typeface="Arial"/>
              <a:ea typeface="Arial"/>
              <a:cs typeface="Arial"/>
              <a:sym typeface="Arial"/>
            </a:endParaRPr>
          </a:p>
          <a:p>
            <a:pPr marL="139700" indent="0">
              <a:buNone/>
            </a:pPr>
            <a:r>
              <a:rPr lang="en-IE" sz="1100" b="1" i="0" u="none" strike="noStrike" kern="1200" cap="none" dirty="0" smtClean="0">
                <a:solidFill>
                  <a:schemeClr val="tx1"/>
                </a:solidFill>
                <a:effectLst/>
                <a:latin typeface="Arial"/>
                <a:ea typeface="Arial"/>
                <a:cs typeface="Arial"/>
                <a:sym typeface="Arial"/>
              </a:rPr>
              <a:t>Helpful Pointers</a:t>
            </a:r>
            <a:endParaRPr lang="en-IE" sz="1100" b="0" i="0" u="none" strike="noStrike" kern="1200" cap="none" dirty="0" smtClean="0">
              <a:solidFill>
                <a:schemeClr val="tx1"/>
              </a:solidFill>
              <a:effectLst/>
              <a:latin typeface="Arial"/>
              <a:ea typeface="Arial"/>
              <a:cs typeface="Arial"/>
              <a:sym typeface="Arial"/>
            </a:endParaRPr>
          </a:p>
          <a:p>
            <a:pPr marL="139700" lvl="0" indent="0">
              <a:buNone/>
            </a:pPr>
            <a:r>
              <a:rPr lang="en-IE" sz="1100" b="0" i="0" u="none" strike="noStrike" kern="1200" cap="none" dirty="0" smtClean="0">
                <a:solidFill>
                  <a:schemeClr val="tx1"/>
                </a:solidFill>
                <a:effectLst/>
                <a:latin typeface="Arial"/>
                <a:ea typeface="Arial"/>
                <a:cs typeface="Arial"/>
                <a:sym typeface="Arial"/>
              </a:rPr>
              <a:t>Agree a clear set of rules with your child on screen time in the home. Talk to your child on when and where you think it is appropriate to use screens. Agree times when screens are allowed and when they are not allowed in the home. We suggest dinner time, homework time and bed time is a good start to the not-allowed list.</a:t>
            </a:r>
          </a:p>
          <a:p>
            <a:pPr marL="139700" lvl="0" indent="0">
              <a:buNone/>
            </a:pPr>
            <a:r>
              <a:rPr lang="en-IE" sz="1100" b="0" i="0" u="none" strike="noStrike" kern="1200" cap="none" dirty="0" smtClean="0">
                <a:solidFill>
                  <a:schemeClr val="tx1"/>
                </a:solidFill>
                <a:effectLst/>
                <a:latin typeface="Arial"/>
                <a:ea typeface="Arial"/>
                <a:cs typeface="Arial"/>
                <a:sym typeface="Arial"/>
              </a:rPr>
              <a:t>Do as you say. Modelling behaviour is the most powerful way you can influence your child’s behaviour.</a:t>
            </a:r>
          </a:p>
          <a:p>
            <a:pPr marL="139700" lvl="0" indent="0">
              <a:buNone/>
            </a:pPr>
            <a:r>
              <a:rPr lang="en-IE" sz="1100" b="0" i="0" u="none" strike="noStrike" kern="1200" cap="none" dirty="0" smtClean="0">
                <a:solidFill>
                  <a:schemeClr val="tx1"/>
                </a:solidFill>
                <a:effectLst/>
                <a:latin typeface="Arial"/>
                <a:ea typeface="Arial"/>
                <a:cs typeface="Arial"/>
                <a:sym typeface="Arial"/>
              </a:rPr>
              <a:t>Restrict the use of computers and devices in the bedroom. Depending on the age of your child you may want to set a curfew or ban devices from the bedroom completely.</a:t>
            </a:r>
          </a:p>
          <a:p>
            <a:pPr marL="139700" lvl="0" indent="0">
              <a:buNone/>
            </a:pPr>
            <a:r>
              <a:rPr lang="en-IE" sz="1100" b="0" i="0" u="none" strike="noStrike" kern="1200" cap="none" dirty="0" smtClean="0">
                <a:solidFill>
                  <a:schemeClr val="tx1"/>
                </a:solidFill>
                <a:effectLst/>
                <a:latin typeface="Arial"/>
                <a:ea typeface="Arial"/>
                <a:cs typeface="Arial"/>
                <a:sym typeface="Arial"/>
              </a:rPr>
              <a:t>Buy an alarm clock for your child’s bedroom and charge their phones in your room or downstairs at night time. This can be a helpful way of giving them a break from the internet.</a:t>
            </a:r>
          </a:p>
          <a:p>
            <a:pPr marL="139700" lvl="0" indent="0">
              <a:buNone/>
            </a:pPr>
            <a:r>
              <a:rPr lang="en-IE" sz="1100" b="0" i="0" u="none" strike="noStrike" kern="1200" cap="none" dirty="0" smtClean="0">
                <a:solidFill>
                  <a:schemeClr val="tx1"/>
                </a:solidFill>
                <a:effectLst/>
                <a:latin typeface="Arial"/>
                <a:ea typeface="Arial"/>
                <a:cs typeface="Arial"/>
                <a:sym typeface="Arial"/>
              </a:rPr>
              <a:t>Try not to rely on screens too much to keep the kids amused. It can be easy to encourage them to pick up the tablet or play a game on the computer to keep them occupied. This only confuses rules on screen time, try and stick to the agreed rules with your child and remember to set a good example.</a:t>
            </a:r>
          </a:p>
          <a:p>
            <a:pPr marL="139700" lvl="0" indent="0">
              <a:buNone/>
            </a:pPr>
            <a:r>
              <a:rPr lang="en-IE" sz="1100" b="0" i="0" u="none" strike="noStrike" kern="1200" cap="none" dirty="0" smtClean="0">
                <a:solidFill>
                  <a:schemeClr val="tx1"/>
                </a:solidFill>
                <a:effectLst/>
                <a:latin typeface="Arial"/>
                <a:ea typeface="Arial"/>
                <a:cs typeface="Arial"/>
                <a:sym typeface="Arial"/>
              </a:rPr>
              <a:t>Chat to your child about what they do online and encourage them to use their screen time for learning and education.</a:t>
            </a:r>
          </a:p>
          <a:p>
            <a:pPr marL="139700" lvl="0" indent="0">
              <a:buNone/>
            </a:pPr>
            <a:r>
              <a:rPr lang="en-IE" sz="1100" b="0" i="0" u="none" strike="noStrike" kern="1200" cap="none" dirty="0" smtClean="0">
                <a:solidFill>
                  <a:schemeClr val="tx1"/>
                </a:solidFill>
                <a:effectLst/>
                <a:latin typeface="Arial"/>
                <a:ea typeface="Arial"/>
                <a:cs typeface="Arial"/>
                <a:sym typeface="Arial"/>
              </a:rPr>
              <a:t>Pick one evening a week where you do a family activity together, whether it’s movie night or games night. Doing activities together as a family will help implement screen time guidelines and offer fun alternatives.</a:t>
            </a:r>
          </a:p>
          <a:p>
            <a:pPr marL="139700" lvl="0" indent="0">
              <a:buNone/>
            </a:pPr>
            <a:r>
              <a:rPr lang="en-IE" sz="1100" b="0" i="0" u="none" strike="noStrike" kern="1200" cap="none" dirty="0" smtClean="0">
                <a:solidFill>
                  <a:schemeClr val="tx1"/>
                </a:solidFill>
                <a:effectLst/>
                <a:latin typeface="Arial"/>
                <a:ea typeface="Arial"/>
                <a:cs typeface="Arial"/>
                <a:sym typeface="Arial"/>
              </a:rPr>
              <a:t>Don’t have screens always on in the background. Turn off TVs and computers when not in use, these can be distracting for kids if they are trying to participate in another activity.</a:t>
            </a:r>
          </a:p>
          <a:p>
            <a:pPr marL="139700" lvl="0" indent="0">
              <a:buNone/>
            </a:pPr>
            <a:r>
              <a:rPr lang="en-IE" sz="1100" b="0" i="0" u="none" strike="noStrike" kern="1200" cap="none" dirty="0" smtClean="0">
                <a:solidFill>
                  <a:schemeClr val="tx1"/>
                </a:solidFill>
                <a:effectLst/>
                <a:latin typeface="Arial"/>
                <a:ea typeface="Arial"/>
                <a:cs typeface="Arial"/>
                <a:sym typeface="Arial"/>
              </a:rPr>
              <a:t>Finally, join in, why not set some time aside to play your child’s favourite computer game and discover the online world together.</a:t>
            </a:r>
          </a:p>
          <a:p>
            <a:endParaRPr lang="en-IE" dirty="0" smtClean="0"/>
          </a:p>
          <a:p>
            <a:endParaRPr lang="en-IE" dirty="0" smtClean="0"/>
          </a:p>
          <a:p>
            <a:pPr marL="0" lvl="0" indent="0">
              <a:spcBef>
                <a:spcPts val="0"/>
              </a:spcBef>
              <a:spcAft>
                <a:spcPts val="0"/>
              </a:spcAft>
              <a:buNone/>
            </a:pPr>
            <a:endParaRPr dirty="0"/>
          </a:p>
        </p:txBody>
      </p:sp>
    </p:spTree>
    <p:extLst>
      <p:ext uri="{BB962C8B-B14F-4D97-AF65-F5344CB8AC3E}">
        <p14:creationId xmlns:p14="http://schemas.microsoft.com/office/powerpoint/2010/main" val="1315585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Shape 810"/>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1" name="Shape 811"/>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dirty="0" smtClean="0"/>
              <a:t>Notes for</a:t>
            </a:r>
            <a:r>
              <a:rPr lang="en-GB" baseline="0" dirty="0" smtClean="0"/>
              <a:t> Speaker</a:t>
            </a:r>
          </a:p>
          <a:p>
            <a:pPr marL="0" lvl="0" indent="0">
              <a:spcBef>
                <a:spcPts val="0"/>
              </a:spcBef>
              <a:spcAft>
                <a:spcPts val="0"/>
              </a:spcAft>
              <a:buNone/>
            </a:pPr>
            <a:r>
              <a:rPr lang="en-GB" baseline="0" dirty="0" smtClean="0"/>
              <a:t>Activity Slide</a:t>
            </a:r>
          </a:p>
          <a:p>
            <a:pPr marL="0" lvl="0" indent="0">
              <a:spcBef>
                <a:spcPts val="0"/>
              </a:spcBef>
              <a:spcAft>
                <a:spcPts val="0"/>
              </a:spcAft>
              <a:buNone/>
            </a:pPr>
            <a:endParaRPr lang="en-GB"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100" b="1" noProof="1" smtClean="0">
                <a:solidFill>
                  <a:srgbClr val="F05E43"/>
                </a:solidFill>
                <a:latin typeface="Montserrat" panose="020B0604020202020204" charset="0"/>
                <a:ea typeface="Segoe UI" panose="020B0502040204020203" pitchFamily="34" charset="0"/>
                <a:cs typeface="Helvetica" panose="020B0604020202020204" pitchFamily="34" charset="0"/>
              </a:rPr>
              <a:t>‘Work with a partner to come up with three tips for parents who are introducing screens and the internet into their child’s life.’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100" b="1" noProof="1" smtClean="0">
              <a:solidFill>
                <a:srgbClr val="F05E43"/>
              </a:solidFill>
              <a:latin typeface="Montserrat" panose="020B0604020202020204" charset="0"/>
              <a:ea typeface="Segoe UI" panose="020B0502040204020203" pitchFamily="34" charset="0"/>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100" b="1" noProof="1" smtClean="0">
                <a:solidFill>
                  <a:srgbClr val="F05E43"/>
                </a:solidFill>
                <a:latin typeface="Montserrat" panose="020B0604020202020204" charset="0"/>
                <a:ea typeface="Segoe UI" panose="020B0502040204020203" pitchFamily="34" charset="0"/>
                <a:cs typeface="Helvetica" panose="020B0604020202020204" pitchFamily="34" charset="0"/>
              </a:rPr>
              <a:t>Note: Give the group 5 mins to discuss, then take 5 minutes to go through the responses. </a:t>
            </a:r>
          </a:p>
          <a:p>
            <a:pPr marL="0" lvl="0" indent="0">
              <a:spcBef>
                <a:spcPts val="0"/>
              </a:spcBef>
              <a:spcAft>
                <a:spcPts val="0"/>
              </a:spcAft>
              <a:buNone/>
            </a:pPr>
            <a:endParaRPr dirty="0"/>
          </a:p>
        </p:txBody>
      </p:sp>
    </p:spTree>
    <p:extLst>
      <p:ext uri="{BB962C8B-B14F-4D97-AF65-F5344CB8AC3E}">
        <p14:creationId xmlns:p14="http://schemas.microsoft.com/office/powerpoint/2010/main" val="171090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IE" baseline="0" dirty="0" smtClean="0"/>
              <a:t>Child Psychologist, </a:t>
            </a:r>
            <a:r>
              <a:rPr lang="en-IE" baseline="0" dirty="0" err="1" smtClean="0"/>
              <a:t>Dr.</a:t>
            </a:r>
            <a:r>
              <a:rPr lang="en-IE" baseline="0" dirty="0" smtClean="0"/>
              <a:t> John </a:t>
            </a:r>
            <a:r>
              <a:rPr lang="en-IE" baseline="0" dirty="0" err="1" smtClean="0"/>
              <a:t>Sharry</a:t>
            </a:r>
            <a:r>
              <a:rPr lang="en-IE" baseline="0" dirty="0" smtClean="0"/>
              <a:t> offers advice on how parents can deal with conflict around technology use in the home</a:t>
            </a:r>
            <a:endParaRPr lang="en-GB" dirty="0" smtClean="0"/>
          </a:p>
          <a:p>
            <a:pPr marL="0" lvl="0" indent="0">
              <a:spcBef>
                <a:spcPts val="0"/>
              </a:spcBef>
              <a:spcAft>
                <a:spcPts val="0"/>
              </a:spcAft>
              <a:buNone/>
            </a:pPr>
            <a:r>
              <a:rPr lang="en-GB" dirty="0" smtClean="0"/>
              <a:t>Click</a:t>
            </a:r>
            <a:r>
              <a:rPr lang="en-GB" baseline="0" dirty="0" smtClean="0"/>
              <a:t> the Link to play video: https://vimeo.com/200805499</a:t>
            </a:r>
          </a:p>
          <a:p>
            <a:pPr marL="0" lvl="0" indent="0">
              <a:spcBef>
                <a:spcPts val="0"/>
              </a:spcBef>
              <a:spcAft>
                <a:spcPts val="0"/>
              </a:spcAft>
              <a:buNone/>
            </a:pPr>
            <a:r>
              <a:rPr lang="en-GB" baseline="0" dirty="0" smtClean="0"/>
              <a:t>Please ensure pop-ups are enables on your computer. Video will play on </a:t>
            </a:r>
            <a:r>
              <a:rPr lang="en-GB" baseline="0" dirty="0" err="1" smtClean="0"/>
              <a:t>vimeo</a:t>
            </a:r>
            <a:r>
              <a:rPr lang="en-GB" baseline="0" dirty="0" smtClean="0"/>
              <a:t>. Alternatively videos can be accessed on the Webwise.ie/parents page. </a:t>
            </a:r>
            <a:endParaRPr dirty="0"/>
          </a:p>
        </p:txBody>
      </p:sp>
    </p:spTree>
    <p:extLst>
      <p:ext uri="{BB962C8B-B14F-4D97-AF65-F5344CB8AC3E}">
        <p14:creationId xmlns:p14="http://schemas.microsoft.com/office/powerpoint/2010/main" val="104657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9"/>
        <p:cNvGrpSpPr/>
        <p:nvPr/>
      </p:nvGrpSpPr>
      <p:grpSpPr>
        <a:xfrm>
          <a:off x="0" y="0"/>
          <a:ext cx="0" cy="0"/>
          <a:chOff x="0" y="0"/>
          <a:chExt cx="0" cy="0"/>
        </a:xfrm>
      </p:grpSpPr>
      <p:grpSp>
        <p:nvGrpSpPr>
          <p:cNvPr id="10" name="Shape 10"/>
          <p:cNvGrpSpPr/>
          <p:nvPr/>
        </p:nvGrpSpPr>
        <p:grpSpPr>
          <a:xfrm>
            <a:off x="-6" y="-11"/>
            <a:ext cx="2429759" cy="1609289"/>
            <a:chOff x="608719" y="-11"/>
            <a:chExt cx="2429759" cy="1609289"/>
          </a:xfrm>
        </p:grpSpPr>
        <p:sp>
          <p:nvSpPr>
            <p:cNvPr id="11" name="Shape 11"/>
            <p:cNvSpPr/>
            <p:nvPr/>
          </p:nvSpPr>
          <p:spPr>
            <a:xfrm>
              <a:off x="608719" y="322534"/>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2"/>
            <p:cNvSpPr/>
            <p:nvPr/>
          </p:nvSpPr>
          <p:spPr>
            <a:xfrm>
              <a:off x="608719" y="965890"/>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Shape 13"/>
            <p:cNvSpPr/>
            <p:nvPr/>
          </p:nvSpPr>
          <p:spPr>
            <a:xfrm>
              <a:off x="1822766"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 name="Shape 14"/>
            <p:cNvSpPr/>
            <p:nvPr/>
          </p:nvSpPr>
          <p:spPr>
            <a:xfrm>
              <a:off x="1822766" y="965890"/>
              <a:ext cx="607856" cy="643388"/>
            </a:xfrm>
            <a:custGeom>
              <a:avLst/>
              <a:gdLst/>
              <a:ahLst/>
              <a:cxnLst/>
              <a:rect l="0" t="0" r="0" b="0"/>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15"/>
            <p:cNvSpPr/>
            <p:nvPr/>
          </p:nvSpPr>
          <p:spPr>
            <a:xfrm>
              <a:off x="1214909"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16"/>
            <p:cNvSpPr/>
            <p:nvPr/>
          </p:nvSpPr>
          <p:spPr>
            <a:xfrm>
              <a:off x="1822766" y="-11"/>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17"/>
            <p:cNvSpPr/>
            <p:nvPr/>
          </p:nvSpPr>
          <p:spPr>
            <a:xfrm>
              <a:off x="608719" y="643313"/>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 name="Shape 18"/>
            <p:cNvSpPr/>
            <p:nvPr/>
          </p:nvSpPr>
          <p:spPr>
            <a:xfrm>
              <a:off x="1214909"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 name="Shape 19"/>
            <p:cNvSpPr/>
            <p:nvPr/>
          </p:nvSpPr>
          <p:spPr>
            <a:xfrm>
              <a:off x="1214909" y="965890"/>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 name="Shape 20"/>
            <p:cNvSpPr/>
            <p:nvPr/>
          </p:nvSpPr>
          <p:spPr>
            <a:xfrm>
              <a:off x="2430592"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21"/>
            <p:cNvSpPr/>
            <p:nvPr/>
          </p:nvSpPr>
          <p:spPr>
            <a:xfrm>
              <a:off x="608719" y="-11"/>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 name="Shape 22"/>
            <p:cNvSpPr/>
            <p:nvPr/>
          </p:nvSpPr>
          <p:spPr>
            <a:xfrm>
              <a:off x="1214909" y="-11"/>
              <a:ext cx="607886" cy="322577"/>
            </a:xfrm>
            <a:custGeom>
              <a:avLst/>
              <a:gdLst/>
              <a:ahLst/>
              <a:cxnLst/>
              <a:rect l="0" t="0" r="0" b="0"/>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3" name="Shape 23"/>
          <p:cNvSpPr txBox="1">
            <a:spLocks noGrp="1"/>
          </p:cNvSpPr>
          <p:nvPr>
            <p:ph type="ctrTitle"/>
          </p:nvPr>
        </p:nvSpPr>
        <p:spPr>
          <a:xfrm>
            <a:off x="685800" y="1991825"/>
            <a:ext cx="5265000" cy="1159800"/>
          </a:xfrm>
          <a:prstGeom prst="rect">
            <a:avLst/>
          </a:prstGeom>
        </p:spPr>
        <p:txBody>
          <a:bodyPr spcFirstLastPara="1" wrap="square" lIns="91425" tIns="91425" rIns="91425" bIns="91425" anchor="ctr" anchorCtr="0"/>
          <a:lstStyle>
            <a:lvl1pPr lvl="0">
              <a:spcBef>
                <a:spcPts val="0"/>
              </a:spcBef>
              <a:spcAft>
                <a:spcPts val="0"/>
              </a:spcAft>
              <a:buClr>
                <a:srgbClr val="FFFFFF"/>
              </a:buClr>
              <a:buSzPts val="4000"/>
              <a:buNone/>
              <a:defRPr sz="4000">
                <a:solidFill>
                  <a:srgbClr val="FFFFFF"/>
                </a:solidFill>
              </a:defRPr>
            </a:lvl1pPr>
            <a:lvl2pPr lvl="1">
              <a:spcBef>
                <a:spcPts val="0"/>
              </a:spcBef>
              <a:spcAft>
                <a:spcPts val="0"/>
              </a:spcAft>
              <a:buClr>
                <a:srgbClr val="FFFFFF"/>
              </a:buClr>
              <a:buSzPts val="4000"/>
              <a:buNone/>
              <a:defRPr sz="4000">
                <a:solidFill>
                  <a:srgbClr val="FFFFFF"/>
                </a:solidFill>
              </a:defRPr>
            </a:lvl2pPr>
            <a:lvl3pPr lvl="2">
              <a:spcBef>
                <a:spcPts val="0"/>
              </a:spcBef>
              <a:spcAft>
                <a:spcPts val="0"/>
              </a:spcAft>
              <a:buClr>
                <a:srgbClr val="FFFFFF"/>
              </a:buClr>
              <a:buSzPts val="4000"/>
              <a:buNone/>
              <a:defRPr sz="4000">
                <a:solidFill>
                  <a:srgbClr val="FFFFFF"/>
                </a:solidFill>
              </a:defRPr>
            </a:lvl3pPr>
            <a:lvl4pPr lvl="3">
              <a:spcBef>
                <a:spcPts val="0"/>
              </a:spcBef>
              <a:spcAft>
                <a:spcPts val="0"/>
              </a:spcAft>
              <a:buClr>
                <a:srgbClr val="FFFFFF"/>
              </a:buClr>
              <a:buSzPts val="4000"/>
              <a:buNone/>
              <a:defRPr sz="4000">
                <a:solidFill>
                  <a:srgbClr val="FFFFFF"/>
                </a:solidFill>
              </a:defRPr>
            </a:lvl4pPr>
            <a:lvl5pPr lvl="4">
              <a:spcBef>
                <a:spcPts val="0"/>
              </a:spcBef>
              <a:spcAft>
                <a:spcPts val="0"/>
              </a:spcAft>
              <a:buClr>
                <a:srgbClr val="FFFFFF"/>
              </a:buClr>
              <a:buSzPts val="4000"/>
              <a:buNone/>
              <a:defRPr sz="4000">
                <a:solidFill>
                  <a:srgbClr val="FFFFFF"/>
                </a:solidFill>
              </a:defRPr>
            </a:lvl5pPr>
            <a:lvl6pPr lvl="5">
              <a:spcBef>
                <a:spcPts val="0"/>
              </a:spcBef>
              <a:spcAft>
                <a:spcPts val="0"/>
              </a:spcAft>
              <a:buClr>
                <a:srgbClr val="FFFFFF"/>
              </a:buClr>
              <a:buSzPts val="4000"/>
              <a:buNone/>
              <a:defRPr sz="4000">
                <a:solidFill>
                  <a:srgbClr val="FFFFFF"/>
                </a:solidFill>
              </a:defRPr>
            </a:lvl6pPr>
            <a:lvl7pPr lvl="6">
              <a:spcBef>
                <a:spcPts val="0"/>
              </a:spcBef>
              <a:spcAft>
                <a:spcPts val="0"/>
              </a:spcAft>
              <a:buClr>
                <a:srgbClr val="FFFFFF"/>
              </a:buClr>
              <a:buSzPts val="4000"/>
              <a:buNone/>
              <a:defRPr sz="4000">
                <a:solidFill>
                  <a:srgbClr val="FFFFFF"/>
                </a:solidFill>
              </a:defRPr>
            </a:lvl7pPr>
            <a:lvl8pPr lvl="7">
              <a:spcBef>
                <a:spcPts val="0"/>
              </a:spcBef>
              <a:spcAft>
                <a:spcPts val="0"/>
              </a:spcAft>
              <a:buClr>
                <a:srgbClr val="FFFFFF"/>
              </a:buClr>
              <a:buSzPts val="4000"/>
              <a:buNone/>
              <a:defRPr sz="4000">
                <a:solidFill>
                  <a:srgbClr val="FFFFFF"/>
                </a:solidFill>
              </a:defRPr>
            </a:lvl8pPr>
            <a:lvl9pPr lvl="8">
              <a:spcBef>
                <a:spcPts val="0"/>
              </a:spcBef>
              <a:spcAft>
                <a:spcPts val="0"/>
              </a:spcAft>
              <a:buClr>
                <a:srgbClr val="FFFFFF"/>
              </a:buClr>
              <a:buSzPts val="4000"/>
              <a:buNone/>
              <a:defRPr sz="4000">
                <a:solidFill>
                  <a:srgbClr val="FFFFFF"/>
                </a:solidFill>
              </a:defRPr>
            </a:lvl9pPr>
          </a:lstStyle>
          <a:p>
            <a:endParaRPr/>
          </a:p>
        </p:txBody>
      </p:sp>
      <p:grpSp>
        <p:nvGrpSpPr>
          <p:cNvPr id="24" name="Shape 24"/>
          <p:cNvGrpSpPr/>
          <p:nvPr/>
        </p:nvGrpSpPr>
        <p:grpSpPr>
          <a:xfrm>
            <a:off x="4894945" y="-11"/>
            <a:ext cx="4252453" cy="5146816"/>
            <a:chOff x="4894945" y="-11"/>
            <a:chExt cx="4252453" cy="5146816"/>
          </a:xfrm>
        </p:grpSpPr>
        <p:sp>
          <p:nvSpPr>
            <p:cNvPr id="25" name="Shape 25"/>
            <p:cNvSpPr/>
            <p:nvPr/>
          </p:nvSpPr>
          <p:spPr>
            <a:xfrm>
              <a:off x="6108962" y="4182670"/>
              <a:ext cx="607886" cy="643356"/>
            </a:xfrm>
            <a:custGeom>
              <a:avLst/>
              <a:gdLst/>
              <a:ahLst/>
              <a:cxnLst/>
              <a:rect l="0" t="0" r="0" b="0"/>
              <a:pathLst>
                <a:path w="20428" h="20036" extrusionOk="0">
                  <a:moveTo>
                    <a:pt x="1" y="0"/>
                  </a:moveTo>
                  <a:lnTo>
                    <a:pt x="1" y="20036"/>
                  </a:lnTo>
                  <a:lnTo>
                    <a:pt x="20427" y="9990"/>
                  </a:lnTo>
                  <a:lnTo>
                    <a:pt x="1"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Shape 26"/>
            <p:cNvSpPr/>
            <p:nvPr/>
          </p:nvSpPr>
          <p:spPr>
            <a:xfrm>
              <a:off x="6716818" y="3860093"/>
              <a:ext cx="607856" cy="643388"/>
            </a:xfrm>
            <a:custGeom>
              <a:avLst/>
              <a:gdLst/>
              <a:ahLst/>
              <a:cxnLst/>
              <a:rect l="0" t="0" r="0" b="0"/>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Shape 27"/>
            <p:cNvSpPr/>
            <p:nvPr/>
          </p:nvSpPr>
          <p:spPr>
            <a:xfrm>
              <a:off x="7324645" y="3539314"/>
              <a:ext cx="607886" cy="643388"/>
            </a:xfrm>
            <a:custGeom>
              <a:avLst/>
              <a:gdLst/>
              <a:ahLst/>
              <a:cxnLst/>
              <a:rect l="0" t="0" r="0" b="0"/>
              <a:pathLst>
                <a:path w="20428" h="20037" extrusionOk="0">
                  <a:moveTo>
                    <a:pt x="1" y="0"/>
                  </a:moveTo>
                  <a:lnTo>
                    <a:pt x="1" y="20036"/>
                  </a:lnTo>
                  <a:lnTo>
                    <a:pt x="20427" y="9990"/>
                  </a:lnTo>
                  <a:lnTo>
                    <a:pt x="1"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 name="Shape 28"/>
            <p:cNvSpPr/>
            <p:nvPr/>
          </p:nvSpPr>
          <p:spPr>
            <a:xfrm>
              <a:off x="7324645" y="4182670"/>
              <a:ext cx="607886" cy="643356"/>
            </a:xfrm>
            <a:custGeom>
              <a:avLst/>
              <a:gdLst/>
              <a:ahLst/>
              <a:cxnLst/>
              <a:rect l="0" t="0" r="0" b="0"/>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 name="Shape 29"/>
            <p:cNvSpPr/>
            <p:nvPr/>
          </p:nvSpPr>
          <p:spPr>
            <a:xfrm>
              <a:off x="7932502" y="643313"/>
              <a:ext cx="606220" cy="643388"/>
            </a:xfrm>
            <a:custGeom>
              <a:avLst/>
              <a:gdLst/>
              <a:ahLst/>
              <a:cxnLst/>
              <a:rect l="0" t="0" r="0" b="0"/>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 name="Shape 30"/>
            <p:cNvSpPr/>
            <p:nvPr/>
          </p:nvSpPr>
          <p:spPr>
            <a:xfrm>
              <a:off x="8538692" y="322534"/>
              <a:ext cx="607856" cy="643388"/>
            </a:xfrm>
            <a:custGeom>
              <a:avLst/>
              <a:gdLst/>
              <a:ahLst/>
              <a:cxnLst/>
              <a:rect l="0" t="0" r="0" b="0"/>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 name="Shape 31"/>
            <p:cNvSpPr/>
            <p:nvPr/>
          </p:nvSpPr>
          <p:spPr>
            <a:xfrm>
              <a:off x="7932502" y="1286669"/>
              <a:ext cx="606220" cy="643388"/>
            </a:xfrm>
            <a:custGeom>
              <a:avLst/>
              <a:gdLst/>
              <a:ahLst/>
              <a:cxnLst/>
              <a:rect l="0" t="0" r="0" b="0"/>
              <a:pathLst>
                <a:path w="20372" h="20037" extrusionOk="0">
                  <a:moveTo>
                    <a:pt x="0" y="1"/>
                  </a:moveTo>
                  <a:lnTo>
                    <a:pt x="0" y="20037"/>
                  </a:lnTo>
                  <a:lnTo>
                    <a:pt x="20371" y="10047"/>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 name="Shape 32"/>
            <p:cNvSpPr/>
            <p:nvPr/>
          </p:nvSpPr>
          <p:spPr>
            <a:xfrm>
              <a:off x="7932502" y="3216737"/>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 name="Shape 33"/>
            <p:cNvSpPr/>
            <p:nvPr/>
          </p:nvSpPr>
          <p:spPr>
            <a:xfrm>
              <a:off x="8538692" y="3539314"/>
              <a:ext cx="607856" cy="643388"/>
            </a:xfrm>
            <a:custGeom>
              <a:avLst/>
              <a:gdLst/>
              <a:ahLst/>
              <a:cxnLst/>
              <a:rect l="0" t="0" r="0" b="0"/>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 name="Shape 34"/>
            <p:cNvSpPr/>
            <p:nvPr/>
          </p:nvSpPr>
          <p:spPr>
            <a:xfrm>
              <a:off x="6108962" y="-11"/>
              <a:ext cx="607886" cy="322577"/>
            </a:xfrm>
            <a:custGeom>
              <a:avLst/>
              <a:gdLst/>
              <a:ahLst/>
              <a:cxnLst/>
              <a:rect l="0" t="0" r="0" b="0"/>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 name="Shape 35"/>
            <p:cNvSpPr/>
            <p:nvPr/>
          </p:nvSpPr>
          <p:spPr>
            <a:xfrm>
              <a:off x="6716818" y="-11"/>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 name="Shape 36"/>
            <p:cNvSpPr/>
            <p:nvPr/>
          </p:nvSpPr>
          <p:spPr>
            <a:xfrm>
              <a:off x="7324645" y="-11"/>
              <a:ext cx="607886" cy="322577"/>
            </a:xfrm>
            <a:custGeom>
              <a:avLst/>
              <a:gdLst/>
              <a:ahLst/>
              <a:cxnLst/>
              <a:rect l="0" t="0" r="0" b="0"/>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p:nvPr/>
          </p:nvSpPr>
          <p:spPr>
            <a:xfrm>
              <a:off x="7932502" y="-11"/>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 name="Shape 38"/>
            <p:cNvSpPr/>
            <p:nvPr/>
          </p:nvSpPr>
          <p:spPr>
            <a:xfrm>
              <a:off x="8538692" y="-11"/>
              <a:ext cx="607856" cy="322577"/>
            </a:xfrm>
            <a:custGeom>
              <a:avLst/>
              <a:gdLst/>
              <a:ahLst/>
              <a:cxnLst/>
              <a:rect l="0" t="0" r="0" b="0"/>
              <a:pathLst>
                <a:path w="20427" h="10046" extrusionOk="0">
                  <a:moveTo>
                    <a:pt x="0" y="0"/>
                  </a:moveTo>
                  <a:lnTo>
                    <a:pt x="0" y="1004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 name="Shape 39"/>
            <p:cNvSpPr/>
            <p:nvPr/>
          </p:nvSpPr>
          <p:spPr>
            <a:xfrm>
              <a:off x="4894945" y="3860093"/>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 name="Shape 40"/>
            <p:cNvSpPr/>
            <p:nvPr/>
          </p:nvSpPr>
          <p:spPr>
            <a:xfrm>
              <a:off x="6108962" y="3860093"/>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 name="Shape 41"/>
            <p:cNvSpPr/>
            <p:nvPr/>
          </p:nvSpPr>
          <p:spPr>
            <a:xfrm>
              <a:off x="5502772" y="4182670"/>
              <a:ext cx="606220" cy="643356"/>
            </a:xfrm>
            <a:custGeom>
              <a:avLst/>
              <a:gdLst/>
              <a:ahLst/>
              <a:cxnLst/>
              <a:rect l="0" t="0" r="0" b="0"/>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 name="Shape 42"/>
            <p:cNvSpPr/>
            <p:nvPr/>
          </p:nvSpPr>
          <p:spPr>
            <a:xfrm>
              <a:off x="7324645" y="3216737"/>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 name="Shape 43"/>
            <p:cNvSpPr/>
            <p:nvPr/>
          </p:nvSpPr>
          <p:spPr>
            <a:xfrm>
              <a:off x="6716818" y="3539314"/>
              <a:ext cx="607856" cy="643388"/>
            </a:xfrm>
            <a:custGeom>
              <a:avLst/>
              <a:gdLst/>
              <a:ahLst/>
              <a:cxnLst/>
              <a:rect l="0" t="0" r="0" b="0"/>
              <a:pathLst>
                <a:path w="20427" h="20037" extrusionOk="0">
                  <a:moveTo>
                    <a:pt x="20427" y="0"/>
                  </a:moveTo>
                  <a:lnTo>
                    <a:pt x="0" y="9990"/>
                  </a:lnTo>
                  <a:lnTo>
                    <a:pt x="20427" y="2003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 name="Shape 44"/>
            <p:cNvSpPr/>
            <p:nvPr/>
          </p:nvSpPr>
          <p:spPr>
            <a:xfrm>
              <a:off x="6716818" y="4182670"/>
              <a:ext cx="607856" cy="643356"/>
            </a:xfrm>
            <a:custGeom>
              <a:avLst/>
              <a:gdLst/>
              <a:ahLst/>
              <a:cxnLst/>
              <a:rect l="0" t="0" r="0" b="0"/>
              <a:pathLst>
                <a:path w="20427" h="20036" extrusionOk="0">
                  <a:moveTo>
                    <a:pt x="20427" y="0"/>
                  </a:moveTo>
                  <a:lnTo>
                    <a:pt x="0" y="9990"/>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 name="Shape 45"/>
            <p:cNvSpPr/>
            <p:nvPr/>
          </p:nvSpPr>
          <p:spPr>
            <a:xfrm>
              <a:off x="7932502" y="322534"/>
              <a:ext cx="606220" cy="643388"/>
            </a:xfrm>
            <a:custGeom>
              <a:avLst/>
              <a:gdLst/>
              <a:ahLst/>
              <a:cxnLst/>
              <a:rect l="0" t="0" r="0" b="0"/>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 name="Shape 46"/>
            <p:cNvSpPr/>
            <p:nvPr/>
          </p:nvSpPr>
          <p:spPr>
            <a:xfrm>
              <a:off x="7932502" y="965890"/>
              <a:ext cx="606220" cy="643388"/>
            </a:xfrm>
            <a:custGeom>
              <a:avLst/>
              <a:gdLst/>
              <a:ahLst/>
              <a:cxnLst/>
              <a:rect l="0" t="0" r="0" b="0"/>
              <a:pathLst>
                <a:path w="20372" h="20037" extrusionOk="0">
                  <a:moveTo>
                    <a:pt x="20371" y="1"/>
                  </a:moveTo>
                  <a:lnTo>
                    <a:pt x="0" y="9991"/>
                  </a:lnTo>
                  <a:lnTo>
                    <a:pt x="20371" y="20037"/>
                  </a:lnTo>
                  <a:lnTo>
                    <a:pt x="2037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 name="Shape 47"/>
            <p:cNvSpPr/>
            <p:nvPr/>
          </p:nvSpPr>
          <p:spPr>
            <a:xfrm>
              <a:off x="7932502" y="2895958"/>
              <a:ext cx="606220" cy="643388"/>
            </a:xfrm>
            <a:custGeom>
              <a:avLst/>
              <a:gdLst/>
              <a:ahLst/>
              <a:cxnLst/>
              <a:rect l="0" t="0" r="0" b="0"/>
              <a:pathLst>
                <a:path w="20372" h="20037" extrusionOk="0">
                  <a:moveTo>
                    <a:pt x="20371" y="0"/>
                  </a:moveTo>
                  <a:lnTo>
                    <a:pt x="0" y="9990"/>
                  </a:lnTo>
                  <a:lnTo>
                    <a:pt x="20371" y="20036"/>
                  </a:lnTo>
                  <a:lnTo>
                    <a:pt x="20371"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 name="Shape 48"/>
            <p:cNvSpPr/>
            <p:nvPr/>
          </p:nvSpPr>
          <p:spPr>
            <a:xfrm>
              <a:off x="7932492" y="3538418"/>
              <a:ext cx="607856" cy="643388"/>
            </a:xfrm>
            <a:custGeom>
              <a:avLst/>
              <a:gdLst/>
              <a:ahLst/>
              <a:cxnLst/>
              <a:rect l="0" t="0" r="0" b="0"/>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 name="Shape 49"/>
            <p:cNvSpPr/>
            <p:nvPr/>
          </p:nvSpPr>
          <p:spPr>
            <a:xfrm>
              <a:off x="6108962" y="-11"/>
              <a:ext cx="607886" cy="643356"/>
            </a:xfrm>
            <a:custGeom>
              <a:avLst/>
              <a:gdLst/>
              <a:ahLst/>
              <a:cxnLst/>
              <a:rect l="0" t="0" r="0" b="0"/>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0" name="Shape 50"/>
            <p:cNvSpPr/>
            <p:nvPr/>
          </p:nvSpPr>
          <p:spPr>
            <a:xfrm>
              <a:off x="6716818" y="-11"/>
              <a:ext cx="607856"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 name="Shape 51"/>
            <p:cNvSpPr/>
            <p:nvPr/>
          </p:nvSpPr>
          <p:spPr>
            <a:xfrm>
              <a:off x="6716818"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2" name="Shape 52"/>
            <p:cNvSpPr/>
            <p:nvPr/>
          </p:nvSpPr>
          <p:spPr>
            <a:xfrm>
              <a:off x="732464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 name="Shape 53"/>
            <p:cNvSpPr/>
            <p:nvPr/>
          </p:nvSpPr>
          <p:spPr>
            <a:xfrm>
              <a:off x="8538692" y="-11"/>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 name="Shape 54"/>
            <p:cNvSpPr/>
            <p:nvPr/>
          </p:nvSpPr>
          <p:spPr>
            <a:xfrm>
              <a:off x="853869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 name="Shape 55"/>
            <p:cNvSpPr/>
            <p:nvPr/>
          </p:nvSpPr>
          <p:spPr>
            <a:xfrm>
              <a:off x="7324658" y="322534"/>
              <a:ext cx="607886" cy="643388"/>
            </a:xfrm>
            <a:custGeom>
              <a:avLst/>
              <a:gdLst/>
              <a:ahLst/>
              <a:cxnLst/>
              <a:rect l="0" t="0" r="0" b="0"/>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 name="Shape 56"/>
            <p:cNvSpPr/>
            <p:nvPr/>
          </p:nvSpPr>
          <p:spPr>
            <a:xfrm>
              <a:off x="7324658" y="965890"/>
              <a:ext cx="607886" cy="643388"/>
            </a:xfrm>
            <a:custGeom>
              <a:avLst/>
              <a:gdLst/>
              <a:ahLst/>
              <a:cxnLst/>
              <a:rect l="0" t="0" r="0" b="0"/>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 name="Shape 57"/>
            <p:cNvSpPr/>
            <p:nvPr/>
          </p:nvSpPr>
          <p:spPr>
            <a:xfrm>
              <a:off x="6716831" y="322534"/>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 name="Shape 58"/>
            <p:cNvSpPr/>
            <p:nvPr/>
          </p:nvSpPr>
          <p:spPr>
            <a:xfrm>
              <a:off x="6716831" y="965890"/>
              <a:ext cx="607856" cy="643388"/>
            </a:xfrm>
            <a:custGeom>
              <a:avLst/>
              <a:gdLst/>
              <a:ahLst/>
              <a:cxnLst/>
              <a:rect l="0" t="0" r="0" b="0"/>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 name="Shape 59"/>
            <p:cNvSpPr/>
            <p:nvPr/>
          </p:nvSpPr>
          <p:spPr>
            <a:xfrm>
              <a:off x="7324658" y="1286669"/>
              <a:ext cx="607886" cy="643388"/>
            </a:xfrm>
            <a:custGeom>
              <a:avLst/>
              <a:gdLst/>
              <a:ahLst/>
              <a:cxnLst/>
              <a:rect l="0" t="0" r="0" b="0"/>
              <a:pathLst>
                <a:path w="20428" h="20037" extrusionOk="0">
                  <a:moveTo>
                    <a:pt x="20427" y="1"/>
                  </a:moveTo>
                  <a:lnTo>
                    <a:pt x="1" y="10047"/>
                  </a:lnTo>
                  <a:lnTo>
                    <a:pt x="20427" y="20037"/>
                  </a:lnTo>
                  <a:lnTo>
                    <a:pt x="20427"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 name="Shape 60"/>
            <p:cNvSpPr/>
            <p:nvPr/>
          </p:nvSpPr>
          <p:spPr>
            <a:xfrm>
              <a:off x="7324658" y="-11"/>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 name="Shape 61"/>
            <p:cNvSpPr/>
            <p:nvPr/>
          </p:nvSpPr>
          <p:spPr>
            <a:xfrm>
              <a:off x="8538692" y="4825993"/>
              <a:ext cx="607856" cy="320811"/>
            </a:xfrm>
            <a:custGeom>
              <a:avLst/>
              <a:gdLst/>
              <a:ahLst/>
              <a:cxnLst/>
              <a:rect l="0" t="0" r="0" b="0"/>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2" name="Shape 62"/>
            <p:cNvSpPr/>
            <p:nvPr/>
          </p:nvSpPr>
          <p:spPr>
            <a:xfrm>
              <a:off x="6109812" y="2252602"/>
              <a:ext cx="607886" cy="643388"/>
            </a:xfrm>
            <a:custGeom>
              <a:avLst/>
              <a:gdLst/>
              <a:ahLst/>
              <a:cxnLst/>
              <a:rect l="0" t="0" r="0" b="0"/>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3" name="Shape 63"/>
            <p:cNvSpPr/>
            <p:nvPr/>
          </p:nvSpPr>
          <p:spPr>
            <a:xfrm>
              <a:off x="6109812" y="3539314"/>
              <a:ext cx="607886" cy="643388"/>
            </a:xfrm>
            <a:custGeom>
              <a:avLst/>
              <a:gdLst/>
              <a:ahLst/>
              <a:cxnLst/>
              <a:rect l="0" t="0" r="0" b="0"/>
              <a:pathLst>
                <a:path w="20428" h="20037" extrusionOk="0">
                  <a:moveTo>
                    <a:pt x="1" y="0"/>
                  </a:moveTo>
                  <a:lnTo>
                    <a:pt x="1" y="20036"/>
                  </a:lnTo>
                  <a:lnTo>
                    <a:pt x="20427" y="9990"/>
                  </a:lnTo>
                  <a:lnTo>
                    <a:pt x="1"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4" name="Shape 64"/>
            <p:cNvSpPr/>
            <p:nvPr/>
          </p:nvSpPr>
          <p:spPr>
            <a:xfrm>
              <a:off x="6717668" y="1286669"/>
              <a:ext cx="607856"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5" name="Shape 65"/>
            <p:cNvSpPr/>
            <p:nvPr/>
          </p:nvSpPr>
          <p:spPr>
            <a:xfrm>
              <a:off x="6717668" y="1930025"/>
              <a:ext cx="607856" cy="643388"/>
            </a:xfrm>
            <a:custGeom>
              <a:avLst/>
              <a:gdLst/>
              <a:ahLst/>
              <a:cxnLst/>
              <a:rect l="0" t="0" r="0" b="0"/>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6" name="Shape 66"/>
            <p:cNvSpPr/>
            <p:nvPr/>
          </p:nvSpPr>
          <p:spPr>
            <a:xfrm>
              <a:off x="6717668" y="2573381"/>
              <a:ext cx="607856" cy="643388"/>
            </a:xfrm>
            <a:custGeom>
              <a:avLst/>
              <a:gdLst/>
              <a:ahLst/>
              <a:cxnLst/>
              <a:rect l="0" t="0" r="0" b="0"/>
              <a:pathLst>
                <a:path w="20427" h="20037" extrusionOk="0">
                  <a:moveTo>
                    <a:pt x="0" y="1"/>
                  </a:moveTo>
                  <a:lnTo>
                    <a:pt x="0" y="20036"/>
                  </a:lnTo>
                  <a:lnTo>
                    <a:pt x="20427" y="10046"/>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7" name="Shape 67"/>
            <p:cNvSpPr/>
            <p:nvPr/>
          </p:nvSpPr>
          <p:spPr>
            <a:xfrm>
              <a:off x="7325495" y="2252602"/>
              <a:ext cx="607886" cy="643388"/>
            </a:xfrm>
            <a:custGeom>
              <a:avLst/>
              <a:gdLst/>
              <a:ahLst/>
              <a:cxnLst/>
              <a:rect l="0" t="0" r="0" b="0"/>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8" name="Shape 68"/>
            <p:cNvSpPr/>
            <p:nvPr/>
          </p:nvSpPr>
          <p:spPr>
            <a:xfrm>
              <a:off x="6717668" y="3216737"/>
              <a:ext cx="607856" cy="643388"/>
            </a:xfrm>
            <a:custGeom>
              <a:avLst/>
              <a:gdLst/>
              <a:ahLst/>
              <a:cxnLst/>
              <a:rect l="0" t="0" r="0" b="0"/>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9" name="Shape 69"/>
            <p:cNvSpPr/>
            <p:nvPr/>
          </p:nvSpPr>
          <p:spPr>
            <a:xfrm>
              <a:off x="7325495" y="2895958"/>
              <a:ext cx="607886" cy="643388"/>
            </a:xfrm>
            <a:custGeom>
              <a:avLst/>
              <a:gdLst/>
              <a:ahLst/>
              <a:cxnLst/>
              <a:rect l="0" t="0" r="0" b="0"/>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0" name="Shape 70"/>
            <p:cNvSpPr/>
            <p:nvPr/>
          </p:nvSpPr>
          <p:spPr>
            <a:xfrm>
              <a:off x="7933352" y="1930025"/>
              <a:ext cx="606220" cy="643388"/>
            </a:xfrm>
            <a:custGeom>
              <a:avLst/>
              <a:gdLst/>
              <a:ahLst/>
              <a:cxnLst/>
              <a:rect l="0" t="0" r="0" b="0"/>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1" name="Shape 71"/>
            <p:cNvSpPr/>
            <p:nvPr/>
          </p:nvSpPr>
          <p:spPr>
            <a:xfrm>
              <a:off x="7933352" y="2573381"/>
              <a:ext cx="606220" cy="643388"/>
            </a:xfrm>
            <a:custGeom>
              <a:avLst/>
              <a:gdLst/>
              <a:ahLst/>
              <a:cxnLst/>
              <a:rect l="0" t="0" r="0" b="0"/>
              <a:pathLst>
                <a:path w="20372" h="20037" extrusionOk="0">
                  <a:moveTo>
                    <a:pt x="0" y="1"/>
                  </a:moveTo>
                  <a:lnTo>
                    <a:pt x="0" y="20036"/>
                  </a:lnTo>
                  <a:lnTo>
                    <a:pt x="20371" y="10046"/>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2" name="Shape 72"/>
            <p:cNvSpPr/>
            <p:nvPr/>
          </p:nvSpPr>
          <p:spPr>
            <a:xfrm>
              <a:off x="8539542" y="1608802"/>
              <a:ext cx="607856" cy="643388"/>
            </a:xfrm>
            <a:custGeom>
              <a:avLst/>
              <a:gdLst/>
              <a:ahLst/>
              <a:cxnLst/>
              <a:rect l="0" t="0" r="0" b="0"/>
              <a:pathLst>
                <a:path w="20427" h="20037" extrusionOk="0">
                  <a:moveTo>
                    <a:pt x="0" y="0"/>
                  </a:moveTo>
                  <a:lnTo>
                    <a:pt x="0" y="20036"/>
                  </a:lnTo>
                  <a:lnTo>
                    <a:pt x="20427" y="9991"/>
                  </a:lnTo>
                  <a:lnTo>
                    <a:pt x="0"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3" name="Shape 73"/>
            <p:cNvSpPr/>
            <p:nvPr/>
          </p:nvSpPr>
          <p:spPr>
            <a:xfrm>
              <a:off x="6109812" y="1286669"/>
              <a:ext cx="607886" cy="643388"/>
            </a:xfrm>
            <a:custGeom>
              <a:avLst/>
              <a:gdLst/>
              <a:ahLst/>
              <a:cxnLst/>
              <a:rect l="0" t="0" r="0" b="0"/>
              <a:pathLst>
                <a:path w="20428" h="20037" extrusionOk="0">
                  <a:moveTo>
                    <a:pt x="20427" y="1"/>
                  </a:moveTo>
                  <a:lnTo>
                    <a:pt x="1" y="10047"/>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4" name="Shape 74"/>
            <p:cNvSpPr/>
            <p:nvPr/>
          </p:nvSpPr>
          <p:spPr>
            <a:xfrm>
              <a:off x="6109812" y="3216737"/>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5" name="Shape 75"/>
            <p:cNvSpPr/>
            <p:nvPr/>
          </p:nvSpPr>
          <p:spPr>
            <a:xfrm>
              <a:off x="6717668" y="1609246"/>
              <a:ext cx="607856" cy="643388"/>
            </a:xfrm>
            <a:custGeom>
              <a:avLst/>
              <a:gdLst/>
              <a:ahLst/>
              <a:cxnLst/>
              <a:rect l="0" t="0" r="0" b="0"/>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6" name="Shape 76"/>
            <p:cNvSpPr/>
            <p:nvPr/>
          </p:nvSpPr>
          <p:spPr>
            <a:xfrm>
              <a:off x="7325495" y="1930025"/>
              <a:ext cx="607886" cy="643388"/>
            </a:xfrm>
            <a:custGeom>
              <a:avLst/>
              <a:gdLst/>
              <a:ahLst/>
              <a:cxnLst/>
              <a:rect l="0" t="0" r="0" b="0"/>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7" name="Shape 77"/>
            <p:cNvSpPr/>
            <p:nvPr/>
          </p:nvSpPr>
          <p:spPr>
            <a:xfrm>
              <a:off x="6717668" y="2252602"/>
              <a:ext cx="607856" cy="643388"/>
            </a:xfrm>
            <a:custGeom>
              <a:avLst/>
              <a:gdLst/>
              <a:ahLst/>
              <a:cxnLst/>
              <a:rect l="0" t="0" r="0" b="0"/>
              <a:pathLst>
                <a:path w="20427" h="20037" extrusionOk="0">
                  <a:moveTo>
                    <a:pt x="20427" y="0"/>
                  </a:moveTo>
                  <a:lnTo>
                    <a:pt x="0" y="9991"/>
                  </a:lnTo>
                  <a:lnTo>
                    <a:pt x="20427" y="2003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8" name="Shape 78"/>
            <p:cNvSpPr/>
            <p:nvPr/>
          </p:nvSpPr>
          <p:spPr>
            <a:xfrm>
              <a:off x="7325495" y="2573381"/>
              <a:ext cx="607886" cy="643388"/>
            </a:xfrm>
            <a:custGeom>
              <a:avLst/>
              <a:gdLst/>
              <a:ahLst/>
              <a:cxnLst/>
              <a:rect l="0" t="0" r="0" b="0"/>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79" name="Shape 79"/>
          <p:cNvGrpSpPr/>
          <p:nvPr/>
        </p:nvGrpSpPr>
        <p:grpSpPr>
          <a:xfrm flipH="1">
            <a:off x="-7" y="3860093"/>
            <a:ext cx="2429755" cy="1286712"/>
            <a:chOff x="6714243" y="3860093"/>
            <a:chExt cx="2429755" cy="1286712"/>
          </a:xfrm>
        </p:grpSpPr>
        <p:sp>
          <p:nvSpPr>
            <p:cNvPr id="80" name="Shape 80"/>
            <p:cNvSpPr/>
            <p:nvPr/>
          </p:nvSpPr>
          <p:spPr>
            <a:xfrm>
              <a:off x="7929952" y="3860093"/>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1" name="Shape 81"/>
            <p:cNvSpPr/>
            <p:nvPr/>
          </p:nvSpPr>
          <p:spPr>
            <a:xfrm>
              <a:off x="8536142" y="4182670"/>
              <a:ext cx="607856" cy="643356"/>
            </a:xfrm>
            <a:custGeom>
              <a:avLst/>
              <a:gdLst/>
              <a:ahLst/>
              <a:cxnLst/>
              <a:rect l="0" t="0" r="0" b="0"/>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2" name="Shape 82"/>
            <p:cNvSpPr/>
            <p:nvPr/>
          </p:nvSpPr>
          <p:spPr>
            <a:xfrm>
              <a:off x="7322095" y="4825993"/>
              <a:ext cx="607886" cy="320811"/>
            </a:xfrm>
            <a:custGeom>
              <a:avLst/>
              <a:gdLst/>
              <a:ahLst/>
              <a:cxnLst/>
              <a:rect l="0" t="0" r="0" b="0"/>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3" name="Shape 83"/>
            <p:cNvSpPr/>
            <p:nvPr/>
          </p:nvSpPr>
          <p:spPr>
            <a:xfrm>
              <a:off x="7929952" y="4503448"/>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4" name="Shape 84"/>
            <p:cNvSpPr/>
            <p:nvPr/>
          </p:nvSpPr>
          <p:spPr>
            <a:xfrm>
              <a:off x="8536142" y="4825993"/>
              <a:ext cx="607856" cy="320811"/>
            </a:xfrm>
            <a:custGeom>
              <a:avLst/>
              <a:gdLst/>
              <a:ahLst/>
              <a:cxnLst/>
              <a:rect l="0" t="0" r="0" b="0"/>
              <a:pathLst>
                <a:path w="20427" h="9991" extrusionOk="0">
                  <a:moveTo>
                    <a:pt x="0" y="1"/>
                  </a:moveTo>
                  <a:lnTo>
                    <a:pt x="0" y="9991"/>
                  </a:lnTo>
                  <a:lnTo>
                    <a:pt x="20427" y="9991"/>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5" name="Shape 85"/>
            <p:cNvSpPr/>
            <p:nvPr/>
          </p:nvSpPr>
          <p:spPr>
            <a:xfrm>
              <a:off x="7322095" y="3860093"/>
              <a:ext cx="607886" cy="643388"/>
            </a:xfrm>
            <a:custGeom>
              <a:avLst/>
              <a:gdLst/>
              <a:ahLst/>
              <a:cxnLst/>
              <a:rect l="0" t="0" r="0" b="0"/>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6" name="Shape 86"/>
            <p:cNvSpPr/>
            <p:nvPr/>
          </p:nvSpPr>
          <p:spPr>
            <a:xfrm>
              <a:off x="8536142" y="3860093"/>
              <a:ext cx="607856" cy="643388"/>
            </a:xfrm>
            <a:custGeom>
              <a:avLst/>
              <a:gdLst/>
              <a:ahLst/>
              <a:cxnLst/>
              <a:rect l="0" t="0" r="0" b="0"/>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7" name="Shape 87"/>
            <p:cNvSpPr/>
            <p:nvPr/>
          </p:nvSpPr>
          <p:spPr>
            <a:xfrm>
              <a:off x="7929952" y="4182670"/>
              <a:ext cx="606220" cy="643356"/>
            </a:xfrm>
            <a:custGeom>
              <a:avLst/>
              <a:gdLst/>
              <a:ahLst/>
              <a:cxnLst/>
              <a:rect l="0" t="0" r="0" b="0"/>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8" name="Shape 88"/>
            <p:cNvSpPr/>
            <p:nvPr/>
          </p:nvSpPr>
          <p:spPr>
            <a:xfrm>
              <a:off x="732209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9" name="Shape 89"/>
            <p:cNvSpPr/>
            <p:nvPr/>
          </p:nvSpPr>
          <p:spPr>
            <a:xfrm>
              <a:off x="7929952" y="4825993"/>
              <a:ext cx="606220" cy="320811"/>
            </a:xfrm>
            <a:custGeom>
              <a:avLst/>
              <a:gdLst/>
              <a:ahLst/>
              <a:cxnLst/>
              <a:rect l="0" t="0" r="0" b="0"/>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0" name="Shape 90"/>
            <p:cNvSpPr/>
            <p:nvPr/>
          </p:nvSpPr>
          <p:spPr>
            <a:xfrm>
              <a:off x="853614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1" name="Shape 91"/>
            <p:cNvSpPr/>
            <p:nvPr/>
          </p:nvSpPr>
          <p:spPr>
            <a:xfrm>
              <a:off x="6714243"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bottom pattern">
  <p:cSld name="BLANK_2_1">
    <p:spTree>
      <p:nvGrpSpPr>
        <p:cNvPr id="1" name="Shape 572"/>
        <p:cNvGrpSpPr/>
        <p:nvPr/>
      </p:nvGrpSpPr>
      <p:grpSpPr>
        <a:xfrm>
          <a:off x="0" y="0"/>
          <a:ext cx="0" cy="0"/>
          <a:chOff x="0" y="0"/>
          <a:chExt cx="0" cy="0"/>
        </a:xfrm>
      </p:grpSpPr>
      <p:grpSp>
        <p:nvGrpSpPr>
          <p:cNvPr id="573" name="Shape 573"/>
          <p:cNvGrpSpPr/>
          <p:nvPr/>
        </p:nvGrpSpPr>
        <p:grpSpPr>
          <a:xfrm rot="10800000" flipH="1">
            <a:off x="900" y="3856775"/>
            <a:ext cx="9143992" cy="1286721"/>
            <a:chOff x="900" y="0"/>
            <a:chExt cx="9143992" cy="1286721"/>
          </a:xfrm>
        </p:grpSpPr>
        <p:sp>
          <p:nvSpPr>
            <p:cNvPr id="574" name="Shape 574"/>
            <p:cNvSpPr/>
            <p:nvPr/>
          </p:nvSpPr>
          <p:spPr>
            <a:xfrm>
              <a:off x="4878953" y="643320"/>
              <a:ext cx="609899"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5" name="Shape 575"/>
            <p:cNvSpPr/>
            <p:nvPr/>
          </p:nvSpPr>
          <p:spPr>
            <a:xfrm>
              <a:off x="5488830" y="32254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6" name="Shape 576"/>
            <p:cNvSpPr/>
            <p:nvPr/>
          </p:nvSpPr>
          <p:spPr>
            <a:xfrm>
              <a:off x="8536629" y="86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7" name="Shape 577"/>
            <p:cNvSpPr/>
            <p:nvPr/>
          </p:nvSpPr>
          <p:spPr>
            <a:xfrm>
              <a:off x="6706973" y="322543"/>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8" name="Shape 578"/>
            <p:cNvSpPr/>
            <p:nvPr/>
          </p:nvSpPr>
          <p:spPr>
            <a:xfrm>
              <a:off x="4878953" y="0"/>
              <a:ext cx="609899" cy="643356"/>
            </a:xfrm>
            <a:custGeom>
              <a:avLst/>
              <a:gdLst/>
              <a:ahLst/>
              <a:cxnLst/>
              <a:rect l="0" t="0" r="0" b="0"/>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9" name="Shape 579"/>
            <p:cNvSpPr/>
            <p:nvPr/>
          </p:nvSpPr>
          <p:spPr>
            <a:xfrm>
              <a:off x="5488830" y="0"/>
              <a:ext cx="608257"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0" name="Shape 580"/>
            <p:cNvSpPr/>
            <p:nvPr/>
          </p:nvSpPr>
          <p:spPr>
            <a:xfrm>
              <a:off x="6097065"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1" name="Shape 581"/>
            <p:cNvSpPr/>
            <p:nvPr/>
          </p:nvSpPr>
          <p:spPr>
            <a:xfrm>
              <a:off x="6706973" y="0"/>
              <a:ext cx="609899"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2" name="Shape 582"/>
            <p:cNvSpPr/>
            <p:nvPr/>
          </p:nvSpPr>
          <p:spPr>
            <a:xfrm>
              <a:off x="7316850"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3" name="Shape 583"/>
            <p:cNvSpPr/>
            <p:nvPr/>
          </p:nvSpPr>
          <p:spPr>
            <a:xfrm>
              <a:off x="4878953" y="32254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4" name="Shape 584"/>
            <p:cNvSpPr/>
            <p:nvPr/>
          </p:nvSpPr>
          <p:spPr>
            <a:xfrm>
              <a:off x="5488830" y="64332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5" name="Shape 585"/>
            <p:cNvSpPr/>
            <p:nvPr/>
          </p:nvSpPr>
          <p:spPr>
            <a:xfrm>
              <a:off x="7926751" y="86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6" name="Shape 586"/>
            <p:cNvSpPr/>
            <p:nvPr/>
          </p:nvSpPr>
          <p:spPr>
            <a:xfrm>
              <a:off x="8536629" y="32164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7" name="Shape 587"/>
            <p:cNvSpPr/>
            <p:nvPr/>
          </p:nvSpPr>
          <p:spPr>
            <a:xfrm>
              <a:off x="6097065" y="322543"/>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8" name="Shape 588"/>
            <p:cNvSpPr/>
            <p:nvPr/>
          </p:nvSpPr>
          <p:spPr>
            <a:xfrm>
              <a:off x="6706962"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9" name="Shape 589"/>
            <p:cNvSpPr/>
            <p:nvPr/>
          </p:nvSpPr>
          <p:spPr>
            <a:xfrm>
              <a:off x="4878953" y="0"/>
              <a:ext cx="609899"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0" name="Shape 590"/>
            <p:cNvSpPr/>
            <p:nvPr/>
          </p:nvSpPr>
          <p:spPr>
            <a:xfrm>
              <a:off x="5488830" y="0"/>
              <a:ext cx="608257"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1" name="Shape 591"/>
            <p:cNvSpPr/>
            <p:nvPr/>
          </p:nvSpPr>
          <p:spPr>
            <a:xfrm>
              <a:off x="6097065" y="0"/>
              <a:ext cx="609929" cy="322577"/>
            </a:xfrm>
            <a:custGeom>
              <a:avLst/>
              <a:gdLst/>
              <a:ahLst/>
              <a:cxnLst/>
              <a:rect l="0" t="0" r="0" b="0"/>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2" name="Shape 592"/>
            <p:cNvSpPr/>
            <p:nvPr/>
          </p:nvSpPr>
          <p:spPr>
            <a:xfrm>
              <a:off x="8534993"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3" name="Shape 593"/>
            <p:cNvSpPr/>
            <p:nvPr/>
          </p:nvSpPr>
          <p:spPr>
            <a:xfrm>
              <a:off x="7926757" y="0"/>
              <a:ext cx="608257"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4" name="Shape 594"/>
            <p:cNvSpPr/>
            <p:nvPr/>
          </p:nvSpPr>
          <p:spPr>
            <a:xfrm>
              <a:off x="7925909" y="321643"/>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5" name="Shape 595"/>
            <p:cNvSpPr/>
            <p:nvPr/>
          </p:nvSpPr>
          <p:spPr>
            <a:xfrm flipH="1">
              <a:off x="7316858"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6" name="Shape 596"/>
            <p:cNvSpPr/>
            <p:nvPr/>
          </p:nvSpPr>
          <p:spPr>
            <a:xfrm>
              <a:off x="900" y="643324"/>
              <a:ext cx="609899"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7" name="Shape 597"/>
            <p:cNvSpPr/>
            <p:nvPr/>
          </p:nvSpPr>
          <p:spPr>
            <a:xfrm>
              <a:off x="610793" y="322545"/>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8" name="Shape 598"/>
            <p:cNvSpPr/>
            <p:nvPr/>
          </p:nvSpPr>
          <p:spPr>
            <a:xfrm>
              <a:off x="3658671" y="86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9" name="Shape 599"/>
            <p:cNvSpPr/>
            <p:nvPr/>
          </p:nvSpPr>
          <p:spPr>
            <a:xfrm>
              <a:off x="1828968" y="322545"/>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0" name="Shape 600"/>
            <p:cNvSpPr/>
            <p:nvPr/>
          </p:nvSpPr>
          <p:spPr>
            <a:xfrm>
              <a:off x="4266922" y="321642"/>
              <a:ext cx="609929" cy="643388"/>
            </a:xfrm>
            <a:custGeom>
              <a:avLst/>
              <a:gdLst/>
              <a:ahLst/>
              <a:cxnLst/>
              <a:rect l="0" t="0" r="0" b="0"/>
              <a:pathLst>
                <a:path w="20428" h="20037" extrusionOk="0">
                  <a:moveTo>
                    <a:pt x="1" y="1"/>
                  </a:moveTo>
                  <a:lnTo>
                    <a:pt x="1" y="20037"/>
                  </a:lnTo>
                  <a:lnTo>
                    <a:pt x="20427" y="10047"/>
                  </a:lnTo>
                  <a:lnTo>
                    <a:pt x="1"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1" name="Shape 601"/>
            <p:cNvSpPr/>
            <p:nvPr/>
          </p:nvSpPr>
          <p:spPr>
            <a:xfrm>
              <a:off x="900" y="0"/>
              <a:ext cx="609899" cy="643356"/>
            </a:xfrm>
            <a:custGeom>
              <a:avLst/>
              <a:gdLst/>
              <a:ahLst/>
              <a:cxnLst/>
              <a:rect l="0" t="0" r="0" b="0"/>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2" name="Shape 602"/>
            <p:cNvSpPr/>
            <p:nvPr/>
          </p:nvSpPr>
          <p:spPr>
            <a:xfrm>
              <a:off x="610793" y="0"/>
              <a:ext cx="608257"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3" name="Shape 603"/>
            <p:cNvSpPr/>
            <p:nvPr/>
          </p:nvSpPr>
          <p:spPr>
            <a:xfrm>
              <a:off x="1219044"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4" name="Shape 604"/>
            <p:cNvSpPr/>
            <p:nvPr/>
          </p:nvSpPr>
          <p:spPr>
            <a:xfrm>
              <a:off x="1828968" y="0"/>
              <a:ext cx="609899"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5" name="Shape 605"/>
            <p:cNvSpPr/>
            <p:nvPr/>
          </p:nvSpPr>
          <p:spPr>
            <a:xfrm>
              <a:off x="2438861"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6" name="Shape 606"/>
            <p:cNvSpPr/>
            <p:nvPr/>
          </p:nvSpPr>
          <p:spPr>
            <a:xfrm>
              <a:off x="900" y="322545"/>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p:nvPr/>
          </p:nvSpPr>
          <p:spPr>
            <a:xfrm>
              <a:off x="610793" y="643324"/>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8" name="Shape 608"/>
            <p:cNvSpPr/>
            <p:nvPr/>
          </p:nvSpPr>
          <p:spPr>
            <a:xfrm>
              <a:off x="3048778" y="86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9" name="Shape 609"/>
            <p:cNvSpPr/>
            <p:nvPr/>
          </p:nvSpPr>
          <p:spPr>
            <a:xfrm>
              <a:off x="3658671" y="321642"/>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0" name="Shape 610"/>
            <p:cNvSpPr/>
            <p:nvPr/>
          </p:nvSpPr>
          <p:spPr>
            <a:xfrm>
              <a:off x="1219044" y="322545"/>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1" name="Shape 611"/>
            <p:cNvSpPr/>
            <p:nvPr/>
          </p:nvSpPr>
          <p:spPr>
            <a:xfrm>
              <a:off x="4266922" y="863"/>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2" name="Shape 612"/>
            <p:cNvSpPr/>
            <p:nvPr/>
          </p:nvSpPr>
          <p:spPr>
            <a:xfrm>
              <a:off x="900"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3" name="Shape 613"/>
            <p:cNvSpPr/>
            <p:nvPr/>
          </p:nvSpPr>
          <p:spPr>
            <a:xfrm>
              <a:off x="610793" y="0"/>
              <a:ext cx="608257"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4" name="Shape 614"/>
            <p:cNvSpPr/>
            <p:nvPr/>
          </p:nvSpPr>
          <p:spPr>
            <a:xfrm>
              <a:off x="1219044" y="0"/>
              <a:ext cx="609929"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5" name="Shape 615"/>
            <p:cNvSpPr/>
            <p:nvPr/>
          </p:nvSpPr>
          <p:spPr>
            <a:xfrm>
              <a:off x="4266958" y="0"/>
              <a:ext cx="609899" cy="322577"/>
            </a:xfrm>
            <a:custGeom>
              <a:avLst/>
              <a:gdLst/>
              <a:ahLst/>
              <a:cxnLst/>
              <a:rect l="0" t="0" r="0" b="0"/>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6" name="Shape 616"/>
            <p:cNvSpPr/>
            <p:nvPr/>
          </p:nvSpPr>
          <p:spPr>
            <a:xfrm>
              <a:off x="3657035"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7" name="Shape 617"/>
            <p:cNvSpPr/>
            <p:nvPr/>
          </p:nvSpPr>
          <p:spPr>
            <a:xfrm>
              <a:off x="3048784" y="0"/>
              <a:ext cx="608257"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8" name="Shape 618"/>
            <p:cNvSpPr/>
            <p:nvPr/>
          </p:nvSpPr>
          <p:spPr>
            <a:xfrm>
              <a:off x="2438861" y="0"/>
              <a:ext cx="609929" cy="322577"/>
            </a:xfrm>
            <a:custGeom>
              <a:avLst/>
              <a:gdLst/>
              <a:ahLst/>
              <a:cxnLst/>
              <a:rect l="0" t="0" r="0" b="0"/>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9" name="Shape 619"/>
            <p:cNvSpPr/>
            <p:nvPr/>
          </p:nvSpPr>
          <p:spPr>
            <a:xfrm>
              <a:off x="3047936" y="321645"/>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20" name="Shape 620"/>
            <p:cNvSpPr/>
            <p:nvPr/>
          </p:nvSpPr>
          <p:spPr>
            <a:xfrm flipH="1">
              <a:off x="3658935" y="643332"/>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21" name="Shape 621"/>
            <p:cNvSpPr/>
            <p:nvPr/>
          </p:nvSpPr>
          <p:spPr>
            <a:xfrm flipH="1">
              <a:off x="1219312"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622" name="Shape 6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50"/>
        <p:cNvGrpSpPr/>
        <p:nvPr/>
      </p:nvGrpSpPr>
      <p:grpSpPr>
        <a:xfrm>
          <a:off x="0" y="0"/>
          <a:ext cx="0" cy="0"/>
          <a:chOff x="0" y="0"/>
          <a:chExt cx="0" cy="0"/>
        </a:xfrm>
      </p:grpSpPr>
      <p:grpSp>
        <p:nvGrpSpPr>
          <p:cNvPr id="151" name="Shape 151"/>
          <p:cNvGrpSpPr/>
          <p:nvPr/>
        </p:nvGrpSpPr>
        <p:grpSpPr>
          <a:xfrm>
            <a:off x="900" y="0"/>
            <a:ext cx="9143992" cy="2564787"/>
            <a:chOff x="900" y="0"/>
            <a:chExt cx="9143992" cy="2564787"/>
          </a:xfrm>
        </p:grpSpPr>
        <p:sp>
          <p:nvSpPr>
            <p:cNvPr id="152" name="Shape 152"/>
            <p:cNvSpPr/>
            <p:nvPr/>
          </p:nvSpPr>
          <p:spPr>
            <a:xfrm flipH="1">
              <a:off x="1219296" y="1278075"/>
              <a:ext cx="1214076" cy="1286712"/>
            </a:xfrm>
            <a:custGeom>
              <a:avLst/>
              <a:gdLst/>
              <a:ahLst/>
              <a:cxnLst/>
              <a:rect l="0" t="0" r="0" b="0"/>
              <a:pathLst>
                <a:path w="40799" h="40072" extrusionOk="0">
                  <a:moveTo>
                    <a:pt x="40798" y="0"/>
                  </a:moveTo>
                  <a:lnTo>
                    <a:pt x="1" y="20036"/>
                  </a:lnTo>
                  <a:lnTo>
                    <a:pt x="40798" y="40072"/>
                  </a:lnTo>
                  <a:lnTo>
                    <a:pt x="40798"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3" name="Shape 153"/>
            <p:cNvSpPr/>
            <p:nvPr/>
          </p:nvSpPr>
          <p:spPr>
            <a:xfrm>
              <a:off x="4878953" y="643320"/>
              <a:ext cx="609899"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4" name="Shape 154"/>
            <p:cNvSpPr/>
            <p:nvPr/>
          </p:nvSpPr>
          <p:spPr>
            <a:xfrm>
              <a:off x="5488830" y="32254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5" name="Shape 155"/>
            <p:cNvSpPr/>
            <p:nvPr/>
          </p:nvSpPr>
          <p:spPr>
            <a:xfrm>
              <a:off x="8536629" y="86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6" name="Shape 156"/>
            <p:cNvSpPr/>
            <p:nvPr/>
          </p:nvSpPr>
          <p:spPr>
            <a:xfrm>
              <a:off x="6706973" y="322543"/>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7" name="Shape 157"/>
            <p:cNvSpPr/>
            <p:nvPr/>
          </p:nvSpPr>
          <p:spPr>
            <a:xfrm>
              <a:off x="4878953" y="0"/>
              <a:ext cx="609899" cy="643356"/>
            </a:xfrm>
            <a:custGeom>
              <a:avLst/>
              <a:gdLst/>
              <a:ahLst/>
              <a:cxnLst/>
              <a:rect l="0" t="0" r="0" b="0"/>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8" name="Shape 158"/>
            <p:cNvSpPr/>
            <p:nvPr/>
          </p:nvSpPr>
          <p:spPr>
            <a:xfrm>
              <a:off x="5488830" y="0"/>
              <a:ext cx="608257"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9" name="Shape 159"/>
            <p:cNvSpPr/>
            <p:nvPr/>
          </p:nvSpPr>
          <p:spPr>
            <a:xfrm>
              <a:off x="6097065"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0" name="Shape 160"/>
            <p:cNvSpPr/>
            <p:nvPr/>
          </p:nvSpPr>
          <p:spPr>
            <a:xfrm>
              <a:off x="6706973" y="0"/>
              <a:ext cx="609899"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1" name="Shape 161"/>
            <p:cNvSpPr/>
            <p:nvPr/>
          </p:nvSpPr>
          <p:spPr>
            <a:xfrm>
              <a:off x="7316850"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2" name="Shape 162"/>
            <p:cNvSpPr/>
            <p:nvPr/>
          </p:nvSpPr>
          <p:spPr>
            <a:xfrm>
              <a:off x="4878953" y="32254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3" name="Shape 163"/>
            <p:cNvSpPr/>
            <p:nvPr/>
          </p:nvSpPr>
          <p:spPr>
            <a:xfrm>
              <a:off x="5488830" y="64332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4" name="Shape 164"/>
            <p:cNvSpPr/>
            <p:nvPr/>
          </p:nvSpPr>
          <p:spPr>
            <a:xfrm>
              <a:off x="7926751" y="86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5" name="Shape 165"/>
            <p:cNvSpPr/>
            <p:nvPr/>
          </p:nvSpPr>
          <p:spPr>
            <a:xfrm>
              <a:off x="8536629" y="32164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6" name="Shape 166"/>
            <p:cNvSpPr/>
            <p:nvPr/>
          </p:nvSpPr>
          <p:spPr>
            <a:xfrm>
              <a:off x="6097065" y="322543"/>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7" name="Shape 167"/>
            <p:cNvSpPr/>
            <p:nvPr/>
          </p:nvSpPr>
          <p:spPr>
            <a:xfrm>
              <a:off x="6706962"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8" name="Shape 168"/>
            <p:cNvSpPr/>
            <p:nvPr/>
          </p:nvSpPr>
          <p:spPr>
            <a:xfrm>
              <a:off x="4878953" y="0"/>
              <a:ext cx="609899"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9" name="Shape 169"/>
            <p:cNvSpPr/>
            <p:nvPr/>
          </p:nvSpPr>
          <p:spPr>
            <a:xfrm>
              <a:off x="5488830" y="0"/>
              <a:ext cx="608257"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0" name="Shape 170"/>
            <p:cNvSpPr/>
            <p:nvPr/>
          </p:nvSpPr>
          <p:spPr>
            <a:xfrm>
              <a:off x="6097065" y="0"/>
              <a:ext cx="609929" cy="322577"/>
            </a:xfrm>
            <a:custGeom>
              <a:avLst/>
              <a:gdLst/>
              <a:ahLst/>
              <a:cxnLst/>
              <a:rect l="0" t="0" r="0" b="0"/>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1" name="Shape 171"/>
            <p:cNvSpPr/>
            <p:nvPr/>
          </p:nvSpPr>
          <p:spPr>
            <a:xfrm>
              <a:off x="8534993"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2" name="Shape 172"/>
            <p:cNvSpPr/>
            <p:nvPr/>
          </p:nvSpPr>
          <p:spPr>
            <a:xfrm>
              <a:off x="7926757" y="0"/>
              <a:ext cx="608257"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3" name="Shape 173"/>
            <p:cNvSpPr/>
            <p:nvPr/>
          </p:nvSpPr>
          <p:spPr>
            <a:xfrm>
              <a:off x="7925909" y="321643"/>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4" name="Shape 174"/>
            <p:cNvSpPr/>
            <p:nvPr/>
          </p:nvSpPr>
          <p:spPr>
            <a:xfrm flipH="1">
              <a:off x="7316858"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5" name="Shape 175"/>
            <p:cNvSpPr/>
            <p:nvPr/>
          </p:nvSpPr>
          <p:spPr>
            <a:xfrm>
              <a:off x="900" y="643324"/>
              <a:ext cx="609923"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6" name="Shape 176"/>
            <p:cNvSpPr/>
            <p:nvPr/>
          </p:nvSpPr>
          <p:spPr>
            <a:xfrm>
              <a:off x="610793" y="322545"/>
              <a:ext cx="608281"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7" name="Shape 177"/>
            <p:cNvSpPr/>
            <p:nvPr/>
          </p:nvSpPr>
          <p:spPr>
            <a:xfrm>
              <a:off x="3658671" y="863"/>
              <a:ext cx="608281"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8" name="Shape 178"/>
            <p:cNvSpPr/>
            <p:nvPr/>
          </p:nvSpPr>
          <p:spPr>
            <a:xfrm>
              <a:off x="1828968" y="322545"/>
              <a:ext cx="609923"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9" name="Shape 179"/>
            <p:cNvSpPr/>
            <p:nvPr/>
          </p:nvSpPr>
          <p:spPr>
            <a:xfrm>
              <a:off x="4266922" y="321642"/>
              <a:ext cx="609953" cy="643388"/>
            </a:xfrm>
            <a:custGeom>
              <a:avLst/>
              <a:gdLst/>
              <a:ahLst/>
              <a:cxnLst/>
              <a:rect l="0" t="0" r="0" b="0"/>
              <a:pathLst>
                <a:path w="20428" h="20037" extrusionOk="0">
                  <a:moveTo>
                    <a:pt x="1" y="1"/>
                  </a:moveTo>
                  <a:lnTo>
                    <a:pt x="1" y="20037"/>
                  </a:lnTo>
                  <a:lnTo>
                    <a:pt x="20427" y="10047"/>
                  </a:lnTo>
                  <a:lnTo>
                    <a:pt x="1"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0" name="Shape 180"/>
            <p:cNvSpPr/>
            <p:nvPr/>
          </p:nvSpPr>
          <p:spPr>
            <a:xfrm>
              <a:off x="900" y="0"/>
              <a:ext cx="609923" cy="643356"/>
            </a:xfrm>
            <a:custGeom>
              <a:avLst/>
              <a:gdLst/>
              <a:ahLst/>
              <a:cxnLst/>
              <a:rect l="0" t="0" r="0" b="0"/>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1" name="Shape 181"/>
            <p:cNvSpPr/>
            <p:nvPr/>
          </p:nvSpPr>
          <p:spPr>
            <a:xfrm>
              <a:off x="610793" y="0"/>
              <a:ext cx="608281"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2" name="Shape 182"/>
            <p:cNvSpPr/>
            <p:nvPr/>
          </p:nvSpPr>
          <p:spPr>
            <a:xfrm>
              <a:off x="1219044" y="0"/>
              <a:ext cx="609953"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3" name="Shape 183"/>
            <p:cNvSpPr/>
            <p:nvPr/>
          </p:nvSpPr>
          <p:spPr>
            <a:xfrm>
              <a:off x="1828968" y="0"/>
              <a:ext cx="609923"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4" name="Shape 184"/>
            <p:cNvSpPr/>
            <p:nvPr/>
          </p:nvSpPr>
          <p:spPr>
            <a:xfrm>
              <a:off x="2438861" y="0"/>
              <a:ext cx="609953"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5" name="Shape 185"/>
            <p:cNvSpPr/>
            <p:nvPr/>
          </p:nvSpPr>
          <p:spPr>
            <a:xfrm>
              <a:off x="900" y="322545"/>
              <a:ext cx="609923"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6" name="Shape 186"/>
            <p:cNvSpPr/>
            <p:nvPr/>
          </p:nvSpPr>
          <p:spPr>
            <a:xfrm>
              <a:off x="610793" y="643324"/>
              <a:ext cx="608281"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7" name="Shape 187"/>
            <p:cNvSpPr/>
            <p:nvPr/>
          </p:nvSpPr>
          <p:spPr>
            <a:xfrm>
              <a:off x="3048778" y="863"/>
              <a:ext cx="609923"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8" name="Shape 188"/>
            <p:cNvSpPr/>
            <p:nvPr/>
          </p:nvSpPr>
          <p:spPr>
            <a:xfrm>
              <a:off x="3658671" y="321642"/>
              <a:ext cx="608281"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9" name="Shape 189"/>
            <p:cNvSpPr/>
            <p:nvPr/>
          </p:nvSpPr>
          <p:spPr>
            <a:xfrm>
              <a:off x="1219044" y="322545"/>
              <a:ext cx="609953"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0" name="Shape 190"/>
            <p:cNvSpPr/>
            <p:nvPr/>
          </p:nvSpPr>
          <p:spPr>
            <a:xfrm>
              <a:off x="4266922" y="863"/>
              <a:ext cx="609953"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1" name="Shape 191"/>
            <p:cNvSpPr/>
            <p:nvPr/>
          </p:nvSpPr>
          <p:spPr>
            <a:xfrm>
              <a:off x="900" y="0"/>
              <a:ext cx="609923"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2" name="Shape 192"/>
            <p:cNvSpPr/>
            <p:nvPr/>
          </p:nvSpPr>
          <p:spPr>
            <a:xfrm>
              <a:off x="610793" y="0"/>
              <a:ext cx="608281"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3" name="Shape 193"/>
            <p:cNvSpPr/>
            <p:nvPr/>
          </p:nvSpPr>
          <p:spPr>
            <a:xfrm>
              <a:off x="1219044" y="0"/>
              <a:ext cx="609953"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4" name="Shape 194"/>
            <p:cNvSpPr/>
            <p:nvPr/>
          </p:nvSpPr>
          <p:spPr>
            <a:xfrm>
              <a:off x="4266958" y="0"/>
              <a:ext cx="609923" cy="322577"/>
            </a:xfrm>
            <a:custGeom>
              <a:avLst/>
              <a:gdLst/>
              <a:ahLst/>
              <a:cxnLst/>
              <a:rect l="0" t="0" r="0" b="0"/>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5" name="Shape 195"/>
            <p:cNvSpPr/>
            <p:nvPr/>
          </p:nvSpPr>
          <p:spPr>
            <a:xfrm>
              <a:off x="3657035" y="0"/>
              <a:ext cx="609923"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6" name="Shape 196"/>
            <p:cNvSpPr/>
            <p:nvPr/>
          </p:nvSpPr>
          <p:spPr>
            <a:xfrm>
              <a:off x="3048784" y="0"/>
              <a:ext cx="608281"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7" name="Shape 197"/>
            <p:cNvSpPr/>
            <p:nvPr/>
          </p:nvSpPr>
          <p:spPr>
            <a:xfrm>
              <a:off x="2438861" y="0"/>
              <a:ext cx="609953" cy="322577"/>
            </a:xfrm>
            <a:custGeom>
              <a:avLst/>
              <a:gdLst/>
              <a:ahLst/>
              <a:cxnLst/>
              <a:rect l="0" t="0" r="0" b="0"/>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8" name="Shape 198"/>
            <p:cNvSpPr/>
            <p:nvPr/>
          </p:nvSpPr>
          <p:spPr>
            <a:xfrm>
              <a:off x="3047936" y="321645"/>
              <a:ext cx="609923"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9" name="Shape 199"/>
            <p:cNvSpPr/>
            <p:nvPr/>
          </p:nvSpPr>
          <p:spPr>
            <a:xfrm flipH="1">
              <a:off x="3658935" y="643332"/>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0" name="Shape 200"/>
            <p:cNvSpPr/>
            <p:nvPr/>
          </p:nvSpPr>
          <p:spPr>
            <a:xfrm flipH="1">
              <a:off x="1219312"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1" name="Shape 201"/>
            <p:cNvSpPr/>
            <p:nvPr/>
          </p:nvSpPr>
          <p:spPr>
            <a:xfrm>
              <a:off x="1222480" y="96502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2" name="Shape 202"/>
            <p:cNvSpPr/>
            <p:nvPr/>
          </p:nvSpPr>
          <p:spPr>
            <a:xfrm>
              <a:off x="1834119" y="1921382"/>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03" name="Shape 203"/>
          <p:cNvSpPr txBox="1">
            <a:spLocks noGrp="1"/>
          </p:cNvSpPr>
          <p:nvPr>
            <p:ph type="body" idx="1"/>
          </p:nvPr>
        </p:nvSpPr>
        <p:spPr>
          <a:xfrm>
            <a:off x="2528350" y="1552150"/>
            <a:ext cx="5497800" cy="29856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sz="3000" i="1"/>
            </a:lvl1pPr>
            <a:lvl2pPr marL="914400" lvl="1" indent="-419100" rtl="0">
              <a:spcBef>
                <a:spcPts val="0"/>
              </a:spcBef>
              <a:spcAft>
                <a:spcPts val="0"/>
              </a:spcAft>
              <a:buSzPts val="3000"/>
              <a:buChar char="◂"/>
              <a:defRPr sz="3000" i="1"/>
            </a:lvl2pPr>
            <a:lvl3pPr marL="1371600" lvl="2" indent="-419100" rtl="0">
              <a:spcBef>
                <a:spcPts val="0"/>
              </a:spcBef>
              <a:spcAft>
                <a:spcPts val="0"/>
              </a:spcAft>
              <a:buSzPts val="3000"/>
              <a:buChar char="◂"/>
              <a:defRPr sz="3000" i="1"/>
            </a:lvl3pPr>
            <a:lvl4pPr marL="1828800" lvl="3" indent="-419100" rtl="0">
              <a:spcBef>
                <a:spcPts val="0"/>
              </a:spcBef>
              <a:spcAft>
                <a:spcPts val="0"/>
              </a:spcAft>
              <a:buSzPts val="3000"/>
              <a:buChar char="◂"/>
              <a:defRPr sz="3000" i="1"/>
            </a:lvl4pPr>
            <a:lvl5pPr marL="2286000" lvl="4" indent="-419100" rtl="0">
              <a:spcBef>
                <a:spcPts val="0"/>
              </a:spcBef>
              <a:spcAft>
                <a:spcPts val="0"/>
              </a:spcAft>
              <a:buSzPts val="3000"/>
              <a:buChar char="○"/>
              <a:defRPr sz="3000" i="1"/>
            </a:lvl5pPr>
            <a:lvl6pPr marL="2743200" lvl="5" indent="-419100" rtl="0">
              <a:spcBef>
                <a:spcPts val="0"/>
              </a:spcBef>
              <a:spcAft>
                <a:spcPts val="0"/>
              </a:spcAft>
              <a:buSzPts val="3000"/>
              <a:buChar char="■"/>
              <a:defRPr sz="3000" i="1"/>
            </a:lvl6pPr>
            <a:lvl7pPr marL="3200400" lvl="6" indent="-419100" rtl="0">
              <a:spcBef>
                <a:spcPts val="0"/>
              </a:spcBef>
              <a:spcAft>
                <a:spcPts val="0"/>
              </a:spcAft>
              <a:buSzPts val="3000"/>
              <a:buChar char="●"/>
              <a:defRPr sz="3000" i="1"/>
            </a:lvl7pPr>
            <a:lvl8pPr marL="3657600" lvl="7" indent="-419100" rtl="0">
              <a:spcBef>
                <a:spcPts val="0"/>
              </a:spcBef>
              <a:spcAft>
                <a:spcPts val="0"/>
              </a:spcAft>
              <a:buSzPts val="3000"/>
              <a:buChar char="○"/>
              <a:defRPr sz="3000" i="1"/>
            </a:lvl8pPr>
            <a:lvl9pPr marL="4114800" lvl="8" indent="-419100">
              <a:spcBef>
                <a:spcPts val="0"/>
              </a:spcBef>
              <a:spcAft>
                <a:spcPts val="0"/>
              </a:spcAft>
              <a:buSzPts val="3000"/>
              <a:buChar char="■"/>
              <a:defRPr sz="3000" i="1"/>
            </a:lvl9pPr>
          </a:lstStyle>
          <a:p>
            <a:endParaRPr/>
          </a:p>
        </p:txBody>
      </p:sp>
      <p:sp>
        <p:nvSpPr>
          <p:cNvPr id="204" name="Shape 204"/>
          <p:cNvSpPr txBox="1"/>
          <p:nvPr/>
        </p:nvSpPr>
        <p:spPr>
          <a:xfrm>
            <a:off x="1295501" y="1558650"/>
            <a:ext cx="735900" cy="10581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6000" b="1">
                <a:solidFill>
                  <a:srgbClr val="FFFFFF"/>
                </a:solidFill>
                <a:latin typeface="Montserrat"/>
                <a:ea typeface="Montserrat"/>
                <a:cs typeface="Montserrat"/>
                <a:sym typeface="Montserrat"/>
              </a:rPr>
              <a:t>“</a:t>
            </a:r>
            <a:endParaRPr sz="6000" b="1">
              <a:solidFill>
                <a:srgbClr val="FFFFFF"/>
              </a:solidFill>
              <a:latin typeface="Montserrat"/>
              <a:ea typeface="Montserrat"/>
              <a:cs typeface="Montserrat"/>
              <a:sym typeface="Montserrat"/>
            </a:endParaRPr>
          </a:p>
        </p:txBody>
      </p:sp>
      <p:sp>
        <p:nvSpPr>
          <p:cNvPr id="205" name="Shape 205"/>
          <p:cNvSpPr txBox="1">
            <a:spLocks noGrp="1"/>
          </p:cNvSpPr>
          <p:nvPr>
            <p:ph type="sldNum" idx="12"/>
          </p:nvPr>
        </p:nvSpPr>
        <p:spPr>
          <a:xfrm>
            <a:off x="8543324" y="4749851"/>
            <a:ext cx="548700" cy="393600"/>
          </a:xfrm>
          <a:prstGeom prst="rect">
            <a:avLst/>
          </a:prstGeom>
        </p:spPr>
        <p:txBody>
          <a:bodyPr spcFirstLastPara="1" wrap="square" lIns="91425" tIns="91425" rIns="91425" bIns="91425" anchor="ctr" anchorCtr="0">
            <a:noAutofit/>
          </a:bodyPr>
          <a:lstStyle>
            <a:lvl1pPr lvl="0">
              <a:buNone/>
              <a:defRPr>
                <a:solidFill>
                  <a:srgbClr val="B7B7B7"/>
                </a:solidFill>
              </a:defRPr>
            </a:lvl1pPr>
            <a:lvl2pPr lvl="1">
              <a:buNone/>
              <a:defRPr>
                <a:solidFill>
                  <a:srgbClr val="B7B7B7"/>
                </a:solidFill>
              </a:defRPr>
            </a:lvl2pPr>
            <a:lvl3pPr lvl="2">
              <a:buNone/>
              <a:defRPr>
                <a:solidFill>
                  <a:srgbClr val="B7B7B7"/>
                </a:solidFill>
              </a:defRPr>
            </a:lvl3pPr>
            <a:lvl4pPr lvl="3">
              <a:buNone/>
              <a:defRPr>
                <a:solidFill>
                  <a:srgbClr val="B7B7B7"/>
                </a:solidFill>
              </a:defRPr>
            </a:lvl4pPr>
            <a:lvl5pPr lvl="4">
              <a:buNone/>
              <a:defRPr>
                <a:solidFill>
                  <a:srgbClr val="B7B7B7"/>
                </a:solidFill>
              </a:defRPr>
            </a:lvl5pPr>
            <a:lvl6pPr lvl="5">
              <a:buNone/>
              <a:defRPr>
                <a:solidFill>
                  <a:srgbClr val="B7B7B7"/>
                </a:solidFill>
              </a:defRPr>
            </a:lvl6pPr>
            <a:lvl7pPr lvl="6">
              <a:buNone/>
              <a:defRPr>
                <a:solidFill>
                  <a:srgbClr val="B7B7B7"/>
                </a:solidFill>
              </a:defRPr>
            </a:lvl7pPr>
            <a:lvl8pPr lvl="7">
              <a:buNone/>
              <a:defRPr>
                <a:solidFill>
                  <a:srgbClr val="B7B7B7"/>
                </a:solidFill>
              </a:defRPr>
            </a:lvl8pPr>
            <a:lvl9pPr lvl="8">
              <a:buNone/>
              <a:defRPr>
                <a:solidFill>
                  <a:srgbClr val="B7B7B7"/>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06"/>
        <p:cNvGrpSpPr/>
        <p:nvPr/>
      </p:nvGrpSpPr>
      <p:grpSpPr>
        <a:xfrm>
          <a:off x="0" y="0"/>
          <a:ext cx="0" cy="0"/>
          <a:chOff x="0" y="0"/>
          <a:chExt cx="0" cy="0"/>
        </a:xfrm>
      </p:grpSpPr>
      <p:grpSp>
        <p:nvGrpSpPr>
          <p:cNvPr id="207" name="Shape 207"/>
          <p:cNvGrpSpPr/>
          <p:nvPr/>
        </p:nvGrpSpPr>
        <p:grpSpPr>
          <a:xfrm>
            <a:off x="6714243" y="3860093"/>
            <a:ext cx="2429755" cy="1286712"/>
            <a:chOff x="6714243" y="3860093"/>
            <a:chExt cx="2429755" cy="1286712"/>
          </a:xfrm>
        </p:grpSpPr>
        <p:sp>
          <p:nvSpPr>
            <p:cNvPr id="208" name="Shape 208"/>
            <p:cNvSpPr/>
            <p:nvPr/>
          </p:nvSpPr>
          <p:spPr>
            <a:xfrm>
              <a:off x="7929952" y="3860093"/>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9" name="Shape 209"/>
            <p:cNvSpPr/>
            <p:nvPr/>
          </p:nvSpPr>
          <p:spPr>
            <a:xfrm>
              <a:off x="8536142" y="4182670"/>
              <a:ext cx="607856" cy="643356"/>
            </a:xfrm>
            <a:custGeom>
              <a:avLst/>
              <a:gdLst/>
              <a:ahLst/>
              <a:cxnLst/>
              <a:rect l="0" t="0" r="0" b="0"/>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0" name="Shape 210"/>
            <p:cNvSpPr/>
            <p:nvPr/>
          </p:nvSpPr>
          <p:spPr>
            <a:xfrm>
              <a:off x="7322095" y="4825993"/>
              <a:ext cx="607886" cy="320811"/>
            </a:xfrm>
            <a:custGeom>
              <a:avLst/>
              <a:gdLst/>
              <a:ahLst/>
              <a:cxnLst/>
              <a:rect l="0" t="0" r="0" b="0"/>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1" name="Shape 211"/>
            <p:cNvSpPr/>
            <p:nvPr/>
          </p:nvSpPr>
          <p:spPr>
            <a:xfrm>
              <a:off x="7929952" y="4503448"/>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2" name="Shape 212"/>
            <p:cNvSpPr/>
            <p:nvPr/>
          </p:nvSpPr>
          <p:spPr>
            <a:xfrm>
              <a:off x="8536142" y="4825993"/>
              <a:ext cx="607856" cy="320811"/>
            </a:xfrm>
            <a:custGeom>
              <a:avLst/>
              <a:gdLst/>
              <a:ahLst/>
              <a:cxnLst/>
              <a:rect l="0" t="0" r="0" b="0"/>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3" name="Shape 213"/>
            <p:cNvSpPr/>
            <p:nvPr/>
          </p:nvSpPr>
          <p:spPr>
            <a:xfrm>
              <a:off x="7322095" y="3860093"/>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4" name="Shape 214"/>
            <p:cNvSpPr/>
            <p:nvPr/>
          </p:nvSpPr>
          <p:spPr>
            <a:xfrm>
              <a:off x="8536142" y="3860093"/>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5" name="Shape 215"/>
            <p:cNvSpPr/>
            <p:nvPr/>
          </p:nvSpPr>
          <p:spPr>
            <a:xfrm>
              <a:off x="7929952" y="4182670"/>
              <a:ext cx="606220" cy="643356"/>
            </a:xfrm>
            <a:custGeom>
              <a:avLst/>
              <a:gdLst/>
              <a:ahLst/>
              <a:cxnLst/>
              <a:rect l="0" t="0" r="0" b="0"/>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6" name="Shape 216"/>
            <p:cNvSpPr/>
            <p:nvPr/>
          </p:nvSpPr>
          <p:spPr>
            <a:xfrm>
              <a:off x="732209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7" name="Shape 217"/>
            <p:cNvSpPr/>
            <p:nvPr/>
          </p:nvSpPr>
          <p:spPr>
            <a:xfrm>
              <a:off x="7929952" y="4825993"/>
              <a:ext cx="606220" cy="320811"/>
            </a:xfrm>
            <a:custGeom>
              <a:avLst/>
              <a:gdLst/>
              <a:ahLst/>
              <a:cxnLst/>
              <a:rect l="0" t="0" r="0" b="0"/>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8" name="Shape 218"/>
            <p:cNvSpPr/>
            <p:nvPr/>
          </p:nvSpPr>
          <p:spPr>
            <a:xfrm>
              <a:off x="853614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9" name="Shape 219"/>
            <p:cNvSpPr/>
            <p:nvPr/>
          </p:nvSpPr>
          <p:spPr>
            <a:xfrm>
              <a:off x="6714243"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20" name="Shape 220"/>
          <p:cNvGrpSpPr/>
          <p:nvPr/>
        </p:nvGrpSpPr>
        <p:grpSpPr>
          <a:xfrm>
            <a:off x="892" y="-11"/>
            <a:ext cx="3037586" cy="2252645"/>
            <a:chOff x="892" y="-11"/>
            <a:chExt cx="3037586" cy="2252645"/>
          </a:xfrm>
        </p:grpSpPr>
        <p:sp>
          <p:nvSpPr>
            <p:cNvPr id="221" name="Shape 221"/>
            <p:cNvSpPr/>
            <p:nvPr/>
          </p:nvSpPr>
          <p:spPr>
            <a:xfrm>
              <a:off x="892" y="643313"/>
              <a:ext cx="607856"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2" name="Shape 222"/>
            <p:cNvSpPr/>
            <p:nvPr/>
          </p:nvSpPr>
          <p:spPr>
            <a:xfrm>
              <a:off x="608719" y="322534"/>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3" name="Shape 223"/>
            <p:cNvSpPr/>
            <p:nvPr/>
          </p:nvSpPr>
          <p:spPr>
            <a:xfrm>
              <a:off x="608719" y="965890"/>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4" name="Shape 224"/>
            <p:cNvSpPr/>
            <p:nvPr/>
          </p:nvSpPr>
          <p:spPr>
            <a:xfrm>
              <a:off x="1822766"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5" name="Shape 225"/>
            <p:cNvSpPr/>
            <p:nvPr/>
          </p:nvSpPr>
          <p:spPr>
            <a:xfrm>
              <a:off x="1214909" y="1286669"/>
              <a:ext cx="607886" cy="643388"/>
            </a:xfrm>
            <a:custGeom>
              <a:avLst/>
              <a:gdLst/>
              <a:ahLst/>
              <a:cxnLst/>
              <a:rect l="0" t="0" r="0" b="0"/>
              <a:pathLst>
                <a:path w="20428" h="20037" extrusionOk="0">
                  <a:moveTo>
                    <a:pt x="1" y="1"/>
                  </a:moveTo>
                  <a:lnTo>
                    <a:pt x="1" y="20037"/>
                  </a:lnTo>
                  <a:lnTo>
                    <a:pt x="20427" y="10047"/>
                  </a:lnTo>
                  <a:lnTo>
                    <a:pt x="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6" name="Shape 226"/>
            <p:cNvSpPr/>
            <p:nvPr/>
          </p:nvSpPr>
          <p:spPr>
            <a:xfrm>
              <a:off x="1822766" y="965890"/>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7" name="Shape 227"/>
            <p:cNvSpPr/>
            <p:nvPr/>
          </p:nvSpPr>
          <p:spPr>
            <a:xfrm>
              <a:off x="892" y="-11"/>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8" name="Shape 228"/>
            <p:cNvSpPr/>
            <p:nvPr/>
          </p:nvSpPr>
          <p:spPr>
            <a:xfrm>
              <a:off x="608719" y="-11"/>
              <a:ext cx="606220"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9" name="Shape 229"/>
            <p:cNvSpPr/>
            <p:nvPr/>
          </p:nvSpPr>
          <p:spPr>
            <a:xfrm>
              <a:off x="1214909"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0" name="Shape 230"/>
            <p:cNvSpPr/>
            <p:nvPr/>
          </p:nvSpPr>
          <p:spPr>
            <a:xfrm>
              <a:off x="1822766" y="-11"/>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1" name="Shape 231"/>
            <p:cNvSpPr/>
            <p:nvPr/>
          </p:nvSpPr>
          <p:spPr>
            <a:xfrm>
              <a:off x="2430592"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2" name="Shape 232"/>
            <p:cNvSpPr/>
            <p:nvPr/>
          </p:nvSpPr>
          <p:spPr>
            <a:xfrm>
              <a:off x="892" y="322534"/>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3" name="Shape 233"/>
            <p:cNvSpPr/>
            <p:nvPr/>
          </p:nvSpPr>
          <p:spPr>
            <a:xfrm>
              <a:off x="608719" y="643313"/>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4" name="Shape 234"/>
            <p:cNvSpPr/>
            <p:nvPr/>
          </p:nvSpPr>
          <p:spPr>
            <a:xfrm>
              <a:off x="892" y="965890"/>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5" name="Shape 235"/>
            <p:cNvSpPr/>
            <p:nvPr/>
          </p:nvSpPr>
          <p:spPr>
            <a:xfrm>
              <a:off x="608719" y="1286669"/>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6" name="Shape 236"/>
            <p:cNvSpPr/>
            <p:nvPr/>
          </p:nvSpPr>
          <p:spPr>
            <a:xfrm>
              <a:off x="892" y="1609246"/>
              <a:ext cx="607856" cy="643388"/>
            </a:xfrm>
            <a:custGeom>
              <a:avLst/>
              <a:gdLst/>
              <a:ahLst/>
              <a:cxnLst/>
              <a:rect l="0" t="0" r="0" b="0"/>
              <a:pathLst>
                <a:path w="20427" h="20037" extrusionOk="0">
                  <a:moveTo>
                    <a:pt x="20427" y="1"/>
                  </a:moveTo>
                  <a:lnTo>
                    <a:pt x="0" y="9991"/>
                  </a:lnTo>
                  <a:lnTo>
                    <a:pt x="20427" y="20036"/>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7" name="Shape 237"/>
            <p:cNvSpPr/>
            <p:nvPr/>
          </p:nvSpPr>
          <p:spPr>
            <a:xfrm>
              <a:off x="1214909"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8" name="Shape 238"/>
            <p:cNvSpPr/>
            <p:nvPr/>
          </p:nvSpPr>
          <p:spPr>
            <a:xfrm>
              <a:off x="1214909" y="965890"/>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9" name="Shape 239"/>
            <p:cNvSpPr/>
            <p:nvPr/>
          </p:nvSpPr>
          <p:spPr>
            <a:xfrm>
              <a:off x="1214909" y="1609246"/>
              <a:ext cx="607886" cy="643388"/>
            </a:xfrm>
            <a:custGeom>
              <a:avLst/>
              <a:gdLst/>
              <a:ahLst/>
              <a:cxnLst/>
              <a:rect l="0" t="0" r="0" b="0"/>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0" name="Shape 240"/>
            <p:cNvSpPr/>
            <p:nvPr/>
          </p:nvSpPr>
          <p:spPr>
            <a:xfrm>
              <a:off x="2430592"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1" name="Shape 241"/>
            <p:cNvSpPr/>
            <p:nvPr/>
          </p:nvSpPr>
          <p:spPr>
            <a:xfrm>
              <a:off x="892" y="-11"/>
              <a:ext cx="607856"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2" name="Shape 242"/>
            <p:cNvSpPr/>
            <p:nvPr/>
          </p:nvSpPr>
          <p:spPr>
            <a:xfrm>
              <a:off x="608719" y="-11"/>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3" name="Shape 243"/>
            <p:cNvSpPr/>
            <p:nvPr/>
          </p:nvSpPr>
          <p:spPr>
            <a:xfrm>
              <a:off x="1214909" y="-11"/>
              <a:ext cx="607886"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44" name="Shape 244"/>
          <p:cNvSpPr txBox="1">
            <a:spLocks noGrp="1"/>
          </p:cNvSpPr>
          <p:nvPr>
            <p:ph type="title"/>
          </p:nvPr>
        </p:nvSpPr>
        <p:spPr>
          <a:xfrm>
            <a:off x="1320025" y="866525"/>
            <a:ext cx="6455700" cy="668100"/>
          </a:xfrm>
          <a:prstGeom prst="rect">
            <a:avLst/>
          </a:prstGeom>
        </p:spPr>
        <p:txBody>
          <a:bodyPr spcFirstLastPara="1" wrap="square" lIns="91425" tIns="91425" rIns="91425" bIns="91425" anchor="b"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5" name="Shape 245"/>
          <p:cNvSpPr txBox="1">
            <a:spLocks noGrp="1"/>
          </p:cNvSpPr>
          <p:nvPr>
            <p:ph type="body" idx="1"/>
          </p:nvPr>
        </p:nvSpPr>
        <p:spPr>
          <a:xfrm>
            <a:off x="1320025" y="1613274"/>
            <a:ext cx="6455700" cy="2902500"/>
          </a:xfrm>
          <a:prstGeom prst="rect">
            <a:avLst/>
          </a:prstGeom>
        </p:spPr>
        <p:txBody>
          <a:bodyPr spcFirstLastPara="1" wrap="square" lIns="91425" tIns="91425" rIns="91425" bIns="91425" anchor="t" anchorCtr="0"/>
          <a:lstStyle>
            <a:lvl1pPr marL="457200" lvl="0" indent="-368300">
              <a:spcBef>
                <a:spcPts val="600"/>
              </a:spcBef>
              <a:spcAft>
                <a:spcPts val="0"/>
              </a:spcAft>
              <a:buSzPts val="2200"/>
              <a:buChar char="◂"/>
              <a:defRPr/>
            </a:lvl1pPr>
            <a:lvl2pPr marL="914400" lvl="1" indent="-368300">
              <a:spcBef>
                <a:spcPts val="0"/>
              </a:spcBef>
              <a:spcAft>
                <a:spcPts val="0"/>
              </a:spcAft>
              <a:buSzPts val="2200"/>
              <a:buChar char="◂"/>
              <a:defRPr/>
            </a:lvl2pPr>
            <a:lvl3pPr marL="1371600" lvl="2" indent="-368300">
              <a:spcBef>
                <a:spcPts val="0"/>
              </a:spcBef>
              <a:spcAft>
                <a:spcPts val="0"/>
              </a:spcAft>
              <a:buSzPts val="2200"/>
              <a:buChar char="◂"/>
              <a:defRPr/>
            </a:lvl3pPr>
            <a:lvl4pPr marL="1828800" lvl="3" indent="-368300">
              <a:spcBef>
                <a:spcPts val="0"/>
              </a:spcBef>
              <a:spcAft>
                <a:spcPts val="0"/>
              </a:spcAft>
              <a:buSzPts val="2200"/>
              <a:buChar char="◂"/>
              <a:defRPr/>
            </a:lvl4pPr>
            <a:lvl5pPr marL="2286000" lvl="4" indent="-368300">
              <a:spcBef>
                <a:spcPts val="0"/>
              </a:spcBef>
              <a:spcAft>
                <a:spcPts val="0"/>
              </a:spcAft>
              <a:buSzPts val="2200"/>
              <a:buChar char="○"/>
              <a:defRPr/>
            </a:lvl5pPr>
            <a:lvl6pPr marL="2743200" lvl="5" indent="-368300">
              <a:spcBef>
                <a:spcPts val="0"/>
              </a:spcBef>
              <a:spcAft>
                <a:spcPts val="0"/>
              </a:spcAft>
              <a:buSzPts val="2200"/>
              <a:buChar char="■"/>
              <a:defRPr/>
            </a:lvl6pPr>
            <a:lvl7pPr marL="3200400" lvl="6" indent="-368300">
              <a:spcBef>
                <a:spcPts val="0"/>
              </a:spcBef>
              <a:spcAft>
                <a:spcPts val="0"/>
              </a:spcAft>
              <a:buSzPts val="2200"/>
              <a:buChar char="●"/>
              <a:defRPr/>
            </a:lvl7pPr>
            <a:lvl8pPr marL="3657600" lvl="7" indent="-368300">
              <a:spcBef>
                <a:spcPts val="0"/>
              </a:spcBef>
              <a:spcAft>
                <a:spcPts val="0"/>
              </a:spcAft>
              <a:buSzPts val="2200"/>
              <a:buChar char="○"/>
              <a:defRPr/>
            </a:lvl8pPr>
            <a:lvl9pPr marL="4114800" lvl="8" indent="-368300">
              <a:spcBef>
                <a:spcPts val="0"/>
              </a:spcBef>
              <a:spcAft>
                <a:spcPts val="0"/>
              </a:spcAft>
              <a:buSzPts val="2200"/>
              <a:buChar char="■"/>
              <a:defRPr/>
            </a:lvl9pPr>
          </a:lstStyle>
          <a:p>
            <a:endParaRPr/>
          </a:p>
        </p:txBody>
      </p:sp>
      <p:sp>
        <p:nvSpPr>
          <p:cNvPr id="246" name="Shape 24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247"/>
        <p:cNvGrpSpPr/>
        <p:nvPr/>
      </p:nvGrpSpPr>
      <p:grpSpPr>
        <a:xfrm>
          <a:off x="0" y="0"/>
          <a:ext cx="0" cy="0"/>
          <a:chOff x="0" y="0"/>
          <a:chExt cx="0" cy="0"/>
        </a:xfrm>
      </p:grpSpPr>
      <p:grpSp>
        <p:nvGrpSpPr>
          <p:cNvPr id="248" name="Shape 248"/>
          <p:cNvGrpSpPr/>
          <p:nvPr/>
        </p:nvGrpSpPr>
        <p:grpSpPr>
          <a:xfrm>
            <a:off x="4894945" y="-11"/>
            <a:ext cx="4251603" cy="5146816"/>
            <a:chOff x="4894945" y="-11"/>
            <a:chExt cx="4251603" cy="5146816"/>
          </a:xfrm>
        </p:grpSpPr>
        <p:sp>
          <p:nvSpPr>
            <p:cNvPr id="249" name="Shape 249"/>
            <p:cNvSpPr/>
            <p:nvPr/>
          </p:nvSpPr>
          <p:spPr>
            <a:xfrm>
              <a:off x="6108962" y="4182670"/>
              <a:ext cx="607886" cy="643356"/>
            </a:xfrm>
            <a:custGeom>
              <a:avLst/>
              <a:gdLst/>
              <a:ahLst/>
              <a:cxnLst/>
              <a:rect l="0" t="0" r="0" b="0"/>
              <a:pathLst>
                <a:path w="20428" h="20036" extrusionOk="0">
                  <a:moveTo>
                    <a:pt x="1" y="0"/>
                  </a:moveTo>
                  <a:lnTo>
                    <a:pt x="1" y="20036"/>
                  </a:lnTo>
                  <a:lnTo>
                    <a:pt x="20427" y="9990"/>
                  </a:lnTo>
                  <a:lnTo>
                    <a:pt x="1"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0" name="Shape 250"/>
            <p:cNvSpPr/>
            <p:nvPr/>
          </p:nvSpPr>
          <p:spPr>
            <a:xfrm>
              <a:off x="6716818" y="3860093"/>
              <a:ext cx="607856" cy="643388"/>
            </a:xfrm>
            <a:custGeom>
              <a:avLst/>
              <a:gdLst/>
              <a:ahLst/>
              <a:cxnLst/>
              <a:rect l="0" t="0" r="0" b="0"/>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1" name="Shape 251"/>
            <p:cNvSpPr/>
            <p:nvPr/>
          </p:nvSpPr>
          <p:spPr>
            <a:xfrm>
              <a:off x="7324645" y="3539314"/>
              <a:ext cx="607886" cy="643388"/>
            </a:xfrm>
            <a:custGeom>
              <a:avLst/>
              <a:gdLst/>
              <a:ahLst/>
              <a:cxnLst/>
              <a:rect l="0" t="0" r="0" b="0"/>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2" name="Shape 252"/>
            <p:cNvSpPr/>
            <p:nvPr/>
          </p:nvSpPr>
          <p:spPr>
            <a:xfrm>
              <a:off x="7324645" y="4182670"/>
              <a:ext cx="607886" cy="643356"/>
            </a:xfrm>
            <a:custGeom>
              <a:avLst/>
              <a:gdLst/>
              <a:ahLst/>
              <a:cxnLst/>
              <a:rect l="0" t="0" r="0" b="0"/>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3" name="Shape 253"/>
            <p:cNvSpPr/>
            <p:nvPr/>
          </p:nvSpPr>
          <p:spPr>
            <a:xfrm>
              <a:off x="7932502" y="643313"/>
              <a:ext cx="606220" cy="643388"/>
            </a:xfrm>
            <a:custGeom>
              <a:avLst/>
              <a:gdLst/>
              <a:ahLst/>
              <a:cxnLst/>
              <a:rect l="0" t="0" r="0" b="0"/>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4" name="Shape 254"/>
            <p:cNvSpPr/>
            <p:nvPr/>
          </p:nvSpPr>
          <p:spPr>
            <a:xfrm>
              <a:off x="8538692"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5" name="Shape 255"/>
            <p:cNvSpPr/>
            <p:nvPr/>
          </p:nvSpPr>
          <p:spPr>
            <a:xfrm>
              <a:off x="7932502" y="1286669"/>
              <a:ext cx="606220" cy="643388"/>
            </a:xfrm>
            <a:custGeom>
              <a:avLst/>
              <a:gdLst/>
              <a:ahLst/>
              <a:cxnLst/>
              <a:rect l="0" t="0" r="0" b="0"/>
              <a:pathLst>
                <a:path w="20372" h="20037" extrusionOk="0">
                  <a:moveTo>
                    <a:pt x="0" y="1"/>
                  </a:moveTo>
                  <a:lnTo>
                    <a:pt x="0" y="20037"/>
                  </a:lnTo>
                  <a:lnTo>
                    <a:pt x="20371" y="10047"/>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6" name="Shape 256"/>
            <p:cNvSpPr/>
            <p:nvPr/>
          </p:nvSpPr>
          <p:spPr>
            <a:xfrm>
              <a:off x="7932502" y="3216737"/>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7" name="Shape 257"/>
            <p:cNvSpPr/>
            <p:nvPr/>
          </p:nvSpPr>
          <p:spPr>
            <a:xfrm>
              <a:off x="8538692" y="3539314"/>
              <a:ext cx="607856" cy="643388"/>
            </a:xfrm>
            <a:custGeom>
              <a:avLst/>
              <a:gdLst/>
              <a:ahLst/>
              <a:cxnLst/>
              <a:rect l="0" t="0" r="0" b="0"/>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8" name="Shape 258"/>
            <p:cNvSpPr/>
            <p:nvPr/>
          </p:nvSpPr>
          <p:spPr>
            <a:xfrm>
              <a:off x="6108962" y="-11"/>
              <a:ext cx="607886" cy="322577"/>
            </a:xfrm>
            <a:custGeom>
              <a:avLst/>
              <a:gdLst/>
              <a:ahLst/>
              <a:cxnLst/>
              <a:rect l="0" t="0" r="0" b="0"/>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9" name="Shape 259"/>
            <p:cNvSpPr/>
            <p:nvPr/>
          </p:nvSpPr>
          <p:spPr>
            <a:xfrm>
              <a:off x="6716818" y="-11"/>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0" name="Shape 260"/>
            <p:cNvSpPr/>
            <p:nvPr/>
          </p:nvSpPr>
          <p:spPr>
            <a:xfrm>
              <a:off x="7324645" y="-11"/>
              <a:ext cx="607886" cy="322577"/>
            </a:xfrm>
            <a:custGeom>
              <a:avLst/>
              <a:gdLst/>
              <a:ahLst/>
              <a:cxnLst/>
              <a:rect l="0" t="0" r="0" b="0"/>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1" name="Shape 261"/>
            <p:cNvSpPr/>
            <p:nvPr/>
          </p:nvSpPr>
          <p:spPr>
            <a:xfrm>
              <a:off x="7932502" y="-11"/>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2" name="Shape 262"/>
            <p:cNvSpPr/>
            <p:nvPr/>
          </p:nvSpPr>
          <p:spPr>
            <a:xfrm>
              <a:off x="8538692" y="-11"/>
              <a:ext cx="607856" cy="322577"/>
            </a:xfrm>
            <a:custGeom>
              <a:avLst/>
              <a:gdLst/>
              <a:ahLst/>
              <a:cxnLst/>
              <a:rect l="0" t="0" r="0" b="0"/>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3" name="Shape 263"/>
            <p:cNvSpPr/>
            <p:nvPr/>
          </p:nvSpPr>
          <p:spPr>
            <a:xfrm>
              <a:off x="4894945" y="3860093"/>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4" name="Shape 264"/>
            <p:cNvSpPr/>
            <p:nvPr/>
          </p:nvSpPr>
          <p:spPr>
            <a:xfrm>
              <a:off x="6108962" y="3860093"/>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5" name="Shape 265"/>
            <p:cNvSpPr/>
            <p:nvPr/>
          </p:nvSpPr>
          <p:spPr>
            <a:xfrm>
              <a:off x="5502772" y="4182670"/>
              <a:ext cx="606220" cy="643356"/>
            </a:xfrm>
            <a:custGeom>
              <a:avLst/>
              <a:gdLst/>
              <a:ahLst/>
              <a:cxnLst/>
              <a:rect l="0" t="0" r="0" b="0"/>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6" name="Shape 266"/>
            <p:cNvSpPr/>
            <p:nvPr/>
          </p:nvSpPr>
          <p:spPr>
            <a:xfrm>
              <a:off x="7324645" y="3216737"/>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7" name="Shape 267"/>
            <p:cNvSpPr/>
            <p:nvPr/>
          </p:nvSpPr>
          <p:spPr>
            <a:xfrm>
              <a:off x="6716818" y="3539314"/>
              <a:ext cx="607856" cy="643388"/>
            </a:xfrm>
            <a:custGeom>
              <a:avLst/>
              <a:gdLst/>
              <a:ahLst/>
              <a:cxnLst/>
              <a:rect l="0" t="0" r="0" b="0"/>
              <a:pathLst>
                <a:path w="20427" h="20037" extrusionOk="0">
                  <a:moveTo>
                    <a:pt x="20427" y="0"/>
                  </a:moveTo>
                  <a:lnTo>
                    <a:pt x="0" y="9990"/>
                  </a:lnTo>
                  <a:lnTo>
                    <a:pt x="20427" y="2003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8" name="Shape 268"/>
            <p:cNvSpPr/>
            <p:nvPr/>
          </p:nvSpPr>
          <p:spPr>
            <a:xfrm>
              <a:off x="6716818" y="4182670"/>
              <a:ext cx="607856" cy="643356"/>
            </a:xfrm>
            <a:custGeom>
              <a:avLst/>
              <a:gdLst/>
              <a:ahLst/>
              <a:cxnLst/>
              <a:rect l="0" t="0" r="0" b="0"/>
              <a:pathLst>
                <a:path w="20427" h="20036" extrusionOk="0">
                  <a:moveTo>
                    <a:pt x="20427" y="0"/>
                  </a:moveTo>
                  <a:lnTo>
                    <a:pt x="0" y="9990"/>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9" name="Shape 269"/>
            <p:cNvSpPr/>
            <p:nvPr/>
          </p:nvSpPr>
          <p:spPr>
            <a:xfrm>
              <a:off x="7932502" y="322534"/>
              <a:ext cx="606220" cy="643388"/>
            </a:xfrm>
            <a:custGeom>
              <a:avLst/>
              <a:gdLst/>
              <a:ahLst/>
              <a:cxnLst/>
              <a:rect l="0" t="0" r="0" b="0"/>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0" name="Shape 270"/>
            <p:cNvSpPr/>
            <p:nvPr/>
          </p:nvSpPr>
          <p:spPr>
            <a:xfrm>
              <a:off x="7932502" y="965890"/>
              <a:ext cx="606220" cy="643388"/>
            </a:xfrm>
            <a:custGeom>
              <a:avLst/>
              <a:gdLst/>
              <a:ahLst/>
              <a:cxnLst/>
              <a:rect l="0" t="0" r="0" b="0"/>
              <a:pathLst>
                <a:path w="20372" h="20037" extrusionOk="0">
                  <a:moveTo>
                    <a:pt x="20371" y="1"/>
                  </a:moveTo>
                  <a:lnTo>
                    <a:pt x="0" y="9991"/>
                  </a:lnTo>
                  <a:lnTo>
                    <a:pt x="20371" y="20037"/>
                  </a:lnTo>
                  <a:lnTo>
                    <a:pt x="2037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1" name="Shape 271"/>
            <p:cNvSpPr/>
            <p:nvPr/>
          </p:nvSpPr>
          <p:spPr>
            <a:xfrm>
              <a:off x="7932502" y="2895958"/>
              <a:ext cx="606220" cy="643388"/>
            </a:xfrm>
            <a:custGeom>
              <a:avLst/>
              <a:gdLst/>
              <a:ahLst/>
              <a:cxnLst/>
              <a:rect l="0" t="0" r="0" b="0"/>
              <a:pathLst>
                <a:path w="20372" h="20037" extrusionOk="0">
                  <a:moveTo>
                    <a:pt x="20371" y="0"/>
                  </a:moveTo>
                  <a:lnTo>
                    <a:pt x="0" y="9990"/>
                  </a:lnTo>
                  <a:lnTo>
                    <a:pt x="20371" y="20036"/>
                  </a:lnTo>
                  <a:lnTo>
                    <a:pt x="20371"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2" name="Shape 272"/>
            <p:cNvSpPr/>
            <p:nvPr/>
          </p:nvSpPr>
          <p:spPr>
            <a:xfrm>
              <a:off x="7932492" y="3538418"/>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3" name="Shape 273"/>
            <p:cNvSpPr/>
            <p:nvPr/>
          </p:nvSpPr>
          <p:spPr>
            <a:xfrm>
              <a:off x="6108962" y="-11"/>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4" name="Shape 274"/>
            <p:cNvSpPr/>
            <p:nvPr/>
          </p:nvSpPr>
          <p:spPr>
            <a:xfrm>
              <a:off x="6716818" y="-11"/>
              <a:ext cx="607856"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5" name="Shape 275"/>
            <p:cNvSpPr/>
            <p:nvPr/>
          </p:nvSpPr>
          <p:spPr>
            <a:xfrm>
              <a:off x="6716818"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6" name="Shape 276"/>
            <p:cNvSpPr/>
            <p:nvPr/>
          </p:nvSpPr>
          <p:spPr>
            <a:xfrm>
              <a:off x="732464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7" name="Shape 277"/>
            <p:cNvSpPr/>
            <p:nvPr/>
          </p:nvSpPr>
          <p:spPr>
            <a:xfrm>
              <a:off x="8538692" y="-11"/>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8" name="Shape 278"/>
            <p:cNvSpPr/>
            <p:nvPr/>
          </p:nvSpPr>
          <p:spPr>
            <a:xfrm>
              <a:off x="853869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9" name="Shape 279"/>
            <p:cNvSpPr/>
            <p:nvPr/>
          </p:nvSpPr>
          <p:spPr>
            <a:xfrm>
              <a:off x="5502772" y="643313"/>
              <a:ext cx="3643776" cy="3860168"/>
            </a:xfrm>
            <a:custGeom>
              <a:avLst/>
              <a:gdLst/>
              <a:ahLst/>
              <a:cxnLst/>
              <a:rect l="0" t="0" r="0" b="0"/>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0" name="Shape 280"/>
            <p:cNvSpPr/>
            <p:nvPr/>
          </p:nvSpPr>
          <p:spPr>
            <a:xfrm>
              <a:off x="7324658" y="322534"/>
              <a:ext cx="607886" cy="643388"/>
            </a:xfrm>
            <a:custGeom>
              <a:avLst/>
              <a:gdLst/>
              <a:ahLst/>
              <a:cxnLst/>
              <a:rect l="0" t="0" r="0" b="0"/>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1" name="Shape 281"/>
            <p:cNvSpPr/>
            <p:nvPr/>
          </p:nvSpPr>
          <p:spPr>
            <a:xfrm>
              <a:off x="7324658" y="965890"/>
              <a:ext cx="607886" cy="643388"/>
            </a:xfrm>
            <a:custGeom>
              <a:avLst/>
              <a:gdLst/>
              <a:ahLst/>
              <a:cxnLst/>
              <a:rect l="0" t="0" r="0" b="0"/>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2" name="Shape 282"/>
            <p:cNvSpPr/>
            <p:nvPr/>
          </p:nvSpPr>
          <p:spPr>
            <a:xfrm>
              <a:off x="6716831" y="322534"/>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3" name="Shape 283"/>
            <p:cNvSpPr/>
            <p:nvPr/>
          </p:nvSpPr>
          <p:spPr>
            <a:xfrm>
              <a:off x="6716831" y="965890"/>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4" name="Shape 284"/>
            <p:cNvSpPr/>
            <p:nvPr/>
          </p:nvSpPr>
          <p:spPr>
            <a:xfrm>
              <a:off x="7324658" y="1286669"/>
              <a:ext cx="607886" cy="643388"/>
            </a:xfrm>
            <a:custGeom>
              <a:avLst/>
              <a:gdLst/>
              <a:ahLst/>
              <a:cxnLst/>
              <a:rect l="0" t="0" r="0" b="0"/>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5" name="Shape 285"/>
            <p:cNvSpPr/>
            <p:nvPr/>
          </p:nvSpPr>
          <p:spPr>
            <a:xfrm>
              <a:off x="7324658" y="-11"/>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86" name="Shape 286"/>
          <p:cNvGrpSpPr/>
          <p:nvPr/>
        </p:nvGrpSpPr>
        <p:grpSpPr>
          <a:xfrm>
            <a:off x="-6" y="-11"/>
            <a:ext cx="2429759" cy="1609289"/>
            <a:chOff x="608719" y="-11"/>
            <a:chExt cx="2429759" cy="1609289"/>
          </a:xfrm>
        </p:grpSpPr>
        <p:sp>
          <p:nvSpPr>
            <p:cNvPr id="287" name="Shape 287"/>
            <p:cNvSpPr/>
            <p:nvPr/>
          </p:nvSpPr>
          <p:spPr>
            <a:xfrm>
              <a:off x="608719" y="322534"/>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8" name="Shape 288"/>
            <p:cNvSpPr/>
            <p:nvPr/>
          </p:nvSpPr>
          <p:spPr>
            <a:xfrm>
              <a:off x="608719" y="965890"/>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9" name="Shape 289"/>
            <p:cNvSpPr/>
            <p:nvPr/>
          </p:nvSpPr>
          <p:spPr>
            <a:xfrm>
              <a:off x="1822766"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0" name="Shape 290"/>
            <p:cNvSpPr/>
            <p:nvPr/>
          </p:nvSpPr>
          <p:spPr>
            <a:xfrm>
              <a:off x="1822766" y="965890"/>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1" name="Shape 291"/>
            <p:cNvSpPr/>
            <p:nvPr/>
          </p:nvSpPr>
          <p:spPr>
            <a:xfrm>
              <a:off x="1214909"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2" name="Shape 292"/>
            <p:cNvSpPr/>
            <p:nvPr/>
          </p:nvSpPr>
          <p:spPr>
            <a:xfrm>
              <a:off x="1822766" y="-11"/>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3" name="Shape 293"/>
            <p:cNvSpPr/>
            <p:nvPr/>
          </p:nvSpPr>
          <p:spPr>
            <a:xfrm>
              <a:off x="608719" y="643313"/>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4" name="Shape 294"/>
            <p:cNvSpPr/>
            <p:nvPr/>
          </p:nvSpPr>
          <p:spPr>
            <a:xfrm>
              <a:off x="1214909"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5" name="Shape 295"/>
            <p:cNvSpPr/>
            <p:nvPr/>
          </p:nvSpPr>
          <p:spPr>
            <a:xfrm>
              <a:off x="1214909" y="965890"/>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6" name="Shape 296"/>
            <p:cNvSpPr/>
            <p:nvPr/>
          </p:nvSpPr>
          <p:spPr>
            <a:xfrm>
              <a:off x="2430592"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7" name="Shape 297"/>
            <p:cNvSpPr/>
            <p:nvPr/>
          </p:nvSpPr>
          <p:spPr>
            <a:xfrm>
              <a:off x="608719" y="-11"/>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8" name="Shape 298"/>
            <p:cNvSpPr/>
            <p:nvPr/>
          </p:nvSpPr>
          <p:spPr>
            <a:xfrm>
              <a:off x="1214909" y="-11"/>
              <a:ext cx="607886" cy="322577"/>
            </a:xfrm>
            <a:custGeom>
              <a:avLst/>
              <a:gdLst/>
              <a:ahLst/>
              <a:cxnLst/>
              <a:rect l="0" t="0" r="0" b="0"/>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99" name="Shape 299"/>
          <p:cNvSpPr txBox="1">
            <a:spLocks noGrp="1"/>
          </p:cNvSpPr>
          <p:nvPr>
            <p:ph type="title"/>
          </p:nvPr>
        </p:nvSpPr>
        <p:spPr>
          <a:xfrm>
            <a:off x="742725" y="1652750"/>
            <a:ext cx="3892200" cy="513900"/>
          </a:xfrm>
          <a:prstGeom prst="rect">
            <a:avLst/>
          </a:prstGeom>
        </p:spPr>
        <p:txBody>
          <a:bodyPr spcFirstLastPara="1" wrap="square" lIns="91425" tIns="91425" rIns="91425" bIns="91425" anchor="b" anchorCtr="0"/>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00" name="Shape 300"/>
          <p:cNvSpPr txBox="1">
            <a:spLocks noGrp="1"/>
          </p:cNvSpPr>
          <p:nvPr>
            <p:ph type="body" idx="1"/>
          </p:nvPr>
        </p:nvSpPr>
        <p:spPr>
          <a:xfrm>
            <a:off x="742725" y="2227229"/>
            <a:ext cx="3892200" cy="2232900"/>
          </a:xfrm>
          <a:prstGeom prst="rect">
            <a:avLst/>
          </a:prstGeom>
        </p:spPr>
        <p:txBody>
          <a:bodyPr spcFirstLastPara="1" wrap="square" lIns="91425" tIns="91425" rIns="91425" bIns="91425" anchor="t" anchorCtr="0"/>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301" name="Shape 301"/>
          <p:cNvSpPr txBox="1">
            <a:spLocks noGrp="1"/>
          </p:cNvSpPr>
          <p:nvPr>
            <p:ph type="sldNum" idx="12"/>
          </p:nvPr>
        </p:nvSpPr>
        <p:spPr>
          <a:xfrm>
            <a:off x="8556784" y="4749851"/>
            <a:ext cx="548700" cy="393600"/>
          </a:xfrm>
          <a:prstGeom prst="rect">
            <a:avLst/>
          </a:prstGeom>
          <a:noFill/>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
        <p:nvSpPr>
          <p:cNvPr id="302" name="Shape 302"/>
          <p:cNvSpPr/>
          <p:nvPr/>
        </p:nvSpPr>
        <p:spPr>
          <a:xfrm>
            <a:off x="8538692" y="4825993"/>
            <a:ext cx="607856" cy="320811"/>
          </a:xfrm>
          <a:custGeom>
            <a:avLst/>
            <a:gdLst/>
            <a:ahLst/>
            <a:cxnLst/>
            <a:rect l="0" t="0" r="0" b="0"/>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03"/>
        <p:cNvGrpSpPr/>
        <p:nvPr/>
      </p:nvGrpSpPr>
      <p:grpSpPr>
        <a:xfrm>
          <a:off x="0" y="0"/>
          <a:ext cx="0" cy="0"/>
          <a:chOff x="0" y="0"/>
          <a:chExt cx="0" cy="0"/>
        </a:xfrm>
      </p:grpSpPr>
      <p:grpSp>
        <p:nvGrpSpPr>
          <p:cNvPr id="304" name="Shape 304"/>
          <p:cNvGrpSpPr/>
          <p:nvPr/>
        </p:nvGrpSpPr>
        <p:grpSpPr>
          <a:xfrm>
            <a:off x="892" y="-11"/>
            <a:ext cx="3037586" cy="2252645"/>
            <a:chOff x="892" y="-11"/>
            <a:chExt cx="3037586" cy="2252645"/>
          </a:xfrm>
        </p:grpSpPr>
        <p:sp>
          <p:nvSpPr>
            <p:cNvPr id="305" name="Shape 305"/>
            <p:cNvSpPr/>
            <p:nvPr/>
          </p:nvSpPr>
          <p:spPr>
            <a:xfrm>
              <a:off x="892" y="643313"/>
              <a:ext cx="607856"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6" name="Shape 306"/>
            <p:cNvSpPr/>
            <p:nvPr/>
          </p:nvSpPr>
          <p:spPr>
            <a:xfrm>
              <a:off x="608719" y="322534"/>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7" name="Shape 307"/>
            <p:cNvSpPr/>
            <p:nvPr/>
          </p:nvSpPr>
          <p:spPr>
            <a:xfrm>
              <a:off x="608719" y="965890"/>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8" name="Shape 308"/>
            <p:cNvSpPr/>
            <p:nvPr/>
          </p:nvSpPr>
          <p:spPr>
            <a:xfrm>
              <a:off x="1822766"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9" name="Shape 309"/>
            <p:cNvSpPr/>
            <p:nvPr/>
          </p:nvSpPr>
          <p:spPr>
            <a:xfrm>
              <a:off x="1214909" y="1286669"/>
              <a:ext cx="607886" cy="643388"/>
            </a:xfrm>
            <a:custGeom>
              <a:avLst/>
              <a:gdLst/>
              <a:ahLst/>
              <a:cxnLst/>
              <a:rect l="0" t="0" r="0" b="0"/>
              <a:pathLst>
                <a:path w="20428" h="20037" extrusionOk="0">
                  <a:moveTo>
                    <a:pt x="1" y="1"/>
                  </a:moveTo>
                  <a:lnTo>
                    <a:pt x="1" y="20037"/>
                  </a:lnTo>
                  <a:lnTo>
                    <a:pt x="20427" y="10047"/>
                  </a:lnTo>
                  <a:lnTo>
                    <a:pt x="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0" name="Shape 310"/>
            <p:cNvSpPr/>
            <p:nvPr/>
          </p:nvSpPr>
          <p:spPr>
            <a:xfrm>
              <a:off x="1822766" y="965890"/>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1" name="Shape 311"/>
            <p:cNvSpPr/>
            <p:nvPr/>
          </p:nvSpPr>
          <p:spPr>
            <a:xfrm>
              <a:off x="892" y="-11"/>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2" name="Shape 312"/>
            <p:cNvSpPr/>
            <p:nvPr/>
          </p:nvSpPr>
          <p:spPr>
            <a:xfrm>
              <a:off x="608719" y="-11"/>
              <a:ext cx="606220"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3" name="Shape 313"/>
            <p:cNvSpPr/>
            <p:nvPr/>
          </p:nvSpPr>
          <p:spPr>
            <a:xfrm>
              <a:off x="1214909"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4" name="Shape 314"/>
            <p:cNvSpPr/>
            <p:nvPr/>
          </p:nvSpPr>
          <p:spPr>
            <a:xfrm>
              <a:off x="1822766" y="-11"/>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5" name="Shape 315"/>
            <p:cNvSpPr/>
            <p:nvPr/>
          </p:nvSpPr>
          <p:spPr>
            <a:xfrm>
              <a:off x="2430592"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6" name="Shape 316"/>
            <p:cNvSpPr/>
            <p:nvPr/>
          </p:nvSpPr>
          <p:spPr>
            <a:xfrm>
              <a:off x="892" y="322534"/>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7" name="Shape 317"/>
            <p:cNvSpPr/>
            <p:nvPr/>
          </p:nvSpPr>
          <p:spPr>
            <a:xfrm>
              <a:off x="608719" y="643313"/>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8" name="Shape 318"/>
            <p:cNvSpPr/>
            <p:nvPr/>
          </p:nvSpPr>
          <p:spPr>
            <a:xfrm>
              <a:off x="892" y="965890"/>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9" name="Shape 319"/>
            <p:cNvSpPr/>
            <p:nvPr/>
          </p:nvSpPr>
          <p:spPr>
            <a:xfrm>
              <a:off x="608719" y="1286669"/>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0" name="Shape 320"/>
            <p:cNvSpPr/>
            <p:nvPr/>
          </p:nvSpPr>
          <p:spPr>
            <a:xfrm>
              <a:off x="892" y="1609246"/>
              <a:ext cx="607856" cy="643388"/>
            </a:xfrm>
            <a:custGeom>
              <a:avLst/>
              <a:gdLst/>
              <a:ahLst/>
              <a:cxnLst/>
              <a:rect l="0" t="0" r="0" b="0"/>
              <a:pathLst>
                <a:path w="20427" h="20037" extrusionOk="0">
                  <a:moveTo>
                    <a:pt x="20427" y="1"/>
                  </a:moveTo>
                  <a:lnTo>
                    <a:pt x="0" y="9991"/>
                  </a:lnTo>
                  <a:lnTo>
                    <a:pt x="20427" y="20036"/>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1" name="Shape 321"/>
            <p:cNvSpPr/>
            <p:nvPr/>
          </p:nvSpPr>
          <p:spPr>
            <a:xfrm>
              <a:off x="1214909"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2" name="Shape 322"/>
            <p:cNvSpPr/>
            <p:nvPr/>
          </p:nvSpPr>
          <p:spPr>
            <a:xfrm>
              <a:off x="1214909" y="965890"/>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3" name="Shape 323"/>
            <p:cNvSpPr/>
            <p:nvPr/>
          </p:nvSpPr>
          <p:spPr>
            <a:xfrm>
              <a:off x="1214909" y="1609246"/>
              <a:ext cx="607886" cy="643388"/>
            </a:xfrm>
            <a:custGeom>
              <a:avLst/>
              <a:gdLst/>
              <a:ahLst/>
              <a:cxnLst/>
              <a:rect l="0" t="0" r="0" b="0"/>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4" name="Shape 324"/>
            <p:cNvSpPr/>
            <p:nvPr/>
          </p:nvSpPr>
          <p:spPr>
            <a:xfrm>
              <a:off x="2430592"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5" name="Shape 325"/>
            <p:cNvSpPr/>
            <p:nvPr/>
          </p:nvSpPr>
          <p:spPr>
            <a:xfrm>
              <a:off x="892" y="-11"/>
              <a:ext cx="607856"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6" name="Shape 326"/>
            <p:cNvSpPr/>
            <p:nvPr/>
          </p:nvSpPr>
          <p:spPr>
            <a:xfrm>
              <a:off x="608719" y="-11"/>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7" name="Shape 327"/>
            <p:cNvSpPr/>
            <p:nvPr/>
          </p:nvSpPr>
          <p:spPr>
            <a:xfrm>
              <a:off x="1214909" y="-11"/>
              <a:ext cx="607886"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328" name="Shape 328"/>
          <p:cNvGrpSpPr/>
          <p:nvPr/>
        </p:nvGrpSpPr>
        <p:grpSpPr>
          <a:xfrm>
            <a:off x="6714243" y="3860093"/>
            <a:ext cx="2429755" cy="1286712"/>
            <a:chOff x="6714243" y="3860093"/>
            <a:chExt cx="2429755" cy="1286712"/>
          </a:xfrm>
        </p:grpSpPr>
        <p:sp>
          <p:nvSpPr>
            <p:cNvPr id="329" name="Shape 329"/>
            <p:cNvSpPr/>
            <p:nvPr/>
          </p:nvSpPr>
          <p:spPr>
            <a:xfrm>
              <a:off x="7929952" y="3860093"/>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0" name="Shape 330"/>
            <p:cNvSpPr/>
            <p:nvPr/>
          </p:nvSpPr>
          <p:spPr>
            <a:xfrm>
              <a:off x="8536142" y="4182670"/>
              <a:ext cx="607856" cy="643356"/>
            </a:xfrm>
            <a:custGeom>
              <a:avLst/>
              <a:gdLst/>
              <a:ahLst/>
              <a:cxnLst/>
              <a:rect l="0" t="0" r="0" b="0"/>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1" name="Shape 331"/>
            <p:cNvSpPr/>
            <p:nvPr/>
          </p:nvSpPr>
          <p:spPr>
            <a:xfrm>
              <a:off x="7322095" y="4825993"/>
              <a:ext cx="607886" cy="320811"/>
            </a:xfrm>
            <a:custGeom>
              <a:avLst/>
              <a:gdLst/>
              <a:ahLst/>
              <a:cxnLst/>
              <a:rect l="0" t="0" r="0" b="0"/>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2" name="Shape 332"/>
            <p:cNvSpPr/>
            <p:nvPr/>
          </p:nvSpPr>
          <p:spPr>
            <a:xfrm>
              <a:off x="7929952" y="4503448"/>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3" name="Shape 333"/>
            <p:cNvSpPr/>
            <p:nvPr/>
          </p:nvSpPr>
          <p:spPr>
            <a:xfrm>
              <a:off x="8536142" y="4825993"/>
              <a:ext cx="607856" cy="320811"/>
            </a:xfrm>
            <a:custGeom>
              <a:avLst/>
              <a:gdLst/>
              <a:ahLst/>
              <a:cxnLst/>
              <a:rect l="0" t="0" r="0" b="0"/>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4" name="Shape 334"/>
            <p:cNvSpPr/>
            <p:nvPr/>
          </p:nvSpPr>
          <p:spPr>
            <a:xfrm>
              <a:off x="7322095" y="3860093"/>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5" name="Shape 335"/>
            <p:cNvSpPr/>
            <p:nvPr/>
          </p:nvSpPr>
          <p:spPr>
            <a:xfrm>
              <a:off x="8536142" y="3860093"/>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6" name="Shape 336"/>
            <p:cNvSpPr/>
            <p:nvPr/>
          </p:nvSpPr>
          <p:spPr>
            <a:xfrm>
              <a:off x="7929952" y="4182670"/>
              <a:ext cx="606220" cy="643356"/>
            </a:xfrm>
            <a:custGeom>
              <a:avLst/>
              <a:gdLst/>
              <a:ahLst/>
              <a:cxnLst/>
              <a:rect l="0" t="0" r="0" b="0"/>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7" name="Shape 337"/>
            <p:cNvSpPr/>
            <p:nvPr/>
          </p:nvSpPr>
          <p:spPr>
            <a:xfrm>
              <a:off x="732209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8" name="Shape 338"/>
            <p:cNvSpPr/>
            <p:nvPr/>
          </p:nvSpPr>
          <p:spPr>
            <a:xfrm>
              <a:off x="7929952" y="4825993"/>
              <a:ext cx="606220" cy="320811"/>
            </a:xfrm>
            <a:custGeom>
              <a:avLst/>
              <a:gdLst/>
              <a:ahLst/>
              <a:cxnLst/>
              <a:rect l="0" t="0" r="0" b="0"/>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9" name="Shape 339"/>
            <p:cNvSpPr/>
            <p:nvPr/>
          </p:nvSpPr>
          <p:spPr>
            <a:xfrm>
              <a:off x="853614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0" name="Shape 340"/>
            <p:cNvSpPr/>
            <p:nvPr/>
          </p:nvSpPr>
          <p:spPr>
            <a:xfrm>
              <a:off x="6714243"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41" name="Shape 341"/>
          <p:cNvSpPr txBox="1">
            <a:spLocks noGrp="1"/>
          </p:cNvSpPr>
          <p:nvPr>
            <p:ph type="title"/>
          </p:nvPr>
        </p:nvSpPr>
        <p:spPr>
          <a:xfrm>
            <a:off x="1320025" y="866525"/>
            <a:ext cx="6455700" cy="668100"/>
          </a:xfrm>
          <a:prstGeom prst="rect">
            <a:avLst/>
          </a:prstGeom>
        </p:spPr>
        <p:txBody>
          <a:bodyPr spcFirstLastPara="1" wrap="square" lIns="91425" tIns="91425" rIns="91425" bIns="91425" anchor="b"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42" name="Shape 342"/>
          <p:cNvSpPr txBox="1">
            <a:spLocks noGrp="1"/>
          </p:cNvSpPr>
          <p:nvPr>
            <p:ph type="body" idx="1"/>
          </p:nvPr>
        </p:nvSpPr>
        <p:spPr>
          <a:xfrm>
            <a:off x="1320025" y="1582625"/>
            <a:ext cx="3133500" cy="29553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343" name="Shape 343"/>
          <p:cNvSpPr txBox="1">
            <a:spLocks noGrp="1"/>
          </p:cNvSpPr>
          <p:nvPr>
            <p:ph type="body" idx="2"/>
          </p:nvPr>
        </p:nvSpPr>
        <p:spPr>
          <a:xfrm>
            <a:off x="4642177" y="1582625"/>
            <a:ext cx="3133500" cy="29553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344" name="Shape 3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45"/>
        <p:cNvGrpSpPr/>
        <p:nvPr/>
      </p:nvGrpSpPr>
      <p:grpSpPr>
        <a:xfrm>
          <a:off x="0" y="0"/>
          <a:ext cx="0" cy="0"/>
          <a:chOff x="0" y="0"/>
          <a:chExt cx="0" cy="0"/>
        </a:xfrm>
      </p:grpSpPr>
      <p:grpSp>
        <p:nvGrpSpPr>
          <p:cNvPr id="346" name="Shape 346"/>
          <p:cNvGrpSpPr/>
          <p:nvPr/>
        </p:nvGrpSpPr>
        <p:grpSpPr>
          <a:xfrm>
            <a:off x="6714243" y="3860093"/>
            <a:ext cx="2429755" cy="1286712"/>
            <a:chOff x="6714243" y="3860093"/>
            <a:chExt cx="2429755" cy="1286712"/>
          </a:xfrm>
        </p:grpSpPr>
        <p:sp>
          <p:nvSpPr>
            <p:cNvPr id="347" name="Shape 347"/>
            <p:cNvSpPr/>
            <p:nvPr/>
          </p:nvSpPr>
          <p:spPr>
            <a:xfrm>
              <a:off x="7929952" y="3860093"/>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8" name="Shape 348"/>
            <p:cNvSpPr/>
            <p:nvPr/>
          </p:nvSpPr>
          <p:spPr>
            <a:xfrm>
              <a:off x="8536142" y="4182670"/>
              <a:ext cx="607856" cy="643356"/>
            </a:xfrm>
            <a:custGeom>
              <a:avLst/>
              <a:gdLst/>
              <a:ahLst/>
              <a:cxnLst/>
              <a:rect l="0" t="0" r="0" b="0"/>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9" name="Shape 349"/>
            <p:cNvSpPr/>
            <p:nvPr/>
          </p:nvSpPr>
          <p:spPr>
            <a:xfrm>
              <a:off x="7322095" y="4825993"/>
              <a:ext cx="607886" cy="320811"/>
            </a:xfrm>
            <a:custGeom>
              <a:avLst/>
              <a:gdLst/>
              <a:ahLst/>
              <a:cxnLst/>
              <a:rect l="0" t="0" r="0" b="0"/>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0" name="Shape 350"/>
            <p:cNvSpPr/>
            <p:nvPr/>
          </p:nvSpPr>
          <p:spPr>
            <a:xfrm>
              <a:off x="7929952" y="4503448"/>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1" name="Shape 351"/>
            <p:cNvSpPr/>
            <p:nvPr/>
          </p:nvSpPr>
          <p:spPr>
            <a:xfrm>
              <a:off x="8536142" y="4825993"/>
              <a:ext cx="607856" cy="320811"/>
            </a:xfrm>
            <a:custGeom>
              <a:avLst/>
              <a:gdLst/>
              <a:ahLst/>
              <a:cxnLst/>
              <a:rect l="0" t="0" r="0" b="0"/>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2" name="Shape 352"/>
            <p:cNvSpPr/>
            <p:nvPr/>
          </p:nvSpPr>
          <p:spPr>
            <a:xfrm>
              <a:off x="7322095" y="3860093"/>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3" name="Shape 353"/>
            <p:cNvSpPr/>
            <p:nvPr/>
          </p:nvSpPr>
          <p:spPr>
            <a:xfrm>
              <a:off x="8536142" y="3860093"/>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4" name="Shape 354"/>
            <p:cNvSpPr/>
            <p:nvPr/>
          </p:nvSpPr>
          <p:spPr>
            <a:xfrm>
              <a:off x="7929952" y="4182670"/>
              <a:ext cx="606220" cy="643356"/>
            </a:xfrm>
            <a:custGeom>
              <a:avLst/>
              <a:gdLst/>
              <a:ahLst/>
              <a:cxnLst/>
              <a:rect l="0" t="0" r="0" b="0"/>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5" name="Shape 355"/>
            <p:cNvSpPr/>
            <p:nvPr/>
          </p:nvSpPr>
          <p:spPr>
            <a:xfrm>
              <a:off x="732209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6" name="Shape 356"/>
            <p:cNvSpPr/>
            <p:nvPr/>
          </p:nvSpPr>
          <p:spPr>
            <a:xfrm>
              <a:off x="7929952" y="4825993"/>
              <a:ext cx="606220" cy="320811"/>
            </a:xfrm>
            <a:custGeom>
              <a:avLst/>
              <a:gdLst/>
              <a:ahLst/>
              <a:cxnLst/>
              <a:rect l="0" t="0" r="0" b="0"/>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7" name="Shape 357"/>
            <p:cNvSpPr/>
            <p:nvPr/>
          </p:nvSpPr>
          <p:spPr>
            <a:xfrm>
              <a:off x="853614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8" name="Shape 358"/>
            <p:cNvSpPr/>
            <p:nvPr/>
          </p:nvSpPr>
          <p:spPr>
            <a:xfrm>
              <a:off x="6714243"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359" name="Shape 359"/>
          <p:cNvGrpSpPr/>
          <p:nvPr/>
        </p:nvGrpSpPr>
        <p:grpSpPr>
          <a:xfrm>
            <a:off x="892" y="-11"/>
            <a:ext cx="3037586" cy="2252645"/>
            <a:chOff x="892" y="-11"/>
            <a:chExt cx="3037586" cy="2252645"/>
          </a:xfrm>
        </p:grpSpPr>
        <p:sp>
          <p:nvSpPr>
            <p:cNvPr id="360" name="Shape 360"/>
            <p:cNvSpPr/>
            <p:nvPr/>
          </p:nvSpPr>
          <p:spPr>
            <a:xfrm>
              <a:off x="892" y="643313"/>
              <a:ext cx="607856"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1" name="Shape 361"/>
            <p:cNvSpPr/>
            <p:nvPr/>
          </p:nvSpPr>
          <p:spPr>
            <a:xfrm>
              <a:off x="608719" y="322534"/>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2" name="Shape 362"/>
            <p:cNvSpPr/>
            <p:nvPr/>
          </p:nvSpPr>
          <p:spPr>
            <a:xfrm>
              <a:off x="608719" y="965890"/>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3" name="Shape 363"/>
            <p:cNvSpPr/>
            <p:nvPr/>
          </p:nvSpPr>
          <p:spPr>
            <a:xfrm>
              <a:off x="1822766"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4" name="Shape 364"/>
            <p:cNvSpPr/>
            <p:nvPr/>
          </p:nvSpPr>
          <p:spPr>
            <a:xfrm>
              <a:off x="1214909" y="1286669"/>
              <a:ext cx="607886" cy="643388"/>
            </a:xfrm>
            <a:custGeom>
              <a:avLst/>
              <a:gdLst/>
              <a:ahLst/>
              <a:cxnLst/>
              <a:rect l="0" t="0" r="0" b="0"/>
              <a:pathLst>
                <a:path w="20428" h="20037" extrusionOk="0">
                  <a:moveTo>
                    <a:pt x="1" y="1"/>
                  </a:moveTo>
                  <a:lnTo>
                    <a:pt x="1" y="20037"/>
                  </a:lnTo>
                  <a:lnTo>
                    <a:pt x="20427" y="10047"/>
                  </a:lnTo>
                  <a:lnTo>
                    <a:pt x="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5" name="Shape 365"/>
            <p:cNvSpPr/>
            <p:nvPr/>
          </p:nvSpPr>
          <p:spPr>
            <a:xfrm>
              <a:off x="1822766" y="965890"/>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6" name="Shape 366"/>
            <p:cNvSpPr/>
            <p:nvPr/>
          </p:nvSpPr>
          <p:spPr>
            <a:xfrm>
              <a:off x="892" y="-11"/>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7" name="Shape 367"/>
            <p:cNvSpPr/>
            <p:nvPr/>
          </p:nvSpPr>
          <p:spPr>
            <a:xfrm>
              <a:off x="608719" y="-11"/>
              <a:ext cx="606220"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8" name="Shape 368"/>
            <p:cNvSpPr/>
            <p:nvPr/>
          </p:nvSpPr>
          <p:spPr>
            <a:xfrm>
              <a:off x="1214909"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9" name="Shape 369"/>
            <p:cNvSpPr/>
            <p:nvPr/>
          </p:nvSpPr>
          <p:spPr>
            <a:xfrm>
              <a:off x="1822766" y="-11"/>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0" name="Shape 370"/>
            <p:cNvSpPr/>
            <p:nvPr/>
          </p:nvSpPr>
          <p:spPr>
            <a:xfrm>
              <a:off x="2430592"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1" name="Shape 371"/>
            <p:cNvSpPr/>
            <p:nvPr/>
          </p:nvSpPr>
          <p:spPr>
            <a:xfrm>
              <a:off x="892" y="322534"/>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2" name="Shape 372"/>
            <p:cNvSpPr/>
            <p:nvPr/>
          </p:nvSpPr>
          <p:spPr>
            <a:xfrm>
              <a:off x="608719" y="643313"/>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3" name="Shape 373"/>
            <p:cNvSpPr/>
            <p:nvPr/>
          </p:nvSpPr>
          <p:spPr>
            <a:xfrm>
              <a:off x="892" y="965890"/>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4" name="Shape 374"/>
            <p:cNvSpPr/>
            <p:nvPr/>
          </p:nvSpPr>
          <p:spPr>
            <a:xfrm>
              <a:off x="608719" y="1286669"/>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5" name="Shape 375"/>
            <p:cNvSpPr/>
            <p:nvPr/>
          </p:nvSpPr>
          <p:spPr>
            <a:xfrm>
              <a:off x="892" y="1609246"/>
              <a:ext cx="607856" cy="643388"/>
            </a:xfrm>
            <a:custGeom>
              <a:avLst/>
              <a:gdLst/>
              <a:ahLst/>
              <a:cxnLst/>
              <a:rect l="0" t="0" r="0" b="0"/>
              <a:pathLst>
                <a:path w="20427" h="20037" extrusionOk="0">
                  <a:moveTo>
                    <a:pt x="20427" y="1"/>
                  </a:moveTo>
                  <a:lnTo>
                    <a:pt x="0" y="9991"/>
                  </a:lnTo>
                  <a:lnTo>
                    <a:pt x="20427" y="20036"/>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6" name="Shape 376"/>
            <p:cNvSpPr/>
            <p:nvPr/>
          </p:nvSpPr>
          <p:spPr>
            <a:xfrm>
              <a:off x="1214909"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7" name="Shape 377"/>
            <p:cNvSpPr/>
            <p:nvPr/>
          </p:nvSpPr>
          <p:spPr>
            <a:xfrm>
              <a:off x="1214909" y="965890"/>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8" name="Shape 378"/>
            <p:cNvSpPr/>
            <p:nvPr/>
          </p:nvSpPr>
          <p:spPr>
            <a:xfrm>
              <a:off x="1214909" y="1609246"/>
              <a:ext cx="607886" cy="643388"/>
            </a:xfrm>
            <a:custGeom>
              <a:avLst/>
              <a:gdLst/>
              <a:ahLst/>
              <a:cxnLst/>
              <a:rect l="0" t="0" r="0" b="0"/>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9" name="Shape 379"/>
            <p:cNvSpPr/>
            <p:nvPr/>
          </p:nvSpPr>
          <p:spPr>
            <a:xfrm>
              <a:off x="2430592"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0" name="Shape 380"/>
            <p:cNvSpPr/>
            <p:nvPr/>
          </p:nvSpPr>
          <p:spPr>
            <a:xfrm>
              <a:off x="892" y="-11"/>
              <a:ext cx="607856"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1" name="Shape 381"/>
            <p:cNvSpPr/>
            <p:nvPr/>
          </p:nvSpPr>
          <p:spPr>
            <a:xfrm>
              <a:off x="608719" y="-11"/>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2" name="Shape 382"/>
            <p:cNvSpPr/>
            <p:nvPr/>
          </p:nvSpPr>
          <p:spPr>
            <a:xfrm>
              <a:off x="1214909" y="-11"/>
              <a:ext cx="607886"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83" name="Shape 383"/>
          <p:cNvSpPr txBox="1">
            <a:spLocks noGrp="1"/>
          </p:cNvSpPr>
          <p:nvPr>
            <p:ph type="title"/>
          </p:nvPr>
        </p:nvSpPr>
        <p:spPr>
          <a:xfrm>
            <a:off x="1320025" y="866525"/>
            <a:ext cx="6455700" cy="668100"/>
          </a:xfrm>
          <a:prstGeom prst="rect">
            <a:avLst/>
          </a:prstGeom>
        </p:spPr>
        <p:txBody>
          <a:bodyPr spcFirstLastPara="1" wrap="square" lIns="91425" tIns="91425" rIns="91425" bIns="91425" anchor="b" anchorCtr="0"/>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84" name="Shape 384"/>
          <p:cNvSpPr txBox="1">
            <a:spLocks noGrp="1"/>
          </p:cNvSpPr>
          <p:nvPr>
            <p:ph type="body" idx="1"/>
          </p:nvPr>
        </p:nvSpPr>
        <p:spPr>
          <a:xfrm>
            <a:off x="1320025" y="1849075"/>
            <a:ext cx="2080800" cy="2656500"/>
          </a:xfrm>
          <a:prstGeom prst="rect">
            <a:avLst/>
          </a:prstGeom>
        </p:spPr>
        <p:txBody>
          <a:bodyPr spcFirstLastPara="1" wrap="square" lIns="91425" tIns="91425" rIns="91425" bIns="91425" anchor="t" anchorCtr="0"/>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85" name="Shape 385"/>
          <p:cNvSpPr txBox="1">
            <a:spLocks noGrp="1"/>
          </p:cNvSpPr>
          <p:nvPr>
            <p:ph type="body" idx="2"/>
          </p:nvPr>
        </p:nvSpPr>
        <p:spPr>
          <a:xfrm>
            <a:off x="3507463" y="1849075"/>
            <a:ext cx="2080800" cy="2656500"/>
          </a:xfrm>
          <a:prstGeom prst="rect">
            <a:avLst/>
          </a:prstGeom>
        </p:spPr>
        <p:txBody>
          <a:bodyPr spcFirstLastPara="1" wrap="square" lIns="91425" tIns="91425" rIns="91425" bIns="91425" anchor="t" anchorCtr="0"/>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86" name="Shape 386"/>
          <p:cNvSpPr txBox="1">
            <a:spLocks noGrp="1"/>
          </p:cNvSpPr>
          <p:nvPr>
            <p:ph type="body" idx="3"/>
          </p:nvPr>
        </p:nvSpPr>
        <p:spPr>
          <a:xfrm>
            <a:off x="5694901" y="1849075"/>
            <a:ext cx="2080800" cy="2656500"/>
          </a:xfrm>
          <a:prstGeom prst="rect">
            <a:avLst/>
          </a:prstGeom>
        </p:spPr>
        <p:txBody>
          <a:bodyPr spcFirstLastPara="1" wrap="square" lIns="91425" tIns="91425" rIns="91425" bIns="91425" anchor="t" anchorCtr="0"/>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87" name="Shape 38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8"/>
        <p:cNvGrpSpPr/>
        <p:nvPr/>
      </p:nvGrpSpPr>
      <p:grpSpPr>
        <a:xfrm>
          <a:off x="0" y="0"/>
          <a:ext cx="0" cy="0"/>
          <a:chOff x="0" y="0"/>
          <a:chExt cx="0" cy="0"/>
        </a:xfrm>
      </p:grpSpPr>
      <p:grpSp>
        <p:nvGrpSpPr>
          <p:cNvPr id="389" name="Shape 389"/>
          <p:cNvGrpSpPr/>
          <p:nvPr/>
        </p:nvGrpSpPr>
        <p:grpSpPr>
          <a:xfrm rot="10800000" flipH="1">
            <a:off x="900" y="3856775"/>
            <a:ext cx="9143992" cy="1286721"/>
            <a:chOff x="900" y="0"/>
            <a:chExt cx="9143992" cy="1286721"/>
          </a:xfrm>
        </p:grpSpPr>
        <p:sp>
          <p:nvSpPr>
            <p:cNvPr id="390" name="Shape 390"/>
            <p:cNvSpPr/>
            <p:nvPr/>
          </p:nvSpPr>
          <p:spPr>
            <a:xfrm>
              <a:off x="4878953" y="643320"/>
              <a:ext cx="609899"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1" name="Shape 391"/>
            <p:cNvSpPr/>
            <p:nvPr/>
          </p:nvSpPr>
          <p:spPr>
            <a:xfrm>
              <a:off x="5488830" y="32254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2" name="Shape 392"/>
            <p:cNvSpPr/>
            <p:nvPr/>
          </p:nvSpPr>
          <p:spPr>
            <a:xfrm>
              <a:off x="8536629" y="86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3" name="Shape 393"/>
            <p:cNvSpPr/>
            <p:nvPr/>
          </p:nvSpPr>
          <p:spPr>
            <a:xfrm>
              <a:off x="6706973" y="322543"/>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4" name="Shape 394"/>
            <p:cNvSpPr/>
            <p:nvPr/>
          </p:nvSpPr>
          <p:spPr>
            <a:xfrm>
              <a:off x="4878953" y="0"/>
              <a:ext cx="609899" cy="643356"/>
            </a:xfrm>
            <a:custGeom>
              <a:avLst/>
              <a:gdLst/>
              <a:ahLst/>
              <a:cxnLst/>
              <a:rect l="0" t="0" r="0" b="0"/>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5" name="Shape 395"/>
            <p:cNvSpPr/>
            <p:nvPr/>
          </p:nvSpPr>
          <p:spPr>
            <a:xfrm>
              <a:off x="5488830" y="0"/>
              <a:ext cx="608257"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6" name="Shape 396"/>
            <p:cNvSpPr/>
            <p:nvPr/>
          </p:nvSpPr>
          <p:spPr>
            <a:xfrm>
              <a:off x="6097065"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7" name="Shape 397"/>
            <p:cNvSpPr/>
            <p:nvPr/>
          </p:nvSpPr>
          <p:spPr>
            <a:xfrm>
              <a:off x="6706973" y="0"/>
              <a:ext cx="609899"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8" name="Shape 398"/>
            <p:cNvSpPr/>
            <p:nvPr/>
          </p:nvSpPr>
          <p:spPr>
            <a:xfrm>
              <a:off x="7316850"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9" name="Shape 399"/>
            <p:cNvSpPr/>
            <p:nvPr/>
          </p:nvSpPr>
          <p:spPr>
            <a:xfrm>
              <a:off x="4878953" y="32254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0" name="Shape 400"/>
            <p:cNvSpPr/>
            <p:nvPr/>
          </p:nvSpPr>
          <p:spPr>
            <a:xfrm>
              <a:off x="5488830" y="64332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1" name="Shape 401"/>
            <p:cNvSpPr/>
            <p:nvPr/>
          </p:nvSpPr>
          <p:spPr>
            <a:xfrm>
              <a:off x="7926751" y="86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2" name="Shape 402"/>
            <p:cNvSpPr/>
            <p:nvPr/>
          </p:nvSpPr>
          <p:spPr>
            <a:xfrm>
              <a:off x="8536629" y="32164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3" name="Shape 403"/>
            <p:cNvSpPr/>
            <p:nvPr/>
          </p:nvSpPr>
          <p:spPr>
            <a:xfrm>
              <a:off x="6097065" y="322543"/>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4" name="Shape 404"/>
            <p:cNvSpPr/>
            <p:nvPr/>
          </p:nvSpPr>
          <p:spPr>
            <a:xfrm>
              <a:off x="6706962"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5" name="Shape 405"/>
            <p:cNvSpPr/>
            <p:nvPr/>
          </p:nvSpPr>
          <p:spPr>
            <a:xfrm>
              <a:off x="4878953" y="0"/>
              <a:ext cx="609899"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6" name="Shape 406"/>
            <p:cNvSpPr/>
            <p:nvPr/>
          </p:nvSpPr>
          <p:spPr>
            <a:xfrm>
              <a:off x="5488830" y="0"/>
              <a:ext cx="608257"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7" name="Shape 407"/>
            <p:cNvSpPr/>
            <p:nvPr/>
          </p:nvSpPr>
          <p:spPr>
            <a:xfrm>
              <a:off x="6097065" y="0"/>
              <a:ext cx="609929" cy="322577"/>
            </a:xfrm>
            <a:custGeom>
              <a:avLst/>
              <a:gdLst/>
              <a:ahLst/>
              <a:cxnLst/>
              <a:rect l="0" t="0" r="0" b="0"/>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8" name="Shape 408"/>
            <p:cNvSpPr/>
            <p:nvPr/>
          </p:nvSpPr>
          <p:spPr>
            <a:xfrm>
              <a:off x="8534993"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9" name="Shape 409"/>
            <p:cNvSpPr/>
            <p:nvPr/>
          </p:nvSpPr>
          <p:spPr>
            <a:xfrm>
              <a:off x="7926757" y="0"/>
              <a:ext cx="608257"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0" name="Shape 410"/>
            <p:cNvSpPr/>
            <p:nvPr/>
          </p:nvSpPr>
          <p:spPr>
            <a:xfrm>
              <a:off x="7925909" y="321643"/>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1" name="Shape 411"/>
            <p:cNvSpPr/>
            <p:nvPr/>
          </p:nvSpPr>
          <p:spPr>
            <a:xfrm flipH="1">
              <a:off x="7316858"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2" name="Shape 412"/>
            <p:cNvSpPr/>
            <p:nvPr/>
          </p:nvSpPr>
          <p:spPr>
            <a:xfrm>
              <a:off x="900" y="643324"/>
              <a:ext cx="609899"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3" name="Shape 413"/>
            <p:cNvSpPr/>
            <p:nvPr/>
          </p:nvSpPr>
          <p:spPr>
            <a:xfrm>
              <a:off x="610793" y="322545"/>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4" name="Shape 414"/>
            <p:cNvSpPr/>
            <p:nvPr/>
          </p:nvSpPr>
          <p:spPr>
            <a:xfrm>
              <a:off x="3658671" y="86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5" name="Shape 415"/>
            <p:cNvSpPr/>
            <p:nvPr/>
          </p:nvSpPr>
          <p:spPr>
            <a:xfrm>
              <a:off x="1828968" y="322545"/>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6" name="Shape 416"/>
            <p:cNvSpPr/>
            <p:nvPr/>
          </p:nvSpPr>
          <p:spPr>
            <a:xfrm>
              <a:off x="4266922" y="321642"/>
              <a:ext cx="609929" cy="643388"/>
            </a:xfrm>
            <a:custGeom>
              <a:avLst/>
              <a:gdLst/>
              <a:ahLst/>
              <a:cxnLst/>
              <a:rect l="0" t="0" r="0" b="0"/>
              <a:pathLst>
                <a:path w="20428" h="20037" extrusionOk="0">
                  <a:moveTo>
                    <a:pt x="1" y="1"/>
                  </a:moveTo>
                  <a:lnTo>
                    <a:pt x="1" y="20037"/>
                  </a:lnTo>
                  <a:lnTo>
                    <a:pt x="20427" y="10047"/>
                  </a:lnTo>
                  <a:lnTo>
                    <a:pt x="1"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7" name="Shape 417"/>
            <p:cNvSpPr/>
            <p:nvPr/>
          </p:nvSpPr>
          <p:spPr>
            <a:xfrm>
              <a:off x="900" y="0"/>
              <a:ext cx="609899" cy="643356"/>
            </a:xfrm>
            <a:custGeom>
              <a:avLst/>
              <a:gdLst/>
              <a:ahLst/>
              <a:cxnLst/>
              <a:rect l="0" t="0" r="0" b="0"/>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8" name="Shape 418"/>
            <p:cNvSpPr/>
            <p:nvPr/>
          </p:nvSpPr>
          <p:spPr>
            <a:xfrm>
              <a:off x="610793" y="0"/>
              <a:ext cx="608257"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9" name="Shape 419"/>
            <p:cNvSpPr/>
            <p:nvPr/>
          </p:nvSpPr>
          <p:spPr>
            <a:xfrm>
              <a:off x="1219044"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0" name="Shape 420"/>
            <p:cNvSpPr/>
            <p:nvPr/>
          </p:nvSpPr>
          <p:spPr>
            <a:xfrm>
              <a:off x="1828968" y="0"/>
              <a:ext cx="609899"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1" name="Shape 421"/>
            <p:cNvSpPr/>
            <p:nvPr/>
          </p:nvSpPr>
          <p:spPr>
            <a:xfrm>
              <a:off x="2438861"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2" name="Shape 422"/>
            <p:cNvSpPr/>
            <p:nvPr/>
          </p:nvSpPr>
          <p:spPr>
            <a:xfrm>
              <a:off x="900" y="322545"/>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3" name="Shape 423"/>
            <p:cNvSpPr/>
            <p:nvPr/>
          </p:nvSpPr>
          <p:spPr>
            <a:xfrm>
              <a:off x="610793" y="643324"/>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4" name="Shape 424"/>
            <p:cNvSpPr/>
            <p:nvPr/>
          </p:nvSpPr>
          <p:spPr>
            <a:xfrm>
              <a:off x="3048778" y="86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5" name="Shape 425"/>
            <p:cNvSpPr/>
            <p:nvPr/>
          </p:nvSpPr>
          <p:spPr>
            <a:xfrm>
              <a:off x="3658671" y="321642"/>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6" name="Shape 426"/>
            <p:cNvSpPr/>
            <p:nvPr/>
          </p:nvSpPr>
          <p:spPr>
            <a:xfrm>
              <a:off x="1219044" y="322545"/>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7" name="Shape 427"/>
            <p:cNvSpPr/>
            <p:nvPr/>
          </p:nvSpPr>
          <p:spPr>
            <a:xfrm>
              <a:off x="4266922" y="863"/>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8" name="Shape 428"/>
            <p:cNvSpPr/>
            <p:nvPr/>
          </p:nvSpPr>
          <p:spPr>
            <a:xfrm>
              <a:off x="900"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9" name="Shape 429"/>
            <p:cNvSpPr/>
            <p:nvPr/>
          </p:nvSpPr>
          <p:spPr>
            <a:xfrm>
              <a:off x="610793" y="0"/>
              <a:ext cx="608257"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0" name="Shape 430"/>
            <p:cNvSpPr/>
            <p:nvPr/>
          </p:nvSpPr>
          <p:spPr>
            <a:xfrm>
              <a:off x="1219044" y="0"/>
              <a:ext cx="609929"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1" name="Shape 431"/>
            <p:cNvSpPr/>
            <p:nvPr/>
          </p:nvSpPr>
          <p:spPr>
            <a:xfrm>
              <a:off x="4266958" y="0"/>
              <a:ext cx="609899" cy="322577"/>
            </a:xfrm>
            <a:custGeom>
              <a:avLst/>
              <a:gdLst/>
              <a:ahLst/>
              <a:cxnLst/>
              <a:rect l="0" t="0" r="0" b="0"/>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2" name="Shape 432"/>
            <p:cNvSpPr/>
            <p:nvPr/>
          </p:nvSpPr>
          <p:spPr>
            <a:xfrm>
              <a:off x="3657035"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3" name="Shape 433"/>
            <p:cNvSpPr/>
            <p:nvPr/>
          </p:nvSpPr>
          <p:spPr>
            <a:xfrm>
              <a:off x="3048784" y="0"/>
              <a:ext cx="608257"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4" name="Shape 434"/>
            <p:cNvSpPr/>
            <p:nvPr/>
          </p:nvSpPr>
          <p:spPr>
            <a:xfrm>
              <a:off x="2438861" y="0"/>
              <a:ext cx="609929" cy="322577"/>
            </a:xfrm>
            <a:custGeom>
              <a:avLst/>
              <a:gdLst/>
              <a:ahLst/>
              <a:cxnLst/>
              <a:rect l="0" t="0" r="0" b="0"/>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5" name="Shape 435"/>
            <p:cNvSpPr/>
            <p:nvPr/>
          </p:nvSpPr>
          <p:spPr>
            <a:xfrm>
              <a:off x="3047936" y="321645"/>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6" name="Shape 436"/>
            <p:cNvSpPr/>
            <p:nvPr/>
          </p:nvSpPr>
          <p:spPr>
            <a:xfrm flipH="1">
              <a:off x="3658935" y="643332"/>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7" name="Shape 437"/>
            <p:cNvSpPr/>
            <p:nvPr/>
          </p:nvSpPr>
          <p:spPr>
            <a:xfrm flipH="1">
              <a:off x="1219312"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438" name="Shape 438"/>
          <p:cNvSpPr txBox="1">
            <a:spLocks noGrp="1"/>
          </p:cNvSpPr>
          <p:nvPr>
            <p:ph type="title"/>
          </p:nvPr>
        </p:nvSpPr>
        <p:spPr>
          <a:xfrm>
            <a:off x="0" y="0"/>
            <a:ext cx="9144000" cy="696300"/>
          </a:xfrm>
          <a:prstGeom prst="rect">
            <a:avLst/>
          </a:prstGeom>
        </p:spPr>
        <p:txBody>
          <a:bodyPr spcFirstLastPara="1" wrap="square" lIns="91425" tIns="91425" rIns="91425" bIns="91425" anchor="b" anchorCtr="0"/>
          <a:lstStyle>
            <a:lvl1pPr lvl="0" algn="ctr">
              <a:spcBef>
                <a:spcPts val="0"/>
              </a:spcBef>
              <a:spcAft>
                <a:spcPts val="0"/>
              </a:spcAft>
              <a:buSzPts val="2000"/>
              <a:buNone/>
              <a:defRPr sz="2000"/>
            </a:lvl1pPr>
            <a:lvl2pPr lvl="1" algn="ctr">
              <a:spcBef>
                <a:spcPts val="0"/>
              </a:spcBef>
              <a:spcAft>
                <a:spcPts val="0"/>
              </a:spcAft>
              <a:buSzPts val="2000"/>
              <a:buNone/>
              <a:defRPr sz="2000"/>
            </a:lvl2pPr>
            <a:lvl3pPr lvl="2" algn="ctr">
              <a:spcBef>
                <a:spcPts val="0"/>
              </a:spcBef>
              <a:spcAft>
                <a:spcPts val="0"/>
              </a:spcAft>
              <a:buSzPts val="2000"/>
              <a:buNone/>
              <a:defRPr sz="2000"/>
            </a:lvl3pPr>
            <a:lvl4pPr lvl="3" algn="ctr">
              <a:spcBef>
                <a:spcPts val="0"/>
              </a:spcBef>
              <a:spcAft>
                <a:spcPts val="0"/>
              </a:spcAft>
              <a:buSzPts val="2000"/>
              <a:buNone/>
              <a:defRPr sz="2000"/>
            </a:lvl4pPr>
            <a:lvl5pPr lvl="4" algn="ctr">
              <a:spcBef>
                <a:spcPts val="0"/>
              </a:spcBef>
              <a:spcAft>
                <a:spcPts val="0"/>
              </a:spcAft>
              <a:buSzPts val="2000"/>
              <a:buNone/>
              <a:defRPr sz="2000"/>
            </a:lvl5pPr>
            <a:lvl6pPr lvl="5" algn="ctr">
              <a:spcBef>
                <a:spcPts val="0"/>
              </a:spcBef>
              <a:spcAft>
                <a:spcPts val="0"/>
              </a:spcAft>
              <a:buSzPts val="2000"/>
              <a:buNone/>
              <a:defRPr sz="2000"/>
            </a:lvl6pPr>
            <a:lvl7pPr lvl="6" algn="ctr">
              <a:spcBef>
                <a:spcPts val="0"/>
              </a:spcBef>
              <a:spcAft>
                <a:spcPts val="0"/>
              </a:spcAft>
              <a:buSzPts val="2000"/>
              <a:buNone/>
              <a:defRPr sz="2000"/>
            </a:lvl7pPr>
            <a:lvl8pPr lvl="7" algn="ctr">
              <a:spcBef>
                <a:spcPts val="0"/>
              </a:spcBef>
              <a:spcAft>
                <a:spcPts val="0"/>
              </a:spcAft>
              <a:buSzPts val="2000"/>
              <a:buNone/>
              <a:defRPr sz="2000"/>
            </a:lvl8pPr>
            <a:lvl9pPr lvl="8" algn="ctr">
              <a:spcBef>
                <a:spcPts val="0"/>
              </a:spcBef>
              <a:spcAft>
                <a:spcPts val="0"/>
              </a:spcAft>
              <a:buSzPts val="2000"/>
              <a:buNone/>
              <a:defRPr sz="2000"/>
            </a:lvl9pPr>
          </a:lstStyle>
          <a:p>
            <a:endParaRPr/>
          </a:p>
        </p:txBody>
      </p:sp>
      <p:sp>
        <p:nvSpPr>
          <p:cNvPr id="439" name="Shape 43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0"/>
        <p:cNvGrpSpPr/>
        <p:nvPr/>
      </p:nvGrpSpPr>
      <p:grpSpPr>
        <a:xfrm>
          <a:off x="0" y="0"/>
          <a:ext cx="0" cy="0"/>
          <a:chOff x="0" y="0"/>
          <a:chExt cx="0" cy="0"/>
        </a:xfrm>
      </p:grpSpPr>
      <p:grpSp>
        <p:nvGrpSpPr>
          <p:cNvPr id="441" name="Shape 441"/>
          <p:cNvGrpSpPr/>
          <p:nvPr/>
        </p:nvGrpSpPr>
        <p:grpSpPr>
          <a:xfrm>
            <a:off x="4283712" y="3856784"/>
            <a:ext cx="4860278" cy="1286730"/>
            <a:chOff x="4283712" y="3856784"/>
            <a:chExt cx="4860278" cy="1286730"/>
          </a:xfrm>
        </p:grpSpPr>
        <p:sp>
          <p:nvSpPr>
            <p:cNvPr id="442" name="Shape 442"/>
            <p:cNvSpPr/>
            <p:nvPr/>
          </p:nvSpPr>
          <p:spPr>
            <a:xfrm rot="10800000">
              <a:off x="8536133" y="3856784"/>
              <a:ext cx="607856"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3" name="Shape 443"/>
            <p:cNvSpPr/>
            <p:nvPr/>
          </p:nvSpPr>
          <p:spPr>
            <a:xfrm rot="10800000">
              <a:off x="7929943" y="4177563"/>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4" name="Shape 444"/>
            <p:cNvSpPr/>
            <p:nvPr/>
          </p:nvSpPr>
          <p:spPr>
            <a:xfrm rot="10800000">
              <a:off x="4892393" y="4499245"/>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5" name="Shape 445"/>
            <p:cNvSpPr/>
            <p:nvPr/>
          </p:nvSpPr>
          <p:spPr>
            <a:xfrm rot="10800000">
              <a:off x="8536133" y="4500140"/>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6" name="Shape 446"/>
            <p:cNvSpPr/>
            <p:nvPr/>
          </p:nvSpPr>
          <p:spPr>
            <a:xfrm rot="10800000">
              <a:off x="7929943" y="4820919"/>
              <a:ext cx="606220"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7" name="Shape 447"/>
            <p:cNvSpPr/>
            <p:nvPr/>
          </p:nvSpPr>
          <p:spPr>
            <a:xfrm rot="10800000">
              <a:off x="7322087" y="4500140"/>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8" name="Shape 448"/>
            <p:cNvSpPr/>
            <p:nvPr/>
          </p:nvSpPr>
          <p:spPr>
            <a:xfrm rot="10800000">
              <a:off x="6714260" y="4820919"/>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9" name="Shape 449"/>
            <p:cNvSpPr/>
            <p:nvPr/>
          </p:nvSpPr>
          <p:spPr>
            <a:xfrm rot="10800000">
              <a:off x="6106404" y="4500140"/>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0" name="Shape 450"/>
            <p:cNvSpPr/>
            <p:nvPr/>
          </p:nvSpPr>
          <p:spPr>
            <a:xfrm rot="10800000">
              <a:off x="8536133" y="4177563"/>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1" name="Shape 451"/>
            <p:cNvSpPr/>
            <p:nvPr/>
          </p:nvSpPr>
          <p:spPr>
            <a:xfrm rot="10800000">
              <a:off x="7929943" y="3856784"/>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2" name="Shape 452"/>
            <p:cNvSpPr/>
            <p:nvPr/>
          </p:nvSpPr>
          <p:spPr>
            <a:xfrm rot="10800000">
              <a:off x="5498583" y="4499245"/>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3" name="Shape 453"/>
            <p:cNvSpPr/>
            <p:nvPr/>
          </p:nvSpPr>
          <p:spPr>
            <a:xfrm rot="10800000">
              <a:off x="4892393" y="4178466"/>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4" name="Shape 454"/>
            <p:cNvSpPr/>
            <p:nvPr/>
          </p:nvSpPr>
          <p:spPr>
            <a:xfrm rot="10800000">
              <a:off x="7321266" y="4183926"/>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5" name="Shape 455"/>
            <p:cNvSpPr/>
            <p:nvPr/>
          </p:nvSpPr>
          <p:spPr>
            <a:xfrm rot="10800000">
              <a:off x="8536133" y="4820919"/>
              <a:ext cx="607856"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6" name="Shape 456"/>
            <p:cNvSpPr/>
            <p:nvPr/>
          </p:nvSpPr>
          <p:spPr>
            <a:xfrm rot="10800000">
              <a:off x="7929943" y="4500140"/>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7" name="Shape 457"/>
            <p:cNvSpPr/>
            <p:nvPr/>
          </p:nvSpPr>
          <p:spPr>
            <a:xfrm rot="10800000">
              <a:off x="7322087" y="4820919"/>
              <a:ext cx="607886"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8" name="Shape 458"/>
            <p:cNvSpPr/>
            <p:nvPr/>
          </p:nvSpPr>
          <p:spPr>
            <a:xfrm rot="10800000">
              <a:off x="4284531" y="4820919"/>
              <a:ext cx="607856" cy="322577"/>
            </a:xfrm>
            <a:custGeom>
              <a:avLst/>
              <a:gdLst/>
              <a:ahLst/>
              <a:cxnLst/>
              <a:rect l="0" t="0" r="0" b="0"/>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9" name="Shape 459"/>
            <p:cNvSpPr/>
            <p:nvPr/>
          </p:nvSpPr>
          <p:spPr>
            <a:xfrm rot="10800000">
              <a:off x="4892387" y="4820919"/>
              <a:ext cx="607856" cy="322577"/>
            </a:xfrm>
            <a:custGeom>
              <a:avLst/>
              <a:gdLst/>
              <a:ahLst/>
              <a:cxnLst/>
              <a:rect l="0" t="0" r="0" b="0"/>
              <a:pathLst>
                <a:path w="20427" h="10046" extrusionOk="0">
                  <a:moveTo>
                    <a:pt x="0" y="0"/>
                  </a:moveTo>
                  <a:lnTo>
                    <a:pt x="20427" y="10046"/>
                  </a:lnTo>
                  <a:lnTo>
                    <a:pt x="20427"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0" name="Shape 460"/>
            <p:cNvSpPr/>
            <p:nvPr/>
          </p:nvSpPr>
          <p:spPr>
            <a:xfrm rot="10800000">
              <a:off x="5500214" y="4820919"/>
              <a:ext cx="606220"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1" name="Shape 461"/>
            <p:cNvSpPr/>
            <p:nvPr/>
          </p:nvSpPr>
          <p:spPr>
            <a:xfrm rot="10800000">
              <a:off x="6106404" y="4820919"/>
              <a:ext cx="607886" cy="322577"/>
            </a:xfrm>
            <a:custGeom>
              <a:avLst/>
              <a:gdLst/>
              <a:ahLst/>
              <a:cxnLst/>
              <a:rect l="0" t="0" r="0" b="0"/>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2" name="Shape 462"/>
            <p:cNvSpPr/>
            <p:nvPr/>
          </p:nvSpPr>
          <p:spPr>
            <a:xfrm rot="10800000" flipH="1">
              <a:off x="6713429" y="4183926"/>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3" name="Shape 463"/>
            <p:cNvSpPr/>
            <p:nvPr/>
          </p:nvSpPr>
          <p:spPr>
            <a:xfrm rot="10800000">
              <a:off x="4283712" y="4500126"/>
              <a:ext cx="607886" cy="643388"/>
            </a:xfrm>
            <a:custGeom>
              <a:avLst/>
              <a:gdLst/>
              <a:ahLst/>
              <a:cxnLst/>
              <a:rect l="0" t="0" r="0" b="0"/>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464" name="Shape 464"/>
          <p:cNvSpPr txBox="1">
            <a:spLocks noGrp="1"/>
          </p:cNvSpPr>
          <p:nvPr>
            <p:ph type="body" idx="1"/>
          </p:nvPr>
        </p:nvSpPr>
        <p:spPr>
          <a:xfrm>
            <a:off x="457200" y="4101500"/>
            <a:ext cx="3539700" cy="519600"/>
          </a:xfrm>
          <a:prstGeom prst="rect">
            <a:avLst/>
          </a:prstGeom>
        </p:spPr>
        <p:txBody>
          <a:bodyPr spcFirstLastPara="1" wrap="square" lIns="91425" tIns="91425" rIns="91425" bIns="91425" anchor="t" anchorCtr="0"/>
          <a:lstStyle>
            <a:lvl1pPr marL="457200" lvl="0" indent="-228600">
              <a:spcBef>
                <a:spcPts val="360"/>
              </a:spcBef>
              <a:spcAft>
                <a:spcPts val="0"/>
              </a:spcAft>
              <a:buSzPts val="1600"/>
              <a:buNone/>
              <a:defRPr sz="1600"/>
            </a:lvl1pPr>
          </a:lstStyle>
          <a:p>
            <a:endParaRPr/>
          </a:p>
        </p:txBody>
      </p:sp>
      <p:sp>
        <p:nvSpPr>
          <p:cNvPr id="465" name="Shape 46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grpSp>
        <p:nvGrpSpPr>
          <p:cNvPr id="466" name="Shape 466"/>
          <p:cNvGrpSpPr/>
          <p:nvPr/>
        </p:nvGrpSpPr>
        <p:grpSpPr>
          <a:xfrm>
            <a:off x="892" y="-11"/>
            <a:ext cx="5467280" cy="1287607"/>
            <a:chOff x="892" y="-11"/>
            <a:chExt cx="5467280" cy="1287607"/>
          </a:xfrm>
        </p:grpSpPr>
        <p:sp>
          <p:nvSpPr>
            <p:cNvPr id="467" name="Shape 467"/>
            <p:cNvSpPr/>
            <p:nvPr/>
          </p:nvSpPr>
          <p:spPr>
            <a:xfrm>
              <a:off x="892" y="643313"/>
              <a:ext cx="607856"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8" name="Shape 468"/>
            <p:cNvSpPr/>
            <p:nvPr/>
          </p:nvSpPr>
          <p:spPr>
            <a:xfrm>
              <a:off x="608719" y="322534"/>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9" name="Shape 469"/>
            <p:cNvSpPr/>
            <p:nvPr/>
          </p:nvSpPr>
          <p:spPr>
            <a:xfrm>
              <a:off x="3646269" y="852"/>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0" name="Shape 470"/>
            <p:cNvSpPr/>
            <p:nvPr/>
          </p:nvSpPr>
          <p:spPr>
            <a:xfrm>
              <a:off x="1822766"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1" name="Shape 471"/>
            <p:cNvSpPr/>
            <p:nvPr/>
          </p:nvSpPr>
          <p:spPr>
            <a:xfrm>
              <a:off x="4252459" y="321631"/>
              <a:ext cx="607886" cy="643388"/>
            </a:xfrm>
            <a:custGeom>
              <a:avLst/>
              <a:gdLst/>
              <a:ahLst/>
              <a:cxnLst/>
              <a:rect l="0" t="0" r="0" b="0"/>
              <a:pathLst>
                <a:path w="20428" h="20037" extrusionOk="0">
                  <a:moveTo>
                    <a:pt x="1" y="1"/>
                  </a:moveTo>
                  <a:lnTo>
                    <a:pt x="1" y="20037"/>
                  </a:lnTo>
                  <a:lnTo>
                    <a:pt x="20427" y="10047"/>
                  </a:lnTo>
                  <a:lnTo>
                    <a:pt x="1"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2" name="Shape 472"/>
            <p:cNvSpPr/>
            <p:nvPr/>
          </p:nvSpPr>
          <p:spPr>
            <a:xfrm>
              <a:off x="4860316" y="852"/>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3" name="Shape 473"/>
            <p:cNvSpPr/>
            <p:nvPr/>
          </p:nvSpPr>
          <p:spPr>
            <a:xfrm>
              <a:off x="892" y="-11"/>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4" name="Shape 474"/>
            <p:cNvSpPr/>
            <p:nvPr/>
          </p:nvSpPr>
          <p:spPr>
            <a:xfrm>
              <a:off x="608719" y="-11"/>
              <a:ext cx="606220"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5" name="Shape 475"/>
            <p:cNvSpPr/>
            <p:nvPr/>
          </p:nvSpPr>
          <p:spPr>
            <a:xfrm>
              <a:off x="1214909"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6" name="Shape 476"/>
            <p:cNvSpPr/>
            <p:nvPr/>
          </p:nvSpPr>
          <p:spPr>
            <a:xfrm>
              <a:off x="1822766" y="-11"/>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7" name="Shape 477"/>
            <p:cNvSpPr/>
            <p:nvPr/>
          </p:nvSpPr>
          <p:spPr>
            <a:xfrm>
              <a:off x="2430592"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8" name="Shape 478"/>
            <p:cNvSpPr/>
            <p:nvPr/>
          </p:nvSpPr>
          <p:spPr>
            <a:xfrm>
              <a:off x="892" y="322534"/>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9" name="Shape 479"/>
            <p:cNvSpPr/>
            <p:nvPr/>
          </p:nvSpPr>
          <p:spPr>
            <a:xfrm>
              <a:off x="608719" y="643313"/>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0" name="Shape 480"/>
            <p:cNvSpPr/>
            <p:nvPr/>
          </p:nvSpPr>
          <p:spPr>
            <a:xfrm>
              <a:off x="3038442" y="852"/>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1" name="Shape 481"/>
            <p:cNvSpPr/>
            <p:nvPr/>
          </p:nvSpPr>
          <p:spPr>
            <a:xfrm>
              <a:off x="3646269" y="321631"/>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2" name="Shape 482"/>
            <p:cNvSpPr/>
            <p:nvPr/>
          </p:nvSpPr>
          <p:spPr>
            <a:xfrm>
              <a:off x="1214909"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3" name="Shape 483"/>
            <p:cNvSpPr/>
            <p:nvPr/>
          </p:nvSpPr>
          <p:spPr>
            <a:xfrm>
              <a:off x="4252459" y="852"/>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4" name="Shape 484"/>
            <p:cNvSpPr/>
            <p:nvPr/>
          </p:nvSpPr>
          <p:spPr>
            <a:xfrm>
              <a:off x="4252459" y="644208"/>
              <a:ext cx="607886" cy="643388"/>
            </a:xfrm>
            <a:custGeom>
              <a:avLst/>
              <a:gdLst/>
              <a:ahLst/>
              <a:cxnLst/>
              <a:rect l="0" t="0" r="0" b="0"/>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5" name="Shape 485"/>
            <p:cNvSpPr/>
            <p:nvPr/>
          </p:nvSpPr>
          <p:spPr>
            <a:xfrm>
              <a:off x="1822755" y="643321"/>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6" name="Shape 486"/>
            <p:cNvSpPr/>
            <p:nvPr/>
          </p:nvSpPr>
          <p:spPr>
            <a:xfrm>
              <a:off x="892" y="-11"/>
              <a:ext cx="607856"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7" name="Shape 487"/>
            <p:cNvSpPr/>
            <p:nvPr/>
          </p:nvSpPr>
          <p:spPr>
            <a:xfrm>
              <a:off x="608719" y="-11"/>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8" name="Shape 488"/>
            <p:cNvSpPr/>
            <p:nvPr/>
          </p:nvSpPr>
          <p:spPr>
            <a:xfrm>
              <a:off x="1214909" y="-11"/>
              <a:ext cx="607886"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9" name="Shape 489"/>
            <p:cNvSpPr/>
            <p:nvPr/>
          </p:nvSpPr>
          <p:spPr>
            <a:xfrm>
              <a:off x="4252495" y="-11"/>
              <a:ext cx="607856" cy="322577"/>
            </a:xfrm>
            <a:custGeom>
              <a:avLst/>
              <a:gdLst/>
              <a:ahLst/>
              <a:cxnLst/>
              <a:rect l="0" t="0" r="0" b="0"/>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0" name="Shape 490"/>
            <p:cNvSpPr/>
            <p:nvPr/>
          </p:nvSpPr>
          <p:spPr>
            <a:xfrm>
              <a:off x="3644639" y="-11"/>
              <a:ext cx="607856"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1" name="Shape 491"/>
            <p:cNvSpPr/>
            <p:nvPr/>
          </p:nvSpPr>
          <p:spPr>
            <a:xfrm>
              <a:off x="3038449" y="-11"/>
              <a:ext cx="606220"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2" name="Shape 492"/>
            <p:cNvSpPr/>
            <p:nvPr/>
          </p:nvSpPr>
          <p:spPr>
            <a:xfrm>
              <a:off x="2430592" y="-11"/>
              <a:ext cx="607886" cy="322577"/>
            </a:xfrm>
            <a:custGeom>
              <a:avLst/>
              <a:gdLst/>
              <a:ahLst/>
              <a:cxnLst/>
              <a:rect l="0" t="0" r="0" b="0"/>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3" name="Shape 493"/>
            <p:cNvSpPr/>
            <p:nvPr/>
          </p:nvSpPr>
          <p:spPr>
            <a:xfrm>
              <a:off x="3037603" y="3216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4" name="Shape 494"/>
            <p:cNvSpPr/>
            <p:nvPr/>
          </p:nvSpPr>
          <p:spPr>
            <a:xfrm flipH="1">
              <a:off x="2430592" y="643321"/>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lateral pattern">
  <p:cSld name="BLANK_2">
    <p:spTree>
      <p:nvGrpSpPr>
        <p:cNvPr id="1" name="Shape 534"/>
        <p:cNvGrpSpPr/>
        <p:nvPr/>
      </p:nvGrpSpPr>
      <p:grpSpPr>
        <a:xfrm>
          <a:off x="0" y="0"/>
          <a:ext cx="0" cy="0"/>
          <a:chOff x="0" y="0"/>
          <a:chExt cx="0" cy="0"/>
        </a:xfrm>
      </p:grpSpPr>
      <p:grpSp>
        <p:nvGrpSpPr>
          <p:cNvPr id="535" name="Shape 535"/>
          <p:cNvGrpSpPr/>
          <p:nvPr/>
        </p:nvGrpSpPr>
        <p:grpSpPr>
          <a:xfrm>
            <a:off x="6109812" y="-11"/>
            <a:ext cx="3037586" cy="5146816"/>
            <a:chOff x="6109812" y="-11"/>
            <a:chExt cx="3037586" cy="5146816"/>
          </a:xfrm>
        </p:grpSpPr>
        <p:sp>
          <p:nvSpPr>
            <p:cNvPr id="536" name="Shape 536"/>
            <p:cNvSpPr/>
            <p:nvPr/>
          </p:nvSpPr>
          <p:spPr>
            <a:xfrm>
              <a:off x="7324645" y="3539314"/>
              <a:ext cx="607886" cy="643388"/>
            </a:xfrm>
            <a:custGeom>
              <a:avLst/>
              <a:gdLst/>
              <a:ahLst/>
              <a:cxnLst/>
              <a:rect l="0" t="0" r="0" b="0"/>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7" name="Shape 537"/>
            <p:cNvSpPr/>
            <p:nvPr/>
          </p:nvSpPr>
          <p:spPr>
            <a:xfrm>
              <a:off x="7324645" y="4182670"/>
              <a:ext cx="607886" cy="643356"/>
            </a:xfrm>
            <a:custGeom>
              <a:avLst/>
              <a:gdLst/>
              <a:ahLst/>
              <a:cxnLst/>
              <a:rect l="0" t="0" r="0" b="0"/>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8" name="Shape 538"/>
            <p:cNvSpPr/>
            <p:nvPr/>
          </p:nvSpPr>
          <p:spPr>
            <a:xfrm>
              <a:off x="7932502" y="643313"/>
              <a:ext cx="606220" cy="643388"/>
            </a:xfrm>
            <a:custGeom>
              <a:avLst/>
              <a:gdLst/>
              <a:ahLst/>
              <a:cxnLst/>
              <a:rect l="0" t="0" r="0" b="0"/>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9" name="Shape 539"/>
            <p:cNvSpPr/>
            <p:nvPr/>
          </p:nvSpPr>
          <p:spPr>
            <a:xfrm>
              <a:off x="8538692"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0" name="Shape 540"/>
            <p:cNvSpPr/>
            <p:nvPr/>
          </p:nvSpPr>
          <p:spPr>
            <a:xfrm>
              <a:off x="7932502" y="1286669"/>
              <a:ext cx="606220" cy="643388"/>
            </a:xfrm>
            <a:custGeom>
              <a:avLst/>
              <a:gdLst/>
              <a:ahLst/>
              <a:cxnLst/>
              <a:rect l="0" t="0" r="0" b="0"/>
              <a:pathLst>
                <a:path w="20372" h="20037" extrusionOk="0">
                  <a:moveTo>
                    <a:pt x="0" y="1"/>
                  </a:moveTo>
                  <a:lnTo>
                    <a:pt x="0" y="20037"/>
                  </a:lnTo>
                  <a:lnTo>
                    <a:pt x="20371" y="10047"/>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1" name="Shape 541"/>
            <p:cNvSpPr/>
            <p:nvPr/>
          </p:nvSpPr>
          <p:spPr>
            <a:xfrm>
              <a:off x="7932502" y="3216737"/>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2" name="Shape 542"/>
            <p:cNvSpPr/>
            <p:nvPr/>
          </p:nvSpPr>
          <p:spPr>
            <a:xfrm>
              <a:off x="8538692" y="3539314"/>
              <a:ext cx="607856" cy="643388"/>
            </a:xfrm>
            <a:custGeom>
              <a:avLst/>
              <a:gdLst/>
              <a:ahLst/>
              <a:cxnLst/>
              <a:rect l="0" t="0" r="0" b="0"/>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3" name="Shape 543"/>
            <p:cNvSpPr/>
            <p:nvPr/>
          </p:nvSpPr>
          <p:spPr>
            <a:xfrm>
              <a:off x="7932502" y="-11"/>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4" name="Shape 544"/>
            <p:cNvSpPr/>
            <p:nvPr/>
          </p:nvSpPr>
          <p:spPr>
            <a:xfrm>
              <a:off x="8538692" y="-11"/>
              <a:ext cx="607856" cy="322577"/>
            </a:xfrm>
            <a:custGeom>
              <a:avLst/>
              <a:gdLst/>
              <a:ahLst/>
              <a:cxnLst/>
              <a:rect l="0" t="0" r="0" b="0"/>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5" name="Shape 545"/>
            <p:cNvSpPr/>
            <p:nvPr/>
          </p:nvSpPr>
          <p:spPr>
            <a:xfrm>
              <a:off x="7324645" y="3216737"/>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6" name="Shape 546"/>
            <p:cNvSpPr/>
            <p:nvPr/>
          </p:nvSpPr>
          <p:spPr>
            <a:xfrm>
              <a:off x="6716818" y="3539314"/>
              <a:ext cx="607856" cy="643388"/>
            </a:xfrm>
            <a:custGeom>
              <a:avLst/>
              <a:gdLst/>
              <a:ahLst/>
              <a:cxnLst/>
              <a:rect l="0" t="0" r="0" b="0"/>
              <a:pathLst>
                <a:path w="20427" h="20037" extrusionOk="0">
                  <a:moveTo>
                    <a:pt x="20427" y="0"/>
                  </a:moveTo>
                  <a:lnTo>
                    <a:pt x="0" y="9990"/>
                  </a:lnTo>
                  <a:lnTo>
                    <a:pt x="20427" y="2003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7" name="Shape 547"/>
            <p:cNvSpPr/>
            <p:nvPr/>
          </p:nvSpPr>
          <p:spPr>
            <a:xfrm>
              <a:off x="7932502" y="322534"/>
              <a:ext cx="606220" cy="643388"/>
            </a:xfrm>
            <a:custGeom>
              <a:avLst/>
              <a:gdLst/>
              <a:ahLst/>
              <a:cxnLst/>
              <a:rect l="0" t="0" r="0" b="0"/>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8" name="Shape 548"/>
            <p:cNvSpPr/>
            <p:nvPr/>
          </p:nvSpPr>
          <p:spPr>
            <a:xfrm>
              <a:off x="7932502" y="965890"/>
              <a:ext cx="606220" cy="643388"/>
            </a:xfrm>
            <a:custGeom>
              <a:avLst/>
              <a:gdLst/>
              <a:ahLst/>
              <a:cxnLst/>
              <a:rect l="0" t="0" r="0" b="0"/>
              <a:pathLst>
                <a:path w="20372" h="20037" extrusionOk="0">
                  <a:moveTo>
                    <a:pt x="20371" y="1"/>
                  </a:moveTo>
                  <a:lnTo>
                    <a:pt x="0" y="9991"/>
                  </a:lnTo>
                  <a:lnTo>
                    <a:pt x="20371" y="20037"/>
                  </a:lnTo>
                  <a:lnTo>
                    <a:pt x="2037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9" name="Shape 549"/>
            <p:cNvSpPr/>
            <p:nvPr/>
          </p:nvSpPr>
          <p:spPr>
            <a:xfrm>
              <a:off x="7932502" y="2895958"/>
              <a:ext cx="606220" cy="643388"/>
            </a:xfrm>
            <a:custGeom>
              <a:avLst/>
              <a:gdLst/>
              <a:ahLst/>
              <a:cxnLst/>
              <a:rect l="0" t="0" r="0" b="0"/>
              <a:pathLst>
                <a:path w="20372" h="20037" extrusionOk="0">
                  <a:moveTo>
                    <a:pt x="20371" y="0"/>
                  </a:moveTo>
                  <a:lnTo>
                    <a:pt x="0" y="9990"/>
                  </a:lnTo>
                  <a:lnTo>
                    <a:pt x="20371" y="20036"/>
                  </a:lnTo>
                  <a:lnTo>
                    <a:pt x="20371"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0" name="Shape 550"/>
            <p:cNvSpPr/>
            <p:nvPr/>
          </p:nvSpPr>
          <p:spPr>
            <a:xfrm>
              <a:off x="7932492" y="3538418"/>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1" name="Shape 551"/>
            <p:cNvSpPr/>
            <p:nvPr/>
          </p:nvSpPr>
          <p:spPr>
            <a:xfrm>
              <a:off x="6716818" y="-11"/>
              <a:ext cx="607856"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2" name="Shape 552"/>
            <p:cNvSpPr/>
            <p:nvPr/>
          </p:nvSpPr>
          <p:spPr>
            <a:xfrm>
              <a:off x="6716818"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3" name="Shape 553"/>
            <p:cNvSpPr/>
            <p:nvPr/>
          </p:nvSpPr>
          <p:spPr>
            <a:xfrm>
              <a:off x="732464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4" name="Shape 554"/>
            <p:cNvSpPr/>
            <p:nvPr/>
          </p:nvSpPr>
          <p:spPr>
            <a:xfrm>
              <a:off x="8538692" y="-11"/>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5" name="Shape 555"/>
            <p:cNvSpPr/>
            <p:nvPr/>
          </p:nvSpPr>
          <p:spPr>
            <a:xfrm>
              <a:off x="853869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6" name="Shape 556"/>
            <p:cNvSpPr/>
            <p:nvPr/>
          </p:nvSpPr>
          <p:spPr>
            <a:xfrm>
              <a:off x="7324658" y="322534"/>
              <a:ext cx="607886" cy="643388"/>
            </a:xfrm>
            <a:custGeom>
              <a:avLst/>
              <a:gdLst/>
              <a:ahLst/>
              <a:cxnLst/>
              <a:rect l="0" t="0" r="0" b="0"/>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7" name="Shape 557"/>
            <p:cNvSpPr/>
            <p:nvPr/>
          </p:nvSpPr>
          <p:spPr>
            <a:xfrm>
              <a:off x="7324658" y="965890"/>
              <a:ext cx="607886" cy="643388"/>
            </a:xfrm>
            <a:custGeom>
              <a:avLst/>
              <a:gdLst/>
              <a:ahLst/>
              <a:cxnLst/>
              <a:rect l="0" t="0" r="0" b="0"/>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8" name="Shape 558"/>
            <p:cNvSpPr/>
            <p:nvPr/>
          </p:nvSpPr>
          <p:spPr>
            <a:xfrm>
              <a:off x="6716831" y="965890"/>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9" name="Shape 559"/>
            <p:cNvSpPr/>
            <p:nvPr/>
          </p:nvSpPr>
          <p:spPr>
            <a:xfrm>
              <a:off x="7324658" y="1286669"/>
              <a:ext cx="607886" cy="643388"/>
            </a:xfrm>
            <a:custGeom>
              <a:avLst/>
              <a:gdLst/>
              <a:ahLst/>
              <a:cxnLst/>
              <a:rect l="0" t="0" r="0" b="0"/>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0" name="Shape 560"/>
            <p:cNvSpPr/>
            <p:nvPr/>
          </p:nvSpPr>
          <p:spPr>
            <a:xfrm>
              <a:off x="7324658" y="-11"/>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1" name="Shape 561"/>
            <p:cNvSpPr/>
            <p:nvPr/>
          </p:nvSpPr>
          <p:spPr>
            <a:xfrm>
              <a:off x="8538692" y="4825993"/>
              <a:ext cx="607856" cy="320811"/>
            </a:xfrm>
            <a:custGeom>
              <a:avLst/>
              <a:gdLst/>
              <a:ahLst/>
              <a:cxnLst/>
              <a:rect l="0" t="0" r="0" b="0"/>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2" name="Shape 562"/>
            <p:cNvSpPr/>
            <p:nvPr/>
          </p:nvSpPr>
          <p:spPr>
            <a:xfrm>
              <a:off x="6717668" y="1930025"/>
              <a:ext cx="607856" cy="643388"/>
            </a:xfrm>
            <a:custGeom>
              <a:avLst/>
              <a:gdLst/>
              <a:ahLst/>
              <a:cxnLst/>
              <a:rect l="0" t="0" r="0" b="0"/>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3" name="Shape 563"/>
            <p:cNvSpPr/>
            <p:nvPr/>
          </p:nvSpPr>
          <p:spPr>
            <a:xfrm>
              <a:off x="7325495" y="2252602"/>
              <a:ext cx="607886" cy="643388"/>
            </a:xfrm>
            <a:custGeom>
              <a:avLst/>
              <a:gdLst/>
              <a:ahLst/>
              <a:cxnLst/>
              <a:rect l="0" t="0" r="0" b="0"/>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4" name="Shape 564"/>
            <p:cNvSpPr/>
            <p:nvPr/>
          </p:nvSpPr>
          <p:spPr>
            <a:xfrm>
              <a:off x="6717668" y="3216737"/>
              <a:ext cx="607856" cy="643388"/>
            </a:xfrm>
            <a:custGeom>
              <a:avLst/>
              <a:gdLst/>
              <a:ahLst/>
              <a:cxnLst/>
              <a:rect l="0" t="0" r="0" b="0"/>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5" name="Shape 565"/>
            <p:cNvSpPr/>
            <p:nvPr/>
          </p:nvSpPr>
          <p:spPr>
            <a:xfrm>
              <a:off x="7933352" y="1930025"/>
              <a:ext cx="606220" cy="643388"/>
            </a:xfrm>
            <a:custGeom>
              <a:avLst/>
              <a:gdLst/>
              <a:ahLst/>
              <a:cxnLst/>
              <a:rect l="0" t="0" r="0" b="0"/>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6" name="Shape 566"/>
            <p:cNvSpPr/>
            <p:nvPr/>
          </p:nvSpPr>
          <p:spPr>
            <a:xfrm>
              <a:off x="7933352" y="2573381"/>
              <a:ext cx="606220" cy="643388"/>
            </a:xfrm>
            <a:custGeom>
              <a:avLst/>
              <a:gdLst/>
              <a:ahLst/>
              <a:cxnLst/>
              <a:rect l="0" t="0" r="0" b="0"/>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7" name="Shape 567"/>
            <p:cNvSpPr/>
            <p:nvPr/>
          </p:nvSpPr>
          <p:spPr>
            <a:xfrm>
              <a:off x="8539542" y="1608802"/>
              <a:ext cx="607856" cy="643388"/>
            </a:xfrm>
            <a:custGeom>
              <a:avLst/>
              <a:gdLst/>
              <a:ahLst/>
              <a:cxnLst/>
              <a:rect l="0" t="0" r="0" b="0"/>
              <a:pathLst>
                <a:path w="20427" h="20037" extrusionOk="0">
                  <a:moveTo>
                    <a:pt x="0" y="0"/>
                  </a:moveTo>
                  <a:lnTo>
                    <a:pt x="0" y="20036"/>
                  </a:lnTo>
                  <a:lnTo>
                    <a:pt x="20427" y="9991"/>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8" name="Shape 568"/>
            <p:cNvSpPr/>
            <p:nvPr/>
          </p:nvSpPr>
          <p:spPr>
            <a:xfrm>
              <a:off x="6109812" y="3216737"/>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9" name="Shape 569"/>
            <p:cNvSpPr/>
            <p:nvPr/>
          </p:nvSpPr>
          <p:spPr>
            <a:xfrm>
              <a:off x="6717668" y="1609246"/>
              <a:ext cx="607856" cy="643388"/>
            </a:xfrm>
            <a:custGeom>
              <a:avLst/>
              <a:gdLst/>
              <a:ahLst/>
              <a:cxnLst/>
              <a:rect l="0" t="0" r="0" b="0"/>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0" name="Shape 570"/>
            <p:cNvSpPr/>
            <p:nvPr/>
          </p:nvSpPr>
          <p:spPr>
            <a:xfrm>
              <a:off x="7325495" y="1930025"/>
              <a:ext cx="607886" cy="643388"/>
            </a:xfrm>
            <a:custGeom>
              <a:avLst/>
              <a:gdLst/>
              <a:ahLst/>
              <a:cxnLst/>
              <a:rect l="0" t="0" r="0" b="0"/>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571" name="Shape 57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222222"/>
              </a:buClr>
              <a:buSzPts val="2400"/>
              <a:buFont typeface="Montserrat"/>
              <a:buNone/>
              <a:defRPr sz="2400" b="1">
                <a:solidFill>
                  <a:srgbClr val="222222"/>
                </a:solidFill>
                <a:latin typeface="Montserrat"/>
                <a:ea typeface="Montserrat"/>
                <a:cs typeface="Montserrat"/>
                <a:sym typeface="Montserrat"/>
              </a:defRPr>
            </a:lvl1pPr>
            <a:lvl2pPr lvl="1">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2pPr>
            <a:lvl3pPr lvl="2">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3pPr>
            <a:lvl4pPr lvl="3">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4pPr>
            <a:lvl5pPr lvl="4">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5pPr>
            <a:lvl6pPr lvl="5">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6pPr>
            <a:lvl7pPr lvl="6">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7pPr>
            <a:lvl8pPr lvl="7">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8pPr>
            <a:lvl9pPr lvl="8">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9pPr>
          </a:lstStyle>
          <a:p>
            <a:endParaRPr/>
          </a:p>
        </p:txBody>
      </p:sp>
      <p:sp>
        <p:nvSpPr>
          <p:cNvPr id="7" name="Shape 7"/>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lstStyle>
            <a:lvl1pPr marL="457200" lvl="0" indent="-368300">
              <a:spcBef>
                <a:spcPts val="60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1pPr>
            <a:lvl2pPr marL="914400" lvl="1" indent="-368300">
              <a:spcBef>
                <a:spcPts val="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2pPr>
            <a:lvl3pPr marL="1371600" lvl="2" indent="-368300">
              <a:spcBef>
                <a:spcPts val="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3pPr>
            <a:lvl4pPr marL="1828800" lvl="3" indent="-368300">
              <a:spcBef>
                <a:spcPts val="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4pPr>
            <a:lvl5pPr marL="2286000" lvl="4"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5pPr>
            <a:lvl6pPr marL="2743200" lvl="5"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6pPr>
            <a:lvl7pPr marL="3200400" lvl="6"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7pPr>
            <a:lvl8pPr marL="3657600" lvl="7"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8pPr>
            <a:lvl9pPr marL="4114800" lvl="8"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9pPr>
          </a:lstStyle>
          <a:p>
            <a:endParaRPr/>
          </a:p>
        </p:txBody>
      </p:sp>
      <p:sp>
        <p:nvSpPr>
          <p:cNvPr id="8" name="Shape 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300" b="1">
                <a:solidFill>
                  <a:schemeClr val="lt1"/>
                </a:solidFill>
                <a:latin typeface="Montserrat"/>
                <a:ea typeface="Montserrat"/>
                <a:cs typeface="Montserrat"/>
                <a:sym typeface="Montserrat"/>
              </a:defRPr>
            </a:lvl1pPr>
            <a:lvl2pPr lvl="1" algn="r">
              <a:buNone/>
              <a:defRPr sz="1300" b="1">
                <a:solidFill>
                  <a:schemeClr val="lt1"/>
                </a:solidFill>
                <a:latin typeface="Montserrat"/>
                <a:ea typeface="Montserrat"/>
                <a:cs typeface="Montserrat"/>
                <a:sym typeface="Montserrat"/>
              </a:defRPr>
            </a:lvl2pPr>
            <a:lvl3pPr lvl="2" algn="r">
              <a:buNone/>
              <a:defRPr sz="1300" b="1">
                <a:solidFill>
                  <a:schemeClr val="lt1"/>
                </a:solidFill>
                <a:latin typeface="Montserrat"/>
                <a:ea typeface="Montserrat"/>
                <a:cs typeface="Montserrat"/>
                <a:sym typeface="Montserrat"/>
              </a:defRPr>
            </a:lvl3pPr>
            <a:lvl4pPr lvl="3" algn="r">
              <a:buNone/>
              <a:defRPr sz="1300" b="1">
                <a:solidFill>
                  <a:schemeClr val="lt1"/>
                </a:solidFill>
                <a:latin typeface="Montserrat"/>
                <a:ea typeface="Montserrat"/>
                <a:cs typeface="Montserrat"/>
                <a:sym typeface="Montserrat"/>
              </a:defRPr>
            </a:lvl4pPr>
            <a:lvl5pPr lvl="4" algn="r">
              <a:buNone/>
              <a:defRPr sz="1300" b="1">
                <a:solidFill>
                  <a:schemeClr val="lt1"/>
                </a:solidFill>
                <a:latin typeface="Montserrat"/>
                <a:ea typeface="Montserrat"/>
                <a:cs typeface="Montserrat"/>
                <a:sym typeface="Montserrat"/>
              </a:defRPr>
            </a:lvl5pPr>
            <a:lvl6pPr lvl="5" algn="r">
              <a:buNone/>
              <a:defRPr sz="1300" b="1">
                <a:solidFill>
                  <a:schemeClr val="lt1"/>
                </a:solidFill>
                <a:latin typeface="Montserrat"/>
                <a:ea typeface="Montserrat"/>
                <a:cs typeface="Montserrat"/>
                <a:sym typeface="Montserrat"/>
              </a:defRPr>
            </a:lvl6pPr>
            <a:lvl7pPr lvl="6" algn="r">
              <a:buNone/>
              <a:defRPr sz="1300" b="1">
                <a:solidFill>
                  <a:schemeClr val="lt1"/>
                </a:solidFill>
                <a:latin typeface="Montserrat"/>
                <a:ea typeface="Montserrat"/>
                <a:cs typeface="Montserrat"/>
                <a:sym typeface="Montserrat"/>
              </a:defRPr>
            </a:lvl7pPr>
            <a:lvl8pPr lvl="7" algn="r">
              <a:buNone/>
              <a:defRPr sz="1300" b="1">
                <a:solidFill>
                  <a:schemeClr val="lt1"/>
                </a:solidFill>
                <a:latin typeface="Montserrat"/>
                <a:ea typeface="Montserrat"/>
                <a:cs typeface="Montserrat"/>
                <a:sym typeface="Montserrat"/>
              </a:defRPr>
            </a:lvl8pPr>
            <a:lvl9pPr lvl="8" algn="r">
              <a:buNone/>
              <a:defRPr sz="1300" b="1">
                <a:solidFill>
                  <a:schemeClr val="lt1"/>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jpg"/><Relationship Id="rId12"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4.png"/><Relationship Id="rId5" Type="http://schemas.openxmlformats.org/officeDocument/2006/relationships/image" Target="../media/image20.png"/><Relationship Id="rId10" Type="http://schemas.openxmlformats.org/officeDocument/2006/relationships/image" Target="../media/image3.png"/><Relationship Id="rId4" Type="http://schemas.openxmlformats.org/officeDocument/2006/relationships/image" Target="../media/image19.jpeg"/><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2.xml"/><Relationship Id="rId7"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image" Target="../media/image24.wmf"/><Relationship Id="rId4" Type="http://schemas.openxmlformats.org/officeDocument/2006/relationships/oleObject" Target="../embeddings/oleObject3.bin"/><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4.xml"/><Relationship Id="rId7"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image" Target="../media/image2.png"/><Relationship Id="rId5" Type="http://schemas.openxmlformats.org/officeDocument/2006/relationships/image" Target="../media/image24.wmf"/><Relationship Id="rId4" Type="http://schemas.openxmlformats.org/officeDocument/2006/relationships/oleObject" Target="../embeddings/oleObject4.bin"/><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8.pn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6.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hyperlink" Target="https://vimeo.com/200804644"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hyperlink" Target="https://vimeo.com/353983237"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hyperlink" Target="https://vimeo.com/154299804" TargetMode="External"/><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8.png"/><Relationship Id="rId7"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30.jp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hyperlink" Target="https://vimeo.com/289090948"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8.png"/><Relationship Id="rId7"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32.jp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8.png"/><Relationship Id="rId7"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8.png"/><Relationship Id="rId7"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8.png"/><Relationship Id="rId7"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40.jp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hyperlink" Target="http://www.webwise.ie/" TargetMode="External"/><Relationship Id="rId5" Type="http://schemas.openxmlformats.org/officeDocument/2006/relationships/hyperlink" Target="http://creativecommons.org/licenses/by-sa/3.0/ie/" TargetMode="External"/><Relationship Id="rId4" Type="http://schemas.openxmlformats.org/officeDocument/2006/relationships/image" Target="../media/image41.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hyperlink" Target="https://vimeo.com/191045340"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image" Target="../media/image3.png"/><Relationship Id="rId3" Type="http://schemas.openxmlformats.org/officeDocument/2006/relationships/notesSlide" Target="../notesSlides/notesSlide7.xml"/><Relationship Id="rId7" Type="http://schemas.openxmlformats.org/officeDocument/2006/relationships/oleObject" Target="../embeddings/oleObject1.bin"/><Relationship Id="rId12"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image" Target="../media/image13.png"/><Relationship Id="rId11" Type="http://schemas.openxmlformats.org/officeDocument/2006/relationships/image" Target="../media/image15.jpeg"/><Relationship Id="rId5" Type="http://schemas.openxmlformats.org/officeDocument/2006/relationships/image" Target="../media/image12.png"/><Relationship Id="rId15" Type="http://schemas.openxmlformats.org/officeDocument/2006/relationships/image" Target="../media/image5.png"/><Relationship Id="rId10" Type="http://schemas.openxmlformats.org/officeDocument/2006/relationships/image" Target="../media/image14.jpeg"/><Relationship Id="rId4" Type="http://schemas.openxmlformats.org/officeDocument/2006/relationships/image" Target="../media/image11.png"/><Relationship Id="rId9" Type="http://schemas.openxmlformats.org/officeDocument/2006/relationships/oleObject" Target="../embeddings/oleObject2.bin"/><Relationship Id="rId1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hyperlink" Target="https://vimeo.com/200805499"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Shape 626"/>
        <p:cNvGrpSpPr/>
        <p:nvPr/>
      </p:nvGrpSpPr>
      <p:grpSpPr>
        <a:xfrm>
          <a:off x="0" y="0"/>
          <a:ext cx="0" cy="0"/>
          <a:chOff x="0" y="0"/>
          <a:chExt cx="0" cy="0"/>
        </a:xfrm>
      </p:grpSpPr>
      <p:sp>
        <p:nvSpPr>
          <p:cNvPr id="627" name="Shape 627"/>
          <p:cNvSpPr txBox="1">
            <a:spLocks noGrp="1"/>
          </p:cNvSpPr>
          <p:nvPr>
            <p:ph type="ctrTitle"/>
          </p:nvPr>
        </p:nvSpPr>
        <p:spPr>
          <a:xfrm>
            <a:off x="434074" y="3068126"/>
            <a:ext cx="5735232" cy="1159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dirty="0" smtClean="0">
                <a:solidFill>
                  <a:srgbClr val="F60000"/>
                </a:solidFill>
              </a:rPr>
              <a:t>Webwise</a:t>
            </a:r>
            <a:r>
              <a:rPr lang="en" dirty="0" smtClean="0">
                <a:solidFill>
                  <a:srgbClr val="FFFF00"/>
                </a:solidFill>
              </a:rPr>
              <a:t> // </a:t>
            </a:r>
            <a:r>
              <a:rPr lang="en" dirty="0" smtClean="0">
                <a:solidFill>
                  <a:srgbClr val="F60000"/>
                </a:solidFill>
              </a:rPr>
              <a:t>Parents</a:t>
            </a:r>
            <a:endParaRPr dirty="0">
              <a:solidFill>
                <a:srgbClr val="F60000"/>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778" y="288113"/>
            <a:ext cx="2228246" cy="49267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0020" y="4631621"/>
            <a:ext cx="1033980" cy="4188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6547" y="4731399"/>
            <a:ext cx="1570022" cy="219244"/>
          </a:xfrm>
          <a:prstGeom prst="rect">
            <a:avLst/>
          </a:prstGeom>
        </p:spPr>
      </p:pic>
      <p:pic>
        <p:nvPicPr>
          <p:cNvPr id="9" name="Shape 98"/>
          <p:cNvPicPr preferRelativeResize="0"/>
          <p:nvPr/>
        </p:nvPicPr>
        <p:blipFill rotWithShape="1">
          <a:blip r:embed="rId7">
            <a:alphaModFix/>
          </a:blip>
          <a:srcRect/>
          <a:stretch/>
        </p:blipFill>
        <p:spPr>
          <a:xfrm>
            <a:off x="7606569" y="4731399"/>
            <a:ext cx="503451" cy="219243"/>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5" name="Shape 8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10</a:t>
            </a:fld>
            <a:endParaRPr/>
          </a:p>
        </p:txBody>
      </p:sp>
      <p:grpSp>
        <p:nvGrpSpPr>
          <p:cNvPr id="7" name="Group 6"/>
          <p:cNvGrpSpPr/>
          <p:nvPr/>
        </p:nvGrpSpPr>
        <p:grpSpPr>
          <a:xfrm>
            <a:off x="5588521" y="1365528"/>
            <a:ext cx="3328774" cy="2089267"/>
            <a:chOff x="5778652" y="2557499"/>
            <a:chExt cx="3328774" cy="2089267"/>
          </a:xfrm>
        </p:grpSpPr>
        <p:sp>
          <p:nvSpPr>
            <p:cNvPr id="8" name="TextBox 7"/>
            <p:cNvSpPr txBox="1"/>
            <p:nvPr/>
          </p:nvSpPr>
          <p:spPr>
            <a:xfrm>
              <a:off x="6464522" y="4167693"/>
              <a:ext cx="2642904" cy="300082"/>
            </a:xfrm>
            <a:prstGeom prst="rect">
              <a:avLst/>
            </a:prstGeom>
            <a:noFill/>
          </p:spPr>
          <p:txBody>
            <a:bodyPr wrap="square" rtlCol="0">
              <a:spAutoFit/>
            </a:bodyPr>
            <a:lstStyle/>
            <a:p>
              <a:r>
                <a:rPr lang="en-US" sz="1350" dirty="0">
                  <a:solidFill>
                    <a:schemeClr val="bg2">
                      <a:lumMod val="75000"/>
                    </a:schemeClr>
                  </a:solidFill>
                  <a:latin typeface="Montserrat Light" panose="020B0604020202020204" charset="0"/>
                  <a:ea typeface="Roboto Light" charset="0"/>
                  <a:cs typeface="Roboto Light" charset="0"/>
                </a:rPr>
                <a:t>SUPERVISION + SETTINGS</a:t>
              </a:r>
            </a:p>
          </p:txBody>
        </p:sp>
        <p:sp>
          <p:nvSpPr>
            <p:cNvPr id="9" name="TextBox 8"/>
            <p:cNvSpPr txBox="1"/>
            <p:nvPr/>
          </p:nvSpPr>
          <p:spPr>
            <a:xfrm>
              <a:off x="6464523" y="3380262"/>
              <a:ext cx="1928980" cy="300082"/>
            </a:xfrm>
            <a:prstGeom prst="rect">
              <a:avLst/>
            </a:prstGeom>
            <a:noFill/>
          </p:spPr>
          <p:txBody>
            <a:bodyPr wrap="square" rtlCol="0">
              <a:spAutoFit/>
            </a:bodyPr>
            <a:lstStyle/>
            <a:p>
              <a:r>
                <a:rPr lang="en-US" sz="1350" dirty="0">
                  <a:solidFill>
                    <a:schemeClr val="bg2">
                      <a:lumMod val="75000"/>
                    </a:schemeClr>
                  </a:solidFill>
                  <a:latin typeface="Montserrat Light" panose="020B0604020202020204" charset="0"/>
                  <a:ea typeface="Roboto Light" charset="0"/>
                  <a:cs typeface="Roboto Light" charset="0"/>
                </a:rPr>
                <a:t>AGE RESTRICTIONS</a:t>
              </a:r>
            </a:p>
          </p:txBody>
        </p:sp>
        <p:sp>
          <p:nvSpPr>
            <p:cNvPr id="10" name="TextBox 9"/>
            <p:cNvSpPr txBox="1"/>
            <p:nvPr/>
          </p:nvSpPr>
          <p:spPr>
            <a:xfrm>
              <a:off x="6464522" y="2580941"/>
              <a:ext cx="2160027" cy="507831"/>
            </a:xfrm>
            <a:prstGeom prst="rect">
              <a:avLst/>
            </a:prstGeom>
            <a:noFill/>
          </p:spPr>
          <p:txBody>
            <a:bodyPr wrap="square" rtlCol="0">
              <a:spAutoFit/>
            </a:bodyPr>
            <a:lstStyle/>
            <a:p>
              <a:r>
                <a:rPr lang="en-IE" sz="1350" dirty="0">
                  <a:solidFill>
                    <a:schemeClr val="bg2">
                      <a:lumMod val="75000"/>
                    </a:schemeClr>
                  </a:solidFill>
                  <a:latin typeface="Montserrat Light" panose="020B0604020202020204" charset="0"/>
                  <a:ea typeface="Roboto Light" charset="0"/>
                  <a:cs typeface="Roboto Light" charset="0"/>
                </a:rPr>
                <a:t>WHAT IS THE RIGHT AGE TO START?</a:t>
              </a:r>
            </a:p>
          </p:txBody>
        </p:sp>
        <p:sp>
          <p:nvSpPr>
            <p:cNvPr id="11" name="Oval 10"/>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2" name="Oval 11"/>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3" name="Oval 12"/>
            <p:cNvSpPr/>
            <p:nvPr/>
          </p:nvSpPr>
          <p:spPr>
            <a:xfrm>
              <a:off x="5780346" y="4144251"/>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grpSp>
      <p:sp>
        <p:nvSpPr>
          <p:cNvPr id="14" name="1 Marcador de texto"/>
          <p:cNvSpPr txBox="1">
            <a:spLocks/>
          </p:cNvSpPr>
          <p:nvPr/>
        </p:nvSpPr>
        <p:spPr>
          <a:xfrm>
            <a:off x="191751" y="292662"/>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a:r>
              <a:rPr lang="en-US" sz="2250" dirty="0">
                <a:solidFill>
                  <a:srgbClr val="3D3D3D"/>
                </a:solidFill>
                <a:latin typeface="Montserrat" panose="020B0604020202020204" charset="0"/>
                <a:ea typeface="Roboto Light" panose="02000000000000000000" pitchFamily="2" charset="0"/>
                <a:cs typeface="Oswald" panose="02000503000000000000" pitchFamily="2" charset="0"/>
              </a:rPr>
              <a:t>SOCIAL </a:t>
            </a:r>
            <a:r>
              <a:rPr lang="en-US" sz="2250" dirty="0">
                <a:solidFill>
                  <a:srgbClr val="00B0F0"/>
                </a:solidFill>
                <a:latin typeface="Montserrat" panose="020B0604020202020204" charset="0"/>
                <a:ea typeface="Roboto Light" panose="02000000000000000000" pitchFamily="2" charset="0"/>
                <a:cs typeface="Oswald" panose="02000503000000000000" pitchFamily="2" charset="0"/>
              </a:rPr>
              <a:t>NETWORKING</a:t>
            </a:r>
          </a:p>
        </p:txBody>
      </p:sp>
      <p:grpSp>
        <p:nvGrpSpPr>
          <p:cNvPr id="15" name="Group 14"/>
          <p:cNvGrpSpPr/>
          <p:nvPr/>
        </p:nvGrpSpPr>
        <p:grpSpPr>
          <a:xfrm>
            <a:off x="454639" y="1054556"/>
            <a:ext cx="4710233" cy="3525314"/>
            <a:chOff x="531239" y="2245625"/>
            <a:chExt cx="4710233" cy="3525314"/>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17" name="Rectangle 16"/>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grpSp>
      <p:sp>
        <p:nvSpPr>
          <p:cNvPr id="18" name="TextBox 17"/>
          <p:cNvSpPr txBox="1"/>
          <p:nvPr/>
        </p:nvSpPr>
        <p:spPr>
          <a:xfrm>
            <a:off x="6274391" y="3782863"/>
            <a:ext cx="2642904" cy="300082"/>
          </a:xfrm>
          <a:prstGeom prst="rect">
            <a:avLst/>
          </a:prstGeom>
          <a:noFill/>
        </p:spPr>
        <p:txBody>
          <a:bodyPr wrap="square" rtlCol="0">
            <a:spAutoFit/>
          </a:bodyPr>
          <a:lstStyle/>
          <a:p>
            <a:r>
              <a:rPr lang="en-US" sz="1350" dirty="0">
                <a:solidFill>
                  <a:schemeClr val="bg2">
                    <a:lumMod val="75000"/>
                  </a:schemeClr>
                </a:solidFill>
                <a:latin typeface="Montserrat Light" panose="020B0604020202020204" charset="0"/>
                <a:ea typeface="Roboto Light" charset="0"/>
                <a:cs typeface="Roboto Light" charset="0"/>
              </a:rPr>
              <a:t>EXPECTATIONS</a:t>
            </a:r>
          </a:p>
        </p:txBody>
      </p:sp>
      <p:sp>
        <p:nvSpPr>
          <p:cNvPr id="19" name="Oval 18"/>
          <p:cNvSpPr/>
          <p:nvPr/>
        </p:nvSpPr>
        <p:spPr>
          <a:xfrm>
            <a:off x="5590216" y="3759422"/>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149" y="1671741"/>
            <a:ext cx="3703320" cy="233893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6635" y="1518270"/>
            <a:ext cx="461110" cy="46111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8490" y="2077725"/>
            <a:ext cx="674881" cy="674881"/>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6635" y="2893541"/>
            <a:ext cx="458592" cy="458592"/>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6635" y="3557469"/>
            <a:ext cx="461110" cy="461110"/>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6994" y="125688"/>
            <a:ext cx="2228246" cy="492670"/>
          </a:xfrm>
          <a:prstGeom prst="rect">
            <a:avLst/>
          </a:prstGeom>
        </p:spPr>
      </p:pic>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1963" y="4621027"/>
            <a:ext cx="1033980" cy="418800"/>
          </a:xfrm>
          <a:prstGeom prst="rect">
            <a:avLst/>
          </a:prstGeom>
        </p:spPr>
      </p:pic>
      <p:pic>
        <p:nvPicPr>
          <p:cNvPr id="30" name="Pictur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28490" y="4720805"/>
            <a:ext cx="1570022" cy="219244"/>
          </a:xfrm>
          <a:prstGeom prst="rect">
            <a:avLst/>
          </a:prstGeom>
        </p:spPr>
      </p:pic>
      <p:pic>
        <p:nvPicPr>
          <p:cNvPr id="31" name="Shape 98"/>
          <p:cNvPicPr preferRelativeResize="0"/>
          <p:nvPr/>
        </p:nvPicPr>
        <p:blipFill rotWithShape="1">
          <a:blip r:embed="rId12">
            <a:alphaModFix/>
          </a:blip>
          <a:srcRect/>
          <a:stretch/>
        </p:blipFill>
        <p:spPr>
          <a:xfrm>
            <a:off x="2898512" y="4720805"/>
            <a:ext cx="503451" cy="219243"/>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4" name="Shape 814"/>
          <p:cNvSpPr/>
          <p:nvPr/>
        </p:nvSpPr>
        <p:spPr>
          <a:xfrm>
            <a:off x="827000" y="785788"/>
            <a:ext cx="2007300" cy="3575400"/>
          </a:xfrm>
          <a:prstGeom prst="rect">
            <a:avLst/>
          </a:prstGeom>
          <a:no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 sz="1000">
                <a:solidFill>
                  <a:srgbClr val="999999"/>
                </a:solidFill>
                <a:latin typeface="Montserrat Light"/>
                <a:ea typeface="Montserrat Light"/>
                <a:cs typeface="Montserrat Light"/>
                <a:sym typeface="Montserrat Light"/>
              </a:rPr>
              <a:t>Place your screenshot here</a:t>
            </a:r>
            <a:endParaRPr sz="1000">
              <a:solidFill>
                <a:srgbClr val="999999"/>
              </a:solidFill>
              <a:latin typeface="Montserrat Light"/>
              <a:ea typeface="Montserrat Light"/>
              <a:cs typeface="Montserrat Light"/>
              <a:sym typeface="Montserrat Light"/>
            </a:endParaRPr>
          </a:p>
        </p:txBody>
      </p:sp>
      <p:grpSp>
        <p:nvGrpSpPr>
          <p:cNvPr id="23" name="Shape 827"/>
          <p:cNvGrpSpPr/>
          <p:nvPr/>
        </p:nvGrpSpPr>
        <p:grpSpPr>
          <a:xfrm>
            <a:off x="462445" y="640770"/>
            <a:ext cx="2736410" cy="4222433"/>
            <a:chOff x="2112475" y="238125"/>
            <a:chExt cx="3395050" cy="5238750"/>
          </a:xfrm>
        </p:grpSpPr>
        <p:sp>
          <p:nvSpPr>
            <p:cNvPr id="24" name="Shape 828"/>
            <p:cNvSpPr/>
            <p:nvPr/>
          </p:nvSpPr>
          <p:spPr>
            <a:xfrm>
              <a:off x="2112475" y="238125"/>
              <a:ext cx="3395050" cy="5238750"/>
            </a:xfrm>
            <a:custGeom>
              <a:avLst/>
              <a:gdLst/>
              <a:ahLst/>
              <a:cxnLst/>
              <a:rect l="0" t="0" r="0" b="0"/>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solidFill>
              <a:srgbClr val="FFFFFF"/>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 name="Shape 829"/>
            <p:cNvSpPr/>
            <p:nvPr/>
          </p:nvSpPr>
          <p:spPr>
            <a:xfrm>
              <a:off x="3671350" y="5147100"/>
              <a:ext cx="279175" cy="179900"/>
            </a:xfrm>
            <a:custGeom>
              <a:avLst/>
              <a:gdLst/>
              <a:ahLst/>
              <a:cxnLst/>
              <a:rect l="0" t="0" r="0" b="0"/>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Shape 830"/>
            <p:cNvSpPr/>
            <p:nvPr/>
          </p:nvSpPr>
          <p:spPr>
            <a:xfrm>
              <a:off x="3650725" y="446100"/>
              <a:ext cx="54375" cy="54350"/>
            </a:xfrm>
            <a:custGeom>
              <a:avLst/>
              <a:gdLst/>
              <a:ahLst/>
              <a:cxnLst/>
              <a:rect l="0" t="0" r="0" b="0"/>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Shape 831"/>
            <p:cNvSpPr/>
            <p:nvPr/>
          </p:nvSpPr>
          <p:spPr>
            <a:xfrm>
              <a:off x="3761275" y="423600"/>
              <a:ext cx="99325" cy="99325"/>
            </a:xfrm>
            <a:custGeom>
              <a:avLst/>
              <a:gdLst/>
              <a:ahLst/>
              <a:cxnLst/>
              <a:rect l="0" t="0" r="0" b="0"/>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0942" y="4551052"/>
            <a:ext cx="2228246" cy="49267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182" y="1263232"/>
            <a:ext cx="2474503" cy="2972592"/>
          </a:xfrm>
          <a:prstGeom prst="rect">
            <a:avLst/>
          </a:prstGeom>
        </p:spPr>
      </p:pic>
      <p:sp>
        <p:nvSpPr>
          <p:cNvPr id="17" name="2 Marcador de texto"/>
          <p:cNvSpPr txBox="1">
            <a:spLocks/>
          </p:cNvSpPr>
          <p:nvPr/>
        </p:nvSpPr>
        <p:spPr>
          <a:xfrm>
            <a:off x="462445" y="170034"/>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smtClean="0"/>
              <a:t>ACTIVITY:  </a:t>
            </a:r>
            <a:r>
              <a:rPr lang="en-US" b="1" dirty="0" smtClean="0">
                <a:solidFill>
                  <a:srgbClr val="D379AC"/>
                </a:solidFill>
              </a:rPr>
              <a:t>SOCIAL NETWORKING</a:t>
            </a:r>
          </a:p>
        </p:txBody>
      </p:sp>
      <p:sp>
        <p:nvSpPr>
          <p:cNvPr id="18" name="35 Rectángulo"/>
          <p:cNvSpPr/>
          <p:nvPr/>
        </p:nvSpPr>
        <p:spPr>
          <a:xfrm>
            <a:off x="3401776" y="890920"/>
            <a:ext cx="3436150" cy="1061017"/>
          </a:xfrm>
          <a:prstGeom prst="rect">
            <a:avLst/>
          </a:prstGeom>
        </p:spPr>
        <p:txBody>
          <a:bodyPr wrap="square" lIns="90636" tIns="45318" rIns="90636" bIns="45318" anchor="ctr">
            <a:spAutoFit/>
          </a:bodyPr>
          <a:lstStyle/>
          <a:p>
            <a:pPr defTabSz="1208493">
              <a:lnSpc>
                <a:spcPct val="150000"/>
              </a:lnSpc>
            </a:pPr>
            <a:r>
              <a:rPr lang="en-IE" sz="1400" dirty="0">
                <a:solidFill>
                  <a:srgbClr val="F05E43"/>
                </a:solidFill>
                <a:latin typeface="Montserrat Light" panose="020B0604020202020204" charset="0"/>
                <a:ea typeface="Segoe UI" panose="020B0502040204020203" pitchFamily="34" charset="0"/>
                <a:cs typeface="Helvetica" panose="020B0604020202020204" pitchFamily="34" charset="0"/>
              </a:rPr>
              <a:t>If your child is using social media, there are a few things you should talk with them about. </a:t>
            </a:r>
            <a:endParaRPr lang="es-MX" sz="1400" dirty="0">
              <a:solidFill>
                <a:srgbClr val="F05E43"/>
              </a:solidFill>
              <a:latin typeface="Montserrat Light" panose="020B0604020202020204" charset="0"/>
              <a:ea typeface="Segoe UI" panose="020B0502040204020203" pitchFamily="34" charset="0"/>
              <a:cs typeface="Helvetica" panose="020B0604020202020204" pitchFamily="34" charset="0"/>
            </a:endParaRPr>
          </a:p>
        </p:txBody>
      </p:sp>
      <p:sp>
        <p:nvSpPr>
          <p:cNvPr id="32" name="37 Rectángulo"/>
          <p:cNvSpPr/>
          <p:nvPr/>
        </p:nvSpPr>
        <p:spPr>
          <a:xfrm>
            <a:off x="3401776" y="1970538"/>
            <a:ext cx="2736596" cy="1630404"/>
          </a:xfrm>
          <a:prstGeom prst="rect">
            <a:avLst/>
          </a:prstGeom>
        </p:spPr>
        <p:txBody>
          <a:bodyPr wrap="square" lIns="90636" tIns="45318" rIns="90636" bIns="45318">
            <a:spAutoFit/>
          </a:bodyPr>
          <a:lstStyle/>
          <a:p>
            <a:pPr algn="just" defTabSz="1208493">
              <a:lnSpc>
                <a:spcPct val="125000"/>
              </a:lnSpc>
            </a:pPr>
            <a:r>
              <a:rPr lang="en-IE" sz="1000" noProof="1">
                <a:solidFill>
                  <a:srgbClr val="616161"/>
                </a:solidFill>
                <a:latin typeface="Montserrat Light" panose="020B0604020202020204" charset="0"/>
                <a:ea typeface="Segoe UI" panose="020B0502040204020203" pitchFamily="34" charset="0"/>
                <a:cs typeface="Helvetica" panose="020B0604020202020204" pitchFamily="34" charset="0"/>
              </a:rPr>
              <a:t>Managing your online reputation has never been more important. Children are now documenting and sharing huge chunks of their lives online and may not be fully aware of the importance of managing their online reputation or of the potential risks involved. </a:t>
            </a:r>
            <a:endParaRPr lang="es-MX" sz="1000" noProof="1">
              <a:solidFill>
                <a:srgbClr val="616161"/>
              </a:solidFill>
              <a:latin typeface="Montserrat Light" panose="020B0604020202020204" charset="0"/>
              <a:ea typeface="Segoe UI" panose="020B0502040204020203" pitchFamily="34" charset="0"/>
              <a:cs typeface="Helvetica" panose="020B0604020202020204" pitchFamily="34" charset="0"/>
            </a:endParaRPr>
          </a:p>
        </p:txBody>
      </p:sp>
      <p:sp>
        <p:nvSpPr>
          <p:cNvPr id="33" name="37 Rectángulo"/>
          <p:cNvSpPr/>
          <p:nvPr/>
        </p:nvSpPr>
        <p:spPr>
          <a:xfrm>
            <a:off x="3401776" y="3724676"/>
            <a:ext cx="3298996" cy="922518"/>
          </a:xfrm>
          <a:prstGeom prst="rect">
            <a:avLst/>
          </a:prstGeom>
        </p:spPr>
        <p:txBody>
          <a:bodyPr wrap="square" lIns="90636" tIns="45318" rIns="90636" bIns="45318">
            <a:spAutoFit/>
          </a:bodyPr>
          <a:lstStyle/>
          <a:p>
            <a:pPr defTabSz="1208493">
              <a:lnSpc>
                <a:spcPct val="150000"/>
              </a:lnSpc>
            </a:pPr>
            <a:r>
              <a:rPr lang="en-IE" sz="1200" noProof="1">
                <a:solidFill>
                  <a:srgbClr val="F05E43"/>
                </a:solidFill>
                <a:latin typeface="Montserrat Light" panose="020B0604020202020204" charset="0"/>
                <a:ea typeface="Segoe UI" panose="020B0502040204020203" pitchFamily="34" charset="0"/>
                <a:cs typeface="Helvetica" panose="020B0604020202020204" pitchFamily="34" charset="0"/>
              </a:rPr>
              <a:t>Work in groups of four to rank the social networking tips on pages 11 and 12 in order of importance. </a:t>
            </a: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1382" y="4653803"/>
            <a:ext cx="1033980" cy="418800"/>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7909" y="4753581"/>
            <a:ext cx="1570022" cy="219244"/>
          </a:xfrm>
          <a:prstGeom prst="rect">
            <a:avLst/>
          </a:prstGeom>
        </p:spPr>
      </p:pic>
      <p:pic>
        <p:nvPicPr>
          <p:cNvPr id="21" name="Shape 98"/>
          <p:cNvPicPr preferRelativeResize="0"/>
          <p:nvPr/>
        </p:nvPicPr>
        <p:blipFill rotWithShape="1">
          <a:blip r:embed="rId7">
            <a:alphaModFix/>
          </a:blip>
          <a:srcRect/>
          <a:stretch/>
        </p:blipFill>
        <p:spPr>
          <a:xfrm>
            <a:off x="5117931" y="4753581"/>
            <a:ext cx="503451" cy="219243"/>
          </a:xfrm>
          <a:prstGeom prst="rect">
            <a:avLst/>
          </a:prstGeom>
          <a:noFill/>
          <a:ln>
            <a:noFill/>
          </a:ln>
        </p:spPr>
      </p:pic>
    </p:spTree>
    <p:extLst>
      <p:ext uri="{BB962C8B-B14F-4D97-AF65-F5344CB8AC3E}">
        <p14:creationId xmlns:p14="http://schemas.microsoft.com/office/powerpoint/2010/main" val="29872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2"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5" name="Shape 80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12</a:t>
            </a:fld>
            <a:endParaRPr/>
          </a:p>
        </p:txBody>
      </p:sp>
      <p:sp>
        <p:nvSpPr>
          <p:cNvPr id="17" name="Shape 832"/>
          <p:cNvSpPr txBox="1">
            <a:spLocks noGrp="1"/>
          </p:cNvSpPr>
          <p:nvPr>
            <p:ph type="body" idx="4294967295"/>
          </p:nvPr>
        </p:nvSpPr>
        <p:spPr>
          <a:xfrm>
            <a:off x="4150091" y="419699"/>
            <a:ext cx="4278311" cy="4396200"/>
          </a:xfrm>
          <a:prstGeom prst="rect">
            <a:avLst/>
          </a:prstGeom>
        </p:spPr>
        <p:txBody>
          <a:bodyPr spcFirstLastPara="1" wrap="square" lIns="91425" tIns="91425" rIns="91425" bIns="91425" anchor="ctr" anchorCtr="0">
            <a:noAutofit/>
          </a:bodyPr>
          <a:lstStyle/>
          <a:p>
            <a:pPr marL="0" lvl="0" indent="0" algn="r" rtl="0">
              <a:spcBef>
                <a:spcPts val="600"/>
              </a:spcBef>
              <a:spcAft>
                <a:spcPts val="0"/>
              </a:spcAft>
              <a:buNone/>
            </a:pPr>
            <a:r>
              <a:rPr lang="en" sz="1800" b="1" dirty="0" smtClean="0">
                <a:latin typeface="Montserrat"/>
                <a:ea typeface="Montserrat"/>
                <a:cs typeface="Montserrat"/>
                <a:sym typeface="Montserrat"/>
              </a:rPr>
              <a:t>What is Cyberbullying? </a:t>
            </a:r>
          </a:p>
          <a:p>
            <a:pPr marL="0" lvl="0" indent="0" algn="r">
              <a:buNone/>
            </a:pPr>
            <a:r>
              <a:rPr lang="en-GB" sz="1600" dirty="0">
                <a:latin typeface="Montserrat Light" panose="020B0604020202020204" charset="0"/>
                <a:ea typeface="Montserrat"/>
                <a:cs typeface="Montserrat"/>
                <a:sym typeface="Montserrat"/>
              </a:rPr>
              <a:t>“placing a once-off offensive or hurtful public message, image or statement on a social network site or other public forum where that message, image or statement can be viewed and/or repeated by other people will be regarded as bullying behaviour”</a:t>
            </a:r>
          </a:p>
          <a:p>
            <a:pPr marL="0" lvl="0" indent="0" rtl="0">
              <a:spcBef>
                <a:spcPts val="600"/>
              </a:spcBef>
              <a:spcAft>
                <a:spcPts val="0"/>
              </a:spcAft>
              <a:buNone/>
            </a:pPr>
            <a:endParaRPr sz="1800" b="1" dirty="0">
              <a:latin typeface="Montserrat"/>
              <a:ea typeface="Montserrat"/>
              <a:cs typeface="Montserrat"/>
              <a:sym typeface="Montserrat"/>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1136162978"/>
              </p:ext>
            </p:extLst>
          </p:nvPr>
        </p:nvGraphicFramePr>
        <p:xfrm>
          <a:off x="-1" y="0"/>
          <a:ext cx="3821459" cy="5143500"/>
        </p:xfrm>
        <a:graphic>
          <a:graphicData uri="http://schemas.openxmlformats.org/presentationml/2006/ole">
            <mc:AlternateContent xmlns:mc="http://schemas.openxmlformats.org/markup-compatibility/2006">
              <mc:Choice xmlns:v="urn:schemas-microsoft-com:vml" Requires="v">
                <p:oleObj spid="_x0000_s3137" name="Image" r:id="rId4" imgW="5618880" imgH="7561800" progId="Photoshop.Image.12">
                  <p:embed/>
                </p:oleObj>
              </mc:Choice>
              <mc:Fallback>
                <p:oleObj name="Image" r:id="rId4" imgW="5618880" imgH="7561800" progId="Photoshop.Image.12">
                  <p:embed/>
                  <p:pic>
                    <p:nvPicPr>
                      <p:cNvPr id="0" name=""/>
                      <p:cNvPicPr/>
                      <p:nvPr/>
                    </p:nvPicPr>
                    <p:blipFill>
                      <a:blip r:embed="rId5"/>
                      <a:stretch>
                        <a:fillRect/>
                      </a:stretch>
                    </p:blipFill>
                    <p:spPr>
                      <a:xfrm>
                        <a:off x="-1" y="0"/>
                        <a:ext cx="3821459" cy="5143500"/>
                      </a:xfrm>
                      <a:prstGeom prst="rect">
                        <a:avLst/>
                      </a:prstGeom>
                      <a:solidFill>
                        <a:srgbClr val="5B58A6"/>
                      </a:solidFill>
                    </p:spPr>
                  </p:pic>
                </p:oleObj>
              </mc:Fallback>
            </mc:AlternateContent>
          </a:graphicData>
        </a:graphic>
      </p:graphicFrame>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4159" y="105615"/>
            <a:ext cx="2044726" cy="45209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0179" y="210299"/>
            <a:ext cx="1033980" cy="41880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26706" y="310077"/>
            <a:ext cx="1570022" cy="219244"/>
          </a:xfrm>
          <a:prstGeom prst="rect">
            <a:avLst/>
          </a:prstGeom>
        </p:spPr>
      </p:pic>
      <p:pic>
        <p:nvPicPr>
          <p:cNvPr id="11" name="Shape 98"/>
          <p:cNvPicPr preferRelativeResize="0"/>
          <p:nvPr/>
        </p:nvPicPr>
        <p:blipFill rotWithShape="1">
          <a:blip r:embed="rId9">
            <a:alphaModFix/>
          </a:blip>
          <a:srcRect/>
          <a:stretch/>
        </p:blipFill>
        <p:spPr>
          <a:xfrm>
            <a:off x="5496728" y="310077"/>
            <a:ext cx="503451" cy="219243"/>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8" name="Shape 708"/>
          <p:cNvSpPr txBox="1">
            <a:spLocks noGrp="1"/>
          </p:cNvSpPr>
          <p:nvPr>
            <p:ph type="sldNum" idx="12"/>
          </p:nvPr>
        </p:nvSpPr>
        <p:spPr>
          <a:xfrm>
            <a:off x="919923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13</a:t>
            </a:fld>
            <a:endParaRPr/>
          </a:p>
        </p:txBody>
      </p:sp>
      <p:sp>
        <p:nvSpPr>
          <p:cNvPr id="709" name="Shape 709"/>
          <p:cNvSpPr txBox="1">
            <a:spLocks noGrp="1"/>
          </p:cNvSpPr>
          <p:nvPr>
            <p:ph type="sldNum" idx="4294967295"/>
          </p:nvPr>
        </p:nvSpPr>
        <p:spPr>
          <a:xfrm>
            <a:off x="919923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13</a:t>
            </a:fld>
            <a:endParaRPr/>
          </a:p>
        </p:txBody>
      </p:sp>
      <p:sp>
        <p:nvSpPr>
          <p:cNvPr id="14" name="Title 3"/>
          <p:cNvSpPr>
            <a:spLocks noGrp="1"/>
          </p:cNvSpPr>
          <p:nvPr>
            <p:ph type="title"/>
          </p:nvPr>
        </p:nvSpPr>
        <p:spPr>
          <a:xfrm>
            <a:off x="317376" y="-413103"/>
            <a:ext cx="8501061" cy="1325563"/>
          </a:xfrm>
        </p:spPr>
        <p:txBody>
          <a:bodyPr>
            <a:normAutofit/>
          </a:bodyPr>
          <a:lstStyle/>
          <a:p>
            <a:r>
              <a:rPr lang="en-IE" sz="2250" b="1" dirty="0" smtClean="0">
                <a:solidFill>
                  <a:schemeClr val="tx1">
                    <a:lumMod val="65000"/>
                    <a:lumOff val="35000"/>
                  </a:schemeClr>
                </a:solidFill>
                <a:latin typeface="Montserrat" panose="020B0604020202020204" charset="0"/>
                <a:ea typeface="Roboto Light" panose="02000000000000000000" pitchFamily="2" charset="0"/>
                <a:cs typeface="Oswald" panose="02000503000000000000" pitchFamily="2" charset="0"/>
              </a:rPr>
              <a:t>ACTIVITY: </a:t>
            </a:r>
            <a:r>
              <a:rPr lang="en-IE" sz="2250" b="1" dirty="0">
                <a:solidFill>
                  <a:srgbClr val="00B0F0"/>
                </a:solidFill>
                <a:latin typeface="Montserrat" panose="020B0604020202020204" charset="0"/>
                <a:ea typeface="Roboto Light" panose="02000000000000000000" pitchFamily="2" charset="0"/>
                <a:cs typeface="Oswald" panose="02000503000000000000" pitchFamily="2" charset="0"/>
              </a:rPr>
              <a:t>DEALING WITH CYBERBULLYING</a:t>
            </a:r>
          </a:p>
        </p:txBody>
      </p:sp>
      <p:sp>
        <p:nvSpPr>
          <p:cNvPr id="15" name="Content Placeholder 4"/>
          <p:cNvSpPr txBox="1">
            <a:spLocks/>
          </p:cNvSpPr>
          <p:nvPr/>
        </p:nvSpPr>
        <p:spPr>
          <a:xfrm>
            <a:off x="317376" y="1178666"/>
            <a:ext cx="8501061" cy="4876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rgbClr val="FFC800"/>
              </a:buClr>
              <a:buSzPts val="2000"/>
              <a:buFont typeface="Montserrat Light"/>
              <a:buChar char="◂"/>
              <a:defRPr sz="2000" b="0" i="0" u="none" strike="noStrike" cap="none">
                <a:solidFill>
                  <a:srgbClr val="434343"/>
                </a:solidFill>
                <a:latin typeface="Montserrat Light"/>
                <a:ea typeface="Montserrat Light"/>
                <a:cs typeface="Montserrat Light"/>
                <a:sym typeface="Montserrat Light"/>
              </a:defRPr>
            </a:lvl1pPr>
            <a:lvl2pPr marL="914400" marR="0" lvl="1" indent="-355600" algn="l" rtl="0">
              <a:lnSpc>
                <a:spcPct val="100000"/>
              </a:lnSpc>
              <a:spcBef>
                <a:spcPts val="0"/>
              </a:spcBef>
              <a:spcAft>
                <a:spcPts val="0"/>
              </a:spcAft>
              <a:buClr>
                <a:srgbClr val="FFC800"/>
              </a:buClr>
              <a:buSzPts val="2000"/>
              <a:buFont typeface="Montserrat Light"/>
              <a:buChar char="◂"/>
              <a:defRPr sz="2000" b="0" i="0" u="none" strike="noStrike" cap="none">
                <a:solidFill>
                  <a:srgbClr val="434343"/>
                </a:solidFill>
                <a:latin typeface="Montserrat Light"/>
                <a:ea typeface="Montserrat Light"/>
                <a:cs typeface="Montserrat Light"/>
                <a:sym typeface="Montserrat Light"/>
              </a:defRPr>
            </a:lvl2pPr>
            <a:lvl3pPr marL="1371600" marR="0" lvl="2" indent="-355600" algn="l" rtl="0">
              <a:lnSpc>
                <a:spcPct val="100000"/>
              </a:lnSpc>
              <a:spcBef>
                <a:spcPts val="0"/>
              </a:spcBef>
              <a:spcAft>
                <a:spcPts val="0"/>
              </a:spcAft>
              <a:buClr>
                <a:srgbClr val="FFC800"/>
              </a:buClr>
              <a:buSzPts val="2000"/>
              <a:buFont typeface="Montserrat Light"/>
              <a:buChar char="◂"/>
              <a:defRPr sz="2000" b="0" i="0" u="none" strike="noStrike" cap="none">
                <a:solidFill>
                  <a:srgbClr val="434343"/>
                </a:solidFill>
                <a:latin typeface="Montserrat Light"/>
                <a:ea typeface="Montserrat Light"/>
                <a:cs typeface="Montserrat Light"/>
                <a:sym typeface="Montserrat Light"/>
              </a:defRPr>
            </a:lvl3pPr>
            <a:lvl4pPr marL="1828800" marR="0" lvl="3" indent="-355600" algn="l" rtl="0">
              <a:lnSpc>
                <a:spcPct val="100000"/>
              </a:lnSpc>
              <a:spcBef>
                <a:spcPts val="0"/>
              </a:spcBef>
              <a:spcAft>
                <a:spcPts val="0"/>
              </a:spcAft>
              <a:buClr>
                <a:srgbClr val="FFC800"/>
              </a:buClr>
              <a:buSzPts val="2000"/>
              <a:buFont typeface="Montserrat Light"/>
              <a:buChar char="◂"/>
              <a:defRPr sz="2000" b="0" i="0" u="none" strike="noStrike" cap="none">
                <a:solidFill>
                  <a:srgbClr val="434343"/>
                </a:solidFill>
                <a:latin typeface="Montserrat Light"/>
                <a:ea typeface="Montserrat Light"/>
                <a:cs typeface="Montserrat Light"/>
                <a:sym typeface="Montserrat Light"/>
              </a:defRPr>
            </a:lvl4pPr>
            <a:lvl5pPr marL="2286000" marR="0" lvl="4" indent="-355600" algn="l" rtl="0">
              <a:lnSpc>
                <a:spcPct val="100000"/>
              </a:lnSpc>
              <a:spcBef>
                <a:spcPts val="0"/>
              </a:spcBef>
              <a:spcAft>
                <a:spcPts val="0"/>
              </a:spcAft>
              <a:buClr>
                <a:srgbClr val="434343"/>
              </a:buClr>
              <a:buSzPts val="2000"/>
              <a:buFont typeface="Montserrat Light"/>
              <a:buChar char="○"/>
              <a:defRPr sz="2000" b="0" i="0" u="none" strike="noStrike" cap="none">
                <a:solidFill>
                  <a:srgbClr val="434343"/>
                </a:solidFill>
                <a:latin typeface="Montserrat Light"/>
                <a:ea typeface="Montserrat Light"/>
                <a:cs typeface="Montserrat Light"/>
                <a:sym typeface="Montserrat Light"/>
              </a:defRPr>
            </a:lvl5pPr>
            <a:lvl6pPr marL="2743200" marR="0" lvl="5" indent="-355600" algn="l" rtl="0">
              <a:lnSpc>
                <a:spcPct val="100000"/>
              </a:lnSpc>
              <a:spcBef>
                <a:spcPts val="0"/>
              </a:spcBef>
              <a:spcAft>
                <a:spcPts val="0"/>
              </a:spcAft>
              <a:buClr>
                <a:srgbClr val="434343"/>
              </a:buClr>
              <a:buSzPts val="2000"/>
              <a:buFont typeface="Montserrat Light"/>
              <a:buChar char="■"/>
              <a:defRPr sz="2000" b="0" i="0" u="none" strike="noStrike" cap="none">
                <a:solidFill>
                  <a:srgbClr val="434343"/>
                </a:solidFill>
                <a:latin typeface="Montserrat Light"/>
                <a:ea typeface="Montserrat Light"/>
                <a:cs typeface="Montserrat Light"/>
                <a:sym typeface="Montserrat Light"/>
              </a:defRPr>
            </a:lvl6pPr>
            <a:lvl7pPr marL="3200400" marR="0" lvl="6" indent="-355600" algn="l" rtl="0">
              <a:lnSpc>
                <a:spcPct val="100000"/>
              </a:lnSpc>
              <a:spcBef>
                <a:spcPts val="0"/>
              </a:spcBef>
              <a:spcAft>
                <a:spcPts val="0"/>
              </a:spcAft>
              <a:buClr>
                <a:srgbClr val="434343"/>
              </a:buClr>
              <a:buSzPts val="2000"/>
              <a:buFont typeface="Montserrat Light"/>
              <a:buChar char="●"/>
              <a:defRPr sz="2000" b="0" i="0" u="none" strike="noStrike" cap="none">
                <a:solidFill>
                  <a:srgbClr val="434343"/>
                </a:solidFill>
                <a:latin typeface="Montserrat Light"/>
                <a:ea typeface="Montserrat Light"/>
                <a:cs typeface="Montserrat Light"/>
                <a:sym typeface="Montserrat Light"/>
              </a:defRPr>
            </a:lvl7pPr>
            <a:lvl8pPr marL="3657600" marR="0" lvl="7" indent="-355600" algn="l" rtl="0">
              <a:lnSpc>
                <a:spcPct val="100000"/>
              </a:lnSpc>
              <a:spcBef>
                <a:spcPts val="0"/>
              </a:spcBef>
              <a:spcAft>
                <a:spcPts val="0"/>
              </a:spcAft>
              <a:buClr>
                <a:srgbClr val="434343"/>
              </a:buClr>
              <a:buSzPts val="2000"/>
              <a:buFont typeface="Montserrat Light"/>
              <a:buChar char="○"/>
              <a:defRPr sz="2000" b="0" i="0" u="none" strike="noStrike" cap="none">
                <a:solidFill>
                  <a:srgbClr val="434343"/>
                </a:solidFill>
                <a:latin typeface="Montserrat Light"/>
                <a:ea typeface="Montserrat Light"/>
                <a:cs typeface="Montserrat Light"/>
                <a:sym typeface="Montserrat Light"/>
              </a:defRPr>
            </a:lvl8pPr>
            <a:lvl9pPr marL="4114800" marR="0" lvl="8" indent="-355600" algn="l" rtl="0">
              <a:lnSpc>
                <a:spcPct val="100000"/>
              </a:lnSpc>
              <a:spcBef>
                <a:spcPts val="0"/>
              </a:spcBef>
              <a:spcAft>
                <a:spcPts val="0"/>
              </a:spcAft>
              <a:buClr>
                <a:srgbClr val="434343"/>
              </a:buClr>
              <a:buSzPts val="2000"/>
              <a:buFont typeface="Montserrat Light"/>
              <a:buChar char="■"/>
              <a:defRPr sz="2000" b="0" i="0" u="none" strike="noStrike" cap="none">
                <a:solidFill>
                  <a:srgbClr val="434343"/>
                </a:solidFill>
                <a:latin typeface="Montserrat Light"/>
                <a:ea typeface="Montserrat Light"/>
                <a:cs typeface="Montserrat Light"/>
                <a:sym typeface="Montserrat Light"/>
              </a:defRPr>
            </a:lvl9pPr>
          </a:lstStyle>
          <a:p>
            <a:pPr marL="0" indent="0" algn="just">
              <a:buFont typeface="Montserrat Light"/>
              <a:buNone/>
            </a:pPr>
            <a:r>
              <a:rPr lang="en-IE" sz="1800" dirty="0" smtClean="0">
                <a:solidFill>
                  <a:schemeClr val="tx1">
                    <a:lumMod val="65000"/>
                    <a:lumOff val="35000"/>
                  </a:schemeClr>
                </a:solidFill>
                <a:latin typeface="Montserrat Light" panose="020B0604020202020204" charset="0"/>
              </a:rPr>
              <a:t>Your 12 year old daughter comes to you and tells you that she is upset and doesn’t want to go into school tomorrow. She says that she is being excluded from group chats her classmates use to share jokes and make plans for the weekend. </a:t>
            </a:r>
          </a:p>
          <a:p>
            <a:pPr marL="0" indent="0" algn="just">
              <a:buFont typeface="Montserrat Light"/>
              <a:buNone/>
            </a:pPr>
            <a:r>
              <a:rPr lang="en-IE" sz="1800" dirty="0" smtClean="0">
                <a:solidFill>
                  <a:schemeClr val="tx1">
                    <a:lumMod val="65000"/>
                    <a:lumOff val="35000"/>
                  </a:schemeClr>
                </a:solidFill>
                <a:latin typeface="Montserrat Light" panose="020B0604020202020204" charset="0"/>
              </a:rPr>
              <a:t>She has been told that rumours are being spread about her in the chat and that some children have photo shopped her face onto faces of photos of animals and obese adults and were posting them alongside nasty comments about her appearance. </a:t>
            </a:r>
          </a:p>
          <a:p>
            <a:pPr marL="0" indent="0">
              <a:buFont typeface="Montserrat Light"/>
              <a:buNone/>
            </a:pPr>
            <a:r>
              <a:rPr lang="en-IE" sz="1800" dirty="0" smtClean="0">
                <a:solidFill>
                  <a:schemeClr val="tx1">
                    <a:lumMod val="65000"/>
                    <a:lumOff val="35000"/>
                  </a:schemeClr>
                </a:solidFill>
                <a:latin typeface="Montserrat Light" panose="020B0604020202020204" charset="0"/>
              </a:rPr>
              <a:t>How do you think you should respond? </a:t>
            </a:r>
          </a:p>
          <a:p>
            <a:pPr marL="0" indent="0">
              <a:buFont typeface="Montserrat Light"/>
              <a:buNone/>
            </a:pPr>
            <a:endParaRPr lang="en-IE" dirty="0">
              <a:solidFill>
                <a:schemeClr val="bg1"/>
              </a:solidFill>
              <a:latin typeface="Montserrat" panose="020B0604020202020204"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0191" y="4571327"/>
            <a:ext cx="2228246" cy="49267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0849" y="4645197"/>
            <a:ext cx="1033980" cy="4188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376" y="4744975"/>
            <a:ext cx="1570022" cy="219244"/>
          </a:xfrm>
          <a:prstGeom prst="rect">
            <a:avLst/>
          </a:prstGeom>
        </p:spPr>
      </p:pic>
      <p:pic>
        <p:nvPicPr>
          <p:cNvPr id="12" name="Shape 98"/>
          <p:cNvPicPr preferRelativeResize="0"/>
          <p:nvPr/>
        </p:nvPicPr>
        <p:blipFill rotWithShape="1">
          <a:blip r:embed="rId6">
            <a:alphaModFix/>
          </a:blip>
          <a:srcRect/>
          <a:stretch/>
        </p:blipFill>
        <p:spPr>
          <a:xfrm>
            <a:off x="1887398" y="4744975"/>
            <a:ext cx="503451" cy="219243"/>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3" name="Shape 86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14</a:t>
            </a:fld>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198104720"/>
              </p:ext>
            </p:extLst>
          </p:nvPr>
        </p:nvGraphicFramePr>
        <p:xfrm>
          <a:off x="5322541" y="0"/>
          <a:ext cx="3821459" cy="5143500"/>
        </p:xfrm>
        <a:graphic>
          <a:graphicData uri="http://schemas.openxmlformats.org/presentationml/2006/ole">
            <mc:AlternateContent xmlns:mc="http://schemas.openxmlformats.org/markup-compatibility/2006">
              <mc:Choice xmlns:v="urn:schemas-microsoft-com:vml" Requires="v">
                <p:oleObj spid="_x0000_s4159" name="Image" r:id="rId4" imgW="5618880" imgH="7561800" progId="Photoshop.Image.12">
                  <p:embed/>
                </p:oleObj>
              </mc:Choice>
              <mc:Fallback>
                <p:oleObj name="Image" r:id="rId4" imgW="5618880" imgH="7561800" progId="Photoshop.Image.12">
                  <p:embed/>
                  <p:pic>
                    <p:nvPicPr>
                      <p:cNvPr id="0" name=""/>
                      <p:cNvPicPr/>
                      <p:nvPr/>
                    </p:nvPicPr>
                    <p:blipFill>
                      <a:blip r:embed="rId5"/>
                      <a:stretch>
                        <a:fillRect/>
                      </a:stretch>
                    </p:blipFill>
                    <p:spPr>
                      <a:xfrm>
                        <a:off x="5322541" y="0"/>
                        <a:ext cx="3821459" cy="5143500"/>
                      </a:xfrm>
                      <a:prstGeom prst="rect">
                        <a:avLst/>
                      </a:prstGeom>
                      <a:solidFill>
                        <a:srgbClr val="5B58A6"/>
                      </a:solidFill>
                    </p:spPr>
                  </p:pic>
                </p:oleObj>
              </mc:Fallback>
            </mc:AlternateContent>
          </a:graphicData>
        </a:graphic>
      </p:graphicFrame>
      <p:sp>
        <p:nvSpPr>
          <p:cNvPr id="9" name="Title 3"/>
          <p:cNvSpPr>
            <a:spLocks noGrp="1"/>
          </p:cNvSpPr>
          <p:nvPr>
            <p:ph type="title"/>
          </p:nvPr>
        </p:nvSpPr>
        <p:spPr>
          <a:xfrm>
            <a:off x="-5257800" y="397872"/>
            <a:ext cx="10515600" cy="594753"/>
          </a:xfrm>
        </p:spPr>
        <p:txBody>
          <a:bodyPr>
            <a:normAutofit/>
          </a:bodyPr>
          <a:lstStyle/>
          <a:p>
            <a:pPr algn="r"/>
            <a:r>
              <a:rPr lang="en-IE" sz="2250" b="1" dirty="0">
                <a:solidFill>
                  <a:schemeClr val="bg2">
                    <a:lumMod val="75000"/>
                  </a:schemeClr>
                </a:solidFill>
                <a:latin typeface="Montserrat" panose="020B0604020202020204" charset="0"/>
                <a:ea typeface="Roboto Light" panose="02000000000000000000" pitchFamily="2" charset="0"/>
                <a:cs typeface="Oswald" panose="02000503000000000000" pitchFamily="2" charset="0"/>
              </a:rPr>
              <a:t>DEALING WITH </a:t>
            </a:r>
            <a:r>
              <a:rPr lang="en-IE" sz="2250" b="1" dirty="0">
                <a:solidFill>
                  <a:schemeClr val="tx1">
                    <a:lumMod val="65000"/>
                    <a:lumOff val="35000"/>
                  </a:schemeClr>
                </a:solidFill>
                <a:latin typeface="Montserrat" panose="020B0604020202020204" charset="0"/>
                <a:ea typeface="Roboto Light" panose="02000000000000000000" pitchFamily="2" charset="0"/>
                <a:cs typeface="Oswald" panose="02000503000000000000" pitchFamily="2" charset="0"/>
              </a:rPr>
              <a:t>CYBERBULLYING</a:t>
            </a:r>
          </a:p>
        </p:txBody>
      </p:sp>
      <p:sp>
        <p:nvSpPr>
          <p:cNvPr id="10" name="Content Placeholder 4"/>
          <p:cNvSpPr txBox="1">
            <a:spLocks/>
          </p:cNvSpPr>
          <p:nvPr/>
        </p:nvSpPr>
        <p:spPr>
          <a:xfrm>
            <a:off x="643218" y="1807043"/>
            <a:ext cx="5181600" cy="435133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r>
              <a:rPr lang="en-IE" sz="2400" dirty="0" smtClean="0">
                <a:solidFill>
                  <a:schemeClr val="tx1">
                    <a:lumMod val="65000"/>
                    <a:lumOff val="35000"/>
                  </a:schemeClr>
                </a:solidFill>
                <a:latin typeface="Montserrat Light" panose="020B0604020202020204" charset="0"/>
              </a:rPr>
              <a:t>Don’t reply</a:t>
            </a:r>
          </a:p>
          <a:p>
            <a:r>
              <a:rPr lang="en-IE" sz="2400" dirty="0" smtClean="0">
                <a:solidFill>
                  <a:schemeClr val="tx1">
                    <a:lumMod val="65000"/>
                    <a:lumOff val="35000"/>
                  </a:schemeClr>
                </a:solidFill>
                <a:latin typeface="Montserrat Light" panose="020B0604020202020204" charset="0"/>
              </a:rPr>
              <a:t>Keep the message</a:t>
            </a:r>
          </a:p>
          <a:p>
            <a:r>
              <a:rPr lang="en-IE" sz="2400" dirty="0" smtClean="0">
                <a:solidFill>
                  <a:schemeClr val="tx1">
                    <a:lumMod val="65000"/>
                    <a:lumOff val="35000"/>
                  </a:schemeClr>
                </a:solidFill>
                <a:latin typeface="Montserrat Light" panose="020B0604020202020204" charset="0"/>
              </a:rPr>
              <a:t>Block the sender</a:t>
            </a:r>
          </a:p>
          <a:p>
            <a:r>
              <a:rPr lang="en-IE" sz="2400" dirty="0" smtClean="0">
                <a:solidFill>
                  <a:schemeClr val="tx1">
                    <a:lumMod val="65000"/>
                    <a:lumOff val="35000"/>
                  </a:schemeClr>
                </a:solidFill>
                <a:latin typeface="Montserrat Light" panose="020B0604020202020204" charset="0"/>
              </a:rPr>
              <a:t>Talk to someone</a:t>
            </a:r>
            <a:endParaRPr lang="en-IE" sz="2400" dirty="0">
              <a:solidFill>
                <a:schemeClr val="tx1">
                  <a:lumMod val="65000"/>
                  <a:lumOff val="35000"/>
                </a:schemeClr>
              </a:solidFill>
              <a:latin typeface="Montserrat Light" panose="020B0604020202020204" charset="0"/>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944" y="4562668"/>
            <a:ext cx="1955431" cy="43235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0800" y="4576218"/>
            <a:ext cx="1033980" cy="418800"/>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47327" y="4675996"/>
            <a:ext cx="1570022" cy="219244"/>
          </a:xfrm>
          <a:prstGeom prst="rect">
            <a:avLst/>
          </a:prstGeom>
        </p:spPr>
      </p:pic>
      <p:pic>
        <p:nvPicPr>
          <p:cNvPr id="17" name="Shape 98"/>
          <p:cNvPicPr preferRelativeResize="0"/>
          <p:nvPr/>
        </p:nvPicPr>
        <p:blipFill rotWithShape="1">
          <a:blip r:embed="rId9">
            <a:alphaModFix/>
          </a:blip>
          <a:srcRect/>
          <a:stretch/>
        </p:blipFill>
        <p:spPr>
          <a:xfrm>
            <a:off x="3717349" y="4675996"/>
            <a:ext cx="503451" cy="219243"/>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5" name="Rectangle 4"/>
          <p:cNvSpPr/>
          <p:nvPr/>
        </p:nvSpPr>
        <p:spPr>
          <a:xfrm>
            <a:off x="302458" y="257200"/>
            <a:ext cx="3268845" cy="438582"/>
          </a:xfrm>
          <a:prstGeom prst="rect">
            <a:avLst/>
          </a:prstGeom>
        </p:spPr>
        <p:txBody>
          <a:bodyPr wrap="none">
            <a:spAutoFit/>
          </a:bodyPr>
          <a:lstStyle/>
          <a:p>
            <a:pPr lvl="0" algn="r" defTabSz="906370"/>
            <a:r>
              <a:rPr lang="en-US" sz="2250" b="1" dirty="0" smtClean="0">
                <a:solidFill>
                  <a:srgbClr val="F05E43"/>
                </a:solidFill>
                <a:latin typeface="Montserrat" panose="020B0604020202020204" charset="0"/>
                <a:ea typeface="Roboto Light" panose="02000000000000000000" pitchFamily="2" charset="0"/>
                <a:cs typeface="Oswald" panose="02000503000000000000" pitchFamily="2" charset="0"/>
              </a:rPr>
              <a:t>DIGITAL </a:t>
            </a:r>
            <a:r>
              <a:rPr lang="en-US" sz="2250" b="1" dirty="0" smtClean="0">
                <a:solidFill>
                  <a:schemeClr val="bg2">
                    <a:lumMod val="75000"/>
                  </a:schemeClr>
                </a:solidFill>
                <a:latin typeface="Montserrat" panose="020B0604020202020204" charset="0"/>
                <a:ea typeface="Roboto Light" panose="02000000000000000000" pitchFamily="2" charset="0"/>
                <a:cs typeface="Oswald" panose="02000503000000000000" pitchFamily="2" charset="0"/>
              </a:rPr>
              <a:t>FOOTPRINT</a:t>
            </a:r>
            <a:endParaRPr lang="en-US" sz="2250" b="1" dirty="0">
              <a:solidFill>
                <a:srgbClr val="F05E43"/>
              </a:solidFill>
              <a:latin typeface="Montserrat" panose="020B0604020202020204" charset="0"/>
              <a:ea typeface="Roboto Light" panose="02000000000000000000" pitchFamily="2" charset="0"/>
              <a:cs typeface="Oswald" panose="02000503000000000000" pitchFamily="2"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78" y="4575922"/>
            <a:ext cx="2067786" cy="457192"/>
          </a:xfrm>
          <a:prstGeom prst="rect">
            <a:avLst/>
          </a:prstGeom>
        </p:spPr>
      </p:pic>
      <p:sp>
        <p:nvSpPr>
          <p:cNvPr id="12" name="Rectangle 11"/>
          <p:cNvSpPr/>
          <p:nvPr/>
        </p:nvSpPr>
        <p:spPr>
          <a:xfrm>
            <a:off x="364128" y="702501"/>
            <a:ext cx="4076757" cy="307777"/>
          </a:xfrm>
          <a:prstGeom prst="rect">
            <a:avLst/>
          </a:prstGeom>
        </p:spPr>
        <p:txBody>
          <a:bodyPr wrap="none">
            <a:spAutoFit/>
          </a:bodyPr>
          <a:lstStyle/>
          <a:p>
            <a:r>
              <a:rPr lang="en-GB" dirty="0">
                <a:solidFill>
                  <a:srgbClr val="FFC000"/>
                </a:solidFill>
                <a:latin typeface="Montserrat Light" panose="020B0604020202020204" charset="0"/>
              </a:rPr>
              <a:t>5 Steps for Managing your Digital Footprint</a:t>
            </a:r>
          </a:p>
        </p:txBody>
      </p:sp>
      <p:sp>
        <p:nvSpPr>
          <p:cNvPr id="13" name="Shape 1021"/>
          <p:cNvSpPr/>
          <p:nvPr/>
        </p:nvSpPr>
        <p:spPr>
          <a:xfrm>
            <a:off x="478038" y="1276417"/>
            <a:ext cx="408433" cy="408409"/>
          </a:xfrm>
          <a:custGeom>
            <a:avLst/>
            <a:gdLst/>
            <a:ahLst/>
            <a:cxnLst/>
            <a:rect l="0" t="0" r="0" b="0"/>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4" name="Shape 1025"/>
          <p:cNvGrpSpPr/>
          <p:nvPr/>
        </p:nvGrpSpPr>
        <p:grpSpPr>
          <a:xfrm>
            <a:off x="492901" y="1867395"/>
            <a:ext cx="412002" cy="420486"/>
            <a:chOff x="3955900" y="2984500"/>
            <a:chExt cx="414000" cy="422525"/>
          </a:xfrm>
        </p:grpSpPr>
        <p:sp>
          <p:nvSpPr>
            <p:cNvPr id="15" name="Shape 1026"/>
            <p:cNvSpPr/>
            <p:nvPr/>
          </p:nvSpPr>
          <p:spPr>
            <a:xfrm>
              <a:off x="3955900" y="2984500"/>
              <a:ext cx="315700" cy="315675"/>
            </a:xfrm>
            <a:custGeom>
              <a:avLst/>
              <a:gdLst/>
              <a:ahLst/>
              <a:cxnLst/>
              <a:rect l="0" t="0" r="0" b="0"/>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1027"/>
            <p:cNvSpPr/>
            <p:nvPr/>
          </p:nvSpPr>
          <p:spPr>
            <a:xfrm>
              <a:off x="3992525" y="3021125"/>
              <a:ext cx="242425" cy="242425"/>
            </a:xfrm>
            <a:custGeom>
              <a:avLst/>
              <a:gdLst/>
              <a:ahLst/>
              <a:cxnLst/>
              <a:rect l="0" t="0" r="0" b="0"/>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1028"/>
            <p:cNvSpPr/>
            <p:nvPr/>
          </p:nvSpPr>
          <p:spPr>
            <a:xfrm>
              <a:off x="4215400" y="3253150"/>
              <a:ext cx="154500" cy="153875"/>
            </a:xfrm>
            <a:custGeom>
              <a:avLst/>
              <a:gdLst/>
              <a:ahLst/>
              <a:cxnLst/>
              <a:rect l="0" t="0" r="0" b="0"/>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8" name="Shape 1030"/>
          <p:cNvSpPr/>
          <p:nvPr/>
        </p:nvSpPr>
        <p:spPr>
          <a:xfrm>
            <a:off x="529349" y="2433857"/>
            <a:ext cx="321895" cy="463348"/>
          </a:xfrm>
          <a:custGeom>
            <a:avLst/>
            <a:gdLst/>
            <a:ahLst/>
            <a:cxnLst/>
            <a:rect l="0" t="0" r="0" b="0"/>
            <a:pathLst>
              <a:path w="12896" h="18563" extrusionOk="0">
                <a:moveTo>
                  <a:pt x="6448" y="1564"/>
                </a:moveTo>
                <a:lnTo>
                  <a:pt x="6814" y="1588"/>
                </a:lnTo>
                <a:lnTo>
                  <a:pt x="7181" y="1637"/>
                </a:lnTo>
                <a:lnTo>
                  <a:pt x="7523" y="1735"/>
                </a:lnTo>
                <a:lnTo>
                  <a:pt x="7865" y="1857"/>
                </a:lnTo>
                <a:lnTo>
                  <a:pt x="8182" y="2003"/>
                </a:lnTo>
                <a:lnTo>
                  <a:pt x="8475" y="2199"/>
                </a:lnTo>
                <a:lnTo>
                  <a:pt x="8768" y="2394"/>
                </a:lnTo>
                <a:lnTo>
                  <a:pt x="9013" y="2638"/>
                </a:lnTo>
                <a:lnTo>
                  <a:pt x="9257" y="2883"/>
                </a:lnTo>
                <a:lnTo>
                  <a:pt x="9477" y="3176"/>
                </a:lnTo>
                <a:lnTo>
                  <a:pt x="9647" y="3469"/>
                </a:lnTo>
                <a:lnTo>
                  <a:pt x="9794" y="3786"/>
                </a:lnTo>
                <a:lnTo>
                  <a:pt x="9916" y="4128"/>
                </a:lnTo>
                <a:lnTo>
                  <a:pt x="10014" y="4470"/>
                </a:lnTo>
                <a:lnTo>
                  <a:pt x="10063" y="4836"/>
                </a:lnTo>
                <a:lnTo>
                  <a:pt x="10087" y="5203"/>
                </a:lnTo>
                <a:lnTo>
                  <a:pt x="10087" y="7547"/>
                </a:lnTo>
                <a:lnTo>
                  <a:pt x="2809" y="7547"/>
                </a:lnTo>
                <a:lnTo>
                  <a:pt x="2809" y="5203"/>
                </a:lnTo>
                <a:lnTo>
                  <a:pt x="2833" y="4836"/>
                </a:lnTo>
                <a:lnTo>
                  <a:pt x="2882" y="4470"/>
                </a:lnTo>
                <a:lnTo>
                  <a:pt x="2980" y="4128"/>
                </a:lnTo>
                <a:lnTo>
                  <a:pt x="3102" y="3786"/>
                </a:lnTo>
                <a:lnTo>
                  <a:pt x="3249" y="3469"/>
                </a:lnTo>
                <a:lnTo>
                  <a:pt x="3420" y="3176"/>
                </a:lnTo>
                <a:lnTo>
                  <a:pt x="3639" y="2883"/>
                </a:lnTo>
                <a:lnTo>
                  <a:pt x="3884" y="2638"/>
                </a:lnTo>
                <a:lnTo>
                  <a:pt x="4128" y="2394"/>
                </a:lnTo>
                <a:lnTo>
                  <a:pt x="4421" y="2199"/>
                </a:lnTo>
                <a:lnTo>
                  <a:pt x="4714" y="2003"/>
                </a:lnTo>
                <a:lnTo>
                  <a:pt x="5032" y="1857"/>
                </a:lnTo>
                <a:lnTo>
                  <a:pt x="5373" y="1735"/>
                </a:lnTo>
                <a:lnTo>
                  <a:pt x="5715" y="1637"/>
                </a:lnTo>
                <a:lnTo>
                  <a:pt x="6082" y="1588"/>
                </a:lnTo>
                <a:lnTo>
                  <a:pt x="6448" y="1564"/>
                </a:lnTo>
                <a:close/>
                <a:moveTo>
                  <a:pt x="6448" y="10991"/>
                </a:moveTo>
                <a:lnTo>
                  <a:pt x="6692" y="11015"/>
                </a:lnTo>
                <a:lnTo>
                  <a:pt x="6937" y="11089"/>
                </a:lnTo>
                <a:lnTo>
                  <a:pt x="7132" y="11211"/>
                </a:lnTo>
                <a:lnTo>
                  <a:pt x="7327" y="11357"/>
                </a:lnTo>
                <a:lnTo>
                  <a:pt x="7474" y="11528"/>
                </a:lnTo>
                <a:lnTo>
                  <a:pt x="7572" y="11748"/>
                </a:lnTo>
                <a:lnTo>
                  <a:pt x="7645" y="11968"/>
                </a:lnTo>
                <a:lnTo>
                  <a:pt x="7669" y="12212"/>
                </a:lnTo>
                <a:lnTo>
                  <a:pt x="7669" y="12383"/>
                </a:lnTo>
                <a:lnTo>
                  <a:pt x="7645" y="12530"/>
                </a:lnTo>
                <a:lnTo>
                  <a:pt x="7596" y="12701"/>
                </a:lnTo>
                <a:lnTo>
                  <a:pt x="7523" y="12823"/>
                </a:lnTo>
                <a:lnTo>
                  <a:pt x="7425" y="12969"/>
                </a:lnTo>
                <a:lnTo>
                  <a:pt x="7327" y="13067"/>
                </a:lnTo>
                <a:lnTo>
                  <a:pt x="7205" y="13189"/>
                </a:lnTo>
                <a:lnTo>
                  <a:pt x="7083" y="13262"/>
                </a:lnTo>
                <a:lnTo>
                  <a:pt x="7230" y="15094"/>
                </a:lnTo>
                <a:lnTo>
                  <a:pt x="5667" y="15094"/>
                </a:lnTo>
                <a:lnTo>
                  <a:pt x="5813" y="13262"/>
                </a:lnTo>
                <a:lnTo>
                  <a:pt x="5691" y="13189"/>
                </a:lnTo>
                <a:lnTo>
                  <a:pt x="5569" y="13067"/>
                </a:lnTo>
                <a:lnTo>
                  <a:pt x="5471" y="12969"/>
                </a:lnTo>
                <a:lnTo>
                  <a:pt x="5373" y="12823"/>
                </a:lnTo>
                <a:lnTo>
                  <a:pt x="5300" y="12701"/>
                </a:lnTo>
                <a:lnTo>
                  <a:pt x="5251" y="12530"/>
                </a:lnTo>
                <a:lnTo>
                  <a:pt x="5227" y="12383"/>
                </a:lnTo>
                <a:lnTo>
                  <a:pt x="5227" y="12212"/>
                </a:lnTo>
                <a:lnTo>
                  <a:pt x="5251" y="11968"/>
                </a:lnTo>
                <a:lnTo>
                  <a:pt x="5325" y="11748"/>
                </a:lnTo>
                <a:lnTo>
                  <a:pt x="5422" y="11528"/>
                </a:lnTo>
                <a:lnTo>
                  <a:pt x="5569" y="11357"/>
                </a:lnTo>
                <a:lnTo>
                  <a:pt x="5764" y="11211"/>
                </a:lnTo>
                <a:lnTo>
                  <a:pt x="5960" y="11089"/>
                </a:lnTo>
                <a:lnTo>
                  <a:pt x="6204" y="11015"/>
                </a:lnTo>
                <a:lnTo>
                  <a:pt x="6448" y="10991"/>
                </a:lnTo>
                <a:close/>
                <a:moveTo>
                  <a:pt x="6448" y="1"/>
                </a:moveTo>
                <a:lnTo>
                  <a:pt x="5911" y="25"/>
                </a:lnTo>
                <a:lnTo>
                  <a:pt x="5398" y="123"/>
                </a:lnTo>
                <a:lnTo>
                  <a:pt x="4909" y="245"/>
                </a:lnTo>
                <a:lnTo>
                  <a:pt x="4421" y="416"/>
                </a:lnTo>
                <a:lnTo>
                  <a:pt x="3981" y="636"/>
                </a:lnTo>
                <a:lnTo>
                  <a:pt x="3542" y="904"/>
                </a:lnTo>
                <a:lnTo>
                  <a:pt x="3151" y="1197"/>
                </a:lnTo>
                <a:lnTo>
                  <a:pt x="2760" y="1539"/>
                </a:lnTo>
                <a:lnTo>
                  <a:pt x="2443" y="1906"/>
                </a:lnTo>
                <a:lnTo>
                  <a:pt x="2125" y="2296"/>
                </a:lnTo>
                <a:lnTo>
                  <a:pt x="1881" y="2736"/>
                </a:lnTo>
                <a:lnTo>
                  <a:pt x="1661" y="3176"/>
                </a:lnTo>
                <a:lnTo>
                  <a:pt x="1466" y="3664"/>
                </a:lnTo>
                <a:lnTo>
                  <a:pt x="1344" y="4153"/>
                </a:lnTo>
                <a:lnTo>
                  <a:pt x="1270" y="4690"/>
                </a:lnTo>
                <a:lnTo>
                  <a:pt x="1246" y="5203"/>
                </a:lnTo>
                <a:lnTo>
                  <a:pt x="1246" y="7547"/>
                </a:lnTo>
                <a:lnTo>
                  <a:pt x="391" y="7547"/>
                </a:lnTo>
                <a:lnTo>
                  <a:pt x="293" y="7572"/>
                </a:lnTo>
                <a:lnTo>
                  <a:pt x="220" y="7621"/>
                </a:lnTo>
                <a:lnTo>
                  <a:pt x="147" y="7669"/>
                </a:lnTo>
                <a:lnTo>
                  <a:pt x="74" y="7743"/>
                </a:lnTo>
                <a:lnTo>
                  <a:pt x="49" y="7840"/>
                </a:lnTo>
                <a:lnTo>
                  <a:pt x="0" y="7914"/>
                </a:lnTo>
                <a:lnTo>
                  <a:pt x="0" y="8036"/>
                </a:lnTo>
                <a:lnTo>
                  <a:pt x="0" y="18074"/>
                </a:lnTo>
                <a:lnTo>
                  <a:pt x="0" y="18171"/>
                </a:lnTo>
                <a:lnTo>
                  <a:pt x="49" y="18269"/>
                </a:lnTo>
                <a:lnTo>
                  <a:pt x="74" y="18342"/>
                </a:lnTo>
                <a:lnTo>
                  <a:pt x="147" y="18416"/>
                </a:lnTo>
                <a:lnTo>
                  <a:pt x="220" y="18464"/>
                </a:lnTo>
                <a:lnTo>
                  <a:pt x="293" y="18513"/>
                </a:lnTo>
                <a:lnTo>
                  <a:pt x="391" y="18538"/>
                </a:lnTo>
                <a:lnTo>
                  <a:pt x="489" y="18562"/>
                </a:lnTo>
                <a:lnTo>
                  <a:pt x="12407" y="18562"/>
                </a:lnTo>
                <a:lnTo>
                  <a:pt x="12505" y="18538"/>
                </a:lnTo>
                <a:lnTo>
                  <a:pt x="12603" y="18513"/>
                </a:lnTo>
                <a:lnTo>
                  <a:pt x="12676" y="18464"/>
                </a:lnTo>
                <a:lnTo>
                  <a:pt x="12749" y="18416"/>
                </a:lnTo>
                <a:lnTo>
                  <a:pt x="12822" y="18342"/>
                </a:lnTo>
                <a:lnTo>
                  <a:pt x="12847" y="18269"/>
                </a:lnTo>
                <a:lnTo>
                  <a:pt x="12896" y="18171"/>
                </a:lnTo>
                <a:lnTo>
                  <a:pt x="12896" y="18074"/>
                </a:lnTo>
                <a:lnTo>
                  <a:pt x="12896" y="8036"/>
                </a:lnTo>
                <a:lnTo>
                  <a:pt x="12896" y="7914"/>
                </a:lnTo>
                <a:lnTo>
                  <a:pt x="12847" y="7840"/>
                </a:lnTo>
                <a:lnTo>
                  <a:pt x="12822" y="7743"/>
                </a:lnTo>
                <a:lnTo>
                  <a:pt x="12749" y="7669"/>
                </a:lnTo>
                <a:lnTo>
                  <a:pt x="12676" y="7621"/>
                </a:lnTo>
                <a:lnTo>
                  <a:pt x="12603" y="7572"/>
                </a:lnTo>
                <a:lnTo>
                  <a:pt x="12505" y="7547"/>
                </a:lnTo>
                <a:lnTo>
                  <a:pt x="11650" y="7547"/>
                </a:lnTo>
                <a:lnTo>
                  <a:pt x="11650" y="5203"/>
                </a:lnTo>
                <a:lnTo>
                  <a:pt x="11626" y="4690"/>
                </a:lnTo>
                <a:lnTo>
                  <a:pt x="11552" y="4153"/>
                </a:lnTo>
                <a:lnTo>
                  <a:pt x="11430" y="3664"/>
                </a:lnTo>
                <a:lnTo>
                  <a:pt x="11235" y="3176"/>
                </a:lnTo>
                <a:lnTo>
                  <a:pt x="11015" y="2736"/>
                </a:lnTo>
                <a:lnTo>
                  <a:pt x="10771" y="2296"/>
                </a:lnTo>
                <a:lnTo>
                  <a:pt x="10453" y="1906"/>
                </a:lnTo>
                <a:lnTo>
                  <a:pt x="10136" y="1539"/>
                </a:lnTo>
                <a:lnTo>
                  <a:pt x="9745" y="1197"/>
                </a:lnTo>
                <a:lnTo>
                  <a:pt x="9354" y="904"/>
                </a:lnTo>
                <a:lnTo>
                  <a:pt x="8939" y="636"/>
                </a:lnTo>
                <a:lnTo>
                  <a:pt x="8475" y="416"/>
                </a:lnTo>
                <a:lnTo>
                  <a:pt x="7987" y="245"/>
                </a:lnTo>
                <a:lnTo>
                  <a:pt x="7498" y="123"/>
                </a:lnTo>
                <a:lnTo>
                  <a:pt x="6985" y="25"/>
                </a:lnTo>
                <a:lnTo>
                  <a:pt x="6448"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9" name="Shape 1001"/>
          <p:cNvGrpSpPr/>
          <p:nvPr/>
        </p:nvGrpSpPr>
        <p:grpSpPr>
          <a:xfrm>
            <a:off x="500826" y="3135675"/>
            <a:ext cx="344198" cy="318184"/>
            <a:chOff x="5975075" y="2327500"/>
            <a:chExt cx="420100" cy="388350"/>
          </a:xfrm>
        </p:grpSpPr>
        <p:sp>
          <p:nvSpPr>
            <p:cNvPr id="20" name="Shape 1002"/>
            <p:cNvSpPr/>
            <p:nvPr/>
          </p:nvSpPr>
          <p:spPr>
            <a:xfrm>
              <a:off x="5975075" y="2474650"/>
              <a:ext cx="98325" cy="220450"/>
            </a:xfrm>
            <a:custGeom>
              <a:avLst/>
              <a:gdLst/>
              <a:ahLst/>
              <a:cxnLst/>
              <a:rect l="0" t="0" r="0" b="0"/>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1003"/>
            <p:cNvSpPr/>
            <p:nvPr/>
          </p:nvSpPr>
          <p:spPr>
            <a:xfrm>
              <a:off x="6088025" y="2327500"/>
              <a:ext cx="307150" cy="388350"/>
            </a:xfrm>
            <a:custGeom>
              <a:avLst/>
              <a:gdLst/>
              <a:ahLst/>
              <a:cxnLst/>
              <a:rect l="0" t="0" r="0" b="0"/>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2" name="Shape 1004"/>
          <p:cNvGrpSpPr/>
          <p:nvPr/>
        </p:nvGrpSpPr>
        <p:grpSpPr>
          <a:xfrm>
            <a:off x="511670" y="3739117"/>
            <a:ext cx="287102" cy="468030"/>
            <a:chOff x="6730350" y="2315900"/>
            <a:chExt cx="257700" cy="420100"/>
          </a:xfrm>
        </p:grpSpPr>
        <p:sp>
          <p:nvSpPr>
            <p:cNvPr id="23" name="Shape 1005"/>
            <p:cNvSpPr/>
            <p:nvPr/>
          </p:nvSpPr>
          <p:spPr>
            <a:xfrm>
              <a:off x="6807900" y="26712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 name="Shape 1006"/>
            <p:cNvSpPr/>
            <p:nvPr/>
          </p:nvSpPr>
          <p:spPr>
            <a:xfrm>
              <a:off x="6807900" y="26364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 name="Shape 1007"/>
            <p:cNvSpPr/>
            <p:nvPr/>
          </p:nvSpPr>
          <p:spPr>
            <a:xfrm>
              <a:off x="6807900" y="2706075"/>
              <a:ext cx="102600" cy="29925"/>
            </a:xfrm>
            <a:custGeom>
              <a:avLst/>
              <a:gdLst/>
              <a:ahLst/>
              <a:cxnLst/>
              <a:rect l="0" t="0" r="0" b="0"/>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Shape 1008"/>
            <p:cNvSpPr/>
            <p:nvPr/>
          </p:nvSpPr>
          <p:spPr>
            <a:xfrm>
              <a:off x="6811575" y="2463675"/>
              <a:ext cx="95275" cy="160600"/>
            </a:xfrm>
            <a:custGeom>
              <a:avLst/>
              <a:gdLst/>
              <a:ahLst/>
              <a:cxnLst/>
              <a:rect l="0" t="0" r="0" b="0"/>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Shape 1009"/>
            <p:cNvSpPr/>
            <p:nvPr/>
          </p:nvSpPr>
          <p:spPr>
            <a:xfrm>
              <a:off x="6730350" y="2315900"/>
              <a:ext cx="257700" cy="308375"/>
            </a:xfrm>
            <a:custGeom>
              <a:avLst/>
              <a:gdLst/>
              <a:ahLst/>
              <a:cxnLst/>
              <a:rect l="0" t="0" r="0" b="0"/>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8" name="Rectangle 27"/>
          <p:cNvSpPr/>
          <p:nvPr/>
        </p:nvSpPr>
        <p:spPr>
          <a:xfrm>
            <a:off x="1085997" y="1331204"/>
            <a:ext cx="1972015" cy="307777"/>
          </a:xfrm>
          <a:prstGeom prst="rect">
            <a:avLst/>
          </a:prstGeom>
        </p:spPr>
        <p:txBody>
          <a:bodyPr wrap="none">
            <a:spAutoFit/>
          </a:bodyPr>
          <a:lstStyle/>
          <a:p>
            <a:r>
              <a:rPr lang="en-GB" dirty="0">
                <a:solidFill>
                  <a:schemeClr val="bg2">
                    <a:lumMod val="75000"/>
                  </a:schemeClr>
                </a:solidFill>
                <a:latin typeface="Montserrat Light" panose="020B0604020202020204" charset="0"/>
              </a:rPr>
              <a:t>Check your settings</a:t>
            </a:r>
          </a:p>
        </p:txBody>
      </p:sp>
      <p:sp>
        <p:nvSpPr>
          <p:cNvPr id="29" name="Rectangle 28"/>
          <p:cNvSpPr/>
          <p:nvPr/>
        </p:nvSpPr>
        <p:spPr>
          <a:xfrm>
            <a:off x="1118904" y="1924471"/>
            <a:ext cx="1486304" cy="307777"/>
          </a:xfrm>
          <a:prstGeom prst="rect">
            <a:avLst/>
          </a:prstGeom>
        </p:spPr>
        <p:txBody>
          <a:bodyPr wrap="none">
            <a:spAutoFit/>
          </a:bodyPr>
          <a:lstStyle/>
          <a:p>
            <a:r>
              <a:rPr lang="en-GB" dirty="0" smtClean="0">
                <a:solidFill>
                  <a:schemeClr val="bg2">
                    <a:lumMod val="75000"/>
                  </a:schemeClr>
                </a:solidFill>
                <a:latin typeface="Montserrat Light" panose="020B0604020202020204" charset="0"/>
              </a:rPr>
              <a:t>Do the search </a:t>
            </a:r>
            <a:endParaRPr lang="en-GB" dirty="0">
              <a:solidFill>
                <a:schemeClr val="bg2">
                  <a:lumMod val="75000"/>
                </a:schemeClr>
              </a:solidFill>
              <a:latin typeface="Montserrat Light" panose="020B0604020202020204" charset="0"/>
            </a:endParaRPr>
          </a:p>
        </p:txBody>
      </p:sp>
      <p:sp>
        <p:nvSpPr>
          <p:cNvPr id="30" name="Rectangle 29"/>
          <p:cNvSpPr/>
          <p:nvPr/>
        </p:nvSpPr>
        <p:spPr>
          <a:xfrm>
            <a:off x="1085997" y="2570339"/>
            <a:ext cx="2420856" cy="307777"/>
          </a:xfrm>
          <a:prstGeom prst="rect">
            <a:avLst/>
          </a:prstGeom>
        </p:spPr>
        <p:txBody>
          <a:bodyPr wrap="none">
            <a:spAutoFit/>
          </a:bodyPr>
          <a:lstStyle/>
          <a:p>
            <a:r>
              <a:rPr lang="en-GB" dirty="0" smtClean="0">
                <a:solidFill>
                  <a:schemeClr val="bg2">
                    <a:lumMod val="75000"/>
                  </a:schemeClr>
                </a:solidFill>
                <a:latin typeface="Montserrat Light" panose="020B0604020202020204" charset="0"/>
              </a:rPr>
              <a:t>Create </a:t>
            </a:r>
            <a:r>
              <a:rPr lang="en-GB" dirty="0">
                <a:solidFill>
                  <a:schemeClr val="bg2">
                    <a:lumMod val="75000"/>
                  </a:schemeClr>
                </a:solidFill>
                <a:latin typeface="Montserrat Light" panose="020B0604020202020204" charset="0"/>
              </a:rPr>
              <a:t>s</a:t>
            </a:r>
            <a:r>
              <a:rPr lang="en-GB" dirty="0" smtClean="0">
                <a:solidFill>
                  <a:schemeClr val="bg2">
                    <a:lumMod val="75000"/>
                  </a:schemeClr>
                </a:solidFill>
                <a:latin typeface="Montserrat Light" panose="020B0604020202020204" charset="0"/>
              </a:rPr>
              <a:t>trong passwords</a:t>
            </a:r>
            <a:endParaRPr lang="en-GB" dirty="0">
              <a:solidFill>
                <a:schemeClr val="bg2">
                  <a:lumMod val="75000"/>
                </a:schemeClr>
              </a:solidFill>
              <a:latin typeface="Montserrat Light" panose="020B0604020202020204" charset="0"/>
            </a:endParaRPr>
          </a:p>
        </p:txBody>
      </p:sp>
      <p:sp>
        <p:nvSpPr>
          <p:cNvPr id="31" name="Rectangle 30"/>
          <p:cNvSpPr/>
          <p:nvPr/>
        </p:nvSpPr>
        <p:spPr>
          <a:xfrm>
            <a:off x="1098065" y="3150038"/>
            <a:ext cx="1527982" cy="307777"/>
          </a:xfrm>
          <a:prstGeom prst="rect">
            <a:avLst/>
          </a:prstGeom>
        </p:spPr>
        <p:txBody>
          <a:bodyPr wrap="none">
            <a:spAutoFit/>
          </a:bodyPr>
          <a:lstStyle/>
          <a:p>
            <a:r>
              <a:rPr lang="en-GB" dirty="0" smtClean="0">
                <a:solidFill>
                  <a:schemeClr val="bg2">
                    <a:lumMod val="75000"/>
                  </a:schemeClr>
                </a:solidFill>
                <a:latin typeface="Montserrat Light" panose="020B0604020202020204" charset="0"/>
              </a:rPr>
              <a:t>Be kind online </a:t>
            </a:r>
            <a:endParaRPr lang="en-GB" dirty="0">
              <a:solidFill>
                <a:schemeClr val="bg2">
                  <a:lumMod val="75000"/>
                </a:schemeClr>
              </a:solidFill>
              <a:latin typeface="Montserrat Light" panose="020B0604020202020204" charset="0"/>
            </a:endParaRPr>
          </a:p>
        </p:txBody>
      </p:sp>
      <p:sp>
        <p:nvSpPr>
          <p:cNvPr id="32" name="Rectangle 31"/>
          <p:cNvSpPr/>
          <p:nvPr/>
        </p:nvSpPr>
        <p:spPr>
          <a:xfrm>
            <a:off x="1118904" y="3859953"/>
            <a:ext cx="2182008" cy="307777"/>
          </a:xfrm>
          <a:prstGeom prst="rect">
            <a:avLst/>
          </a:prstGeom>
        </p:spPr>
        <p:txBody>
          <a:bodyPr wrap="none">
            <a:spAutoFit/>
          </a:bodyPr>
          <a:lstStyle/>
          <a:p>
            <a:r>
              <a:rPr lang="en-GB" dirty="0" smtClean="0">
                <a:solidFill>
                  <a:schemeClr val="bg2">
                    <a:lumMod val="75000"/>
                  </a:schemeClr>
                </a:solidFill>
                <a:latin typeface="Montserrat Light" panose="020B0604020202020204" charset="0"/>
              </a:rPr>
              <a:t>Think before you post </a:t>
            </a:r>
            <a:endParaRPr lang="en-GB" dirty="0">
              <a:solidFill>
                <a:schemeClr val="bg2">
                  <a:lumMod val="75000"/>
                </a:schemeClr>
              </a:solidFill>
              <a:latin typeface="Montserrat Light" panose="020B060402020202020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2397" y="1379415"/>
            <a:ext cx="4241599" cy="2827732"/>
          </a:xfrm>
          <a:prstGeom prst="rect">
            <a:avLst/>
          </a:prstGeom>
        </p:spPr>
      </p:pic>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1655" y="4637250"/>
            <a:ext cx="1033980" cy="418800"/>
          </a:xfrm>
          <a:prstGeom prst="rect">
            <a:avLst/>
          </a:prstGeom>
        </p:spPr>
      </p:pic>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8182" y="4737028"/>
            <a:ext cx="1570022" cy="219244"/>
          </a:xfrm>
          <a:prstGeom prst="rect">
            <a:avLst/>
          </a:prstGeom>
        </p:spPr>
      </p:pic>
      <p:pic>
        <p:nvPicPr>
          <p:cNvPr id="35" name="Shape 98"/>
          <p:cNvPicPr preferRelativeResize="0"/>
          <p:nvPr/>
        </p:nvPicPr>
        <p:blipFill rotWithShape="1">
          <a:blip r:embed="rId7">
            <a:alphaModFix/>
          </a:blip>
          <a:srcRect/>
          <a:stretch/>
        </p:blipFill>
        <p:spPr>
          <a:xfrm>
            <a:off x="3978204" y="4737028"/>
            <a:ext cx="503451" cy="219243"/>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5" name="Shape 8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16</a:t>
            </a:fld>
            <a:endParaRPr/>
          </a:p>
        </p:txBody>
      </p:sp>
      <p:grpSp>
        <p:nvGrpSpPr>
          <p:cNvPr id="7" name="Group 6"/>
          <p:cNvGrpSpPr/>
          <p:nvPr/>
        </p:nvGrpSpPr>
        <p:grpSpPr>
          <a:xfrm>
            <a:off x="5595099" y="1324160"/>
            <a:ext cx="3328774" cy="2089267"/>
            <a:chOff x="5778652" y="2557499"/>
            <a:chExt cx="3328774" cy="2089267"/>
          </a:xfrm>
        </p:grpSpPr>
        <p:sp>
          <p:nvSpPr>
            <p:cNvPr id="8" name="TextBox 7"/>
            <p:cNvSpPr txBox="1"/>
            <p:nvPr/>
          </p:nvSpPr>
          <p:spPr>
            <a:xfrm>
              <a:off x="6464522" y="4167693"/>
              <a:ext cx="2642904" cy="300082"/>
            </a:xfrm>
            <a:prstGeom prst="rect">
              <a:avLst/>
            </a:prstGeom>
            <a:noFill/>
          </p:spPr>
          <p:txBody>
            <a:bodyPr wrap="square" rtlCol="0">
              <a:spAutoFit/>
            </a:bodyPr>
            <a:lstStyle/>
            <a:p>
              <a:endParaRPr lang="en-US" sz="1350" dirty="0">
                <a:solidFill>
                  <a:prstClr val="black"/>
                </a:solidFill>
                <a:latin typeface="Montserrat Light" panose="020B0604020202020204" charset="0"/>
                <a:ea typeface="Roboto Light" charset="0"/>
                <a:cs typeface="Roboto Light" charset="0"/>
              </a:endParaRPr>
            </a:p>
          </p:txBody>
        </p:sp>
        <p:sp>
          <p:nvSpPr>
            <p:cNvPr id="9" name="TextBox 8"/>
            <p:cNvSpPr txBox="1"/>
            <p:nvPr/>
          </p:nvSpPr>
          <p:spPr>
            <a:xfrm>
              <a:off x="6464523" y="3380262"/>
              <a:ext cx="1928980" cy="300082"/>
            </a:xfrm>
            <a:prstGeom prst="rect">
              <a:avLst/>
            </a:prstGeom>
            <a:noFill/>
          </p:spPr>
          <p:txBody>
            <a:bodyPr wrap="square" rtlCol="0">
              <a:spAutoFit/>
            </a:bodyPr>
            <a:lstStyle/>
            <a:p>
              <a:endParaRPr lang="en-US" sz="1350" dirty="0">
                <a:solidFill>
                  <a:prstClr val="black"/>
                </a:solidFill>
                <a:latin typeface="Montserrat Light" panose="020B0604020202020204" charset="0"/>
                <a:ea typeface="Roboto Light" charset="0"/>
                <a:cs typeface="Roboto Light" charset="0"/>
              </a:endParaRPr>
            </a:p>
          </p:txBody>
        </p:sp>
        <p:sp>
          <p:nvSpPr>
            <p:cNvPr id="10" name="TextBox 9"/>
            <p:cNvSpPr txBox="1"/>
            <p:nvPr/>
          </p:nvSpPr>
          <p:spPr>
            <a:xfrm>
              <a:off x="6464522" y="2580941"/>
              <a:ext cx="2160027" cy="300082"/>
            </a:xfrm>
            <a:prstGeom prst="rect">
              <a:avLst/>
            </a:prstGeom>
            <a:noFill/>
          </p:spPr>
          <p:txBody>
            <a:bodyPr wrap="square" rtlCol="0">
              <a:spAutoFit/>
            </a:bodyPr>
            <a:lstStyle/>
            <a:p>
              <a:endParaRPr lang="en-IE" sz="1350" dirty="0">
                <a:solidFill>
                  <a:prstClr val="black"/>
                </a:solidFill>
                <a:latin typeface="Montserrat Light" panose="020B0604020202020204" charset="0"/>
                <a:ea typeface="Roboto Light" charset="0"/>
                <a:cs typeface="Roboto Light" charset="0"/>
              </a:endParaRPr>
            </a:p>
          </p:txBody>
        </p:sp>
        <p:sp>
          <p:nvSpPr>
            <p:cNvPr id="11" name="Oval 10"/>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2" name="Oval 11"/>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3" name="Oval 12"/>
            <p:cNvSpPr/>
            <p:nvPr/>
          </p:nvSpPr>
          <p:spPr>
            <a:xfrm>
              <a:off x="5780346" y="4144251"/>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grpSp>
      <p:sp>
        <p:nvSpPr>
          <p:cNvPr id="14" name="1 Marcador de texto"/>
          <p:cNvSpPr txBox="1">
            <a:spLocks/>
          </p:cNvSpPr>
          <p:nvPr/>
        </p:nvSpPr>
        <p:spPr>
          <a:xfrm>
            <a:off x="191751" y="292662"/>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a:r>
              <a:rPr lang="en-US" sz="2250" dirty="0">
                <a:solidFill>
                  <a:srgbClr val="3D3D3D"/>
                </a:solidFill>
                <a:latin typeface="Montserrat" panose="020B0604020202020204" charset="0"/>
                <a:ea typeface="Roboto Light" panose="02000000000000000000" pitchFamily="2" charset="0"/>
                <a:cs typeface="Oswald" panose="02000503000000000000" pitchFamily="2" charset="0"/>
              </a:rPr>
              <a:t>INAPPROPRIATE </a:t>
            </a:r>
            <a:r>
              <a:rPr lang="en-US" sz="2250" dirty="0" smtClean="0">
                <a:solidFill>
                  <a:srgbClr val="FFC000"/>
                </a:solidFill>
                <a:latin typeface="Montserrat" panose="020B0604020202020204" charset="0"/>
                <a:ea typeface="Roboto Light" panose="02000000000000000000" pitchFamily="2" charset="0"/>
                <a:cs typeface="Oswald" panose="02000503000000000000" pitchFamily="2" charset="0"/>
              </a:rPr>
              <a:t>CONTENT</a:t>
            </a:r>
            <a:endParaRPr lang="en-US" sz="2250" dirty="0">
              <a:solidFill>
                <a:srgbClr val="FFC000"/>
              </a:solidFill>
              <a:latin typeface="Montserrat" panose="020B0604020202020204" charset="0"/>
              <a:ea typeface="Roboto Light" panose="02000000000000000000" pitchFamily="2" charset="0"/>
              <a:cs typeface="Oswald" panose="02000503000000000000" pitchFamily="2" charset="0"/>
            </a:endParaRPr>
          </a:p>
        </p:txBody>
      </p:sp>
      <p:grpSp>
        <p:nvGrpSpPr>
          <p:cNvPr id="15" name="Group 14"/>
          <p:cNvGrpSpPr/>
          <p:nvPr/>
        </p:nvGrpSpPr>
        <p:grpSpPr>
          <a:xfrm>
            <a:off x="461217" y="995256"/>
            <a:ext cx="4710233" cy="3525314"/>
            <a:chOff x="531239" y="2245625"/>
            <a:chExt cx="4710233" cy="3525314"/>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17" name="Rectangle 16"/>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grpSp>
      <p:sp>
        <p:nvSpPr>
          <p:cNvPr id="19" name="Oval 18"/>
          <p:cNvSpPr/>
          <p:nvPr/>
        </p:nvSpPr>
        <p:spPr>
          <a:xfrm>
            <a:off x="5596794" y="3700122"/>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994" y="125688"/>
            <a:ext cx="2228246" cy="492670"/>
          </a:xfrm>
          <a:prstGeom prst="rect">
            <a:avLst/>
          </a:prstGeom>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8242" y="1547764"/>
            <a:ext cx="3694805" cy="2341591"/>
          </a:xfrm>
          <a:prstGeom prst="rect">
            <a:avLst/>
          </a:prstGeom>
        </p:spPr>
      </p:pic>
      <p:sp>
        <p:nvSpPr>
          <p:cNvPr id="2" name="Rectangle 1"/>
          <p:cNvSpPr/>
          <p:nvPr/>
        </p:nvSpPr>
        <p:spPr>
          <a:xfrm>
            <a:off x="6209824" y="1456399"/>
            <a:ext cx="1933543" cy="307777"/>
          </a:xfrm>
          <a:prstGeom prst="rect">
            <a:avLst/>
          </a:prstGeom>
        </p:spPr>
        <p:txBody>
          <a:bodyPr wrap="none">
            <a:spAutoFit/>
          </a:bodyPr>
          <a:lstStyle/>
          <a:p>
            <a:r>
              <a:rPr lang="en-IE" dirty="0">
                <a:solidFill>
                  <a:schemeClr val="bg2">
                    <a:lumMod val="75000"/>
                  </a:schemeClr>
                </a:solidFill>
                <a:latin typeface="Montserrat Light" panose="020B0604020202020204" charset="0"/>
                <a:ea typeface="Roboto Light" charset="0"/>
                <a:cs typeface="Roboto Light" charset="0"/>
              </a:rPr>
              <a:t>VIOLENT CONTENT</a:t>
            </a:r>
          </a:p>
        </p:txBody>
      </p:sp>
      <p:sp>
        <p:nvSpPr>
          <p:cNvPr id="3" name="Rectangle 2"/>
          <p:cNvSpPr/>
          <p:nvPr/>
        </p:nvSpPr>
        <p:spPr>
          <a:xfrm>
            <a:off x="6209824" y="2251525"/>
            <a:ext cx="1675459" cy="307777"/>
          </a:xfrm>
          <a:prstGeom prst="rect">
            <a:avLst/>
          </a:prstGeom>
        </p:spPr>
        <p:txBody>
          <a:bodyPr wrap="none">
            <a:spAutoFit/>
          </a:bodyPr>
          <a:lstStyle/>
          <a:p>
            <a:r>
              <a:rPr lang="en-US" dirty="0">
                <a:solidFill>
                  <a:schemeClr val="bg2">
                    <a:lumMod val="75000"/>
                  </a:schemeClr>
                </a:solidFill>
                <a:latin typeface="Montserrat Light" panose="020B0604020202020204" charset="0"/>
                <a:ea typeface="Roboto Light" charset="0"/>
                <a:cs typeface="Roboto Light" charset="0"/>
              </a:rPr>
              <a:t>PORNOGRAPHY</a:t>
            </a:r>
          </a:p>
        </p:txBody>
      </p:sp>
      <p:sp>
        <p:nvSpPr>
          <p:cNvPr id="22" name="Rectangle 21"/>
          <p:cNvSpPr/>
          <p:nvPr/>
        </p:nvSpPr>
        <p:spPr>
          <a:xfrm>
            <a:off x="6209824" y="3012334"/>
            <a:ext cx="1901483" cy="307777"/>
          </a:xfrm>
          <a:prstGeom prst="rect">
            <a:avLst/>
          </a:prstGeom>
        </p:spPr>
        <p:txBody>
          <a:bodyPr wrap="none">
            <a:spAutoFit/>
          </a:bodyPr>
          <a:lstStyle/>
          <a:p>
            <a:r>
              <a:rPr lang="en-US" dirty="0">
                <a:solidFill>
                  <a:schemeClr val="bg2">
                    <a:lumMod val="75000"/>
                  </a:schemeClr>
                </a:solidFill>
                <a:latin typeface="Montserrat Light" panose="020B0604020202020204" charset="0"/>
                <a:ea typeface="Roboto Light" charset="0"/>
                <a:cs typeface="Roboto Light" charset="0"/>
              </a:rPr>
              <a:t>PROMOTING HATE</a:t>
            </a:r>
          </a:p>
        </p:txBody>
      </p:sp>
      <p:sp>
        <p:nvSpPr>
          <p:cNvPr id="23" name="Rectangle 22"/>
          <p:cNvSpPr/>
          <p:nvPr/>
        </p:nvSpPr>
        <p:spPr>
          <a:xfrm>
            <a:off x="6209824" y="3823312"/>
            <a:ext cx="2767104" cy="307777"/>
          </a:xfrm>
          <a:prstGeom prst="rect">
            <a:avLst/>
          </a:prstGeom>
        </p:spPr>
        <p:txBody>
          <a:bodyPr wrap="none">
            <a:spAutoFit/>
          </a:bodyPr>
          <a:lstStyle/>
          <a:p>
            <a:r>
              <a:rPr lang="en-US" dirty="0">
                <a:solidFill>
                  <a:schemeClr val="bg2">
                    <a:lumMod val="75000"/>
                  </a:schemeClr>
                </a:solidFill>
                <a:latin typeface="Montserrat Light" panose="020B0604020202020204" charset="0"/>
                <a:ea typeface="Roboto Light" charset="0"/>
                <a:cs typeface="Roboto Light" charset="0"/>
              </a:rPr>
              <a:t>UNRELIABLE INFORMATION</a:t>
            </a:r>
          </a:p>
        </p:txBody>
      </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1573" y="4540450"/>
            <a:ext cx="1033980" cy="418800"/>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8100" y="4640228"/>
            <a:ext cx="1570022" cy="219244"/>
          </a:xfrm>
          <a:prstGeom prst="rect">
            <a:avLst/>
          </a:prstGeom>
        </p:spPr>
      </p:pic>
      <p:pic>
        <p:nvPicPr>
          <p:cNvPr id="31" name="Shape 98"/>
          <p:cNvPicPr preferRelativeResize="0"/>
          <p:nvPr/>
        </p:nvPicPr>
        <p:blipFill rotWithShape="1">
          <a:blip r:embed="rId8">
            <a:alphaModFix/>
          </a:blip>
          <a:srcRect/>
          <a:stretch/>
        </p:blipFill>
        <p:spPr>
          <a:xfrm>
            <a:off x="2938122" y="4640228"/>
            <a:ext cx="503451" cy="219243"/>
          </a:xfrm>
          <a:prstGeom prst="rect">
            <a:avLst/>
          </a:prstGeom>
          <a:noFill/>
          <a:ln>
            <a:noFill/>
          </a:ln>
        </p:spPr>
      </p:pic>
    </p:spTree>
    <p:extLst>
      <p:ext uri="{BB962C8B-B14F-4D97-AF65-F5344CB8AC3E}">
        <p14:creationId xmlns:p14="http://schemas.microsoft.com/office/powerpoint/2010/main" val="2172771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17</a:t>
            </a:fld>
            <a:endParaRPr/>
          </a:p>
        </p:txBody>
      </p:sp>
      <p:sp>
        <p:nvSpPr>
          <p:cNvPr id="21" name="1 Marcador de texto"/>
          <p:cNvSpPr txBox="1">
            <a:spLocks/>
          </p:cNvSpPr>
          <p:nvPr/>
        </p:nvSpPr>
        <p:spPr>
          <a:xfrm>
            <a:off x="249692" y="156170"/>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smtClean="0">
                <a:latin typeface="Montserrat" panose="020B0604020202020204" charset="0"/>
              </a:rPr>
              <a:t>VIDEO </a:t>
            </a:r>
            <a:r>
              <a:rPr lang="en-US" b="1" dirty="0" smtClean="0">
                <a:solidFill>
                  <a:srgbClr val="FFC000"/>
                </a:solidFill>
                <a:latin typeface="Montserrat" panose="020B0604020202020204" charset="0"/>
              </a:rPr>
              <a:t>&gt;&gt;&gt; </a:t>
            </a:r>
            <a:r>
              <a:rPr lang="en-US" b="1" dirty="0" smtClean="0">
                <a:solidFill>
                  <a:srgbClr val="FF0000"/>
                </a:solidFill>
                <a:latin typeface="Montserrat" panose="020B0604020202020204" charset="0"/>
              </a:rPr>
              <a:t>TALKING TO YOUR CHILD ABOUT PORNOGRAPHY </a:t>
            </a:r>
            <a:endParaRPr lang="en-US" b="1" dirty="0">
              <a:solidFill>
                <a:srgbClr val="FF0000"/>
              </a:solidFill>
              <a:latin typeface="Montserrat" panose="020B0604020202020204" charset="0"/>
            </a:endParaRPr>
          </a:p>
        </p:txBody>
      </p:sp>
      <p:sp>
        <p:nvSpPr>
          <p:cNvPr id="5" name="Rectangle 4"/>
          <p:cNvSpPr/>
          <p:nvPr/>
        </p:nvSpPr>
        <p:spPr>
          <a:xfrm>
            <a:off x="691851" y="4442074"/>
            <a:ext cx="7114839" cy="523220"/>
          </a:xfrm>
          <a:prstGeom prst="rect">
            <a:avLst/>
          </a:prstGeom>
        </p:spPr>
        <p:txBody>
          <a:bodyPr wrap="square">
            <a:spAutoFit/>
          </a:bodyPr>
          <a:lstStyle/>
          <a:p>
            <a:r>
              <a:rPr lang="en-GB" b="1" dirty="0">
                <a:latin typeface="Montserrat" panose="020B0604020202020204" charset="0"/>
              </a:rPr>
              <a:t>Click the Link to play video: </a:t>
            </a:r>
            <a:r>
              <a:rPr lang="en-GB" b="1" dirty="0">
                <a:latin typeface="Montserrat" panose="020B0604020202020204" charset="0"/>
                <a:hlinkClick r:id="rId3"/>
              </a:rPr>
              <a:t>https://</a:t>
            </a:r>
            <a:r>
              <a:rPr lang="en-GB" b="1" dirty="0" smtClean="0">
                <a:latin typeface="Montserrat" panose="020B0604020202020204" charset="0"/>
                <a:hlinkClick r:id="rId3"/>
              </a:rPr>
              <a:t>vimeo.com/200804644</a:t>
            </a:r>
            <a:endParaRPr lang="en-GB" b="1" dirty="0" smtClean="0">
              <a:latin typeface="Montserrat" panose="020B0604020202020204" charset="0"/>
            </a:endParaRPr>
          </a:p>
          <a:p>
            <a:endParaRPr lang="en-GB" b="1" dirty="0">
              <a:latin typeface="Montserrat" panose="020B060402020202020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770" y="911766"/>
            <a:ext cx="5795732" cy="3248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38951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18</a:t>
            </a:fld>
            <a:endParaRPr/>
          </a:p>
        </p:txBody>
      </p:sp>
      <p:sp>
        <p:nvSpPr>
          <p:cNvPr id="21" name="1 Marcador de texto"/>
          <p:cNvSpPr txBox="1">
            <a:spLocks/>
          </p:cNvSpPr>
          <p:nvPr/>
        </p:nvSpPr>
        <p:spPr>
          <a:xfrm>
            <a:off x="249692" y="156170"/>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smtClean="0">
                <a:latin typeface="Montserrat" panose="020B0604020202020204" charset="0"/>
              </a:rPr>
              <a:t>VIDEO </a:t>
            </a:r>
            <a:r>
              <a:rPr lang="en-US" b="1" dirty="0" smtClean="0">
                <a:solidFill>
                  <a:srgbClr val="FFC000"/>
                </a:solidFill>
                <a:latin typeface="Montserrat" panose="020B0604020202020204" charset="0"/>
              </a:rPr>
              <a:t>&gt;&gt;&gt; </a:t>
            </a:r>
            <a:r>
              <a:rPr lang="en-US" b="1" dirty="0" smtClean="0">
                <a:solidFill>
                  <a:srgbClr val="FF0000"/>
                </a:solidFill>
                <a:latin typeface="Montserrat" panose="020B0604020202020204" charset="0"/>
              </a:rPr>
              <a:t>TALKING TO YOUR CHILD ABOUT SEXTING</a:t>
            </a:r>
            <a:endParaRPr lang="en-US" b="1" dirty="0">
              <a:solidFill>
                <a:srgbClr val="FF0000"/>
              </a:solidFill>
              <a:latin typeface="Montserrat" panose="020B0604020202020204" charset="0"/>
            </a:endParaRPr>
          </a:p>
        </p:txBody>
      </p:sp>
      <p:sp>
        <p:nvSpPr>
          <p:cNvPr id="5" name="Rectangle 4"/>
          <p:cNvSpPr/>
          <p:nvPr/>
        </p:nvSpPr>
        <p:spPr>
          <a:xfrm>
            <a:off x="691851" y="4442074"/>
            <a:ext cx="7114839" cy="307777"/>
          </a:xfrm>
          <a:prstGeom prst="rect">
            <a:avLst/>
          </a:prstGeom>
        </p:spPr>
        <p:txBody>
          <a:bodyPr wrap="square">
            <a:spAutoFit/>
          </a:bodyPr>
          <a:lstStyle/>
          <a:p>
            <a:r>
              <a:rPr lang="en-GB" b="1" dirty="0" smtClean="0">
                <a:latin typeface="Montserrat" panose="020B0604020202020204" charset="0"/>
              </a:rPr>
              <a:t>Click the Link to play </a:t>
            </a:r>
            <a:r>
              <a:rPr lang="en-GB" b="1" dirty="0">
                <a:latin typeface="Montserrat" panose="020B0604020202020204" charset="0"/>
              </a:rPr>
              <a:t>video https://vimeo.com/353983237</a:t>
            </a:r>
          </a:p>
        </p:txBody>
      </p:sp>
      <p:pic>
        <p:nvPicPr>
          <p:cNvPr id="2" name="Picture 1">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797" y="761875"/>
            <a:ext cx="4569750" cy="3001615"/>
          </a:xfrm>
          <a:prstGeom prst="rect">
            <a:avLst/>
          </a:prstGeom>
        </p:spPr>
      </p:pic>
      <p:sp>
        <p:nvSpPr>
          <p:cNvPr id="10" name="Shape 837"/>
          <p:cNvSpPr/>
          <p:nvPr/>
        </p:nvSpPr>
        <p:spPr>
          <a:xfrm>
            <a:off x="831059" y="761875"/>
            <a:ext cx="4727226" cy="3680199"/>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8314255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19</a:t>
            </a:fld>
            <a:endParaRPr/>
          </a:p>
        </p:txBody>
      </p:sp>
      <p:sp>
        <p:nvSpPr>
          <p:cNvPr id="21" name="1 Marcador de texto"/>
          <p:cNvSpPr txBox="1">
            <a:spLocks/>
          </p:cNvSpPr>
          <p:nvPr/>
        </p:nvSpPr>
        <p:spPr>
          <a:xfrm>
            <a:off x="554623" y="128719"/>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smtClean="0">
                <a:latin typeface="Montserrat" panose="020B0604020202020204" charset="0"/>
              </a:rPr>
              <a:t>VIDEO </a:t>
            </a:r>
            <a:r>
              <a:rPr lang="en-US" sz="2400" b="1" dirty="0" smtClean="0">
                <a:solidFill>
                  <a:srgbClr val="FFC000"/>
                </a:solidFill>
                <a:latin typeface="Montserrat" panose="020B0604020202020204" charset="0"/>
              </a:rPr>
              <a:t>&gt;&gt;&gt; </a:t>
            </a:r>
            <a:r>
              <a:rPr lang="en-US" sz="2400" b="1" dirty="0" smtClean="0">
                <a:solidFill>
                  <a:srgbClr val="FF0000"/>
                </a:solidFill>
                <a:latin typeface="Montserrat" panose="020B0604020202020204" charset="0"/>
              </a:rPr>
              <a:t>FOREVER</a:t>
            </a:r>
            <a:endParaRPr lang="en-US" sz="2400" b="1" dirty="0">
              <a:solidFill>
                <a:srgbClr val="FF0000"/>
              </a:solidFill>
              <a:latin typeface="Montserrat" panose="020B0604020202020204" charset="0"/>
            </a:endParaRPr>
          </a:p>
        </p:txBody>
      </p:sp>
      <p:sp>
        <p:nvSpPr>
          <p:cNvPr id="5" name="Rectangle 4"/>
          <p:cNvSpPr/>
          <p:nvPr/>
        </p:nvSpPr>
        <p:spPr>
          <a:xfrm>
            <a:off x="691851" y="4442074"/>
            <a:ext cx="7114839" cy="738664"/>
          </a:xfrm>
          <a:prstGeom prst="rect">
            <a:avLst/>
          </a:prstGeom>
        </p:spPr>
        <p:txBody>
          <a:bodyPr wrap="square">
            <a:spAutoFit/>
          </a:bodyPr>
          <a:lstStyle/>
          <a:p>
            <a:r>
              <a:rPr lang="en-GB" b="1" dirty="0">
                <a:latin typeface="Montserrat" panose="020B0604020202020204" charset="0"/>
              </a:rPr>
              <a:t>Click the Link to play video: </a:t>
            </a:r>
            <a:r>
              <a:rPr lang="en-GB" b="1" dirty="0">
                <a:latin typeface="Montserrat" panose="020B0604020202020204" charset="0"/>
                <a:hlinkClick r:id="rId3"/>
              </a:rPr>
              <a:t>https://</a:t>
            </a:r>
            <a:r>
              <a:rPr lang="en-GB" b="1" dirty="0" smtClean="0">
                <a:latin typeface="Montserrat" panose="020B0604020202020204" charset="0"/>
                <a:hlinkClick r:id="rId3"/>
              </a:rPr>
              <a:t>vimeo.com/154299804</a:t>
            </a:r>
            <a:endParaRPr lang="en-GB" b="1" dirty="0" smtClean="0">
              <a:latin typeface="Montserrat" panose="020B0604020202020204" charset="0"/>
            </a:endParaRPr>
          </a:p>
          <a:p>
            <a:endParaRPr lang="en-GB" b="1" dirty="0">
              <a:latin typeface="Montserrat" panose="020B0604020202020204" charset="0"/>
            </a:endParaRPr>
          </a:p>
          <a:p>
            <a:endParaRPr lang="en-GB" b="1" dirty="0">
              <a:latin typeface="Montserrat" panose="020B060402020202020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851" y="838305"/>
            <a:ext cx="5589380" cy="3131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227481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Shape 641"/>
          <p:cNvSpPr txBox="1">
            <a:spLocks noGrp="1"/>
          </p:cNvSpPr>
          <p:nvPr>
            <p:ph type="ctrTitle" idx="4294967295"/>
          </p:nvPr>
        </p:nvSpPr>
        <p:spPr>
          <a:xfrm>
            <a:off x="685799" y="814295"/>
            <a:ext cx="3954900" cy="950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6000" dirty="0">
                <a:solidFill>
                  <a:srgbClr val="F64646"/>
                </a:solidFill>
              </a:rPr>
              <a:t>Hello!</a:t>
            </a:r>
            <a:endParaRPr sz="6000" dirty="0">
              <a:solidFill>
                <a:srgbClr val="F64646"/>
              </a:solidFill>
            </a:endParaRPr>
          </a:p>
        </p:txBody>
      </p:sp>
      <p:sp>
        <p:nvSpPr>
          <p:cNvPr id="642" name="Shape 642"/>
          <p:cNvSpPr txBox="1">
            <a:spLocks noGrp="1"/>
          </p:cNvSpPr>
          <p:nvPr>
            <p:ph type="subTitle" idx="4294967295"/>
          </p:nvPr>
        </p:nvSpPr>
        <p:spPr>
          <a:xfrm>
            <a:off x="685799" y="1593656"/>
            <a:ext cx="4971640" cy="2582100"/>
          </a:xfrm>
          <a:prstGeom prst="rect">
            <a:avLst/>
          </a:prstGeom>
        </p:spPr>
        <p:txBody>
          <a:bodyPr spcFirstLastPara="1" wrap="square" lIns="91425" tIns="91425" rIns="91425" bIns="91425" anchor="t" anchorCtr="0">
            <a:noAutofit/>
          </a:bodyPr>
          <a:lstStyle/>
          <a:p>
            <a:pPr marL="0" lvl="0" indent="0" rtl="0">
              <a:spcBef>
                <a:spcPts val="600"/>
              </a:spcBef>
              <a:spcAft>
                <a:spcPts val="0"/>
              </a:spcAft>
              <a:buNone/>
            </a:pPr>
            <a:r>
              <a:rPr lang="en" sz="1800" b="1" dirty="0">
                <a:latin typeface="Montserrat"/>
                <a:ea typeface="Montserrat"/>
                <a:cs typeface="Montserrat"/>
                <a:sym typeface="Montserrat"/>
              </a:rPr>
              <a:t>I am </a:t>
            </a:r>
            <a:r>
              <a:rPr lang="en" sz="1800" b="1" dirty="0" smtClean="0">
                <a:latin typeface="Montserrat"/>
                <a:ea typeface="Montserrat"/>
                <a:cs typeface="Montserrat"/>
                <a:sym typeface="Montserrat"/>
              </a:rPr>
              <a:t>INSERT NAME</a:t>
            </a:r>
          </a:p>
          <a:p>
            <a:pPr marL="0" lvl="0" indent="0">
              <a:buNone/>
            </a:pPr>
            <a:endParaRPr lang="en-GB" sz="1400" dirty="0" smtClean="0">
              <a:latin typeface="Montserrat"/>
              <a:ea typeface="Montserrat"/>
              <a:cs typeface="Montserrat"/>
              <a:sym typeface="Montserrat"/>
            </a:endParaRPr>
          </a:p>
          <a:p>
            <a:pPr marL="0" lvl="0" indent="0">
              <a:buNone/>
            </a:pPr>
            <a:r>
              <a:rPr lang="en-GB" sz="1400" dirty="0" smtClean="0">
                <a:latin typeface="Montserrat"/>
                <a:ea typeface="Montserrat"/>
                <a:cs typeface="Montserrat"/>
                <a:sym typeface="Montserrat"/>
              </a:rPr>
              <a:t>Co-financed </a:t>
            </a:r>
            <a:r>
              <a:rPr lang="en-GB" sz="1400" dirty="0">
                <a:latin typeface="Montserrat"/>
                <a:ea typeface="Montserrat"/>
                <a:cs typeface="Montserrat"/>
                <a:sym typeface="Montserrat"/>
              </a:rPr>
              <a:t>by the European Union - Connecting Europe Facility &amp; Department of Education and </a:t>
            </a:r>
            <a:r>
              <a:rPr lang="en-GB" sz="1400" dirty="0" smtClean="0">
                <a:latin typeface="Montserrat"/>
                <a:ea typeface="Montserrat"/>
                <a:cs typeface="Montserrat"/>
                <a:sym typeface="Montserrat"/>
              </a:rPr>
              <a:t>Skills.</a:t>
            </a:r>
          </a:p>
          <a:p>
            <a:pPr marL="0" lvl="0" indent="0">
              <a:buNone/>
            </a:pPr>
            <a:endParaRPr lang="en-GB" sz="1400" dirty="0">
              <a:latin typeface="Montserrat"/>
              <a:ea typeface="Montserrat"/>
              <a:cs typeface="Montserrat"/>
              <a:sym typeface="Montserrat"/>
            </a:endParaRPr>
          </a:p>
          <a:p>
            <a:pPr marL="0" indent="0" algn="just">
              <a:buNone/>
            </a:pPr>
            <a:r>
              <a:rPr lang="en-IE" sz="1200" b="1" dirty="0">
                <a:latin typeface="Arial" panose="020B0604020202020204" pitchFamily="34" charset="0"/>
              </a:rPr>
              <a:t>The overall objective of this workshop is to provide parents with information and skills to support their children's online activity.</a:t>
            </a:r>
            <a:endParaRPr lang="en-US" sz="1200" b="1" dirty="0">
              <a:latin typeface="PT Sans" panose="020B0604020202020204" charset="0"/>
              <a:ea typeface="Roboto Light" panose="02000000000000000000" pitchFamily="2" charset="0"/>
              <a:cs typeface="Roboto Light" panose="02000000000000000000" pitchFamily="2" charset="0"/>
            </a:endParaRPr>
          </a:p>
          <a:p>
            <a:pPr marL="0" lvl="0" indent="0" rtl="0">
              <a:spcBef>
                <a:spcPts val="600"/>
              </a:spcBef>
              <a:spcAft>
                <a:spcPts val="0"/>
              </a:spcAft>
              <a:buNone/>
            </a:pPr>
            <a:endParaRPr lang="en" sz="1800" b="1" dirty="0" smtClean="0">
              <a:latin typeface="Montserrat"/>
              <a:ea typeface="Montserrat"/>
              <a:cs typeface="Montserrat"/>
              <a:sym typeface="Montserrat"/>
            </a:endParaRPr>
          </a:p>
        </p:txBody>
      </p:sp>
      <p:sp>
        <p:nvSpPr>
          <p:cNvPr id="643" name="Shape 64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chemeClr val="lt1"/>
                </a:solidFill>
              </a:rPr>
              <a:t>2</a:t>
            </a:fld>
            <a:endParaRPr>
              <a:solidFill>
                <a:schemeClr val="lt1"/>
              </a:solidFill>
            </a:endParaRPr>
          </a:p>
        </p:txBody>
      </p:sp>
      <p:pic>
        <p:nvPicPr>
          <p:cNvPr id="644" name="Shape 644"/>
          <p:cNvPicPr preferRelativeResize="0"/>
          <p:nvPr/>
        </p:nvPicPr>
        <p:blipFill>
          <a:blip r:embed="rId3">
            <a:extLst>
              <a:ext uri="{28A0092B-C50C-407E-A947-70E740481C1C}">
                <a14:useLocalDpi xmlns:a14="http://schemas.microsoft.com/office/drawing/2010/main" val="0"/>
              </a:ext>
            </a:extLst>
          </a:blip>
          <a:stretch>
            <a:fillRect/>
          </a:stretch>
        </p:blipFill>
        <p:spPr>
          <a:xfrm>
            <a:off x="4738973" y="2370540"/>
            <a:ext cx="4166131" cy="2772911"/>
          </a:xfrm>
          <a:prstGeom prst="triangle">
            <a:avLst>
              <a:gd name="adj" fmla="val 50000"/>
            </a:avLst>
          </a:prstGeom>
          <a:noFill/>
          <a:ln>
            <a:no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778" y="288113"/>
            <a:ext cx="2228246" cy="49267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9272" y="4569829"/>
            <a:ext cx="1033980" cy="41880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799" y="4669607"/>
            <a:ext cx="1570022" cy="219244"/>
          </a:xfrm>
          <a:prstGeom prst="rect">
            <a:avLst/>
          </a:prstGeom>
        </p:spPr>
      </p:pic>
      <p:pic>
        <p:nvPicPr>
          <p:cNvPr id="16" name="Shape 98"/>
          <p:cNvPicPr preferRelativeResize="0"/>
          <p:nvPr/>
        </p:nvPicPr>
        <p:blipFill rotWithShape="1">
          <a:blip r:embed="rId7">
            <a:alphaModFix/>
          </a:blip>
          <a:srcRect/>
          <a:stretch/>
        </p:blipFill>
        <p:spPr>
          <a:xfrm>
            <a:off x="2255821" y="4669607"/>
            <a:ext cx="503451" cy="219243"/>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grpSp>
        <p:nvGrpSpPr>
          <p:cNvPr id="9" name="Group 8"/>
          <p:cNvGrpSpPr/>
          <p:nvPr/>
        </p:nvGrpSpPr>
        <p:grpSpPr>
          <a:xfrm>
            <a:off x="5717416" y="954233"/>
            <a:ext cx="3327080" cy="2114917"/>
            <a:chOff x="5780346" y="2531849"/>
            <a:chExt cx="3327080" cy="2114917"/>
          </a:xfrm>
        </p:grpSpPr>
        <p:sp>
          <p:nvSpPr>
            <p:cNvPr id="10" name="TextBox 9"/>
            <p:cNvSpPr txBox="1"/>
            <p:nvPr/>
          </p:nvSpPr>
          <p:spPr>
            <a:xfrm>
              <a:off x="6464522" y="4245467"/>
              <a:ext cx="2642904" cy="300082"/>
            </a:xfrm>
            <a:prstGeom prst="rect">
              <a:avLst/>
            </a:prstGeom>
            <a:noFill/>
          </p:spPr>
          <p:txBody>
            <a:bodyPr wrap="square" rtlCol="0">
              <a:spAutoFit/>
            </a:bodyPr>
            <a:lstStyle/>
            <a:p>
              <a:r>
                <a:rPr lang="en-US" sz="1350" dirty="0" smtClean="0">
                  <a:solidFill>
                    <a:prstClr val="black"/>
                  </a:solidFill>
                  <a:latin typeface="Montserrat Light" panose="020B0604020202020204" charset="0"/>
                  <a:ea typeface="Roboto Light" charset="0"/>
                  <a:cs typeface="Roboto Light" charset="0"/>
                </a:rPr>
                <a:t>Saying no!</a:t>
              </a:r>
              <a:endParaRPr lang="en-US" sz="1350" dirty="0">
                <a:solidFill>
                  <a:prstClr val="black"/>
                </a:solidFill>
                <a:latin typeface="Montserrat Light" panose="020B0604020202020204" charset="0"/>
                <a:ea typeface="Roboto Light" charset="0"/>
                <a:cs typeface="Roboto Light" charset="0"/>
              </a:endParaRPr>
            </a:p>
          </p:txBody>
        </p:sp>
        <p:sp>
          <p:nvSpPr>
            <p:cNvPr id="11" name="TextBox 10"/>
            <p:cNvSpPr txBox="1"/>
            <p:nvPr/>
          </p:nvSpPr>
          <p:spPr>
            <a:xfrm>
              <a:off x="6464523" y="3380262"/>
              <a:ext cx="1928980" cy="507831"/>
            </a:xfrm>
            <a:prstGeom prst="rect">
              <a:avLst/>
            </a:prstGeom>
            <a:noFill/>
          </p:spPr>
          <p:txBody>
            <a:bodyPr wrap="square" rtlCol="0">
              <a:spAutoFit/>
            </a:bodyPr>
            <a:lstStyle/>
            <a:p>
              <a:r>
                <a:rPr lang="en-US" sz="1350" dirty="0" smtClean="0">
                  <a:solidFill>
                    <a:prstClr val="black"/>
                  </a:solidFill>
                  <a:latin typeface="Montserrat Light" panose="020B0604020202020204" charset="0"/>
                  <a:ea typeface="Roboto Light" charset="0"/>
                  <a:cs typeface="Roboto Light" charset="0"/>
                </a:rPr>
                <a:t>What is okay to share online?</a:t>
              </a:r>
              <a:endParaRPr lang="en-US" sz="1350" dirty="0">
                <a:solidFill>
                  <a:prstClr val="black"/>
                </a:solidFill>
                <a:latin typeface="Montserrat Light" panose="020B0604020202020204" charset="0"/>
                <a:ea typeface="Roboto Light" charset="0"/>
                <a:cs typeface="Roboto Light" charset="0"/>
              </a:endParaRPr>
            </a:p>
          </p:txBody>
        </p:sp>
        <p:sp>
          <p:nvSpPr>
            <p:cNvPr id="12" name="TextBox 11"/>
            <p:cNvSpPr txBox="1"/>
            <p:nvPr/>
          </p:nvSpPr>
          <p:spPr>
            <a:xfrm>
              <a:off x="6464522" y="2531849"/>
              <a:ext cx="2160027" cy="507831"/>
            </a:xfrm>
            <a:prstGeom prst="rect">
              <a:avLst/>
            </a:prstGeom>
            <a:noFill/>
          </p:spPr>
          <p:txBody>
            <a:bodyPr wrap="square" rtlCol="0">
              <a:spAutoFit/>
            </a:bodyPr>
            <a:lstStyle/>
            <a:p>
              <a:r>
                <a:rPr lang="en-IE" sz="1350" dirty="0" smtClean="0">
                  <a:solidFill>
                    <a:schemeClr val="bg2">
                      <a:lumMod val="75000"/>
                    </a:schemeClr>
                  </a:solidFill>
                  <a:latin typeface="Montserrat Light" panose="020B0604020202020204" charset="0"/>
                  <a:ea typeface="Roboto Light" charset="0"/>
                  <a:cs typeface="Roboto Light" charset="0"/>
                </a:rPr>
                <a:t>What is personal information?</a:t>
              </a:r>
              <a:endParaRPr lang="en-IE" sz="1350" dirty="0">
                <a:solidFill>
                  <a:schemeClr val="bg2">
                    <a:lumMod val="75000"/>
                  </a:schemeClr>
                </a:solidFill>
                <a:latin typeface="Montserrat Light" panose="020B0604020202020204" charset="0"/>
                <a:ea typeface="Roboto Light" charset="0"/>
                <a:cs typeface="Roboto Light" charset="0"/>
              </a:endParaRPr>
            </a:p>
          </p:txBody>
        </p:sp>
        <p:sp>
          <p:nvSpPr>
            <p:cNvPr id="13" name="Oval 12"/>
            <p:cNvSpPr/>
            <p:nvPr/>
          </p:nvSpPr>
          <p:spPr>
            <a:xfrm>
              <a:off x="5780346" y="3356820"/>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4" name="Oval 13"/>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5" name="Oval 14"/>
            <p:cNvSpPr/>
            <p:nvPr/>
          </p:nvSpPr>
          <p:spPr>
            <a:xfrm>
              <a:off x="5780346" y="4144251"/>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grpSp>
      <p:sp>
        <p:nvSpPr>
          <p:cNvPr id="16" name="1 Marcador de texto"/>
          <p:cNvSpPr txBox="1">
            <a:spLocks/>
          </p:cNvSpPr>
          <p:nvPr/>
        </p:nvSpPr>
        <p:spPr>
          <a:xfrm>
            <a:off x="454584" y="259592"/>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a:r>
              <a:rPr lang="en-US" sz="2250" dirty="0" smtClean="0">
                <a:solidFill>
                  <a:srgbClr val="C00000"/>
                </a:solidFill>
                <a:latin typeface="Montserrat" panose="020B0604020202020204" charset="0"/>
                <a:ea typeface="Roboto Light" panose="02000000000000000000" pitchFamily="2" charset="0"/>
                <a:cs typeface="Oswald" panose="02000503000000000000" pitchFamily="2" charset="0"/>
              </a:rPr>
              <a:t>IMAGE SHARING // </a:t>
            </a:r>
            <a:r>
              <a:rPr lang="en-US" sz="2250" dirty="0" smtClean="0">
                <a:latin typeface="Montserrat" panose="020B0604020202020204" charset="0"/>
                <a:ea typeface="Roboto Light" panose="02000000000000000000" pitchFamily="2" charset="0"/>
                <a:cs typeface="Oswald" panose="02000503000000000000" pitchFamily="2" charset="0"/>
              </a:rPr>
              <a:t>TALKING POINTS</a:t>
            </a:r>
            <a:endParaRPr lang="en-US" sz="2250" dirty="0">
              <a:solidFill>
                <a:srgbClr val="F05E43"/>
              </a:solidFill>
              <a:latin typeface="Montserrat" panose="020B0604020202020204" charset="0"/>
              <a:ea typeface="Roboto Light" panose="02000000000000000000" pitchFamily="2" charset="0"/>
              <a:cs typeface="Oswald" panose="02000503000000000000" pitchFamily="2" charset="0"/>
            </a:endParaRPr>
          </a:p>
        </p:txBody>
      </p:sp>
      <p:grpSp>
        <p:nvGrpSpPr>
          <p:cNvPr id="17" name="Group 16"/>
          <p:cNvGrpSpPr/>
          <p:nvPr/>
        </p:nvGrpSpPr>
        <p:grpSpPr>
          <a:xfrm>
            <a:off x="626012" y="888364"/>
            <a:ext cx="4710233" cy="3525314"/>
            <a:chOff x="531239" y="2245625"/>
            <a:chExt cx="4710233" cy="3525314"/>
          </a:xfrm>
        </p:grpSpPr>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19" name="Rectangle 18"/>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grpSp>
      <p:sp>
        <p:nvSpPr>
          <p:cNvPr id="20" name="TextBox 19"/>
          <p:cNvSpPr txBox="1"/>
          <p:nvPr/>
        </p:nvSpPr>
        <p:spPr>
          <a:xfrm>
            <a:off x="6401592" y="3378457"/>
            <a:ext cx="2642904" cy="300082"/>
          </a:xfrm>
          <a:prstGeom prst="rect">
            <a:avLst/>
          </a:prstGeom>
          <a:noFill/>
        </p:spPr>
        <p:txBody>
          <a:bodyPr wrap="square" rtlCol="0">
            <a:spAutoFit/>
          </a:bodyPr>
          <a:lstStyle/>
          <a:p>
            <a:r>
              <a:rPr lang="en-US" sz="1350" dirty="0" smtClean="0">
                <a:solidFill>
                  <a:prstClr val="black"/>
                </a:solidFill>
                <a:latin typeface="Montserrat Light" panose="020B0604020202020204" charset="0"/>
                <a:ea typeface="Roboto Light" charset="0"/>
                <a:cs typeface="Roboto Light" charset="0"/>
              </a:rPr>
              <a:t>Fake profiles…</a:t>
            </a:r>
            <a:endParaRPr lang="en-US" sz="1350" dirty="0">
              <a:solidFill>
                <a:prstClr val="black"/>
              </a:solidFill>
              <a:latin typeface="Montserrat Light" panose="020B0604020202020204" charset="0"/>
              <a:ea typeface="Roboto Light" charset="0"/>
              <a:cs typeface="Roboto Light" charset="0"/>
            </a:endParaRPr>
          </a:p>
        </p:txBody>
      </p:sp>
      <p:sp>
        <p:nvSpPr>
          <p:cNvPr id="21" name="Oval 20"/>
          <p:cNvSpPr/>
          <p:nvPr/>
        </p:nvSpPr>
        <p:spPr>
          <a:xfrm>
            <a:off x="5717415" y="3244432"/>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288" y="4569137"/>
            <a:ext cx="2228246" cy="492670"/>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662" t="870" r="5803" b="-1"/>
          <a:stretch/>
        </p:blipFill>
        <p:spPr>
          <a:xfrm>
            <a:off x="1162372" y="1224840"/>
            <a:ext cx="3781587" cy="2824983"/>
          </a:xfrm>
          <a:prstGeom prst="rect">
            <a:avLst/>
          </a:prstGeom>
        </p:spPr>
      </p:pic>
      <p:sp>
        <p:nvSpPr>
          <p:cNvPr id="22" name="Oval 21"/>
          <p:cNvSpPr/>
          <p:nvPr/>
        </p:nvSpPr>
        <p:spPr>
          <a:xfrm>
            <a:off x="5717415" y="4066622"/>
            <a:ext cx="502515" cy="502515"/>
          </a:xfrm>
          <a:prstGeom prst="ellipse">
            <a:avLst/>
          </a:prstGeom>
          <a:solidFill>
            <a:srgbClr val="7030A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27" name="TextBox 26"/>
          <p:cNvSpPr txBox="1"/>
          <p:nvPr/>
        </p:nvSpPr>
        <p:spPr>
          <a:xfrm>
            <a:off x="6399700" y="4061306"/>
            <a:ext cx="2642904" cy="507831"/>
          </a:xfrm>
          <a:prstGeom prst="rect">
            <a:avLst/>
          </a:prstGeom>
          <a:noFill/>
        </p:spPr>
        <p:txBody>
          <a:bodyPr wrap="square" rtlCol="0">
            <a:spAutoFit/>
          </a:bodyPr>
          <a:lstStyle/>
          <a:p>
            <a:r>
              <a:rPr lang="en-US" sz="1350" dirty="0" smtClean="0">
                <a:solidFill>
                  <a:prstClr val="black"/>
                </a:solidFill>
                <a:latin typeface="Montserrat Light" panose="020B0604020202020204" charset="0"/>
                <a:ea typeface="Roboto Light" charset="0"/>
                <a:cs typeface="Roboto Light" charset="0"/>
              </a:rPr>
              <a:t>Sharing without </a:t>
            </a:r>
          </a:p>
          <a:p>
            <a:r>
              <a:rPr lang="en-US" sz="1350" dirty="0" smtClean="0">
                <a:solidFill>
                  <a:prstClr val="black"/>
                </a:solidFill>
                <a:latin typeface="Montserrat Light" panose="020B0604020202020204" charset="0"/>
                <a:ea typeface="Roboto Light" charset="0"/>
                <a:cs typeface="Roboto Light" charset="0"/>
              </a:rPr>
              <a:t>permission</a:t>
            </a:r>
            <a:endParaRPr lang="en-US" sz="1350" dirty="0">
              <a:solidFill>
                <a:prstClr val="black"/>
              </a:solidFill>
              <a:latin typeface="Montserrat Light" panose="020B0604020202020204" charset="0"/>
              <a:ea typeface="Roboto Light" charset="0"/>
              <a:cs typeface="Roboto Light"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3435" y="4679412"/>
            <a:ext cx="1033980" cy="418800"/>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09962" y="4779190"/>
            <a:ext cx="1570022" cy="219244"/>
          </a:xfrm>
          <a:prstGeom prst="rect">
            <a:avLst/>
          </a:prstGeom>
        </p:spPr>
      </p:pic>
      <p:pic>
        <p:nvPicPr>
          <p:cNvPr id="30" name="Shape 98"/>
          <p:cNvPicPr preferRelativeResize="0"/>
          <p:nvPr/>
        </p:nvPicPr>
        <p:blipFill rotWithShape="1">
          <a:blip r:embed="rId8">
            <a:alphaModFix/>
          </a:blip>
          <a:srcRect/>
          <a:stretch/>
        </p:blipFill>
        <p:spPr>
          <a:xfrm>
            <a:off x="4179984" y="4779190"/>
            <a:ext cx="503451" cy="219243"/>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21</a:t>
            </a:fld>
            <a:endParaRPr/>
          </a:p>
        </p:txBody>
      </p:sp>
      <p:sp>
        <p:nvSpPr>
          <p:cNvPr id="21" name="1 Marcador de texto"/>
          <p:cNvSpPr txBox="1">
            <a:spLocks/>
          </p:cNvSpPr>
          <p:nvPr/>
        </p:nvSpPr>
        <p:spPr>
          <a:xfrm>
            <a:off x="249692" y="156170"/>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smtClean="0">
                <a:latin typeface="Montserrat" panose="020B0604020202020204" charset="0"/>
              </a:rPr>
              <a:t>VIDEO </a:t>
            </a:r>
            <a:r>
              <a:rPr lang="en-US" sz="2400" b="1" dirty="0" smtClean="0">
                <a:solidFill>
                  <a:srgbClr val="FFC000"/>
                </a:solidFill>
                <a:latin typeface="Montserrat" panose="020B0604020202020204" charset="0"/>
              </a:rPr>
              <a:t>&gt;&gt;&gt; </a:t>
            </a:r>
            <a:r>
              <a:rPr lang="en-US" sz="2400" b="1" dirty="0" smtClean="0">
                <a:solidFill>
                  <a:srgbClr val="00B0F0"/>
                </a:solidFill>
                <a:latin typeface="Montserrat" panose="020B0604020202020204" charset="0"/>
              </a:rPr>
              <a:t>#BEINCTRL</a:t>
            </a:r>
            <a:endParaRPr lang="en-US" sz="2400" b="1" dirty="0">
              <a:solidFill>
                <a:srgbClr val="00B0F0"/>
              </a:solidFill>
              <a:latin typeface="Montserrat" panose="020B0604020202020204" charset="0"/>
            </a:endParaRPr>
          </a:p>
        </p:txBody>
      </p:sp>
      <p:sp>
        <p:nvSpPr>
          <p:cNvPr id="5" name="Rectangle 4"/>
          <p:cNvSpPr/>
          <p:nvPr/>
        </p:nvSpPr>
        <p:spPr>
          <a:xfrm>
            <a:off x="691851" y="4442074"/>
            <a:ext cx="7114839" cy="523220"/>
          </a:xfrm>
          <a:prstGeom prst="rect">
            <a:avLst/>
          </a:prstGeom>
        </p:spPr>
        <p:txBody>
          <a:bodyPr wrap="square">
            <a:spAutoFit/>
          </a:bodyPr>
          <a:lstStyle/>
          <a:p>
            <a:r>
              <a:rPr lang="en-GB" b="1" dirty="0">
                <a:latin typeface="Montserrat" panose="020B0604020202020204" charset="0"/>
              </a:rPr>
              <a:t>Click the Link to play </a:t>
            </a:r>
            <a:r>
              <a:rPr lang="en-GB" b="1" dirty="0" smtClean="0">
                <a:latin typeface="Montserrat" panose="020B0604020202020204" charset="0"/>
              </a:rPr>
              <a:t>video</a:t>
            </a:r>
            <a:r>
              <a:rPr lang="en-GB" b="1" dirty="0">
                <a:latin typeface="Montserrat" panose="020B0604020202020204" charset="0"/>
              </a:rPr>
              <a:t>: </a:t>
            </a:r>
            <a:r>
              <a:rPr lang="en-GB" b="1" dirty="0">
                <a:latin typeface="Montserrat" panose="020B0604020202020204" charset="0"/>
                <a:hlinkClick r:id="rId3"/>
              </a:rPr>
              <a:t>https://</a:t>
            </a:r>
            <a:r>
              <a:rPr lang="en-GB" b="1" dirty="0" smtClean="0">
                <a:latin typeface="Montserrat" panose="020B0604020202020204" charset="0"/>
                <a:hlinkClick r:id="rId3"/>
              </a:rPr>
              <a:t>vimeo.com/289090948</a:t>
            </a:r>
            <a:endParaRPr lang="en-GB" b="1" dirty="0" smtClean="0">
              <a:latin typeface="Montserrat" panose="020B0604020202020204" charset="0"/>
            </a:endParaRPr>
          </a:p>
          <a:p>
            <a:endParaRPr lang="en-GB" b="1" dirty="0">
              <a:latin typeface="Montserrat" panose="020B060402020202020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851" y="1099594"/>
            <a:ext cx="5673604" cy="30672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41339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5" name="Shape 8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22</a:t>
            </a:fld>
            <a:endParaRPr/>
          </a:p>
        </p:txBody>
      </p:sp>
      <p:grpSp>
        <p:nvGrpSpPr>
          <p:cNvPr id="7" name="Group 6"/>
          <p:cNvGrpSpPr/>
          <p:nvPr/>
        </p:nvGrpSpPr>
        <p:grpSpPr>
          <a:xfrm>
            <a:off x="5588521" y="1365528"/>
            <a:ext cx="3328774" cy="2118025"/>
            <a:chOff x="5778652" y="2557499"/>
            <a:chExt cx="3328774" cy="2118025"/>
          </a:xfrm>
        </p:grpSpPr>
        <p:sp>
          <p:nvSpPr>
            <p:cNvPr id="8" name="TextBox 7"/>
            <p:cNvSpPr txBox="1"/>
            <p:nvPr/>
          </p:nvSpPr>
          <p:spPr>
            <a:xfrm>
              <a:off x="6464522" y="4167693"/>
              <a:ext cx="2642904" cy="507831"/>
            </a:xfrm>
            <a:prstGeom prst="rect">
              <a:avLst/>
            </a:prstGeom>
            <a:noFill/>
          </p:spPr>
          <p:txBody>
            <a:bodyPr wrap="square" rtlCol="0">
              <a:spAutoFit/>
            </a:bodyPr>
            <a:lstStyle/>
            <a:p>
              <a:r>
                <a:rPr lang="en-US" sz="1350" dirty="0" smtClean="0">
                  <a:solidFill>
                    <a:schemeClr val="bg2">
                      <a:lumMod val="75000"/>
                    </a:schemeClr>
                  </a:solidFill>
                  <a:latin typeface="Montserrat Light" panose="020B0604020202020204" charset="0"/>
                  <a:ea typeface="Roboto Light" charset="0"/>
                  <a:cs typeface="Roboto Light" charset="0"/>
                </a:rPr>
                <a:t>Stop the communication. Block the person </a:t>
              </a:r>
              <a:endParaRPr lang="en-US" sz="1350" dirty="0">
                <a:solidFill>
                  <a:schemeClr val="bg2">
                    <a:lumMod val="75000"/>
                  </a:schemeClr>
                </a:solidFill>
                <a:latin typeface="Montserrat Light" panose="020B0604020202020204" charset="0"/>
                <a:ea typeface="Roboto Light" charset="0"/>
                <a:cs typeface="Roboto Light" charset="0"/>
              </a:endParaRPr>
            </a:p>
          </p:txBody>
        </p:sp>
        <p:sp>
          <p:nvSpPr>
            <p:cNvPr id="9" name="TextBox 8"/>
            <p:cNvSpPr txBox="1"/>
            <p:nvPr/>
          </p:nvSpPr>
          <p:spPr>
            <a:xfrm>
              <a:off x="6464523" y="3380262"/>
              <a:ext cx="2160026" cy="507831"/>
            </a:xfrm>
            <a:prstGeom prst="rect">
              <a:avLst/>
            </a:prstGeom>
            <a:noFill/>
          </p:spPr>
          <p:txBody>
            <a:bodyPr wrap="square" rtlCol="0">
              <a:spAutoFit/>
            </a:bodyPr>
            <a:lstStyle/>
            <a:p>
              <a:r>
                <a:rPr lang="en-US" sz="1350" dirty="0" smtClean="0">
                  <a:solidFill>
                    <a:schemeClr val="bg2">
                      <a:lumMod val="75000"/>
                    </a:schemeClr>
                  </a:solidFill>
                  <a:latin typeface="Montserrat Light" panose="020B0604020202020204" charset="0"/>
                  <a:ea typeface="Roboto Light" charset="0"/>
                  <a:cs typeface="Roboto Light" charset="0"/>
                </a:rPr>
                <a:t>Preserve evidence. Don’t delete anything</a:t>
              </a:r>
              <a:endParaRPr lang="en-US" sz="1350" dirty="0">
                <a:solidFill>
                  <a:schemeClr val="bg2">
                    <a:lumMod val="75000"/>
                  </a:schemeClr>
                </a:solidFill>
                <a:latin typeface="Montserrat Light" panose="020B0604020202020204" charset="0"/>
                <a:ea typeface="Roboto Light" charset="0"/>
                <a:cs typeface="Roboto Light" charset="0"/>
              </a:endParaRPr>
            </a:p>
          </p:txBody>
        </p:sp>
        <p:sp>
          <p:nvSpPr>
            <p:cNvPr id="10" name="TextBox 9"/>
            <p:cNvSpPr txBox="1"/>
            <p:nvPr/>
          </p:nvSpPr>
          <p:spPr>
            <a:xfrm>
              <a:off x="6464522" y="2580941"/>
              <a:ext cx="2160027" cy="507831"/>
            </a:xfrm>
            <a:prstGeom prst="rect">
              <a:avLst/>
            </a:prstGeom>
            <a:noFill/>
          </p:spPr>
          <p:txBody>
            <a:bodyPr wrap="square" rtlCol="0">
              <a:spAutoFit/>
            </a:bodyPr>
            <a:lstStyle/>
            <a:p>
              <a:r>
                <a:rPr lang="en-IE" sz="1350" dirty="0" smtClean="0">
                  <a:solidFill>
                    <a:schemeClr val="bg2">
                      <a:lumMod val="75000"/>
                    </a:schemeClr>
                  </a:solidFill>
                  <a:latin typeface="Montserrat Light" panose="020B0604020202020204" charset="0"/>
                  <a:ea typeface="Roboto Light" charset="0"/>
                  <a:cs typeface="Roboto Light" charset="0"/>
                </a:rPr>
                <a:t>Don’t share more. Don’t pay more</a:t>
              </a:r>
              <a:endParaRPr lang="en-IE" sz="1350" dirty="0">
                <a:solidFill>
                  <a:schemeClr val="bg2">
                    <a:lumMod val="75000"/>
                  </a:schemeClr>
                </a:solidFill>
                <a:latin typeface="Montserrat Light" panose="020B0604020202020204" charset="0"/>
                <a:ea typeface="Roboto Light" charset="0"/>
                <a:cs typeface="Roboto Light" charset="0"/>
              </a:endParaRPr>
            </a:p>
          </p:txBody>
        </p:sp>
        <p:sp>
          <p:nvSpPr>
            <p:cNvPr id="11" name="Oval 10"/>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2" name="Oval 11"/>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3" name="Oval 12"/>
            <p:cNvSpPr/>
            <p:nvPr/>
          </p:nvSpPr>
          <p:spPr>
            <a:xfrm>
              <a:off x="5780346" y="4144251"/>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grpSp>
      <p:sp>
        <p:nvSpPr>
          <p:cNvPr id="14" name="1 Marcador de texto"/>
          <p:cNvSpPr txBox="1">
            <a:spLocks/>
          </p:cNvSpPr>
          <p:nvPr/>
        </p:nvSpPr>
        <p:spPr>
          <a:xfrm>
            <a:off x="191751" y="292662"/>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a:r>
              <a:rPr lang="en-US" sz="2250" dirty="0" smtClean="0">
                <a:solidFill>
                  <a:srgbClr val="3D3D3D"/>
                </a:solidFill>
                <a:latin typeface="Montserrat" panose="020B0604020202020204" charset="0"/>
                <a:ea typeface="Roboto Light" panose="02000000000000000000" pitchFamily="2" charset="0"/>
                <a:cs typeface="Oswald" panose="02000503000000000000" pitchFamily="2" charset="0"/>
              </a:rPr>
              <a:t>PROTECTING YOURSELF: </a:t>
            </a:r>
            <a:r>
              <a:rPr lang="en-US" sz="2250" dirty="0" smtClean="0">
                <a:solidFill>
                  <a:srgbClr val="00B0F0"/>
                </a:solidFill>
                <a:latin typeface="Montserrat" panose="020B0604020202020204" charset="0"/>
                <a:ea typeface="Roboto Light" panose="02000000000000000000" pitchFamily="2" charset="0"/>
                <a:cs typeface="Oswald" panose="02000503000000000000" pitchFamily="2" charset="0"/>
              </a:rPr>
              <a:t>#BEINCTRL </a:t>
            </a:r>
            <a:endParaRPr lang="en-US" sz="2250" dirty="0">
              <a:solidFill>
                <a:srgbClr val="00B0F0"/>
              </a:solidFill>
              <a:latin typeface="Montserrat" panose="020B0604020202020204" charset="0"/>
              <a:ea typeface="Roboto Light" panose="02000000000000000000" pitchFamily="2" charset="0"/>
              <a:cs typeface="Oswald" panose="02000503000000000000" pitchFamily="2" charset="0"/>
            </a:endParaRPr>
          </a:p>
        </p:txBody>
      </p:sp>
      <p:grpSp>
        <p:nvGrpSpPr>
          <p:cNvPr id="15" name="Group 14"/>
          <p:cNvGrpSpPr/>
          <p:nvPr/>
        </p:nvGrpSpPr>
        <p:grpSpPr>
          <a:xfrm>
            <a:off x="454639" y="1054556"/>
            <a:ext cx="4710233" cy="3525314"/>
            <a:chOff x="531239" y="2245625"/>
            <a:chExt cx="4710233" cy="3525314"/>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17" name="Rectangle 16"/>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grpSp>
      <p:sp>
        <p:nvSpPr>
          <p:cNvPr id="18" name="TextBox 17"/>
          <p:cNvSpPr txBox="1"/>
          <p:nvPr/>
        </p:nvSpPr>
        <p:spPr>
          <a:xfrm>
            <a:off x="6274391" y="3782863"/>
            <a:ext cx="2642904" cy="507831"/>
          </a:xfrm>
          <a:prstGeom prst="rect">
            <a:avLst/>
          </a:prstGeom>
          <a:noFill/>
        </p:spPr>
        <p:txBody>
          <a:bodyPr wrap="square" rtlCol="0">
            <a:spAutoFit/>
          </a:bodyPr>
          <a:lstStyle/>
          <a:p>
            <a:r>
              <a:rPr lang="en-US" sz="1350" dirty="0" smtClean="0">
                <a:solidFill>
                  <a:schemeClr val="bg2">
                    <a:lumMod val="75000"/>
                  </a:schemeClr>
                </a:solidFill>
                <a:latin typeface="Montserrat Light" panose="020B0604020202020204" charset="0"/>
                <a:ea typeface="Roboto Light" charset="0"/>
                <a:cs typeface="Roboto Light" charset="0"/>
              </a:rPr>
              <a:t>Report the problem to An Garda Síochána</a:t>
            </a:r>
            <a:endParaRPr lang="en-US" sz="1350" dirty="0">
              <a:solidFill>
                <a:schemeClr val="bg2">
                  <a:lumMod val="75000"/>
                </a:schemeClr>
              </a:solidFill>
              <a:latin typeface="Montserrat Light" panose="020B0604020202020204" charset="0"/>
              <a:ea typeface="Roboto Light" charset="0"/>
              <a:cs typeface="Roboto Light" charset="0"/>
            </a:endParaRPr>
          </a:p>
        </p:txBody>
      </p:sp>
      <p:sp>
        <p:nvSpPr>
          <p:cNvPr id="19" name="Oval 18"/>
          <p:cNvSpPr/>
          <p:nvPr/>
        </p:nvSpPr>
        <p:spPr>
          <a:xfrm>
            <a:off x="5590216" y="3759422"/>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994" y="125688"/>
            <a:ext cx="2228246" cy="492670"/>
          </a:xfrm>
          <a:prstGeom prst="rect">
            <a:avLst/>
          </a:prstGeom>
        </p:spPr>
      </p:pic>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4914" r="6467"/>
          <a:stretch/>
        </p:blipFill>
        <p:spPr>
          <a:xfrm>
            <a:off x="960895" y="1365528"/>
            <a:ext cx="3781586" cy="2844830"/>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0010" y="4579870"/>
            <a:ext cx="1033980" cy="418800"/>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6537" y="4679648"/>
            <a:ext cx="1570022" cy="219244"/>
          </a:xfrm>
          <a:prstGeom prst="rect">
            <a:avLst/>
          </a:prstGeom>
        </p:spPr>
      </p:pic>
      <p:pic>
        <p:nvPicPr>
          <p:cNvPr id="24" name="Shape 98"/>
          <p:cNvPicPr preferRelativeResize="0"/>
          <p:nvPr/>
        </p:nvPicPr>
        <p:blipFill rotWithShape="1">
          <a:blip r:embed="rId8">
            <a:alphaModFix/>
          </a:blip>
          <a:srcRect/>
          <a:stretch/>
        </p:blipFill>
        <p:spPr>
          <a:xfrm>
            <a:off x="2866559" y="4679648"/>
            <a:ext cx="503451" cy="219243"/>
          </a:xfrm>
          <a:prstGeom prst="rect">
            <a:avLst/>
          </a:prstGeom>
          <a:noFill/>
          <a:ln>
            <a:noFill/>
          </a:ln>
        </p:spPr>
      </p:pic>
    </p:spTree>
    <p:extLst>
      <p:ext uri="{BB962C8B-B14F-4D97-AF65-F5344CB8AC3E}">
        <p14:creationId xmlns:p14="http://schemas.microsoft.com/office/powerpoint/2010/main" val="20873349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grpSp>
        <p:nvGrpSpPr>
          <p:cNvPr id="11" name="Group 10"/>
          <p:cNvGrpSpPr/>
          <p:nvPr/>
        </p:nvGrpSpPr>
        <p:grpSpPr>
          <a:xfrm>
            <a:off x="5505586" y="1317316"/>
            <a:ext cx="3328774" cy="2089267"/>
            <a:chOff x="5778652" y="2557499"/>
            <a:chExt cx="3328774" cy="2089267"/>
          </a:xfrm>
        </p:grpSpPr>
        <p:sp>
          <p:nvSpPr>
            <p:cNvPr id="12" name="TextBox 11"/>
            <p:cNvSpPr txBox="1"/>
            <p:nvPr/>
          </p:nvSpPr>
          <p:spPr>
            <a:xfrm>
              <a:off x="6464522" y="4253288"/>
              <a:ext cx="2642904" cy="300082"/>
            </a:xfrm>
            <a:prstGeom prst="rect">
              <a:avLst/>
            </a:prstGeom>
            <a:noFill/>
          </p:spPr>
          <p:txBody>
            <a:bodyPr wrap="square" rtlCol="0">
              <a:spAutoFit/>
            </a:bodyPr>
            <a:lstStyle/>
            <a:p>
              <a:r>
                <a:rPr lang="en-US" sz="1350" dirty="0" smtClean="0">
                  <a:solidFill>
                    <a:schemeClr val="tx1">
                      <a:lumMod val="65000"/>
                      <a:lumOff val="35000"/>
                    </a:schemeClr>
                  </a:solidFill>
                  <a:latin typeface="Montserrat" panose="020B0604020202020204" charset="0"/>
                  <a:ea typeface="Roboto Light" charset="0"/>
                  <a:cs typeface="Roboto Light" charset="0"/>
                </a:rPr>
                <a:t>Talking Points </a:t>
              </a:r>
              <a:endParaRPr lang="en-US" sz="1350" dirty="0">
                <a:solidFill>
                  <a:schemeClr val="tx1">
                    <a:lumMod val="65000"/>
                    <a:lumOff val="35000"/>
                  </a:schemeClr>
                </a:solidFill>
                <a:latin typeface="Montserrat" panose="020B0604020202020204" charset="0"/>
                <a:ea typeface="Roboto Light" charset="0"/>
                <a:cs typeface="Roboto Light" charset="0"/>
              </a:endParaRPr>
            </a:p>
          </p:txBody>
        </p:sp>
        <p:sp>
          <p:nvSpPr>
            <p:cNvPr id="13" name="TextBox 12"/>
            <p:cNvSpPr txBox="1"/>
            <p:nvPr/>
          </p:nvSpPr>
          <p:spPr>
            <a:xfrm>
              <a:off x="6464523" y="3482749"/>
              <a:ext cx="2160026" cy="300082"/>
            </a:xfrm>
            <a:prstGeom prst="rect">
              <a:avLst/>
            </a:prstGeom>
            <a:noFill/>
          </p:spPr>
          <p:txBody>
            <a:bodyPr wrap="square" rtlCol="0">
              <a:spAutoFit/>
            </a:bodyPr>
            <a:lstStyle/>
            <a:p>
              <a:r>
                <a:rPr lang="en-US" sz="1350" dirty="0" smtClean="0">
                  <a:solidFill>
                    <a:schemeClr val="tx1">
                      <a:lumMod val="65000"/>
                      <a:lumOff val="35000"/>
                    </a:schemeClr>
                  </a:solidFill>
                  <a:latin typeface="Montserrat" panose="020B0604020202020204" charset="0"/>
                  <a:ea typeface="Roboto Light" charset="0"/>
                  <a:cs typeface="Roboto Light" charset="0"/>
                </a:rPr>
                <a:t>Advice </a:t>
              </a:r>
              <a:endParaRPr lang="en-US" sz="1350" dirty="0">
                <a:solidFill>
                  <a:schemeClr val="tx1">
                    <a:lumMod val="65000"/>
                    <a:lumOff val="35000"/>
                  </a:schemeClr>
                </a:solidFill>
                <a:latin typeface="Montserrat" panose="020B0604020202020204" charset="0"/>
                <a:ea typeface="Roboto Light" charset="0"/>
                <a:cs typeface="Roboto Light" charset="0"/>
              </a:endParaRPr>
            </a:p>
          </p:txBody>
        </p:sp>
        <p:sp>
          <p:nvSpPr>
            <p:cNvPr id="14" name="TextBox 13"/>
            <p:cNvSpPr txBox="1"/>
            <p:nvPr/>
          </p:nvSpPr>
          <p:spPr>
            <a:xfrm>
              <a:off x="6464522" y="2678720"/>
              <a:ext cx="2160027" cy="300082"/>
            </a:xfrm>
            <a:prstGeom prst="rect">
              <a:avLst/>
            </a:prstGeom>
            <a:noFill/>
          </p:spPr>
          <p:txBody>
            <a:bodyPr wrap="square" rtlCol="0">
              <a:spAutoFit/>
            </a:bodyPr>
            <a:lstStyle/>
            <a:p>
              <a:r>
                <a:rPr lang="en-IE" sz="1350" dirty="0" smtClean="0">
                  <a:solidFill>
                    <a:schemeClr val="tx1">
                      <a:lumMod val="65000"/>
                      <a:lumOff val="35000"/>
                    </a:schemeClr>
                  </a:solidFill>
                  <a:latin typeface="Montserrat" panose="020B0604020202020204" charset="0"/>
                  <a:ea typeface="Roboto Light" charset="0"/>
                  <a:cs typeface="Roboto Light" charset="0"/>
                </a:rPr>
                <a:t>Expert Advice Videos</a:t>
              </a:r>
              <a:endParaRPr lang="en-IE" sz="1350" dirty="0">
                <a:solidFill>
                  <a:schemeClr val="tx1">
                    <a:lumMod val="65000"/>
                    <a:lumOff val="35000"/>
                  </a:schemeClr>
                </a:solidFill>
                <a:latin typeface="Montserrat" panose="020B0604020202020204" charset="0"/>
                <a:ea typeface="Roboto Light" charset="0"/>
                <a:cs typeface="Roboto Light" charset="0"/>
              </a:endParaRPr>
            </a:p>
          </p:txBody>
        </p:sp>
        <p:sp>
          <p:nvSpPr>
            <p:cNvPr id="15" name="Oval 14"/>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6" name="Oval 15"/>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7" name="Oval 16"/>
            <p:cNvSpPr/>
            <p:nvPr/>
          </p:nvSpPr>
          <p:spPr>
            <a:xfrm>
              <a:off x="5780346" y="4144251"/>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grpSp>
      <p:sp>
        <p:nvSpPr>
          <p:cNvPr id="18" name="1 Marcador de texto"/>
          <p:cNvSpPr txBox="1">
            <a:spLocks/>
          </p:cNvSpPr>
          <p:nvPr/>
        </p:nvSpPr>
        <p:spPr>
          <a:xfrm>
            <a:off x="380010" y="143128"/>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a:r>
              <a:rPr lang="en-US" sz="2250" dirty="0" smtClean="0">
                <a:solidFill>
                  <a:srgbClr val="00B0F0"/>
                </a:solidFill>
                <a:latin typeface="Montserrat" panose="020B0604020202020204" charset="0"/>
                <a:ea typeface="Roboto Light" panose="02000000000000000000" pitchFamily="2" charset="0"/>
                <a:cs typeface="Oswald" panose="02000503000000000000" pitchFamily="2" charset="0"/>
              </a:rPr>
              <a:t>WEBWISE.IE/</a:t>
            </a:r>
            <a:r>
              <a:rPr lang="en-US" sz="2250" dirty="0" smtClean="0">
                <a:latin typeface="Montserrat" panose="020B0604020202020204" charset="0"/>
                <a:ea typeface="Roboto Light" panose="02000000000000000000" pitchFamily="2" charset="0"/>
                <a:cs typeface="Oswald" panose="02000503000000000000" pitchFamily="2" charset="0"/>
              </a:rPr>
              <a:t>PARENTS</a:t>
            </a:r>
            <a:endParaRPr lang="en-US" sz="2250" dirty="0">
              <a:solidFill>
                <a:srgbClr val="00B0F0"/>
              </a:solidFill>
              <a:latin typeface="Montserrat" panose="020B0604020202020204" charset="0"/>
              <a:ea typeface="Roboto Light" panose="02000000000000000000" pitchFamily="2" charset="0"/>
              <a:cs typeface="Oswald" panose="02000503000000000000" pitchFamily="2" charset="0"/>
            </a:endParaRPr>
          </a:p>
        </p:txBody>
      </p:sp>
      <p:grpSp>
        <p:nvGrpSpPr>
          <p:cNvPr id="19" name="Group 18"/>
          <p:cNvGrpSpPr/>
          <p:nvPr/>
        </p:nvGrpSpPr>
        <p:grpSpPr>
          <a:xfrm>
            <a:off x="441481" y="1048946"/>
            <a:ext cx="4710233" cy="3525314"/>
            <a:chOff x="531239" y="2245625"/>
            <a:chExt cx="4710233" cy="3525314"/>
          </a:xfrm>
        </p:grpSpPr>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21" name="Rectangle 20"/>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grpSp>
      <p:sp>
        <p:nvSpPr>
          <p:cNvPr id="22" name="TextBox 21"/>
          <p:cNvSpPr txBox="1"/>
          <p:nvPr/>
        </p:nvSpPr>
        <p:spPr>
          <a:xfrm>
            <a:off x="6191456" y="3812426"/>
            <a:ext cx="2778466" cy="300082"/>
          </a:xfrm>
          <a:prstGeom prst="rect">
            <a:avLst/>
          </a:prstGeom>
          <a:noFill/>
        </p:spPr>
        <p:txBody>
          <a:bodyPr wrap="square" rtlCol="0">
            <a:spAutoFit/>
          </a:bodyPr>
          <a:lstStyle/>
          <a:p>
            <a:pPr fontAlgn="base"/>
            <a:r>
              <a:rPr lang="en-GB" sz="1350" i="0" dirty="0" smtClean="0">
                <a:solidFill>
                  <a:schemeClr val="tx1">
                    <a:lumMod val="65000"/>
                    <a:lumOff val="35000"/>
                  </a:schemeClr>
                </a:solidFill>
                <a:effectLst/>
                <a:latin typeface="Montserrat"/>
              </a:rPr>
              <a:t>How to </a:t>
            </a:r>
            <a:endParaRPr lang="en-GB" sz="1350" i="0" dirty="0">
              <a:solidFill>
                <a:schemeClr val="tx1">
                  <a:lumMod val="65000"/>
                  <a:lumOff val="35000"/>
                </a:schemeClr>
              </a:solidFill>
              <a:effectLst/>
              <a:latin typeface="Montserrat"/>
            </a:endParaRPr>
          </a:p>
        </p:txBody>
      </p:sp>
      <p:sp>
        <p:nvSpPr>
          <p:cNvPr id="23" name="Oval 22"/>
          <p:cNvSpPr/>
          <p:nvPr/>
        </p:nvSpPr>
        <p:spPr>
          <a:xfrm>
            <a:off x="5507281" y="3711210"/>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5934" y="4582965"/>
            <a:ext cx="2228246" cy="492670"/>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918" r="763"/>
          <a:stretch/>
        </p:blipFill>
        <p:spPr>
          <a:xfrm>
            <a:off x="881349" y="1384262"/>
            <a:ext cx="4032174" cy="2835199"/>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9767" y="4574260"/>
            <a:ext cx="1033980" cy="418800"/>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6294" y="4674038"/>
            <a:ext cx="1570022" cy="219244"/>
          </a:xfrm>
          <a:prstGeom prst="rect">
            <a:avLst/>
          </a:prstGeom>
        </p:spPr>
      </p:pic>
      <p:pic>
        <p:nvPicPr>
          <p:cNvPr id="30" name="Shape 98"/>
          <p:cNvPicPr preferRelativeResize="0"/>
          <p:nvPr/>
        </p:nvPicPr>
        <p:blipFill rotWithShape="1">
          <a:blip r:embed="rId8">
            <a:alphaModFix/>
          </a:blip>
          <a:srcRect/>
          <a:stretch/>
        </p:blipFill>
        <p:spPr>
          <a:xfrm>
            <a:off x="2906316" y="4674038"/>
            <a:ext cx="503451" cy="219243"/>
          </a:xfrm>
          <a:prstGeom prst="rect">
            <a:avLst/>
          </a:prstGeom>
          <a:noFill/>
          <a:ln>
            <a:noFill/>
          </a:ln>
        </p:spPr>
      </p:pic>
    </p:spTree>
    <p:extLst>
      <p:ext uri="{BB962C8B-B14F-4D97-AF65-F5344CB8AC3E}">
        <p14:creationId xmlns:p14="http://schemas.microsoft.com/office/powerpoint/2010/main" val="24644038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Shape 747"/>
          <p:cNvSpPr txBox="1">
            <a:spLocks noGrp="1"/>
          </p:cNvSpPr>
          <p:nvPr>
            <p:ph type="title"/>
          </p:nvPr>
        </p:nvSpPr>
        <p:spPr>
          <a:xfrm>
            <a:off x="-48286" y="-52739"/>
            <a:ext cx="9144000" cy="6963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GB" dirty="0" smtClean="0">
                <a:solidFill>
                  <a:schemeClr val="bg2">
                    <a:lumMod val="75000"/>
                  </a:schemeClr>
                </a:solidFill>
              </a:rPr>
              <a:t>Webwise.ie/Parents – </a:t>
            </a:r>
            <a:r>
              <a:rPr lang="en-GB" dirty="0" smtClean="0">
                <a:solidFill>
                  <a:srgbClr val="00B0F0"/>
                </a:solidFill>
              </a:rPr>
              <a:t>Apps Explained</a:t>
            </a:r>
            <a:endParaRPr dirty="0">
              <a:solidFill>
                <a:srgbClr val="00B0F0"/>
              </a:solidFill>
            </a:endParaRPr>
          </a:p>
        </p:txBody>
      </p:sp>
      <p:sp>
        <p:nvSpPr>
          <p:cNvPr id="749" name="Shape 7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24</a:t>
            </a:fld>
            <a:endParaRPr/>
          </a:p>
        </p:txBody>
      </p:sp>
      <p:pic>
        <p:nvPicPr>
          <p:cNvPr id="6" name="Picture 5" descr="Screen Shot 2018-03-01 at 18.17.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094" y="643561"/>
            <a:ext cx="7711240" cy="3218785"/>
          </a:xfrm>
          <a:prstGeom prst="rect">
            <a:avLst/>
          </a:prstGeom>
        </p:spPr>
      </p:pic>
    </p:spTree>
    <p:extLst>
      <p:ext uri="{BB962C8B-B14F-4D97-AF65-F5344CB8AC3E}">
        <p14:creationId xmlns:p14="http://schemas.microsoft.com/office/powerpoint/2010/main" val="37594155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Shape 747"/>
          <p:cNvSpPr txBox="1">
            <a:spLocks noGrp="1"/>
          </p:cNvSpPr>
          <p:nvPr>
            <p:ph type="title"/>
          </p:nvPr>
        </p:nvSpPr>
        <p:spPr>
          <a:xfrm>
            <a:off x="-48286" y="-52739"/>
            <a:ext cx="9144000" cy="696300"/>
          </a:xfrm>
          <a:prstGeom prst="rect">
            <a:avLst/>
          </a:prstGeom>
        </p:spPr>
        <p:txBody>
          <a:bodyPr spcFirstLastPara="1" wrap="square" lIns="91425" tIns="91425" rIns="91425" bIns="91425" anchor="b" anchorCtr="0">
            <a:noAutofit/>
          </a:bodyPr>
          <a:lstStyle/>
          <a:p>
            <a:r>
              <a:rPr lang="en-US" dirty="0">
                <a:latin typeface="Montserrat" panose="020B0604020202020204" charset="0"/>
              </a:rPr>
              <a:t>ACTIVITY</a:t>
            </a:r>
            <a:r>
              <a:rPr lang="en-US" dirty="0" smtClean="0">
                <a:latin typeface="Montserrat" panose="020B0604020202020204" charset="0"/>
              </a:rPr>
              <a:t>:  </a:t>
            </a:r>
            <a:r>
              <a:rPr lang="en-US" dirty="0" smtClean="0">
                <a:solidFill>
                  <a:srgbClr val="00C0F3"/>
                </a:solidFill>
                <a:latin typeface="Montserrat" panose="020B0604020202020204" charset="0"/>
              </a:rPr>
              <a:t>GET INFORMED</a:t>
            </a:r>
            <a:endParaRPr lang="en-US" dirty="0">
              <a:solidFill>
                <a:srgbClr val="00C0F3"/>
              </a:solidFill>
              <a:latin typeface="Montserrat" panose="020B0604020202020204" charset="0"/>
            </a:endParaRPr>
          </a:p>
        </p:txBody>
      </p:sp>
      <p:sp>
        <p:nvSpPr>
          <p:cNvPr id="749" name="Shape 7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25</a:t>
            </a:fld>
            <a:endParaRPr/>
          </a:p>
        </p:txBody>
      </p:sp>
      <p:sp>
        <p:nvSpPr>
          <p:cNvPr id="7" name="Rectangle 6"/>
          <p:cNvSpPr/>
          <p:nvPr/>
        </p:nvSpPr>
        <p:spPr>
          <a:xfrm>
            <a:off x="767482" y="967991"/>
            <a:ext cx="4572000" cy="523220"/>
          </a:xfrm>
          <a:prstGeom prst="rect">
            <a:avLst/>
          </a:prstGeom>
        </p:spPr>
        <p:txBody>
          <a:bodyPr>
            <a:spAutoFit/>
          </a:bodyPr>
          <a:lstStyle/>
          <a:p>
            <a:r>
              <a:rPr lang="en-GB" dirty="0" smtClean="0">
                <a:solidFill>
                  <a:schemeClr val="bg2">
                    <a:lumMod val="75000"/>
                  </a:schemeClr>
                </a:solidFill>
              </a:rPr>
              <a:t>As a parent it is important that you understand what apps, games and social networks your child is using </a:t>
            </a:r>
            <a:endParaRPr lang="en-GB" dirty="0">
              <a:solidFill>
                <a:schemeClr val="bg2">
                  <a:lumMod val="75000"/>
                </a:schemeClr>
              </a:solidFill>
            </a:endParaRPr>
          </a:p>
        </p:txBody>
      </p:sp>
      <p:sp>
        <p:nvSpPr>
          <p:cNvPr id="8" name="Content Placeholder 4"/>
          <p:cNvSpPr txBox="1">
            <a:spLocks/>
          </p:cNvSpPr>
          <p:nvPr/>
        </p:nvSpPr>
        <p:spPr>
          <a:xfrm>
            <a:off x="686348" y="1769563"/>
            <a:ext cx="5181600" cy="3196821"/>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r>
              <a:rPr lang="en-IE" sz="1400" dirty="0" smtClean="0">
                <a:solidFill>
                  <a:schemeClr val="tx1">
                    <a:lumMod val="65000"/>
                    <a:lumOff val="35000"/>
                  </a:schemeClr>
                </a:solidFill>
                <a:latin typeface="Montserrat Light" panose="020B0604020202020204" charset="0"/>
              </a:rPr>
              <a:t>Work in </a:t>
            </a:r>
            <a:r>
              <a:rPr lang="en-IE" sz="1400" dirty="0">
                <a:solidFill>
                  <a:schemeClr val="tx1">
                    <a:lumMod val="65000"/>
                    <a:lumOff val="35000"/>
                  </a:schemeClr>
                </a:solidFill>
                <a:latin typeface="Montserrat Light" panose="020B0604020202020204" charset="0"/>
              </a:rPr>
              <a:t>g</a:t>
            </a:r>
            <a:r>
              <a:rPr lang="en-IE" sz="1400" dirty="0" smtClean="0">
                <a:solidFill>
                  <a:schemeClr val="tx1">
                    <a:lumMod val="65000"/>
                    <a:lumOff val="35000"/>
                  </a:schemeClr>
                </a:solidFill>
                <a:latin typeface="Montserrat Light" panose="020B0604020202020204" charset="0"/>
              </a:rPr>
              <a:t>roups of four </a:t>
            </a:r>
          </a:p>
          <a:p>
            <a:r>
              <a:rPr lang="en-IE" sz="1400" dirty="0" smtClean="0">
                <a:solidFill>
                  <a:schemeClr val="tx1">
                    <a:lumMod val="65000"/>
                    <a:lumOff val="35000"/>
                  </a:schemeClr>
                </a:solidFill>
                <a:latin typeface="Montserrat Light" panose="020B0604020202020204" charset="0"/>
              </a:rPr>
              <a:t>Visit Webwise.ie/parents – Get Informed </a:t>
            </a:r>
            <a:endParaRPr lang="en-IE" sz="1400" dirty="0">
              <a:solidFill>
                <a:schemeClr val="tx1">
                  <a:lumMod val="65000"/>
                  <a:lumOff val="35000"/>
                </a:schemeClr>
              </a:solidFill>
              <a:latin typeface="Montserrat Light" panose="020B0604020202020204" charset="0"/>
            </a:endParaRPr>
          </a:p>
          <a:p>
            <a:r>
              <a:rPr lang="en-IE" sz="1400" dirty="0" smtClean="0">
                <a:solidFill>
                  <a:schemeClr val="tx1">
                    <a:lumMod val="65000"/>
                    <a:lumOff val="35000"/>
                  </a:schemeClr>
                </a:solidFill>
                <a:latin typeface="Montserrat Light" panose="020B0604020202020204" charset="0"/>
              </a:rPr>
              <a:t>Find the relevant explainer for the app/game/network given to your group</a:t>
            </a:r>
          </a:p>
          <a:p>
            <a:r>
              <a:rPr lang="en-IE" sz="1400" dirty="0" smtClean="0">
                <a:solidFill>
                  <a:schemeClr val="tx1">
                    <a:lumMod val="65000"/>
                    <a:lumOff val="35000"/>
                  </a:schemeClr>
                </a:solidFill>
                <a:latin typeface="Montserrat Light" panose="020B0604020202020204" charset="0"/>
              </a:rPr>
              <a:t>Read the explainer, note down main functions, why kids like it and what are the risks.</a:t>
            </a:r>
            <a:endParaRPr lang="en-IE" sz="1400" dirty="0">
              <a:solidFill>
                <a:schemeClr val="tx1">
                  <a:lumMod val="65000"/>
                  <a:lumOff val="35000"/>
                </a:schemeClr>
              </a:solidFill>
              <a:latin typeface="Montserrat Light" panose="020B0604020202020204" charset="0"/>
            </a:endParaRP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8967" y="643561"/>
            <a:ext cx="2138757" cy="337783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3232" y="1014040"/>
            <a:ext cx="1405658" cy="2500764"/>
          </a:xfrm>
          <a:prstGeom prst="rect">
            <a:avLst/>
          </a:prstGeom>
        </p:spPr>
      </p:pic>
    </p:spTree>
    <p:extLst>
      <p:ext uri="{BB962C8B-B14F-4D97-AF65-F5344CB8AC3E}">
        <p14:creationId xmlns:p14="http://schemas.microsoft.com/office/powerpoint/2010/main" val="29711078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1" name="Shape 7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26</a:t>
            </a:fld>
            <a:endParaRPr/>
          </a:p>
        </p:txBody>
      </p:sp>
      <p:grpSp>
        <p:nvGrpSpPr>
          <p:cNvPr id="10" name="Group 9"/>
          <p:cNvGrpSpPr/>
          <p:nvPr/>
        </p:nvGrpSpPr>
        <p:grpSpPr>
          <a:xfrm>
            <a:off x="289111" y="844844"/>
            <a:ext cx="7097233" cy="4298656"/>
            <a:chOff x="2156604" y="2301087"/>
            <a:chExt cx="6892694" cy="4187198"/>
          </a:xfrm>
        </p:grpSpPr>
        <p:sp>
          <p:nvSpPr>
            <p:cNvPr id="11" name="20 Rectángulo redondeado"/>
            <p:cNvSpPr/>
            <p:nvPr/>
          </p:nvSpPr>
          <p:spPr>
            <a:xfrm>
              <a:off x="2210926" y="6218994"/>
              <a:ext cx="6817774" cy="269291"/>
            </a:xfrm>
            <a:custGeom>
              <a:avLst/>
              <a:gdLst>
                <a:gd name="connsiteX0" fmla="*/ 0 w 6581775"/>
                <a:gd name="connsiteY0" fmla="*/ 12303 h 73819"/>
                <a:gd name="connsiteX1" fmla="*/ 12303 w 6581775"/>
                <a:gd name="connsiteY1" fmla="*/ 0 h 73819"/>
                <a:gd name="connsiteX2" fmla="*/ 6569472 w 6581775"/>
                <a:gd name="connsiteY2" fmla="*/ 0 h 73819"/>
                <a:gd name="connsiteX3" fmla="*/ 6581775 w 6581775"/>
                <a:gd name="connsiteY3" fmla="*/ 12303 h 73819"/>
                <a:gd name="connsiteX4" fmla="*/ 6581775 w 6581775"/>
                <a:gd name="connsiteY4" fmla="*/ 61516 h 73819"/>
                <a:gd name="connsiteX5" fmla="*/ 6569472 w 6581775"/>
                <a:gd name="connsiteY5" fmla="*/ 73819 h 73819"/>
                <a:gd name="connsiteX6" fmla="*/ 12303 w 6581775"/>
                <a:gd name="connsiteY6" fmla="*/ 73819 h 73819"/>
                <a:gd name="connsiteX7" fmla="*/ 0 w 6581775"/>
                <a:gd name="connsiteY7" fmla="*/ 61516 h 73819"/>
                <a:gd name="connsiteX8" fmla="*/ 0 w 6581775"/>
                <a:gd name="connsiteY8" fmla="*/ 12303 h 73819"/>
                <a:gd name="connsiteX0" fmla="*/ 0 w 6581775"/>
                <a:gd name="connsiteY0" fmla="*/ 12303 h 76200"/>
                <a:gd name="connsiteX1" fmla="*/ 12303 w 6581775"/>
                <a:gd name="connsiteY1" fmla="*/ 0 h 76200"/>
                <a:gd name="connsiteX2" fmla="*/ 6569472 w 6581775"/>
                <a:gd name="connsiteY2" fmla="*/ 0 h 76200"/>
                <a:gd name="connsiteX3" fmla="*/ 6581775 w 6581775"/>
                <a:gd name="connsiteY3" fmla="*/ 12303 h 76200"/>
                <a:gd name="connsiteX4" fmla="*/ 6581775 w 6581775"/>
                <a:gd name="connsiteY4" fmla="*/ 61516 h 76200"/>
                <a:gd name="connsiteX5" fmla="*/ 6569472 w 6581775"/>
                <a:gd name="connsiteY5" fmla="*/ 73819 h 76200"/>
                <a:gd name="connsiteX6" fmla="*/ 202803 w 6581775"/>
                <a:gd name="connsiteY6" fmla="*/ 76200 h 76200"/>
                <a:gd name="connsiteX7" fmla="*/ 0 w 6581775"/>
                <a:gd name="connsiteY7" fmla="*/ 61516 h 76200"/>
                <a:gd name="connsiteX8" fmla="*/ 0 w 6581775"/>
                <a:gd name="connsiteY8" fmla="*/ 12303 h 76200"/>
                <a:gd name="connsiteX0" fmla="*/ 334156 w 6915931"/>
                <a:gd name="connsiteY0" fmla="*/ 12303 h 76200"/>
                <a:gd name="connsiteX1" fmla="*/ 346459 w 6915931"/>
                <a:gd name="connsiteY1" fmla="*/ 0 h 76200"/>
                <a:gd name="connsiteX2" fmla="*/ 6903628 w 6915931"/>
                <a:gd name="connsiteY2" fmla="*/ 0 h 76200"/>
                <a:gd name="connsiteX3" fmla="*/ 6915931 w 6915931"/>
                <a:gd name="connsiteY3" fmla="*/ 12303 h 76200"/>
                <a:gd name="connsiteX4" fmla="*/ 6915931 w 6915931"/>
                <a:gd name="connsiteY4" fmla="*/ 61516 h 76200"/>
                <a:gd name="connsiteX5" fmla="*/ 6903628 w 6915931"/>
                <a:gd name="connsiteY5" fmla="*/ 73819 h 76200"/>
                <a:gd name="connsiteX6" fmla="*/ 536959 w 6915931"/>
                <a:gd name="connsiteY6" fmla="*/ 76200 h 76200"/>
                <a:gd name="connsiteX7" fmla="*/ 334156 w 6915931"/>
                <a:gd name="connsiteY7" fmla="*/ 12303 h 76200"/>
                <a:gd name="connsiteX0" fmla="*/ 908279 w 7287251"/>
                <a:gd name="connsiteY0" fmla="*/ 76200 h 76200"/>
                <a:gd name="connsiteX1" fmla="*/ 717779 w 7287251"/>
                <a:gd name="connsiteY1" fmla="*/ 0 h 76200"/>
                <a:gd name="connsiteX2" fmla="*/ 7274948 w 7287251"/>
                <a:gd name="connsiteY2" fmla="*/ 0 h 76200"/>
                <a:gd name="connsiteX3" fmla="*/ 7287251 w 7287251"/>
                <a:gd name="connsiteY3" fmla="*/ 12303 h 76200"/>
                <a:gd name="connsiteX4" fmla="*/ 7287251 w 7287251"/>
                <a:gd name="connsiteY4" fmla="*/ 61516 h 76200"/>
                <a:gd name="connsiteX5" fmla="*/ 7274948 w 7287251"/>
                <a:gd name="connsiteY5" fmla="*/ 73819 h 76200"/>
                <a:gd name="connsiteX6" fmla="*/ 908279 w 7287251"/>
                <a:gd name="connsiteY6" fmla="*/ 76200 h 76200"/>
                <a:gd name="connsiteX0" fmla="*/ 556434 w 6935406"/>
                <a:gd name="connsiteY0" fmla="*/ 76200 h 76200"/>
                <a:gd name="connsiteX1" fmla="*/ 365934 w 6935406"/>
                <a:gd name="connsiteY1" fmla="*/ 0 h 76200"/>
                <a:gd name="connsiteX2" fmla="*/ 6923103 w 6935406"/>
                <a:gd name="connsiteY2" fmla="*/ 0 h 76200"/>
                <a:gd name="connsiteX3" fmla="*/ 6935406 w 6935406"/>
                <a:gd name="connsiteY3" fmla="*/ 12303 h 76200"/>
                <a:gd name="connsiteX4" fmla="*/ 6935406 w 6935406"/>
                <a:gd name="connsiteY4" fmla="*/ 61516 h 76200"/>
                <a:gd name="connsiteX5" fmla="*/ 6923103 w 6935406"/>
                <a:gd name="connsiteY5" fmla="*/ 73819 h 76200"/>
                <a:gd name="connsiteX6" fmla="*/ 556434 w 6935406"/>
                <a:gd name="connsiteY6" fmla="*/ 76200 h 76200"/>
                <a:gd name="connsiteX0" fmla="*/ 203303 w 6582275"/>
                <a:gd name="connsiteY0" fmla="*/ 76200 h 76200"/>
                <a:gd name="connsiteX1" fmla="*/ 12803 w 6582275"/>
                <a:gd name="connsiteY1" fmla="*/ 0 h 76200"/>
                <a:gd name="connsiteX2" fmla="*/ 6569972 w 6582275"/>
                <a:gd name="connsiteY2" fmla="*/ 0 h 76200"/>
                <a:gd name="connsiteX3" fmla="*/ 6582275 w 6582275"/>
                <a:gd name="connsiteY3" fmla="*/ 12303 h 76200"/>
                <a:gd name="connsiteX4" fmla="*/ 6582275 w 6582275"/>
                <a:gd name="connsiteY4" fmla="*/ 61516 h 76200"/>
                <a:gd name="connsiteX5" fmla="*/ 6569972 w 6582275"/>
                <a:gd name="connsiteY5" fmla="*/ 73819 h 76200"/>
                <a:gd name="connsiteX6" fmla="*/ 203303 w 658227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81615 w 6581615"/>
                <a:gd name="connsiteY4" fmla="*/ 61516 h 76200"/>
                <a:gd name="connsiteX5" fmla="*/ 6569312 w 6581615"/>
                <a:gd name="connsiteY5" fmla="*/ 73819 h 76200"/>
                <a:gd name="connsiteX6" fmla="*/ 202643 w 658161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69312 w 6581615"/>
                <a:gd name="connsiteY4" fmla="*/ 73819 h 76200"/>
                <a:gd name="connsiteX5" fmla="*/ 202643 w 6581615"/>
                <a:gd name="connsiteY5" fmla="*/ 76200 h 76200"/>
                <a:gd name="connsiteX0" fmla="*/ 202643 w 7377095"/>
                <a:gd name="connsiteY0" fmla="*/ 76200 h 76200"/>
                <a:gd name="connsiteX1" fmla="*/ 12143 w 7377095"/>
                <a:gd name="connsiteY1" fmla="*/ 0 h 76200"/>
                <a:gd name="connsiteX2" fmla="*/ 6569312 w 7377095"/>
                <a:gd name="connsiteY2" fmla="*/ 0 h 76200"/>
                <a:gd name="connsiteX3" fmla="*/ 6569312 w 7377095"/>
                <a:gd name="connsiteY3" fmla="*/ 73819 h 76200"/>
                <a:gd name="connsiteX4" fmla="*/ 202643 w 7377095"/>
                <a:gd name="connsiteY4" fmla="*/ 76200 h 76200"/>
                <a:gd name="connsiteX0" fmla="*/ 202643 w 7276041"/>
                <a:gd name="connsiteY0" fmla="*/ 76200 h 76200"/>
                <a:gd name="connsiteX1" fmla="*/ 12143 w 7276041"/>
                <a:gd name="connsiteY1" fmla="*/ 0 h 76200"/>
                <a:gd name="connsiteX2" fmla="*/ 6569312 w 7276041"/>
                <a:gd name="connsiteY2" fmla="*/ 0 h 76200"/>
                <a:gd name="connsiteX3" fmla="*/ 6347855 w 7276041"/>
                <a:gd name="connsiteY3" fmla="*/ 73819 h 76200"/>
                <a:gd name="connsiteX4" fmla="*/ 202643 w 7276041"/>
                <a:gd name="connsiteY4" fmla="*/ 76200 h 76200"/>
                <a:gd name="connsiteX0" fmla="*/ 202643 w 7034172"/>
                <a:gd name="connsiteY0" fmla="*/ 76200 h 76200"/>
                <a:gd name="connsiteX1" fmla="*/ 12143 w 7034172"/>
                <a:gd name="connsiteY1" fmla="*/ 0 h 76200"/>
                <a:gd name="connsiteX2" fmla="*/ 6569312 w 7034172"/>
                <a:gd name="connsiteY2" fmla="*/ 0 h 76200"/>
                <a:gd name="connsiteX3" fmla="*/ 6347855 w 7034172"/>
                <a:gd name="connsiteY3" fmla="*/ 73819 h 76200"/>
                <a:gd name="connsiteX4" fmla="*/ 202643 w 7034172"/>
                <a:gd name="connsiteY4" fmla="*/ 76200 h 76200"/>
                <a:gd name="connsiteX0" fmla="*/ 202643 w 6569312"/>
                <a:gd name="connsiteY0" fmla="*/ 76200 h 76200"/>
                <a:gd name="connsiteX1" fmla="*/ 12143 w 6569312"/>
                <a:gd name="connsiteY1" fmla="*/ 0 h 76200"/>
                <a:gd name="connsiteX2" fmla="*/ 6569312 w 6569312"/>
                <a:gd name="connsiteY2" fmla="*/ 0 h 76200"/>
                <a:gd name="connsiteX3" fmla="*/ 6347855 w 6569312"/>
                <a:gd name="connsiteY3" fmla="*/ 73819 h 76200"/>
                <a:gd name="connsiteX4" fmla="*/ 202643 w 6569312"/>
                <a:gd name="connsiteY4" fmla="*/ 76200 h 76200"/>
                <a:gd name="connsiteX0" fmla="*/ 202643 w 6570965"/>
                <a:gd name="connsiteY0" fmla="*/ 76200 h 76200"/>
                <a:gd name="connsiteX1" fmla="*/ 12143 w 6570965"/>
                <a:gd name="connsiteY1" fmla="*/ 0 h 76200"/>
                <a:gd name="connsiteX2" fmla="*/ 6569312 w 6570965"/>
                <a:gd name="connsiteY2" fmla="*/ 0 h 76200"/>
                <a:gd name="connsiteX3" fmla="*/ 6347855 w 6570965"/>
                <a:gd name="connsiteY3" fmla="*/ 73819 h 76200"/>
                <a:gd name="connsiteX4" fmla="*/ 202643 w 6570965"/>
                <a:gd name="connsiteY4" fmla="*/ 762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0965" h="7620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noFill/>
            <a:ln w="9525">
              <a:solidFill>
                <a:schemeClr val="accent1"/>
              </a:solidFill>
            </a:ln>
            <a:effectLst/>
            <a:scene3d>
              <a:camera prst="orthographicFront"/>
              <a:lightRig rig="harsh"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lIns="90636" tIns="45318" rIns="90636" bIns="45318" rtlCol="0" anchor="ctr"/>
            <a:lstStyle/>
            <a:p>
              <a:pPr algn="ctr" defTabSz="1208493"/>
              <a:endParaRPr lang="es-MX">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12" name="Group 11"/>
            <p:cNvGrpSpPr/>
            <p:nvPr/>
          </p:nvGrpSpPr>
          <p:grpSpPr>
            <a:xfrm>
              <a:off x="2156604" y="2301087"/>
              <a:ext cx="6892694" cy="4142845"/>
              <a:chOff x="3545096" y="2301087"/>
              <a:chExt cx="5504202" cy="3096411"/>
            </a:xfrm>
          </p:grpSpPr>
          <p:grpSp>
            <p:nvGrpSpPr>
              <p:cNvPr id="13" name="369 Grupo"/>
              <p:cNvGrpSpPr>
                <a:grpSpLocks noChangeAspect="1"/>
              </p:cNvGrpSpPr>
              <p:nvPr/>
            </p:nvGrpSpPr>
            <p:grpSpPr>
              <a:xfrm>
                <a:off x="3561545" y="2301087"/>
                <a:ext cx="5487753" cy="3096411"/>
                <a:chOff x="-5715543" y="207647"/>
                <a:chExt cx="6625214" cy="3762852"/>
              </a:xfrm>
            </p:grpSpPr>
            <p:sp>
              <p:nvSpPr>
                <p:cNvPr id="16" name="Rectángulo redondeado 37"/>
                <p:cNvSpPr/>
                <p:nvPr/>
              </p:nvSpPr>
              <p:spPr>
                <a:xfrm>
                  <a:off x="-5081178" y="207647"/>
                  <a:ext cx="5372676" cy="3681480"/>
                </a:xfrm>
                <a:prstGeom prst="roundRect">
                  <a:avLst>
                    <a:gd name="adj" fmla="val 5106"/>
                  </a:avLst>
                </a:prstGeom>
                <a:solidFill>
                  <a:schemeClr val="tx1"/>
                </a:solidFill>
                <a:ln>
                  <a:noFill/>
                </a:ln>
                <a:effectLst>
                  <a:innerShdw blurRad="25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Rectángulo redondeado 3"/>
                <p:cNvSpPr/>
                <p:nvPr/>
              </p:nvSpPr>
              <p:spPr>
                <a:xfrm>
                  <a:off x="-4897725" y="414678"/>
                  <a:ext cx="5029201" cy="3139168"/>
                </a:xfrm>
                <a:prstGeom prst="roundRect">
                  <a:avLst>
                    <a:gd name="adj" fmla="val 0"/>
                  </a:avLst>
                </a:prstGeom>
                <a:blipFill>
                  <a:blip r:embed="rId3"/>
                  <a:stretch>
                    <a:fillRect/>
                  </a:stretch>
                </a:blipFill>
                <a:ln>
                  <a:noFill/>
                </a:ln>
                <a:effectLst>
                  <a:innerShdw blurRad="25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18" name="Elipse 7"/>
                <p:cNvSpPr/>
                <p:nvPr/>
              </p:nvSpPr>
              <p:spPr>
                <a:xfrm>
                  <a:off x="-2427524" y="282449"/>
                  <a:ext cx="44887" cy="437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19" name="Elipse 7"/>
                <p:cNvSpPr/>
                <p:nvPr/>
              </p:nvSpPr>
              <p:spPr>
                <a:xfrm>
                  <a:off x="-2441390" y="280974"/>
                  <a:ext cx="36000" cy="36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20" name="374 Grupo"/>
                <p:cNvGrpSpPr/>
                <p:nvPr/>
              </p:nvGrpSpPr>
              <p:grpSpPr>
                <a:xfrm>
                  <a:off x="-5715543" y="3770615"/>
                  <a:ext cx="6625214" cy="199884"/>
                  <a:chOff x="-5715543" y="3770615"/>
                  <a:chExt cx="6625214" cy="199884"/>
                </a:xfrm>
                <a:effectLst>
                  <a:reflection blurRad="6350" stA="50000" endA="300" endPos="90000" dist="50800" dir="5400000" sy="-100000" algn="bl" rotWithShape="0"/>
                </a:effectLst>
              </p:grpSpPr>
              <p:sp>
                <p:nvSpPr>
                  <p:cNvPr id="23" name="20 Rectángulo redondeado"/>
                  <p:cNvSpPr/>
                  <p:nvPr/>
                </p:nvSpPr>
                <p:spPr>
                  <a:xfrm>
                    <a:off x="-5706018" y="3849586"/>
                    <a:ext cx="6599368" cy="120913"/>
                  </a:xfrm>
                  <a:custGeom>
                    <a:avLst/>
                    <a:gdLst>
                      <a:gd name="connsiteX0" fmla="*/ 0 w 6581775"/>
                      <a:gd name="connsiteY0" fmla="*/ 12303 h 73819"/>
                      <a:gd name="connsiteX1" fmla="*/ 12303 w 6581775"/>
                      <a:gd name="connsiteY1" fmla="*/ 0 h 73819"/>
                      <a:gd name="connsiteX2" fmla="*/ 6569472 w 6581775"/>
                      <a:gd name="connsiteY2" fmla="*/ 0 h 73819"/>
                      <a:gd name="connsiteX3" fmla="*/ 6581775 w 6581775"/>
                      <a:gd name="connsiteY3" fmla="*/ 12303 h 73819"/>
                      <a:gd name="connsiteX4" fmla="*/ 6581775 w 6581775"/>
                      <a:gd name="connsiteY4" fmla="*/ 61516 h 73819"/>
                      <a:gd name="connsiteX5" fmla="*/ 6569472 w 6581775"/>
                      <a:gd name="connsiteY5" fmla="*/ 73819 h 73819"/>
                      <a:gd name="connsiteX6" fmla="*/ 12303 w 6581775"/>
                      <a:gd name="connsiteY6" fmla="*/ 73819 h 73819"/>
                      <a:gd name="connsiteX7" fmla="*/ 0 w 6581775"/>
                      <a:gd name="connsiteY7" fmla="*/ 61516 h 73819"/>
                      <a:gd name="connsiteX8" fmla="*/ 0 w 6581775"/>
                      <a:gd name="connsiteY8" fmla="*/ 12303 h 73819"/>
                      <a:gd name="connsiteX0" fmla="*/ 0 w 6581775"/>
                      <a:gd name="connsiteY0" fmla="*/ 12303 h 76200"/>
                      <a:gd name="connsiteX1" fmla="*/ 12303 w 6581775"/>
                      <a:gd name="connsiteY1" fmla="*/ 0 h 76200"/>
                      <a:gd name="connsiteX2" fmla="*/ 6569472 w 6581775"/>
                      <a:gd name="connsiteY2" fmla="*/ 0 h 76200"/>
                      <a:gd name="connsiteX3" fmla="*/ 6581775 w 6581775"/>
                      <a:gd name="connsiteY3" fmla="*/ 12303 h 76200"/>
                      <a:gd name="connsiteX4" fmla="*/ 6581775 w 6581775"/>
                      <a:gd name="connsiteY4" fmla="*/ 61516 h 76200"/>
                      <a:gd name="connsiteX5" fmla="*/ 6569472 w 6581775"/>
                      <a:gd name="connsiteY5" fmla="*/ 73819 h 76200"/>
                      <a:gd name="connsiteX6" fmla="*/ 202803 w 6581775"/>
                      <a:gd name="connsiteY6" fmla="*/ 76200 h 76200"/>
                      <a:gd name="connsiteX7" fmla="*/ 0 w 6581775"/>
                      <a:gd name="connsiteY7" fmla="*/ 61516 h 76200"/>
                      <a:gd name="connsiteX8" fmla="*/ 0 w 6581775"/>
                      <a:gd name="connsiteY8" fmla="*/ 12303 h 76200"/>
                      <a:gd name="connsiteX0" fmla="*/ 334156 w 6915931"/>
                      <a:gd name="connsiteY0" fmla="*/ 12303 h 76200"/>
                      <a:gd name="connsiteX1" fmla="*/ 346459 w 6915931"/>
                      <a:gd name="connsiteY1" fmla="*/ 0 h 76200"/>
                      <a:gd name="connsiteX2" fmla="*/ 6903628 w 6915931"/>
                      <a:gd name="connsiteY2" fmla="*/ 0 h 76200"/>
                      <a:gd name="connsiteX3" fmla="*/ 6915931 w 6915931"/>
                      <a:gd name="connsiteY3" fmla="*/ 12303 h 76200"/>
                      <a:gd name="connsiteX4" fmla="*/ 6915931 w 6915931"/>
                      <a:gd name="connsiteY4" fmla="*/ 61516 h 76200"/>
                      <a:gd name="connsiteX5" fmla="*/ 6903628 w 6915931"/>
                      <a:gd name="connsiteY5" fmla="*/ 73819 h 76200"/>
                      <a:gd name="connsiteX6" fmla="*/ 536959 w 6915931"/>
                      <a:gd name="connsiteY6" fmla="*/ 76200 h 76200"/>
                      <a:gd name="connsiteX7" fmla="*/ 334156 w 6915931"/>
                      <a:gd name="connsiteY7" fmla="*/ 12303 h 76200"/>
                      <a:gd name="connsiteX0" fmla="*/ 908279 w 7287251"/>
                      <a:gd name="connsiteY0" fmla="*/ 76200 h 76200"/>
                      <a:gd name="connsiteX1" fmla="*/ 717779 w 7287251"/>
                      <a:gd name="connsiteY1" fmla="*/ 0 h 76200"/>
                      <a:gd name="connsiteX2" fmla="*/ 7274948 w 7287251"/>
                      <a:gd name="connsiteY2" fmla="*/ 0 h 76200"/>
                      <a:gd name="connsiteX3" fmla="*/ 7287251 w 7287251"/>
                      <a:gd name="connsiteY3" fmla="*/ 12303 h 76200"/>
                      <a:gd name="connsiteX4" fmla="*/ 7287251 w 7287251"/>
                      <a:gd name="connsiteY4" fmla="*/ 61516 h 76200"/>
                      <a:gd name="connsiteX5" fmla="*/ 7274948 w 7287251"/>
                      <a:gd name="connsiteY5" fmla="*/ 73819 h 76200"/>
                      <a:gd name="connsiteX6" fmla="*/ 908279 w 7287251"/>
                      <a:gd name="connsiteY6" fmla="*/ 76200 h 76200"/>
                      <a:gd name="connsiteX0" fmla="*/ 556434 w 6935406"/>
                      <a:gd name="connsiteY0" fmla="*/ 76200 h 76200"/>
                      <a:gd name="connsiteX1" fmla="*/ 365934 w 6935406"/>
                      <a:gd name="connsiteY1" fmla="*/ 0 h 76200"/>
                      <a:gd name="connsiteX2" fmla="*/ 6923103 w 6935406"/>
                      <a:gd name="connsiteY2" fmla="*/ 0 h 76200"/>
                      <a:gd name="connsiteX3" fmla="*/ 6935406 w 6935406"/>
                      <a:gd name="connsiteY3" fmla="*/ 12303 h 76200"/>
                      <a:gd name="connsiteX4" fmla="*/ 6935406 w 6935406"/>
                      <a:gd name="connsiteY4" fmla="*/ 61516 h 76200"/>
                      <a:gd name="connsiteX5" fmla="*/ 6923103 w 6935406"/>
                      <a:gd name="connsiteY5" fmla="*/ 73819 h 76200"/>
                      <a:gd name="connsiteX6" fmla="*/ 556434 w 6935406"/>
                      <a:gd name="connsiteY6" fmla="*/ 76200 h 76200"/>
                      <a:gd name="connsiteX0" fmla="*/ 203303 w 6582275"/>
                      <a:gd name="connsiteY0" fmla="*/ 76200 h 76200"/>
                      <a:gd name="connsiteX1" fmla="*/ 12803 w 6582275"/>
                      <a:gd name="connsiteY1" fmla="*/ 0 h 76200"/>
                      <a:gd name="connsiteX2" fmla="*/ 6569972 w 6582275"/>
                      <a:gd name="connsiteY2" fmla="*/ 0 h 76200"/>
                      <a:gd name="connsiteX3" fmla="*/ 6582275 w 6582275"/>
                      <a:gd name="connsiteY3" fmla="*/ 12303 h 76200"/>
                      <a:gd name="connsiteX4" fmla="*/ 6582275 w 6582275"/>
                      <a:gd name="connsiteY4" fmla="*/ 61516 h 76200"/>
                      <a:gd name="connsiteX5" fmla="*/ 6569972 w 6582275"/>
                      <a:gd name="connsiteY5" fmla="*/ 73819 h 76200"/>
                      <a:gd name="connsiteX6" fmla="*/ 203303 w 658227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81615 w 6581615"/>
                      <a:gd name="connsiteY4" fmla="*/ 61516 h 76200"/>
                      <a:gd name="connsiteX5" fmla="*/ 6569312 w 6581615"/>
                      <a:gd name="connsiteY5" fmla="*/ 73819 h 76200"/>
                      <a:gd name="connsiteX6" fmla="*/ 202643 w 658161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69312 w 6581615"/>
                      <a:gd name="connsiteY4" fmla="*/ 73819 h 76200"/>
                      <a:gd name="connsiteX5" fmla="*/ 202643 w 6581615"/>
                      <a:gd name="connsiteY5" fmla="*/ 76200 h 76200"/>
                      <a:gd name="connsiteX0" fmla="*/ 202643 w 7377095"/>
                      <a:gd name="connsiteY0" fmla="*/ 76200 h 76200"/>
                      <a:gd name="connsiteX1" fmla="*/ 12143 w 7377095"/>
                      <a:gd name="connsiteY1" fmla="*/ 0 h 76200"/>
                      <a:gd name="connsiteX2" fmla="*/ 6569312 w 7377095"/>
                      <a:gd name="connsiteY2" fmla="*/ 0 h 76200"/>
                      <a:gd name="connsiteX3" fmla="*/ 6569312 w 7377095"/>
                      <a:gd name="connsiteY3" fmla="*/ 73819 h 76200"/>
                      <a:gd name="connsiteX4" fmla="*/ 202643 w 7377095"/>
                      <a:gd name="connsiteY4" fmla="*/ 76200 h 76200"/>
                      <a:gd name="connsiteX0" fmla="*/ 202643 w 7276041"/>
                      <a:gd name="connsiteY0" fmla="*/ 76200 h 76200"/>
                      <a:gd name="connsiteX1" fmla="*/ 12143 w 7276041"/>
                      <a:gd name="connsiteY1" fmla="*/ 0 h 76200"/>
                      <a:gd name="connsiteX2" fmla="*/ 6569312 w 7276041"/>
                      <a:gd name="connsiteY2" fmla="*/ 0 h 76200"/>
                      <a:gd name="connsiteX3" fmla="*/ 6347855 w 7276041"/>
                      <a:gd name="connsiteY3" fmla="*/ 73819 h 76200"/>
                      <a:gd name="connsiteX4" fmla="*/ 202643 w 7276041"/>
                      <a:gd name="connsiteY4" fmla="*/ 76200 h 76200"/>
                      <a:gd name="connsiteX0" fmla="*/ 202643 w 7034172"/>
                      <a:gd name="connsiteY0" fmla="*/ 76200 h 76200"/>
                      <a:gd name="connsiteX1" fmla="*/ 12143 w 7034172"/>
                      <a:gd name="connsiteY1" fmla="*/ 0 h 76200"/>
                      <a:gd name="connsiteX2" fmla="*/ 6569312 w 7034172"/>
                      <a:gd name="connsiteY2" fmla="*/ 0 h 76200"/>
                      <a:gd name="connsiteX3" fmla="*/ 6347855 w 7034172"/>
                      <a:gd name="connsiteY3" fmla="*/ 73819 h 76200"/>
                      <a:gd name="connsiteX4" fmla="*/ 202643 w 7034172"/>
                      <a:gd name="connsiteY4" fmla="*/ 76200 h 76200"/>
                      <a:gd name="connsiteX0" fmla="*/ 202643 w 6569312"/>
                      <a:gd name="connsiteY0" fmla="*/ 76200 h 76200"/>
                      <a:gd name="connsiteX1" fmla="*/ 12143 w 6569312"/>
                      <a:gd name="connsiteY1" fmla="*/ 0 h 76200"/>
                      <a:gd name="connsiteX2" fmla="*/ 6569312 w 6569312"/>
                      <a:gd name="connsiteY2" fmla="*/ 0 h 76200"/>
                      <a:gd name="connsiteX3" fmla="*/ 6347855 w 6569312"/>
                      <a:gd name="connsiteY3" fmla="*/ 73819 h 76200"/>
                      <a:gd name="connsiteX4" fmla="*/ 202643 w 6569312"/>
                      <a:gd name="connsiteY4" fmla="*/ 76200 h 76200"/>
                      <a:gd name="connsiteX0" fmla="*/ 202643 w 6570965"/>
                      <a:gd name="connsiteY0" fmla="*/ 76200 h 76200"/>
                      <a:gd name="connsiteX1" fmla="*/ 12143 w 6570965"/>
                      <a:gd name="connsiteY1" fmla="*/ 0 h 76200"/>
                      <a:gd name="connsiteX2" fmla="*/ 6569312 w 6570965"/>
                      <a:gd name="connsiteY2" fmla="*/ 0 h 76200"/>
                      <a:gd name="connsiteX3" fmla="*/ 6347855 w 6570965"/>
                      <a:gd name="connsiteY3" fmla="*/ 73819 h 76200"/>
                      <a:gd name="connsiteX4" fmla="*/ 202643 w 6570965"/>
                      <a:gd name="connsiteY4" fmla="*/ 762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0965" h="7620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gradFill flip="none" rotWithShape="1">
                    <a:gsLst>
                      <a:gs pos="95000">
                        <a:srgbClr val="A5A9AD"/>
                      </a:gs>
                      <a:gs pos="50000">
                        <a:srgbClr val="868B90"/>
                      </a:gs>
                      <a:gs pos="8000">
                        <a:srgbClr val="868B90"/>
                      </a:gs>
                    </a:gsLst>
                    <a:lin ang="16200000" scaled="1"/>
                    <a:tileRect/>
                  </a:gradFill>
                  <a:ln>
                    <a:noFill/>
                  </a:ln>
                  <a:effectLst>
                    <a:outerShdw blurRad="12700" dist="25400" dir="5400000" algn="t" rotWithShape="0">
                      <a:schemeClr val="tx1">
                        <a:lumMod val="85000"/>
                        <a:lumOff val="15000"/>
                      </a:schemeClr>
                    </a:outerShdw>
                  </a:effectLst>
                  <a:scene3d>
                    <a:camera prst="orthographicFront"/>
                    <a:lightRig rig="harsh"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MX">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24" name="Rectángulo redondeado 3"/>
                  <p:cNvSpPr/>
                  <p:nvPr/>
                </p:nvSpPr>
                <p:spPr>
                  <a:xfrm>
                    <a:off x="-5715543" y="3770615"/>
                    <a:ext cx="6625214" cy="129600"/>
                  </a:xfrm>
                  <a:prstGeom prst="roundRect">
                    <a:avLst>
                      <a:gd name="adj" fmla="val 23977"/>
                    </a:avLst>
                  </a:prstGeom>
                  <a:gradFill flip="none" rotWithShape="1">
                    <a:gsLst>
                      <a:gs pos="100000">
                        <a:srgbClr val="868B90"/>
                      </a:gs>
                      <a:gs pos="95000">
                        <a:srgbClr val="868B90"/>
                      </a:gs>
                      <a:gs pos="0">
                        <a:srgbClr val="868B90"/>
                      </a:gs>
                      <a:gs pos="98000">
                        <a:srgbClr val="FFFFFF"/>
                      </a:gs>
                      <a:gs pos="2000">
                        <a:srgbClr val="FBF9FA"/>
                      </a:gs>
                      <a:gs pos="5000">
                        <a:srgbClr val="868B90"/>
                      </a:gs>
                      <a:gs pos="90000">
                        <a:srgbClr val="FAF9FB"/>
                      </a:gs>
                      <a:gs pos="10000">
                        <a:srgbClr val="FBF9FA"/>
                      </a:gs>
                      <a:gs pos="39000">
                        <a:srgbClr val="FBF9FA"/>
                      </a:gs>
                      <a:gs pos="63000">
                        <a:srgbClr val="FBF9FA"/>
                      </a:gs>
                    </a:gsLst>
                    <a:lin ang="21594000" scaled="0"/>
                    <a:tileRect/>
                  </a:gradFill>
                  <a:ln>
                    <a:noFill/>
                  </a:ln>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21" name="23 Rectángulo redondeado"/>
                <p:cNvSpPr/>
                <p:nvPr/>
              </p:nvSpPr>
              <p:spPr>
                <a:xfrm>
                  <a:off x="-2857566" y="3771797"/>
                  <a:ext cx="923491" cy="82550"/>
                </a:xfrm>
                <a:custGeom>
                  <a:avLst/>
                  <a:gdLst/>
                  <a:ahLst/>
                  <a:cxnLst/>
                  <a:rect l="l" t="t" r="r" b="b"/>
                  <a:pathLst>
                    <a:path w="923491" h="82550">
                      <a:moveTo>
                        <a:pt x="0" y="0"/>
                      </a:moveTo>
                      <a:lnTo>
                        <a:pt x="923491" y="0"/>
                      </a:lnTo>
                      <a:cubicBezTo>
                        <a:pt x="920296" y="46402"/>
                        <a:pt x="881273" y="82550"/>
                        <a:pt x="833807" y="82550"/>
                      </a:cubicBezTo>
                      <a:lnTo>
                        <a:pt x="89683" y="82550"/>
                      </a:lnTo>
                      <a:cubicBezTo>
                        <a:pt x="42218" y="82550"/>
                        <a:pt x="3194" y="46402"/>
                        <a:pt x="0" y="0"/>
                      </a:cubicBezTo>
                      <a:close/>
                    </a:path>
                  </a:pathLst>
                </a:custGeom>
                <a:solidFill>
                  <a:srgbClr val="F7F5F9"/>
                </a:solidFill>
                <a:ln w="3175">
                  <a:noFill/>
                </a:ln>
                <a:effectLst>
                  <a:innerShdw blurRad="12700" dist="12700" dir="54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MX">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22" name="Rectángulo redondeado 3"/>
                <p:cNvSpPr/>
                <p:nvPr/>
              </p:nvSpPr>
              <p:spPr>
                <a:xfrm>
                  <a:off x="-5080279" y="207647"/>
                  <a:ext cx="2070313" cy="3020732"/>
                </a:xfrm>
                <a:custGeom>
                  <a:avLst/>
                  <a:gdLst/>
                  <a:ahLst/>
                  <a:cxnLst/>
                  <a:rect l="l" t="t" r="r" b="b"/>
                  <a:pathLst>
                    <a:path w="2070313" h="3020732">
                      <a:moveTo>
                        <a:pt x="187976" y="0"/>
                      </a:moveTo>
                      <a:lnTo>
                        <a:pt x="2070313" y="0"/>
                      </a:lnTo>
                      <a:lnTo>
                        <a:pt x="1928420" y="207031"/>
                      </a:lnTo>
                      <a:lnTo>
                        <a:pt x="183453" y="207031"/>
                      </a:lnTo>
                      <a:lnTo>
                        <a:pt x="183453" y="2753062"/>
                      </a:lnTo>
                      <a:lnTo>
                        <a:pt x="0" y="3020732"/>
                      </a:lnTo>
                      <a:lnTo>
                        <a:pt x="0" y="187976"/>
                      </a:lnTo>
                      <a:cubicBezTo>
                        <a:pt x="0" y="84160"/>
                        <a:pt x="84160" y="0"/>
                        <a:pt x="187976" y="0"/>
                      </a:cubicBezTo>
                      <a:close/>
                    </a:path>
                  </a:pathLst>
                </a:custGeom>
                <a:gradFill flip="none" rotWithShape="1">
                  <a:gsLst>
                    <a:gs pos="0">
                      <a:schemeClr val="bg1">
                        <a:alpha val="0"/>
                      </a:schemeClr>
                    </a:gs>
                    <a:gs pos="86000">
                      <a:schemeClr val="bg1">
                        <a:alpha val="41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14" name="Rectángulo redondeado 3"/>
              <p:cNvSpPr/>
              <p:nvPr/>
            </p:nvSpPr>
            <p:spPr>
              <a:xfrm>
                <a:off x="4222545" y="2444919"/>
                <a:ext cx="4165754" cy="2583189"/>
              </a:xfrm>
              <a:prstGeom prst="roundRect">
                <a:avLst>
                  <a:gd name="adj" fmla="val 0"/>
                </a:avLst>
              </a:prstGeom>
              <a:no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90636" tIns="45318" rIns="90636" bIns="45318"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15" name="Rectángulo redondeado 3"/>
              <p:cNvSpPr/>
              <p:nvPr/>
            </p:nvSpPr>
            <p:spPr>
              <a:xfrm>
                <a:off x="3545096" y="5206518"/>
                <a:ext cx="5487753" cy="45720"/>
              </a:xfrm>
              <a:prstGeom prst="roundRect">
                <a:avLst>
                  <a:gd name="adj" fmla="val 23977"/>
                </a:avLst>
              </a:prstGeom>
              <a:noFill/>
              <a:ln w="9525">
                <a:solidFill>
                  <a:schemeClr val="accent1"/>
                </a:solidFill>
              </a:ln>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lIns="90636" tIns="45318" rIns="90636" bIns="45318"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grpSp>
      <p:sp>
        <p:nvSpPr>
          <p:cNvPr id="25" name="Rectangle 24"/>
          <p:cNvSpPr/>
          <p:nvPr/>
        </p:nvSpPr>
        <p:spPr>
          <a:xfrm>
            <a:off x="4677669" y="246216"/>
            <a:ext cx="4427815" cy="369332"/>
          </a:xfrm>
          <a:prstGeom prst="rect">
            <a:avLst/>
          </a:prstGeom>
        </p:spPr>
        <p:txBody>
          <a:bodyPr wrap="none">
            <a:spAutoFit/>
          </a:bodyPr>
          <a:lstStyle/>
          <a:p>
            <a:r>
              <a:rPr lang="en-US" sz="1800" b="1" dirty="0" smtClean="0">
                <a:solidFill>
                  <a:srgbClr val="00B0F0"/>
                </a:solidFill>
                <a:latin typeface="Montserrat" panose="020B0604020202020204" charset="0"/>
              </a:rPr>
              <a:t>SUPPORT FOR PARENTS:</a:t>
            </a:r>
            <a:r>
              <a:rPr lang="en-US" sz="1800" b="1" dirty="0" smtClean="0">
                <a:latin typeface="Montserrat" panose="020B0604020202020204" charset="0"/>
              </a:rPr>
              <a:t> NPCPP.IE</a:t>
            </a:r>
            <a:endParaRPr lang="en-GB" dirty="0"/>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7764" r="15372"/>
          <a:stretch/>
        </p:blipFill>
        <p:spPr>
          <a:xfrm>
            <a:off x="1136823" y="1044929"/>
            <a:ext cx="5453448" cy="3545656"/>
          </a:xfrm>
          <a:prstGeom prst="rect">
            <a:avLst/>
          </a:prstGeom>
        </p:spPr>
      </p:pic>
    </p:spTree>
    <p:extLst>
      <p:ext uri="{BB962C8B-B14F-4D97-AF65-F5344CB8AC3E}">
        <p14:creationId xmlns:p14="http://schemas.microsoft.com/office/powerpoint/2010/main" val="35290003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27</a:t>
            </a:fld>
            <a:endParaRPr lang="en"/>
          </a:p>
        </p:txBody>
      </p:sp>
      <p:sp>
        <p:nvSpPr>
          <p:cNvPr id="12" name="2 Marcador de texto"/>
          <p:cNvSpPr>
            <a:spLocks noGrp="1"/>
          </p:cNvSpPr>
          <p:nvPr>
            <p:ph type="body" sz="quarter" idx="4294967295"/>
          </p:nvPr>
        </p:nvSpPr>
        <p:spPr>
          <a:xfrm>
            <a:off x="3179313" y="150083"/>
            <a:ext cx="5873811" cy="473313"/>
          </a:xfrm>
          <a:prstGeom prst="rect">
            <a:avLst/>
          </a:prstGeom>
        </p:spPr>
        <p:txBody>
          <a:bodyPr/>
          <a:lstStyle/>
          <a:p>
            <a:pPr indent="0" algn="r">
              <a:buNone/>
            </a:pPr>
            <a:r>
              <a:rPr lang="en-US" b="1" dirty="0" smtClean="0">
                <a:latin typeface="Montserrat" panose="020B0604020202020204" charset="0"/>
              </a:rPr>
              <a:t>ACTIVITY:  </a:t>
            </a:r>
            <a:r>
              <a:rPr lang="en-US" b="1" dirty="0" smtClean="0">
                <a:solidFill>
                  <a:srgbClr val="D379AC"/>
                </a:solidFill>
                <a:latin typeface="Montserrat" panose="020B0604020202020204" charset="0"/>
              </a:rPr>
              <a:t>REFLECTION</a:t>
            </a:r>
          </a:p>
        </p:txBody>
      </p:sp>
      <p:sp>
        <p:nvSpPr>
          <p:cNvPr id="13" name="35 Rectángulo"/>
          <p:cNvSpPr/>
          <p:nvPr/>
        </p:nvSpPr>
        <p:spPr>
          <a:xfrm>
            <a:off x="1209958" y="484897"/>
            <a:ext cx="3436150" cy="3415508"/>
          </a:xfrm>
          <a:prstGeom prst="rect">
            <a:avLst/>
          </a:prstGeom>
        </p:spPr>
        <p:txBody>
          <a:bodyPr wrap="square" lIns="90636" tIns="45318" rIns="90636" bIns="45318" anchor="ctr">
            <a:spAutoFit/>
          </a:bodyPr>
          <a:lstStyle/>
          <a:p>
            <a:pPr defTabSz="1208493">
              <a:lnSpc>
                <a:spcPct val="150000"/>
              </a:lnSpc>
            </a:pPr>
            <a:r>
              <a:rPr lang="en-IE" sz="1200" b="1" dirty="0">
                <a:solidFill>
                  <a:schemeClr val="bg2">
                    <a:lumMod val="75000"/>
                  </a:schemeClr>
                </a:solidFill>
                <a:latin typeface="Montserrat Light" panose="020B0604020202020204" charset="0"/>
                <a:ea typeface="Segoe UI" panose="020B0502040204020203" pitchFamily="34" charset="0"/>
                <a:cs typeface="Helvetica" panose="020B0604020202020204" pitchFamily="34" charset="0"/>
              </a:rPr>
              <a:t>Think back over some of the issues we have spoken about today:</a:t>
            </a:r>
          </a:p>
          <a:p>
            <a:pPr marL="342900" indent="-342900" defTabSz="1208493">
              <a:lnSpc>
                <a:spcPct val="150000"/>
              </a:lnSpc>
              <a:buAutoNum type="arabicPeriod"/>
            </a:pPr>
            <a:r>
              <a:rPr lang="en-IE" sz="1200" dirty="0">
                <a:solidFill>
                  <a:srgbClr val="F05E43"/>
                </a:solidFill>
                <a:latin typeface="Montserrat Light" panose="020B0604020202020204" charset="0"/>
                <a:ea typeface="Segoe UI" panose="020B0502040204020203" pitchFamily="34" charset="0"/>
                <a:cs typeface="Helvetica" panose="020B0604020202020204" pitchFamily="34" charset="0"/>
              </a:rPr>
              <a:t>Managing Screen time</a:t>
            </a:r>
          </a:p>
          <a:p>
            <a:pPr marL="342900" indent="-342900" defTabSz="1208493">
              <a:lnSpc>
                <a:spcPct val="150000"/>
              </a:lnSpc>
              <a:buAutoNum type="arabicPeriod"/>
            </a:pPr>
            <a:r>
              <a:rPr lang="en-IE" sz="1200" dirty="0">
                <a:solidFill>
                  <a:srgbClr val="F05E43"/>
                </a:solidFill>
                <a:latin typeface="Montserrat Light" panose="020B0604020202020204" charset="0"/>
                <a:ea typeface="Segoe UI" panose="020B0502040204020203" pitchFamily="34" charset="0"/>
                <a:cs typeface="Helvetica" panose="020B0604020202020204" pitchFamily="34" charset="0"/>
              </a:rPr>
              <a:t>Dealing with conflict</a:t>
            </a:r>
          </a:p>
          <a:p>
            <a:pPr marL="342900" indent="-342900" defTabSz="1208493">
              <a:lnSpc>
                <a:spcPct val="150000"/>
              </a:lnSpc>
              <a:buAutoNum type="arabicPeriod"/>
            </a:pPr>
            <a:r>
              <a:rPr lang="en-IE" sz="1200" dirty="0">
                <a:solidFill>
                  <a:srgbClr val="F05E43"/>
                </a:solidFill>
                <a:latin typeface="Montserrat Light" panose="020B0604020202020204" charset="0"/>
                <a:ea typeface="Segoe UI" panose="020B0502040204020203" pitchFamily="34" charset="0"/>
                <a:cs typeface="Helvetica" panose="020B0604020202020204" pitchFamily="34" charset="0"/>
              </a:rPr>
              <a:t>Talking to your child about what they do </a:t>
            </a:r>
            <a:r>
              <a:rPr lang="en-IE" sz="1200" dirty="0" smtClean="0">
                <a:solidFill>
                  <a:srgbClr val="F05E43"/>
                </a:solidFill>
                <a:latin typeface="Montserrat Light" panose="020B0604020202020204" charset="0"/>
                <a:ea typeface="Segoe UI" panose="020B0502040204020203" pitchFamily="34" charset="0"/>
                <a:cs typeface="Helvetica" panose="020B0604020202020204" pitchFamily="34" charset="0"/>
              </a:rPr>
              <a:t>online</a:t>
            </a:r>
          </a:p>
          <a:p>
            <a:pPr marL="342900" indent="-342900" defTabSz="1208493">
              <a:lnSpc>
                <a:spcPct val="150000"/>
              </a:lnSpc>
              <a:buAutoNum type="arabicPeriod"/>
            </a:pPr>
            <a:r>
              <a:rPr lang="en-IE" sz="1200" dirty="0" smtClean="0">
                <a:solidFill>
                  <a:srgbClr val="F05E43"/>
                </a:solidFill>
                <a:latin typeface="Montserrat Light" panose="020B0604020202020204" charset="0"/>
                <a:ea typeface="Segoe UI" panose="020B0502040204020203" pitchFamily="34" charset="0"/>
                <a:cs typeface="Helvetica" panose="020B0604020202020204" pitchFamily="34" charset="0"/>
              </a:rPr>
              <a:t>Social Media </a:t>
            </a:r>
            <a:endParaRPr lang="en-IE" sz="1200" dirty="0">
              <a:solidFill>
                <a:srgbClr val="F05E43"/>
              </a:solidFill>
              <a:latin typeface="Montserrat Light" panose="020B0604020202020204" charset="0"/>
              <a:ea typeface="Segoe UI" panose="020B0502040204020203" pitchFamily="34" charset="0"/>
              <a:cs typeface="Helvetica" panose="020B0604020202020204" pitchFamily="34" charset="0"/>
            </a:endParaRPr>
          </a:p>
          <a:p>
            <a:pPr marL="342900" indent="-342900" defTabSz="1208493">
              <a:lnSpc>
                <a:spcPct val="150000"/>
              </a:lnSpc>
              <a:buAutoNum type="arabicPeriod"/>
            </a:pPr>
            <a:r>
              <a:rPr lang="en-IE" sz="1200" dirty="0" smtClean="0">
                <a:solidFill>
                  <a:srgbClr val="F05E43"/>
                </a:solidFill>
                <a:latin typeface="Montserrat Light" panose="020B0604020202020204" charset="0"/>
                <a:ea typeface="Segoe UI" panose="020B0502040204020203" pitchFamily="34" charset="0"/>
                <a:cs typeface="Helvetica" panose="020B0604020202020204" pitchFamily="34" charset="0"/>
              </a:rPr>
              <a:t>Image-sharing</a:t>
            </a:r>
          </a:p>
          <a:p>
            <a:pPr marL="342900" indent="-342900" defTabSz="1208493">
              <a:lnSpc>
                <a:spcPct val="150000"/>
              </a:lnSpc>
              <a:buAutoNum type="arabicPeriod"/>
            </a:pPr>
            <a:r>
              <a:rPr lang="en-IE" sz="1200" dirty="0" smtClean="0">
                <a:solidFill>
                  <a:srgbClr val="F05E43"/>
                </a:solidFill>
                <a:latin typeface="Montserrat Light" panose="020B0604020202020204" charset="0"/>
                <a:ea typeface="Segoe UI" panose="020B0502040204020203" pitchFamily="34" charset="0"/>
                <a:cs typeface="Helvetica" panose="020B0604020202020204" pitchFamily="34" charset="0"/>
              </a:rPr>
              <a:t>Digital Footprint </a:t>
            </a:r>
            <a:endParaRPr lang="en-IE" sz="1200" dirty="0">
              <a:solidFill>
                <a:srgbClr val="F05E43"/>
              </a:solidFill>
              <a:latin typeface="Montserrat Light" panose="020B0604020202020204" charset="0"/>
              <a:ea typeface="Segoe UI" panose="020B0502040204020203" pitchFamily="34" charset="0"/>
              <a:cs typeface="Helvetica" panose="020B0604020202020204" pitchFamily="34" charset="0"/>
            </a:endParaRPr>
          </a:p>
          <a:p>
            <a:pPr marL="342900" indent="-342900" defTabSz="1208493">
              <a:lnSpc>
                <a:spcPct val="150000"/>
              </a:lnSpc>
              <a:buAutoNum type="arabicPeriod"/>
            </a:pPr>
            <a:r>
              <a:rPr lang="en-IE" sz="1200" dirty="0">
                <a:solidFill>
                  <a:srgbClr val="F05E43"/>
                </a:solidFill>
                <a:latin typeface="Montserrat Light" panose="020B0604020202020204" charset="0"/>
                <a:ea typeface="Segoe UI" panose="020B0502040204020203" pitchFamily="34" charset="0"/>
                <a:cs typeface="Helvetica" panose="020B0604020202020204" pitchFamily="34" charset="0"/>
              </a:rPr>
              <a:t>Responding to cyberbullying</a:t>
            </a:r>
          </a:p>
          <a:p>
            <a:pPr marL="342900" indent="-342900" defTabSz="1208493">
              <a:lnSpc>
                <a:spcPct val="150000"/>
              </a:lnSpc>
              <a:buAutoNum type="arabicPeriod"/>
            </a:pPr>
            <a:r>
              <a:rPr lang="en-IE" sz="1200" dirty="0" smtClean="0">
                <a:solidFill>
                  <a:srgbClr val="F05E43"/>
                </a:solidFill>
                <a:latin typeface="Montserrat Light" panose="020B0604020202020204" charset="0"/>
                <a:ea typeface="Segoe UI" panose="020B0502040204020203" pitchFamily="34" charset="0"/>
                <a:cs typeface="Helvetica" panose="020B0604020202020204" pitchFamily="34" charset="0"/>
              </a:rPr>
              <a:t>Teaching your child how to protect themselves online </a:t>
            </a:r>
            <a:endParaRPr lang="es-MX" sz="1200" dirty="0">
              <a:solidFill>
                <a:srgbClr val="F05E43"/>
              </a:solidFill>
              <a:latin typeface="Montserrat Light" panose="020B0604020202020204" charset="0"/>
              <a:ea typeface="Segoe UI" panose="020B0502040204020203" pitchFamily="34" charset="0"/>
              <a:cs typeface="Helvetica" panose="020B0604020202020204" pitchFamily="34" charset="0"/>
            </a:endParaRPr>
          </a:p>
        </p:txBody>
      </p:sp>
      <p:sp>
        <p:nvSpPr>
          <p:cNvPr id="14" name="37 Rectángulo"/>
          <p:cNvSpPr/>
          <p:nvPr/>
        </p:nvSpPr>
        <p:spPr>
          <a:xfrm>
            <a:off x="1529815" y="4055359"/>
            <a:ext cx="3298996" cy="891292"/>
          </a:xfrm>
          <a:prstGeom prst="rect">
            <a:avLst/>
          </a:prstGeom>
        </p:spPr>
        <p:txBody>
          <a:bodyPr wrap="square" lIns="90636" tIns="45318" rIns="90636" bIns="45318">
            <a:spAutoFit/>
          </a:bodyPr>
          <a:lstStyle/>
          <a:p>
            <a:pPr defTabSz="1208493">
              <a:lnSpc>
                <a:spcPct val="150000"/>
              </a:lnSpc>
            </a:pPr>
            <a:r>
              <a:rPr lang="en-IE" sz="1200" b="1" noProof="1">
                <a:solidFill>
                  <a:srgbClr val="F05E43"/>
                </a:solidFill>
                <a:latin typeface="Montserrat Light" panose="020B0604020202020204" charset="0"/>
                <a:ea typeface="Segoe UI" panose="020B0502040204020203" pitchFamily="34" charset="0"/>
                <a:cs typeface="Helvetica" panose="020B0604020202020204" pitchFamily="34" charset="0"/>
              </a:rPr>
              <a:t>Create a to do list of actions that you think will help your children to have more positive online experiences. </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3055" y="1284014"/>
            <a:ext cx="2474503" cy="2972592"/>
          </a:xfrm>
          <a:prstGeom prst="rect">
            <a:avLst/>
          </a:prstGeom>
        </p:spPr>
      </p:pic>
    </p:spTree>
    <p:extLst>
      <p:ext uri="{BB962C8B-B14F-4D97-AF65-F5344CB8AC3E}">
        <p14:creationId xmlns:p14="http://schemas.microsoft.com/office/powerpoint/2010/main" val="101032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grpSp>
        <p:nvGrpSpPr>
          <p:cNvPr id="11" name="Group 10"/>
          <p:cNvGrpSpPr/>
          <p:nvPr/>
        </p:nvGrpSpPr>
        <p:grpSpPr>
          <a:xfrm>
            <a:off x="5505586" y="1317316"/>
            <a:ext cx="3328774" cy="2118025"/>
            <a:chOff x="5778652" y="2557499"/>
            <a:chExt cx="3328774" cy="2118025"/>
          </a:xfrm>
        </p:grpSpPr>
        <p:sp>
          <p:nvSpPr>
            <p:cNvPr id="12" name="TextBox 11"/>
            <p:cNvSpPr txBox="1"/>
            <p:nvPr/>
          </p:nvSpPr>
          <p:spPr>
            <a:xfrm>
              <a:off x="6464522" y="4167693"/>
              <a:ext cx="2642904" cy="507831"/>
            </a:xfrm>
            <a:prstGeom prst="rect">
              <a:avLst/>
            </a:prstGeom>
            <a:noFill/>
          </p:spPr>
          <p:txBody>
            <a:bodyPr wrap="square" rtlCol="0">
              <a:spAutoFit/>
            </a:bodyPr>
            <a:lstStyle/>
            <a:p>
              <a:r>
                <a:rPr lang="en-US" sz="1350" dirty="0" smtClean="0">
                  <a:solidFill>
                    <a:schemeClr val="tx1">
                      <a:lumMod val="65000"/>
                      <a:lumOff val="35000"/>
                    </a:schemeClr>
                  </a:solidFill>
                  <a:latin typeface="Montserrat" panose="020B0604020202020204" charset="0"/>
                  <a:ea typeface="Roboto Light" charset="0"/>
                  <a:cs typeface="Roboto Light" charset="0"/>
                </a:rPr>
                <a:t>What can you do to be safe online? </a:t>
              </a:r>
              <a:endParaRPr lang="en-US" sz="1350" dirty="0">
                <a:solidFill>
                  <a:schemeClr val="tx1">
                    <a:lumMod val="65000"/>
                    <a:lumOff val="35000"/>
                  </a:schemeClr>
                </a:solidFill>
                <a:latin typeface="Montserrat" panose="020B0604020202020204" charset="0"/>
                <a:ea typeface="Roboto Light" charset="0"/>
                <a:cs typeface="Roboto Light" charset="0"/>
              </a:endParaRPr>
            </a:p>
          </p:txBody>
        </p:sp>
        <p:sp>
          <p:nvSpPr>
            <p:cNvPr id="13" name="TextBox 12"/>
            <p:cNvSpPr txBox="1"/>
            <p:nvPr/>
          </p:nvSpPr>
          <p:spPr>
            <a:xfrm>
              <a:off x="6464523" y="3380262"/>
              <a:ext cx="2160026" cy="715581"/>
            </a:xfrm>
            <a:prstGeom prst="rect">
              <a:avLst/>
            </a:prstGeom>
            <a:noFill/>
          </p:spPr>
          <p:txBody>
            <a:bodyPr wrap="square" rtlCol="0">
              <a:spAutoFit/>
            </a:bodyPr>
            <a:lstStyle/>
            <a:p>
              <a:r>
                <a:rPr lang="en-US" sz="1350" dirty="0" smtClean="0">
                  <a:solidFill>
                    <a:schemeClr val="tx1">
                      <a:lumMod val="65000"/>
                      <a:lumOff val="35000"/>
                    </a:schemeClr>
                  </a:solidFill>
                  <a:latin typeface="Montserrat" panose="020B0604020202020204" charset="0"/>
                  <a:ea typeface="Roboto Light" charset="0"/>
                  <a:cs typeface="Roboto Light" charset="0"/>
                </a:rPr>
                <a:t>What sort of information should you keep private? </a:t>
              </a:r>
              <a:endParaRPr lang="en-US" sz="1350" dirty="0">
                <a:solidFill>
                  <a:schemeClr val="tx1">
                    <a:lumMod val="65000"/>
                    <a:lumOff val="35000"/>
                  </a:schemeClr>
                </a:solidFill>
                <a:latin typeface="Montserrat" panose="020B0604020202020204" charset="0"/>
                <a:ea typeface="Roboto Light" charset="0"/>
                <a:cs typeface="Roboto Light" charset="0"/>
              </a:endParaRPr>
            </a:p>
          </p:txBody>
        </p:sp>
        <p:sp>
          <p:nvSpPr>
            <p:cNvPr id="14" name="TextBox 13"/>
            <p:cNvSpPr txBox="1"/>
            <p:nvPr/>
          </p:nvSpPr>
          <p:spPr>
            <a:xfrm>
              <a:off x="6464522" y="2580941"/>
              <a:ext cx="2160027" cy="715581"/>
            </a:xfrm>
            <a:prstGeom prst="rect">
              <a:avLst/>
            </a:prstGeom>
            <a:noFill/>
          </p:spPr>
          <p:txBody>
            <a:bodyPr wrap="square" rtlCol="0">
              <a:spAutoFit/>
            </a:bodyPr>
            <a:lstStyle/>
            <a:p>
              <a:r>
                <a:rPr lang="en-IE" sz="1350" dirty="0" smtClean="0">
                  <a:solidFill>
                    <a:schemeClr val="tx1">
                      <a:lumMod val="65000"/>
                      <a:lumOff val="35000"/>
                    </a:schemeClr>
                  </a:solidFill>
                  <a:latin typeface="Montserrat" panose="020B0604020202020204" charset="0"/>
                  <a:ea typeface="Roboto Light" charset="0"/>
                  <a:cs typeface="Roboto Light" charset="0"/>
                </a:rPr>
                <a:t>What are your favourite things to do online? </a:t>
              </a:r>
              <a:endParaRPr lang="en-IE" sz="1350" dirty="0">
                <a:solidFill>
                  <a:schemeClr val="tx1">
                    <a:lumMod val="65000"/>
                    <a:lumOff val="35000"/>
                  </a:schemeClr>
                </a:solidFill>
                <a:latin typeface="Montserrat" panose="020B0604020202020204" charset="0"/>
                <a:ea typeface="Roboto Light" charset="0"/>
                <a:cs typeface="Roboto Light" charset="0"/>
              </a:endParaRPr>
            </a:p>
          </p:txBody>
        </p:sp>
        <p:sp>
          <p:nvSpPr>
            <p:cNvPr id="15" name="Oval 14"/>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6" name="Oval 15"/>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7" name="Oval 16"/>
            <p:cNvSpPr/>
            <p:nvPr/>
          </p:nvSpPr>
          <p:spPr>
            <a:xfrm>
              <a:off x="5780346" y="4144251"/>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grpSp>
      <p:sp>
        <p:nvSpPr>
          <p:cNvPr id="18" name="1 Marcador de texto"/>
          <p:cNvSpPr txBox="1">
            <a:spLocks/>
          </p:cNvSpPr>
          <p:nvPr/>
        </p:nvSpPr>
        <p:spPr>
          <a:xfrm>
            <a:off x="380010" y="143128"/>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a:r>
              <a:rPr lang="en-US" sz="2250" dirty="0">
                <a:solidFill>
                  <a:srgbClr val="3D3D3D"/>
                </a:solidFill>
                <a:latin typeface="Montserrat" panose="020B0604020202020204" charset="0"/>
                <a:ea typeface="Roboto Light" panose="02000000000000000000" pitchFamily="2" charset="0"/>
                <a:cs typeface="Oswald" panose="02000503000000000000" pitchFamily="2" charset="0"/>
              </a:rPr>
              <a:t>START THE </a:t>
            </a:r>
            <a:r>
              <a:rPr lang="en-US" sz="2250" dirty="0">
                <a:solidFill>
                  <a:srgbClr val="00B0F0"/>
                </a:solidFill>
                <a:latin typeface="Montserrat" panose="020B0604020202020204" charset="0"/>
                <a:ea typeface="Roboto Light" panose="02000000000000000000" pitchFamily="2" charset="0"/>
                <a:cs typeface="Oswald" panose="02000503000000000000" pitchFamily="2" charset="0"/>
              </a:rPr>
              <a:t>CONVERSATION… </a:t>
            </a:r>
          </a:p>
        </p:txBody>
      </p:sp>
      <p:grpSp>
        <p:nvGrpSpPr>
          <p:cNvPr id="19" name="Group 18"/>
          <p:cNvGrpSpPr/>
          <p:nvPr/>
        </p:nvGrpSpPr>
        <p:grpSpPr>
          <a:xfrm>
            <a:off x="441481" y="1048946"/>
            <a:ext cx="4710233" cy="3525314"/>
            <a:chOff x="531239" y="2245625"/>
            <a:chExt cx="4710233" cy="3525314"/>
          </a:xfrm>
        </p:grpSpPr>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21" name="Rectangle 20"/>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grpSp>
      <p:sp>
        <p:nvSpPr>
          <p:cNvPr id="22" name="TextBox 21"/>
          <p:cNvSpPr txBox="1"/>
          <p:nvPr/>
        </p:nvSpPr>
        <p:spPr>
          <a:xfrm>
            <a:off x="6191456" y="3593134"/>
            <a:ext cx="2778466" cy="715581"/>
          </a:xfrm>
          <a:prstGeom prst="rect">
            <a:avLst/>
          </a:prstGeom>
          <a:noFill/>
        </p:spPr>
        <p:txBody>
          <a:bodyPr wrap="square" rtlCol="0">
            <a:spAutoFit/>
          </a:bodyPr>
          <a:lstStyle/>
          <a:p>
            <a:pPr fontAlgn="base"/>
            <a:r>
              <a:rPr lang="en-GB" sz="1350" dirty="0">
                <a:solidFill>
                  <a:schemeClr val="tx1">
                    <a:lumMod val="65000"/>
                    <a:lumOff val="35000"/>
                  </a:schemeClr>
                </a:solidFill>
                <a:latin typeface="Montserrat"/>
              </a:rPr>
              <a:t>What would you </a:t>
            </a:r>
            <a:r>
              <a:rPr lang="en-GB" sz="1350" dirty="0" smtClean="0">
                <a:solidFill>
                  <a:schemeClr val="tx1">
                    <a:lumMod val="65000"/>
                    <a:lumOff val="35000"/>
                  </a:schemeClr>
                </a:solidFill>
                <a:latin typeface="Montserrat"/>
              </a:rPr>
              <a:t>do if something online made you uncomfortable? </a:t>
            </a:r>
            <a:endParaRPr lang="en-GB" sz="1350" i="0" dirty="0">
              <a:solidFill>
                <a:schemeClr val="tx1">
                  <a:lumMod val="65000"/>
                  <a:lumOff val="35000"/>
                </a:schemeClr>
              </a:solidFill>
              <a:effectLst/>
              <a:latin typeface="Montserrat"/>
            </a:endParaRPr>
          </a:p>
        </p:txBody>
      </p:sp>
      <p:sp>
        <p:nvSpPr>
          <p:cNvPr id="23" name="Oval 22"/>
          <p:cNvSpPr/>
          <p:nvPr/>
        </p:nvSpPr>
        <p:spPr>
          <a:xfrm>
            <a:off x="5507281" y="3711210"/>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55" t="41635" r="-355"/>
          <a:stretch/>
        </p:blipFill>
        <p:spPr>
          <a:xfrm>
            <a:off x="1019991" y="1374435"/>
            <a:ext cx="3754017" cy="2874333"/>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5934" y="4582965"/>
            <a:ext cx="2228246" cy="492670"/>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1954" y="4714876"/>
            <a:ext cx="1033980" cy="418800"/>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58481" y="4814654"/>
            <a:ext cx="1570022" cy="219244"/>
          </a:xfrm>
          <a:prstGeom prst="rect">
            <a:avLst/>
          </a:prstGeom>
        </p:spPr>
      </p:pic>
      <p:pic>
        <p:nvPicPr>
          <p:cNvPr id="30" name="Shape 98"/>
          <p:cNvPicPr preferRelativeResize="0"/>
          <p:nvPr/>
        </p:nvPicPr>
        <p:blipFill rotWithShape="1">
          <a:blip r:embed="rId8">
            <a:alphaModFix/>
          </a:blip>
          <a:srcRect/>
          <a:stretch/>
        </p:blipFill>
        <p:spPr>
          <a:xfrm>
            <a:off x="5128503" y="4814654"/>
            <a:ext cx="503451" cy="219243"/>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29</a:t>
            </a:fld>
            <a:endParaRPr/>
          </a:p>
        </p:txBody>
      </p:sp>
      <p:sp>
        <p:nvSpPr>
          <p:cNvPr id="21" name="1 Marcador de texto"/>
          <p:cNvSpPr txBox="1">
            <a:spLocks/>
          </p:cNvSpPr>
          <p:nvPr/>
        </p:nvSpPr>
        <p:spPr>
          <a:xfrm>
            <a:off x="249692" y="156170"/>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smtClean="0">
                <a:latin typeface="Montserrat" panose="020B0604020202020204" charset="0"/>
              </a:rPr>
              <a:t>VIDEO </a:t>
            </a:r>
            <a:r>
              <a:rPr lang="en-US" b="1" dirty="0" smtClean="0">
                <a:solidFill>
                  <a:srgbClr val="FFC000"/>
                </a:solidFill>
                <a:latin typeface="Montserrat" panose="020B0604020202020204" charset="0"/>
              </a:rPr>
              <a:t>&gt;&gt;&gt; </a:t>
            </a:r>
            <a:r>
              <a:rPr lang="en-US" b="1" dirty="0" smtClean="0">
                <a:solidFill>
                  <a:srgbClr val="FF0000"/>
                </a:solidFill>
                <a:latin typeface="Montserrat" panose="020B0604020202020204" charset="0"/>
              </a:rPr>
              <a:t>LEAD BY EXAMPLE </a:t>
            </a:r>
            <a:endParaRPr lang="en-US" b="1" dirty="0">
              <a:solidFill>
                <a:srgbClr val="FF0000"/>
              </a:solidFill>
              <a:latin typeface="Montserrat" panose="020B0604020202020204" charset="0"/>
            </a:endParaRPr>
          </a:p>
        </p:txBody>
      </p:sp>
      <p:sp>
        <p:nvSpPr>
          <p:cNvPr id="5" name="Rectangle 4"/>
          <p:cNvSpPr/>
          <p:nvPr/>
        </p:nvSpPr>
        <p:spPr>
          <a:xfrm>
            <a:off x="691851" y="4442074"/>
            <a:ext cx="7114839" cy="307777"/>
          </a:xfrm>
          <a:prstGeom prst="rect">
            <a:avLst/>
          </a:prstGeom>
        </p:spPr>
        <p:txBody>
          <a:bodyPr wrap="square">
            <a:spAutoFit/>
          </a:bodyPr>
          <a:lstStyle/>
          <a:p>
            <a:r>
              <a:rPr lang="en-GB" b="1" dirty="0">
                <a:latin typeface="Montserrat" panose="020B0604020202020204" charset="0"/>
              </a:rPr>
              <a:t>Click the Link to play video: https://vimeo.com/191043980</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851" y="973488"/>
            <a:ext cx="5577523" cy="31245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855874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Shape 655"/>
          <p:cNvSpPr txBox="1">
            <a:spLocks noGrp="1"/>
          </p:cNvSpPr>
          <p:nvPr>
            <p:ph type="body" idx="1"/>
          </p:nvPr>
        </p:nvSpPr>
        <p:spPr>
          <a:xfrm>
            <a:off x="2418008" y="1319675"/>
            <a:ext cx="6400527" cy="2985600"/>
          </a:xfrm>
          <a:prstGeom prst="rect">
            <a:avLst/>
          </a:prstGeom>
        </p:spPr>
        <p:txBody>
          <a:bodyPr spcFirstLastPara="1" wrap="square" lIns="91425" tIns="91425" rIns="91425" bIns="91425" anchor="t" anchorCtr="0">
            <a:noAutofit/>
          </a:bodyPr>
          <a:lstStyle/>
          <a:p>
            <a:pPr marL="0" lvl="0" indent="0">
              <a:buNone/>
            </a:pPr>
            <a:r>
              <a:rPr lang="en-GB" sz="2800" dirty="0" smtClean="0"/>
              <a:t>Top concerns for Irish Parents: cyberbullying, </a:t>
            </a:r>
            <a:r>
              <a:rPr lang="en-GB" sz="2800" dirty="0"/>
              <a:t>s</a:t>
            </a:r>
            <a:r>
              <a:rPr lang="en-GB" sz="2800" dirty="0" smtClean="0"/>
              <a:t>pending too much time online, online grooming/exploitation and accessing in appropriate content.</a:t>
            </a:r>
            <a:endParaRPr lang="en-GB" sz="1600" dirty="0" smtClean="0"/>
          </a:p>
          <a:p>
            <a:pPr marL="0" lvl="0" indent="0" algn="r">
              <a:buNone/>
            </a:pPr>
            <a:endParaRPr lang="en-GB" sz="1600" dirty="0"/>
          </a:p>
          <a:p>
            <a:pPr marL="0" lvl="0" indent="0" algn="r">
              <a:buNone/>
            </a:pPr>
            <a:r>
              <a:rPr lang="en-GB" sz="1600" b="1" dirty="0" err="1" smtClean="0">
                <a:solidFill>
                  <a:srgbClr val="FFC000"/>
                </a:solidFill>
              </a:rPr>
              <a:t>Webwise</a:t>
            </a:r>
            <a:r>
              <a:rPr lang="en-GB" sz="1600" b="1" dirty="0" smtClean="0">
                <a:solidFill>
                  <a:srgbClr val="FFC000"/>
                </a:solidFill>
              </a:rPr>
              <a:t> // NPC Parenting Survey 2017</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63" y="4537750"/>
            <a:ext cx="2228246" cy="49267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0020" y="4611620"/>
            <a:ext cx="1033980" cy="4188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6547" y="4711398"/>
            <a:ext cx="1570022" cy="219244"/>
          </a:xfrm>
          <a:prstGeom prst="rect">
            <a:avLst/>
          </a:prstGeom>
        </p:spPr>
      </p:pic>
      <p:pic>
        <p:nvPicPr>
          <p:cNvPr id="10" name="Shape 98"/>
          <p:cNvPicPr preferRelativeResize="0"/>
          <p:nvPr/>
        </p:nvPicPr>
        <p:blipFill rotWithShape="1">
          <a:blip r:embed="rId6">
            <a:alphaModFix/>
          </a:blip>
          <a:srcRect/>
          <a:stretch/>
        </p:blipFill>
        <p:spPr>
          <a:xfrm>
            <a:off x="7606569" y="4711398"/>
            <a:ext cx="503451" cy="219243"/>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grpSp>
        <p:nvGrpSpPr>
          <p:cNvPr id="11" name="Group 10"/>
          <p:cNvGrpSpPr/>
          <p:nvPr/>
        </p:nvGrpSpPr>
        <p:grpSpPr>
          <a:xfrm>
            <a:off x="5505586" y="1317316"/>
            <a:ext cx="3328774" cy="2089267"/>
            <a:chOff x="5778652" y="2557499"/>
            <a:chExt cx="3328774" cy="2089267"/>
          </a:xfrm>
        </p:grpSpPr>
        <p:sp>
          <p:nvSpPr>
            <p:cNvPr id="12" name="TextBox 11"/>
            <p:cNvSpPr txBox="1"/>
            <p:nvPr/>
          </p:nvSpPr>
          <p:spPr>
            <a:xfrm>
              <a:off x="6464522" y="4253288"/>
              <a:ext cx="2642904" cy="300082"/>
            </a:xfrm>
            <a:prstGeom prst="rect">
              <a:avLst/>
            </a:prstGeom>
            <a:noFill/>
          </p:spPr>
          <p:txBody>
            <a:bodyPr wrap="square" rtlCol="0">
              <a:spAutoFit/>
            </a:bodyPr>
            <a:lstStyle/>
            <a:p>
              <a:r>
                <a:rPr lang="en-US" sz="1350" dirty="0" smtClean="0">
                  <a:solidFill>
                    <a:schemeClr val="tx1">
                      <a:lumMod val="65000"/>
                      <a:lumOff val="35000"/>
                    </a:schemeClr>
                  </a:solidFill>
                  <a:latin typeface="Montserrat" panose="020B0604020202020204" charset="0"/>
                  <a:ea typeface="Roboto Light" charset="0"/>
                  <a:cs typeface="Roboto Light" charset="0"/>
                </a:rPr>
                <a:t>Agree guidelines </a:t>
              </a:r>
              <a:endParaRPr lang="en-US" sz="1350" dirty="0">
                <a:solidFill>
                  <a:schemeClr val="tx1">
                    <a:lumMod val="65000"/>
                    <a:lumOff val="35000"/>
                  </a:schemeClr>
                </a:solidFill>
                <a:latin typeface="Montserrat" panose="020B0604020202020204" charset="0"/>
                <a:ea typeface="Roboto Light" charset="0"/>
                <a:cs typeface="Roboto Light" charset="0"/>
              </a:endParaRPr>
            </a:p>
          </p:txBody>
        </p:sp>
        <p:sp>
          <p:nvSpPr>
            <p:cNvPr id="13" name="TextBox 12"/>
            <p:cNvSpPr txBox="1"/>
            <p:nvPr/>
          </p:nvSpPr>
          <p:spPr>
            <a:xfrm>
              <a:off x="6464523" y="3482749"/>
              <a:ext cx="2160026" cy="300082"/>
            </a:xfrm>
            <a:prstGeom prst="rect">
              <a:avLst/>
            </a:prstGeom>
            <a:noFill/>
          </p:spPr>
          <p:txBody>
            <a:bodyPr wrap="square" rtlCol="0">
              <a:spAutoFit/>
            </a:bodyPr>
            <a:lstStyle/>
            <a:p>
              <a:r>
                <a:rPr lang="en-US" sz="1350" dirty="0" smtClean="0">
                  <a:solidFill>
                    <a:schemeClr val="tx1">
                      <a:lumMod val="65000"/>
                      <a:lumOff val="35000"/>
                    </a:schemeClr>
                  </a:solidFill>
                  <a:latin typeface="Montserrat" panose="020B0604020202020204" charset="0"/>
                  <a:ea typeface="Roboto Light" charset="0"/>
                  <a:cs typeface="Roboto Light" charset="0"/>
                </a:rPr>
                <a:t>Have the chat</a:t>
              </a:r>
              <a:endParaRPr lang="en-US" sz="1350" dirty="0">
                <a:solidFill>
                  <a:schemeClr val="tx1">
                    <a:lumMod val="65000"/>
                    <a:lumOff val="35000"/>
                  </a:schemeClr>
                </a:solidFill>
                <a:latin typeface="Montserrat" panose="020B0604020202020204" charset="0"/>
                <a:ea typeface="Roboto Light" charset="0"/>
                <a:cs typeface="Roboto Light" charset="0"/>
              </a:endParaRPr>
            </a:p>
          </p:txBody>
        </p:sp>
        <p:sp>
          <p:nvSpPr>
            <p:cNvPr id="14" name="TextBox 13"/>
            <p:cNvSpPr txBox="1"/>
            <p:nvPr/>
          </p:nvSpPr>
          <p:spPr>
            <a:xfrm>
              <a:off x="6464522" y="2581689"/>
              <a:ext cx="2160027" cy="507831"/>
            </a:xfrm>
            <a:prstGeom prst="rect">
              <a:avLst/>
            </a:prstGeom>
            <a:noFill/>
          </p:spPr>
          <p:txBody>
            <a:bodyPr wrap="square" rtlCol="0">
              <a:spAutoFit/>
            </a:bodyPr>
            <a:lstStyle/>
            <a:p>
              <a:r>
                <a:rPr lang="en-IE" sz="1350" dirty="0" smtClean="0">
                  <a:solidFill>
                    <a:schemeClr val="tx1">
                      <a:lumMod val="65000"/>
                      <a:lumOff val="35000"/>
                    </a:schemeClr>
                  </a:solidFill>
                  <a:latin typeface="Montserrat" panose="020B0604020202020204" charset="0"/>
                  <a:ea typeface="Roboto Light" charset="0"/>
                  <a:cs typeface="Roboto Light" charset="0"/>
                </a:rPr>
                <a:t>Visit Webwise.ie/Parents </a:t>
              </a:r>
              <a:endParaRPr lang="en-IE" sz="1350" dirty="0">
                <a:solidFill>
                  <a:schemeClr val="tx1">
                    <a:lumMod val="65000"/>
                    <a:lumOff val="35000"/>
                  </a:schemeClr>
                </a:solidFill>
                <a:latin typeface="Montserrat" panose="020B0604020202020204" charset="0"/>
                <a:ea typeface="Roboto Light" charset="0"/>
                <a:cs typeface="Roboto Light" charset="0"/>
              </a:endParaRPr>
            </a:p>
          </p:txBody>
        </p:sp>
        <p:sp>
          <p:nvSpPr>
            <p:cNvPr id="15" name="Oval 14"/>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6" name="Oval 15"/>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7" name="Oval 16"/>
            <p:cNvSpPr/>
            <p:nvPr/>
          </p:nvSpPr>
          <p:spPr>
            <a:xfrm>
              <a:off x="5780346" y="4144251"/>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grpSp>
      <p:sp>
        <p:nvSpPr>
          <p:cNvPr id="18" name="1 Marcador de texto"/>
          <p:cNvSpPr txBox="1">
            <a:spLocks/>
          </p:cNvSpPr>
          <p:nvPr/>
        </p:nvSpPr>
        <p:spPr>
          <a:xfrm>
            <a:off x="380010" y="143128"/>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a:r>
              <a:rPr lang="en-US" sz="2250" dirty="0" smtClean="0">
                <a:solidFill>
                  <a:srgbClr val="00B0F0"/>
                </a:solidFill>
                <a:latin typeface="Montserrat" panose="020B0604020202020204" charset="0"/>
                <a:ea typeface="Roboto Light" panose="02000000000000000000" pitchFamily="2" charset="0"/>
                <a:cs typeface="Oswald" panose="02000503000000000000" pitchFamily="2" charset="0"/>
              </a:rPr>
              <a:t>NEXT </a:t>
            </a:r>
            <a:r>
              <a:rPr lang="en-US" sz="2250" dirty="0" smtClean="0">
                <a:latin typeface="Montserrat" panose="020B0604020202020204" charset="0"/>
                <a:ea typeface="Roboto Light" panose="02000000000000000000" pitchFamily="2" charset="0"/>
                <a:cs typeface="Oswald" panose="02000503000000000000" pitchFamily="2" charset="0"/>
              </a:rPr>
              <a:t>STEPS</a:t>
            </a:r>
            <a:endParaRPr lang="en-US" sz="2250" dirty="0">
              <a:solidFill>
                <a:srgbClr val="00B0F0"/>
              </a:solidFill>
              <a:latin typeface="Montserrat" panose="020B0604020202020204" charset="0"/>
              <a:ea typeface="Roboto Light" panose="02000000000000000000" pitchFamily="2" charset="0"/>
              <a:cs typeface="Oswald" panose="02000503000000000000" pitchFamily="2" charset="0"/>
            </a:endParaRPr>
          </a:p>
        </p:txBody>
      </p:sp>
      <p:grpSp>
        <p:nvGrpSpPr>
          <p:cNvPr id="19" name="Group 18"/>
          <p:cNvGrpSpPr/>
          <p:nvPr/>
        </p:nvGrpSpPr>
        <p:grpSpPr>
          <a:xfrm>
            <a:off x="441481" y="1048946"/>
            <a:ext cx="4710233" cy="3525314"/>
            <a:chOff x="531239" y="2245625"/>
            <a:chExt cx="4710233" cy="3525314"/>
          </a:xfrm>
        </p:grpSpPr>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21" name="Rectangle 20"/>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grpSp>
      <p:sp>
        <p:nvSpPr>
          <p:cNvPr id="22" name="TextBox 21"/>
          <p:cNvSpPr txBox="1"/>
          <p:nvPr/>
        </p:nvSpPr>
        <p:spPr>
          <a:xfrm>
            <a:off x="6191456" y="3746450"/>
            <a:ext cx="2778466" cy="507831"/>
          </a:xfrm>
          <a:prstGeom prst="rect">
            <a:avLst/>
          </a:prstGeom>
          <a:noFill/>
        </p:spPr>
        <p:txBody>
          <a:bodyPr wrap="square" rtlCol="0">
            <a:spAutoFit/>
          </a:bodyPr>
          <a:lstStyle/>
          <a:p>
            <a:pPr fontAlgn="base"/>
            <a:r>
              <a:rPr lang="en-GB" sz="1350" dirty="0" smtClean="0">
                <a:solidFill>
                  <a:schemeClr val="tx1">
                    <a:lumMod val="65000"/>
                    <a:lumOff val="35000"/>
                  </a:schemeClr>
                </a:solidFill>
                <a:latin typeface="Montserrat"/>
              </a:rPr>
              <a:t>Keep up to date.. </a:t>
            </a:r>
          </a:p>
          <a:p>
            <a:pPr fontAlgn="base"/>
            <a:r>
              <a:rPr lang="en-GB" sz="1350" dirty="0" smtClean="0">
                <a:solidFill>
                  <a:schemeClr val="tx1">
                    <a:lumMod val="65000"/>
                    <a:lumOff val="35000"/>
                  </a:schemeClr>
                </a:solidFill>
                <a:latin typeface="Montserrat"/>
              </a:rPr>
              <a:t>Follow Webwise Ireland </a:t>
            </a:r>
            <a:endParaRPr lang="en-GB" sz="1350" i="0" dirty="0">
              <a:solidFill>
                <a:schemeClr val="tx1">
                  <a:lumMod val="65000"/>
                  <a:lumOff val="35000"/>
                </a:schemeClr>
              </a:solidFill>
              <a:effectLst/>
              <a:latin typeface="Montserrat"/>
            </a:endParaRPr>
          </a:p>
        </p:txBody>
      </p:sp>
      <p:sp>
        <p:nvSpPr>
          <p:cNvPr id="23" name="Oval 22"/>
          <p:cNvSpPr/>
          <p:nvPr/>
        </p:nvSpPr>
        <p:spPr>
          <a:xfrm>
            <a:off x="5507281" y="3711210"/>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5934" y="4582965"/>
            <a:ext cx="2228246" cy="492670"/>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10188"/>
          <a:stretch/>
        </p:blipFill>
        <p:spPr>
          <a:xfrm>
            <a:off x="917089" y="1384262"/>
            <a:ext cx="3807312" cy="2826143"/>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1954" y="4693544"/>
            <a:ext cx="1033980" cy="418800"/>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58481" y="4793322"/>
            <a:ext cx="1570022" cy="219244"/>
          </a:xfrm>
          <a:prstGeom prst="rect">
            <a:avLst/>
          </a:prstGeom>
        </p:spPr>
      </p:pic>
      <p:pic>
        <p:nvPicPr>
          <p:cNvPr id="30" name="Shape 98"/>
          <p:cNvPicPr preferRelativeResize="0"/>
          <p:nvPr/>
        </p:nvPicPr>
        <p:blipFill rotWithShape="1">
          <a:blip r:embed="rId8">
            <a:alphaModFix/>
          </a:blip>
          <a:srcRect/>
          <a:stretch/>
        </p:blipFill>
        <p:spPr>
          <a:xfrm>
            <a:off x="5128503" y="4793322"/>
            <a:ext cx="503451" cy="219243"/>
          </a:xfrm>
          <a:prstGeom prst="rect">
            <a:avLst/>
          </a:prstGeom>
          <a:noFill/>
          <a:ln>
            <a:noFill/>
          </a:ln>
        </p:spPr>
      </p:pic>
    </p:spTree>
    <p:extLst>
      <p:ext uri="{BB962C8B-B14F-4D97-AF65-F5344CB8AC3E}">
        <p14:creationId xmlns:p14="http://schemas.microsoft.com/office/powerpoint/2010/main" val="25517970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18" name="1 Marcador de texto"/>
          <p:cNvSpPr txBox="1">
            <a:spLocks/>
          </p:cNvSpPr>
          <p:nvPr/>
        </p:nvSpPr>
        <p:spPr>
          <a:xfrm>
            <a:off x="452766" y="1839654"/>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ctr" defTabSz="906370"/>
            <a:r>
              <a:rPr lang="en-US" sz="2250" dirty="0" smtClean="0">
                <a:solidFill>
                  <a:srgbClr val="00B0F0"/>
                </a:solidFill>
                <a:latin typeface="Montserrat" panose="020B0604020202020204" charset="0"/>
                <a:ea typeface="Roboto Light" panose="02000000000000000000" pitchFamily="2" charset="0"/>
                <a:cs typeface="Oswald" panose="02000503000000000000" pitchFamily="2" charset="0"/>
              </a:rPr>
              <a:t>THANKS! </a:t>
            </a:r>
          </a:p>
          <a:p>
            <a:pPr algn="ctr" defTabSz="906370"/>
            <a:r>
              <a:rPr lang="en-US" sz="2250" dirty="0" smtClean="0">
                <a:latin typeface="Montserrat" panose="020B0604020202020204" charset="0"/>
                <a:ea typeface="Roboto Light" panose="02000000000000000000" pitchFamily="2" charset="0"/>
                <a:cs typeface="Oswald" panose="02000503000000000000" pitchFamily="2" charset="0"/>
              </a:rPr>
              <a:t>ANY QUESTIONS? </a:t>
            </a:r>
            <a:endParaRPr lang="en-US" sz="2250" dirty="0">
              <a:solidFill>
                <a:srgbClr val="00B0F0"/>
              </a:solidFill>
              <a:latin typeface="Montserrat" panose="020B0604020202020204" charset="0"/>
              <a:ea typeface="Roboto Light" panose="02000000000000000000" pitchFamily="2" charset="0"/>
              <a:cs typeface="Oswald" panose="02000503000000000000" pitchFamily="2" charset="0"/>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924" y="491606"/>
            <a:ext cx="3485108" cy="770565"/>
          </a:xfrm>
          <a:prstGeom prst="rect">
            <a:avLst/>
          </a:prstGeom>
        </p:spPr>
      </p:pic>
      <p:pic>
        <p:nvPicPr>
          <p:cNvPr id="25" name="Shape 141"/>
          <p:cNvPicPr preferRelativeResize="0"/>
          <p:nvPr/>
        </p:nvPicPr>
        <p:blipFill rotWithShape="1">
          <a:blip r:embed="rId4">
            <a:alphaModFix/>
          </a:blip>
          <a:srcRect/>
          <a:stretch/>
        </p:blipFill>
        <p:spPr>
          <a:xfrm>
            <a:off x="1557990" y="3985897"/>
            <a:ext cx="1228199" cy="429899"/>
          </a:xfrm>
          <a:prstGeom prst="rect">
            <a:avLst/>
          </a:prstGeom>
          <a:noFill/>
          <a:ln>
            <a:noFill/>
          </a:ln>
        </p:spPr>
      </p:pic>
      <p:sp>
        <p:nvSpPr>
          <p:cNvPr id="30" name="Shape 142"/>
          <p:cNvSpPr txBox="1"/>
          <p:nvPr/>
        </p:nvSpPr>
        <p:spPr>
          <a:xfrm>
            <a:off x="3473712" y="4000997"/>
            <a:ext cx="5112600" cy="369299"/>
          </a:xfrm>
          <a:prstGeom prst="rect">
            <a:avLst/>
          </a:prstGeom>
          <a:noFill/>
          <a:ln>
            <a:noFill/>
          </a:ln>
        </p:spPr>
        <p:txBody>
          <a:bodyPr lIns="91405" tIns="45690" rIns="91405" bIns="45690" anchor="t" anchorCtr="0">
            <a:noAutofit/>
          </a:bodyPr>
          <a:lstStyle/>
          <a:p>
            <a:pPr defTabSz="914202">
              <a:buClr>
                <a:srgbClr val="000000"/>
              </a:buClr>
              <a:buSzPct val="25000"/>
            </a:pPr>
            <a:r>
              <a:rPr lang="en-IE" b="1" dirty="0">
                <a:solidFill>
                  <a:srgbClr val="000000"/>
                </a:solidFill>
                <a:latin typeface="Arial"/>
                <a:ea typeface="Arial"/>
                <a:cs typeface="Arial"/>
                <a:sym typeface="Arial"/>
              </a:rPr>
              <a:t>© Webwise_Ireland</a:t>
            </a:r>
            <a:endParaRPr lang="en-IE" b="1" dirty="0">
              <a:solidFill>
                <a:prstClr val="black"/>
              </a:solidFill>
            </a:endParaRPr>
          </a:p>
        </p:txBody>
      </p:sp>
      <p:sp>
        <p:nvSpPr>
          <p:cNvPr id="31" name="Shape 143"/>
          <p:cNvSpPr txBox="1"/>
          <p:nvPr/>
        </p:nvSpPr>
        <p:spPr>
          <a:xfrm>
            <a:off x="598278" y="4370299"/>
            <a:ext cx="8444400" cy="503999"/>
          </a:xfrm>
          <a:prstGeom prst="rect">
            <a:avLst/>
          </a:prstGeom>
          <a:noFill/>
          <a:ln>
            <a:noFill/>
          </a:ln>
        </p:spPr>
        <p:txBody>
          <a:bodyPr lIns="91405" tIns="45690" rIns="91405" bIns="45690" anchor="t" anchorCtr="0">
            <a:noAutofit/>
          </a:bodyPr>
          <a:lstStyle/>
          <a:p>
            <a:pPr defTabSz="914202">
              <a:buClr>
                <a:srgbClr val="000000"/>
              </a:buClr>
              <a:buSzPct val="25000"/>
            </a:pPr>
            <a:r>
              <a:rPr lang="en-IE" sz="1200" dirty="0">
                <a:solidFill>
                  <a:srgbClr val="000000"/>
                </a:solidFill>
                <a:ea typeface="Calibri"/>
                <a:cs typeface="Calibri"/>
                <a:sym typeface="Calibri"/>
              </a:rPr>
              <a:t>This work is made available under the terms of the Creative Commons Attribution Share Alike 3.0 Licence </a:t>
            </a:r>
            <a:r>
              <a:rPr lang="en-IE" sz="1200" u="sng" dirty="0">
                <a:solidFill>
                  <a:srgbClr val="0000FF"/>
                </a:solidFill>
                <a:ea typeface="Calibri"/>
                <a:cs typeface="Calibri"/>
                <a:sym typeface="Calibri"/>
                <a:hlinkClick r:id="rId5"/>
              </a:rPr>
              <a:t>http://creativecommons.org/licenses/by-sa/3.0/ie/</a:t>
            </a:r>
            <a:r>
              <a:rPr lang="en-IE" sz="1200" dirty="0">
                <a:solidFill>
                  <a:srgbClr val="000000"/>
                </a:solidFill>
                <a:ea typeface="Calibri"/>
                <a:cs typeface="Calibri"/>
                <a:sym typeface="Calibri"/>
              </a:rPr>
              <a:t>. You may use and re-use this material (not including images and logos) free of charge in any format or medium, under the terms of the Creative Commons Attribution Share Alike Licence.</a:t>
            </a:r>
          </a:p>
        </p:txBody>
      </p:sp>
      <p:sp>
        <p:nvSpPr>
          <p:cNvPr id="32" name="Shape 140"/>
          <p:cNvSpPr txBox="1">
            <a:spLocks noGrp="1"/>
          </p:cNvSpPr>
          <p:nvPr>
            <p:ph type="body" idx="1"/>
          </p:nvPr>
        </p:nvSpPr>
        <p:spPr>
          <a:xfrm>
            <a:off x="632922" y="2890450"/>
            <a:ext cx="8229600" cy="1578599"/>
          </a:xfrm>
          <a:prstGeom prst="rect">
            <a:avLst/>
          </a:prstGeom>
          <a:noFill/>
          <a:ln>
            <a:noFill/>
          </a:ln>
        </p:spPr>
        <p:txBody>
          <a:bodyPr vert="horz" lIns="91405" tIns="45690" rIns="91405" bIns="45690" rtlCol="0" anchor="t" anchorCtr="0">
            <a:noAutofit/>
          </a:bodyPr>
          <a:lstStyle/>
          <a:p>
            <a:pPr marL="0" indent="0" algn="ctr">
              <a:spcBef>
                <a:spcPts val="0"/>
              </a:spcBef>
              <a:buClr>
                <a:schemeClr val="dk1"/>
              </a:buClr>
              <a:buSzPct val="25000"/>
              <a:buNone/>
            </a:pPr>
            <a:r>
              <a:rPr lang="en-IE" sz="2400" u="sng" dirty="0" smtClean="0">
                <a:solidFill>
                  <a:schemeClr val="hlink"/>
                </a:solidFill>
                <a:latin typeface="Calibri"/>
                <a:ea typeface="Calibri"/>
                <a:cs typeface="Calibri"/>
                <a:sym typeface="Calibri"/>
                <a:hlinkClick r:id="rId6"/>
              </a:rPr>
              <a:t>www.webwise.ie</a:t>
            </a:r>
            <a:endParaRPr sz="2400" dirty="0">
              <a:solidFill>
                <a:schemeClr val="dk1"/>
              </a:solidFill>
              <a:latin typeface="Calibri"/>
              <a:ea typeface="Calibri"/>
              <a:cs typeface="Calibri"/>
              <a:sym typeface="Calibri"/>
            </a:endParaRPr>
          </a:p>
          <a:p>
            <a:pPr marL="0" indent="0" algn="ctr">
              <a:spcBef>
                <a:spcPts val="0"/>
              </a:spcBef>
              <a:buClr>
                <a:schemeClr val="dk1"/>
              </a:buClr>
              <a:buSzPct val="25000"/>
              <a:buNone/>
            </a:pPr>
            <a:endParaRPr sz="2400" dirty="0">
              <a:solidFill>
                <a:schemeClr val="dk1"/>
              </a:solidFill>
              <a:latin typeface="Calibri"/>
              <a:ea typeface="Calibri"/>
              <a:cs typeface="Calibri"/>
              <a:sym typeface="Calibri"/>
            </a:endParaRPr>
          </a:p>
          <a:p>
            <a:pPr marL="0" indent="0" algn="ctr">
              <a:spcBef>
                <a:spcPts val="0"/>
              </a:spcBef>
              <a:buClr>
                <a:schemeClr val="dk1"/>
              </a:buClr>
              <a:buSzPct val="25000"/>
              <a:buNone/>
            </a:pPr>
            <a:r>
              <a:rPr lang="en-IE" sz="2400" dirty="0">
                <a:solidFill>
                  <a:schemeClr val="dk1"/>
                </a:solidFill>
                <a:latin typeface="Calibri"/>
                <a:ea typeface="Calibri"/>
                <a:cs typeface="Calibri"/>
                <a:sym typeface="Calibri"/>
              </a:rPr>
              <a:t/>
            </a:r>
            <a:br>
              <a:rPr lang="en-IE" sz="2400" dirty="0">
                <a:solidFill>
                  <a:schemeClr val="dk1"/>
                </a:solidFill>
                <a:latin typeface="Calibri"/>
                <a:ea typeface="Calibri"/>
                <a:cs typeface="Calibri"/>
                <a:sym typeface="Calibri"/>
              </a:rPr>
            </a:br>
            <a:endParaRPr lang="en-IE" sz="2400" dirty="0">
              <a:solidFill>
                <a:schemeClr val="dk1"/>
              </a:solidFill>
              <a:latin typeface="Calibri"/>
              <a:ea typeface="Calibri"/>
              <a:cs typeface="Calibri"/>
              <a:sym typeface="Calibri"/>
            </a:endParaRPr>
          </a:p>
          <a:p>
            <a:pPr marL="342826" indent="-139670">
              <a:lnSpc>
                <a:spcPct val="90000"/>
              </a:lnSpc>
              <a:spcBef>
                <a:spcPts val="400"/>
              </a:spcBef>
              <a:buClr>
                <a:srgbClr val="34B1CB"/>
              </a:buClr>
              <a:buSzPct val="25000"/>
              <a:buNone/>
            </a:pPr>
            <a:endParaRPr dirty="0">
              <a:solidFill>
                <a:schemeClr val="dk1"/>
              </a:solidFill>
              <a:latin typeface="Helvetica Neue"/>
              <a:ea typeface="Helvetica Neue"/>
              <a:cs typeface="Helvetica Neue"/>
              <a:sym typeface="Helvetica Neue"/>
            </a:endParaRP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9322" y="86357"/>
            <a:ext cx="1033980" cy="41880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95849" y="186135"/>
            <a:ext cx="1570022" cy="219244"/>
          </a:xfrm>
          <a:prstGeom prst="rect">
            <a:avLst/>
          </a:prstGeom>
        </p:spPr>
      </p:pic>
      <p:pic>
        <p:nvPicPr>
          <p:cNvPr id="13" name="Shape 98"/>
          <p:cNvPicPr preferRelativeResize="0"/>
          <p:nvPr/>
        </p:nvPicPr>
        <p:blipFill rotWithShape="1">
          <a:blip r:embed="rId9">
            <a:alphaModFix/>
          </a:blip>
          <a:srcRect/>
          <a:stretch/>
        </p:blipFill>
        <p:spPr>
          <a:xfrm>
            <a:off x="7565871" y="186135"/>
            <a:ext cx="503451" cy="219243"/>
          </a:xfrm>
          <a:prstGeom prst="rect">
            <a:avLst/>
          </a:prstGeom>
          <a:noFill/>
          <a:ln>
            <a:noFill/>
          </a:ln>
        </p:spPr>
      </p:pic>
    </p:spTree>
    <p:extLst>
      <p:ext uri="{BB962C8B-B14F-4D97-AF65-F5344CB8AC3E}">
        <p14:creationId xmlns:p14="http://schemas.microsoft.com/office/powerpoint/2010/main" val="32534836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Shape 837"/>
          <p:cNvSpPr/>
          <p:nvPr/>
        </p:nvSpPr>
        <p:spPr>
          <a:xfrm>
            <a:off x="3848374" y="560937"/>
            <a:ext cx="5048544" cy="3930349"/>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38" name="Shape 838"/>
          <p:cNvSpPr/>
          <p:nvPr/>
        </p:nvSpPr>
        <p:spPr>
          <a:xfrm>
            <a:off x="4061442" y="620134"/>
            <a:ext cx="4331700" cy="2766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rgbClr val="999999"/>
                </a:solidFill>
                <a:latin typeface="Montserrat Light"/>
                <a:ea typeface="Montserrat Light"/>
                <a:cs typeface="Montserrat Light"/>
                <a:sym typeface="Montserrat Light"/>
              </a:rPr>
              <a:t>Place your screenshot here</a:t>
            </a:r>
            <a:endParaRPr sz="1000" dirty="0">
              <a:solidFill>
                <a:srgbClr val="999999"/>
              </a:solidFill>
              <a:latin typeface="Montserrat Light"/>
              <a:ea typeface="Montserrat Light"/>
              <a:cs typeface="Montserrat Light"/>
              <a:sym typeface="Montserrat Light"/>
            </a:endParaRPr>
          </a:p>
        </p:txBody>
      </p:sp>
      <p:sp>
        <p:nvSpPr>
          <p:cNvPr id="839" name="Shape 83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FFFFFF"/>
                </a:solidFill>
              </a:rPr>
              <a:t>4</a:t>
            </a:fld>
            <a:endParaRPr>
              <a:solidFill>
                <a:srgbClr val="FFFFFF"/>
              </a:solidFill>
            </a:endParaRPr>
          </a:p>
        </p:txBody>
      </p:sp>
      <p:sp>
        <p:nvSpPr>
          <p:cNvPr id="840" name="Shape 840"/>
          <p:cNvSpPr txBox="1">
            <a:spLocks noGrp="1"/>
          </p:cNvSpPr>
          <p:nvPr>
            <p:ph type="body" idx="4294967295"/>
          </p:nvPr>
        </p:nvSpPr>
        <p:spPr>
          <a:xfrm>
            <a:off x="744967" y="554662"/>
            <a:ext cx="2524800" cy="2101337"/>
          </a:xfrm>
          <a:prstGeom prst="rect">
            <a:avLst/>
          </a:prstGeom>
        </p:spPr>
        <p:txBody>
          <a:bodyPr spcFirstLastPara="1" wrap="square" lIns="91425" tIns="91425" rIns="91425" bIns="91425" anchor="ctr" anchorCtr="0">
            <a:noAutofit/>
          </a:bodyPr>
          <a:lstStyle/>
          <a:p>
            <a:pPr marL="0" lvl="0" indent="0" rtl="0">
              <a:spcBef>
                <a:spcPts val="600"/>
              </a:spcBef>
              <a:spcAft>
                <a:spcPts val="0"/>
              </a:spcAft>
              <a:buNone/>
            </a:pPr>
            <a:r>
              <a:rPr lang="en-GB" sz="1800" b="1" dirty="0" smtClean="0">
                <a:latin typeface="Montserrat"/>
                <a:ea typeface="Montserrat"/>
                <a:cs typeface="Montserrat"/>
                <a:sym typeface="Montserrat"/>
              </a:rPr>
              <a:t>Internet</a:t>
            </a:r>
            <a:r>
              <a:rPr lang="en" sz="1800" b="1" dirty="0" smtClean="0">
                <a:latin typeface="Montserrat"/>
                <a:ea typeface="Montserrat"/>
                <a:cs typeface="Montserrat"/>
                <a:sym typeface="Montserrat"/>
              </a:rPr>
              <a:t> Usage by Children in Ireland Desktop project</a:t>
            </a:r>
            <a:endParaRPr sz="1800" b="1" dirty="0" smtClean="0">
              <a:latin typeface="Montserrat"/>
              <a:ea typeface="Montserrat"/>
              <a:cs typeface="Montserrat"/>
              <a:sym typeface="Montserrat"/>
            </a:endParaRPr>
          </a:p>
        </p:txBody>
      </p:sp>
      <p:sp>
        <p:nvSpPr>
          <p:cNvPr id="5" name="Rectangle 4"/>
          <p:cNvSpPr/>
          <p:nvPr/>
        </p:nvSpPr>
        <p:spPr>
          <a:xfrm>
            <a:off x="744967" y="554662"/>
            <a:ext cx="2169184" cy="646331"/>
          </a:xfrm>
          <a:prstGeom prst="rect">
            <a:avLst/>
          </a:prstGeom>
        </p:spPr>
        <p:txBody>
          <a:bodyPr wrap="none">
            <a:spAutoFit/>
          </a:bodyPr>
          <a:lstStyle/>
          <a:p>
            <a:r>
              <a:rPr lang="en" sz="3600" b="1" dirty="0" smtClean="0">
                <a:solidFill>
                  <a:srgbClr val="FFC800"/>
                </a:solidFill>
                <a:latin typeface="Montserrat"/>
                <a:sym typeface="Montserrat"/>
              </a:rPr>
              <a:t>TRENDS</a:t>
            </a:r>
          </a:p>
        </p:txBody>
      </p:sp>
      <p:grpSp>
        <p:nvGrpSpPr>
          <p:cNvPr id="10" name="Shape 1001"/>
          <p:cNvGrpSpPr/>
          <p:nvPr/>
        </p:nvGrpSpPr>
        <p:grpSpPr>
          <a:xfrm>
            <a:off x="2230233" y="2575212"/>
            <a:ext cx="543392" cy="502323"/>
            <a:chOff x="5975075" y="2327500"/>
            <a:chExt cx="420100" cy="388350"/>
          </a:xfrm>
        </p:grpSpPr>
        <p:sp>
          <p:nvSpPr>
            <p:cNvPr id="11" name="Shape 1002"/>
            <p:cNvSpPr/>
            <p:nvPr/>
          </p:nvSpPr>
          <p:spPr>
            <a:xfrm>
              <a:off x="5975075" y="2474650"/>
              <a:ext cx="98325" cy="220450"/>
            </a:xfrm>
            <a:custGeom>
              <a:avLst/>
              <a:gdLst/>
              <a:ahLst/>
              <a:cxnLst/>
              <a:rect l="0" t="0" r="0" b="0"/>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003"/>
            <p:cNvSpPr/>
            <p:nvPr/>
          </p:nvSpPr>
          <p:spPr>
            <a:xfrm>
              <a:off x="6088025" y="2327500"/>
              <a:ext cx="307150" cy="388350"/>
            </a:xfrm>
            <a:custGeom>
              <a:avLst/>
              <a:gdLst/>
              <a:ahLst/>
              <a:cxnLst/>
              <a:rect l="0" t="0" r="0" b="0"/>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3" name="Shape 1014"/>
          <p:cNvSpPr/>
          <p:nvPr/>
        </p:nvSpPr>
        <p:spPr>
          <a:xfrm>
            <a:off x="1690702" y="2462281"/>
            <a:ext cx="360000" cy="623708"/>
          </a:xfrm>
          <a:custGeom>
            <a:avLst/>
            <a:gdLst/>
            <a:ahLst/>
            <a:cxnLst/>
            <a:rect l="0" t="0" r="0" b="0"/>
            <a:pathLst>
              <a:path w="11870" h="20565" extrusionOk="0">
                <a:moveTo>
                  <a:pt x="6301" y="977"/>
                </a:moveTo>
                <a:lnTo>
                  <a:pt x="6423" y="1002"/>
                </a:lnTo>
                <a:lnTo>
                  <a:pt x="6497" y="1075"/>
                </a:lnTo>
                <a:lnTo>
                  <a:pt x="6570" y="1148"/>
                </a:lnTo>
                <a:lnTo>
                  <a:pt x="6594" y="1270"/>
                </a:lnTo>
                <a:lnTo>
                  <a:pt x="6570" y="1368"/>
                </a:lnTo>
                <a:lnTo>
                  <a:pt x="6497" y="1466"/>
                </a:lnTo>
                <a:lnTo>
                  <a:pt x="6423" y="1515"/>
                </a:lnTo>
                <a:lnTo>
                  <a:pt x="6301" y="1539"/>
                </a:lnTo>
                <a:lnTo>
                  <a:pt x="5569" y="1539"/>
                </a:lnTo>
                <a:lnTo>
                  <a:pt x="5446" y="1515"/>
                </a:lnTo>
                <a:lnTo>
                  <a:pt x="5373" y="1466"/>
                </a:lnTo>
                <a:lnTo>
                  <a:pt x="5300" y="1368"/>
                </a:lnTo>
                <a:lnTo>
                  <a:pt x="5276" y="1270"/>
                </a:lnTo>
                <a:lnTo>
                  <a:pt x="5300" y="1148"/>
                </a:lnTo>
                <a:lnTo>
                  <a:pt x="5373" y="1075"/>
                </a:lnTo>
                <a:lnTo>
                  <a:pt x="5446" y="1002"/>
                </a:lnTo>
                <a:lnTo>
                  <a:pt x="5569" y="977"/>
                </a:lnTo>
                <a:close/>
                <a:moveTo>
                  <a:pt x="10575" y="2565"/>
                </a:moveTo>
                <a:lnTo>
                  <a:pt x="10575" y="16706"/>
                </a:lnTo>
                <a:lnTo>
                  <a:pt x="1295" y="16706"/>
                </a:lnTo>
                <a:lnTo>
                  <a:pt x="1295" y="2565"/>
                </a:lnTo>
                <a:close/>
                <a:moveTo>
                  <a:pt x="5935" y="17780"/>
                </a:moveTo>
                <a:lnTo>
                  <a:pt x="6106" y="17805"/>
                </a:lnTo>
                <a:lnTo>
                  <a:pt x="6277" y="17854"/>
                </a:lnTo>
                <a:lnTo>
                  <a:pt x="6423" y="17927"/>
                </a:lnTo>
                <a:lnTo>
                  <a:pt x="6545" y="18025"/>
                </a:lnTo>
                <a:lnTo>
                  <a:pt x="6643" y="18147"/>
                </a:lnTo>
                <a:lnTo>
                  <a:pt x="6716" y="18293"/>
                </a:lnTo>
                <a:lnTo>
                  <a:pt x="6765" y="18464"/>
                </a:lnTo>
                <a:lnTo>
                  <a:pt x="6790" y="18635"/>
                </a:lnTo>
                <a:lnTo>
                  <a:pt x="6765" y="18806"/>
                </a:lnTo>
                <a:lnTo>
                  <a:pt x="6716" y="18977"/>
                </a:lnTo>
                <a:lnTo>
                  <a:pt x="6643" y="19124"/>
                </a:lnTo>
                <a:lnTo>
                  <a:pt x="6545" y="19246"/>
                </a:lnTo>
                <a:lnTo>
                  <a:pt x="6423" y="19343"/>
                </a:lnTo>
                <a:lnTo>
                  <a:pt x="6277" y="19417"/>
                </a:lnTo>
                <a:lnTo>
                  <a:pt x="6106" y="19465"/>
                </a:lnTo>
                <a:lnTo>
                  <a:pt x="5935" y="19490"/>
                </a:lnTo>
                <a:lnTo>
                  <a:pt x="5764" y="19465"/>
                </a:lnTo>
                <a:lnTo>
                  <a:pt x="5593" y="19417"/>
                </a:lnTo>
                <a:lnTo>
                  <a:pt x="5446" y="19343"/>
                </a:lnTo>
                <a:lnTo>
                  <a:pt x="5324" y="19246"/>
                </a:lnTo>
                <a:lnTo>
                  <a:pt x="5227" y="19124"/>
                </a:lnTo>
                <a:lnTo>
                  <a:pt x="5153" y="18977"/>
                </a:lnTo>
                <a:lnTo>
                  <a:pt x="5105" y="18806"/>
                </a:lnTo>
                <a:lnTo>
                  <a:pt x="5080" y="18635"/>
                </a:lnTo>
                <a:lnTo>
                  <a:pt x="5105" y="18464"/>
                </a:lnTo>
                <a:lnTo>
                  <a:pt x="5153" y="18293"/>
                </a:lnTo>
                <a:lnTo>
                  <a:pt x="5227" y="18147"/>
                </a:lnTo>
                <a:lnTo>
                  <a:pt x="5324" y="18025"/>
                </a:lnTo>
                <a:lnTo>
                  <a:pt x="5446" y="17927"/>
                </a:lnTo>
                <a:lnTo>
                  <a:pt x="5593" y="17854"/>
                </a:lnTo>
                <a:lnTo>
                  <a:pt x="5764" y="17805"/>
                </a:lnTo>
                <a:lnTo>
                  <a:pt x="5935" y="17780"/>
                </a:lnTo>
                <a:close/>
                <a:moveTo>
                  <a:pt x="1295" y="0"/>
                </a:moveTo>
                <a:lnTo>
                  <a:pt x="1026" y="25"/>
                </a:lnTo>
                <a:lnTo>
                  <a:pt x="782" y="98"/>
                </a:lnTo>
                <a:lnTo>
                  <a:pt x="562" y="220"/>
                </a:lnTo>
                <a:lnTo>
                  <a:pt x="366" y="367"/>
                </a:lnTo>
                <a:lnTo>
                  <a:pt x="220" y="562"/>
                </a:lnTo>
                <a:lnTo>
                  <a:pt x="98" y="782"/>
                </a:lnTo>
                <a:lnTo>
                  <a:pt x="25" y="1026"/>
                </a:lnTo>
                <a:lnTo>
                  <a:pt x="0" y="1295"/>
                </a:lnTo>
                <a:lnTo>
                  <a:pt x="0" y="19270"/>
                </a:lnTo>
                <a:lnTo>
                  <a:pt x="25" y="19539"/>
                </a:lnTo>
                <a:lnTo>
                  <a:pt x="98" y="19783"/>
                </a:lnTo>
                <a:lnTo>
                  <a:pt x="220" y="20003"/>
                </a:lnTo>
                <a:lnTo>
                  <a:pt x="366" y="20198"/>
                </a:lnTo>
                <a:lnTo>
                  <a:pt x="562" y="20345"/>
                </a:lnTo>
                <a:lnTo>
                  <a:pt x="782" y="20467"/>
                </a:lnTo>
                <a:lnTo>
                  <a:pt x="1026" y="20540"/>
                </a:lnTo>
                <a:lnTo>
                  <a:pt x="1295" y="20565"/>
                </a:lnTo>
                <a:lnTo>
                  <a:pt x="10575" y="20565"/>
                </a:lnTo>
                <a:lnTo>
                  <a:pt x="10844" y="20540"/>
                </a:lnTo>
                <a:lnTo>
                  <a:pt x="11088" y="20467"/>
                </a:lnTo>
                <a:lnTo>
                  <a:pt x="11308" y="20345"/>
                </a:lnTo>
                <a:lnTo>
                  <a:pt x="11503" y="20198"/>
                </a:lnTo>
                <a:lnTo>
                  <a:pt x="11650" y="20003"/>
                </a:lnTo>
                <a:lnTo>
                  <a:pt x="11772" y="19783"/>
                </a:lnTo>
                <a:lnTo>
                  <a:pt x="11845" y="19539"/>
                </a:lnTo>
                <a:lnTo>
                  <a:pt x="11870" y="19270"/>
                </a:lnTo>
                <a:lnTo>
                  <a:pt x="11870" y="1295"/>
                </a:lnTo>
                <a:lnTo>
                  <a:pt x="11845" y="1026"/>
                </a:lnTo>
                <a:lnTo>
                  <a:pt x="11772" y="782"/>
                </a:lnTo>
                <a:lnTo>
                  <a:pt x="11650" y="562"/>
                </a:lnTo>
                <a:lnTo>
                  <a:pt x="11503" y="367"/>
                </a:lnTo>
                <a:lnTo>
                  <a:pt x="11308" y="220"/>
                </a:lnTo>
                <a:lnTo>
                  <a:pt x="11088" y="98"/>
                </a:lnTo>
                <a:lnTo>
                  <a:pt x="10844" y="25"/>
                </a:lnTo>
                <a:lnTo>
                  <a:pt x="10575"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solidFill>
                <a:srgbClr val="FFFF00"/>
              </a:solidFill>
            </a:endParaRPr>
          </a:p>
        </p:txBody>
      </p:sp>
      <p:sp>
        <p:nvSpPr>
          <p:cNvPr id="14" name="Shape 892"/>
          <p:cNvSpPr/>
          <p:nvPr/>
        </p:nvSpPr>
        <p:spPr>
          <a:xfrm>
            <a:off x="87976" y="2499198"/>
            <a:ext cx="656991" cy="573370"/>
          </a:xfrm>
          <a:custGeom>
            <a:avLst/>
            <a:gdLst/>
            <a:ahLst/>
            <a:cxnLst/>
            <a:rect l="0" t="0" r="0" b="0"/>
            <a:pathLst>
              <a:path w="18416" h="16072" extrusionOk="0">
                <a:moveTo>
                  <a:pt x="9208" y="1"/>
                </a:moveTo>
                <a:lnTo>
                  <a:pt x="1" y="8866"/>
                </a:lnTo>
                <a:lnTo>
                  <a:pt x="2882" y="8866"/>
                </a:lnTo>
                <a:lnTo>
                  <a:pt x="2882" y="15290"/>
                </a:lnTo>
                <a:lnTo>
                  <a:pt x="2907" y="15461"/>
                </a:lnTo>
                <a:lnTo>
                  <a:pt x="2956" y="15607"/>
                </a:lnTo>
                <a:lnTo>
                  <a:pt x="3029" y="15729"/>
                </a:lnTo>
                <a:lnTo>
                  <a:pt x="3102" y="15851"/>
                </a:lnTo>
                <a:lnTo>
                  <a:pt x="3224" y="15949"/>
                </a:lnTo>
                <a:lnTo>
                  <a:pt x="3371" y="16022"/>
                </a:lnTo>
                <a:lnTo>
                  <a:pt x="3517" y="16071"/>
                </a:lnTo>
                <a:lnTo>
                  <a:pt x="7425" y="16071"/>
                </a:lnTo>
                <a:lnTo>
                  <a:pt x="7425" y="13458"/>
                </a:lnTo>
                <a:lnTo>
                  <a:pt x="7450" y="13165"/>
                </a:lnTo>
                <a:lnTo>
                  <a:pt x="7547" y="12896"/>
                </a:lnTo>
                <a:lnTo>
                  <a:pt x="7669" y="12652"/>
                </a:lnTo>
                <a:lnTo>
                  <a:pt x="7840" y="12457"/>
                </a:lnTo>
                <a:lnTo>
                  <a:pt x="8060" y="12286"/>
                </a:lnTo>
                <a:lnTo>
                  <a:pt x="8280" y="12164"/>
                </a:lnTo>
                <a:lnTo>
                  <a:pt x="8549" y="12066"/>
                </a:lnTo>
                <a:lnTo>
                  <a:pt x="8842" y="12041"/>
                </a:lnTo>
                <a:lnTo>
                  <a:pt x="9574" y="12041"/>
                </a:lnTo>
                <a:lnTo>
                  <a:pt x="9867" y="12066"/>
                </a:lnTo>
                <a:lnTo>
                  <a:pt x="10136" y="12164"/>
                </a:lnTo>
                <a:lnTo>
                  <a:pt x="10356" y="12286"/>
                </a:lnTo>
                <a:lnTo>
                  <a:pt x="10576" y="12457"/>
                </a:lnTo>
                <a:lnTo>
                  <a:pt x="10747" y="12652"/>
                </a:lnTo>
                <a:lnTo>
                  <a:pt x="10869" y="12896"/>
                </a:lnTo>
                <a:lnTo>
                  <a:pt x="10967" y="13165"/>
                </a:lnTo>
                <a:lnTo>
                  <a:pt x="10991" y="13458"/>
                </a:lnTo>
                <a:lnTo>
                  <a:pt x="10991" y="16071"/>
                </a:lnTo>
                <a:lnTo>
                  <a:pt x="14899" y="16071"/>
                </a:lnTo>
                <a:lnTo>
                  <a:pt x="15045" y="16022"/>
                </a:lnTo>
                <a:lnTo>
                  <a:pt x="15192" y="15949"/>
                </a:lnTo>
                <a:lnTo>
                  <a:pt x="15314" y="15851"/>
                </a:lnTo>
                <a:lnTo>
                  <a:pt x="15387" y="15729"/>
                </a:lnTo>
                <a:lnTo>
                  <a:pt x="15460" y="15607"/>
                </a:lnTo>
                <a:lnTo>
                  <a:pt x="15509" y="15461"/>
                </a:lnTo>
                <a:lnTo>
                  <a:pt x="15534" y="15290"/>
                </a:lnTo>
                <a:lnTo>
                  <a:pt x="15534" y="8866"/>
                </a:lnTo>
                <a:lnTo>
                  <a:pt x="18416" y="8866"/>
                </a:lnTo>
                <a:lnTo>
                  <a:pt x="9208"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5" name="Shape 875"/>
          <p:cNvGrpSpPr/>
          <p:nvPr/>
        </p:nvGrpSpPr>
        <p:grpSpPr>
          <a:xfrm>
            <a:off x="924904" y="2645934"/>
            <a:ext cx="552730" cy="440055"/>
            <a:chOff x="1244325" y="314425"/>
            <a:chExt cx="444525" cy="370050"/>
          </a:xfrm>
        </p:grpSpPr>
        <p:sp>
          <p:nvSpPr>
            <p:cNvPr id="16" name="Shape 876"/>
            <p:cNvSpPr/>
            <p:nvPr/>
          </p:nvSpPr>
          <p:spPr>
            <a:xfrm>
              <a:off x="1388425" y="463425"/>
              <a:ext cx="143525" cy="143500"/>
            </a:xfrm>
            <a:custGeom>
              <a:avLst/>
              <a:gdLst/>
              <a:ahLst/>
              <a:cxnLst/>
              <a:rect l="0" t="0" r="0" b="0"/>
              <a:pathLst>
                <a:path w="5741" h="5740" extrusionOk="0">
                  <a:moveTo>
                    <a:pt x="2809" y="0"/>
                  </a:moveTo>
                  <a:lnTo>
                    <a:pt x="2492" y="49"/>
                  </a:lnTo>
                  <a:lnTo>
                    <a:pt x="2199" y="122"/>
                  </a:lnTo>
                  <a:lnTo>
                    <a:pt x="1906" y="244"/>
                  </a:lnTo>
                  <a:lnTo>
                    <a:pt x="1637" y="366"/>
                  </a:lnTo>
                  <a:lnTo>
                    <a:pt x="1368" y="537"/>
                  </a:lnTo>
                  <a:lnTo>
                    <a:pt x="1149" y="708"/>
                  </a:lnTo>
                  <a:lnTo>
                    <a:pt x="904" y="904"/>
                  </a:lnTo>
                  <a:lnTo>
                    <a:pt x="709" y="1124"/>
                  </a:lnTo>
                  <a:lnTo>
                    <a:pt x="538" y="1368"/>
                  </a:lnTo>
                  <a:lnTo>
                    <a:pt x="367" y="1636"/>
                  </a:lnTo>
                  <a:lnTo>
                    <a:pt x="245" y="1905"/>
                  </a:lnTo>
                  <a:lnTo>
                    <a:pt x="147" y="2198"/>
                  </a:lnTo>
                  <a:lnTo>
                    <a:pt x="74" y="2491"/>
                  </a:lnTo>
                  <a:lnTo>
                    <a:pt x="25" y="2809"/>
                  </a:lnTo>
                  <a:lnTo>
                    <a:pt x="1" y="3126"/>
                  </a:lnTo>
                  <a:lnTo>
                    <a:pt x="25" y="3517"/>
                  </a:lnTo>
                  <a:lnTo>
                    <a:pt x="98" y="3908"/>
                  </a:lnTo>
                  <a:lnTo>
                    <a:pt x="221" y="4274"/>
                  </a:lnTo>
                  <a:lnTo>
                    <a:pt x="392" y="4641"/>
                  </a:lnTo>
                  <a:lnTo>
                    <a:pt x="611" y="4958"/>
                  </a:lnTo>
                  <a:lnTo>
                    <a:pt x="856" y="5251"/>
                  </a:lnTo>
                  <a:lnTo>
                    <a:pt x="1124" y="5520"/>
                  </a:lnTo>
                  <a:lnTo>
                    <a:pt x="1442" y="5740"/>
                  </a:lnTo>
                  <a:lnTo>
                    <a:pt x="1393" y="5422"/>
                  </a:lnTo>
                  <a:lnTo>
                    <a:pt x="1368" y="5080"/>
                  </a:lnTo>
                  <a:lnTo>
                    <a:pt x="1393" y="4689"/>
                  </a:lnTo>
                  <a:lnTo>
                    <a:pt x="1442" y="4323"/>
                  </a:lnTo>
                  <a:lnTo>
                    <a:pt x="1539" y="3957"/>
                  </a:lnTo>
                  <a:lnTo>
                    <a:pt x="1662" y="3639"/>
                  </a:lnTo>
                  <a:lnTo>
                    <a:pt x="1808" y="3297"/>
                  </a:lnTo>
                  <a:lnTo>
                    <a:pt x="2003" y="3004"/>
                  </a:lnTo>
                  <a:lnTo>
                    <a:pt x="2223" y="2711"/>
                  </a:lnTo>
                  <a:lnTo>
                    <a:pt x="2468" y="2442"/>
                  </a:lnTo>
                  <a:lnTo>
                    <a:pt x="2712" y="2198"/>
                  </a:lnTo>
                  <a:lnTo>
                    <a:pt x="3005" y="2003"/>
                  </a:lnTo>
                  <a:lnTo>
                    <a:pt x="3322" y="1807"/>
                  </a:lnTo>
                  <a:lnTo>
                    <a:pt x="3640" y="1661"/>
                  </a:lnTo>
                  <a:lnTo>
                    <a:pt x="3982" y="1514"/>
                  </a:lnTo>
                  <a:lnTo>
                    <a:pt x="4324" y="1441"/>
                  </a:lnTo>
                  <a:lnTo>
                    <a:pt x="4690" y="1368"/>
                  </a:lnTo>
                  <a:lnTo>
                    <a:pt x="5423" y="1368"/>
                  </a:lnTo>
                  <a:lnTo>
                    <a:pt x="5740" y="1417"/>
                  </a:lnTo>
                  <a:lnTo>
                    <a:pt x="5520" y="1124"/>
                  </a:lnTo>
                  <a:lnTo>
                    <a:pt x="5252" y="831"/>
                  </a:lnTo>
                  <a:lnTo>
                    <a:pt x="4959" y="586"/>
                  </a:lnTo>
                  <a:lnTo>
                    <a:pt x="4641" y="391"/>
                  </a:lnTo>
                  <a:lnTo>
                    <a:pt x="4299" y="220"/>
                  </a:lnTo>
                  <a:lnTo>
                    <a:pt x="3933" y="98"/>
                  </a:lnTo>
                  <a:lnTo>
                    <a:pt x="3542" y="25"/>
                  </a:lnTo>
                  <a:lnTo>
                    <a:pt x="31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877"/>
            <p:cNvSpPr/>
            <p:nvPr/>
          </p:nvSpPr>
          <p:spPr>
            <a:xfrm>
              <a:off x="1244325" y="314425"/>
              <a:ext cx="444525" cy="370050"/>
            </a:xfrm>
            <a:custGeom>
              <a:avLst/>
              <a:gdLst/>
              <a:ahLst/>
              <a:cxnLst/>
              <a:rect l="0" t="0" r="0" b="0"/>
              <a:pathLst>
                <a:path w="17781" h="14802" extrusionOk="0">
                  <a:moveTo>
                    <a:pt x="11748" y="2101"/>
                  </a:moveTo>
                  <a:lnTo>
                    <a:pt x="11846" y="2126"/>
                  </a:lnTo>
                  <a:lnTo>
                    <a:pt x="11919" y="2175"/>
                  </a:lnTo>
                  <a:lnTo>
                    <a:pt x="11968" y="2248"/>
                  </a:lnTo>
                  <a:lnTo>
                    <a:pt x="11993" y="2346"/>
                  </a:lnTo>
                  <a:lnTo>
                    <a:pt x="11968" y="2419"/>
                  </a:lnTo>
                  <a:lnTo>
                    <a:pt x="11919" y="2492"/>
                  </a:lnTo>
                  <a:lnTo>
                    <a:pt x="11846" y="2541"/>
                  </a:lnTo>
                  <a:lnTo>
                    <a:pt x="11748" y="2565"/>
                  </a:lnTo>
                  <a:lnTo>
                    <a:pt x="6033" y="2565"/>
                  </a:lnTo>
                  <a:lnTo>
                    <a:pt x="5936" y="2541"/>
                  </a:lnTo>
                  <a:lnTo>
                    <a:pt x="5862" y="2492"/>
                  </a:lnTo>
                  <a:lnTo>
                    <a:pt x="5814" y="2419"/>
                  </a:lnTo>
                  <a:lnTo>
                    <a:pt x="5789" y="2346"/>
                  </a:lnTo>
                  <a:lnTo>
                    <a:pt x="5814" y="2248"/>
                  </a:lnTo>
                  <a:lnTo>
                    <a:pt x="5862" y="2175"/>
                  </a:lnTo>
                  <a:lnTo>
                    <a:pt x="5936" y="2126"/>
                  </a:lnTo>
                  <a:lnTo>
                    <a:pt x="6033" y="2101"/>
                  </a:lnTo>
                  <a:close/>
                  <a:moveTo>
                    <a:pt x="15949" y="4519"/>
                  </a:moveTo>
                  <a:lnTo>
                    <a:pt x="16047" y="4568"/>
                  </a:lnTo>
                  <a:lnTo>
                    <a:pt x="16145" y="4592"/>
                  </a:lnTo>
                  <a:lnTo>
                    <a:pt x="16193" y="4666"/>
                  </a:lnTo>
                  <a:lnTo>
                    <a:pt x="16267" y="4739"/>
                  </a:lnTo>
                  <a:lnTo>
                    <a:pt x="16316" y="4812"/>
                  </a:lnTo>
                  <a:lnTo>
                    <a:pt x="16340" y="4910"/>
                  </a:lnTo>
                  <a:lnTo>
                    <a:pt x="16340" y="5008"/>
                  </a:lnTo>
                  <a:lnTo>
                    <a:pt x="16340" y="5789"/>
                  </a:lnTo>
                  <a:lnTo>
                    <a:pt x="16340" y="5887"/>
                  </a:lnTo>
                  <a:lnTo>
                    <a:pt x="16316" y="5985"/>
                  </a:lnTo>
                  <a:lnTo>
                    <a:pt x="16267" y="6058"/>
                  </a:lnTo>
                  <a:lnTo>
                    <a:pt x="16193" y="6131"/>
                  </a:lnTo>
                  <a:lnTo>
                    <a:pt x="16145" y="6204"/>
                  </a:lnTo>
                  <a:lnTo>
                    <a:pt x="16047" y="6229"/>
                  </a:lnTo>
                  <a:lnTo>
                    <a:pt x="15949" y="6278"/>
                  </a:lnTo>
                  <a:lnTo>
                    <a:pt x="14069" y="6278"/>
                  </a:lnTo>
                  <a:lnTo>
                    <a:pt x="13971" y="6229"/>
                  </a:lnTo>
                  <a:lnTo>
                    <a:pt x="13898" y="6204"/>
                  </a:lnTo>
                  <a:lnTo>
                    <a:pt x="13824" y="6131"/>
                  </a:lnTo>
                  <a:lnTo>
                    <a:pt x="13751" y="6058"/>
                  </a:lnTo>
                  <a:lnTo>
                    <a:pt x="13727" y="5985"/>
                  </a:lnTo>
                  <a:lnTo>
                    <a:pt x="13678" y="5887"/>
                  </a:lnTo>
                  <a:lnTo>
                    <a:pt x="13678" y="5789"/>
                  </a:lnTo>
                  <a:lnTo>
                    <a:pt x="13678" y="5008"/>
                  </a:lnTo>
                  <a:lnTo>
                    <a:pt x="13678" y="4910"/>
                  </a:lnTo>
                  <a:lnTo>
                    <a:pt x="13727" y="4812"/>
                  </a:lnTo>
                  <a:lnTo>
                    <a:pt x="13751" y="4739"/>
                  </a:lnTo>
                  <a:lnTo>
                    <a:pt x="13824" y="4666"/>
                  </a:lnTo>
                  <a:lnTo>
                    <a:pt x="13898" y="4592"/>
                  </a:lnTo>
                  <a:lnTo>
                    <a:pt x="13971" y="4568"/>
                  </a:lnTo>
                  <a:lnTo>
                    <a:pt x="14069" y="4519"/>
                  </a:lnTo>
                  <a:close/>
                  <a:moveTo>
                    <a:pt x="8891" y="5105"/>
                  </a:moveTo>
                  <a:lnTo>
                    <a:pt x="9306" y="5130"/>
                  </a:lnTo>
                  <a:lnTo>
                    <a:pt x="9697" y="5179"/>
                  </a:lnTo>
                  <a:lnTo>
                    <a:pt x="10063" y="5276"/>
                  </a:lnTo>
                  <a:lnTo>
                    <a:pt x="10430" y="5423"/>
                  </a:lnTo>
                  <a:lnTo>
                    <a:pt x="10796" y="5594"/>
                  </a:lnTo>
                  <a:lnTo>
                    <a:pt x="11113" y="5789"/>
                  </a:lnTo>
                  <a:lnTo>
                    <a:pt x="11406" y="6009"/>
                  </a:lnTo>
                  <a:lnTo>
                    <a:pt x="11700" y="6278"/>
                  </a:lnTo>
                  <a:lnTo>
                    <a:pt x="11968" y="6546"/>
                  </a:lnTo>
                  <a:lnTo>
                    <a:pt x="12188" y="6864"/>
                  </a:lnTo>
                  <a:lnTo>
                    <a:pt x="12383" y="7181"/>
                  </a:lnTo>
                  <a:lnTo>
                    <a:pt x="12554" y="7523"/>
                  </a:lnTo>
                  <a:lnTo>
                    <a:pt x="12676" y="7890"/>
                  </a:lnTo>
                  <a:lnTo>
                    <a:pt x="12774" y="8280"/>
                  </a:lnTo>
                  <a:lnTo>
                    <a:pt x="12847" y="8671"/>
                  </a:lnTo>
                  <a:lnTo>
                    <a:pt x="12872" y="9086"/>
                  </a:lnTo>
                  <a:lnTo>
                    <a:pt x="12847" y="9477"/>
                  </a:lnTo>
                  <a:lnTo>
                    <a:pt x="12774" y="9868"/>
                  </a:lnTo>
                  <a:lnTo>
                    <a:pt x="12676" y="10259"/>
                  </a:lnTo>
                  <a:lnTo>
                    <a:pt x="12554" y="10625"/>
                  </a:lnTo>
                  <a:lnTo>
                    <a:pt x="12383" y="10967"/>
                  </a:lnTo>
                  <a:lnTo>
                    <a:pt x="12188" y="11309"/>
                  </a:lnTo>
                  <a:lnTo>
                    <a:pt x="11968" y="11602"/>
                  </a:lnTo>
                  <a:lnTo>
                    <a:pt x="11700" y="11895"/>
                  </a:lnTo>
                  <a:lnTo>
                    <a:pt x="11406" y="12139"/>
                  </a:lnTo>
                  <a:lnTo>
                    <a:pt x="11113" y="12383"/>
                  </a:lnTo>
                  <a:lnTo>
                    <a:pt x="10796" y="12579"/>
                  </a:lnTo>
                  <a:lnTo>
                    <a:pt x="10430" y="12750"/>
                  </a:lnTo>
                  <a:lnTo>
                    <a:pt x="10063" y="12872"/>
                  </a:lnTo>
                  <a:lnTo>
                    <a:pt x="9697" y="12970"/>
                  </a:lnTo>
                  <a:lnTo>
                    <a:pt x="9306" y="13018"/>
                  </a:lnTo>
                  <a:lnTo>
                    <a:pt x="8891" y="13043"/>
                  </a:lnTo>
                  <a:lnTo>
                    <a:pt x="8476" y="13018"/>
                  </a:lnTo>
                  <a:lnTo>
                    <a:pt x="8085" y="12970"/>
                  </a:lnTo>
                  <a:lnTo>
                    <a:pt x="7719" y="12872"/>
                  </a:lnTo>
                  <a:lnTo>
                    <a:pt x="7352" y="12750"/>
                  </a:lnTo>
                  <a:lnTo>
                    <a:pt x="6986" y="12579"/>
                  </a:lnTo>
                  <a:lnTo>
                    <a:pt x="6668" y="12383"/>
                  </a:lnTo>
                  <a:lnTo>
                    <a:pt x="6375" y="12139"/>
                  </a:lnTo>
                  <a:lnTo>
                    <a:pt x="6082" y="11895"/>
                  </a:lnTo>
                  <a:lnTo>
                    <a:pt x="5814" y="11602"/>
                  </a:lnTo>
                  <a:lnTo>
                    <a:pt x="5594" y="11309"/>
                  </a:lnTo>
                  <a:lnTo>
                    <a:pt x="5398" y="10967"/>
                  </a:lnTo>
                  <a:lnTo>
                    <a:pt x="5227" y="10625"/>
                  </a:lnTo>
                  <a:lnTo>
                    <a:pt x="5105" y="10259"/>
                  </a:lnTo>
                  <a:lnTo>
                    <a:pt x="5008" y="9868"/>
                  </a:lnTo>
                  <a:lnTo>
                    <a:pt x="4934" y="9477"/>
                  </a:lnTo>
                  <a:lnTo>
                    <a:pt x="4910" y="9086"/>
                  </a:lnTo>
                  <a:lnTo>
                    <a:pt x="4934" y="8671"/>
                  </a:lnTo>
                  <a:lnTo>
                    <a:pt x="5008" y="8280"/>
                  </a:lnTo>
                  <a:lnTo>
                    <a:pt x="5105" y="7890"/>
                  </a:lnTo>
                  <a:lnTo>
                    <a:pt x="5227" y="7523"/>
                  </a:lnTo>
                  <a:lnTo>
                    <a:pt x="5398" y="7181"/>
                  </a:lnTo>
                  <a:lnTo>
                    <a:pt x="5594" y="6864"/>
                  </a:lnTo>
                  <a:lnTo>
                    <a:pt x="5814" y="6546"/>
                  </a:lnTo>
                  <a:lnTo>
                    <a:pt x="6082" y="6278"/>
                  </a:lnTo>
                  <a:lnTo>
                    <a:pt x="6375" y="6009"/>
                  </a:lnTo>
                  <a:lnTo>
                    <a:pt x="6668" y="5789"/>
                  </a:lnTo>
                  <a:lnTo>
                    <a:pt x="6986" y="5594"/>
                  </a:lnTo>
                  <a:lnTo>
                    <a:pt x="7352" y="5423"/>
                  </a:lnTo>
                  <a:lnTo>
                    <a:pt x="7719" y="5276"/>
                  </a:lnTo>
                  <a:lnTo>
                    <a:pt x="8085" y="5179"/>
                  </a:lnTo>
                  <a:lnTo>
                    <a:pt x="8476" y="5130"/>
                  </a:lnTo>
                  <a:lnTo>
                    <a:pt x="8891" y="5105"/>
                  </a:lnTo>
                  <a:close/>
                  <a:moveTo>
                    <a:pt x="5301" y="1"/>
                  </a:moveTo>
                  <a:lnTo>
                    <a:pt x="5154" y="50"/>
                  </a:lnTo>
                  <a:lnTo>
                    <a:pt x="5008" y="123"/>
                  </a:lnTo>
                  <a:lnTo>
                    <a:pt x="4861" y="221"/>
                  </a:lnTo>
                  <a:lnTo>
                    <a:pt x="4739" y="318"/>
                  </a:lnTo>
                  <a:lnTo>
                    <a:pt x="4641" y="465"/>
                  </a:lnTo>
                  <a:lnTo>
                    <a:pt x="4568" y="611"/>
                  </a:lnTo>
                  <a:lnTo>
                    <a:pt x="4519" y="758"/>
                  </a:lnTo>
                  <a:lnTo>
                    <a:pt x="4080" y="2565"/>
                  </a:lnTo>
                  <a:lnTo>
                    <a:pt x="3249" y="2565"/>
                  </a:lnTo>
                  <a:lnTo>
                    <a:pt x="3249" y="2468"/>
                  </a:lnTo>
                  <a:lnTo>
                    <a:pt x="3225" y="2370"/>
                  </a:lnTo>
                  <a:lnTo>
                    <a:pt x="3176" y="2297"/>
                  </a:lnTo>
                  <a:lnTo>
                    <a:pt x="3103" y="2223"/>
                  </a:lnTo>
                  <a:lnTo>
                    <a:pt x="3054" y="2150"/>
                  </a:lnTo>
                  <a:lnTo>
                    <a:pt x="2956" y="2126"/>
                  </a:lnTo>
                  <a:lnTo>
                    <a:pt x="2858" y="2077"/>
                  </a:lnTo>
                  <a:lnTo>
                    <a:pt x="1955" y="2077"/>
                  </a:lnTo>
                  <a:lnTo>
                    <a:pt x="1857" y="2126"/>
                  </a:lnTo>
                  <a:lnTo>
                    <a:pt x="1784" y="2150"/>
                  </a:lnTo>
                  <a:lnTo>
                    <a:pt x="1711" y="2223"/>
                  </a:lnTo>
                  <a:lnTo>
                    <a:pt x="1637" y="2297"/>
                  </a:lnTo>
                  <a:lnTo>
                    <a:pt x="1613" y="2370"/>
                  </a:lnTo>
                  <a:lnTo>
                    <a:pt x="1564" y="2468"/>
                  </a:lnTo>
                  <a:lnTo>
                    <a:pt x="1564" y="2565"/>
                  </a:lnTo>
                  <a:lnTo>
                    <a:pt x="782" y="2565"/>
                  </a:lnTo>
                  <a:lnTo>
                    <a:pt x="636" y="2590"/>
                  </a:lnTo>
                  <a:lnTo>
                    <a:pt x="489" y="2639"/>
                  </a:lnTo>
                  <a:lnTo>
                    <a:pt x="343" y="2687"/>
                  </a:lnTo>
                  <a:lnTo>
                    <a:pt x="221" y="2785"/>
                  </a:lnTo>
                  <a:lnTo>
                    <a:pt x="123" y="2907"/>
                  </a:lnTo>
                  <a:lnTo>
                    <a:pt x="74" y="3054"/>
                  </a:lnTo>
                  <a:lnTo>
                    <a:pt x="25" y="3200"/>
                  </a:lnTo>
                  <a:lnTo>
                    <a:pt x="1" y="3347"/>
                  </a:lnTo>
                  <a:lnTo>
                    <a:pt x="1" y="14020"/>
                  </a:lnTo>
                  <a:lnTo>
                    <a:pt x="25" y="14191"/>
                  </a:lnTo>
                  <a:lnTo>
                    <a:pt x="74" y="14337"/>
                  </a:lnTo>
                  <a:lnTo>
                    <a:pt x="123" y="14459"/>
                  </a:lnTo>
                  <a:lnTo>
                    <a:pt x="221" y="14581"/>
                  </a:lnTo>
                  <a:lnTo>
                    <a:pt x="343" y="14679"/>
                  </a:lnTo>
                  <a:lnTo>
                    <a:pt x="489" y="14752"/>
                  </a:lnTo>
                  <a:lnTo>
                    <a:pt x="636" y="14801"/>
                  </a:lnTo>
                  <a:lnTo>
                    <a:pt x="17146" y="14801"/>
                  </a:lnTo>
                  <a:lnTo>
                    <a:pt x="17292" y="14752"/>
                  </a:lnTo>
                  <a:lnTo>
                    <a:pt x="17439" y="14679"/>
                  </a:lnTo>
                  <a:lnTo>
                    <a:pt x="17561" y="14581"/>
                  </a:lnTo>
                  <a:lnTo>
                    <a:pt x="17659" y="14459"/>
                  </a:lnTo>
                  <a:lnTo>
                    <a:pt x="17708" y="14337"/>
                  </a:lnTo>
                  <a:lnTo>
                    <a:pt x="17756" y="14191"/>
                  </a:lnTo>
                  <a:lnTo>
                    <a:pt x="17781" y="14020"/>
                  </a:lnTo>
                  <a:lnTo>
                    <a:pt x="17781" y="3347"/>
                  </a:lnTo>
                  <a:lnTo>
                    <a:pt x="17756" y="3200"/>
                  </a:lnTo>
                  <a:lnTo>
                    <a:pt x="17708" y="3054"/>
                  </a:lnTo>
                  <a:lnTo>
                    <a:pt x="17659" y="2907"/>
                  </a:lnTo>
                  <a:lnTo>
                    <a:pt x="17561" y="2785"/>
                  </a:lnTo>
                  <a:lnTo>
                    <a:pt x="17439" y="2687"/>
                  </a:lnTo>
                  <a:lnTo>
                    <a:pt x="17292" y="2639"/>
                  </a:lnTo>
                  <a:lnTo>
                    <a:pt x="17146" y="2590"/>
                  </a:lnTo>
                  <a:lnTo>
                    <a:pt x="16999" y="2565"/>
                  </a:lnTo>
                  <a:lnTo>
                    <a:pt x="13702" y="2565"/>
                  </a:lnTo>
                  <a:lnTo>
                    <a:pt x="13263" y="758"/>
                  </a:lnTo>
                  <a:lnTo>
                    <a:pt x="13214" y="611"/>
                  </a:lnTo>
                  <a:lnTo>
                    <a:pt x="13141" y="465"/>
                  </a:lnTo>
                  <a:lnTo>
                    <a:pt x="13043" y="318"/>
                  </a:lnTo>
                  <a:lnTo>
                    <a:pt x="12921" y="221"/>
                  </a:lnTo>
                  <a:lnTo>
                    <a:pt x="12774" y="123"/>
                  </a:lnTo>
                  <a:lnTo>
                    <a:pt x="12628" y="50"/>
                  </a:lnTo>
                  <a:lnTo>
                    <a:pt x="12481"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8" name="Shape 1056"/>
          <p:cNvGrpSpPr/>
          <p:nvPr/>
        </p:nvGrpSpPr>
        <p:grpSpPr>
          <a:xfrm>
            <a:off x="2953917" y="2619104"/>
            <a:ext cx="632137" cy="466885"/>
            <a:chOff x="4610450" y="3703750"/>
            <a:chExt cx="453050" cy="332175"/>
          </a:xfrm>
        </p:grpSpPr>
        <p:sp>
          <p:nvSpPr>
            <p:cNvPr id="19" name="Shape 1057"/>
            <p:cNvSpPr/>
            <p:nvPr/>
          </p:nvSpPr>
          <p:spPr>
            <a:xfrm>
              <a:off x="4610450" y="3703750"/>
              <a:ext cx="453050" cy="332175"/>
            </a:xfrm>
            <a:custGeom>
              <a:avLst/>
              <a:gdLst/>
              <a:ahLst/>
              <a:cxnLst/>
              <a:rect l="0" t="0" r="0" b="0"/>
              <a:pathLst>
                <a:path w="18122" h="13287" extrusionOk="0">
                  <a:moveTo>
                    <a:pt x="366" y="0"/>
                  </a:moveTo>
                  <a:lnTo>
                    <a:pt x="293" y="49"/>
                  </a:lnTo>
                  <a:lnTo>
                    <a:pt x="195" y="74"/>
                  </a:lnTo>
                  <a:lnTo>
                    <a:pt x="122" y="147"/>
                  </a:lnTo>
                  <a:lnTo>
                    <a:pt x="73" y="220"/>
                  </a:lnTo>
                  <a:lnTo>
                    <a:pt x="25" y="293"/>
                  </a:lnTo>
                  <a:lnTo>
                    <a:pt x="0" y="391"/>
                  </a:lnTo>
                  <a:lnTo>
                    <a:pt x="0" y="489"/>
                  </a:lnTo>
                  <a:lnTo>
                    <a:pt x="0" y="12798"/>
                  </a:lnTo>
                  <a:lnTo>
                    <a:pt x="0" y="12896"/>
                  </a:lnTo>
                  <a:lnTo>
                    <a:pt x="25"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60" y="49"/>
                  </a:lnTo>
                  <a:lnTo>
                    <a:pt x="586"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 name="Shape 1058"/>
            <p:cNvSpPr/>
            <p:nvPr/>
          </p:nvSpPr>
          <p:spPr>
            <a:xfrm>
              <a:off x="4642200" y="3730000"/>
              <a:ext cx="389550" cy="249150"/>
            </a:xfrm>
            <a:custGeom>
              <a:avLst/>
              <a:gdLst/>
              <a:ahLst/>
              <a:cxnLst/>
              <a:rect l="0" t="0" r="0" b="0"/>
              <a:pathLst>
                <a:path w="15582" h="9966" extrusionOk="0">
                  <a:moveTo>
                    <a:pt x="14752" y="1"/>
                  </a:moveTo>
                  <a:lnTo>
                    <a:pt x="14629" y="49"/>
                  </a:lnTo>
                  <a:lnTo>
                    <a:pt x="14507" y="98"/>
                  </a:lnTo>
                  <a:lnTo>
                    <a:pt x="14410" y="196"/>
                  </a:lnTo>
                  <a:lnTo>
                    <a:pt x="14336" y="294"/>
                  </a:lnTo>
                  <a:lnTo>
                    <a:pt x="14263" y="416"/>
                  </a:lnTo>
                  <a:lnTo>
                    <a:pt x="14239" y="538"/>
                  </a:lnTo>
                  <a:lnTo>
                    <a:pt x="14214" y="684"/>
                  </a:lnTo>
                  <a:lnTo>
                    <a:pt x="14239" y="831"/>
                  </a:lnTo>
                  <a:lnTo>
                    <a:pt x="14288" y="1002"/>
                  </a:lnTo>
                  <a:lnTo>
                    <a:pt x="11308" y="4372"/>
                  </a:lnTo>
                  <a:lnTo>
                    <a:pt x="11161" y="4323"/>
                  </a:lnTo>
                  <a:lnTo>
                    <a:pt x="11015" y="4299"/>
                  </a:lnTo>
                  <a:lnTo>
                    <a:pt x="10844" y="4323"/>
                  </a:lnTo>
                  <a:lnTo>
                    <a:pt x="10087" y="3005"/>
                  </a:lnTo>
                  <a:lnTo>
                    <a:pt x="10160" y="2907"/>
                  </a:lnTo>
                  <a:lnTo>
                    <a:pt x="10209" y="2809"/>
                  </a:lnTo>
                  <a:lnTo>
                    <a:pt x="10233" y="2687"/>
                  </a:lnTo>
                  <a:lnTo>
                    <a:pt x="10233" y="2565"/>
                  </a:lnTo>
                  <a:lnTo>
                    <a:pt x="10233" y="2418"/>
                  </a:lnTo>
                  <a:lnTo>
                    <a:pt x="10184" y="2296"/>
                  </a:lnTo>
                  <a:lnTo>
                    <a:pt x="10136" y="2174"/>
                  </a:lnTo>
                  <a:lnTo>
                    <a:pt x="10038" y="2077"/>
                  </a:lnTo>
                  <a:lnTo>
                    <a:pt x="9940" y="2003"/>
                  </a:lnTo>
                  <a:lnTo>
                    <a:pt x="9818" y="1930"/>
                  </a:lnTo>
                  <a:lnTo>
                    <a:pt x="9696" y="1906"/>
                  </a:lnTo>
                  <a:lnTo>
                    <a:pt x="9549" y="1881"/>
                  </a:lnTo>
                  <a:lnTo>
                    <a:pt x="9427" y="1906"/>
                  </a:lnTo>
                  <a:lnTo>
                    <a:pt x="9281" y="1930"/>
                  </a:lnTo>
                  <a:lnTo>
                    <a:pt x="9183" y="2003"/>
                  </a:lnTo>
                  <a:lnTo>
                    <a:pt x="9085" y="2077"/>
                  </a:lnTo>
                  <a:lnTo>
                    <a:pt x="8988" y="2174"/>
                  </a:lnTo>
                  <a:lnTo>
                    <a:pt x="8939" y="2296"/>
                  </a:lnTo>
                  <a:lnTo>
                    <a:pt x="8890" y="2418"/>
                  </a:lnTo>
                  <a:lnTo>
                    <a:pt x="8866" y="2565"/>
                  </a:lnTo>
                  <a:lnTo>
                    <a:pt x="8890" y="2663"/>
                  </a:lnTo>
                  <a:lnTo>
                    <a:pt x="8914" y="2785"/>
                  </a:lnTo>
                  <a:lnTo>
                    <a:pt x="8939" y="2883"/>
                  </a:lnTo>
                  <a:lnTo>
                    <a:pt x="8988" y="2956"/>
                  </a:lnTo>
                  <a:lnTo>
                    <a:pt x="6521" y="6668"/>
                  </a:lnTo>
                  <a:lnTo>
                    <a:pt x="6399" y="6644"/>
                  </a:lnTo>
                  <a:lnTo>
                    <a:pt x="6130" y="6644"/>
                  </a:lnTo>
                  <a:lnTo>
                    <a:pt x="5959" y="6717"/>
                  </a:lnTo>
                  <a:lnTo>
                    <a:pt x="4714" y="5398"/>
                  </a:lnTo>
                  <a:lnTo>
                    <a:pt x="4763" y="5252"/>
                  </a:lnTo>
                  <a:lnTo>
                    <a:pt x="4763" y="5105"/>
                  </a:lnTo>
                  <a:lnTo>
                    <a:pt x="4763" y="4958"/>
                  </a:lnTo>
                  <a:lnTo>
                    <a:pt x="4714" y="4836"/>
                  </a:lnTo>
                  <a:lnTo>
                    <a:pt x="4665" y="4714"/>
                  </a:lnTo>
                  <a:lnTo>
                    <a:pt x="4567" y="4617"/>
                  </a:lnTo>
                  <a:lnTo>
                    <a:pt x="4470" y="4543"/>
                  </a:lnTo>
                  <a:lnTo>
                    <a:pt x="4347" y="4470"/>
                  </a:lnTo>
                  <a:lnTo>
                    <a:pt x="4225" y="4446"/>
                  </a:lnTo>
                  <a:lnTo>
                    <a:pt x="4079" y="4421"/>
                  </a:lnTo>
                  <a:lnTo>
                    <a:pt x="3957" y="4446"/>
                  </a:lnTo>
                  <a:lnTo>
                    <a:pt x="3810" y="4470"/>
                  </a:lnTo>
                  <a:lnTo>
                    <a:pt x="3712" y="4543"/>
                  </a:lnTo>
                  <a:lnTo>
                    <a:pt x="3615" y="4617"/>
                  </a:lnTo>
                  <a:lnTo>
                    <a:pt x="3517" y="4714"/>
                  </a:lnTo>
                  <a:lnTo>
                    <a:pt x="3468" y="4836"/>
                  </a:lnTo>
                  <a:lnTo>
                    <a:pt x="3419" y="4958"/>
                  </a:lnTo>
                  <a:lnTo>
                    <a:pt x="3395" y="5105"/>
                  </a:lnTo>
                  <a:lnTo>
                    <a:pt x="3419" y="5276"/>
                  </a:lnTo>
                  <a:lnTo>
                    <a:pt x="3493" y="5447"/>
                  </a:lnTo>
                  <a:lnTo>
                    <a:pt x="49" y="9574"/>
                  </a:lnTo>
                  <a:lnTo>
                    <a:pt x="0" y="9648"/>
                  </a:lnTo>
                  <a:lnTo>
                    <a:pt x="0" y="9745"/>
                  </a:lnTo>
                  <a:lnTo>
                    <a:pt x="25" y="9843"/>
                  </a:lnTo>
                  <a:lnTo>
                    <a:pt x="98" y="9916"/>
                  </a:lnTo>
                  <a:lnTo>
                    <a:pt x="171" y="9965"/>
                  </a:lnTo>
                  <a:lnTo>
                    <a:pt x="244" y="9965"/>
                  </a:lnTo>
                  <a:lnTo>
                    <a:pt x="342" y="9941"/>
                  </a:lnTo>
                  <a:lnTo>
                    <a:pt x="440" y="9892"/>
                  </a:lnTo>
                  <a:lnTo>
                    <a:pt x="3859" y="5740"/>
                  </a:lnTo>
                  <a:lnTo>
                    <a:pt x="3981" y="5789"/>
                  </a:lnTo>
                  <a:lnTo>
                    <a:pt x="4079" y="5789"/>
                  </a:lnTo>
                  <a:lnTo>
                    <a:pt x="4225" y="5764"/>
                  </a:lnTo>
                  <a:lnTo>
                    <a:pt x="4347" y="5740"/>
                  </a:lnTo>
                  <a:lnTo>
                    <a:pt x="5642" y="7083"/>
                  </a:lnTo>
                  <a:lnTo>
                    <a:pt x="5617" y="7205"/>
                  </a:lnTo>
                  <a:lnTo>
                    <a:pt x="5617" y="7328"/>
                  </a:lnTo>
                  <a:lnTo>
                    <a:pt x="5617" y="7450"/>
                  </a:lnTo>
                  <a:lnTo>
                    <a:pt x="5666" y="7572"/>
                  </a:lnTo>
                  <a:lnTo>
                    <a:pt x="5740" y="7694"/>
                  </a:lnTo>
                  <a:lnTo>
                    <a:pt x="5813" y="7792"/>
                  </a:lnTo>
                  <a:lnTo>
                    <a:pt x="5910" y="7889"/>
                  </a:lnTo>
                  <a:lnTo>
                    <a:pt x="6033" y="7938"/>
                  </a:lnTo>
                  <a:lnTo>
                    <a:pt x="6155" y="7987"/>
                  </a:lnTo>
                  <a:lnTo>
                    <a:pt x="6301" y="8011"/>
                  </a:lnTo>
                  <a:lnTo>
                    <a:pt x="6448" y="7987"/>
                  </a:lnTo>
                  <a:lnTo>
                    <a:pt x="6570" y="7938"/>
                  </a:lnTo>
                  <a:lnTo>
                    <a:pt x="6692" y="7889"/>
                  </a:lnTo>
                  <a:lnTo>
                    <a:pt x="6790" y="7792"/>
                  </a:lnTo>
                  <a:lnTo>
                    <a:pt x="6863" y="7694"/>
                  </a:lnTo>
                  <a:lnTo>
                    <a:pt x="6936" y="7572"/>
                  </a:lnTo>
                  <a:lnTo>
                    <a:pt x="6961" y="7450"/>
                  </a:lnTo>
                  <a:lnTo>
                    <a:pt x="6985" y="7328"/>
                  </a:lnTo>
                  <a:lnTo>
                    <a:pt x="6961" y="7132"/>
                  </a:lnTo>
                  <a:lnTo>
                    <a:pt x="6887" y="6986"/>
                  </a:lnTo>
                  <a:lnTo>
                    <a:pt x="9403" y="3224"/>
                  </a:lnTo>
                  <a:lnTo>
                    <a:pt x="9549" y="3249"/>
                  </a:lnTo>
                  <a:lnTo>
                    <a:pt x="9647" y="3249"/>
                  </a:lnTo>
                  <a:lnTo>
                    <a:pt x="10429" y="4617"/>
                  </a:lnTo>
                  <a:lnTo>
                    <a:pt x="10355" y="4788"/>
                  </a:lnTo>
                  <a:lnTo>
                    <a:pt x="10331" y="4885"/>
                  </a:lnTo>
                  <a:lnTo>
                    <a:pt x="10331" y="4983"/>
                  </a:lnTo>
                  <a:lnTo>
                    <a:pt x="10331" y="5129"/>
                  </a:lnTo>
                  <a:lnTo>
                    <a:pt x="10380" y="5252"/>
                  </a:lnTo>
                  <a:lnTo>
                    <a:pt x="10429" y="5374"/>
                  </a:lnTo>
                  <a:lnTo>
                    <a:pt x="10526" y="5471"/>
                  </a:lnTo>
                  <a:lnTo>
                    <a:pt x="10624" y="5569"/>
                  </a:lnTo>
                  <a:lnTo>
                    <a:pt x="10746" y="5618"/>
                  </a:lnTo>
                  <a:lnTo>
                    <a:pt x="10868" y="5667"/>
                  </a:lnTo>
                  <a:lnTo>
                    <a:pt x="11137" y="5667"/>
                  </a:lnTo>
                  <a:lnTo>
                    <a:pt x="11284" y="5618"/>
                  </a:lnTo>
                  <a:lnTo>
                    <a:pt x="11381" y="5569"/>
                  </a:lnTo>
                  <a:lnTo>
                    <a:pt x="11479" y="5471"/>
                  </a:lnTo>
                  <a:lnTo>
                    <a:pt x="11577" y="5374"/>
                  </a:lnTo>
                  <a:lnTo>
                    <a:pt x="11625" y="5252"/>
                  </a:lnTo>
                  <a:lnTo>
                    <a:pt x="11674" y="5129"/>
                  </a:lnTo>
                  <a:lnTo>
                    <a:pt x="11699" y="4983"/>
                  </a:lnTo>
                  <a:lnTo>
                    <a:pt x="11674" y="4861"/>
                  </a:lnTo>
                  <a:lnTo>
                    <a:pt x="11650" y="4739"/>
                  </a:lnTo>
                  <a:lnTo>
                    <a:pt x="14654" y="1319"/>
                  </a:lnTo>
                  <a:lnTo>
                    <a:pt x="14776" y="1344"/>
                  </a:lnTo>
                  <a:lnTo>
                    <a:pt x="14898" y="1368"/>
                  </a:lnTo>
                  <a:lnTo>
                    <a:pt x="15045" y="1344"/>
                  </a:lnTo>
                  <a:lnTo>
                    <a:pt x="15167" y="1295"/>
                  </a:lnTo>
                  <a:lnTo>
                    <a:pt x="15289" y="1246"/>
                  </a:lnTo>
                  <a:lnTo>
                    <a:pt x="15387" y="1148"/>
                  </a:lnTo>
                  <a:lnTo>
                    <a:pt x="15460" y="1051"/>
                  </a:lnTo>
                  <a:lnTo>
                    <a:pt x="15533" y="953"/>
                  </a:lnTo>
                  <a:lnTo>
                    <a:pt x="15558" y="807"/>
                  </a:lnTo>
                  <a:lnTo>
                    <a:pt x="15582" y="684"/>
                  </a:lnTo>
                  <a:lnTo>
                    <a:pt x="15558" y="538"/>
                  </a:lnTo>
                  <a:lnTo>
                    <a:pt x="15533" y="416"/>
                  </a:lnTo>
                  <a:lnTo>
                    <a:pt x="15460" y="294"/>
                  </a:lnTo>
                  <a:lnTo>
                    <a:pt x="15387" y="196"/>
                  </a:lnTo>
                  <a:lnTo>
                    <a:pt x="15289" y="98"/>
                  </a:lnTo>
                  <a:lnTo>
                    <a:pt x="15167" y="49"/>
                  </a:lnTo>
                  <a:lnTo>
                    <a:pt x="15045"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629" y="4548782"/>
            <a:ext cx="2067786" cy="457192"/>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819" t="5813" r="324" b="-5813"/>
          <a:stretch/>
        </p:blipFill>
        <p:spPr>
          <a:xfrm>
            <a:off x="4024624" y="739480"/>
            <a:ext cx="4696044" cy="3199230"/>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6152" y="82464"/>
            <a:ext cx="1033980" cy="418800"/>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2679" y="182242"/>
            <a:ext cx="1570022" cy="219244"/>
          </a:xfrm>
          <a:prstGeom prst="rect">
            <a:avLst/>
          </a:prstGeom>
        </p:spPr>
      </p:pic>
      <p:pic>
        <p:nvPicPr>
          <p:cNvPr id="27" name="Shape 98"/>
          <p:cNvPicPr preferRelativeResize="0"/>
          <p:nvPr/>
        </p:nvPicPr>
        <p:blipFill rotWithShape="1">
          <a:blip r:embed="rId7">
            <a:alphaModFix/>
          </a:blip>
          <a:srcRect/>
          <a:stretch/>
        </p:blipFill>
        <p:spPr>
          <a:xfrm>
            <a:off x="7372701" y="182242"/>
            <a:ext cx="503451" cy="219243"/>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4" name="Shape 814"/>
          <p:cNvSpPr/>
          <p:nvPr/>
        </p:nvSpPr>
        <p:spPr>
          <a:xfrm>
            <a:off x="827000" y="785788"/>
            <a:ext cx="2007300" cy="3575400"/>
          </a:xfrm>
          <a:prstGeom prst="rect">
            <a:avLst/>
          </a:prstGeom>
          <a:no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 sz="1000">
                <a:solidFill>
                  <a:srgbClr val="999999"/>
                </a:solidFill>
                <a:latin typeface="Montserrat Light"/>
                <a:ea typeface="Montserrat Light"/>
                <a:cs typeface="Montserrat Light"/>
                <a:sym typeface="Montserrat Light"/>
              </a:rPr>
              <a:t>Place your screenshot here</a:t>
            </a:r>
            <a:endParaRPr sz="1000">
              <a:solidFill>
                <a:srgbClr val="999999"/>
              </a:solidFill>
              <a:latin typeface="Montserrat Light"/>
              <a:ea typeface="Montserrat Light"/>
              <a:cs typeface="Montserrat Light"/>
              <a:sym typeface="Montserrat Light"/>
            </a:endParaRPr>
          </a:p>
        </p:txBody>
      </p:sp>
      <p:sp>
        <p:nvSpPr>
          <p:cNvPr id="19" name="2 Marcador de texto"/>
          <p:cNvSpPr txBox="1">
            <a:spLocks/>
          </p:cNvSpPr>
          <p:nvPr/>
        </p:nvSpPr>
        <p:spPr>
          <a:xfrm>
            <a:off x="462445" y="134247"/>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smtClean="0">
                <a:latin typeface="Montserrat" panose="020B0604020202020204" charset="0"/>
              </a:rPr>
              <a:t>ACTIVITY:  </a:t>
            </a:r>
            <a:r>
              <a:rPr lang="en-US" b="1" dirty="0" smtClean="0">
                <a:solidFill>
                  <a:srgbClr val="00C0F3"/>
                </a:solidFill>
                <a:latin typeface="Montserrat" panose="020B0604020202020204" charset="0"/>
              </a:rPr>
              <a:t>BENEFITS OF THE INTERNET FOR CHILDREN</a:t>
            </a:r>
          </a:p>
        </p:txBody>
      </p:sp>
      <p:sp>
        <p:nvSpPr>
          <p:cNvPr id="20" name="35 Rectángulo"/>
          <p:cNvSpPr/>
          <p:nvPr/>
        </p:nvSpPr>
        <p:spPr>
          <a:xfrm>
            <a:off x="3450014" y="607560"/>
            <a:ext cx="2682166" cy="737852"/>
          </a:xfrm>
          <a:prstGeom prst="rect">
            <a:avLst/>
          </a:prstGeom>
        </p:spPr>
        <p:txBody>
          <a:bodyPr wrap="square" lIns="90636" tIns="45318" rIns="90636" bIns="45318" anchor="ctr">
            <a:spAutoFit/>
          </a:bodyPr>
          <a:lstStyle/>
          <a:p>
            <a:pPr defTabSz="1208493">
              <a:lnSpc>
                <a:spcPct val="150000"/>
              </a:lnSpc>
            </a:pPr>
            <a:r>
              <a:rPr lang="es-MX" sz="1400" dirty="0">
                <a:solidFill>
                  <a:srgbClr val="F05E43"/>
                </a:solidFill>
                <a:latin typeface="Montserrat" panose="020B0604020202020204" charset="0"/>
                <a:ea typeface="Segoe UI" panose="020B0502040204020203" pitchFamily="34" charset="0"/>
                <a:cs typeface="Helvetica" panose="020B0604020202020204" pitchFamily="34" charset="0"/>
              </a:rPr>
              <a:t>REMEMBER THE BENEFITS OUTWEIGH THE RISKS!</a:t>
            </a:r>
          </a:p>
        </p:txBody>
      </p:sp>
      <p:sp>
        <p:nvSpPr>
          <p:cNvPr id="21" name="37 Rectángulo"/>
          <p:cNvSpPr/>
          <p:nvPr/>
        </p:nvSpPr>
        <p:spPr>
          <a:xfrm>
            <a:off x="3395584" y="1594419"/>
            <a:ext cx="2736596" cy="1630404"/>
          </a:xfrm>
          <a:prstGeom prst="rect">
            <a:avLst/>
          </a:prstGeom>
        </p:spPr>
        <p:txBody>
          <a:bodyPr wrap="square" lIns="90636" tIns="45318" rIns="90636" bIns="45318">
            <a:spAutoFit/>
          </a:bodyPr>
          <a:lstStyle/>
          <a:p>
            <a:pPr algn="just" defTabSz="1208493">
              <a:lnSpc>
                <a:spcPct val="125000"/>
              </a:lnSpc>
            </a:pPr>
            <a:r>
              <a:rPr lang="en-IE" sz="1000" noProof="1">
                <a:solidFill>
                  <a:srgbClr val="616161"/>
                </a:solidFill>
                <a:latin typeface="Montserrat Light" panose="020B0604020202020204" charset="0"/>
                <a:ea typeface="Segoe UI" panose="020B0502040204020203" pitchFamily="34" charset="0"/>
                <a:cs typeface="Helvetica" panose="020B0604020202020204" pitchFamily="34" charset="0"/>
              </a:rPr>
              <a:t>While undoubtedly there are valid concerns about children spending too much time online, accessing inappropriate content, and communicating with people with intent to harm or exploit them: it is equally clear that the</a:t>
            </a:r>
            <a:r>
              <a:rPr lang="es-MX" sz="1000" noProof="1">
                <a:solidFill>
                  <a:srgbClr val="616161"/>
                </a:solidFill>
                <a:latin typeface="Montserrat Light" panose="020B0604020202020204" charset="0"/>
                <a:ea typeface="Segoe UI" panose="020B0502040204020203" pitchFamily="34" charset="0"/>
                <a:cs typeface="Helvetica" panose="020B0604020202020204" pitchFamily="34" charset="0"/>
              </a:rPr>
              <a:t> </a:t>
            </a:r>
            <a:r>
              <a:rPr lang="en-IE" sz="1000" noProof="1">
                <a:solidFill>
                  <a:srgbClr val="616161"/>
                </a:solidFill>
                <a:latin typeface="Montserrat Light" panose="020B0604020202020204" charset="0"/>
                <a:ea typeface="Segoe UI" panose="020B0502040204020203" pitchFamily="34" charset="0"/>
                <a:cs typeface="Helvetica" panose="020B0604020202020204" pitchFamily="34" charset="0"/>
              </a:rPr>
              <a:t>internet presents fantastic opportunities for children, </a:t>
            </a:r>
            <a:endParaRPr lang="es-MX" sz="1000" noProof="1">
              <a:solidFill>
                <a:srgbClr val="616161"/>
              </a:solidFill>
              <a:latin typeface="Montserrat Light" panose="020B0604020202020204" charset="0"/>
              <a:ea typeface="Segoe UI" panose="020B0502040204020203" pitchFamily="34" charset="0"/>
              <a:cs typeface="Helvetica" panose="020B0604020202020204" pitchFamily="34" charset="0"/>
            </a:endParaRPr>
          </a:p>
        </p:txBody>
      </p:sp>
      <p:sp>
        <p:nvSpPr>
          <p:cNvPr id="22" name="37 Rectángulo"/>
          <p:cNvSpPr/>
          <p:nvPr/>
        </p:nvSpPr>
        <p:spPr>
          <a:xfrm>
            <a:off x="3395584" y="3613052"/>
            <a:ext cx="3298996" cy="922518"/>
          </a:xfrm>
          <a:prstGeom prst="rect">
            <a:avLst/>
          </a:prstGeom>
        </p:spPr>
        <p:txBody>
          <a:bodyPr wrap="square" lIns="90636" tIns="45318" rIns="90636" bIns="45318">
            <a:spAutoFit/>
          </a:bodyPr>
          <a:lstStyle/>
          <a:p>
            <a:pPr defTabSz="1208493">
              <a:lnSpc>
                <a:spcPct val="150000"/>
              </a:lnSpc>
            </a:pPr>
            <a:r>
              <a:rPr lang="es-MX" sz="1200" b="1" noProof="1">
                <a:solidFill>
                  <a:srgbClr val="F05E43"/>
                </a:solidFill>
                <a:latin typeface="Montserrat" panose="020B0604020202020204" charset="0"/>
                <a:ea typeface="Segoe UI" panose="020B0502040204020203" pitchFamily="34" charset="0"/>
                <a:cs typeface="Helvetica" panose="020B0604020202020204" pitchFamily="34" charset="0"/>
              </a:rPr>
              <a:t>What do you think are the main benefits for children from using the internet ? </a:t>
            </a:r>
          </a:p>
        </p:txBody>
      </p:sp>
      <p:grpSp>
        <p:nvGrpSpPr>
          <p:cNvPr id="23" name="Shape 827"/>
          <p:cNvGrpSpPr/>
          <p:nvPr/>
        </p:nvGrpSpPr>
        <p:grpSpPr>
          <a:xfrm>
            <a:off x="462445" y="640770"/>
            <a:ext cx="2736410" cy="4222433"/>
            <a:chOff x="2112475" y="238125"/>
            <a:chExt cx="3395050" cy="5238750"/>
          </a:xfrm>
        </p:grpSpPr>
        <p:sp>
          <p:nvSpPr>
            <p:cNvPr id="24" name="Shape 828"/>
            <p:cNvSpPr/>
            <p:nvPr/>
          </p:nvSpPr>
          <p:spPr>
            <a:xfrm>
              <a:off x="2112475" y="238125"/>
              <a:ext cx="3395050" cy="5238750"/>
            </a:xfrm>
            <a:custGeom>
              <a:avLst/>
              <a:gdLst/>
              <a:ahLst/>
              <a:cxnLst/>
              <a:rect l="0" t="0" r="0" b="0"/>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solidFill>
              <a:srgbClr val="FFFFFF"/>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 name="Shape 829"/>
            <p:cNvSpPr/>
            <p:nvPr/>
          </p:nvSpPr>
          <p:spPr>
            <a:xfrm>
              <a:off x="3671350" y="5147100"/>
              <a:ext cx="279175" cy="179900"/>
            </a:xfrm>
            <a:custGeom>
              <a:avLst/>
              <a:gdLst/>
              <a:ahLst/>
              <a:cxnLst/>
              <a:rect l="0" t="0" r="0" b="0"/>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Shape 830"/>
            <p:cNvSpPr/>
            <p:nvPr/>
          </p:nvSpPr>
          <p:spPr>
            <a:xfrm>
              <a:off x="3650725" y="446100"/>
              <a:ext cx="54375" cy="54350"/>
            </a:xfrm>
            <a:custGeom>
              <a:avLst/>
              <a:gdLst/>
              <a:ahLst/>
              <a:cxnLst/>
              <a:rect l="0" t="0" r="0" b="0"/>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Shape 831"/>
            <p:cNvSpPr/>
            <p:nvPr/>
          </p:nvSpPr>
          <p:spPr>
            <a:xfrm>
              <a:off x="3761275" y="423600"/>
              <a:ext cx="99325" cy="99325"/>
            </a:xfrm>
            <a:custGeom>
              <a:avLst/>
              <a:gdLst/>
              <a:ahLst/>
              <a:cxnLst/>
              <a:rect l="0" t="0" r="0" b="0"/>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0942" y="4551052"/>
            <a:ext cx="2228246" cy="49267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182" y="1263232"/>
            <a:ext cx="2474503" cy="2972592"/>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600" y="4653803"/>
            <a:ext cx="1033980" cy="418800"/>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7127" y="4753581"/>
            <a:ext cx="1570022" cy="219244"/>
          </a:xfrm>
          <a:prstGeom prst="rect">
            <a:avLst/>
          </a:prstGeom>
        </p:spPr>
      </p:pic>
      <p:pic>
        <p:nvPicPr>
          <p:cNvPr id="32" name="Shape 98"/>
          <p:cNvPicPr preferRelativeResize="0"/>
          <p:nvPr/>
        </p:nvPicPr>
        <p:blipFill rotWithShape="1">
          <a:blip r:embed="rId7">
            <a:alphaModFix/>
          </a:blip>
          <a:srcRect/>
          <a:stretch/>
        </p:blipFill>
        <p:spPr>
          <a:xfrm>
            <a:off x="5157149" y="4753581"/>
            <a:ext cx="503451" cy="21924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6</a:t>
            </a:fld>
            <a:endParaRPr/>
          </a:p>
        </p:txBody>
      </p:sp>
      <p:sp>
        <p:nvSpPr>
          <p:cNvPr id="21" name="1 Marcador de texto"/>
          <p:cNvSpPr txBox="1">
            <a:spLocks/>
          </p:cNvSpPr>
          <p:nvPr/>
        </p:nvSpPr>
        <p:spPr>
          <a:xfrm>
            <a:off x="249692" y="156170"/>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smtClean="0">
                <a:latin typeface="Montserrat" panose="020B0604020202020204" charset="0"/>
              </a:rPr>
              <a:t>VIDEO </a:t>
            </a:r>
            <a:r>
              <a:rPr lang="en-US" b="1" dirty="0" smtClean="0">
                <a:solidFill>
                  <a:srgbClr val="FFC000"/>
                </a:solidFill>
                <a:latin typeface="Montserrat" panose="020B0604020202020204" charset="0"/>
              </a:rPr>
              <a:t>&gt;&gt;&gt; </a:t>
            </a:r>
            <a:r>
              <a:rPr lang="en-US" b="1" dirty="0" smtClean="0">
                <a:solidFill>
                  <a:srgbClr val="FF0000"/>
                </a:solidFill>
                <a:latin typeface="Montserrat" panose="020B0604020202020204" charset="0"/>
              </a:rPr>
              <a:t>TALKING TO YOUR CHILD ABOUT WHAT THEY DO ONLINE</a:t>
            </a:r>
            <a:endParaRPr lang="en-US" b="1" dirty="0">
              <a:solidFill>
                <a:srgbClr val="FF0000"/>
              </a:solidFill>
              <a:latin typeface="Montserrat" panose="020B060402020202020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161" y="925829"/>
            <a:ext cx="5307893" cy="2959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691851" y="4442074"/>
            <a:ext cx="7114839" cy="523220"/>
          </a:xfrm>
          <a:prstGeom prst="rect">
            <a:avLst/>
          </a:prstGeom>
        </p:spPr>
        <p:txBody>
          <a:bodyPr wrap="square">
            <a:spAutoFit/>
          </a:bodyPr>
          <a:lstStyle/>
          <a:p>
            <a:r>
              <a:rPr lang="en-GB" b="1" dirty="0">
                <a:latin typeface="Montserrat" panose="020B0604020202020204" charset="0"/>
              </a:rPr>
              <a:t>Click the Link to play video: </a:t>
            </a:r>
            <a:r>
              <a:rPr lang="en-GB" b="1" dirty="0" smtClean="0">
                <a:latin typeface="Montserrat" panose="020B0604020202020204" charset="0"/>
              </a:rPr>
              <a:t> </a:t>
            </a:r>
            <a:r>
              <a:rPr lang="en-GB" b="1" dirty="0" smtClean="0">
                <a:latin typeface="Montserrat" panose="020B0604020202020204" charset="0"/>
                <a:hlinkClick r:id="rId4"/>
              </a:rPr>
              <a:t>https</a:t>
            </a:r>
            <a:r>
              <a:rPr lang="en-GB" b="1" dirty="0">
                <a:latin typeface="Montserrat" panose="020B0604020202020204" charset="0"/>
                <a:hlinkClick r:id="rId4"/>
              </a:rPr>
              <a:t>://</a:t>
            </a:r>
            <a:r>
              <a:rPr lang="en-GB" b="1" dirty="0" smtClean="0">
                <a:latin typeface="Montserrat" panose="020B0604020202020204" charset="0"/>
                <a:hlinkClick r:id="rId4"/>
              </a:rPr>
              <a:t>vimeo.com/191045340</a:t>
            </a:r>
            <a:endParaRPr lang="en-GB" b="1" dirty="0" smtClean="0">
              <a:latin typeface="Montserrat" panose="020B0604020202020204" charset="0"/>
            </a:endParaRPr>
          </a:p>
          <a:p>
            <a:endParaRPr lang="en-GB" b="1" dirty="0">
              <a:latin typeface="Montserrat" panose="020B0604020202020204" charset="0"/>
            </a:endParaRPr>
          </a:p>
        </p:txBody>
      </p:sp>
    </p:spTree>
    <p:extLst>
      <p:ext uri="{BB962C8B-B14F-4D97-AF65-F5344CB8AC3E}">
        <p14:creationId xmlns:p14="http://schemas.microsoft.com/office/powerpoint/2010/main" val="23730701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83" name="Shape 68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FFFFFF"/>
                </a:solidFill>
              </a:rPr>
              <a:t>7</a:t>
            </a:fld>
            <a:endParaRPr>
              <a:solidFill>
                <a:srgbClr val="FFFFFF"/>
              </a:solidFill>
            </a:endParaRPr>
          </a:p>
        </p:txBody>
      </p:sp>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10723" y="1718544"/>
            <a:ext cx="2090422" cy="2793048"/>
          </a:xfrm>
          <a:prstGeom prst="rect">
            <a:avLst/>
          </a:prstGeom>
        </p:spPr>
      </p:pic>
      <p:pic>
        <p:nvPicPr>
          <p:cNvPr id="20" name="Picture 1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47023" y="1667617"/>
            <a:ext cx="1647809" cy="2602459"/>
          </a:xfrm>
          <a:prstGeom prst="rect">
            <a:avLst/>
          </a:prstGeom>
        </p:spPr>
      </p:pic>
      <p:pic>
        <p:nvPicPr>
          <p:cNvPr id="22" name="Picture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606" y="1718544"/>
            <a:ext cx="3047239" cy="2656811"/>
          </a:xfrm>
          <a:prstGeom prst="rect">
            <a:avLst/>
          </a:prstGeom>
        </p:spPr>
      </p:pic>
      <p:sp>
        <p:nvSpPr>
          <p:cNvPr id="23" name="Rectangle 22"/>
          <p:cNvSpPr/>
          <p:nvPr/>
        </p:nvSpPr>
        <p:spPr>
          <a:xfrm>
            <a:off x="1146908" y="1150179"/>
            <a:ext cx="2185214" cy="300082"/>
          </a:xfrm>
          <a:prstGeom prst="rect">
            <a:avLst/>
          </a:prstGeom>
        </p:spPr>
        <p:txBody>
          <a:bodyPr wrap="none">
            <a:spAutoFit/>
          </a:bodyPr>
          <a:lstStyle/>
          <a:p>
            <a:pPr algn="ctr"/>
            <a:r>
              <a:rPr lang="en-IE" sz="1350" b="1" dirty="0">
                <a:solidFill>
                  <a:srgbClr val="000000"/>
                </a:solidFill>
                <a:latin typeface="Roboto Light" charset="0"/>
                <a:ea typeface="Roboto Light" charset="0"/>
                <a:cs typeface="Roboto Light" charset="0"/>
              </a:rPr>
              <a:t>How much is too much?</a:t>
            </a:r>
          </a:p>
        </p:txBody>
      </p:sp>
      <p:sp>
        <p:nvSpPr>
          <p:cNvPr id="24" name="Rectangle 23"/>
          <p:cNvSpPr/>
          <p:nvPr/>
        </p:nvSpPr>
        <p:spPr>
          <a:xfrm>
            <a:off x="4668273" y="1150179"/>
            <a:ext cx="1175322" cy="300082"/>
          </a:xfrm>
          <a:prstGeom prst="rect">
            <a:avLst/>
          </a:prstGeom>
        </p:spPr>
        <p:txBody>
          <a:bodyPr wrap="none">
            <a:spAutoFit/>
          </a:bodyPr>
          <a:lstStyle/>
          <a:p>
            <a:pPr algn="ctr"/>
            <a:r>
              <a:rPr lang="en-US" sz="1350" b="1" dirty="0">
                <a:solidFill>
                  <a:srgbClr val="000000"/>
                </a:solidFill>
                <a:latin typeface="Roboto Light" charset="0"/>
                <a:ea typeface="Roboto Light" charset="0"/>
                <a:cs typeface="Roboto Light" charset="0"/>
              </a:rPr>
              <a:t>Agree limits</a:t>
            </a:r>
          </a:p>
        </p:txBody>
      </p:sp>
      <p:sp>
        <p:nvSpPr>
          <p:cNvPr id="25" name="Rectangle 24"/>
          <p:cNvSpPr/>
          <p:nvPr/>
        </p:nvSpPr>
        <p:spPr>
          <a:xfrm>
            <a:off x="6974352" y="1150179"/>
            <a:ext cx="1236236" cy="300082"/>
          </a:xfrm>
          <a:prstGeom prst="rect">
            <a:avLst/>
          </a:prstGeom>
        </p:spPr>
        <p:txBody>
          <a:bodyPr wrap="none">
            <a:spAutoFit/>
          </a:bodyPr>
          <a:lstStyle/>
          <a:p>
            <a:pPr algn="ctr"/>
            <a:r>
              <a:rPr lang="en-US" sz="1350" b="1" dirty="0">
                <a:solidFill>
                  <a:srgbClr val="000000"/>
                </a:solidFill>
                <a:latin typeface="Roboto Light" charset="0"/>
                <a:ea typeface="Roboto Light" charset="0"/>
                <a:cs typeface="Roboto Light" charset="0"/>
              </a:rPr>
              <a:t>Walk the talk</a:t>
            </a:r>
          </a:p>
        </p:txBody>
      </p:sp>
      <p:sp>
        <p:nvSpPr>
          <p:cNvPr id="26" name="Rectangle 25"/>
          <p:cNvSpPr/>
          <p:nvPr/>
        </p:nvSpPr>
        <p:spPr>
          <a:xfrm>
            <a:off x="1279324" y="1994613"/>
            <a:ext cx="2231876" cy="132304"/>
          </a:xfrm>
          <a:prstGeom prst="rect">
            <a:avLst/>
          </a:prstGeom>
          <a:solidFill>
            <a:srgbClr val="F05E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7" name="Rectangle 26"/>
          <p:cNvSpPr/>
          <p:nvPr/>
        </p:nvSpPr>
        <p:spPr>
          <a:xfrm>
            <a:off x="967836" y="2213166"/>
            <a:ext cx="254336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8" name="Rectangle 27"/>
          <p:cNvSpPr/>
          <p:nvPr/>
        </p:nvSpPr>
        <p:spPr>
          <a:xfrm>
            <a:off x="967835" y="2307477"/>
            <a:ext cx="254336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9" name="Rectangle 28"/>
          <p:cNvSpPr/>
          <p:nvPr/>
        </p:nvSpPr>
        <p:spPr>
          <a:xfrm>
            <a:off x="967834" y="2400494"/>
            <a:ext cx="254336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0" name="Rectangle 29"/>
          <p:cNvSpPr/>
          <p:nvPr/>
        </p:nvSpPr>
        <p:spPr>
          <a:xfrm>
            <a:off x="4435914" y="1982946"/>
            <a:ext cx="1652916" cy="21920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1" name="Rectangle 30"/>
          <p:cNvSpPr/>
          <p:nvPr/>
        </p:nvSpPr>
        <p:spPr>
          <a:xfrm>
            <a:off x="896715" y="2467265"/>
            <a:ext cx="1191136" cy="44715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2" name="Rectangle 31"/>
          <p:cNvSpPr/>
          <p:nvPr/>
        </p:nvSpPr>
        <p:spPr>
          <a:xfrm>
            <a:off x="967834" y="3056222"/>
            <a:ext cx="1191136" cy="25849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3" name="Rectangle 32"/>
          <p:cNvSpPr/>
          <p:nvPr/>
        </p:nvSpPr>
        <p:spPr>
          <a:xfrm>
            <a:off x="4881244" y="2132700"/>
            <a:ext cx="1060875" cy="132304"/>
          </a:xfrm>
          <a:prstGeom prst="rect">
            <a:avLst/>
          </a:prstGeom>
          <a:solidFill>
            <a:srgbClr val="F05E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4" name="Rectangle 33"/>
          <p:cNvSpPr/>
          <p:nvPr/>
        </p:nvSpPr>
        <p:spPr>
          <a:xfrm>
            <a:off x="4569754" y="2132700"/>
            <a:ext cx="280852" cy="13230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nvGrpSpPr>
          <p:cNvPr id="35" name="Group 34"/>
          <p:cNvGrpSpPr/>
          <p:nvPr/>
        </p:nvGrpSpPr>
        <p:grpSpPr>
          <a:xfrm>
            <a:off x="4569259" y="2324024"/>
            <a:ext cx="1372364" cy="233046"/>
            <a:chOff x="1206076" y="1534553"/>
            <a:chExt cx="2543367" cy="233046"/>
          </a:xfrm>
        </p:grpSpPr>
        <p:sp>
          <p:nvSpPr>
            <p:cNvPr id="36" name="Rectangle 35"/>
            <p:cNvSpPr/>
            <p:nvPr/>
          </p:nvSpPr>
          <p:spPr>
            <a:xfrm>
              <a:off x="1206078" y="1534553"/>
              <a:ext cx="254336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7" name="Rectangle 36"/>
            <p:cNvSpPr/>
            <p:nvPr/>
          </p:nvSpPr>
          <p:spPr>
            <a:xfrm>
              <a:off x="1206077" y="1628864"/>
              <a:ext cx="254336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8" name="Rectangle 37"/>
            <p:cNvSpPr/>
            <p:nvPr/>
          </p:nvSpPr>
          <p:spPr>
            <a:xfrm>
              <a:off x="1206076" y="1721880"/>
              <a:ext cx="254336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39" name="Rectangle 38"/>
          <p:cNvSpPr/>
          <p:nvPr/>
        </p:nvSpPr>
        <p:spPr>
          <a:xfrm>
            <a:off x="4569262" y="3778936"/>
            <a:ext cx="1372361" cy="13230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0" name="Rectangle 39"/>
          <p:cNvSpPr/>
          <p:nvPr/>
        </p:nvSpPr>
        <p:spPr>
          <a:xfrm>
            <a:off x="4569259" y="3377350"/>
            <a:ext cx="1372364" cy="293108"/>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nvGrpSpPr>
          <p:cNvPr id="57" name="Group 56"/>
          <p:cNvGrpSpPr>
            <a:grpSpLocks noChangeAspect="1"/>
          </p:cNvGrpSpPr>
          <p:nvPr/>
        </p:nvGrpSpPr>
        <p:grpSpPr>
          <a:xfrm>
            <a:off x="7020718" y="1946750"/>
            <a:ext cx="1098088" cy="1954993"/>
            <a:chOff x="2539807" y="1377328"/>
            <a:chExt cx="1442720" cy="2568562"/>
          </a:xfrm>
        </p:grpSpPr>
        <p:sp>
          <p:nvSpPr>
            <p:cNvPr id="58" name="Rectangle 57"/>
            <p:cNvSpPr/>
            <p:nvPr/>
          </p:nvSpPr>
          <p:spPr>
            <a:xfrm>
              <a:off x="2539807" y="1385570"/>
              <a:ext cx="1442720" cy="2560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9" name="Rectangle 58"/>
            <p:cNvSpPr/>
            <p:nvPr/>
          </p:nvSpPr>
          <p:spPr>
            <a:xfrm>
              <a:off x="2539807" y="1377328"/>
              <a:ext cx="1442720" cy="2560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41" name="Group 40"/>
          <p:cNvGrpSpPr/>
          <p:nvPr/>
        </p:nvGrpSpPr>
        <p:grpSpPr>
          <a:xfrm>
            <a:off x="7094580" y="2049494"/>
            <a:ext cx="906163" cy="306602"/>
            <a:chOff x="7004863" y="1689077"/>
            <a:chExt cx="1060875" cy="306602"/>
          </a:xfrm>
        </p:grpSpPr>
        <p:sp>
          <p:nvSpPr>
            <p:cNvPr id="42" name="Rectangle 41"/>
            <p:cNvSpPr/>
            <p:nvPr/>
          </p:nvSpPr>
          <p:spPr>
            <a:xfrm>
              <a:off x="7004863" y="1863375"/>
              <a:ext cx="1060875" cy="132304"/>
            </a:xfrm>
            <a:prstGeom prst="rect">
              <a:avLst/>
            </a:prstGeom>
            <a:solidFill>
              <a:srgbClr val="F05E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3" name="Rectangle 42"/>
            <p:cNvSpPr/>
            <p:nvPr/>
          </p:nvSpPr>
          <p:spPr>
            <a:xfrm>
              <a:off x="7394875" y="1689077"/>
              <a:ext cx="280852" cy="13230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44" name="Group 43"/>
          <p:cNvGrpSpPr/>
          <p:nvPr/>
        </p:nvGrpSpPr>
        <p:grpSpPr>
          <a:xfrm>
            <a:off x="7094580" y="2418804"/>
            <a:ext cx="906163" cy="233046"/>
            <a:chOff x="1206076" y="1534553"/>
            <a:chExt cx="2543367" cy="233046"/>
          </a:xfrm>
        </p:grpSpPr>
        <p:sp>
          <p:nvSpPr>
            <p:cNvPr id="45" name="Rectangle 44"/>
            <p:cNvSpPr/>
            <p:nvPr/>
          </p:nvSpPr>
          <p:spPr>
            <a:xfrm>
              <a:off x="1206078" y="1534553"/>
              <a:ext cx="254336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6" name="Rectangle 45"/>
            <p:cNvSpPr/>
            <p:nvPr/>
          </p:nvSpPr>
          <p:spPr>
            <a:xfrm>
              <a:off x="1206077" y="1628864"/>
              <a:ext cx="254336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7" name="Rectangle 46"/>
            <p:cNvSpPr/>
            <p:nvPr/>
          </p:nvSpPr>
          <p:spPr>
            <a:xfrm>
              <a:off x="1206076" y="1721880"/>
              <a:ext cx="254336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48" name="Rectangle 47"/>
          <p:cNvSpPr/>
          <p:nvPr/>
        </p:nvSpPr>
        <p:spPr>
          <a:xfrm>
            <a:off x="7092852" y="3626073"/>
            <a:ext cx="907303" cy="9029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aphicFrame>
        <p:nvGraphicFramePr>
          <p:cNvPr id="49" name="Object 48"/>
          <p:cNvGraphicFramePr>
            <a:graphicFrameLocks noChangeAspect="1"/>
          </p:cNvGraphicFramePr>
          <p:nvPr>
            <p:extLst>
              <p:ext uri="{D42A27DB-BD31-4B8C-83A1-F6EECF244321}">
                <p14:modId xmlns:p14="http://schemas.microsoft.com/office/powerpoint/2010/main" val="2601240198"/>
              </p:ext>
            </p:extLst>
          </p:nvPr>
        </p:nvGraphicFramePr>
        <p:xfrm>
          <a:off x="2239515" y="2498436"/>
          <a:ext cx="1271682" cy="920047"/>
        </p:xfrm>
        <a:graphic>
          <a:graphicData uri="http://schemas.openxmlformats.org/presentationml/2006/ole">
            <mc:AlternateContent xmlns:mc="http://schemas.openxmlformats.org/markup-compatibility/2006">
              <mc:Choice xmlns:v="urn:schemas-microsoft-com:vml" Requires="v">
                <p:oleObj spid="_x0000_s1158" name="Image" r:id="rId7" imgW="4178520" imgH="3067560" progId="Photoshop.Image.12">
                  <p:embed/>
                </p:oleObj>
              </mc:Choice>
              <mc:Fallback>
                <p:oleObj name="Image" r:id="rId7" imgW="4178520" imgH="3067560" progId="Photoshop.Image.12">
                  <p:embed/>
                  <p:pic>
                    <p:nvPicPr>
                      <p:cNvPr id="0" name=""/>
                      <p:cNvPicPr/>
                      <p:nvPr/>
                    </p:nvPicPr>
                    <p:blipFill>
                      <a:blip r:embed="rId8"/>
                      <a:stretch>
                        <a:fillRect/>
                      </a:stretch>
                    </p:blipFill>
                    <p:spPr>
                      <a:xfrm>
                        <a:off x="2239515" y="2498436"/>
                        <a:ext cx="1271682" cy="920047"/>
                      </a:xfrm>
                      <a:prstGeom prst="rect">
                        <a:avLst/>
                      </a:prstGeom>
                    </p:spPr>
                  </p:pic>
                </p:oleObj>
              </mc:Fallback>
            </mc:AlternateContent>
          </a:graphicData>
        </a:graphic>
      </p:graphicFrame>
      <p:graphicFrame>
        <p:nvGraphicFramePr>
          <p:cNvPr id="50" name="Object 49"/>
          <p:cNvGraphicFramePr>
            <a:graphicFrameLocks noChangeAspect="1"/>
          </p:cNvGraphicFramePr>
          <p:nvPr>
            <p:extLst>
              <p:ext uri="{D42A27DB-BD31-4B8C-83A1-F6EECF244321}">
                <p14:modId xmlns:p14="http://schemas.microsoft.com/office/powerpoint/2010/main" val="1744955820"/>
              </p:ext>
            </p:extLst>
          </p:nvPr>
        </p:nvGraphicFramePr>
        <p:xfrm>
          <a:off x="4569262" y="2574688"/>
          <a:ext cx="1372853" cy="993243"/>
        </p:xfrm>
        <a:graphic>
          <a:graphicData uri="http://schemas.openxmlformats.org/presentationml/2006/ole">
            <mc:AlternateContent xmlns:mc="http://schemas.openxmlformats.org/markup-compatibility/2006">
              <mc:Choice xmlns:v="urn:schemas-microsoft-com:vml" Requires="v">
                <p:oleObj spid="_x0000_s1159" name="Image" r:id="rId9" imgW="4178520" imgH="3067560" progId="Photoshop.Image.12">
                  <p:embed/>
                </p:oleObj>
              </mc:Choice>
              <mc:Fallback>
                <p:oleObj name="Image" r:id="rId9" imgW="4178520" imgH="3067560" progId="Photoshop.Image.12">
                  <p:embed/>
                  <p:pic>
                    <p:nvPicPr>
                      <p:cNvPr id="0" name=""/>
                      <p:cNvPicPr/>
                      <p:nvPr/>
                    </p:nvPicPr>
                    <p:blipFill>
                      <a:blip r:embed="rId8"/>
                      <a:stretch>
                        <a:fillRect/>
                      </a:stretch>
                    </p:blipFill>
                    <p:spPr>
                      <a:xfrm>
                        <a:off x="4569262" y="2574688"/>
                        <a:ext cx="1372853" cy="993243"/>
                      </a:xfrm>
                      <a:prstGeom prst="rect">
                        <a:avLst/>
                      </a:prstGeom>
                    </p:spPr>
                  </p:pic>
                </p:oleObj>
              </mc:Fallback>
            </mc:AlternateContent>
          </a:graphicData>
        </a:graphic>
      </p:graphicFrame>
      <p:pic>
        <p:nvPicPr>
          <p:cNvPr id="51" name="Picture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73624" y="2609405"/>
            <a:ext cx="943780" cy="882037"/>
          </a:xfrm>
          <a:prstGeom prst="rect">
            <a:avLst/>
          </a:prstGeom>
        </p:spPr>
      </p:pic>
      <p:pic>
        <p:nvPicPr>
          <p:cNvPr id="52" name="Picture 5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7830" y="2480888"/>
            <a:ext cx="528480" cy="493906"/>
          </a:xfrm>
          <a:prstGeom prst="rect">
            <a:avLst/>
          </a:prstGeom>
        </p:spPr>
      </p:pic>
      <p:sp>
        <p:nvSpPr>
          <p:cNvPr id="53" name="1 Marcador de texto"/>
          <p:cNvSpPr txBox="1">
            <a:spLocks/>
          </p:cNvSpPr>
          <p:nvPr/>
        </p:nvSpPr>
        <p:spPr>
          <a:xfrm>
            <a:off x="515572" y="210470"/>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defTabSz="906370"/>
            <a:r>
              <a:rPr lang="en-US" sz="2250" dirty="0">
                <a:solidFill>
                  <a:srgbClr val="3D3D3D"/>
                </a:solidFill>
                <a:latin typeface="Montserrat" panose="020B0604020202020204" charset="0"/>
                <a:ea typeface="Roboto Light" panose="02000000000000000000" pitchFamily="2" charset="0"/>
                <a:cs typeface="Oswald" panose="02000503000000000000" pitchFamily="2" charset="0"/>
              </a:rPr>
              <a:t>SCREEN </a:t>
            </a:r>
            <a:r>
              <a:rPr lang="en-US" sz="2250" dirty="0">
                <a:solidFill>
                  <a:srgbClr val="92D050"/>
                </a:solidFill>
                <a:latin typeface="Montserrat" panose="020B0604020202020204" charset="0"/>
                <a:ea typeface="Roboto Light" panose="02000000000000000000" pitchFamily="2" charset="0"/>
                <a:cs typeface="Oswald" panose="02000503000000000000" pitchFamily="2" charset="0"/>
              </a:rPr>
              <a:t>TIME</a:t>
            </a:r>
          </a:p>
        </p:txBody>
      </p:sp>
      <p:sp>
        <p:nvSpPr>
          <p:cNvPr id="60" name="Rectangle 59"/>
          <p:cNvSpPr/>
          <p:nvPr/>
        </p:nvSpPr>
        <p:spPr>
          <a:xfrm>
            <a:off x="951218" y="1994427"/>
            <a:ext cx="280852" cy="13230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1" name="Picture 6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83565" y="123315"/>
            <a:ext cx="2228246" cy="492670"/>
          </a:xfrm>
          <a:prstGeom prst="rect">
            <a:avLst/>
          </a:prstGeom>
        </p:spPr>
      </p:pic>
      <p:pic>
        <p:nvPicPr>
          <p:cNvPr id="54" name="Picture 5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49585" y="256205"/>
            <a:ext cx="1033980" cy="418800"/>
          </a:xfrm>
          <a:prstGeom prst="rect">
            <a:avLst/>
          </a:prstGeom>
        </p:spPr>
      </p:pic>
      <p:pic>
        <p:nvPicPr>
          <p:cNvPr id="55" name="Picture 5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76112" y="355983"/>
            <a:ext cx="1570022" cy="219244"/>
          </a:xfrm>
          <a:prstGeom prst="rect">
            <a:avLst/>
          </a:prstGeom>
        </p:spPr>
      </p:pic>
      <p:pic>
        <p:nvPicPr>
          <p:cNvPr id="56" name="Shape 98"/>
          <p:cNvPicPr preferRelativeResize="0"/>
          <p:nvPr/>
        </p:nvPicPr>
        <p:blipFill rotWithShape="1">
          <a:blip r:embed="rId15">
            <a:alphaModFix/>
          </a:blip>
          <a:srcRect/>
          <a:stretch/>
        </p:blipFill>
        <p:spPr>
          <a:xfrm>
            <a:off x="5146134" y="355983"/>
            <a:ext cx="503451" cy="219243"/>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4" name="Shape 814"/>
          <p:cNvSpPr/>
          <p:nvPr/>
        </p:nvSpPr>
        <p:spPr>
          <a:xfrm>
            <a:off x="827000" y="785788"/>
            <a:ext cx="2007300" cy="3575400"/>
          </a:xfrm>
          <a:prstGeom prst="rect">
            <a:avLst/>
          </a:prstGeom>
          <a:no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 sz="1000">
                <a:solidFill>
                  <a:srgbClr val="999999"/>
                </a:solidFill>
                <a:latin typeface="Montserrat Light"/>
                <a:ea typeface="Montserrat Light"/>
                <a:cs typeface="Montserrat Light"/>
                <a:sym typeface="Montserrat Light"/>
              </a:rPr>
              <a:t>Place your screenshot here</a:t>
            </a:r>
            <a:endParaRPr sz="1000">
              <a:solidFill>
                <a:srgbClr val="999999"/>
              </a:solidFill>
              <a:latin typeface="Montserrat Light"/>
              <a:ea typeface="Montserrat Light"/>
              <a:cs typeface="Montserrat Light"/>
              <a:sym typeface="Montserrat Light"/>
            </a:endParaRPr>
          </a:p>
        </p:txBody>
      </p:sp>
      <p:sp>
        <p:nvSpPr>
          <p:cNvPr id="19" name="2 Marcador de texto"/>
          <p:cNvSpPr txBox="1">
            <a:spLocks/>
          </p:cNvSpPr>
          <p:nvPr/>
        </p:nvSpPr>
        <p:spPr>
          <a:xfrm>
            <a:off x="462445" y="134247"/>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smtClean="0">
                <a:latin typeface="Montserrat" panose="020B0604020202020204" charset="0"/>
              </a:rPr>
              <a:t>ACTIVITY: </a:t>
            </a:r>
            <a:r>
              <a:rPr lang="en-US" b="1" dirty="0" smtClean="0">
                <a:solidFill>
                  <a:srgbClr val="00C0F3"/>
                </a:solidFill>
                <a:latin typeface="Montserrat" panose="020B0604020202020204" charset="0"/>
              </a:rPr>
              <a:t>INTRODUCING TECH AT HOME </a:t>
            </a:r>
          </a:p>
        </p:txBody>
      </p:sp>
      <p:sp>
        <p:nvSpPr>
          <p:cNvPr id="20" name="35 Rectángulo"/>
          <p:cNvSpPr/>
          <p:nvPr/>
        </p:nvSpPr>
        <p:spPr>
          <a:xfrm>
            <a:off x="3490522" y="482633"/>
            <a:ext cx="2682166" cy="1347762"/>
          </a:xfrm>
          <a:prstGeom prst="rect">
            <a:avLst/>
          </a:prstGeom>
        </p:spPr>
        <p:txBody>
          <a:bodyPr wrap="square" lIns="90636" tIns="45318" rIns="90636" bIns="45318" anchor="ctr">
            <a:spAutoFit/>
          </a:bodyPr>
          <a:lstStyle/>
          <a:p>
            <a:pPr defTabSz="1208493">
              <a:lnSpc>
                <a:spcPct val="150000"/>
              </a:lnSpc>
            </a:pPr>
            <a:r>
              <a:rPr lang="en-GB" dirty="0">
                <a:solidFill>
                  <a:srgbClr val="F05E43"/>
                </a:solidFill>
                <a:latin typeface="Montserrat" panose="020B0604020202020204" charset="0"/>
                <a:ea typeface="Segoe UI" panose="020B0502040204020203" pitchFamily="34" charset="0"/>
                <a:cs typeface="Helvetica" panose="020B0604020202020204" pitchFamily="34" charset="0"/>
              </a:rPr>
              <a:t>TECHNOLOGY CAN BE A SOURCE OF CONFLICT IN THE HOME</a:t>
            </a:r>
          </a:p>
          <a:p>
            <a:pPr defTabSz="1208493">
              <a:lnSpc>
                <a:spcPct val="150000"/>
              </a:lnSpc>
            </a:pPr>
            <a:endParaRPr lang="es-MX" sz="1400" dirty="0">
              <a:solidFill>
                <a:srgbClr val="F05E43"/>
              </a:solidFill>
              <a:latin typeface="Montserrat" panose="020B0604020202020204" charset="0"/>
              <a:ea typeface="Segoe UI" panose="020B0502040204020203" pitchFamily="34" charset="0"/>
              <a:cs typeface="Helvetica" panose="020B0604020202020204" pitchFamily="34" charset="0"/>
            </a:endParaRPr>
          </a:p>
        </p:txBody>
      </p:sp>
      <p:sp>
        <p:nvSpPr>
          <p:cNvPr id="21" name="37 Rectángulo"/>
          <p:cNvSpPr/>
          <p:nvPr/>
        </p:nvSpPr>
        <p:spPr>
          <a:xfrm>
            <a:off x="3490522" y="1540665"/>
            <a:ext cx="2736596" cy="2207485"/>
          </a:xfrm>
          <a:prstGeom prst="rect">
            <a:avLst/>
          </a:prstGeom>
        </p:spPr>
        <p:txBody>
          <a:bodyPr wrap="square" lIns="90636" tIns="45318" rIns="90636" bIns="45318">
            <a:spAutoFit/>
          </a:bodyPr>
          <a:lstStyle/>
          <a:p>
            <a:pPr algn="just" defTabSz="1208493">
              <a:lnSpc>
                <a:spcPct val="125000"/>
              </a:lnSpc>
            </a:pPr>
            <a:r>
              <a:rPr lang="en-GB" sz="1000" noProof="1">
                <a:solidFill>
                  <a:srgbClr val="616161"/>
                </a:solidFill>
                <a:latin typeface="Montserrat Light" panose="020B0604020202020204" charset="0"/>
                <a:ea typeface="Segoe UI" panose="020B0502040204020203" pitchFamily="34" charset="0"/>
                <a:cs typeface="Helvetica" panose="020B0604020202020204" pitchFamily="34" charset="0"/>
              </a:rPr>
              <a:t>One of the </a:t>
            </a:r>
            <a:r>
              <a:rPr lang="en-GB" sz="1000" noProof="1">
                <a:solidFill>
                  <a:srgbClr val="FF0000"/>
                </a:solidFill>
                <a:latin typeface="Montserrat Light" panose="020B0604020202020204" charset="0"/>
                <a:ea typeface="Segoe UI" panose="020B0502040204020203" pitchFamily="34" charset="0"/>
                <a:cs typeface="Helvetica" panose="020B0604020202020204" pitchFamily="34" charset="0"/>
              </a:rPr>
              <a:t>areas of conflict </a:t>
            </a:r>
            <a:r>
              <a:rPr lang="en-GB" sz="1000" noProof="1">
                <a:solidFill>
                  <a:srgbClr val="616161"/>
                </a:solidFill>
                <a:latin typeface="Montserrat Light" panose="020B0604020202020204" charset="0"/>
                <a:ea typeface="Segoe UI" panose="020B0502040204020203" pitchFamily="34" charset="0"/>
                <a:cs typeface="Helvetica" panose="020B0604020202020204" pitchFamily="34" charset="0"/>
              </a:rPr>
              <a:t>in the home nowadays betweens parents and children is over their use of technology. There are lots of things you can do to reduce the stress and anxiety. </a:t>
            </a:r>
          </a:p>
          <a:p>
            <a:pPr marL="228600" indent="-228600" algn="just" defTabSz="1208493">
              <a:lnSpc>
                <a:spcPct val="125000"/>
              </a:lnSpc>
              <a:buAutoNum type="arabicPeriod"/>
            </a:pPr>
            <a:r>
              <a:rPr lang="en-GB" sz="1000" noProof="1">
                <a:solidFill>
                  <a:srgbClr val="616161"/>
                </a:solidFill>
                <a:latin typeface="Montserrat Light" panose="020B0604020202020204" charset="0"/>
                <a:ea typeface="Segoe UI" panose="020B0502040204020203" pitchFamily="34" charset="0"/>
                <a:cs typeface="Helvetica" panose="020B0604020202020204" pitchFamily="34" charset="0"/>
              </a:rPr>
              <a:t>Set Rules </a:t>
            </a:r>
          </a:p>
          <a:p>
            <a:pPr marL="228600" indent="-228600" algn="just" defTabSz="1208493">
              <a:lnSpc>
                <a:spcPct val="125000"/>
              </a:lnSpc>
              <a:buAutoNum type="arabicPeriod"/>
            </a:pPr>
            <a:r>
              <a:rPr lang="en-GB" sz="1000" noProof="1">
                <a:solidFill>
                  <a:srgbClr val="616161"/>
                </a:solidFill>
                <a:latin typeface="Montserrat Light" panose="020B0604020202020204" charset="0"/>
                <a:ea typeface="Segoe UI" panose="020B0502040204020203" pitchFamily="34" charset="0"/>
                <a:cs typeface="Helvetica" panose="020B0604020202020204" pitchFamily="34" charset="0"/>
              </a:rPr>
              <a:t>Negeortiagte and listen to your children </a:t>
            </a:r>
            <a:endParaRPr lang="en-GB" sz="1000" noProof="1">
              <a:solidFill>
                <a:srgbClr val="FF0000"/>
              </a:solidFill>
              <a:latin typeface="Montserrat Light" panose="020B0604020202020204" charset="0"/>
              <a:ea typeface="Segoe UI" panose="020B0502040204020203" pitchFamily="34" charset="0"/>
              <a:cs typeface="Helvetica" panose="020B0604020202020204" pitchFamily="34" charset="0"/>
            </a:endParaRPr>
          </a:p>
          <a:p>
            <a:pPr marL="228600" indent="-228600" defTabSz="1208493">
              <a:lnSpc>
                <a:spcPct val="125000"/>
              </a:lnSpc>
              <a:buAutoNum type="arabicPeriod"/>
            </a:pPr>
            <a:r>
              <a:rPr lang="en-GB" sz="1000" noProof="1">
                <a:solidFill>
                  <a:schemeClr val="bg2">
                    <a:lumMod val="75000"/>
                  </a:schemeClr>
                </a:solidFill>
                <a:latin typeface="Montserrat Light" panose="020B0604020202020204" charset="0"/>
                <a:ea typeface="Segoe UI" panose="020B0502040204020203" pitchFamily="34" charset="0"/>
                <a:cs typeface="Helvetica" panose="020B0604020202020204" pitchFamily="34" charset="0"/>
              </a:rPr>
              <a:t>Think about consequences and enforce rules</a:t>
            </a:r>
          </a:p>
          <a:p>
            <a:pPr algn="just" defTabSz="1208493">
              <a:lnSpc>
                <a:spcPct val="125000"/>
              </a:lnSpc>
            </a:pPr>
            <a:endParaRPr lang="en-GB" sz="1000" noProof="1">
              <a:solidFill>
                <a:srgbClr val="616161"/>
              </a:solidFill>
              <a:latin typeface="Montserrat Light" panose="020B0604020202020204" charset="0"/>
              <a:ea typeface="Segoe UI" panose="020B0502040204020203" pitchFamily="34" charset="0"/>
              <a:cs typeface="Helvetica" panose="020B0604020202020204" pitchFamily="34" charset="0"/>
            </a:endParaRPr>
          </a:p>
        </p:txBody>
      </p:sp>
      <p:sp>
        <p:nvSpPr>
          <p:cNvPr id="22" name="37 Rectángulo"/>
          <p:cNvSpPr/>
          <p:nvPr/>
        </p:nvSpPr>
        <p:spPr>
          <a:xfrm>
            <a:off x="3446688" y="3608558"/>
            <a:ext cx="3298996" cy="1352957"/>
          </a:xfrm>
          <a:prstGeom prst="rect">
            <a:avLst/>
          </a:prstGeom>
        </p:spPr>
        <p:txBody>
          <a:bodyPr wrap="square" lIns="90636" tIns="45318" rIns="90636" bIns="45318">
            <a:spAutoFit/>
          </a:bodyPr>
          <a:lstStyle/>
          <a:p>
            <a:pPr defTabSz="1208493">
              <a:lnSpc>
                <a:spcPct val="150000"/>
              </a:lnSpc>
            </a:pPr>
            <a:r>
              <a:rPr lang="en-GB" sz="1100" b="1" noProof="1">
                <a:solidFill>
                  <a:srgbClr val="F05E43"/>
                </a:solidFill>
                <a:latin typeface="Montserrat" panose="020B0604020202020204" charset="0"/>
                <a:ea typeface="Segoe UI" panose="020B0502040204020203" pitchFamily="34" charset="0"/>
                <a:cs typeface="Helvetica" panose="020B0604020202020204" pitchFamily="34" charset="0"/>
              </a:rPr>
              <a:t>Work with a partner to come up with three tips for parents who are introducing screens and the internet into their child’s life.</a:t>
            </a:r>
          </a:p>
          <a:p>
            <a:pPr defTabSz="1208493">
              <a:lnSpc>
                <a:spcPct val="150000"/>
              </a:lnSpc>
            </a:pPr>
            <a:endParaRPr lang="es-MX" sz="1200" b="1" noProof="1">
              <a:solidFill>
                <a:srgbClr val="F05E43"/>
              </a:solidFill>
              <a:latin typeface="Montserrat" panose="020B0604020202020204" charset="0"/>
              <a:ea typeface="Segoe UI" panose="020B0502040204020203" pitchFamily="34" charset="0"/>
              <a:cs typeface="Helvetica" panose="020B0604020202020204" pitchFamily="34" charset="0"/>
            </a:endParaRPr>
          </a:p>
        </p:txBody>
      </p:sp>
      <p:grpSp>
        <p:nvGrpSpPr>
          <p:cNvPr id="23" name="Shape 827"/>
          <p:cNvGrpSpPr/>
          <p:nvPr/>
        </p:nvGrpSpPr>
        <p:grpSpPr>
          <a:xfrm>
            <a:off x="462445" y="640770"/>
            <a:ext cx="2736410" cy="4222433"/>
            <a:chOff x="2112475" y="238125"/>
            <a:chExt cx="3395050" cy="5238750"/>
          </a:xfrm>
        </p:grpSpPr>
        <p:sp>
          <p:nvSpPr>
            <p:cNvPr id="24" name="Shape 828"/>
            <p:cNvSpPr/>
            <p:nvPr/>
          </p:nvSpPr>
          <p:spPr>
            <a:xfrm>
              <a:off x="2112475" y="238125"/>
              <a:ext cx="3395050" cy="5238750"/>
            </a:xfrm>
            <a:custGeom>
              <a:avLst/>
              <a:gdLst/>
              <a:ahLst/>
              <a:cxnLst/>
              <a:rect l="0" t="0" r="0" b="0"/>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solidFill>
              <a:srgbClr val="FFFFFF"/>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 name="Shape 829"/>
            <p:cNvSpPr/>
            <p:nvPr/>
          </p:nvSpPr>
          <p:spPr>
            <a:xfrm>
              <a:off x="3671350" y="5147100"/>
              <a:ext cx="279175" cy="179900"/>
            </a:xfrm>
            <a:custGeom>
              <a:avLst/>
              <a:gdLst/>
              <a:ahLst/>
              <a:cxnLst/>
              <a:rect l="0" t="0" r="0" b="0"/>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Shape 830"/>
            <p:cNvSpPr/>
            <p:nvPr/>
          </p:nvSpPr>
          <p:spPr>
            <a:xfrm>
              <a:off x="3650725" y="446100"/>
              <a:ext cx="54375" cy="54350"/>
            </a:xfrm>
            <a:custGeom>
              <a:avLst/>
              <a:gdLst/>
              <a:ahLst/>
              <a:cxnLst/>
              <a:rect l="0" t="0" r="0" b="0"/>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Shape 831"/>
            <p:cNvSpPr/>
            <p:nvPr/>
          </p:nvSpPr>
          <p:spPr>
            <a:xfrm>
              <a:off x="3761275" y="423600"/>
              <a:ext cx="99325" cy="99325"/>
            </a:xfrm>
            <a:custGeom>
              <a:avLst/>
              <a:gdLst/>
              <a:ahLst/>
              <a:cxnLst/>
              <a:rect l="0" t="0" r="0" b="0"/>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0942" y="4551052"/>
            <a:ext cx="2228246" cy="49267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3287" r="26788"/>
          <a:stretch/>
        </p:blipFill>
        <p:spPr>
          <a:xfrm>
            <a:off x="542441" y="1008648"/>
            <a:ext cx="2619213" cy="349755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3995" y="4681255"/>
            <a:ext cx="1033980" cy="418800"/>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0522" y="4781033"/>
            <a:ext cx="1570022" cy="219244"/>
          </a:xfrm>
          <a:prstGeom prst="rect">
            <a:avLst/>
          </a:prstGeom>
        </p:spPr>
      </p:pic>
      <p:pic>
        <p:nvPicPr>
          <p:cNvPr id="32" name="Shape 98"/>
          <p:cNvPicPr preferRelativeResize="0"/>
          <p:nvPr/>
        </p:nvPicPr>
        <p:blipFill rotWithShape="1">
          <a:blip r:embed="rId7">
            <a:alphaModFix/>
          </a:blip>
          <a:srcRect/>
          <a:stretch/>
        </p:blipFill>
        <p:spPr>
          <a:xfrm>
            <a:off x="5060544" y="4781033"/>
            <a:ext cx="503451" cy="219243"/>
          </a:xfrm>
          <a:prstGeom prst="rect">
            <a:avLst/>
          </a:prstGeom>
          <a:noFill/>
          <a:ln>
            <a:noFill/>
          </a:ln>
        </p:spPr>
      </p:pic>
    </p:spTree>
    <p:extLst>
      <p:ext uri="{BB962C8B-B14F-4D97-AF65-F5344CB8AC3E}">
        <p14:creationId xmlns:p14="http://schemas.microsoft.com/office/powerpoint/2010/main" val="75269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9</a:t>
            </a:fld>
            <a:endParaRPr/>
          </a:p>
        </p:txBody>
      </p:sp>
      <p:sp>
        <p:nvSpPr>
          <p:cNvPr id="21" name="1 Marcador de texto"/>
          <p:cNvSpPr txBox="1">
            <a:spLocks/>
          </p:cNvSpPr>
          <p:nvPr/>
        </p:nvSpPr>
        <p:spPr>
          <a:xfrm>
            <a:off x="249692" y="156170"/>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smtClean="0">
                <a:latin typeface="Montserrat" panose="020B0604020202020204" charset="0"/>
              </a:rPr>
              <a:t>VIDEO </a:t>
            </a:r>
            <a:r>
              <a:rPr lang="en-US" b="1" dirty="0" smtClean="0">
                <a:solidFill>
                  <a:srgbClr val="FFC000"/>
                </a:solidFill>
                <a:latin typeface="Montserrat" panose="020B0604020202020204" charset="0"/>
              </a:rPr>
              <a:t>&gt;&gt;&gt; </a:t>
            </a:r>
            <a:r>
              <a:rPr lang="en-US" b="1" dirty="0" smtClean="0">
                <a:solidFill>
                  <a:srgbClr val="FF0000"/>
                </a:solidFill>
                <a:latin typeface="Montserrat" panose="020B0604020202020204" charset="0"/>
              </a:rPr>
              <a:t>DEALING WITH CONFLICT AROUND TECHNOLOGY USE AT HOME</a:t>
            </a:r>
            <a:endParaRPr lang="en-US" b="1" dirty="0">
              <a:solidFill>
                <a:srgbClr val="FF0000"/>
              </a:solidFill>
              <a:latin typeface="Montserrat" panose="020B0604020202020204" charset="0"/>
            </a:endParaRPr>
          </a:p>
        </p:txBody>
      </p:sp>
      <p:sp>
        <p:nvSpPr>
          <p:cNvPr id="5" name="Rectangle 4"/>
          <p:cNvSpPr/>
          <p:nvPr/>
        </p:nvSpPr>
        <p:spPr>
          <a:xfrm>
            <a:off x="691851" y="4442074"/>
            <a:ext cx="7114839" cy="523220"/>
          </a:xfrm>
          <a:prstGeom prst="rect">
            <a:avLst/>
          </a:prstGeom>
        </p:spPr>
        <p:txBody>
          <a:bodyPr wrap="square">
            <a:spAutoFit/>
          </a:bodyPr>
          <a:lstStyle/>
          <a:p>
            <a:r>
              <a:rPr lang="en-GB" b="1" dirty="0">
                <a:latin typeface="Montserrat" panose="020B0604020202020204" charset="0"/>
              </a:rPr>
              <a:t>Click the Link to play video</a:t>
            </a:r>
            <a:r>
              <a:rPr lang="en-GB" b="1" dirty="0" smtClean="0">
                <a:latin typeface="Montserrat" panose="020B0604020202020204" charset="0"/>
              </a:rPr>
              <a:t>: </a:t>
            </a:r>
            <a:r>
              <a:rPr lang="en-GB" b="1" dirty="0" smtClean="0">
                <a:latin typeface="Montserrat" panose="020B0604020202020204" charset="0"/>
                <a:hlinkClick r:id="rId3"/>
              </a:rPr>
              <a:t>https</a:t>
            </a:r>
            <a:r>
              <a:rPr lang="en-GB" b="1" dirty="0">
                <a:latin typeface="Montserrat" panose="020B0604020202020204" charset="0"/>
                <a:hlinkClick r:id="rId3"/>
              </a:rPr>
              <a:t>://</a:t>
            </a:r>
            <a:r>
              <a:rPr lang="en-GB" b="1" dirty="0" smtClean="0">
                <a:latin typeface="Montserrat" panose="020B0604020202020204" charset="0"/>
                <a:hlinkClick r:id="rId3"/>
              </a:rPr>
              <a:t>vimeo.com/200805499</a:t>
            </a:r>
            <a:endParaRPr lang="en-GB" b="1" dirty="0" smtClean="0">
              <a:latin typeface="Montserrat" panose="020B0604020202020204" charset="0"/>
            </a:endParaRPr>
          </a:p>
          <a:p>
            <a:endParaRPr lang="en-GB" b="1" dirty="0">
              <a:latin typeface="Montserrat" panose="020B060402020202020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851" y="930897"/>
            <a:ext cx="5710875" cy="3209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3729744"/>
      </p:ext>
    </p:extLst>
  </p:cSld>
  <p:clrMapOvr>
    <a:masterClrMapping/>
  </p:clrMapOvr>
  <p:timing>
    <p:tnLst>
      <p:par>
        <p:cTn id="1" dur="indefinite" restart="never" nodeType="tmRoot"/>
      </p:par>
    </p:tnLst>
  </p:timing>
</p:sld>
</file>

<file path=ppt/theme/theme1.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1738</TotalTime>
  <Words>6516</Words>
  <Application>Microsoft Office PowerPoint</Application>
  <PresentationFormat>On-screen Show (16:9)</PresentationFormat>
  <Paragraphs>491</Paragraphs>
  <Slides>31</Slides>
  <Notes>31</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4" baseType="lpstr">
      <vt:lpstr>Helvetica Neue</vt:lpstr>
      <vt:lpstr>Montserrat ExtraBold</vt:lpstr>
      <vt:lpstr>Montserrat Light</vt:lpstr>
      <vt:lpstr>Calibri</vt:lpstr>
      <vt:lpstr>Roboto Light</vt:lpstr>
      <vt:lpstr>Arial</vt:lpstr>
      <vt:lpstr>Oswald</vt:lpstr>
      <vt:lpstr>PT Sans</vt:lpstr>
      <vt:lpstr>Helvetica</vt:lpstr>
      <vt:lpstr>Montserrat</vt:lpstr>
      <vt:lpstr>Segoe UI</vt:lpstr>
      <vt:lpstr>Wart template</vt:lpstr>
      <vt:lpstr>Image</vt:lpstr>
      <vt:lpstr>Webwise // Parents</vt:lpstr>
      <vt:lpstr>Hello!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DEALING WITH CYBERBULLYING</vt:lpstr>
      <vt:lpstr>DEALING WITH CYBERBULLYING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Webwise.ie/Parents – Apps Explained</vt:lpstr>
      <vt:lpstr>ACTIVITY:  GET INFORMED</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Webwise Parents</dc:title>
  <dc:creator>Jane McGarrigle</dc:creator>
  <cp:lastModifiedBy>Jane McGarrigle</cp:lastModifiedBy>
  <cp:revision>96</cp:revision>
  <cp:lastPrinted>2018-07-02T13:07:31Z</cp:lastPrinted>
  <dcterms:modified xsi:type="dcterms:W3CDTF">2019-09-06T15:43:58Z</dcterms:modified>
</cp:coreProperties>
</file>