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2"/>
  </p:notesMasterIdLst>
  <p:sldIdLst>
    <p:sldId id="258" r:id="rId2"/>
    <p:sldId id="261" r:id="rId3"/>
    <p:sldId id="257" r:id="rId4"/>
    <p:sldId id="289" r:id="rId5"/>
    <p:sldId id="290" r:id="rId6"/>
    <p:sldId id="260" r:id="rId7"/>
    <p:sldId id="273" r:id="rId8"/>
    <p:sldId id="274" r:id="rId9"/>
    <p:sldId id="275"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5620"/>
    <p:restoredTop sz="39180" autoAdjust="0"/>
  </p:normalViewPr>
  <p:slideViewPr>
    <p:cSldViewPr snapToGrid="0">
      <p:cViewPr>
        <p:scale>
          <a:sx n="100" d="100"/>
          <a:sy n="100" d="100"/>
        </p:scale>
        <p:origin x="-824" y="-80"/>
      </p:cViewPr>
      <p:guideLst>
        <p:guide orient="horz" pos="2160"/>
        <p:guide pos="3840"/>
      </p:guideLst>
    </p:cSldViewPr>
  </p:slideViewPr>
  <p:notesTextViewPr>
    <p:cViewPr>
      <p:scale>
        <a:sx n="1" d="1"/>
        <a:sy n="1" d="1"/>
      </p:scale>
      <p:origin x="0" y="264"/>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56AF1-EB49-4BFE-8BA5-31012B39BC4B}" type="datetimeFigureOut">
              <a:rPr lang="en-IE" smtClean="0"/>
              <a:t>23/10/2020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7DA29-EC85-4AE1-8C2A-B06C036FB9F8}" type="slidenum">
              <a:rPr lang="en-IE" smtClean="0"/>
              <a:t>‹#›</a:t>
            </a:fld>
            <a:endParaRPr lang="en-IE"/>
          </a:p>
        </p:txBody>
      </p:sp>
    </p:spTree>
    <p:extLst>
      <p:ext uri="{BB962C8B-B14F-4D97-AF65-F5344CB8AC3E}">
        <p14:creationId xmlns:p14="http://schemas.microsoft.com/office/powerpoint/2010/main" val="2079489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SLIDE 1 - </a:t>
            </a:r>
            <a:r>
              <a:rPr lang="en-US" sz="1200" b="0" i="0" u="none" strike="noStrike" kern="1200" baseline="0" dirty="0" smtClean="0">
                <a:solidFill>
                  <a:schemeClr val="tx1"/>
                </a:solidFill>
                <a:latin typeface="+mn-lt"/>
                <a:ea typeface="+mn-ea"/>
                <a:cs typeface="+mn-cs"/>
              </a:rPr>
              <a:t> Today we are going to talk about </a:t>
            </a:r>
            <a:r>
              <a:rPr lang="en-US" sz="1200" b="0" i="0" u="none" strike="noStrike" kern="1200" baseline="0" dirty="0" err="1" smtClean="0">
                <a:solidFill>
                  <a:schemeClr val="tx1"/>
                </a:solidFill>
                <a:latin typeface="+mn-lt"/>
                <a:ea typeface="+mn-ea"/>
                <a:cs typeface="+mn-cs"/>
              </a:rPr>
              <a:t>cyberbullying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what is it and how someone who is being </a:t>
            </a:r>
            <a:r>
              <a:rPr lang="en-US" sz="1200" b="0" i="0" u="none" strike="noStrike" kern="1200" baseline="0" dirty="0" err="1" smtClean="0">
                <a:solidFill>
                  <a:schemeClr val="tx1"/>
                </a:solidFill>
                <a:latin typeface="+mn-lt"/>
                <a:ea typeface="+mn-ea"/>
                <a:cs typeface="+mn-cs"/>
              </a:rPr>
              <a:t>cyberbullied</a:t>
            </a:r>
            <a:r>
              <a:rPr lang="en-US" sz="1200" b="0" i="0" u="none" strike="noStrike" kern="1200" baseline="0" dirty="0" smtClean="0">
                <a:solidFill>
                  <a:schemeClr val="tx1"/>
                </a:solidFill>
                <a:latin typeface="+mn-lt"/>
                <a:ea typeface="+mn-ea"/>
                <a:cs typeface="+mn-cs"/>
              </a:rPr>
              <a:t> can be made to feel. We are also going to talk about how each one of us can act to protect ourselves and others from being </a:t>
            </a:r>
            <a:r>
              <a:rPr lang="en-US" sz="1200" b="0" i="0" u="none" strike="noStrike" kern="1200" baseline="0" dirty="0" err="1" smtClean="0">
                <a:solidFill>
                  <a:schemeClr val="tx1"/>
                </a:solidFill>
                <a:latin typeface="+mn-lt"/>
                <a:ea typeface="+mn-ea"/>
                <a:cs typeface="+mn-cs"/>
              </a:rPr>
              <a:t>cyberbullied</a:t>
            </a:r>
            <a:r>
              <a:rPr lang="en-US" sz="1200" b="0" i="0" u="none" strike="noStrike" kern="1200" baseline="0" dirty="0" smtClean="0">
                <a:solidFill>
                  <a:schemeClr val="tx1"/>
                </a:solidFill>
                <a:latin typeface="+mn-lt"/>
                <a:ea typeface="+mn-ea"/>
                <a:cs typeface="+mn-cs"/>
              </a:rPr>
              <a:t>.</a:t>
            </a:r>
          </a:p>
          <a:p>
            <a:r>
              <a:rPr lang="en-US" sz="1200" b="1" i="0" u="none" strike="noStrike" kern="1200" baseline="0" dirty="0" smtClean="0">
                <a:solidFill>
                  <a:schemeClr val="tx1"/>
                </a:solidFill>
                <a:latin typeface="+mn-lt"/>
                <a:ea typeface="+mn-ea"/>
                <a:cs typeface="+mn-cs"/>
              </a:rPr>
              <a:t>Note: Do a recap of the take home matching activity (Worksheet 1).</a:t>
            </a:r>
            <a:endParaRPr lang="en-IE" b="1" dirty="0"/>
          </a:p>
        </p:txBody>
      </p:sp>
      <p:sp>
        <p:nvSpPr>
          <p:cNvPr id="4" name="Slide Number Placeholder 3"/>
          <p:cNvSpPr>
            <a:spLocks noGrp="1"/>
          </p:cNvSpPr>
          <p:nvPr>
            <p:ph type="sldNum" sz="quarter" idx="5"/>
          </p:nvPr>
        </p:nvSpPr>
        <p:spPr/>
        <p:txBody>
          <a:bodyPr/>
          <a:lstStyle/>
          <a:p>
            <a:fld id="{0B17DA29-EC85-4AE1-8C2A-B06C036FB9F8}" type="slidenum">
              <a:rPr lang="en-IE" smtClean="0"/>
              <a:t>1</a:t>
            </a:fld>
            <a:endParaRPr lang="en-IE"/>
          </a:p>
        </p:txBody>
      </p:sp>
    </p:spTree>
    <p:extLst>
      <p:ext uri="{BB962C8B-B14F-4D97-AF65-F5344CB8AC3E}">
        <p14:creationId xmlns:p14="http://schemas.microsoft.com/office/powerpoint/2010/main" val="2027945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10: Lesson Conclusion:</a:t>
            </a:r>
            <a:endParaRPr lang="en-I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Today we talked about </a:t>
            </a:r>
            <a:r>
              <a:rPr lang="en-IE" sz="1200" kern="1200" dirty="0" smtClean="0">
                <a:solidFill>
                  <a:schemeClr val="tx1"/>
                </a:solidFill>
                <a:effectLst/>
                <a:latin typeface="+mn-lt"/>
                <a:ea typeface="+mn-ea"/>
                <a:cs typeface="+mn-cs"/>
              </a:rPr>
              <a:t>cyberbullying - what is it and how someone who is being cyberbullied can be made to feel. We also talked about </a:t>
            </a:r>
          </a:p>
          <a:p>
            <a:pPr lvl="0"/>
            <a:r>
              <a:rPr lang="en-IE" sz="1200" kern="1200" dirty="0" smtClean="0">
                <a:solidFill>
                  <a:schemeClr val="tx1"/>
                </a:solidFill>
                <a:effectLst/>
                <a:latin typeface="+mn-lt"/>
                <a:ea typeface="+mn-ea"/>
                <a:cs typeface="+mn-cs"/>
              </a:rPr>
              <a:t>some important things that we can do to protect ourselves and others from being cyberbullied</a:t>
            </a:r>
          </a:p>
          <a:p>
            <a:pPr lvl="0"/>
            <a:r>
              <a:rPr lang="en-IE" sz="1200" kern="1200" dirty="0" smtClean="0">
                <a:solidFill>
                  <a:schemeClr val="tx1"/>
                </a:solidFill>
                <a:effectLst/>
                <a:latin typeface="+mn-lt"/>
                <a:ea typeface="+mn-ea"/>
                <a:cs typeface="+mn-cs"/>
              </a:rPr>
              <a:t>How we can (intentionally or unintentionally ) contribute to cyberbullying through our actions, inactions and how we respond to what others post online</a:t>
            </a:r>
          </a:p>
          <a:p>
            <a:r>
              <a:rPr lang="en-IE" sz="1200" kern="1200" dirty="0" smtClean="0">
                <a:solidFill>
                  <a:schemeClr val="tx1"/>
                </a:solidFill>
                <a:effectLst/>
                <a:latin typeface="+mn-lt"/>
                <a:ea typeface="+mn-ea"/>
                <a:cs typeface="+mn-cs"/>
              </a:rPr>
              <a:t> </a:t>
            </a:r>
          </a:p>
          <a:p>
            <a:r>
              <a:rPr lang="en-IE" sz="1200" kern="1200" dirty="0" smtClean="0">
                <a:solidFill>
                  <a:schemeClr val="tx1"/>
                </a:solidFill>
                <a:effectLst/>
                <a:latin typeface="+mn-lt"/>
                <a:ea typeface="+mn-ea"/>
                <a:cs typeface="+mn-cs"/>
              </a:rPr>
              <a:t>We also learned how important it is not to share or like nasty comments or messages that other people put online. </a:t>
            </a:r>
          </a:p>
          <a:p>
            <a:endParaRPr lang="en-I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Distribute Worksheet 2: Take Home Activity</a:t>
            </a:r>
            <a:endParaRPr lang="en-IE" sz="1200" kern="1200" dirty="0" smtClean="0">
              <a:solidFill>
                <a:schemeClr val="tx1"/>
              </a:solidFill>
              <a:effectLst/>
              <a:latin typeface="+mn-lt"/>
              <a:ea typeface="+mn-ea"/>
              <a:cs typeface="+mn-cs"/>
            </a:endParaRPr>
          </a:p>
          <a:p>
            <a:endParaRPr lang="en-IE" sz="1200" b="1"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r>
              <a:rPr lang="en-IE" sz="1200" b="1" kern="1200" dirty="0" smtClean="0">
                <a:solidFill>
                  <a:schemeClr val="tx1"/>
                </a:solidFill>
                <a:effectLst/>
                <a:latin typeface="+mn-lt"/>
                <a:ea typeface="+mn-ea"/>
                <a:cs typeface="+mn-cs"/>
              </a:rPr>
              <a:t> </a:t>
            </a:r>
            <a:endParaRPr lang="en-IE"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10</a:t>
            </a:fld>
            <a:endParaRPr lang="en-IE"/>
          </a:p>
        </p:txBody>
      </p:sp>
    </p:spTree>
    <p:extLst>
      <p:ext uri="{BB962C8B-B14F-4D97-AF65-F5344CB8AC3E}">
        <p14:creationId xmlns:p14="http://schemas.microsoft.com/office/powerpoint/2010/main" val="180393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SLIDE 2: Introduction </a:t>
            </a:r>
          </a:p>
          <a:p>
            <a:r>
              <a:rPr lang="en-US" sz="1200" b="0" i="0" u="none" strike="noStrike" kern="1200" baseline="0" dirty="0" smtClean="0">
                <a:solidFill>
                  <a:schemeClr val="tx1"/>
                </a:solidFill>
                <a:latin typeface="+mn-lt"/>
                <a:ea typeface="+mn-ea"/>
                <a:cs typeface="+mn-cs"/>
              </a:rPr>
              <a:t> Ask the pupils to recall what they have already learned about bullying.</a:t>
            </a:r>
          </a:p>
          <a:p>
            <a:r>
              <a:rPr lang="en-US" sz="1200" b="0" i="0" u="none" strike="noStrike" kern="1200" baseline="0" dirty="0" smtClean="0">
                <a:solidFill>
                  <a:schemeClr val="tx1"/>
                </a:solidFill>
                <a:latin typeface="+mn-lt"/>
                <a:ea typeface="+mn-ea"/>
                <a:cs typeface="+mn-cs"/>
              </a:rPr>
              <a:t>Bullying is when someone</a:t>
            </a:r>
          </a:p>
          <a:p>
            <a:r>
              <a:rPr lang="en-US" sz="1200" b="0" i="0" u="none" strike="noStrike" kern="1200" baseline="0" dirty="0" smtClean="0">
                <a:solidFill>
                  <a:schemeClr val="tx1"/>
                </a:solidFill>
                <a:latin typeface="+mn-lt"/>
                <a:ea typeface="+mn-ea"/>
                <a:cs typeface="+mn-cs"/>
              </a:rPr>
              <a:t>………..hurts someone else</a:t>
            </a:r>
          </a:p>
          <a:p>
            <a:r>
              <a:rPr lang="en-US" sz="1200" b="0" i="0" u="none" strike="noStrike" kern="1200" baseline="0" dirty="0" smtClean="0">
                <a:solidFill>
                  <a:schemeClr val="tx1"/>
                </a:solidFill>
                <a:latin typeface="+mn-lt"/>
                <a:ea typeface="+mn-ea"/>
                <a:cs typeface="+mn-cs"/>
              </a:rPr>
              <a:t>……..…on purpose</a:t>
            </a:r>
          </a:p>
          <a:p>
            <a:r>
              <a:rPr lang="en-US" sz="1200" b="0" i="0" u="none" strike="noStrike" kern="1200" baseline="0" dirty="0" smtClean="0">
                <a:solidFill>
                  <a:schemeClr val="tx1"/>
                </a:solidFill>
                <a:latin typeface="+mn-lt"/>
                <a:ea typeface="+mn-ea"/>
                <a:cs typeface="+mn-cs"/>
              </a:rPr>
              <a:t>………. more than once.</a:t>
            </a:r>
          </a:p>
          <a:p>
            <a:r>
              <a:rPr lang="en-US" sz="1200" b="0" i="0" u="none" strike="noStrike" kern="1200" baseline="0" dirty="0" smtClean="0">
                <a:solidFill>
                  <a:schemeClr val="tx1"/>
                </a:solidFill>
                <a:latin typeface="+mn-lt"/>
                <a:ea typeface="+mn-ea"/>
                <a:cs typeface="+mn-cs"/>
              </a:rPr>
              <a:t>Ask the pupils to give examples of how someone might be bullied.</a:t>
            </a:r>
            <a:endParaRPr lang="en-IE" dirty="0"/>
          </a:p>
        </p:txBody>
      </p:sp>
      <p:sp>
        <p:nvSpPr>
          <p:cNvPr id="4" name="Slide Number Placeholder 3"/>
          <p:cNvSpPr>
            <a:spLocks noGrp="1"/>
          </p:cNvSpPr>
          <p:nvPr>
            <p:ph type="sldNum" sz="quarter" idx="5"/>
          </p:nvPr>
        </p:nvSpPr>
        <p:spPr/>
        <p:txBody>
          <a:bodyPr/>
          <a:lstStyle/>
          <a:p>
            <a:fld id="{0B17DA29-EC85-4AE1-8C2A-B06C036FB9F8}" type="slidenum">
              <a:rPr lang="en-IE" smtClean="0"/>
              <a:t>2</a:t>
            </a:fld>
            <a:endParaRPr lang="en-IE"/>
          </a:p>
        </p:txBody>
      </p:sp>
    </p:spTree>
    <p:extLst>
      <p:ext uri="{BB962C8B-B14F-4D97-AF65-F5344CB8AC3E}">
        <p14:creationId xmlns:p14="http://schemas.microsoft.com/office/powerpoint/2010/main" val="2725093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Slide 3: What is cyberbullying?</a:t>
            </a:r>
            <a:r>
              <a:rPr lang="en-IE" sz="1200" kern="1200" baseline="0" dirty="0" smtClean="0">
                <a:solidFill>
                  <a:schemeClr val="tx1"/>
                </a:solidFill>
                <a:effectLst/>
                <a:latin typeface="+mn-lt"/>
                <a:ea typeface="+mn-ea"/>
                <a:cs typeface="+mn-cs"/>
              </a:rPr>
              <a:t> </a:t>
            </a:r>
          </a:p>
          <a:p>
            <a:r>
              <a:rPr lang="en-US" sz="1200" b="0" i="0" u="none" strike="noStrike" kern="1200" baseline="0" dirty="0" smtClean="0">
                <a:solidFill>
                  <a:schemeClr val="tx1"/>
                </a:solidFill>
                <a:latin typeface="+mn-lt"/>
                <a:ea typeface="+mn-ea"/>
                <a:cs typeface="+mn-cs"/>
              </a:rPr>
              <a:t> Ask pupils what they understand </a:t>
            </a:r>
            <a:r>
              <a:rPr lang="en-US" sz="1200" b="0" i="0" u="none" strike="noStrike" kern="1200" baseline="0" dirty="0" err="1" smtClean="0">
                <a:solidFill>
                  <a:schemeClr val="tx1"/>
                </a:solidFill>
                <a:latin typeface="+mn-lt"/>
                <a:ea typeface="+mn-ea"/>
                <a:cs typeface="+mn-cs"/>
              </a:rPr>
              <a:t>cyberbullying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be.</a:t>
            </a:r>
          </a:p>
          <a:p>
            <a:r>
              <a:rPr lang="en-US" sz="1200" b="0" i="0" u="none" strike="noStrike" kern="1200" baseline="0" dirty="0" err="1" smtClean="0">
                <a:solidFill>
                  <a:schemeClr val="tx1"/>
                </a:solidFill>
                <a:latin typeface="+mn-lt"/>
                <a:ea typeface="+mn-ea"/>
                <a:cs typeface="+mn-cs"/>
              </a:rPr>
              <a:t>Cyberbullying</a:t>
            </a:r>
            <a:r>
              <a:rPr lang="en-US" sz="1200" b="0" i="0" u="none" strike="noStrike" kern="1200" baseline="0" dirty="0" smtClean="0">
                <a:solidFill>
                  <a:schemeClr val="tx1"/>
                </a:solidFill>
                <a:latin typeface="+mn-lt"/>
                <a:ea typeface="+mn-ea"/>
                <a:cs typeface="+mn-cs"/>
              </a:rPr>
              <a:t> is when someone uses technology to bully someone else.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kind of technology / device could be used to bully someone? Mobile phone, gaming console, tablet, </a:t>
            </a:r>
            <a:r>
              <a:rPr lang="en-US" sz="1200" b="0" i="0" u="none" strike="noStrike" kern="1200" baseline="0" dirty="0" err="1" smtClean="0">
                <a:solidFill>
                  <a:schemeClr val="tx1"/>
                </a:solidFill>
                <a:latin typeface="+mn-lt"/>
                <a:ea typeface="+mn-ea"/>
                <a:cs typeface="+mn-cs"/>
              </a:rPr>
              <a:t>iPad</a:t>
            </a:r>
            <a:r>
              <a:rPr lang="en-US" sz="1200" b="0" i="0" u="none" strike="noStrike" kern="1200" baseline="0" dirty="0" smtClean="0">
                <a:solidFill>
                  <a:schemeClr val="tx1"/>
                </a:solidFill>
                <a:latin typeface="+mn-lt"/>
                <a:ea typeface="+mn-ea"/>
                <a:cs typeface="+mn-cs"/>
              </a:rPr>
              <a:t>, laptop, computer, camera etc.</a:t>
            </a:r>
            <a:endParaRPr lang="en-IE" dirty="0"/>
          </a:p>
        </p:txBody>
      </p:sp>
      <p:sp>
        <p:nvSpPr>
          <p:cNvPr id="4" name="Slide Number Placeholder 3"/>
          <p:cNvSpPr>
            <a:spLocks noGrp="1"/>
          </p:cNvSpPr>
          <p:nvPr>
            <p:ph type="sldNum" sz="quarter" idx="5"/>
          </p:nvPr>
        </p:nvSpPr>
        <p:spPr/>
        <p:txBody>
          <a:bodyPr/>
          <a:lstStyle/>
          <a:p>
            <a:fld id="{0B17DA29-EC85-4AE1-8C2A-B06C036FB9F8}" type="slidenum">
              <a:rPr lang="en-IE" smtClean="0"/>
              <a:t>3</a:t>
            </a:fld>
            <a:endParaRPr lang="en-IE"/>
          </a:p>
        </p:txBody>
      </p:sp>
    </p:spTree>
    <p:extLst>
      <p:ext uri="{BB962C8B-B14F-4D97-AF65-F5344CB8AC3E}">
        <p14:creationId xmlns:p14="http://schemas.microsoft.com/office/powerpoint/2010/main" val="268162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4: The positives and negatives of the internet! </a:t>
            </a:r>
          </a:p>
          <a:p>
            <a:r>
              <a:rPr lang="en-US" dirty="0" smtClean="0"/>
              <a:t>Lets look at the positives and negatives</a:t>
            </a:r>
            <a:r>
              <a:rPr lang="en-US" baseline="0" dirty="0" smtClean="0"/>
              <a:t> of digital devices !</a:t>
            </a:r>
          </a:p>
          <a:p>
            <a:r>
              <a:rPr lang="en-US" baseline="0" dirty="0" smtClean="0"/>
              <a:t>What are the benefits of these devices?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sz="1200" dirty="0" smtClean="0">
                <a:latin typeface="Avenir Heavy"/>
                <a:cs typeface="Avenir Heavy"/>
              </a:rPr>
              <a:t>All these devices are very good and we can use them for fun things like games, for communicating with each other, for sharing pictures / videos and for learning. </a:t>
            </a:r>
            <a:endParaRPr lang="en-US" baseline="0" dirty="0" smtClean="0"/>
          </a:p>
        </p:txBody>
      </p:sp>
      <p:sp>
        <p:nvSpPr>
          <p:cNvPr id="4" name="Slide Number Placeholder 3"/>
          <p:cNvSpPr>
            <a:spLocks noGrp="1"/>
          </p:cNvSpPr>
          <p:nvPr>
            <p:ph type="sldNum" sz="quarter" idx="10"/>
          </p:nvPr>
        </p:nvSpPr>
        <p:spPr/>
        <p:txBody>
          <a:bodyPr/>
          <a:lstStyle/>
          <a:p>
            <a:fld id="{0B17DA29-EC85-4AE1-8C2A-B06C036FB9F8}" type="slidenum">
              <a:rPr lang="en-IE" smtClean="0"/>
              <a:t>4</a:t>
            </a:fld>
            <a:endParaRPr lang="en-IE"/>
          </a:p>
        </p:txBody>
      </p:sp>
    </p:spTree>
    <p:extLst>
      <p:ext uri="{BB962C8B-B14F-4D97-AF65-F5344CB8AC3E}">
        <p14:creationId xmlns:p14="http://schemas.microsoft.com/office/powerpoint/2010/main" val="3055881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smtClean="0">
                <a:latin typeface="Avenir Heavy"/>
                <a:cs typeface="Avenir Heavy"/>
              </a:rPr>
              <a:t>Slide 5: But if someone is using any device to hurt, threaten, embarrass, upset, annoy, blackmail, or otherwise target another person then they are cyberbullying that person. </a:t>
            </a:r>
          </a:p>
          <a:p>
            <a:r>
              <a:rPr lang="en-US" sz="1200" b="0" i="0" u="none" strike="noStrike" kern="1200" baseline="0" dirty="0" smtClean="0">
                <a:solidFill>
                  <a:schemeClr val="tx1"/>
                </a:solidFill>
                <a:latin typeface="+mn-lt"/>
                <a:ea typeface="+mn-ea"/>
                <a:cs typeface="+mn-cs"/>
              </a:rPr>
              <a:t> </a:t>
            </a:r>
          </a:p>
          <a:p>
            <a:r>
              <a:rPr lang="en-US" sz="1200" b="1" i="0" u="none" strike="noStrike" kern="1200" baseline="0" dirty="0" smtClean="0">
                <a:solidFill>
                  <a:schemeClr val="tx1"/>
                </a:solidFill>
                <a:latin typeface="+mn-lt"/>
                <a:ea typeface="+mn-ea"/>
                <a:cs typeface="+mn-cs"/>
              </a:rPr>
              <a:t>Activity suggestion: Break pupils into small groups or pairs to discuss the questions below before getting feedback from the group.</a:t>
            </a:r>
            <a:endParaRPr lang="en-US" b="1" baseline="0" dirty="0" smtClean="0"/>
          </a:p>
        </p:txBody>
      </p:sp>
      <p:sp>
        <p:nvSpPr>
          <p:cNvPr id="4" name="Slide Number Placeholder 3"/>
          <p:cNvSpPr>
            <a:spLocks noGrp="1"/>
          </p:cNvSpPr>
          <p:nvPr>
            <p:ph type="sldNum" sz="quarter" idx="10"/>
          </p:nvPr>
        </p:nvSpPr>
        <p:spPr/>
        <p:txBody>
          <a:bodyPr/>
          <a:lstStyle/>
          <a:p>
            <a:fld id="{0B17DA29-EC85-4AE1-8C2A-B06C036FB9F8}" type="slidenum">
              <a:rPr lang="en-IE" smtClean="0"/>
              <a:t>5</a:t>
            </a:fld>
            <a:endParaRPr lang="en-IE"/>
          </a:p>
        </p:txBody>
      </p:sp>
    </p:spTree>
    <p:extLst>
      <p:ext uri="{BB962C8B-B14F-4D97-AF65-F5344CB8AC3E}">
        <p14:creationId xmlns:p14="http://schemas.microsoft.com/office/powerpoint/2010/main" val="305588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6: Activity - Discuss with the pupils how could someone be cyberbullied?</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By :</a:t>
            </a:r>
          </a:p>
          <a:p>
            <a:pPr lvl="0"/>
            <a:r>
              <a:rPr lang="en-IE" sz="1200" kern="1200" dirty="0" smtClean="0">
                <a:solidFill>
                  <a:schemeClr val="tx1"/>
                </a:solidFill>
                <a:effectLst/>
                <a:latin typeface="+mn-lt"/>
                <a:ea typeface="+mn-ea"/>
                <a:cs typeface="+mn-cs"/>
              </a:rPr>
              <a:t>Sending nasty pictures / texts/ messages</a:t>
            </a:r>
          </a:p>
          <a:p>
            <a:pPr lvl="0"/>
            <a:r>
              <a:rPr lang="en-IE" sz="1200" kern="1200" dirty="0" smtClean="0">
                <a:solidFill>
                  <a:schemeClr val="tx1"/>
                </a:solidFill>
                <a:effectLst/>
                <a:latin typeface="+mn-lt"/>
                <a:ea typeface="+mn-ea"/>
                <a:cs typeface="+mn-cs"/>
              </a:rPr>
              <a:t>‘Liking’ nasty posts</a:t>
            </a:r>
          </a:p>
          <a:p>
            <a:pPr lvl="0"/>
            <a:r>
              <a:rPr lang="en-IE" sz="1200" kern="1200" dirty="0" smtClean="0">
                <a:solidFill>
                  <a:schemeClr val="tx1"/>
                </a:solidFill>
                <a:effectLst/>
                <a:latin typeface="+mn-lt"/>
                <a:ea typeface="+mn-ea"/>
                <a:cs typeface="+mn-cs"/>
              </a:rPr>
              <a:t>Deliberately excluding someone from a group chat or game just to hurt that person</a:t>
            </a:r>
          </a:p>
          <a:p>
            <a:pPr lvl="0"/>
            <a:r>
              <a:rPr lang="en-IE" sz="1200" kern="1200" dirty="0" smtClean="0">
                <a:solidFill>
                  <a:schemeClr val="tx1"/>
                </a:solidFill>
                <a:effectLst/>
                <a:latin typeface="+mn-lt"/>
                <a:ea typeface="+mn-ea"/>
                <a:cs typeface="+mn-cs"/>
              </a:rPr>
              <a:t>Spreading nasty rumours</a:t>
            </a:r>
          </a:p>
          <a:p>
            <a:pPr lvl="0"/>
            <a:r>
              <a:rPr lang="en-IE" sz="1200" kern="1200" dirty="0" smtClean="0">
                <a:solidFill>
                  <a:schemeClr val="tx1"/>
                </a:solidFill>
                <a:effectLst/>
                <a:latin typeface="+mn-lt"/>
                <a:ea typeface="+mn-ea"/>
                <a:cs typeface="+mn-cs"/>
              </a:rPr>
              <a:t>Sharing, or commenting on nasty posts that other people make</a:t>
            </a:r>
          </a:p>
          <a:p>
            <a:pPr lvl="0"/>
            <a:r>
              <a:rPr lang="en-IE" sz="1200" kern="1200" dirty="0" smtClean="0">
                <a:solidFill>
                  <a:schemeClr val="tx1"/>
                </a:solidFill>
                <a:effectLst/>
                <a:latin typeface="+mn-lt"/>
                <a:ea typeface="+mn-ea"/>
                <a:cs typeface="+mn-cs"/>
              </a:rPr>
              <a:t>Joining or ‘following’ others who put nasty comments, messages or pictures up just to hurt or harm others</a:t>
            </a:r>
          </a:p>
          <a:p>
            <a:endParaRPr lang="en-IE" dirty="0"/>
          </a:p>
        </p:txBody>
      </p:sp>
      <p:sp>
        <p:nvSpPr>
          <p:cNvPr id="4" name="Slide Number Placeholder 3"/>
          <p:cNvSpPr>
            <a:spLocks noGrp="1"/>
          </p:cNvSpPr>
          <p:nvPr>
            <p:ph type="sldNum" sz="quarter" idx="5"/>
          </p:nvPr>
        </p:nvSpPr>
        <p:spPr/>
        <p:txBody>
          <a:bodyPr/>
          <a:lstStyle/>
          <a:p>
            <a:fld id="{0B17DA29-EC85-4AE1-8C2A-B06C036FB9F8}" type="slidenum">
              <a:rPr lang="en-IE" smtClean="0"/>
              <a:t>6</a:t>
            </a:fld>
            <a:endParaRPr lang="en-IE"/>
          </a:p>
        </p:txBody>
      </p:sp>
    </p:spTree>
    <p:extLst>
      <p:ext uri="{BB962C8B-B14F-4D97-AF65-F5344CB8AC3E}">
        <p14:creationId xmlns:p14="http://schemas.microsoft.com/office/powerpoint/2010/main" val="325059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kern="1200" dirty="0" smtClean="0">
                <a:solidFill>
                  <a:schemeClr val="tx1"/>
                </a:solidFill>
                <a:effectLst/>
                <a:latin typeface="+mn-lt"/>
                <a:ea typeface="+mn-ea"/>
                <a:cs typeface="+mn-cs"/>
              </a:rPr>
              <a:t>Slide 7: The biggest difference between face to face bullying and cyber bullying is that cyberbullying can happen anywhere at all hours of the day and night. It is important to remember that once a nasty message, picture or comment has been shared the person being cyber bullied cannot delete it themselves.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In most cases of cyber bullying the nasty comments, pictures and messages are also seen by lots of other people so the victim can feel very embarrassed and helpless because they cannot remove the nasty comments, pictures and messages. </a:t>
            </a:r>
          </a:p>
          <a:p>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Sometimes the victim doesn’t even know who is posting the nasty comments, pictures or messages which can leave them feeling worried and fearful about who they can trust.</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7</a:t>
            </a:fld>
            <a:endParaRPr lang="en-IE"/>
          </a:p>
        </p:txBody>
      </p:sp>
    </p:spTree>
    <p:extLst>
      <p:ext uri="{BB962C8B-B14F-4D97-AF65-F5344CB8AC3E}">
        <p14:creationId xmlns:p14="http://schemas.microsoft.com/office/powerpoint/2010/main" val="388098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1" kern="1200" dirty="0" smtClean="0">
                <a:solidFill>
                  <a:schemeClr val="tx1"/>
                </a:solidFill>
                <a:effectLst/>
                <a:latin typeface="+mn-lt"/>
                <a:ea typeface="+mn-ea"/>
                <a:cs typeface="+mn-cs"/>
              </a:rPr>
              <a:t>Slide 8: How might someone feel if they are cyberbullied?</a:t>
            </a:r>
            <a:endParaRPr lang="en-IE" sz="1200" kern="1200" dirty="0" smtClean="0">
              <a:solidFill>
                <a:schemeClr val="tx1"/>
              </a:solidFill>
              <a:effectLst/>
              <a:latin typeface="+mn-lt"/>
              <a:ea typeface="+mn-ea"/>
              <a:cs typeface="+mn-cs"/>
            </a:endParaRPr>
          </a:p>
          <a:p>
            <a:r>
              <a:rPr lang="en-IE" sz="1200" kern="1200" dirty="0" smtClean="0">
                <a:solidFill>
                  <a:schemeClr val="tx1"/>
                </a:solidFill>
                <a:effectLst/>
                <a:latin typeface="+mn-lt"/>
                <a:ea typeface="+mn-ea"/>
                <a:cs typeface="+mn-cs"/>
              </a:rPr>
              <a:t>Invite the pupils to talk about how they think they might feel if they were cyberbullied. You could feel ……</a:t>
            </a:r>
          </a:p>
          <a:p>
            <a:r>
              <a:rPr lang="en-IE" sz="1200" kern="1200" dirty="0" smtClean="0">
                <a:solidFill>
                  <a:schemeClr val="tx1"/>
                </a:solidFill>
                <a:effectLst/>
                <a:latin typeface="+mn-lt"/>
                <a:ea typeface="+mn-ea"/>
                <a:cs typeface="+mn-cs"/>
              </a:rPr>
              <a:t>Hurt, Upset, Lonely, Embarrassed, Worried, Fearful, Sad, Helpless …..</a:t>
            </a:r>
          </a:p>
          <a:p>
            <a:r>
              <a:rPr lang="en-IE"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8</a:t>
            </a:fld>
            <a:endParaRPr lang="en-IE"/>
          </a:p>
        </p:txBody>
      </p:sp>
    </p:spTree>
    <p:extLst>
      <p:ext uri="{BB962C8B-B14F-4D97-AF65-F5344CB8AC3E}">
        <p14:creationId xmlns:p14="http://schemas.microsoft.com/office/powerpoint/2010/main" val="18979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Slide 9: Play Video clip</a:t>
            </a:r>
            <a:r>
              <a:rPr lang="en-IE" sz="1200" b="1" kern="1200" baseline="0" dirty="0" smtClean="0">
                <a:solidFill>
                  <a:schemeClr val="tx1"/>
                </a:solidFill>
                <a:effectLst/>
                <a:latin typeface="+mn-lt"/>
                <a:ea typeface="+mn-ea"/>
                <a:cs typeface="+mn-cs"/>
              </a:rPr>
              <a:t> – Aine’s Story: </a:t>
            </a:r>
            <a:r>
              <a:rPr lang="pt-BR" sz="1200" b="1" kern="1200" baseline="0" dirty="0" err="1" smtClean="0">
                <a:solidFill>
                  <a:schemeClr val="tx1"/>
                </a:solidFill>
                <a:effectLst/>
                <a:latin typeface="+mn-lt"/>
                <a:ea typeface="+mn-ea"/>
                <a:cs typeface="+mn-cs"/>
              </a:rPr>
              <a:t>https</a:t>
            </a:r>
            <a:r>
              <a:rPr lang="pt-BR" sz="1200" b="1" kern="1200" baseline="0" dirty="0" smtClean="0">
                <a:solidFill>
                  <a:schemeClr val="tx1"/>
                </a:solidFill>
                <a:effectLst/>
                <a:latin typeface="+mn-lt"/>
                <a:ea typeface="+mn-ea"/>
                <a:cs typeface="+mn-cs"/>
              </a:rPr>
              <a:t>://</a:t>
            </a:r>
            <a:r>
              <a:rPr lang="pt-BR" sz="1200" b="1" kern="1200" baseline="0" dirty="0" err="1" smtClean="0">
                <a:solidFill>
                  <a:schemeClr val="tx1"/>
                </a:solidFill>
                <a:effectLst/>
                <a:latin typeface="+mn-lt"/>
                <a:ea typeface="+mn-ea"/>
                <a:cs typeface="+mn-cs"/>
              </a:rPr>
              <a:t>vimeo.com</a:t>
            </a:r>
            <a:r>
              <a:rPr lang="pt-BR" sz="1200" b="1" kern="1200" baseline="0" dirty="0" smtClean="0">
                <a:solidFill>
                  <a:schemeClr val="tx1"/>
                </a:solidFill>
                <a:effectLst/>
                <a:latin typeface="+mn-lt"/>
                <a:ea typeface="+mn-ea"/>
                <a:cs typeface="+mn-cs"/>
              </a:rPr>
              <a:t>/448849526</a:t>
            </a:r>
          </a:p>
          <a:p>
            <a:pPr marL="0" marR="0" indent="0" algn="l" defTabSz="914400" rtl="0" eaLnBrk="1" fontAlgn="auto" latinLnBrk="0" hangingPunct="1">
              <a:lnSpc>
                <a:spcPct val="100000"/>
              </a:lnSpc>
              <a:spcBef>
                <a:spcPts val="0"/>
              </a:spcBef>
              <a:spcAft>
                <a:spcPts val="0"/>
              </a:spcAft>
              <a:buClrTx/>
              <a:buSzTx/>
              <a:buFontTx/>
              <a:buNone/>
              <a:tabLst/>
              <a:defRPr/>
            </a:pPr>
            <a:r>
              <a:rPr lang="en-IE" sz="1200" b="1" kern="1200" dirty="0" smtClean="0">
                <a:solidFill>
                  <a:schemeClr val="tx1"/>
                </a:solidFill>
                <a:effectLst/>
                <a:latin typeface="+mn-lt"/>
                <a:ea typeface="+mn-ea"/>
                <a:cs typeface="+mn-cs"/>
              </a:rPr>
              <a:t>Note</a:t>
            </a:r>
            <a:r>
              <a:rPr lang="en-IE" sz="1200" b="1" kern="1200" baseline="0" dirty="0" smtClean="0">
                <a:solidFill>
                  <a:schemeClr val="tx1"/>
                </a:solidFill>
                <a:effectLst/>
                <a:latin typeface="+mn-lt"/>
                <a:ea typeface="+mn-ea"/>
                <a:cs typeface="+mn-cs"/>
              </a:rPr>
              <a:t> video includes Pause Prompts for discussion – see questions below. Pause video when prompted. </a:t>
            </a:r>
            <a:endParaRPr lang="pt-BR" sz="12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Slide 9: Play Video clip – </a:t>
            </a:r>
            <a:r>
              <a:rPr lang="en-US" sz="1200" b="0" i="0" u="none" strike="noStrike" kern="1200" baseline="0" dirty="0" err="1" smtClean="0">
                <a:solidFill>
                  <a:schemeClr val="tx1"/>
                </a:solidFill>
                <a:latin typeface="+mn-lt"/>
                <a:ea typeface="+mn-ea"/>
                <a:cs typeface="+mn-cs"/>
              </a:rPr>
              <a:t>Aine’s</a:t>
            </a:r>
            <a:r>
              <a:rPr lang="en-US" sz="1200" b="0" i="0" u="none" strike="noStrike" kern="1200" baseline="0" dirty="0" smtClean="0">
                <a:solidFill>
                  <a:schemeClr val="tx1"/>
                </a:solidFill>
                <a:latin typeface="+mn-lt"/>
                <a:ea typeface="+mn-ea"/>
                <a:cs typeface="+mn-cs"/>
              </a:rPr>
              <a:t> Story </a:t>
            </a:r>
          </a:p>
          <a:p>
            <a:r>
              <a:rPr lang="en-US" sz="1200" b="1" i="0" u="none" strike="noStrike" kern="1200" baseline="0" dirty="0" smtClean="0">
                <a:solidFill>
                  <a:schemeClr val="tx1"/>
                </a:solidFill>
                <a:latin typeface="+mn-lt"/>
                <a:ea typeface="+mn-ea"/>
                <a:cs typeface="+mn-cs"/>
              </a:rPr>
              <a:t>Pupils watch video and break for discussion at discussion points. Prompts to pause for discussion are provided within the video.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Discussion Points </a:t>
            </a:r>
          </a:p>
          <a:p>
            <a:pPr marL="171450" indent="-171450">
              <a:buFont typeface="Arial"/>
              <a:buChar char="•"/>
            </a:pPr>
            <a:r>
              <a:rPr lang="en-US" sz="1200" b="0" i="0" u="none" strike="noStrike" kern="1200" baseline="0" dirty="0" smtClean="0">
                <a:solidFill>
                  <a:schemeClr val="tx1"/>
                </a:solidFill>
                <a:latin typeface="+mn-lt"/>
                <a:ea typeface="+mn-ea"/>
                <a:cs typeface="+mn-cs"/>
              </a:rPr>
              <a:t>What is going on here?</a:t>
            </a:r>
          </a:p>
          <a:p>
            <a:pPr marL="171450" indent="-171450">
              <a:buFont typeface="Arial"/>
              <a:buChar char="•"/>
            </a:pPr>
            <a:r>
              <a:rPr lang="en-US" sz="1200" b="0" i="0" u="none" strike="noStrike" kern="1200" baseline="0" dirty="0" smtClean="0">
                <a:solidFill>
                  <a:schemeClr val="tx1"/>
                </a:solidFill>
                <a:latin typeface="+mn-lt"/>
                <a:ea typeface="+mn-ea"/>
                <a:cs typeface="+mn-cs"/>
              </a:rPr>
              <a:t>What does Sarah’s comment mean?</a:t>
            </a:r>
          </a:p>
          <a:p>
            <a:pPr marL="171450" indent="-171450">
              <a:buFont typeface="Arial"/>
              <a:buChar char="•"/>
            </a:pPr>
            <a:r>
              <a:rPr lang="en-US" sz="1200" b="0" i="0" u="none" strike="noStrike" kern="1200" baseline="0" dirty="0" smtClean="0">
                <a:solidFill>
                  <a:schemeClr val="tx1"/>
                </a:solidFill>
                <a:latin typeface="+mn-lt"/>
                <a:ea typeface="+mn-ea"/>
                <a:cs typeface="+mn-cs"/>
              </a:rPr>
              <a:t>Do you think Sarah is being nasty? How?</a:t>
            </a:r>
          </a:p>
          <a:p>
            <a:pPr marL="171450" indent="-171450">
              <a:buFont typeface="Arial"/>
              <a:buChar char="•"/>
            </a:pPr>
            <a:r>
              <a:rPr lang="en-US" sz="1200" b="0" i="0" u="none" strike="noStrike" kern="1200" baseline="0" dirty="0" smtClean="0">
                <a:solidFill>
                  <a:schemeClr val="tx1"/>
                </a:solidFill>
                <a:latin typeface="+mn-lt"/>
                <a:ea typeface="+mn-ea"/>
                <a:cs typeface="+mn-cs"/>
              </a:rPr>
              <a:t>Do you think </a:t>
            </a:r>
            <a:r>
              <a:rPr lang="en-US" sz="1200" b="0" i="0" u="none" strike="noStrike" kern="1200" baseline="0" dirty="0" err="1" smtClean="0">
                <a:solidFill>
                  <a:schemeClr val="tx1"/>
                </a:solidFill>
                <a:latin typeface="+mn-lt"/>
                <a:ea typeface="+mn-ea"/>
                <a:cs typeface="+mn-cs"/>
              </a:rPr>
              <a:t>Aine</a:t>
            </a:r>
            <a:r>
              <a:rPr lang="en-US" sz="1200" b="0" i="0" u="none" strike="noStrike" kern="1200" baseline="0" dirty="0" smtClean="0">
                <a:solidFill>
                  <a:schemeClr val="tx1"/>
                </a:solidFill>
                <a:latin typeface="+mn-lt"/>
                <a:ea typeface="+mn-ea"/>
                <a:cs typeface="+mn-cs"/>
              </a:rPr>
              <a:t> understands the comment?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 Discussion Points</a:t>
            </a:r>
          </a:p>
          <a:p>
            <a:pPr marL="171450" indent="-171450">
              <a:buFont typeface="Arial"/>
              <a:buChar char="•"/>
            </a:pPr>
            <a:r>
              <a:rPr lang="en-US" sz="1200" b="0" i="0" u="none" strike="noStrike" kern="1200" baseline="0" dirty="0" smtClean="0">
                <a:solidFill>
                  <a:schemeClr val="tx1"/>
                </a:solidFill>
                <a:latin typeface="+mn-lt"/>
                <a:ea typeface="+mn-ea"/>
                <a:cs typeface="+mn-cs"/>
              </a:rPr>
              <a:t>What is going on here?</a:t>
            </a:r>
          </a:p>
          <a:p>
            <a:pPr marL="171450" indent="-171450">
              <a:buFont typeface="Arial"/>
              <a:buChar char="•"/>
            </a:pPr>
            <a:r>
              <a:rPr lang="en-US" sz="1200" b="0" i="0" u="none" strike="noStrike" kern="1200" baseline="0" dirty="0" smtClean="0">
                <a:solidFill>
                  <a:schemeClr val="tx1"/>
                </a:solidFill>
                <a:latin typeface="+mn-lt"/>
                <a:ea typeface="+mn-ea"/>
                <a:cs typeface="+mn-cs"/>
              </a:rPr>
              <a:t>Is there a worry that bullying might be</a:t>
            </a:r>
          </a:p>
          <a:p>
            <a:pPr marL="171450" indent="-171450">
              <a:buFont typeface="Arial"/>
              <a:buChar char="•"/>
            </a:pPr>
            <a:r>
              <a:rPr lang="en-US" sz="1200" b="0" i="0" u="none" strike="noStrike" kern="1200" baseline="0" dirty="0" smtClean="0">
                <a:solidFill>
                  <a:schemeClr val="tx1"/>
                </a:solidFill>
                <a:latin typeface="+mn-lt"/>
                <a:ea typeface="+mn-ea"/>
                <a:cs typeface="+mn-cs"/>
              </a:rPr>
              <a:t>taking place?</a:t>
            </a:r>
          </a:p>
          <a:p>
            <a:pPr marL="171450" indent="-171450">
              <a:buFont typeface="Arial"/>
              <a:buChar char="•"/>
            </a:pPr>
            <a:r>
              <a:rPr lang="en-US" sz="1200" b="0" i="0" u="none" strike="noStrike" kern="1200" baseline="0" dirty="0" smtClean="0">
                <a:solidFill>
                  <a:schemeClr val="tx1"/>
                </a:solidFill>
                <a:latin typeface="+mn-lt"/>
                <a:ea typeface="+mn-ea"/>
                <a:cs typeface="+mn-cs"/>
              </a:rPr>
              <a:t>If so, who is being bullied and who might</a:t>
            </a:r>
          </a:p>
          <a:p>
            <a:pPr marL="171450" indent="-171450">
              <a:buFont typeface="Arial"/>
              <a:buChar char="•"/>
            </a:pPr>
            <a:r>
              <a:rPr lang="en-US" sz="1200" b="0" i="0" u="none" strike="noStrike" kern="1200" baseline="0" dirty="0" smtClean="0">
                <a:solidFill>
                  <a:schemeClr val="tx1"/>
                </a:solidFill>
                <a:latin typeface="+mn-lt"/>
                <a:ea typeface="+mn-ea"/>
                <a:cs typeface="+mn-cs"/>
              </a:rPr>
              <a:t>be the person doing it?</a:t>
            </a:r>
          </a:p>
          <a:p>
            <a:pPr marL="171450" indent="-171450">
              <a:buFont typeface="Arial"/>
              <a:buChar char="•"/>
            </a:pPr>
            <a:r>
              <a:rPr lang="en-US" sz="1200" b="0" i="0" u="none" strike="noStrike" kern="1200" baseline="0" dirty="0" smtClean="0">
                <a:solidFill>
                  <a:schemeClr val="tx1"/>
                </a:solidFill>
                <a:latin typeface="+mn-lt"/>
                <a:ea typeface="+mn-ea"/>
                <a:cs typeface="+mn-cs"/>
              </a:rPr>
              <a:t>What about the other children? Are they</a:t>
            </a:r>
          </a:p>
          <a:p>
            <a:pPr marL="171450" indent="-171450">
              <a:buFont typeface="Arial"/>
              <a:buChar char="•"/>
            </a:pPr>
            <a:r>
              <a:rPr lang="en-US" sz="1200" b="0" i="0" u="none" strike="noStrike" kern="1200" baseline="0" dirty="0" smtClean="0">
                <a:solidFill>
                  <a:schemeClr val="tx1"/>
                </a:solidFill>
                <a:latin typeface="+mn-lt"/>
                <a:ea typeface="+mn-ea"/>
                <a:cs typeface="+mn-cs"/>
              </a:rPr>
              <a:t>adding to the bullying? If so, how?</a:t>
            </a:r>
          </a:p>
          <a:p>
            <a:pPr marL="171450" indent="-171450">
              <a:buFont typeface="Arial"/>
              <a:buChar char="•"/>
            </a:pPr>
            <a:r>
              <a:rPr lang="en-US" sz="1200" b="0" i="0" u="none" strike="noStrike" kern="1200" baseline="0" dirty="0" smtClean="0">
                <a:solidFill>
                  <a:schemeClr val="tx1"/>
                </a:solidFill>
                <a:latin typeface="+mn-lt"/>
                <a:ea typeface="+mn-ea"/>
                <a:cs typeface="+mn-cs"/>
              </a:rPr>
              <a:t>What do you think </a:t>
            </a:r>
            <a:r>
              <a:rPr lang="en-US" sz="1200" b="0" i="0" u="none" strike="noStrike" kern="1200" baseline="0" dirty="0" err="1" smtClean="0">
                <a:solidFill>
                  <a:schemeClr val="tx1"/>
                </a:solidFill>
                <a:latin typeface="+mn-lt"/>
                <a:ea typeface="+mn-ea"/>
                <a:cs typeface="+mn-cs"/>
              </a:rPr>
              <a:t>Aine</a:t>
            </a:r>
            <a:r>
              <a:rPr lang="en-US" sz="1200" b="0" i="0" u="none" strike="noStrike" kern="1200" baseline="0" dirty="0" smtClean="0">
                <a:solidFill>
                  <a:schemeClr val="tx1"/>
                </a:solidFill>
                <a:latin typeface="+mn-lt"/>
                <a:ea typeface="+mn-ea"/>
                <a:cs typeface="+mn-cs"/>
              </a:rPr>
              <a:t> could / should do?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 Discussion Points</a:t>
            </a:r>
          </a:p>
          <a:p>
            <a:pPr marL="171450" indent="-171450">
              <a:buFont typeface="Arial"/>
              <a:buChar char="•"/>
            </a:pPr>
            <a:r>
              <a:rPr lang="en-US" sz="1200" b="0" i="0" u="none" strike="noStrike" kern="1200" baseline="0" dirty="0" smtClean="0">
                <a:solidFill>
                  <a:schemeClr val="tx1"/>
                </a:solidFill>
                <a:latin typeface="+mn-lt"/>
                <a:ea typeface="+mn-ea"/>
                <a:cs typeface="+mn-cs"/>
              </a:rPr>
              <a:t>What effect is the bullying having on </a:t>
            </a:r>
            <a:r>
              <a:rPr lang="en-US" sz="1200" b="0" i="0" u="none" strike="noStrike" kern="1200" baseline="0" dirty="0" err="1" smtClean="0">
                <a:solidFill>
                  <a:schemeClr val="tx1"/>
                </a:solidFill>
                <a:latin typeface="+mn-lt"/>
                <a:ea typeface="+mn-ea"/>
                <a:cs typeface="+mn-cs"/>
              </a:rPr>
              <a:t>Aine</a:t>
            </a:r>
            <a:r>
              <a:rPr lang="en-US" sz="1200" b="0" i="0" u="none" strike="noStrike" kern="1200" baseline="0" dirty="0" smtClean="0">
                <a:solidFill>
                  <a:schemeClr val="tx1"/>
                </a:solidFill>
                <a:latin typeface="+mn-lt"/>
                <a:ea typeface="+mn-ea"/>
                <a:cs typeface="+mn-cs"/>
              </a:rPr>
              <a:t>?</a:t>
            </a:r>
          </a:p>
          <a:p>
            <a:pPr marL="171450" indent="-171450">
              <a:buFont typeface="Arial"/>
              <a:buChar char="•"/>
            </a:pPr>
            <a:r>
              <a:rPr lang="en-US" sz="1200" b="0" i="0" u="none" strike="noStrike" kern="1200" baseline="0" dirty="0" smtClean="0">
                <a:solidFill>
                  <a:schemeClr val="tx1"/>
                </a:solidFill>
                <a:latin typeface="+mn-lt"/>
                <a:ea typeface="+mn-ea"/>
                <a:cs typeface="+mn-cs"/>
              </a:rPr>
              <a:t>How have other children contributed to the bullying?</a:t>
            </a:r>
          </a:p>
          <a:p>
            <a:pPr marL="171450" indent="-171450">
              <a:buFont typeface="Arial"/>
              <a:buChar char="•"/>
            </a:pPr>
            <a:r>
              <a:rPr lang="en-US" sz="1200" b="0" i="0" u="none" strike="noStrike" kern="1200" baseline="0" dirty="0" smtClean="0">
                <a:solidFill>
                  <a:schemeClr val="tx1"/>
                </a:solidFill>
                <a:latin typeface="+mn-lt"/>
                <a:ea typeface="+mn-ea"/>
                <a:cs typeface="+mn-cs"/>
              </a:rPr>
              <a:t>What do you think could have happened if</a:t>
            </a:r>
          </a:p>
          <a:p>
            <a:pPr marL="171450" indent="-171450">
              <a:buFont typeface="Arial"/>
              <a:buChar char="•"/>
            </a:pPr>
            <a:r>
              <a:rPr lang="en-US" sz="1200" b="0" i="0" u="none" strike="noStrike" kern="1200" baseline="0" dirty="0" smtClean="0">
                <a:solidFill>
                  <a:schemeClr val="tx1"/>
                </a:solidFill>
                <a:latin typeface="+mn-lt"/>
                <a:ea typeface="+mn-ea"/>
                <a:cs typeface="+mn-cs"/>
              </a:rPr>
              <a:t>other children had not ‘liked’ the nasty comments or video?</a:t>
            </a:r>
          </a:p>
          <a:p>
            <a:pPr marL="171450" indent="-171450">
              <a:buFont typeface="Arial"/>
              <a:buChar char="•"/>
            </a:pPr>
            <a:r>
              <a:rPr lang="en-US" sz="1200" b="0" i="0" u="none" strike="noStrike" kern="1200" baseline="0" dirty="0" smtClean="0">
                <a:solidFill>
                  <a:schemeClr val="tx1"/>
                </a:solidFill>
                <a:latin typeface="+mn-lt"/>
                <a:ea typeface="+mn-ea"/>
                <a:cs typeface="+mn-cs"/>
              </a:rPr>
              <a:t>What could Mandy have done as well as sending </a:t>
            </a:r>
            <a:r>
              <a:rPr lang="en-US" sz="1200" b="0" i="0" u="none" strike="noStrike" kern="1200" baseline="0" dirty="0" err="1" smtClean="0">
                <a:solidFill>
                  <a:schemeClr val="tx1"/>
                </a:solidFill>
                <a:latin typeface="+mn-lt"/>
                <a:ea typeface="+mn-ea"/>
                <a:cs typeface="+mn-cs"/>
              </a:rPr>
              <a:t>Aine</a:t>
            </a:r>
            <a:r>
              <a:rPr lang="en-US" sz="1200" b="0" i="0" u="none" strike="noStrike" kern="1200" baseline="0" dirty="0" smtClean="0">
                <a:solidFill>
                  <a:schemeClr val="tx1"/>
                </a:solidFill>
                <a:latin typeface="+mn-lt"/>
                <a:ea typeface="+mn-ea"/>
                <a:cs typeface="+mn-cs"/>
              </a:rPr>
              <a:t> a private message?</a:t>
            </a:r>
          </a:p>
          <a:p>
            <a:pPr marL="171450" indent="-171450">
              <a:buFont typeface="Arial"/>
              <a:buChar char="•"/>
            </a:pPr>
            <a:r>
              <a:rPr lang="en-US" sz="1200" b="0" i="0" u="none" strike="noStrike" kern="1200" baseline="0" dirty="0" smtClean="0">
                <a:solidFill>
                  <a:schemeClr val="tx1"/>
                </a:solidFill>
                <a:latin typeface="+mn-lt"/>
                <a:ea typeface="+mn-ea"/>
                <a:cs typeface="+mn-cs"/>
              </a:rPr>
              <a:t>What could other children have done to support </a:t>
            </a:r>
            <a:r>
              <a:rPr lang="en-US" sz="1200" b="0" i="0" u="none" strike="noStrike" kern="1200" baseline="0" dirty="0" err="1" smtClean="0">
                <a:solidFill>
                  <a:schemeClr val="tx1"/>
                </a:solidFill>
                <a:latin typeface="+mn-lt"/>
                <a:ea typeface="+mn-ea"/>
                <a:cs typeface="+mn-cs"/>
              </a:rPr>
              <a:t>Aine</a:t>
            </a:r>
            <a:r>
              <a:rPr lang="en-US" sz="1200" b="0" i="0" u="none" strike="noStrike" kern="1200" baseline="0" dirty="0" smtClean="0">
                <a:solidFill>
                  <a:schemeClr val="tx1"/>
                </a:solidFill>
                <a:latin typeface="+mn-lt"/>
                <a:ea typeface="+mn-ea"/>
                <a:cs typeface="+mn-cs"/>
              </a:rPr>
              <a:t>?</a:t>
            </a:r>
          </a:p>
          <a:p>
            <a:pPr marL="171450" indent="-171450">
              <a:buFont typeface="Arial"/>
              <a:buChar char="•"/>
            </a:pPr>
            <a:r>
              <a:rPr lang="en-US" sz="1200" b="0" i="0" u="none" strike="noStrike" kern="1200" baseline="0" dirty="0" smtClean="0">
                <a:solidFill>
                  <a:schemeClr val="tx1"/>
                </a:solidFill>
                <a:latin typeface="+mn-lt"/>
                <a:ea typeface="+mn-ea"/>
                <a:cs typeface="+mn-cs"/>
              </a:rPr>
              <a:t>Watch the video conclusion on some things </a:t>
            </a:r>
            <a:r>
              <a:rPr lang="en-US" sz="1200" b="0" i="0" u="none" strike="noStrike" kern="1200" baseline="0" dirty="0" err="1" smtClean="0">
                <a:solidFill>
                  <a:schemeClr val="tx1"/>
                </a:solidFill>
                <a:latin typeface="+mn-lt"/>
                <a:ea typeface="+mn-ea"/>
                <a:cs typeface="+mn-cs"/>
              </a:rPr>
              <a:t>Aine</a:t>
            </a:r>
            <a:r>
              <a:rPr lang="en-US" sz="1200" b="0" i="0" u="none" strike="noStrike" kern="1200" baseline="0" dirty="0" smtClean="0">
                <a:solidFill>
                  <a:schemeClr val="tx1"/>
                </a:solidFill>
                <a:latin typeface="+mn-lt"/>
                <a:ea typeface="+mn-ea"/>
                <a:cs typeface="+mn-cs"/>
              </a:rPr>
              <a:t> could do and some things others could / should do.</a:t>
            </a:r>
            <a:endParaRPr lang="en-US" dirty="0"/>
          </a:p>
        </p:txBody>
      </p:sp>
      <p:sp>
        <p:nvSpPr>
          <p:cNvPr id="4" name="Slide Number Placeholder 3"/>
          <p:cNvSpPr>
            <a:spLocks noGrp="1"/>
          </p:cNvSpPr>
          <p:nvPr>
            <p:ph type="sldNum" sz="quarter" idx="10"/>
          </p:nvPr>
        </p:nvSpPr>
        <p:spPr/>
        <p:txBody>
          <a:bodyPr/>
          <a:lstStyle/>
          <a:p>
            <a:fld id="{0B17DA29-EC85-4AE1-8C2A-B06C036FB9F8}" type="slidenum">
              <a:rPr lang="en-IE" smtClean="0"/>
              <a:t>9</a:t>
            </a:fld>
            <a:endParaRPr lang="en-IE"/>
          </a:p>
        </p:txBody>
      </p:sp>
    </p:spTree>
    <p:extLst>
      <p:ext uri="{BB962C8B-B14F-4D97-AF65-F5344CB8AC3E}">
        <p14:creationId xmlns:p14="http://schemas.microsoft.com/office/powerpoint/2010/main" val="87449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4D8351-774D-4353-BE57-642A0B49DB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570D6681-4368-4805-AB64-C71BD52B2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9F4F6450-6152-4E54-AC7C-AEDA4C051321}"/>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a16="http://schemas.microsoft.com/office/drawing/2014/main" xmlns="" id="{F15C2C69-B81D-4FF8-AC84-D57D0A913FD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DDCA182E-4723-4A42-8714-6EB5C1829749}"/>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3233259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3386F-C4F2-447E-88BF-14366899F46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49901F6C-107C-45FE-8786-A3C938BA37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83EC93A9-350A-4BFD-AA8C-36D8000A3581}"/>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a16="http://schemas.microsoft.com/office/drawing/2014/main" xmlns="" id="{02EDE473-8D50-42D4-92FE-92DE58B2E48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9E995F79-1535-4CFA-A6AF-4797E86D5060}"/>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152158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F4485F1-F158-404C-B7D8-D519A4544F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EC7CC068-232B-42A0-A558-A68F2580FB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5440E05F-85A9-430F-9831-4E09600DA604}"/>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a16="http://schemas.microsoft.com/office/drawing/2014/main" xmlns="" id="{B04A806E-EAED-428F-884D-6E8D965A6E2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F3C952DF-6353-49B9-AD47-B9BBE89C7A83}"/>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32180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A7D9F9-7F6E-4AB8-891B-D356594FE70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ADED0478-A310-4445-95B5-9C068A43A3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F5B65632-B4C8-4077-B33B-62E83C7543C6}"/>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a16="http://schemas.microsoft.com/office/drawing/2014/main" xmlns="" id="{A04A6E6E-FAAE-483D-BD0C-6E114C3DAD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D513C913-2CEB-4803-8F72-6757F7F38ACC}"/>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50644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56C64-E5D3-4B6A-BA39-1D8E63C987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108C8398-25D7-4FC6-A14B-46331A5432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D0149F9-87F1-4631-8F71-68AE9261096D}"/>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5" name="Footer Placeholder 4">
            <a:extLst>
              <a:ext uri="{FF2B5EF4-FFF2-40B4-BE49-F238E27FC236}">
                <a16:creationId xmlns:a16="http://schemas.microsoft.com/office/drawing/2014/main" xmlns="" id="{414AD9F1-EA5E-4CF6-A2D2-146B7277EA3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036D50A5-B082-4DC3-B96F-AA54A8F4899C}"/>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42566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0243F-1E57-48DA-8488-E1F38B0ECA26}"/>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5A94645-BB7D-448C-B053-492816230C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5AE8AAD2-830A-4976-8D7B-BF8E3E4198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4B5DA3AD-347B-4DD5-AE6B-3A8325E20E60}"/>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6" name="Footer Placeholder 5">
            <a:extLst>
              <a:ext uri="{FF2B5EF4-FFF2-40B4-BE49-F238E27FC236}">
                <a16:creationId xmlns:a16="http://schemas.microsoft.com/office/drawing/2014/main" xmlns="" id="{CDACB13E-31B4-4D9A-8E04-A29D694CD29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F9A27197-1C51-4E17-B50E-9F492D8913C0}"/>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181546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B9D775-FC43-423E-94F5-A49A2B9055E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CCBA6565-782F-4BFC-A670-01EE7FDF2A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6D9828A-67C0-4366-8CDF-C7F62411A0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4F4DB069-4F4C-4FEE-BB96-CCD995AD54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1B16DFB-6CD8-4563-8576-B9CA42E3F3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C7201AF7-8C5C-44AF-B102-D9E2C1855014}"/>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8" name="Footer Placeholder 7">
            <a:extLst>
              <a:ext uri="{FF2B5EF4-FFF2-40B4-BE49-F238E27FC236}">
                <a16:creationId xmlns:a16="http://schemas.microsoft.com/office/drawing/2014/main" xmlns="" id="{EFD2D485-D0F7-4885-871F-5E3382A6B7D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F9FEA4D3-E37A-4503-9AC2-5965AA805F1A}"/>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55690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610466-A116-4D14-A191-621D6AE1419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347AED0C-FF3F-4DF7-890A-BE8801CC01CE}"/>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4" name="Footer Placeholder 3">
            <a:extLst>
              <a:ext uri="{FF2B5EF4-FFF2-40B4-BE49-F238E27FC236}">
                <a16:creationId xmlns:a16="http://schemas.microsoft.com/office/drawing/2014/main" xmlns="" id="{6CD8A54D-D60F-4711-9369-355DADC5203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68A716A1-2F8B-4ACF-B27F-C06EFCC799EC}"/>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59633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C6FB43-A21D-4760-A7E6-910E17A71BEF}"/>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3" name="Footer Placeholder 2">
            <a:extLst>
              <a:ext uri="{FF2B5EF4-FFF2-40B4-BE49-F238E27FC236}">
                <a16:creationId xmlns:a16="http://schemas.microsoft.com/office/drawing/2014/main" xmlns="" id="{6E3AF331-7DEC-47D0-8813-8FB8A77957F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3E7C9638-8F3D-45C5-917A-CFD3D935A2B6}"/>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878685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D37CB3-7EB4-4DD5-A5E2-F1AE01A09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4ACA1691-B527-4B7D-8715-965B370D91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7244AE8A-0BF0-47A3-A8D5-9D190DF597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5F6BFD7-B20C-4EE7-B06C-6104E6C31FBA}"/>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6" name="Footer Placeholder 5">
            <a:extLst>
              <a:ext uri="{FF2B5EF4-FFF2-40B4-BE49-F238E27FC236}">
                <a16:creationId xmlns:a16="http://schemas.microsoft.com/office/drawing/2014/main" xmlns="" id="{0740FFB7-1787-44DC-A470-7C61F290D3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4A08567B-3C37-4AF3-9B6B-DB8BBE592D42}"/>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242192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A39F02-F7C3-428F-BA1E-AFC2E2E191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C118D733-4170-4151-A92D-968D6198B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0BC299D2-2845-4940-A680-2EFDB6DB3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D1115C4-2D4A-4BEB-AB82-15E92C20A0C1}"/>
              </a:ext>
            </a:extLst>
          </p:cNvPr>
          <p:cNvSpPr>
            <a:spLocks noGrp="1"/>
          </p:cNvSpPr>
          <p:nvPr>
            <p:ph type="dt" sz="half" idx="10"/>
          </p:nvPr>
        </p:nvSpPr>
        <p:spPr/>
        <p:txBody>
          <a:bodyPr/>
          <a:lstStyle/>
          <a:p>
            <a:fld id="{6CE9F354-53C8-4B8E-920B-58496A80B239}" type="datetimeFigureOut">
              <a:rPr lang="en-IE" smtClean="0"/>
              <a:t>23/10/2020</a:t>
            </a:fld>
            <a:endParaRPr lang="en-IE"/>
          </a:p>
        </p:txBody>
      </p:sp>
      <p:sp>
        <p:nvSpPr>
          <p:cNvPr id="6" name="Footer Placeholder 5">
            <a:extLst>
              <a:ext uri="{FF2B5EF4-FFF2-40B4-BE49-F238E27FC236}">
                <a16:creationId xmlns:a16="http://schemas.microsoft.com/office/drawing/2014/main" xmlns="" id="{DF9FCC53-1766-4722-B040-021A87A9DD6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81B437EA-FB2B-4F43-876F-A7B2FFA40F5A}"/>
              </a:ext>
            </a:extLst>
          </p:cNvPr>
          <p:cNvSpPr>
            <a:spLocks noGrp="1"/>
          </p:cNvSpPr>
          <p:nvPr>
            <p:ph type="sldNum" sz="quarter" idx="12"/>
          </p:nvPr>
        </p:nvSpPr>
        <p:spPr/>
        <p:txBody>
          <a:bodyPr/>
          <a:lstStyle/>
          <a:p>
            <a:fld id="{50F8691A-7ED6-4ED7-A99A-82D4DC5A205D}" type="slidenum">
              <a:rPr lang="en-IE" smtClean="0"/>
              <a:t>‹#›</a:t>
            </a:fld>
            <a:endParaRPr lang="en-IE"/>
          </a:p>
        </p:txBody>
      </p:sp>
    </p:spTree>
    <p:extLst>
      <p:ext uri="{BB962C8B-B14F-4D97-AF65-F5344CB8AC3E}">
        <p14:creationId xmlns:p14="http://schemas.microsoft.com/office/powerpoint/2010/main" val="39749522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3E55499-2FBE-4096-BA5B-BE0B826C77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88606006-42F4-4920-9B29-4B35919942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62F365C6-A7F3-4C2E-99C4-C8D3BCF963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9F354-53C8-4B8E-920B-58496A80B239}" type="datetimeFigureOut">
              <a:rPr lang="en-IE" smtClean="0"/>
              <a:t>23/10/2020</a:t>
            </a:fld>
            <a:endParaRPr lang="en-IE"/>
          </a:p>
        </p:txBody>
      </p:sp>
      <p:sp>
        <p:nvSpPr>
          <p:cNvPr id="5" name="Footer Placeholder 4">
            <a:extLst>
              <a:ext uri="{FF2B5EF4-FFF2-40B4-BE49-F238E27FC236}">
                <a16:creationId xmlns:a16="http://schemas.microsoft.com/office/drawing/2014/main" xmlns="" id="{7398FD34-7777-4279-AF15-EA6780BDAF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 id="{125F3A60-040C-4B0C-8CFA-D4372392A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691A-7ED6-4ED7-A99A-82D4DC5A205D}" type="slidenum">
              <a:rPr lang="en-IE" smtClean="0"/>
              <a:t>‹#›</a:t>
            </a:fld>
            <a:endParaRPr lang="en-IE"/>
          </a:p>
        </p:txBody>
      </p:sp>
    </p:spTree>
    <p:extLst>
      <p:ext uri="{BB962C8B-B14F-4D97-AF65-F5344CB8AC3E}">
        <p14:creationId xmlns:p14="http://schemas.microsoft.com/office/powerpoint/2010/main" val="39375541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3.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user5488638" TargetMode="External"/><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dirty="0"/>
          </a:p>
        </p:txBody>
      </p:sp>
      <p:pic>
        <p:nvPicPr>
          <p:cNvPr id="8" name="Picture 7" descr="Untitled design (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6941159" y="2304534"/>
            <a:ext cx="4916731" cy="646331"/>
          </a:xfrm>
          <a:prstGeom prst="rect">
            <a:avLst/>
          </a:prstGeom>
        </p:spPr>
        <p:txBody>
          <a:bodyPr wrap="none">
            <a:spAutoFit/>
          </a:bodyPr>
          <a:lstStyle/>
          <a:p>
            <a:r>
              <a:rPr lang="en-US" sz="3600" b="1" dirty="0" smtClean="0">
                <a:solidFill>
                  <a:schemeClr val="accent1">
                    <a:lumMod val="75000"/>
                  </a:schemeClr>
                </a:solidFill>
                <a:latin typeface="Avenir Heavy"/>
                <a:cs typeface="Avenir Heavy"/>
              </a:rPr>
              <a:t>Lesson 1: </a:t>
            </a:r>
            <a:r>
              <a:rPr lang="en-IE" sz="3600" b="1" dirty="0" smtClean="0">
                <a:solidFill>
                  <a:schemeClr val="accent1">
                    <a:lumMod val="75000"/>
                  </a:schemeClr>
                </a:solidFill>
                <a:latin typeface="Avenir Heavy"/>
                <a:cs typeface="Avenir Heavy"/>
              </a:rPr>
              <a:t>Áine’s</a:t>
            </a:r>
            <a:r>
              <a:rPr lang="en-IE" sz="3600" dirty="0" smtClean="0">
                <a:solidFill>
                  <a:schemeClr val="accent1">
                    <a:lumMod val="75000"/>
                  </a:schemeClr>
                </a:solidFill>
                <a:latin typeface="Avenir Heavy"/>
                <a:cs typeface="Avenir Heavy"/>
              </a:rPr>
              <a:t> </a:t>
            </a:r>
            <a:r>
              <a:rPr lang="en-US" sz="3600" b="1" dirty="0" smtClean="0">
                <a:solidFill>
                  <a:schemeClr val="accent1">
                    <a:lumMod val="75000"/>
                  </a:schemeClr>
                </a:solidFill>
                <a:latin typeface="Avenir Heavy"/>
                <a:cs typeface="Avenir Heavy"/>
              </a:rPr>
              <a:t>Story </a:t>
            </a:r>
            <a:endParaRPr lang="en-US" sz="3600" b="1" dirty="0">
              <a:solidFill>
                <a:schemeClr val="accent1">
                  <a:lumMod val="75000"/>
                </a:schemeClr>
              </a:solidFill>
              <a:latin typeface="Avenir Heavy"/>
              <a:cs typeface="Avenir Heavy"/>
            </a:endParaRPr>
          </a:p>
        </p:txBody>
      </p:sp>
      <p:pic>
        <p:nvPicPr>
          <p:cNvPr id="9" name="Google Shape;1540;p53"/>
          <p:cNvPicPr preferRelativeResize="0"/>
          <p:nvPr/>
        </p:nvPicPr>
        <p:blipFill rotWithShape="1">
          <a:blip r:embed="rId4">
            <a:alphaModFix/>
          </a:blip>
          <a:srcRect/>
          <a:stretch/>
        </p:blipFill>
        <p:spPr>
          <a:xfrm>
            <a:off x="1128692" y="6235700"/>
            <a:ext cx="3193783" cy="474803"/>
          </a:xfrm>
          <a:prstGeom prst="rect">
            <a:avLst/>
          </a:prstGeom>
          <a:noFill/>
          <a:ln>
            <a:noFill/>
          </a:ln>
        </p:spPr>
      </p:pic>
      <p:pic>
        <p:nvPicPr>
          <p:cNvPr id="11" name="Picture 10" descr="Education_MARK_MASTER_Vert_Black (1).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5384800"/>
            <a:ext cx="925377" cy="1473200"/>
          </a:xfrm>
          <a:prstGeom prst="rect">
            <a:avLst/>
          </a:prstGeom>
        </p:spPr>
      </p:pic>
    </p:spTree>
    <p:extLst>
      <p:ext uri="{BB962C8B-B14F-4D97-AF65-F5344CB8AC3E}">
        <p14:creationId xmlns:p14="http://schemas.microsoft.com/office/powerpoint/2010/main" val="4205716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 KIND ONLINE LESSON ONE (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977900" y="1318022"/>
            <a:ext cx="6096000" cy="5539978"/>
          </a:xfrm>
          <a:prstGeom prst="rect">
            <a:avLst/>
          </a:prstGeom>
        </p:spPr>
        <p:txBody>
          <a:bodyPr>
            <a:spAutoFit/>
          </a:bodyPr>
          <a:lstStyle/>
          <a:p>
            <a:r>
              <a:rPr lang="en-US" sz="2000" dirty="0" smtClean="0">
                <a:latin typeface="Avenir Heavy"/>
                <a:cs typeface="Avenir Heavy"/>
              </a:rPr>
              <a:t>Today </a:t>
            </a:r>
            <a:r>
              <a:rPr lang="en-US" sz="2000" dirty="0">
                <a:latin typeface="Avenir Heavy"/>
                <a:cs typeface="Avenir Heavy"/>
              </a:rPr>
              <a:t>we talked about </a:t>
            </a:r>
            <a:r>
              <a:rPr lang="en-IE" sz="2000" dirty="0">
                <a:latin typeface="Avenir Heavy"/>
                <a:cs typeface="Avenir Heavy"/>
              </a:rPr>
              <a:t>cyberbullying - what is it and how someone who is being cyberbullied can be made to feel. </a:t>
            </a:r>
            <a:endParaRPr lang="en-IE" sz="2000" dirty="0" smtClean="0">
              <a:latin typeface="Avenir Heavy"/>
              <a:cs typeface="Avenir Heavy"/>
            </a:endParaRPr>
          </a:p>
          <a:p>
            <a:endParaRPr lang="en-IE" sz="2000" dirty="0" smtClean="0">
              <a:latin typeface="Avenir Heavy"/>
              <a:cs typeface="Avenir Heavy"/>
            </a:endParaRPr>
          </a:p>
          <a:p>
            <a:r>
              <a:rPr lang="en-IE" sz="2000" dirty="0" smtClean="0">
                <a:latin typeface="Avenir Heavy"/>
                <a:cs typeface="Avenir Heavy"/>
              </a:rPr>
              <a:t>We </a:t>
            </a:r>
            <a:r>
              <a:rPr lang="en-IE" sz="2000" dirty="0">
                <a:latin typeface="Avenir Heavy"/>
                <a:cs typeface="Avenir Heavy"/>
              </a:rPr>
              <a:t>also talked </a:t>
            </a:r>
            <a:r>
              <a:rPr lang="en-IE" sz="2000" dirty="0" smtClean="0">
                <a:latin typeface="Avenir Heavy"/>
                <a:cs typeface="Avenir Heavy"/>
              </a:rPr>
              <a:t>about:</a:t>
            </a:r>
            <a:endParaRPr lang="en-IE" sz="2000" dirty="0">
              <a:latin typeface="Avenir Heavy"/>
              <a:cs typeface="Avenir Heavy"/>
            </a:endParaRPr>
          </a:p>
          <a:p>
            <a:pPr marL="285750" lvl="0" indent="-285750">
              <a:buFont typeface="Arial"/>
              <a:buChar char="•"/>
            </a:pPr>
            <a:r>
              <a:rPr lang="en-IE" sz="2000" dirty="0">
                <a:latin typeface="Avenir Heavy"/>
                <a:cs typeface="Avenir Heavy"/>
              </a:rPr>
              <a:t>S</a:t>
            </a:r>
            <a:r>
              <a:rPr lang="en-IE" sz="2000" dirty="0" smtClean="0">
                <a:latin typeface="Avenir Heavy"/>
                <a:cs typeface="Avenir Heavy"/>
              </a:rPr>
              <a:t>ome </a:t>
            </a:r>
            <a:r>
              <a:rPr lang="en-IE" sz="2000" dirty="0">
                <a:latin typeface="Avenir Heavy"/>
                <a:cs typeface="Avenir Heavy"/>
              </a:rPr>
              <a:t>important things that we can do to protect ourselves and others from being </a:t>
            </a:r>
            <a:r>
              <a:rPr lang="en-IE" sz="2000" dirty="0" smtClean="0">
                <a:latin typeface="Avenir Heavy"/>
                <a:cs typeface="Avenir Heavy"/>
              </a:rPr>
              <a:t>cyberbullied</a:t>
            </a:r>
            <a:endParaRPr lang="en-IE" sz="2000" dirty="0">
              <a:latin typeface="Avenir Heavy"/>
              <a:cs typeface="Avenir Heavy"/>
            </a:endParaRPr>
          </a:p>
          <a:p>
            <a:pPr marL="285750" lvl="0" indent="-285750">
              <a:buFont typeface="Arial"/>
              <a:buChar char="•"/>
            </a:pPr>
            <a:r>
              <a:rPr lang="en-IE" sz="2000" dirty="0">
                <a:latin typeface="Avenir Heavy"/>
                <a:cs typeface="Avenir Heavy"/>
              </a:rPr>
              <a:t>How we can (intentionally or unintentionally ) contribute to cyberbullying through our actions, inactions and how we respond to what others post </a:t>
            </a:r>
            <a:r>
              <a:rPr lang="en-IE" sz="2000" dirty="0" smtClean="0">
                <a:latin typeface="Avenir Heavy"/>
                <a:cs typeface="Avenir Heavy"/>
              </a:rPr>
              <a:t>online</a:t>
            </a:r>
            <a:endParaRPr lang="en-IE" sz="2000" dirty="0">
              <a:latin typeface="Avenir Heavy"/>
              <a:cs typeface="Avenir Heavy"/>
            </a:endParaRPr>
          </a:p>
          <a:p>
            <a:pPr marL="285750" indent="-285750">
              <a:buFont typeface="Arial"/>
              <a:buChar char="•"/>
            </a:pPr>
            <a:r>
              <a:rPr lang="en-IE" sz="2000" dirty="0">
                <a:latin typeface="Avenir Heavy"/>
                <a:cs typeface="Avenir Heavy"/>
              </a:rPr>
              <a:t>We also learned how important it is not to share or like nasty comments or messages that other people put online. </a:t>
            </a:r>
          </a:p>
          <a:p>
            <a:r>
              <a:rPr lang="en-IE" b="1" dirty="0"/>
              <a:t> </a:t>
            </a:r>
            <a:endParaRPr lang="en-IE" dirty="0"/>
          </a:p>
          <a:p>
            <a:r>
              <a:rPr lang="en-IE" b="1" dirty="0"/>
              <a:t> </a:t>
            </a:r>
            <a:endParaRPr lang="en-IE" dirty="0"/>
          </a:p>
          <a:p>
            <a:r>
              <a:rPr lang="en-IE" b="1" dirty="0"/>
              <a:t> </a:t>
            </a:r>
            <a:endParaRPr lang="en-IE" dirty="0"/>
          </a:p>
        </p:txBody>
      </p:sp>
      <p:sp>
        <p:nvSpPr>
          <p:cNvPr id="4" name="Rectangle 3"/>
          <p:cNvSpPr/>
          <p:nvPr/>
        </p:nvSpPr>
        <p:spPr>
          <a:xfrm>
            <a:off x="579538" y="463034"/>
            <a:ext cx="3796382" cy="646331"/>
          </a:xfrm>
          <a:prstGeom prst="rect">
            <a:avLst/>
          </a:prstGeom>
        </p:spPr>
        <p:txBody>
          <a:bodyPr wrap="none">
            <a:spAutoFit/>
          </a:bodyPr>
          <a:lstStyle/>
          <a:p>
            <a:r>
              <a:rPr lang="en-IE" sz="3600" b="1" dirty="0">
                <a:solidFill>
                  <a:srgbClr val="4472C4"/>
                </a:solidFill>
              </a:rPr>
              <a:t>Lesson Conclusion:</a:t>
            </a:r>
            <a:endParaRPr lang="en-IE" sz="3600" dirty="0">
              <a:solidFill>
                <a:srgbClr val="4472C4"/>
              </a:solidFill>
            </a:endParaRPr>
          </a:p>
        </p:txBody>
      </p:sp>
      <p:pic>
        <p:nvPicPr>
          <p:cNvPr id="5" name="Google Shape;1540;p53"/>
          <p:cNvPicPr preferRelativeResize="0"/>
          <p:nvPr/>
        </p:nvPicPr>
        <p:blipFill rotWithShape="1">
          <a:blip r:embed="rId4">
            <a:alphaModFix/>
          </a:blip>
          <a:srcRect/>
          <a:stretch/>
        </p:blipFill>
        <p:spPr>
          <a:xfrm>
            <a:off x="1001692" y="6299199"/>
            <a:ext cx="2681219" cy="398603"/>
          </a:xfrm>
          <a:prstGeom prst="rect">
            <a:avLst/>
          </a:prstGeom>
          <a:noFill/>
          <a:ln>
            <a:noFill/>
          </a:ln>
        </p:spPr>
      </p:pic>
      <p:pic>
        <p:nvPicPr>
          <p:cNvPr id="6" name="Picture 5" descr="Education_MARK_MASTER_Vert_Black (1).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801" y="5613400"/>
            <a:ext cx="709988" cy="1130300"/>
          </a:xfrm>
          <a:prstGeom prst="rect">
            <a:avLst/>
          </a:prstGeom>
        </p:spPr>
      </p:pic>
    </p:spTree>
    <p:extLst>
      <p:ext uri="{BB962C8B-B14F-4D97-AF65-F5344CB8AC3E}">
        <p14:creationId xmlns:p14="http://schemas.microsoft.com/office/powerpoint/2010/main" val="38865533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 KIND ONLINE LESSON ONE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344488" y="457200"/>
            <a:ext cx="6056312" cy="711200"/>
          </a:xfrm>
        </p:spPr>
        <p:txBody>
          <a:bodyPr>
            <a:normAutofit/>
          </a:bodyPr>
          <a:lstStyle/>
          <a:p>
            <a:r>
              <a:rPr lang="en-US" sz="4000" dirty="0" smtClean="0">
                <a:solidFill>
                  <a:schemeClr val="accent1"/>
                </a:solidFill>
                <a:latin typeface="Avenir Heavy"/>
                <a:cs typeface="Avenir Heavy"/>
              </a:rPr>
              <a:t>Introduction </a:t>
            </a:r>
            <a:endParaRPr lang="en-US" sz="4000" dirty="0">
              <a:solidFill>
                <a:schemeClr val="accent1"/>
              </a:solidFill>
              <a:latin typeface="Avenir Heavy"/>
              <a:cs typeface="Avenir Heavy"/>
            </a:endParaRPr>
          </a:p>
        </p:txBody>
      </p:sp>
      <p:sp>
        <p:nvSpPr>
          <p:cNvPr id="7" name="Rectangle 6"/>
          <p:cNvSpPr/>
          <p:nvPr/>
        </p:nvSpPr>
        <p:spPr>
          <a:xfrm>
            <a:off x="790328" y="1471820"/>
            <a:ext cx="6080372" cy="4447884"/>
          </a:xfrm>
          <a:prstGeom prst="rect">
            <a:avLst/>
          </a:prstGeom>
        </p:spPr>
        <p:txBody>
          <a:bodyPr wrap="square">
            <a:spAutoFit/>
          </a:bodyPr>
          <a:lstStyle/>
          <a:p>
            <a:pPr marL="285750" indent="-285750">
              <a:buFont typeface="Arial"/>
              <a:buChar char="•"/>
            </a:pPr>
            <a:r>
              <a:rPr lang="en-IE" sz="2200" dirty="0">
                <a:solidFill>
                  <a:srgbClr val="4472C4"/>
                </a:solidFill>
                <a:latin typeface="Avenir Heavy"/>
                <a:cs typeface="Avenir Heavy"/>
              </a:rPr>
              <a:t>Can you recall what you have already learned about bullying?</a:t>
            </a:r>
          </a:p>
          <a:p>
            <a:pPr>
              <a:lnSpc>
                <a:spcPct val="107000"/>
              </a:lnSpc>
              <a:spcAft>
                <a:spcPts val="800"/>
              </a:spcAft>
            </a:pPr>
            <a:endParaRPr lang="en-IE" sz="2200" b="1" dirty="0">
              <a:solidFill>
                <a:srgbClr val="FF0000"/>
              </a:solidFill>
              <a:latin typeface="Avenir Heavy"/>
              <a:ea typeface="Calibri"/>
              <a:cs typeface="Avenir Heavy"/>
            </a:endParaRPr>
          </a:p>
          <a:p>
            <a:pPr>
              <a:lnSpc>
                <a:spcPct val="107000"/>
              </a:lnSpc>
              <a:spcAft>
                <a:spcPts val="800"/>
              </a:spcAft>
            </a:pPr>
            <a:r>
              <a:rPr lang="en-IE" sz="2200" b="1" dirty="0">
                <a:solidFill>
                  <a:srgbClr val="FF0000"/>
                </a:solidFill>
                <a:latin typeface="Avenir Heavy"/>
                <a:ea typeface="Calibri"/>
                <a:cs typeface="Avenir Heavy"/>
              </a:rPr>
              <a:t>Bullying is when someone… </a:t>
            </a:r>
          </a:p>
          <a:p>
            <a:pPr marL="285750" indent="-285750">
              <a:lnSpc>
                <a:spcPct val="107000"/>
              </a:lnSpc>
              <a:spcAft>
                <a:spcPts val="800"/>
              </a:spcAft>
              <a:buFont typeface="Arial"/>
              <a:buChar char="•"/>
            </a:pPr>
            <a:r>
              <a:rPr lang="en-IE" sz="2200" b="1" dirty="0">
                <a:solidFill>
                  <a:srgbClr val="FF0000"/>
                </a:solidFill>
                <a:latin typeface="Avenir Heavy"/>
                <a:ea typeface="Calibri"/>
                <a:cs typeface="Avenir Heavy"/>
              </a:rPr>
              <a:t>………..hurts someone else</a:t>
            </a:r>
          </a:p>
          <a:p>
            <a:pPr marL="285750" indent="-285750">
              <a:lnSpc>
                <a:spcPct val="107000"/>
              </a:lnSpc>
              <a:spcAft>
                <a:spcPts val="800"/>
              </a:spcAft>
              <a:buFont typeface="Arial"/>
              <a:buChar char="•"/>
            </a:pPr>
            <a:r>
              <a:rPr lang="en-IE" sz="2200" b="1" dirty="0">
                <a:solidFill>
                  <a:srgbClr val="FF0000"/>
                </a:solidFill>
                <a:latin typeface="Avenir Heavy"/>
                <a:ea typeface="Calibri"/>
                <a:cs typeface="Avenir Heavy"/>
              </a:rPr>
              <a:t>……..…on purpose</a:t>
            </a:r>
          </a:p>
          <a:p>
            <a:pPr marL="285750" indent="-285750">
              <a:lnSpc>
                <a:spcPct val="107000"/>
              </a:lnSpc>
              <a:spcAft>
                <a:spcPts val="800"/>
              </a:spcAft>
              <a:buFont typeface="Arial"/>
              <a:buChar char="•"/>
            </a:pPr>
            <a:r>
              <a:rPr lang="en-IE" sz="2200" b="1" dirty="0">
                <a:solidFill>
                  <a:srgbClr val="FF0000"/>
                </a:solidFill>
                <a:latin typeface="Avenir Heavy"/>
                <a:ea typeface="Calibri"/>
                <a:cs typeface="Avenir Heavy"/>
              </a:rPr>
              <a:t>………..more than once.</a:t>
            </a:r>
            <a:endParaRPr lang="en-IE" sz="2200" dirty="0">
              <a:solidFill>
                <a:srgbClr val="2F5597"/>
              </a:solidFill>
              <a:latin typeface="Avenir Heavy"/>
              <a:cs typeface="Avenir Heavy"/>
            </a:endParaRPr>
          </a:p>
          <a:p>
            <a:endParaRPr lang="en-IE" sz="2200" dirty="0">
              <a:solidFill>
                <a:srgbClr val="2F5597"/>
              </a:solidFill>
              <a:latin typeface="Avenir Heavy"/>
              <a:cs typeface="Avenir Heavy"/>
            </a:endParaRPr>
          </a:p>
          <a:p>
            <a:pPr marL="285750" indent="-285750">
              <a:buFont typeface="Arial"/>
              <a:buChar char="•"/>
            </a:pPr>
            <a:r>
              <a:rPr lang="en-IE" sz="2200" dirty="0">
                <a:solidFill>
                  <a:srgbClr val="4472C4"/>
                </a:solidFill>
                <a:latin typeface="Avenir Heavy"/>
                <a:cs typeface="Avenir Heavy"/>
              </a:rPr>
              <a:t>Give examples of how someone might be bullied</a:t>
            </a:r>
          </a:p>
          <a:p>
            <a:pPr marL="285750" indent="-285750">
              <a:buFont typeface="Arial"/>
              <a:buChar char="•"/>
            </a:pPr>
            <a:endParaRPr lang="en-IE" sz="2200" dirty="0">
              <a:solidFill>
                <a:srgbClr val="2F5597"/>
              </a:solidFill>
              <a:latin typeface="Avenir Heavy"/>
              <a:cs typeface="Avenir Heavy"/>
            </a:endParaRPr>
          </a:p>
        </p:txBody>
      </p:sp>
    </p:spTree>
    <p:extLst>
      <p:ext uri="{BB962C8B-B14F-4D97-AF65-F5344CB8AC3E}">
        <p14:creationId xmlns:p14="http://schemas.microsoft.com/office/powerpoint/2010/main" val="94625035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 KIND ONLINE LESSON ONE (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1591C8F-BBE8-480C-B8CF-FD53C1FF46C1}"/>
              </a:ext>
            </a:extLst>
          </p:cNvPr>
          <p:cNvSpPr>
            <a:spLocks noGrp="1"/>
          </p:cNvSpPr>
          <p:nvPr>
            <p:ph type="title"/>
          </p:nvPr>
        </p:nvSpPr>
        <p:spPr>
          <a:xfrm>
            <a:off x="351692" y="0"/>
            <a:ext cx="7068285" cy="1600200"/>
          </a:xfrm>
        </p:spPr>
        <p:txBody>
          <a:bodyPr>
            <a:normAutofit/>
          </a:bodyPr>
          <a:lstStyle/>
          <a:p>
            <a:pPr>
              <a:lnSpc>
                <a:spcPct val="107000"/>
              </a:lnSpc>
              <a:spcAft>
                <a:spcPts val="800"/>
              </a:spcAft>
            </a:pPr>
            <a:r>
              <a:rPr lang="en-IE" b="1" dirty="0">
                <a:solidFill>
                  <a:schemeClr val="accent1"/>
                </a:solidFill>
                <a:latin typeface="Avenir Heavy"/>
                <a:ea typeface="Calibri"/>
                <a:cs typeface="Avenir Heavy"/>
              </a:rPr>
              <a:t>What is Cyberbullying?</a:t>
            </a:r>
            <a:r>
              <a:rPr lang="en-IE" sz="2800" dirty="0">
                <a:solidFill>
                  <a:schemeClr val="accent1"/>
                </a:solidFill>
                <a:latin typeface="Avenir Heavy"/>
                <a:ea typeface="Calibri"/>
                <a:cs typeface="Avenir Heavy"/>
              </a:rPr>
              <a:t/>
            </a:r>
            <a:br>
              <a:rPr lang="en-IE" sz="2800" dirty="0">
                <a:solidFill>
                  <a:schemeClr val="accent1"/>
                </a:solidFill>
                <a:latin typeface="Avenir Heavy"/>
                <a:ea typeface="Calibri"/>
                <a:cs typeface="Avenir Heavy"/>
              </a:rPr>
            </a:br>
            <a:endParaRPr lang="en-IE" dirty="0">
              <a:solidFill>
                <a:schemeClr val="accent1"/>
              </a:solidFill>
              <a:latin typeface="Avenir Heavy"/>
              <a:cs typeface="Avenir Heavy"/>
            </a:endParaRPr>
          </a:p>
        </p:txBody>
      </p:sp>
      <p:sp>
        <p:nvSpPr>
          <p:cNvPr id="5" name="Rectangle 4"/>
          <p:cNvSpPr/>
          <p:nvPr/>
        </p:nvSpPr>
        <p:spPr>
          <a:xfrm>
            <a:off x="354059" y="1422494"/>
            <a:ext cx="6096000" cy="892552"/>
          </a:xfrm>
          <a:prstGeom prst="rect">
            <a:avLst/>
          </a:prstGeom>
        </p:spPr>
        <p:txBody>
          <a:bodyPr>
            <a:spAutoFit/>
          </a:bodyPr>
          <a:lstStyle/>
          <a:p>
            <a:r>
              <a:rPr lang="en-IE" sz="2600" dirty="0" smtClean="0">
                <a:latin typeface="Avenir Heavy"/>
                <a:cs typeface="Avenir Heavy"/>
              </a:rPr>
              <a:t>Cyberbullying </a:t>
            </a:r>
            <a:r>
              <a:rPr lang="en-IE" sz="2600" dirty="0">
                <a:latin typeface="Avenir Heavy"/>
                <a:cs typeface="Avenir Heavy"/>
              </a:rPr>
              <a:t>is when someone uses technology to bully someone else.</a:t>
            </a:r>
          </a:p>
        </p:txBody>
      </p:sp>
      <p:sp>
        <p:nvSpPr>
          <p:cNvPr id="8" name="Rectangle 7"/>
          <p:cNvSpPr/>
          <p:nvPr/>
        </p:nvSpPr>
        <p:spPr>
          <a:xfrm>
            <a:off x="428379" y="2591270"/>
            <a:ext cx="6096000" cy="892552"/>
          </a:xfrm>
          <a:prstGeom prst="rect">
            <a:avLst/>
          </a:prstGeom>
        </p:spPr>
        <p:txBody>
          <a:bodyPr>
            <a:spAutoFit/>
          </a:bodyPr>
          <a:lstStyle/>
          <a:p>
            <a:r>
              <a:rPr lang="en-IE" sz="2600" b="1" dirty="0">
                <a:latin typeface="Avenir Heavy"/>
                <a:cs typeface="Avenir Heavy"/>
              </a:rPr>
              <a:t>What kind of technology/ device could be used to bully someone? </a:t>
            </a:r>
            <a:endParaRPr lang="en-US" sz="2600" b="1" dirty="0">
              <a:latin typeface="Avenir Heavy"/>
              <a:cs typeface="Avenir Heavy"/>
            </a:endParaRPr>
          </a:p>
        </p:txBody>
      </p:sp>
      <p:sp>
        <p:nvSpPr>
          <p:cNvPr id="9" name="Rectangle 8"/>
          <p:cNvSpPr/>
          <p:nvPr/>
        </p:nvSpPr>
        <p:spPr>
          <a:xfrm>
            <a:off x="437318" y="3811330"/>
            <a:ext cx="6096000" cy="1292662"/>
          </a:xfrm>
          <a:prstGeom prst="rect">
            <a:avLst/>
          </a:prstGeom>
        </p:spPr>
        <p:txBody>
          <a:bodyPr>
            <a:spAutoFit/>
          </a:bodyPr>
          <a:lstStyle/>
          <a:p>
            <a:r>
              <a:rPr lang="en-IE" sz="2600" dirty="0">
                <a:latin typeface="Avenir Heavy"/>
                <a:cs typeface="Avenir Heavy"/>
              </a:rPr>
              <a:t>Mobile phone, gaming console, tablet, </a:t>
            </a:r>
            <a:r>
              <a:rPr lang="en-IE" sz="2600" dirty="0" smtClean="0">
                <a:latin typeface="Avenir Heavy"/>
                <a:cs typeface="Avenir Heavy"/>
              </a:rPr>
              <a:t>iPad</a:t>
            </a:r>
            <a:r>
              <a:rPr lang="en-IE" sz="2600" dirty="0">
                <a:latin typeface="Avenir Heavy"/>
                <a:cs typeface="Avenir Heavy"/>
              </a:rPr>
              <a:t>, laptop, computer, camera etc.</a:t>
            </a:r>
            <a:endParaRPr lang="en-US" sz="2600" dirty="0">
              <a:latin typeface="Avenir Heavy"/>
              <a:cs typeface="Avenir Heavy"/>
            </a:endParaRPr>
          </a:p>
        </p:txBody>
      </p:sp>
    </p:spTree>
    <p:extLst>
      <p:ext uri="{BB962C8B-B14F-4D97-AF65-F5344CB8AC3E}">
        <p14:creationId xmlns:p14="http://schemas.microsoft.com/office/powerpoint/2010/main" val="251233579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 KIND ONLINE LESSON ONE (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55600" y="591235"/>
            <a:ext cx="4876800" cy="1077218"/>
          </a:xfrm>
          <a:prstGeom prst="rect">
            <a:avLst/>
          </a:prstGeom>
        </p:spPr>
        <p:txBody>
          <a:bodyPr wrap="square">
            <a:spAutoFit/>
          </a:bodyPr>
          <a:lstStyle/>
          <a:p>
            <a:r>
              <a:rPr lang="en-US" sz="3200" dirty="0" smtClean="0">
                <a:solidFill>
                  <a:srgbClr val="660066"/>
                </a:solidFill>
                <a:latin typeface="Avenir Heavy"/>
                <a:cs typeface="Avenir Heavy"/>
              </a:rPr>
              <a:t>What are the benefits of these types of devices? </a:t>
            </a:r>
            <a:endParaRPr lang="en-US" sz="3200" dirty="0">
              <a:solidFill>
                <a:srgbClr val="660066"/>
              </a:solidFill>
              <a:latin typeface="Avenir Heavy"/>
              <a:cs typeface="Avenir Heavy"/>
            </a:endParaRPr>
          </a:p>
        </p:txBody>
      </p:sp>
      <p:sp>
        <p:nvSpPr>
          <p:cNvPr id="8" name="Rectangle 7"/>
          <p:cNvSpPr/>
          <p:nvPr/>
        </p:nvSpPr>
        <p:spPr>
          <a:xfrm>
            <a:off x="403132" y="1988465"/>
            <a:ext cx="5083268"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E" sz="2000" dirty="0" smtClean="0">
                <a:latin typeface="Avenir Heavy"/>
                <a:cs typeface="Avenir Heavy"/>
              </a:rPr>
              <a:t>REMEMBER: All these devices are very good and we can use them for fun things like games, for communicating with each other, for sharing pictures / videos and for learning….</a:t>
            </a:r>
            <a:endParaRPr lang="en-IE" sz="2000" dirty="0">
              <a:latin typeface="Avenir Heavy"/>
              <a:cs typeface="Avenir Heavy"/>
            </a:endParaRPr>
          </a:p>
        </p:txBody>
      </p:sp>
    </p:spTree>
    <p:extLst>
      <p:ext uri="{BB962C8B-B14F-4D97-AF65-F5344CB8AC3E}">
        <p14:creationId xmlns:p14="http://schemas.microsoft.com/office/powerpoint/2010/main" val="163334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 KIND ONLINE LESSON ONE (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6"/>
          <p:cNvSpPr/>
          <p:nvPr/>
        </p:nvSpPr>
        <p:spPr>
          <a:xfrm>
            <a:off x="355600" y="591235"/>
            <a:ext cx="4876800" cy="1077218"/>
          </a:xfrm>
          <a:prstGeom prst="rect">
            <a:avLst/>
          </a:prstGeom>
        </p:spPr>
        <p:txBody>
          <a:bodyPr wrap="square">
            <a:spAutoFit/>
          </a:bodyPr>
          <a:lstStyle/>
          <a:p>
            <a:r>
              <a:rPr lang="en-US" sz="3200" dirty="0" smtClean="0">
                <a:solidFill>
                  <a:srgbClr val="660066"/>
                </a:solidFill>
                <a:latin typeface="Avenir Heavy"/>
                <a:cs typeface="Avenir Heavy"/>
              </a:rPr>
              <a:t>What are the benefits of these types of devices? </a:t>
            </a:r>
            <a:endParaRPr lang="en-US" sz="3200" dirty="0">
              <a:solidFill>
                <a:srgbClr val="660066"/>
              </a:solidFill>
              <a:latin typeface="Avenir Heavy"/>
              <a:cs typeface="Avenir Heavy"/>
            </a:endParaRPr>
          </a:p>
        </p:txBody>
      </p:sp>
      <p:sp>
        <p:nvSpPr>
          <p:cNvPr id="9" name="Rectangle 8"/>
          <p:cNvSpPr/>
          <p:nvPr/>
        </p:nvSpPr>
        <p:spPr>
          <a:xfrm>
            <a:off x="403132" y="1988465"/>
            <a:ext cx="5083268" cy="347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IE" sz="2000" dirty="0" smtClean="0">
                <a:latin typeface="Avenir Heavy"/>
                <a:cs typeface="Avenir Heavy"/>
              </a:rPr>
              <a:t>REMEMBER: All these devices are very good and we can use them for fun things like games, for communicating with each other, for sharing pictures / videos and for learning….</a:t>
            </a:r>
          </a:p>
          <a:p>
            <a:endParaRPr lang="en-IE" sz="2000" dirty="0">
              <a:latin typeface="Avenir Heavy"/>
              <a:cs typeface="Avenir Heavy"/>
            </a:endParaRPr>
          </a:p>
          <a:p>
            <a:r>
              <a:rPr lang="en-IE" sz="2000" dirty="0">
                <a:latin typeface="Avenir Heavy"/>
                <a:cs typeface="Avenir Heavy"/>
              </a:rPr>
              <a:t>But if someone is using any device to hurt, threaten, embarrass, upset, annoy, blackmail, or otherwise target another person then they are cyberbullying that person. </a:t>
            </a:r>
          </a:p>
        </p:txBody>
      </p:sp>
      <p:pic>
        <p:nvPicPr>
          <p:cNvPr id="2" name="Picture 1" descr="Webwise Connect D4K (1)-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200" y="4779264"/>
            <a:ext cx="1980692" cy="1697736"/>
          </a:xfrm>
          <a:prstGeom prst="rect">
            <a:avLst/>
          </a:prstGeom>
        </p:spPr>
      </p:pic>
    </p:spTree>
    <p:extLst>
      <p:ext uri="{BB962C8B-B14F-4D97-AF65-F5344CB8AC3E}">
        <p14:creationId xmlns:p14="http://schemas.microsoft.com/office/powerpoint/2010/main" val="14562773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 KIND ONLINE LESSON ONE (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276686" y="330772"/>
            <a:ext cx="7432213" cy="1243007"/>
          </a:xfrm>
          <a:prstGeom prst="rect">
            <a:avLst/>
          </a:prstGeom>
        </p:spPr>
        <p:txBody>
          <a:bodyPr wrap="square">
            <a:spAutoFit/>
          </a:bodyPr>
          <a:lstStyle/>
          <a:p>
            <a:pPr>
              <a:lnSpc>
                <a:spcPct val="107000"/>
              </a:lnSpc>
              <a:spcAft>
                <a:spcPts val="800"/>
              </a:spcAft>
            </a:pPr>
            <a:r>
              <a:rPr lang="en-IE" sz="3200" b="1" dirty="0">
                <a:solidFill>
                  <a:srgbClr val="660066"/>
                </a:solidFill>
                <a:latin typeface="Avenir Heavy"/>
                <a:ea typeface="Calibri"/>
                <a:cs typeface="Avenir Heavy"/>
              </a:rPr>
              <a:t>H</a:t>
            </a:r>
            <a:r>
              <a:rPr lang="en-IE" sz="3200" b="1" dirty="0" smtClean="0">
                <a:solidFill>
                  <a:srgbClr val="660066"/>
                </a:solidFill>
                <a:latin typeface="Avenir Heavy"/>
                <a:ea typeface="Calibri"/>
                <a:cs typeface="Avenir Heavy"/>
              </a:rPr>
              <a:t>ow </a:t>
            </a:r>
            <a:r>
              <a:rPr lang="en-IE" sz="3200" b="1" dirty="0">
                <a:solidFill>
                  <a:srgbClr val="660066"/>
                </a:solidFill>
                <a:latin typeface="Avenir Heavy"/>
                <a:ea typeface="Calibri"/>
                <a:cs typeface="Avenir Heavy"/>
              </a:rPr>
              <a:t>could someone be cyberbullied</a:t>
            </a:r>
            <a:r>
              <a:rPr lang="en-IE" sz="3200" b="1" dirty="0" smtClean="0">
                <a:solidFill>
                  <a:srgbClr val="660066"/>
                </a:solidFill>
                <a:latin typeface="Avenir Heavy"/>
                <a:ea typeface="Calibri"/>
                <a:cs typeface="Avenir Heavy"/>
              </a:rPr>
              <a:t>?</a:t>
            </a:r>
          </a:p>
          <a:p>
            <a:pPr>
              <a:lnSpc>
                <a:spcPct val="107000"/>
              </a:lnSpc>
              <a:spcAft>
                <a:spcPts val="800"/>
              </a:spcAft>
            </a:pPr>
            <a:r>
              <a:rPr lang="en-IE" sz="3200" b="1" dirty="0" smtClean="0">
                <a:solidFill>
                  <a:schemeClr val="accent1"/>
                </a:solidFill>
                <a:latin typeface="Avenir Heavy"/>
                <a:ea typeface="Calibri"/>
                <a:cs typeface="Avenir Heavy"/>
              </a:rPr>
              <a:t>Discuss in pairs </a:t>
            </a:r>
            <a:endParaRPr lang="en-IE" sz="3200" dirty="0">
              <a:solidFill>
                <a:schemeClr val="accent1"/>
              </a:solidFill>
              <a:latin typeface="Avenir Heavy"/>
              <a:ea typeface="Calibri"/>
              <a:cs typeface="Avenir Heavy"/>
            </a:endParaRPr>
          </a:p>
        </p:txBody>
      </p:sp>
      <p:sp>
        <p:nvSpPr>
          <p:cNvPr id="2" name="Rectangle 1"/>
          <p:cNvSpPr/>
          <p:nvPr/>
        </p:nvSpPr>
        <p:spPr>
          <a:xfrm>
            <a:off x="5829301" y="1258640"/>
            <a:ext cx="6083300" cy="4326825"/>
          </a:xfrm>
          <a:prstGeom prst="rect">
            <a:avLst/>
          </a:prstGeom>
        </p:spPr>
        <p:txBody>
          <a:bodyPr wrap="square">
            <a:spAutoFit/>
          </a:bodyPr>
          <a:lstStyle/>
          <a:p>
            <a:pPr>
              <a:lnSpc>
                <a:spcPct val="107000"/>
              </a:lnSpc>
              <a:spcAft>
                <a:spcPts val="800"/>
              </a:spcAft>
            </a:pPr>
            <a:r>
              <a:rPr lang="en-IE" sz="2000" dirty="0">
                <a:latin typeface="Avenir Heavy"/>
                <a:ea typeface="Calibri"/>
                <a:cs typeface="Avenir Heavy"/>
              </a:rPr>
              <a:t>By </a:t>
            </a:r>
          </a:p>
          <a:p>
            <a:pPr marL="342900" lvl="0" indent="-342900">
              <a:lnSpc>
                <a:spcPct val="107000"/>
              </a:lnSpc>
              <a:spcAft>
                <a:spcPts val="800"/>
              </a:spcAft>
              <a:buFont typeface="Arial"/>
              <a:buChar char="•"/>
              <a:tabLst>
                <a:tab pos="457200" algn="l"/>
              </a:tabLst>
            </a:pPr>
            <a:r>
              <a:rPr lang="en-IE" sz="2000" dirty="0">
                <a:latin typeface="Avenir Heavy"/>
                <a:ea typeface="Calibri"/>
                <a:cs typeface="Avenir Heavy"/>
              </a:rPr>
              <a:t>Sending nasty pictures / texts/ messages</a:t>
            </a:r>
          </a:p>
          <a:p>
            <a:pPr marL="342900" lvl="0" indent="-342900">
              <a:lnSpc>
                <a:spcPct val="107000"/>
              </a:lnSpc>
              <a:spcAft>
                <a:spcPts val="800"/>
              </a:spcAft>
              <a:buFont typeface="Arial"/>
              <a:buChar char="•"/>
              <a:tabLst>
                <a:tab pos="457200" algn="l"/>
              </a:tabLst>
            </a:pPr>
            <a:r>
              <a:rPr lang="en-IE" sz="2000" dirty="0">
                <a:latin typeface="Avenir Heavy"/>
                <a:ea typeface="Calibri"/>
                <a:cs typeface="Avenir Heavy"/>
              </a:rPr>
              <a:t>‘Liking’ nasty posts</a:t>
            </a:r>
          </a:p>
          <a:p>
            <a:pPr marL="342900" lvl="0" indent="-342900">
              <a:lnSpc>
                <a:spcPct val="107000"/>
              </a:lnSpc>
              <a:spcAft>
                <a:spcPts val="800"/>
              </a:spcAft>
              <a:buFont typeface="Arial"/>
              <a:buChar char="•"/>
              <a:tabLst>
                <a:tab pos="457200" algn="l"/>
              </a:tabLst>
            </a:pPr>
            <a:r>
              <a:rPr lang="en-IE" sz="2000" dirty="0">
                <a:latin typeface="Avenir Heavy"/>
                <a:ea typeface="Calibri"/>
                <a:cs typeface="Avenir Heavy"/>
              </a:rPr>
              <a:t>Deliberately excluding someone from a group chat or game just to hurt that person</a:t>
            </a:r>
          </a:p>
          <a:p>
            <a:pPr marL="342900" lvl="0" indent="-342900">
              <a:lnSpc>
                <a:spcPct val="107000"/>
              </a:lnSpc>
              <a:spcAft>
                <a:spcPts val="800"/>
              </a:spcAft>
              <a:buFont typeface="Arial"/>
              <a:buChar char="•"/>
              <a:tabLst>
                <a:tab pos="457200" algn="l"/>
              </a:tabLst>
            </a:pPr>
            <a:r>
              <a:rPr lang="en-IE" sz="2000" dirty="0">
                <a:latin typeface="Avenir Heavy"/>
                <a:ea typeface="Calibri"/>
                <a:cs typeface="Avenir Heavy"/>
              </a:rPr>
              <a:t>Spreading nasty rumours</a:t>
            </a:r>
          </a:p>
          <a:p>
            <a:pPr marL="342900" lvl="0" indent="-342900">
              <a:lnSpc>
                <a:spcPct val="107000"/>
              </a:lnSpc>
              <a:spcAft>
                <a:spcPts val="800"/>
              </a:spcAft>
              <a:buFont typeface="Arial"/>
              <a:buChar char="•"/>
              <a:tabLst>
                <a:tab pos="457200" algn="l"/>
              </a:tabLst>
            </a:pPr>
            <a:r>
              <a:rPr lang="en-IE" sz="2000" dirty="0">
                <a:latin typeface="Avenir Heavy"/>
                <a:ea typeface="Calibri"/>
                <a:cs typeface="Avenir Heavy"/>
              </a:rPr>
              <a:t>Sharing, or commenting on nasty posts that other people make</a:t>
            </a:r>
          </a:p>
          <a:p>
            <a:pPr marL="342900" lvl="0" indent="-342900">
              <a:lnSpc>
                <a:spcPct val="107000"/>
              </a:lnSpc>
              <a:spcAft>
                <a:spcPts val="800"/>
              </a:spcAft>
              <a:buFont typeface="Arial"/>
              <a:buChar char="•"/>
              <a:tabLst>
                <a:tab pos="457200" algn="l"/>
              </a:tabLst>
            </a:pPr>
            <a:r>
              <a:rPr lang="en-IE" sz="2000" dirty="0">
                <a:latin typeface="Avenir Heavy"/>
                <a:ea typeface="Calibri"/>
                <a:cs typeface="Avenir Heavy"/>
              </a:rPr>
              <a:t>Joining or ‘following’ others who put nasty comments, messages or pictures up just to hurt or harm others</a:t>
            </a:r>
          </a:p>
        </p:txBody>
      </p:sp>
    </p:spTree>
    <p:extLst>
      <p:ext uri="{BB962C8B-B14F-4D97-AF65-F5344CB8AC3E}">
        <p14:creationId xmlns:p14="http://schemas.microsoft.com/office/powerpoint/2010/main" val="1303767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E KIND ONLINE LESSON ONE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424867" y="390758"/>
            <a:ext cx="4506362" cy="613501"/>
          </a:xfrm>
          <a:prstGeom prst="rect">
            <a:avLst/>
          </a:prstGeom>
        </p:spPr>
        <p:txBody>
          <a:bodyPr wrap="none">
            <a:spAutoFit/>
          </a:bodyPr>
          <a:lstStyle/>
          <a:p>
            <a:pPr>
              <a:lnSpc>
                <a:spcPct val="107000"/>
              </a:lnSpc>
              <a:spcAft>
                <a:spcPts val="800"/>
              </a:spcAft>
            </a:pPr>
            <a:r>
              <a:rPr lang="en-IE" sz="3200" b="1" dirty="0" smtClean="0">
                <a:solidFill>
                  <a:srgbClr val="660066"/>
                </a:solidFill>
                <a:latin typeface="Avenir Heavy"/>
                <a:ea typeface="Calibri"/>
                <a:cs typeface="Avenir Heavy"/>
              </a:rPr>
              <a:t>What’s the difference? </a:t>
            </a:r>
            <a:endParaRPr lang="en-IE" sz="3200" b="1" dirty="0">
              <a:solidFill>
                <a:srgbClr val="660066"/>
              </a:solidFill>
              <a:latin typeface="Avenir Heavy"/>
              <a:ea typeface="Calibri"/>
              <a:cs typeface="Avenir Heavy"/>
            </a:endParaRPr>
          </a:p>
        </p:txBody>
      </p:sp>
      <p:sp>
        <p:nvSpPr>
          <p:cNvPr id="4" name="Rectangle 3"/>
          <p:cNvSpPr/>
          <p:nvPr/>
        </p:nvSpPr>
        <p:spPr>
          <a:xfrm>
            <a:off x="5422900" y="1143338"/>
            <a:ext cx="6769100" cy="4247317"/>
          </a:xfrm>
          <a:prstGeom prst="rect">
            <a:avLst/>
          </a:prstGeom>
        </p:spPr>
        <p:txBody>
          <a:bodyPr wrap="square">
            <a:spAutoFit/>
          </a:bodyPr>
          <a:lstStyle/>
          <a:p>
            <a:pPr marL="342900" indent="-342900">
              <a:buFont typeface="Arial"/>
              <a:buChar char="•"/>
            </a:pPr>
            <a:r>
              <a:rPr lang="en-IE" dirty="0">
                <a:latin typeface="Avenir Heavy"/>
                <a:cs typeface="Avenir Heavy"/>
              </a:rPr>
              <a:t>Cyberbullying can happen anywhere at all hours of the day and night</a:t>
            </a:r>
            <a:r>
              <a:rPr lang="en-IE" dirty="0" smtClean="0">
                <a:latin typeface="Avenir Heavy"/>
                <a:cs typeface="Avenir Heavy"/>
              </a:rPr>
              <a:t>.</a:t>
            </a:r>
          </a:p>
          <a:p>
            <a:pPr marL="342900" indent="-342900">
              <a:buFont typeface="Arial"/>
              <a:buChar char="•"/>
            </a:pPr>
            <a:endParaRPr lang="en-IE" dirty="0">
              <a:latin typeface="Avenir Heavy"/>
              <a:cs typeface="Avenir Heavy"/>
            </a:endParaRPr>
          </a:p>
          <a:p>
            <a:pPr marL="342900" indent="-342900">
              <a:buFont typeface="Arial"/>
              <a:buChar char="•"/>
            </a:pPr>
            <a:r>
              <a:rPr lang="en-IE" dirty="0" smtClean="0">
                <a:latin typeface="Avenir Heavy"/>
                <a:cs typeface="Avenir Heavy"/>
              </a:rPr>
              <a:t> </a:t>
            </a:r>
            <a:r>
              <a:rPr lang="en-IE" b="1" dirty="0">
                <a:latin typeface="Avenir Heavy"/>
                <a:cs typeface="Avenir Heavy"/>
              </a:rPr>
              <a:t>It is important to remember that once a nasty message, picture or comment has been shared the person being </a:t>
            </a:r>
            <a:r>
              <a:rPr lang="en-IE" b="1" dirty="0" smtClean="0">
                <a:latin typeface="Avenir Heavy"/>
                <a:cs typeface="Avenir Heavy"/>
              </a:rPr>
              <a:t>cyberbullied </a:t>
            </a:r>
            <a:r>
              <a:rPr lang="en-IE" b="1" dirty="0">
                <a:latin typeface="Avenir Heavy"/>
                <a:cs typeface="Avenir Heavy"/>
              </a:rPr>
              <a:t>cannot delete it themselves. </a:t>
            </a:r>
            <a:endParaRPr lang="en-IE" b="1" dirty="0" smtClean="0">
              <a:latin typeface="Avenir Heavy"/>
              <a:cs typeface="Avenir Heavy"/>
            </a:endParaRPr>
          </a:p>
          <a:p>
            <a:pPr marL="342900" indent="-342900">
              <a:buFont typeface="Arial"/>
              <a:buChar char="•"/>
            </a:pPr>
            <a:endParaRPr lang="en-IE" b="1" dirty="0" smtClean="0">
              <a:latin typeface="Avenir Heavy"/>
              <a:cs typeface="Avenir Heavy"/>
            </a:endParaRPr>
          </a:p>
          <a:p>
            <a:pPr marL="342900" indent="-342900">
              <a:buFont typeface="Arial"/>
              <a:buChar char="•"/>
            </a:pPr>
            <a:r>
              <a:rPr lang="en-IE" dirty="0" smtClean="0">
                <a:latin typeface="Avenir Heavy"/>
                <a:cs typeface="Avenir Heavy"/>
              </a:rPr>
              <a:t>In </a:t>
            </a:r>
            <a:r>
              <a:rPr lang="en-IE" dirty="0">
                <a:latin typeface="Avenir Heavy"/>
                <a:cs typeface="Avenir Heavy"/>
              </a:rPr>
              <a:t>most cases of </a:t>
            </a:r>
            <a:r>
              <a:rPr lang="en-IE" dirty="0" smtClean="0">
                <a:latin typeface="Avenir Heavy"/>
                <a:cs typeface="Avenir Heavy"/>
              </a:rPr>
              <a:t>cyberbullying </a:t>
            </a:r>
            <a:r>
              <a:rPr lang="en-IE" dirty="0">
                <a:latin typeface="Avenir Heavy"/>
                <a:cs typeface="Avenir Heavy"/>
              </a:rPr>
              <a:t>the nasty comments, pictures and messages are also seen by lots of other </a:t>
            </a:r>
            <a:r>
              <a:rPr lang="en-IE" dirty="0" smtClean="0">
                <a:latin typeface="Avenir Heavy"/>
                <a:cs typeface="Avenir Heavy"/>
              </a:rPr>
              <a:t>people. </a:t>
            </a:r>
          </a:p>
          <a:p>
            <a:pPr marL="342900" indent="-342900">
              <a:buFont typeface="Arial"/>
              <a:buChar char="•"/>
            </a:pPr>
            <a:endParaRPr lang="en-IE" dirty="0">
              <a:latin typeface="Avenir Heavy"/>
              <a:cs typeface="Avenir Heavy"/>
            </a:endParaRPr>
          </a:p>
          <a:p>
            <a:pPr marL="342900" indent="-342900">
              <a:buFont typeface="Arial"/>
              <a:buChar char="•"/>
            </a:pPr>
            <a:r>
              <a:rPr lang="en-IE" dirty="0">
                <a:latin typeface="Avenir Heavy"/>
                <a:cs typeface="Avenir Heavy"/>
              </a:rPr>
              <a:t>Sometimes the victim doesn’t even know who is posting the nasty comments, pictures or messages which can leave them feeling worried and fearful about who they can trust.</a:t>
            </a:r>
          </a:p>
        </p:txBody>
      </p:sp>
    </p:spTree>
    <p:extLst>
      <p:ext uri="{BB962C8B-B14F-4D97-AF65-F5344CB8AC3E}">
        <p14:creationId xmlns:p14="http://schemas.microsoft.com/office/powerpoint/2010/main" val="19515513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 KIND ONLINE LESSON ONE (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390081" y="628134"/>
            <a:ext cx="4865273" cy="1046440"/>
          </a:xfrm>
          <a:prstGeom prst="rect">
            <a:avLst/>
          </a:prstGeom>
        </p:spPr>
        <p:txBody>
          <a:bodyPr wrap="none">
            <a:spAutoFit/>
          </a:bodyPr>
          <a:lstStyle/>
          <a:p>
            <a:r>
              <a:rPr lang="en-IE" sz="3100" b="1" dirty="0">
                <a:latin typeface="Avenir Heavy"/>
                <a:cs typeface="Avenir Heavy"/>
              </a:rPr>
              <a:t>How might someone feel </a:t>
            </a:r>
            <a:endParaRPr lang="en-IE" sz="3100" b="1" dirty="0" smtClean="0">
              <a:latin typeface="Avenir Heavy"/>
              <a:cs typeface="Avenir Heavy"/>
            </a:endParaRPr>
          </a:p>
          <a:p>
            <a:r>
              <a:rPr lang="en-IE" sz="3100" b="1" dirty="0" smtClean="0">
                <a:latin typeface="Avenir Heavy"/>
                <a:cs typeface="Avenir Heavy"/>
              </a:rPr>
              <a:t>if </a:t>
            </a:r>
            <a:r>
              <a:rPr lang="en-IE" sz="3100" b="1" dirty="0">
                <a:latin typeface="Avenir Heavy"/>
                <a:cs typeface="Avenir Heavy"/>
              </a:rPr>
              <a:t>they are cyberbullied?</a:t>
            </a:r>
            <a:endParaRPr lang="en-IE" sz="3100" dirty="0">
              <a:latin typeface="Avenir Heavy"/>
              <a:cs typeface="Avenir Heavy"/>
            </a:endParaRPr>
          </a:p>
        </p:txBody>
      </p:sp>
      <p:sp>
        <p:nvSpPr>
          <p:cNvPr id="3" name="Rectangle 2"/>
          <p:cNvSpPr/>
          <p:nvPr/>
        </p:nvSpPr>
        <p:spPr>
          <a:xfrm>
            <a:off x="469900" y="2031137"/>
            <a:ext cx="6096000" cy="3570208"/>
          </a:xfrm>
          <a:prstGeom prst="rect">
            <a:avLst/>
          </a:prstGeom>
        </p:spPr>
        <p:txBody>
          <a:bodyPr>
            <a:spAutoFit/>
          </a:bodyPr>
          <a:lstStyle/>
          <a:p>
            <a:pPr marL="285750" indent="-285750">
              <a:buFont typeface="Arial"/>
              <a:buChar char="•"/>
            </a:pPr>
            <a:r>
              <a:rPr lang="en-IE" sz="2600" dirty="0" smtClean="0">
                <a:latin typeface="Avenir Heavy"/>
                <a:cs typeface="Avenir Heavy"/>
              </a:rPr>
              <a:t>Hurt</a:t>
            </a:r>
            <a:endParaRPr lang="en-IE" sz="2600" dirty="0">
              <a:latin typeface="Avenir Heavy"/>
              <a:cs typeface="Avenir Heavy"/>
            </a:endParaRPr>
          </a:p>
          <a:p>
            <a:pPr marL="285750" indent="-285750">
              <a:buFont typeface="Arial"/>
              <a:buChar char="•"/>
            </a:pPr>
            <a:r>
              <a:rPr lang="en-IE" sz="2600" dirty="0" smtClean="0">
                <a:latin typeface="Avenir Heavy"/>
                <a:cs typeface="Avenir Heavy"/>
              </a:rPr>
              <a:t>Upset</a:t>
            </a:r>
          </a:p>
          <a:p>
            <a:pPr marL="285750" indent="-285750">
              <a:buFont typeface="Arial"/>
              <a:buChar char="•"/>
            </a:pPr>
            <a:r>
              <a:rPr lang="en-IE" sz="2600" dirty="0" smtClean="0">
                <a:latin typeface="Avenir Heavy"/>
                <a:cs typeface="Avenir Heavy"/>
              </a:rPr>
              <a:t>Lonely</a:t>
            </a:r>
          </a:p>
          <a:p>
            <a:pPr marL="285750" indent="-285750">
              <a:buFont typeface="Arial"/>
              <a:buChar char="•"/>
            </a:pPr>
            <a:r>
              <a:rPr lang="en-IE" sz="2600" dirty="0" smtClean="0">
                <a:latin typeface="Avenir Heavy"/>
                <a:cs typeface="Avenir Heavy"/>
              </a:rPr>
              <a:t>Embarrassed</a:t>
            </a:r>
          </a:p>
          <a:p>
            <a:pPr marL="285750" indent="-285750">
              <a:buFont typeface="Arial"/>
              <a:buChar char="•"/>
            </a:pPr>
            <a:r>
              <a:rPr lang="en-IE" sz="2600" dirty="0" smtClean="0">
                <a:latin typeface="Avenir Heavy"/>
                <a:cs typeface="Avenir Heavy"/>
              </a:rPr>
              <a:t>Worried </a:t>
            </a:r>
          </a:p>
          <a:p>
            <a:pPr marL="285750" indent="-285750">
              <a:buFont typeface="Arial"/>
              <a:buChar char="•"/>
            </a:pPr>
            <a:r>
              <a:rPr lang="en-IE" sz="2600" dirty="0" smtClean="0">
                <a:latin typeface="Avenir Heavy"/>
                <a:cs typeface="Avenir Heavy"/>
              </a:rPr>
              <a:t>Fearful</a:t>
            </a:r>
          </a:p>
          <a:p>
            <a:pPr marL="285750" indent="-285750">
              <a:buFont typeface="Arial"/>
              <a:buChar char="•"/>
            </a:pPr>
            <a:r>
              <a:rPr lang="en-IE" sz="2600" dirty="0" smtClean="0">
                <a:latin typeface="Avenir Heavy"/>
                <a:cs typeface="Avenir Heavy"/>
              </a:rPr>
              <a:t>Sad</a:t>
            </a:r>
          </a:p>
          <a:p>
            <a:pPr marL="285750" indent="-285750">
              <a:buFont typeface="Arial"/>
              <a:buChar char="•"/>
            </a:pPr>
            <a:r>
              <a:rPr lang="en-IE" sz="2600" dirty="0" smtClean="0">
                <a:latin typeface="Avenir Heavy"/>
                <a:cs typeface="Avenir Heavy"/>
              </a:rPr>
              <a:t>Helpless …</a:t>
            </a:r>
            <a:endParaRPr lang="en-IE" sz="2600" dirty="0">
              <a:latin typeface="Avenir Heavy"/>
              <a:cs typeface="Avenir Heavy"/>
            </a:endParaRPr>
          </a:p>
          <a:p>
            <a:r>
              <a:rPr lang="en-IE" dirty="0"/>
              <a:t> </a:t>
            </a:r>
          </a:p>
        </p:txBody>
      </p:sp>
    </p:spTree>
    <p:extLst>
      <p:ext uri="{BB962C8B-B14F-4D97-AF65-F5344CB8AC3E}">
        <p14:creationId xmlns:p14="http://schemas.microsoft.com/office/powerpoint/2010/main" val="32655674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E KIND ONLINE LESSON ONE (14).pn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2828682" y="1542534"/>
            <a:ext cx="6853158" cy="492443"/>
          </a:xfrm>
          <a:prstGeom prst="rect">
            <a:avLst/>
          </a:prstGeom>
        </p:spPr>
        <p:txBody>
          <a:bodyPr wrap="none">
            <a:spAutoFit/>
          </a:bodyPr>
          <a:lstStyle/>
          <a:p>
            <a:r>
              <a:rPr lang="en-IE" sz="2600" b="1" dirty="0" smtClean="0">
                <a:latin typeface="Avenir Heavy"/>
                <a:cs typeface="Avenir Heavy"/>
              </a:rPr>
              <a:t>Click the screen below to play </a:t>
            </a:r>
            <a:r>
              <a:rPr lang="en-IE" sz="2600" b="1" dirty="0">
                <a:latin typeface="Avenir Heavy"/>
                <a:cs typeface="Avenir Heavy"/>
              </a:rPr>
              <a:t>Áine’s</a:t>
            </a:r>
            <a:r>
              <a:rPr lang="en-IE" sz="2600" b="1" dirty="0" smtClean="0">
                <a:latin typeface="Avenir Heavy"/>
                <a:cs typeface="Avenir Heavy"/>
              </a:rPr>
              <a:t> Story </a:t>
            </a:r>
            <a:endParaRPr lang="en-IE" sz="2600" b="1" dirty="0">
              <a:latin typeface="Avenir Heavy"/>
              <a:cs typeface="Avenir Heavy"/>
            </a:endParaRPr>
          </a:p>
        </p:txBody>
      </p:sp>
    </p:spTree>
    <p:extLst>
      <p:ext uri="{BB962C8B-B14F-4D97-AF65-F5344CB8AC3E}">
        <p14:creationId xmlns:p14="http://schemas.microsoft.com/office/powerpoint/2010/main" val="27537182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3625</TotalTime>
  <Words>1398</Words>
  <Application>Microsoft Macintosh PowerPoint</Application>
  <PresentationFormat>Custom</PresentationFormat>
  <Paragraphs>152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Introduction </vt:lpstr>
      <vt:lpstr>What is Cyberbullying?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Crossing the line</dc:title>
  <dc:creator>mctvite07 Marie Claire</dc:creator>
  <cp:lastModifiedBy>Jane McGarrigle</cp:lastModifiedBy>
  <cp:revision>91</cp:revision>
  <dcterms:created xsi:type="dcterms:W3CDTF">2020-03-02T15:13:04Z</dcterms:created>
  <dcterms:modified xsi:type="dcterms:W3CDTF">2020-10-23T12:50:53Z</dcterms:modified>
</cp:coreProperties>
</file>