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2"/>
  </p:notesMasterIdLst>
  <p:sldIdLst>
    <p:sldId id="256" r:id="rId2"/>
    <p:sldId id="257" r:id="rId3"/>
    <p:sldId id="270" r:id="rId4"/>
    <p:sldId id="271" r:id="rId5"/>
    <p:sldId id="272" r:id="rId6"/>
    <p:sldId id="261" r:id="rId7"/>
    <p:sldId id="264" r:id="rId8"/>
    <p:sldId id="267" r:id="rId9"/>
    <p:sldId id="273" r:id="rId10"/>
    <p:sldId id="268" r:id="rId11"/>
  </p:sldIdLst>
  <p:sldSz cx="9144000" cy="5143500" type="screen16x9"/>
  <p:notesSz cx="6858000" cy="9144000"/>
  <p:embeddedFontLst>
    <p:embeddedFont>
      <p:font typeface="Avenir Book" panose="02000503020000020003" pitchFamily="2" charset="0"/>
      <p:regular r:id="rId13"/>
      <p:italic r:id="rId14"/>
    </p:embeddedFont>
    <p:embeddedFont>
      <p:font typeface="Avenir Heavy" panose="02000503020000020003" pitchFamily="2" charset="0"/>
      <p:bold r:id="rId15"/>
      <p:italic r:id="rId16"/>
      <p:boldItalic r:id="rId17"/>
    </p:embeddedFon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Montserrat" panose="020F0502020204030204" pitchFamily="34" charset="0"/>
      <p:regular r:id="rId26"/>
      <p:bold r:id="rId27"/>
      <p:italic r:id="rId28"/>
      <p:boldItalic r:id="rId29"/>
    </p:embeddedFont>
    <p:embeddedFont>
      <p:font typeface="Montserrat ExtraBold" panose="020F0502020204030204" pitchFamily="34" charset="0"/>
      <p:regular r:id="rId30"/>
      <p:bold r:id="rId31"/>
      <p:italic r:id="rId32"/>
      <p:boldItalic r:id="rId33"/>
    </p:embeddedFont>
    <p:embeddedFont>
      <p:font typeface="Montserrat Light"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2051"/>
  </p:normalViewPr>
  <p:slideViewPr>
    <p:cSldViewPr snapToGrid="0">
      <p:cViewPr varScale="1">
        <p:scale>
          <a:sx n="105" d="100"/>
          <a:sy n="105" d="100"/>
        </p:scale>
        <p:origin x="2384"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98576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Introduction </a:t>
            </a:r>
            <a:endParaRPr lang="en-US" sz="1100" b="0" i="0" u="none" strike="noStrike" cap="none" dirty="0">
              <a:solidFill>
                <a:srgbClr val="000000"/>
              </a:solidFill>
              <a:effectLst/>
              <a:latin typeface="Arial"/>
              <a:ea typeface="Arial"/>
              <a:cs typeface="Arial"/>
              <a:sym typeface="Arial"/>
            </a:endParaRPr>
          </a:p>
          <a:p>
            <a:pPr marL="139700" lvl="0" indent="0" algn="l" rtl="0">
              <a:lnSpc>
                <a:spcPct val="100000"/>
              </a:lnSpc>
              <a:spcBef>
                <a:spcPts val="0"/>
              </a:spcBef>
              <a:spcAft>
                <a:spcPts val="0"/>
              </a:spcAft>
              <a:buSzPts val="1400"/>
              <a:buNone/>
            </a:pPr>
            <a:r>
              <a:rPr lang="en-IE" sz="1100" b="0" i="0" u="none" strike="noStrike" cap="none" dirty="0">
                <a:solidFill>
                  <a:srgbClr val="000000"/>
                </a:solidFill>
                <a:effectLst/>
                <a:latin typeface="Arial"/>
                <a:ea typeface="Arial"/>
                <a:cs typeface="Arial"/>
                <a:sym typeface="Arial"/>
              </a:rPr>
              <a:t>Today we are going to further explore the topic of cyberbullying by examining roles of the different people involved in bullying and how bystanders can be encouraged to intervene.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Slide 13: Questions</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Take questions from students.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Slide 2: Ground Rules</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Before we get started, let</a:t>
            </a:r>
            <a:r>
              <a:rPr lang="en-US" dirty="0"/>
              <a:t>’</a:t>
            </a:r>
            <a:r>
              <a:rPr lang="en-US" sz="1100" b="0" i="0" u="none" strike="noStrike" cap="none" dirty="0">
                <a:solidFill>
                  <a:srgbClr val="000000"/>
                </a:solidFill>
                <a:latin typeface="Arial"/>
                <a:ea typeface="Arial"/>
                <a:cs typeface="Arial"/>
                <a:sym typeface="Arial"/>
              </a:rPr>
              <a:t>s remind ourselves of some key ground rules for class discussion. Go through the points on the slide.</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Please ensure you explain the second last one clearly:</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What is shared in class stays in class … but there is a limit to this if a teacher is concerned. It might be appropriate here to point out that the school is required by law to seek advice and support from TUSLA if they are concerned you are in danger. </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Ask them if they know who the DLP Designated Liaison Person in the school is and the Deputy Designated Liaison person is.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3: Bullying – Who’s Involved?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Begin with a recap of the Connect with Respect Garda Schools Lesson and the key points: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What is cyberbullying?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What constitutes cyberbullying?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How can we respond?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Where can we get help?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27165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E" sz="11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IE" sz="1100" dirty="0">
                <a:effectLst/>
                <a:latin typeface="Calibri" panose="020F0502020204030204" pitchFamily="34" charset="0"/>
                <a:ea typeface="MS Mincho" panose="02020609040205080304" pitchFamily="49" charset="-128"/>
                <a:cs typeface="Times New Roman" panose="02020603050405020304" pitchFamily="18" charset="0"/>
              </a:rPr>
              <a:t> Introduce the concept of being an upstander and being a bystander when online. </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dirty="0">
                <a:effectLst/>
                <a:latin typeface="Calibri" panose="020F0502020204030204" pitchFamily="34" charset="0"/>
                <a:ea typeface="MS Mincho" panose="02020609040205080304" pitchFamily="49" charset="-128"/>
                <a:cs typeface="Times New Roman" panose="02020603050405020304" pitchFamily="18" charset="0"/>
              </a:rPr>
              <a:t>Ask students if they are aware of the term bystander and upstander.</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b="1" dirty="0">
                <a:effectLst/>
                <a:latin typeface="Calibri" panose="020F0502020204030204" pitchFamily="34" charset="0"/>
                <a:ea typeface="MS Mincho" panose="02020609040205080304" pitchFamily="49" charset="-128"/>
                <a:cs typeface="Times New Roman" panose="02020603050405020304" pitchFamily="18" charset="0"/>
              </a:rPr>
              <a:t>Upstander OR Bystander</a:t>
            </a:r>
            <a:r>
              <a:rPr lang="en-IE" sz="1100" dirty="0">
                <a:effectLst/>
                <a:latin typeface="Calibri" panose="020F0502020204030204" pitchFamily="34" charset="0"/>
                <a:ea typeface="MS Mincho" panose="02020609040205080304" pitchFamily="49" charset="-128"/>
                <a:cs typeface="Times New Roman" panose="02020603050405020304" pitchFamily="18" charset="0"/>
              </a:rPr>
              <a:t>:</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b="1" dirty="0">
                <a:effectLst/>
                <a:latin typeface="Calibri" panose="020F0502020204030204" pitchFamily="34" charset="0"/>
                <a:ea typeface="MS Mincho" panose="02020609040205080304" pitchFamily="49" charset="-128"/>
                <a:cs typeface="Times New Roman" panose="02020603050405020304" pitchFamily="18" charset="0"/>
              </a:rPr>
              <a:t>Bystander:</a:t>
            </a:r>
            <a:r>
              <a:rPr lang="en-IE" sz="11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100" dirty="0">
                <a:effectLst/>
                <a:latin typeface="Calibri" panose="020F0502020204030204" pitchFamily="34" charset="0"/>
                <a:ea typeface="MS Mincho" panose="02020609040205080304" pitchFamily="49" charset="-128"/>
                <a:cs typeface="Times New Roman" panose="02020603050405020304" pitchFamily="18" charset="0"/>
              </a:rPr>
              <a:t>Bystanders are people who witness bullying but are not victims or perpetrators of bullying. The bystander effect means that often the more people who see something happen the less likely each individual is to do something about it.</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dirty="0">
                <a:effectLst/>
                <a:latin typeface="Calibri" panose="020F0502020204030204" pitchFamily="34" charset="0"/>
                <a:ea typeface="MS Mincho" panose="02020609040205080304" pitchFamily="49" charset="-128"/>
                <a:cs typeface="Times New Roman" panose="02020603050405020304" pitchFamily="18" charset="0"/>
              </a:rPr>
              <a:t> </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a:p>
            <a:pPr marL="139700" indent="0">
              <a:buNone/>
            </a:pPr>
            <a:r>
              <a:rPr lang="en-IE" sz="1100" b="1" dirty="0">
                <a:effectLst/>
                <a:latin typeface="Calibri" panose="020F0502020204030204" pitchFamily="34" charset="0"/>
                <a:ea typeface="MS Mincho" panose="02020609040205080304" pitchFamily="49" charset="-128"/>
                <a:cs typeface="Times New Roman" panose="02020603050405020304" pitchFamily="18" charset="0"/>
              </a:rPr>
              <a:t>Upstander:</a:t>
            </a:r>
            <a:r>
              <a:rPr lang="en-IE" sz="1100" dirty="0">
                <a:effectLst/>
                <a:latin typeface="Calibri" panose="020F0502020204030204" pitchFamily="34" charset="0"/>
                <a:ea typeface="MS Mincho" panose="02020609040205080304" pitchFamily="49" charset="-128"/>
                <a:cs typeface="Times New Roman" panose="02020603050405020304" pitchFamily="18" charset="0"/>
              </a:rPr>
              <a:t> Someone who not only recognises when something is wrong, but as a result, stands up for his/her beliefs by taking action. An upstander will help/support whomever is being hurt, or will speak up to correct the situation/make it right.</a:t>
            </a:r>
            <a:endParaRPr lang="en-IE" sz="11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1120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IE" dirty="0"/>
              <a:t>Slide 5: Students should then consider the following questions:</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b="1" dirty="0"/>
              <a:t>What might prevent people from intervening in bullying situations?</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dirty="0"/>
              <a:t>Suggested answers:</a:t>
            </a:r>
          </a:p>
          <a:p>
            <a:pPr marL="139700" lvl="0" indent="0" algn="l" rtl="0">
              <a:lnSpc>
                <a:spcPct val="100000"/>
              </a:lnSpc>
              <a:spcBef>
                <a:spcPts val="0"/>
              </a:spcBef>
              <a:spcAft>
                <a:spcPts val="0"/>
              </a:spcAft>
              <a:buSzPts val="1400"/>
              <a:buNone/>
            </a:pPr>
            <a:r>
              <a:rPr lang="en-IE" dirty="0"/>
              <a:t>People might be prevented from intervening because they fear being bullied next. </a:t>
            </a:r>
          </a:p>
          <a:p>
            <a:pPr marL="139700" lvl="0" indent="0" algn="l" rtl="0">
              <a:lnSpc>
                <a:spcPct val="100000"/>
              </a:lnSpc>
              <a:spcBef>
                <a:spcPts val="0"/>
              </a:spcBef>
              <a:spcAft>
                <a:spcPts val="0"/>
              </a:spcAft>
              <a:buSzPts val="1400"/>
              <a:buNone/>
            </a:pPr>
            <a:r>
              <a:rPr lang="en-IE" dirty="0"/>
              <a:t>They think they don’t know the full story and so avoid getting involved.</a:t>
            </a:r>
          </a:p>
          <a:p>
            <a:pPr marL="139700" lvl="0" indent="0" algn="l" rtl="0">
              <a:lnSpc>
                <a:spcPct val="100000"/>
              </a:lnSpc>
              <a:spcBef>
                <a:spcPts val="0"/>
              </a:spcBef>
              <a:spcAft>
                <a:spcPts val="0"/>
              </a:spcAft>
              <a:buSzPts val="1400"/>
              <a:buNone/>
            </a:pPr>
            <a:r>
              <a:rPr lang="en-IE" dirty="0"/>
              <a:t>They are threatened when they try to help out. </a:t>
            </a:r>
          </a:p>
          <a:p>
            <a:pPr marL="139700" lvl="0" indent="0" algn="l" rtl="0">
              <a:lnSpc>
                <a:spcPct val="100000"/>
              </a:lnSpc>
              <a:spcBef>
                <a:spcPts val="0"/>
              </a:spcBef>
              <a:spcAft>
                <a:spcPts val="0"/>
              </a:spcAft>
              <a:buSzPts val="1400"/>
              <a:buNone/>
            </a:pPr>
            <a:r>
              <a:rPr lang="en-IE" dirty="0"/>
              <a:t>They don’t know what to do.</a:t>
            </a:r>
          </a:p>
          <a:p>
            <a:pPr marL="139700" lvl="0" indent="0" algn="l" rtl="0">
              <a:lnSpc>
                <a:spcPct val="100000"/>
              </a:lnSpc>
              <a:spcBef>
                <a:spcPts val="0"/>
              </a:spcBef>
              <a:spcAft>
                <a:spcPts val="0"/>
              </a:spcAft>
              <a:buSzPts val="1400"/>
              <a:buNone/>
            </a:pPr>
            <a:r>
              <a:rPr lang="en-IE" dirty="0"/>
              <a:t>They don’t recognise the bullying behaviour.</a:t>
            </a:r>
          </a:p>
          <a:p>
            <a:pPr marL="139700" lvl="0" indent="0" algn="l" rtl="0">
              <a:lnSpc>
                <a:spcPct val="100000"/>
              </a:lnSpc>
              <a:spcBef>
                <a:spcPts val="0"/>
              </a:spcBef>
              <a:spcAft>
                <a:spcPts val="0"/>
              </a:spcAft>
              <a:buSzPts val="1400"/>
              <a:buNone/>
            </a:pPr>
            <a:r>
              <a:rPr lang="en-IE" dirty="0"/>
              <a:t>They want to stay ‘in’ with the popular crowd. </a:t>
            </a:r>
          </a:p>
          <a:p>
            <a:pPr marL="139700" lvl="0" indent="0" algn="l" rtl="0">
              <a:lnSpc>
                <a:spcPct val="100000"/>
              </a:lnSpc>
              <a:spcBef>
                <a:spcPts val="0"/>
              </a:spcBef>
              <a:spcAft>
                <a:spcPts val="0"/>
              </a:spcAft>
              <a:buSzPts val="1400"/>
              <a:buNone/>
            </a:pPr>
            <a:r>
              <a:rPr lang="en-IE" dirty="0"/>
              <a:t>They don’t want to take sides.</a:t>
            </a:r>
          </a:p>
          <a:p>
            <a:pPr marL="139700" lvl="0" indent="0" algn="l" rtl="0">
              <a:lnSpc>
                <a:spcPct val="100000"/>
              </a:lnSpc>
              <a:spcBef>
                <a:spcPts val="0"/>
              </a:spcBef>
              <a:spcAft>
                <a:spcPts val="0"/>
              </a:spcAft>
              <a:buSzPts val="1400"/>
              <a:buNone/>
            </a:pPr>
            <a:r>
              <a:rPr lang="en-IE" dirty="0"/>
              <a:t>They are involved in bullying and fear they’d get in trouble if they intervened.</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b="1" dirty="0"/>
              <a:t>How can bystanders get help without exposing themselves?</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dirty="0"/>
              <a:t>Suggested answers: </a:t>
            </a:r>
          </a:p>
          <a:p>
            <a:pPr marL="139700" lvl="0" indent="0" algn="l" rtl="0">
              <a:lnSpc>
                <a:spcPct val="100000"/>
              </a:lnSpc>
              <a:spcBef>
                <a:spcPts val="0"/>
              </a:spcBef>
              <a:spcAft>
                <a:spcPts val="0"/>
              </a:spcAft>
              <a:buSzPts val="1400"/>
              <a:buNone/>
            </a:pPr>
            <a:r>
              <a:rPr lang="en-IE" dirty="0"/>
              <a:t>Bystanders can help by reporting cyber bullying online. This is usually an anonymous process. Bystanders can also help by telling a student mentor or responsible adult about the bullying incident. The bystander can stress that they would like to remain anonymous to prevent the bullies from targeting them next. The bystander can help improve the situation by reaching out and supporting the person who is being bullied. Speaking up in a calm supportive way but not retaliating online will let the bullies know that their behaviour is being noted and that it is not condoned. Privately supporting the person who is bullied might give this person the courage to seek help.</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b="1" dirty="0"/>
              <a:t>How do people who bully benefit when someone acts as a positive bystander?</a:t>
            </a:r>
          </a:p>
          <a:p>
            <a:pPr marL="139700" lvl="0" indent="0" algn="l" rtl="0">
              <a:lnSpc>
                <a:spcPct val="100000"/>
              </a:lnSpc>
              <a:spcBef>
                <a:spcPts val="0"/>
              </a:spcBef>
              <a:spcAft>
                <a:spcPts val="0"/>
              </a:spcAft>
              <a:buSzPts val="1400"/>
              <a:buNone/>
            </a:pPr>
            <a:r>
              <a:rPr lang="en-IE" dirty="0"/>
              <a:t> </a:t>
            </a:r>
          </a:p>
          <a:p>
            <a:pPr marL="139700" lvl="0" indent="0" algn="l" rtl="0">
              <a:lnSpc>
                <a:spcPct val="100000"/>
              </a:lnSpc>
              <a:spcBef>
                <a:spcPts val="0"/>
              </a:spcBef>
              <a:spcAft>
                <a:spcPts val="0"/>
              </a:spcAft>
              <a:buSzPts val="1400"/>
              <a:buNone/>
            </a:pPr>
            <a:r>
              <a:rPr lang="en-IE" dirty="0"/>
              <a:t>Suggested answers: </a:t>
            </a:r>
          </a:p>
          <a:p>
            <a:pPr marL="139700" lvl="0" indent="0" algn="l" rtl="0">
              <a:lnSpc>
                <a:spcPct val="100000"/>
              </a:lnSpc>
              <a:spcBef>
                <a:spcPts val="0"/>
              </a:spcBef>
              <a:spcAft>
                <a:spcPts val="0"/>
              </a:spcAft>
              <a:buSzPts val="1400"/>
              <a:buNone/>
            </a:pPr>
            <a:r>
              <a:rPr lang="en-IE" dirty="0"/>
              <a:t>These people benefit when someone acts as a positive bystander as bystander interventions help bring problems to the surface and lead to positive resolutions. Oftentimes the reason why people bully is that they are experiencing difficulties themselves. When a bystander intervenes, this can result in the person who bullies receiving the support they need. Bystander interventions also help bring an end to conflict that might actually have been distressing the person who bullies.</a:t>
            </a:r>
          </a:p>
          <a:p>
            <a:pPr marL="13970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8905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Slide 6</a:t>
            </a:r>
          </a:p>
          <a:p>
            <a:pPr marL="139700" indent="0">
              <a:buNone/>
            </a:pPr>
            <a:r>
              <a:rPr lang="en-IE" sz="1100" b="1" i="0" u="none" strike="noStrike" cap="none" dirty="0">
                <a:solidFill>
                  <a:srgbClr val="000000"/>
                </a:solidFill>
                <a:effectLst/>
                <a:latin typeface="Arial"/>
                <a:ea typeface="Arial"/>
                <a:cs typeface="Arial"/>
                <a:sym typeface="Arial"/>
              </a:rPr>
              <a:t>Activity 2: Be an upstander not a bystander</a:t>
            </a: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0" i="0" u="none" strike="noStrike" cap="none" dirty="0">
                <a:solidFill>
                  <a:srgbClr val="000000"/>
                </a:solidFill>
                <a:effectLst/>
                <a:latin typeface="Arial"/>
                <a:ea typeface="Arial"/>
                <a:cs typeface="Arial"/>
                <a:sym typeface="Arial"/>
              </a:rPr>
              <a:t>The symbol on the left is a QR code. It is like a barcode that can be scanned to bring you to a website. By opening the camera on your phone and holding it over the image it can open the webpage I want to bring you to. If that is not working please type in the web address under the image. This is a website called </a:t>
            </a:r>
            <a:r>
              <a:rPr lang="en-IE" sz="1100" b="0" i="0" u="none" strike="noStrike" cap="none" dirty="0" err="1">
                <a:solidFill>
                  <a:srgbClr val="000000"/>
                </a:solidFill>
                <a:effectLst/>
                <a:latin typeface="Arial"/>
                <a:ea typeface="Arial"/>
                <a:cs typeface="Arial"/>
                <a:sym typeface="Arial"/>
              </a:rPr>
              <a:t>webwise.ie</a:t>
            </a:r>
            <a:r>
              <a:rPr lang="en-IE" sz="1100" b="0" i="0" u="none" strike="noStrike" cap="none" dirty="0">
                <a:solidFill>
                  <a:srgbClr val="000000"/>
                </a:solidFill>
                <a:effectLst/>
                <a:latin typeface="Arial"/>
                <a:ea typeface="Arial"/>
                <a:cs typeface="Arial"/>
                <a:sym typeface="Arial"/>
              </a:rPr>
              <a:t>. This is a state funded support service that provides information and advice for young people on a range of internet safety issues and concerns. The page I want you to examine is a list of suggested ways that young people can be upstanders online. There are 12 suggested things here that you can do. In your groups I want you to go through these suggestions and select the 9 that you think will work the best. Using the Diamond 9 work sheet put them in order. The most important factors are placed towards the top of the ‘diamond’ and the least important factors towards the bottom. Factors of equal importance are placed on the same row. </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This will require discussion and compromise. It’s important to be able to explain your placement and reasoning for doing so. </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This activity is designed to get the students familiar with the </a:t>
            </a:r>
            <a:r>
              <a:rPr lang="en-IE" sz="1100" b="0" i="0" u="none" strike="noStrike" cap="none" dirty="0" err="1">
                <a:solidFill>
                  <a:srgbClr val="000000"/>
                </a:solidFill>
                <a:effectLst/>
                <a:latin typeface="Arial"/>
                <a:ea typeface="Arial"/>
                <a:cs typeface="Arial"/>
                <a:sym typeface="Arial"/>
              </a:rPr>
              <a:t>Webwise</a:t>
            </a:r>
            <a:r>
              <a:rPr lang="en-IE" sz="1100" b="0" i="0" u="none" strike="noStrike" cap="none" dirty="0">
                <a:solidFill>
                  <a:srgbClr val="000000"/>
                </a:solidFill>
                <a:effectLst/>
                <a:latin typeface="Arial"/>
                <a:ea typeface="Arial"/>
                <a:cs typeface="Arial"/>
                <a:sym typeface="Arial"/>
              </a:rPr>
              <a:t> website but also to get them discussing ways that they can help create a safer better internet. This could take about 10-15 minutes. With the teacher circulate the room and ask probing questions. What do you think of this point? How might that work? Why have you placed this idea in that slot? Etc. </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If the students cannot use devices to access the website please print off worksheet 1A and give it out to the groups to use instead.</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1"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1" i="0" u="none" strike="noStrike" cap="none" dirty="0">
                <a:solidFill>
                  <a:srgbClr val="000000"/>
                </a:solidFill>
                <a:effectLst/>
                <a:latin typeface="Arial"/>
                <a:ea typeface="Arial"/>
                <a:cs typeface="Arial"/>
                <a:sym typeface="Arial"/>
              </a:rPr>
              <a:t>Ask students to write the key advice titles  from Worksheet 1A on post-its and place them on the diamond. Following discussion, allow students time to change or re-consider their placements.</a:t>
            </a: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Where the students place the ideas is not really important, the learning here is in the discussion. If you have time get them to walk around and look at what other groups have worked on. </a:t>
            </a:r>
          </a:p>
          <a:p>
            <a:pPr marL="139700" indent="0">
              <a:buNone/>
            </a:pPr>
            <a:r>
              <a:rPr lang="en-US" sz="1100" b="0" i="0" u="none" strike="noStrike" cap="none" dirty="0">
                <a:solidFill>
                  <a:srgbClr val="000000"/>
                </a:solidFill>
                <a:effectLst/>
                <a:latin typeface="Arial"/>
                <a:ea typeface="Arial"/>
                <a:cs typeface="Arial"/>
                <a:sym typeface="Arial"/>
              </a:rPr>
              <a:t> QR Code will be displayed on Presentation</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Updated</a:t>
            </a:r>
            <a:endParaRPr lang="en-IE"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indent="0">
              <a:buNone/>
            </a:pPr>
            <a:r>
              <a:rPr lang="en-IE" sz="1100" b="1" i="0" u="none" strike="noStrike" cap="none" dirty="0">
                <a:solidFill>
                  <a:srgbClr val="000000"/>
                </a:solidFill>
                <a:effectLst/>
                <a:latin typeface="Arial"/>
                <a:ea typeface="Arial"/>
                <a:cs typeface="Arial"/>
                <a:sym typeface="Arial"/>
              </a:rPr>
              <a:t>Slide 7: Activity 3 – Conscience Alley </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0" i="0" u="none" strike="noStrike" cap="none" dirty="0">
                <a:solidFill>
                  <a:srgbClr val="000000"/>
                </a:solidFill>
                <a:effectLst/>
                <a:latin typeface="Arial"/>
                <a:ea typeface="Arial"/>
                <a:cs typeface="Arial"/>
                <a:sym typeface="Arial"/>
              </a:rPr>
              <a:t>Next, introduce the Conscience Alley activity - tell the students they are now going to hear a dilemma in which they will have to offer advice on the best way to resolve it.</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2.</a:t>
            </a:r>
            <a:r>
              <a:rPr lang="en-IE" sz="1100" b="0" i="0" u="none" strike="noStrike" cap="none" dirty="0">
                <a:solidFill>
                  <a:srgbClr val="000000"/>
                </a:solidFill>
                <a:effectLst/>
                <a:latin typeface="Arial"/>
                <a:ea typeface="Arial"/>
                <a:cs typeface="Arial"/>
                <a:sym typeface="Arial"/>
              </a:rPr>
              <a:t> Split the group in half, asking them to </a:t>
            </a:r>
            <a:r>
              <a:rPr lang="en-IE" sz="1100" b="1" i="0" u="none" strike="noStrike" cap="none" dirty="0">
                <a:solidFill>
                  <a:srgbClr val="000000"/>
                </a:solidFill>
                <a:effectLst/>
                <a:latin typeface="Arial"/>
                <a:ea typeface="Arial"/>
                <a:cs typeface="Arial"/>
                <a:sym typeface="Arial"/>
              </a:rPr>
              <a:t>form</a:t>
            </a:r>
            <a:r>
              <a:rPr lang="en-IE" sz="1100" b="0" i="0" u="none" strike="noStrike" cap="none" dirty="0">
                <a:solidFill>
                  <a:srgbClr val="000000"/>
                </a:solidFill>
                <a:effectLst/>
                <a:latin typeface="Arial"/>
                <a:ea typeface="Arial"/>
                <a:cs typeface="Arial"/>
                <a:sym typeface="Arial"/>
              </a:rPr>
              <a:t> 2 lines facing each other - this is </a:t>
            </a:r>
            <a:r>
              <a:rPr lang="en-IE" sz="1100" b="1" i="0" u="none" strike="noStrike" cap="none" dirty="0">
                <a:solidFill>
                  <a:srgbClr val="000000"/>
                </a:solidFill>
                <a:effectLst/>
                <a:latin typeface="Arial"/>
                <a:ea typeface="Arial"/>
                <a:cs typeface="Arial"/>
                <a:sym typeface="Arial"/>
              </a:rPr>
              <a:t>the 'alley’</a:t>
            </a:r>
            <a:r>
              <a:rPr lang="en-IE" sz="1100" b="0" i="0" u="none" strike="noStrike" cap="none" dirty="0">
                <a:solidFill>
                  <a:srgbClr val="000000"/>
                </a:solidFill>
                <a:effectLst/>
                <a:latin typeface="Arial"/>
                <a:ea typeface="Arial"/>
                <a:cs typeface="Arial"/>
                <a:sym typeface="Arial"/>
              </a:rPr>
              <a:t>. Ask, one person to act as </a:t>
            </a:r>
            <a:r>
              <a:rPr lang="en-IE" sz="1100" b="1" i="0" u="none" strike="noStrike" cap="none" dirty="0">
                <a:solidFill>
                  <a:srgbClr val="000000"/>
                </a:solidFill>
                <a:effectLst/>
                <a:latin typeface="Arial"/>
                <a:ea typeface="Arial"/>
                <a:cs typeface="Arial"/>
                <a:sym typeface="Arial"/>
              </a:rPr>
              <a:t>the decision maker </a:t>
            </a:r>
            <a:r>
              <a:rPr lang="en-IE" sz="1100" b="0" i="0" u="none" strike="noStrike" cap="none" dirty="0">
                <a:solidFill>
                  <a:srgbClr val="000000"/>
                </a:solidFill>
                <a:effectLst/>
                <a:latin typeface="Arial"/>
                <a:ea typeface="Arial"/>
                <a:cs typeface="Arial"/>
                <a:sym typeface="Arial"/>
              </a:rPr>
              <a:t>aka the friend of the main character in this dilemma and instruct them to stand at the </a:t>
            </a:r>
            <a:r>
              <a:rPr lang="en-IE" sz="1100" b="1" i="0" u="none" strike="noStrike" cap="none" dirty="0">
                <a:solidFill>
                  <a:srgbClr val="000000"/>
                </a:solidFill>
                <a:effectLst/>
                <a:latin typeface="Arial"/>
                <a:ea typeface="Arial"/>
                <a:cs typeface="Arial"/>
                <a:sym typeface="Arial"/>
              </a:rPr>
              <a:t>beginning</a:t>
            </a:r>
            <a:r>
              <a:rPr lang="en-IE" sz="1100" b="0" i="0" u="none" strike="noStrike" cap="none" dirty="0">
                <a:solidFill>
                  <a:srgbClr val="000000"/>
                </a:solidFill>
                <a:effectLst/>
                <a:latin typeface="Arial"/>
                <a:ea typeface="Arial"/>
                <a:cs typeface="Arial"/>
                <a:sym typeface="Arial"/>
              </a:rPr>
              <a:t> of the ‘alley’ or 2 lines facing each other.</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Alternatively if space is limited, have students sit in groups of 4/5 and allocate each group with the upstander or bystander roll. The group must come up with persuasive reasons, and persuade the one student who walks from group to group.</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3.</a:t>
            </a:r>
            <a:r>
              <a:rPr lang="en-IE" sz="1100" b="0" i="0" u="none" strike="noStrike" cap="none" dirty="0">
                <a:solidFill>
                  <a:srgbClr val="000000"/>
                </a:solidFill>
                <a:effectLst/>
                <a:latin typeface="Arial"/>
                <a:ea typeface="Arial"/>
                <a:cs typeface="Arial"/>
                <a:sym typeface="Arial"/>
              </a:rPr>
              <a:t> Remind students to listen carefully as you read out the dilemma to the group:</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Dilemma: </a:t>
            </a:r>
            <a:r>
              <a:rPr lang="en-IE" sz="1100" b="0" i="0" u="none" strike="noStrike" cap="none" dirty="0">
                <a:solidFill>
                  <a:srgbClr val="000000"/>
                </a:solidFill>
                <a:effectLst/>
                <a:latin typeface="Arial"/>
                <a:ea typeface="Arial"/>
                <a:cs typeface="Arial"/>
                <a:sym typeface="Arial"/>
              </a:rPr>
              <a:t>Sean has confided in his friends that he has taken his relationship with </a:t>
            </a:r>
            <a:r>
              <a:rPr lang="en-IE" sz="1100" b="0" i="0" u="none" strike="noStrike" cap="none" dirty="0" err="1">
                <a:solidFill>
                  <a:srgbClr val="000000"/>
                </a:solidFill>
                <a:effectLst/>
                <a:latin typeface="Arial"/>
                <a:ea typeface="Arial"/>
                <a:cs typeface="Arial"/>
                <a:sym typeface="Arial"/>
              </a:rPr>
              <a:t>Bronagh</a:t>
            </a:r>
            <a:r>
              <a:rPr lang="en-IE" sz="1100" b="0" i="0" u="none" strike="noStrike" cap="none" dirty="0">
                <a:solidFill>
                  <a:srgbClr val="000000"/>
                </a:solidFill>
                <a:effectLst/>
                <a:latin typeface="Arial"/>
                <a:ea typeface="Arial"/>
                <a:cs typeface="Arial"/>
                <a:sym typeface="Arial"/>
              </a:rPr>
              <a:t> to the next level and they are sexting. The other guys in the group are calling Sean a liar and pressuring him to send pics of </a:t>
            </a:r>
            <a:r>
              <a:rPr lang="en-IE" sz="1100" b="0" i="0" u="none" strike="noStrike" cap="none" dirty="0" err="1">
                <a:solidFill>
                  <a:srgbClr val="000000"/>
                </a:solidFill>
                <a:effectLst/>
                <a:latin typeface="Arial"/>
                <a:ea typeface="Arial"/>
                <a:cs typeface="Arial"/>
                <a:sym typeface="Arial"/>
              </a:rPr>
              <a:t>Bronagh</a:t>
            </a:r>
            <a:r>
              <a:rPr lang="en-IE" sz="1100" b="0" i="0" u="none" strike="noStrike" cap="none" dirty="0">
                <a:solidFill>
                  <a:srgbClr val="000000"/>
                </a:solidFill>
                <a:effectLst/>
                <a:latin typeface="Arial"/>
                <a:ea typeface="Arial"/>
                <a:cs typeface="Arial"/>
                <a:sym typeface="Arial"/>
              </a:rPr>
              <a:t> to their group chat as proof. Sean gives in and posts the pic. You are in the group chat and friends with both Sean and </a:t>
            </a:r>
            <a:r>
              <a:rPr lang="en-IE" sz="1100" b="0" i="0" u="none" strike="noStrike" cap="none" dirty="0" err="1">
                <a:solidFill>
                  <a:srgbClr val="000000"/>
                </a:solidFill>
                <a:effectLst/>
                <a:latin typeface="Arial"/>
                <a:ea typeface="Arial"/>
                <a:cs typeface="Arial"/>
                <a:sym typeface="Arial"/>
              </a:rPr>
              <a:t>Bronagh</a:t>
            </a:r>
            <a:r>
              <a:rPr lang="en-IE" sz="1100" b="0" i="0" u="none" strike="noStrike" cap="none" dirty="0">
                <a:solidFill>
                  <a:srgbClr val="000000"/>
                </a:solidFill>
                <a:effectLst/>
                <a:latin typeface="Arial"/>
                <a:ea typeface="Arial"/>
                <a:cs typeface="Arial"/>
                <a:sym typeface="Arial"/>
              </a:rPr>
              <a:t> - and feel uncomfortable with the what has happened. Do you report it or say nothing?</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Then, tell the </a:t>
            </a:r>
            <a:r>
              <a:rPr lang="en-IE" sz="1100" b="1" i="0" u="none" strike="noStrike" cap="none" dirty="0">
                <a:solidFill>
                  <a:srgbClr val="000000"/>
                </a:solidFill>
                <a:effectLst/>
                <a:latin typeface="Arial"/>
                <a:ea typeface="Arial"/>
                <a:cs typeface="Arial"/>
                <a:sym typeface="Arial"/>
              </a:rPr>
              <a:t>right side</a:t>
            </a:r>
            <a:r>
              <a:rPr lang="en-IE" sz="1100" b="0" i="0" u="none" strike="noStrike" cap="none" dirty="0">
                <a:solidFill>
                  <a:srgbClr val="000000"/>
                </a:solidFill>
                <a:effectLst/>
                <a:latin typeface="Arial"/>
                <a:ea typeface="Arial"/>
                <a:cs typeface="Arial"/>
                <a:sym typeface="Arial"/>
              </a:rPr>
              <a:t> they will be represent the </a:t>
            </a:r>
            <a:r>
              <a:rPr lang="en-IE" sz="1100" b="1" i="0" u="none" strike="noStrike" cap="none" dirty="0">
                <a:solidFill>
                  <a:srgbClr val="000000"/>
                </a:solidFill>
                <a:effectLst/>
                <a:latin typeface="Arial"/>
                <a:ea typeface="Arial"/>
                <a:cs typeface="Arial"/>
                <a:sym typeface="Arial"/>
              </a:rPr>
              <a:t>upstander voice</a:t>
            </a:r>
            <a:r>
              <a:rPr lang="en-IE" sz="1100" b="0" i="0" u="none" strike="noStrike" cap="none" dirty="0">
                <a:solidFill>
                  <a:srgbClr val="000000"/>
                </a:solidFill>
                <a:effectLst/>
                <a:latin typeface="Arial"/>
                <a:ea typeface="Arial"/>
                <a:cs typeface="Arial"/>
                <a:sym typeface="Arial"/>
              </a:rPr>
              <a:t> - giving reasons for why the friend should act as an upstander and report what has happened. The </a:t>
            </a:r>
            <a:r>
              <a:rPr lang="en-IE" sz="1100" b="1" i="0" u="none" strike="noStrike" cap="none" dirty="0">
                <a:solidFill>
                  <a:srgbClr val="000000"/>
                </a:solidFill>
                <a:effectLst/>
                <a:latin typeface="Arial"/>
                <a:ea typeface="Arial"/>
                <a:cs typeface="Arial"/>
                <a:sym typeface="Arial"/>
              </a:rPr>
              <a:t>left side</a:t>
            </a:r>
            <a:r>
              <a:rPr lang="en-IE" sz="1100" b="0" i="0" u="none" strike="noStrike" cap="none" dirty="0">
                <a:solidFill>
                  <a:srgbClr val="000000"/>
                </a:solidFill>
                <a:effectLst/>
                <a:latin typeface="Arial"/>
                <a:ea typeface="Arial"/>
                <a:cs typeface="Arial"/>
                <a:sym typeface="Arial"/>
              </a:rPr>
              <a:t> will represent the </a:t>
            </a:r>
            <a:r>
              <a:rPr lang="en-IE" sz="1100" b="1" i="0" u="none" strike="noStrike" cap="none" dirty="0">
                <a:solidFill>
                  <a:srgbClr val="000000"/>
                </a:solidFill>
                <a:effectLst/>
                <a:latin typeface="Arial"/>
                <a:ea typeface="Arial"/>
                <a:cs typeface="Arial"/>
                <a:sym typeface="Arial"/>
              </a:rPr>
              <a:t>bystander voice </a:t>
            </a:r>
            <a:r>
              <a:rPr lang="en-IE" sz="1100" b="0" i="0" u="none" strike="noStrike" cap="none" dirty="0">
                <a:solidFill>
                  <a:srgbClr val="000000"/>
                </a:solidFill>
                <a:effectLst/>
                <a:latin typeface="Arial"/>
                <a:ea typeface="Arial"/>
                <a:cs typeface="Arial"/>
                <a:sym typeface="Arial"/>
              </a:rPr>
              <a:t>- giving suggestions for why the friend should just say nothing about what has happened. Give the members of both sides a moment to think about what they will advise Sean’s friend to do.</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4. </a:t>
            </a:r>
            <a:r>
              <a:rPr lang="en-IE" sz="1100" b="0" i="0" u="none" strike="noStrike" cap="none" dirty="0">
                <a:solidFill>
                  <a:srgbClr val="000000"/>
                </a:solidFill>
                <a:effectLst/>
                <a:latin typeface="Arial"/>
                <a:ea typeface="Arial"/>
                <a:cs typeface="Arial"/>
                <a:sym typeface="Arial"/>
              </a:rPr>
              <a:t>Instruct the person playing Sean’s friend to </a:t>
            </a:r>
            <a:r>
              <a:rPr lang="en-IE" sz="1100" b="1" i="0" u="none" strike="noStrike" cap="none" dirty="0">
                <a:solidFill>
                  <a:srgbClr val="000000"/>
                </a:solidFill>
                <a:effectLst/>
                <a:latin typeface="Arial"/>
                <a:ea typeface="Arial"/>
                <a:cs typeface="Arial"/>
                <a:sym typeface="Arial"/>
              </a:rPr>
              <a:t>walk between the lines</a:t>
            </a:r>
            <a:r>
              <a:rPr lang="en-IE" sz="1100" b="0" i="0" u="none" strike="noStrike" cap="none" dirty="0">
                <a:solidFill>
                  <a:srgbClr val="000000"/>
                </a:solidFill>
                <a:effectLst/>
                <a:latin typeface="Arial"/>
                <a:ea typeface="Arial"/>
                <a:cs typeface="Arial"/>
                <a:sym typeface="Arial"/>
              </a:rPr>
              <a:t> and as he/she does each member of </a:t>
            </a:r>
            <a:r>
              <a:rPr lang="en-IE" sz="1100" b="1" i="0" u="none" strike="noStrike" cap="none" dirty="0">
                <a:solidFill>
                  <a:srgbClr val="000000"/>
                </a:solidFill>
                <a:effectLst/>
                <a:latin typeface="Arial"/>
                <a:ea typeface="Arial"/>
                <a:cs typeface="Arial"/>
                <a:sym typeface="Arial"/>
              </a:rPr>
              <a:t>both sides gives their advice </a:t>
            </a:r>
            <a:r>
              <a:rPr lang="en-IE" sz="1100" b="0" i="0" u="none" strike="noStrike" cap="none" dirty="0">
                <a:solidFill>
                  <a:srgbClr val="000000"/>
                </a:solidFill>
                <a:effectLst/>
                <a:latin typeface="Arial"/>
                <a:ea typeface="Arial"/>
                <a:cs typeface="Arial"/>
                <a:sym typeface="Arial"/>
              </a:rPr>
              <a:t>- either why he/she should report what has happened or say nothing. As he/she reaches the end of the tunnel tell them to join one of the lines to indicate the choice they have made. Then </a:t>
            </a:r>
            <a:r>
              <a:rPr lang="en-IE" sz="1100" b="1" i="0" u="none" strike="noStrike" cap="none" dirty="0">
                <a:solidFill>
                  <a:srgbClr val="000000"/>
                </a:solidFill>
                <a:effectLst/>
                <a:latin typeface="Arial"/>
                <a:ea typeface="Arial"/>
                <a:cs typeface="Arial"/>
                <a:sym typeface="Arial"/>
              </a:rPr>
              <a:t>ask</a:t>
            </a:r>
            <a:r>
              <a:rPr lang="en-IE" sz="1100" b="0" i="0" u="none" strike="noStrike" cap="none" dirty="0">
                <a:solidFill>
                  <a:srgbClr val="000000"/>
                </a:solidFill>
                <a:effectLst/>
                <a:latin typeface="Arial"/>
                <a:ea typeface="Arial"/>
                <a:cs typeface="Arial"/>
                <a:sym typeface="Arial"/>
              </a:rPr>
              <a:t> </a:t>
            </a:r>
            <a:r>
              <a:rPr lang="en-IE" sz="1100" b="1" i="0" u="none" strike="noStrike" cap="none" dirty="0">
                <a:solidFill>
                  <a:srgbClr val="000000"/>
                </a:solidFill>
                <a:effectLst/>
                <a:latin typeface="Arial"/>
                <a:ea typeface="Arial"/>
                <a:cs typeface="Arial"/>
                <a:sym typeface="Arial"/>
              </a:rPr>
              <a:t>him/her why they made that decision</a:t>
            </a:r>
            <a:r>
              <a:rPr lang="en-IE" sz="1100" b="0" i="0" u="none" strike="noStrike" cap="none" dirty="0">
                <a:solidFill>
                  <a:srgbClr val="000000"/>
                </a:solidFill>
                <a:effectLst/>
                <a:latin typeface="Arial"/>
                <a:ea typeface="Arial"/>
                <a:cs typeface="Arial"/>
                <a:sym typeface="Arial"/>
              </a:rPr>
              <a:t> - which side’s advice persuaded them the most.</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0" i="0" u="none" strike="noStrike" cap="none" dirty="0">
                <a:solidFill>
                  <a:srgbClr val="000000"/>
                </a:solidFill>
                <a:effectLst/>
                <a:latin typeface="Arial"/>
                <a:ea typeface="Arial"/>
                <a:cs typeface="Arial"/>
                <a:sym typeface="Arial"/>
              </a:rPr>
              <a:t>*If this person being asked to make the decision is still not sure what side to pick - to either be an upstander or bystander ask them to walk back through the tunnel again and the sides to give more advice.</a:t>
            </a:r>
          </a:p>
          <a:p>
            <a:pPr marL="139700" indent="0">
              <a:buNone/>
            </a:pPr>
            <a:r>
              <a:rPr lang="en-IE" sz="1100" b="0" i="0" u="none" strike="noStrike" cap="none" dirty="0">
                <a:solidFill>
                  <a:srgbClr val="000000"/>
                </a:solidFill>
                <a:effectLst/>
                <a:latin typeface="Arial"/>
                <a:ea typeface="Arial"/>
                <a:cs typeface="Arial"/>
                <a:sym typeface="Arial"/>
              </a:rPr>
              <a:t> </a:t>
            </a:r>
          </a:p>
          <a:p>
            <a:pPr marL="139700" indent="0">
              <a:buNone/>
            </a:pPr>
            <a:r>
              <a:rPr lang="en-IE" sz="1100" b="1" i="0" u="none" strike="noStrike" cap="none" dirty="0">
                <a:solidFill>
                  <a:srgbClr val="000000"/>
                </a:solidFill>
                <a:effectLst/>
                <a:latin typeface="Arial"/>
                <a:ea typeface="Arial"/>
                <a:cs typeface="Arial"/>
                <a:sym typeface="Arial"/>
              </a:rPr>
              <a:t>When sharing personal information/photos/videos online always remember: The Granny Rule - If you wouldn’t show a picture to your granny then it probably shouldn’t be online!</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1"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IE" sz="1100" b="1" i="0" u="none" strike="noStrike" cap="none" dirty="0">
                <a:solidFill>
                  <a:srgbClr val="000000"/>
                </a:solidFill>
                <a:effectLst/>
                <a:latin typeface="Arial"/>
                <a:ea typeface="Arial"/>
                <a:cs typeface="Arial"/>
                <a:sym typeface="Arial"/>
              </a:rPr>
              <a:t>Note for Teacher</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It is important that the safety of the bystander is always considered.</a:t>
            </a:r>
            <a:endParaRPr lang="en-IE" sz="1100" b="0" i="0" u="none" strike="noStrike" cap="none" dirty="0">
              <a:solidFill>
                <a:srgbClr val="000000"/>
              </a:solidFill>
              <a:effectLst/>
              <a:latin typeface="Arial"/>
              <a:ea typeface="Arial"/>
              <a:cs typeface="Arial"/>
              <a:sym typeface="Arial"/>
            </a:endParaRPr>
          </a:p>
          <a:p>
            <a:pPr marL="139700" lvl="0" indent="0">
              <a:buNone/>
            </a:pPr>
            <a:r>
              <a:rPr lang="en-US" sz="1100" b="0" i="0" u="none" strike="noStrike" cap="none" dirty="0">
                <a:solidFill>
                  <a:srgbClr val="000000"/>
                </a:solidFill>
                <a:effectLst/>
                <a:latin typeface="Arial"/>
                <a:ea typeface="Arial"/>
                <a:cs typeface="Arial"/>
                <a:sym typeface="Arial"/>
              </a:rPr>
              <a:t>Bystanders should never be put in a position where they are in</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danger of being the subject of physical abuse or aggression.</a:t>
            </a:r>
            <a:endParaRPr lang="en-IE" sz="1100" b="0" i="0" u="none" strike="noStrike" cap="none" dirty="0">
              <a:solidFill>
                <a:srgbClr val="000000"/>
              </a:solidFill>
              <a:effectLst/>
              <a:latin typeface="Arial"/>
              <a:ea typeface="Arial"/>
              <a:cs typeface="Arial"/>
              <a:sym typeface="Arial"/>
            </a:endParaRPr>
          </a:p>
          <a:p>
            <a:pPr marL="139700" lvl="0" indent="0">
              <a:buNone/>
            </a:pPr>
            <a:r>
              <a:rPr lang="en-US" sz="1100" b="0" i="0" u="none" strike="noStrike" cap="none" dirty="0">
                <a:solidFill>
                  <a:srgbClr val="000000"/>
                </a:solidFill>
                <a:effectLst/>
                <a:latin typeface="Arial"/>
                <a:ea typeface="Arial"/>
                <a:cs typeface="Arial"/>
                <a:sym typeface="Arial"/>
              </a:rPr>
              <a:t>It’s also important that bystanders are strong, assertive and positive</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in intervening in bullying situations and that they don’t respond to the</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bullying in an aggressive way that could itself be considered bullying.</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 </a:t>
            </a:r>
            <a:endParaRPr lang="en-IE" sz="1100" b="0" i="0" u="none" strike="noStrike" cap="none" dirty="0">
              <a:solidFill>
                <a:srgbClr val="000000"/>
              </a:solidFill>
              <a:effectLst/>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Slide 8: Where can you get support and advice?</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Remind students of supports available highlighted in the previous Connect with respect lesson – e.g. people in school they could talk to e.g. guidance counsellor, tutor, year head etc.</a:t>
            </a:r>
            <a:r>
              <a:rPr lang="en-US" sz="1100" b="1" i="0" u="none" strike="noStrike" cap="none" dirty="0">
                <a:solidFill>
                  <a:srgbClr val="000000"/>
                </a:solidFill>
                <a:latin typeface="Arial"/>
                <a:ea typeface="Arial"/>
                <a:cs typeface="Arial"/>
                <a:sym typeface="Arial"/>
              </a:rPr>
              <a:t>. </a:t>
            </a:r>
            <a:r>
              <a:rPr lang="en-US" sz="1100" b="1" i="0" u="none" strike="noStrike" cap="none" dirty="0" err="1">
                <a:solidFill>
                  <a:srgbClr val="000000"/>
                </a:solidFill>
                <a:latin typeface="Arial"/>
                <a:ea typeface="Arial"/>
                <a:cs typeface="Arial"/>
                <a:sym typeface="Arial"/>
              </a:rPr>
              <a:t>Organisations</a:t>
            </a:r>
            <a:r>
              <a:rPr lang="en-US" sz="1100" b="1" i="0" u="none" strike="noStrike" cap="none" dirty="0">
                <a:solidFill>
                  <a:srgbClr val="000000"/>
                </a:solidFill>
                <a:latin typeface="Arial"/>
                <a:ea typeface="Arial"/>
                <a:cs typeface="Arial"/>
                <a:sym typeface="Arial"/>
              </a:rPr>
              <a:t> such as ISPCC Childline. If ever you need us, your local Gardaí would be happy to help</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IE" dirty="0"/>
              <a:t>Slide 9: Lesson recap – Reinforce the key points from the lesson.</a:t>
            </a:r>
          </a:p>
        </p:txBody>
      </p:sp>
    </p:spTree>
    <p:extLst>
      <p:ext uri="{BB962C8B-B14F-4D97-AF65-F5344CB8AC3E}">
        <p14:creationId xmlns:p14="http://schemas.microsoft.com/office/powerpoint/2010/main" val="27990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grpSp>
        <p:nvGrpSpPr>
          <p:cNvPr id="10" name="Google Shape;10;p2"/>
          <p:cNvGrpSpPr/>
          <p:nvPr/>
        </p:nvGrpSpPr>
        <p:grpSpPr>
          <a:xfrm>
            <a:off x="4283712" y="3856784"/>
            <a:ext cx="4860277" cy="1286730"/>
            <a:chOff x="4283712" y="3856784"/>
            <a:chExt cx="4860277" cy="1286730"/>
          </a:xfrm>
        </p:grpSpPr>
        <p:sp>
          <p:nvSpPr>
            <p:cNvPr id="11" name="Google Shape;11;p2"/>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rot="10800000">
              <a:off x="4892387" y="4820919"/>
              <a:ext cx="607856" cy="322577"/>
            </a:xfrm>
            <a:custGeom>
              <a:avLst/>
              <a:gdLst/>
              <a:ahLst/>
              <a:cxnLst/>
              <a:rect l="l" t="t" r="r" b="b"/>
              <a:pathLst>
                <a:path w="20427" h="10046" extrusionOk="0">
                  <a:moveTo>
                    <a:pt x="0" y="0"/>
                  </a:moveTo>
                  <a:lnTo>
                    <a:pt x="20427" y="10046"/>
                  </a:lnTo>
                  <a:lnTo>
                    <a:pt x="20427"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2"/>
          <p:cNvSpPr txBox="1">
            <a:spLocks noGrp="1"/>
          </p:cNvSpPr>
          <p:nvPr>
            <p:ph type="body" idx="1"/>
          </p:nvPr>
        </p:nvSpPr>
        <p:spPr>
          <a:xfrm>
            <a:off x="457200" y="4101500"/>
            <a:ext cx="3539700" cy="519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600"/>
              <a:buNone/>
              <a:defRPr sz="1600"/>
            </a:lvl1pPr>
          </a:lstStyle>
          <a:p>
            <a:endParaRPr/>
          </a:p>
        </p:txBody>
      </p:sp>
      <p:sp>
        <p:nvSpPr>
          <p:cNvPr id="34" name="Google Shape;34;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grpSp>
        <p:nvGrpSpPr>
          <p:cNvPr id="35" name="Google Shape;35;p2"/>
          <p:cNvGrpSpPr/>
          <p:nvPr/>
        </p:nvGrpSpPr>
        <p:grpSpPr>
          <a:xfrm>
            <a:off x="892" y="-11"/>
            <a:ext cx="5467280" cy="1287607"/>
            <a:chOff x="892" y="-11"/>
            <a:chExt cx="5467280" cy="1287607"/>
          </a:xfrm>
        </p:grpSpPr>
        <p:sp>
          <p:nvSpPr>
            <p:cNvPr id="36" name="Google Shape;36;p2"/>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4252459" y="852"/>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4252459" y="644208"/>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1822755"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flipH="1">
              <a:off x="2430592"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4"/>
        <p:cNvGrpSpPr/>
        <p:nvPr/>
      </p:nvGrpSpPr>
      <p:grpSpPr>
        <a:xfrm>
          <a:off x="0" y="0"/>
          <a:ext cx="0" cy="0"/>
          <a:chOff x="0" y="0"/>
          <a:chExt cx="0" cy="0"/>
        </a:xfrm>
      </p:grpSpPr>
      <p:grpSp>
        <p:nvGrpSpPr>
          <p:cNvPr id="65" name="Google Shape;65;p3"/>
          <p:cNvGrpSpPr/>
          <p:nvPr/>
        </p:nvGrpSpPr>
        <p:grpSpPr>
          <a:xfrm>
            <a:off x="892" y="-11"/>
            <a:ext cx="3037586" cy="2252645"/>
            <a:chOff x="892" y="-11"/>
            <a:chExt cx="3037586" cy="2252645"/>
          </a:xfrm>
        </p:grpSpPr>
        <p:sp>
          <p:nvSpPr>
            <p:cNvPr id="66" name="Google Shape;66;p3"/>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3"/>
          <p:cNvGrpSpPr/>
          <p:nvPr/>
        </p:nvGrpSpPr>
        <p:grpSpPr>
          <a:xfrm>
            <a:off x="6714243" y="3860093"/>
            <a:ext cx="2429755" cy="1286711"/>
            <a:chOff x="6714243" y="3860093"/>
            <a:chExt cx="2429755" cy="1286711"/>
          </a:xfrm>
        </p:grpSpPr>
        <p:sp>
          <p:nvSpPr>
            <p:cNvPr id="90" name="Google Shape;90;p3"/>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3"/>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03" name="Google Shape;103;p3"/>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04" name="Google Shape;104;p3"/>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05" name="Google Shape;105;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grpSp>
        <p:nvGrpSpPr>
          <p:cNvPr id="163" name="Google Shape;163;p5"/>
          <p:cNvGrpSpPr/>
          <p:nvPr/>
        </p:nvGrpSpPr>
        <p:grpSpPr>
          <a:xfrm rot="10800000" flipH="1">
            <a:off x="900" y="3856776"/>
            <a:ext cx="9143992" cy="1286720"/>
            <a:chOff x="900" y="0"/>
            <a:chExt cx="9143992" cy="1286720"/>
          </a:xfrm>
        </p:grpSpPr>
        <p:sp>
          <p:nvSpPr>
            <p:cNvPr id="164" name="Google Shape;164;p5"/>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 name="Google Shape;212;p5"/>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213" name="Google Shape;213;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4"/>
        <p:cNvGrpSpPr/>
        <p:nvPr/>
      </p:nvGrpSpPr>
      <p:grpSpPr>
        <a:xfrm>
          <a:off x="0" y="0"/>
          <a:ext cx="0" cy="0"/>
          <a:chOff x="0" y="0"/>
          <a:chExt cx="0" cy="0"/>
        </a:xfrm>
      </p:grpSpPr>
      <p:grpSp>
        <p:nvGrpSpPr>
          <p:cNvPr id="215" name="Google Shape;215;p6"/>
          <p:cNvGrpSpPr/>
          <p:nvPr/>
        </p:nvGrpSpPr>
        <p:grpSpPr>
          <a:xfrm>
            <a:off x="6714243" y="3860093"/>
            <a:ext cx="2429755" cy="1286711"/>
            <a:chOff x="6714243" y="3860093"/>
            <a:chExt cx="2429755" cy="1286711"/>
          </a:xfrm>
        </p:grpSpPr>
        <p:sp>
          <p:nvSpPr>
            <p:cNvPr id="216" name="Google Shape;216;p6"/>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6"/>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6"/>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 name="Google Shape;228;p6"/>
          <p:cNvGrpSpPr/>
          <p:nvPr/>
        </p:nvGrpSpPr>
        <p:grpSpPr>
          <a:xfrm>
            <a:off x="892" y="-11"/>
            <a:ext cx="3037586" cy="2252645"/>
            <a:chOff x="892" y="-11"/>
            <a:chExt cx="3037586" cy="2252645"/>
          </a:xfrm>
        </p:grpSpPr>
        <p:sp>
          <p:nvSpPr>
            <p:cNvPr id="229" name="Google Shape;229;p6"/>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6"/>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253"/>
        <p:cNvGrpSpPr/>
        <p:nvPr/>
      </p:nvGrpSpPr>
      <p:grpSpPr>
        <a:xfrm>
          <a:off x="0" y="0"/>
          <a:ext cx="0" cy="0"/>
          <a:chOff x="0" y="0"/>
          <a:chExt cx="0" cy="0"/>
        </a:xfrm>
      </p:grpSpPr>
      <p:grpSp>
        <p:nvGrpSpPr>
          <p:cNvPr id="254" name="Google Shape;254;p7"/>
          <p:cNvGrpSpPr/>
          <p:nvPr/>
        </p:nvGrpSpPr>
        <p:grpSpPr>
          <a:xfrm>
            <a:off x="6109812" y="-11"/>
            <a:ext cx="3037586" cy="5146815"/>
            <a:chOff x="6109812" y="-11"/>
            <a:chExt cx="3037586" cy="5146815"/>
          </a:xfrm>
        </p:grpSpPr>
        <p:sp>
          <p:nvSpPr>
            <p:cNvPr id="255" name="Google Shape;255;p7"/>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7"/>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7"/>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7"/>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7"/>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7"/>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7"/>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7"/>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7"/>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7"/>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7"/>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7"/>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7"/>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7"/>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0" name="Google Shape;290;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22222"/>
              </a:buClr>
              <a:buSzPts val="2400"/>
              <a:buFont typeface="Montserrat"/>
              <a:buNone/>
              <a:defRPr sz="2400" b="1" i="0" u="none" strike="noStrike" cap="none">
                <a:solidFill>
                  <a:srgbClr val="222222"/>
                </a:solidFill>
                <a:latin typeface="Montserrat"/>
                <a:ea typeface="Montserrat"/>
                <a:cs typeface="Montserrat"/>
                <a:sym typeface="Montserrat"/>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ebwise.ie/news/youth/be-an-upstander-not-a-bystander" TargetMode="Externa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 name="Picture 2">
            <a:extLst>
              <a:ext uri="{FF2B5EF4-FFF2-40B4-BE49-F238E27FC236}">
                <a16:creationId xmlns:a16="http://schemas.microsoft.com/office/drawing/2014/main" id="{69A116C3-C512-9D4E-891C-1178BDA8A940}"/>
              </a:ext>
            </a:extLst>
          </p:cNvPr>
          <p:cNvPicPr>
            <a:picLocks noChangeAspect="1"/>
          </p:cNvPicPr>
          <p:nvPr/>
        </p:nvPicPr>
        <p:blipFill>
          <a:blip r:embed="rId3"/>
          <a:stretch>
            <a:fillRect/>
          </a:stretch>
        </p:blipFill>
        <p:spPr>
          <a:xfrm>
            <a:off x="0" y="0"/>
            <a:ext cx="9144000" cy="5143500"/>
          </a:xfrm>
          <a:prstGeom prst="rect">
            <a:avLst/>
          </a:prstGeom>
        </p:spPr>
      </p:pic>
      <p:pic>
        <p:nvPicPr>
          <p:cNvPr id="338" name="Google Shape;338;p9" descr="Education_MARK_MASTER_Centred_White.p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115163"/>
            <a:ext cx="1242652" cy="1011874"/>
          </a:xfrm>
          <a:prstGeom prst="rect">
            <a:avLst/>
          </a:prstGeom>
          <a:noFill/>
          <a:ln>
            <a:noFill/>
          </a:ln>
        </p:spPr>
      </p:pic>
      <p:pic>
        <p:nvPicPr>
          <p:cNvPr id="337" name="Google Shape;337;p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242652" y="4603368"/>
            <a:ext cx="2384795" cy="354535"/>
          </a:xfrm>
          <a:prstGeom prst="rect">
            <a:avLst/>
          </a:prstGeom>
          <a:noFill/>
          <a:ln>
            <a:noFill/>
          </a:ln>
        </p:spPr>
      </p:pic>
      <p:sp>
        <p:nvSpPr>
          <p:cNvPr id="7" name="Google Shape;351;p11">
            <a:extLst>
              <a:ext uri="{FF2B5EF4-FFF2-40B4-BE49-F238E27FC236}">
                <a16:creationId xmlns:a16="http://schemas.microsoft.com/office/drawing/2014/main" id="{EDCA96EE-8A72-7643-8126-85B86DE0CDF5}"/>
              </a:ext>
            </a:extLst>
          </p:cNvPr>
          <p:cNvSpPr/>
          <p:nvPr/>
        </p:nvSpPr>
        <p:spPr>
          <a:xfrm>
            <a:off x="-4737550" y="2753252"/>
            <a:ext cx="8243200" cy="43858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250"/>
              <a:buFont typeface="Arial"/>
              <a:buNone/>
            </a:pPr>
            <a:r>
              <a:rPr lang="en-US" sz="4500" b="1" i="0" u="none" strike="noStrike" cap="none" dirty="0">
                <a:solidFill>
                  <a:schemeClr val="bg1"/>
                </a:solidFill>
                <a:latin typeface="Avenir Heavy"/>
                <a:ea typeface="Avenir"/>
                <a:cs typeface="Avenir Heavy"/>
                <a:sym typeface="Avenir"/>
              </a:rPr>
              <a:t>LESSON 2 </a:t>
            </a:r>
            <a:endParaRPr lang="en-US" sz="4500" dirty="0">
              <a:solidFill>
                <a:schemeClr val="bg1"/>
              </a:solidFill>
              <a:latin typeface="Avenir Heavy"/>
              <a:cs typeface="Avenir Heav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1" descr="THE LAW, THE INTERNET and ME (7).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80" y="-32929"/>
            <a:ext cx="9283746" cy="5222107"/>
          </a:xfrm>
          <a:prstGeom prst="rect">
            <a:avLst/>
          </a:prstGeom>
          <a:noFill/>
          <a:ln>
            <a:noFill/>
          </a:ln>
        </p:spPr>
      </p:pic>
      <p:sp>
        <p:nvSpPr>
          <p:cNvPr id="420" name="Google Shape;420;p21"/>
          <p:cNvSpPr txBox="1"/>
          <p:nvPr/>
        </p:nvSpPr>
        <p:spPr>
          <a:xfrm>
            <a:off x="365485" y="2386025"/>
            <a:ext cx="4806004" cy="66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ANY QUESTIONS?</a:t>
            </a:r>
            <a:endParaRPr sz="3200" b="1" i="0" u="none" strike="noStrike" cap="none" dirty="0">
              <a:solidFill>
                <a:srgbClr val="FFFFFF"/>
              </a:solidFill>
              <a:latin typeface="Avenir Heavy"/>
              <a:ea typeface="Avenir"/>
              <a:cs typeface="Avenir Heavy"/>
              <a:sym typeface="Avenir"/>
            </a:endParaRPr>
          </a:p>
        </p:txBody>
      </p:sp>
      <p:pic>
        <p:nvPicPr>
          <p:cNvPr id="421" name="Google Shape;421;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42652" y="4572583"/>
            <a:ext cx="2538849" cy="354535"/>
          </a:xfrm>
          <a:prstGeom prst="rect">
            <a:avLst/>
          </a:prstGeom>
          <a:noFill/>
          <a:ln>
            <a:noFill/>
          </a:ln>
        </p:spPr>
      </p:pic>
      <p:pic>
        <p:nvPicPr>
          <p:cNvPr id="422" name="Google Shape;422;p21" descr="Education_MARK_MASTER_Centred_White.p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115163"/>
            <a:ext cx="1242652" cy="1011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0" descr="Untitled design (15).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59" y="-36545"/>
            <a:ext cx="9273932" cy="5216587"/>
          </a:xfrm>
          <a:prstGeom prst="rect">
            <a:avLst/>
          </a:prstGeom>
          <a:noFill/>
          <a:ln>
            <a:noFill/>
          </a:ln>
        </p:spPr>
      </p:pic>
      <p:sp>
        <p:nvSpPr>
          <p:cNvPr id="344" name="Google Shape;344;p10"/>
          <p:cNvSpPr/>
          <p:nvPr/>
        </p:nvSpPr>
        <p:spPr>
          <a:xfrm>
            <a:off x="611690" y="185870"/>
            <a:ext cx="8243200" cy="43858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250"/>
              <a:buFont typeface="Arial"/>
              <a:buNone/>
            </a:pPr>
            <a:r>
              <a:rPr lang="en-US" sz="3000" b="1" i="0" u="none" strike="noStrike" cap="none" dirty="0">
                <a:solidFill>
                  <a:srgbClr val="000090"/>
                </a:solidFill>
                <a:latin typeface="Avenir Heavy"/>
                <a:ea typeface="Avenir"/>
                <a:cs typeface="Avenir Heavy"/>
                <a:sym typeface="Avenir"/>
              </a:rPr>
              <a:t>CLASS AGREEMENT</a:t>
            </a:r>
            <a:endParaRPr dirty="0">
              <a:latin typeface="Avenir Heavy"/>
              <a:cs typeface="Avenir Heavy"/>
            </a:endParaRPr>
          </a:p>
        </p:txBody>
      </p:sp>
      <p:sp>
        <p:nvSpPr>
          <p:cNvPr id="345" name="Google Shape;345;p10"/>
          <p:cNvSpPr/>
          <p:nvPr/>
        </p:nvSpPr>
        <p:spPr>
          <a:xfrm>
            <a:off x="299094" y="737295"/>
            <a:ext cx="4572000" cy="33855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dirty="0">
                <a:solidFill>
                  <a:schemeClr val="lt1"/>
                </a:solidFill>
                <a:latin typeface="Avenir Heavy"/>
                <a:ea typeface="Avenir"/>
                <a:cs typeface="Avenir Heavy"/>
                <a:sym typeface="Avenir"/>
              </a:rPr>
              <a:t>GROUND RULES</a:t>
            </a:r>
            <a:endParaRPr dirty="0">
              <a:latin typeface="Avenir Heavy"/>
              <a:cs typeface="Avenir Heavy"/>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Use I statements: I think, I feel, I believe.</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Don’t give examples of your own experience or examples of what has happened to others.</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If something offends you during a discussion acknowledge it immediately, don’t let it simmer.</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Ensure everyone has a chance to speak. No interrupting each other.</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Show respect to everyone, no put downs or eye rolling!</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What is shared in class stays in class … but there is a limit to this if a teacher is concerned. </a:t>
            </a:r>
            <a:endParaRPr sz="1400" b="1" i="0" u="none" strike="noStrike" cap="none" dirty="0">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dirty="0">
                <a:solidFill>
                  <a:schemeClr val="lt1"/>
                </a:solidFill>
                <a:latin typeface="Avenir Heavy"/>
                <a:ea typeface="Avenir"/>
                <a:cs typeface="Avenir Heavy"/>
                <a:sym typeface="Avenir"/>
              </a:rPr>
              <a:t>Everyone has the freedom to change their opinion based on reflective discussion. </a:t>
            </a:r>
            <a:endParaRPr sz="1400" b="1" i="0" u="none" strike="noStrike" cap="none" dirty="0">
              <a:solidFill>
                <a:schemeClr val="lt1"/>
              </a:solidFill>
              <a:latin typeface="Avenir Heavy"/>
              <a:ea typeface="Avenir"/>
              <a:cs typeface="Avenir Heavy"/>
              <a:sym typeface="Avenir"/>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venir Heavy"/>
              <a:ea typeface="Avenir"/>
              <a:cs typeface="Avenir Heavy"/>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3" descr="Untitled design (2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685" y="-36545"/>
            <a:ext cx="9290174" cy="5225723"/>
          </a:xfrm>
          <a:prstGeom prst="rect">
            <a:avLst/>
          </a:prstGeom>
          <a:noFill/>
          <a:ln>
            <a:noFill/>
          </a:ln>
        </p:spPr>
      </p:pic>
      <p:sp>
        <p:nvSpPr>
          <p:cNvPr id="5" name="Google Shape;381;p15">
            <a:extLst>
              <a:ext uri="{FF2B5EF4-FFF2-40B4-BE49-F238E27FC236}">
                <a16:creationId xmlns:a16="http://schemas.microsoft.com/office/drawing/2014/main" id="{13A02AC4-15AF-EF4D-9D1D-A1658D0A329E}"/>
              </a:ext>
            </a:extLst>
          </p:cNvPr>
          <p:cNvSpPr/>
          <p:nvPr/>
        </p:nvSpPr>
        <p:spPr>
          <a:xfrm>
            <a:off x="3099817" y="279678"/>
            <a:ext cx="5760932" cy="4770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GB" sz="2500" b="1" i="0" u="none" strike="noStrike" cap="none" dirty="0">
                <a:solidFill>
                  <a:schemeClr val="bg1"/>
                </a:solidFill>
                <a:latin typeface="Montserrat"/>
                <a:ea typeface="Montserrat"/>
                <a:cs typeface="Montserrat"/>
                <a:sym typeface="Montserrat"/>
              </a:rPr>
              <a:t>CONNECT WITH RESPECT </a:t>
            </a:r>
            <a:r>
              <a:rPr lang="en-GB" sz="2500" b="1" i="0" u="none" strike="noStrike" cap="none" dirty="0">
                <a:solidFill>
                  <a:srgbClr val="002060"/>
                </a:solidFill>
                <a:latin typeface="Montserrat"/>
                <a:ea typeface="Montserrat"/>
                <a:cs typeface="Montserrat"/>
                <a:sym typeface="Montserrat"/>
              </a:rPr>
              <a:t>LESSON RECAP</a:t>
            </a:r>
            <a:endParaRPr sz="2500" b="1" i="0" u="none" strike="noStrike" cap="none" dirty="0">
              <a:solidFill>
                <a:srgbClr val="002060"/>
              </a:solidFill>
              <a:latin typeface="Montserrat"/>
              <a:ea typeface="Montserrat"/>
              <a:cs typeface="Montserrat"/>
              <a:sym typeface="Montserrat"/>
            </a:endParaRPr>
          </a:p>
        </p:txBody>
      </p:sp>
      <p:sp>
        <p:nvSpPr>
          <p:cNvPr id="6" name="Google Shape;382;p15">
            <a:extLst>
              <a:ext uri="{FF2B5EF4-FFF2-40B4-BE49-F238E27FC236}">
                <a16:creationId xmlns:a16="http://schemas.microsoft.com/office/drawing/2014/main" id="{43D0558A-A216-F84D-88FC-8C9CC2D36EBE}"/>
              </a:ext>
            </a:extLst>
          </p:cNvPr>
          <p:cNvSpPr/>
          <p:nvPr/>
        </p:nvSpPr>
        <p:spPr>
          <a:xfrm>
            <a:off x="272847" y="1072955"/>
            <a:ext cx="5231841" cy="2785378"/>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500"/>
            </a:pPr>
            <a:r>
              <a:rPr lang="en-US" sz="2800" b="1" i="0" u="none" strike="noStrike" cap="none" dirty="0">
                <a:solidFill>
                  <a:srgbClr val="002060"/>
                </a:solidFill>
                <a:latin typeface="Avenir Book" panose="02000503020000020003" pitchFamily="2" charset="0"/>
                <a:ea typeface="Montserrat"/>
                <a:cs typeface="Montserrat"/>
                <a:sym typeface="Montserrat"/>
              </a:rPr>
              <a:t>Bullying: Who’s involved?</a:t>
            </a:r>
          </a:p>
          <a:p>
            <a:pPr marL="285750" lvl="0" indent="-285750">
              <a:buFont typeface="Arial" panose="020B0604020202020204" pitchFamily="34" charset="0"/>
              <a:buChar char="•"/>
            </a:pPr>
            <a:r>
              <a:rPr lang="en-IE" sz="2400" dirty="0">
                <a:solidFill>
                  <a:schemeClr val="bg1"/>
                </a:solidFill>
                <a:latin typeface="Avenir Book" panose="02000503020000020003" pitchFamily="2" charset="0"/>
              </a:rPr>
              <a:t>What is cyberbullying?</a:t>
            </a:r>
          </a:p>
          <a:p>
            <a:pPr marL="285750" lvl="0" indent="-285750">
              <a:buFont typeface="Arial" panose="020B0604020202020204" pitchFamily="34" charset="0"/>
              <a:buChar char="•"/>
            </a:pPr>
            <a:r>
              <a:rPr lang="en-IE" sz="2400" dirty="0">
                <a:solidFill>
                  <a:schemeClr val="bg1"/>
                </a:solidFill>
                <a:latin typeface="Avenir Book" panose="02000503020000020003" pitchFamily="2" charset="0"/>
              </a:rPr>
              <a:t>What constitutes cyberbullying?</a:t>
            </a:r>
          </a:p>
          <a:p>
            <a:pPr marL="285750" lvl="0" indent="-285750">
              <a:buFont typeface="Arial" panose="020B0604020202020204" pitchFamily="34" charset="0"/>
              <a:buChar char="•"/>
            </a:pPr>
            <a:r>
              <a:rPr lang="en-IE" sz="2400" dirty="0">
                <a:solidFill>
                  <a:schemeClr val="bg1"/>
                </a:solidFill>
                <a:latin typeface="Avenir Book" panose="02000503020000020003" pitchFamily="2" charset="0"/>
              </a:rPr>
              <a:t>How can we respond?</a:t>
            </a:r>
          </a:p>
          <a:p>
            <a:pPr marL="285750" lvl="0" indent="-285750">
              <a:buFont typeface="Arial" panose="020B0604020202020204" pitchFamily="34" charset="0"/>
              <a:buChar char="•"/>
            </a:pPr>
            <a:r>
              <a:rPr lang="en-IE" sz="2400" dirty="0">
                <a:solidFill>
                  <a:schemeClr val="bg1"/>
                </a:solidFill>
                <a:latin typeface="Avenir Book" panose="02000503020000020003" pitchFamily="2" charset="0"/>
              </a:rPr>
              <a:t>Where can we get help?</a:t>
            </a:r>
          </a:p>
          <a:p>
            <a:pPr marL="457200" marR="0" lvl="0" indent="-457200" algn="l" rtl="0">
              <a:lnSpc>
                <a:spcPct val="100000"/>
              </a:lnSpc>
              <a:spcBef>
                <a:spcPts val="0"/>
              </a:spcBef>
              <a:spcAft>
                <a:spcPts val="0"/>
              </a:spcAft>
              <a:buClr>
                <a:srgbClr val="000000"/>
              </a:buClr>
              <a:buSzPts val="2500"/>
              <a:buFont typeface="Arial"/>
              <a:buChar char="•"/>
            </a:pPr>
            <a:endParaRPr lang="en-US" sz="25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716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1495E-53A5-A84C-82D5-29D7C23408F6}"/>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381;p15">
            <a:extLst>
              <a:ext uri="{FF2B5EF4-FFF2-40B4-BE49-F238E27FC236}">
                <a16:creationId xmlns:a16="http://schemas.microsoft.com/office/drawing/2014/main" id="{944F2E72-1318-684C-9CFC-34A9DDA6BAC5}"/>
              </a:ext>
            </a:extLst>
          </p:cNvPr>
          <p:cNvSpPr/>
          <p:nvPr/>
        </p:nvSpPr>
        <p:spPr>
          <a:xfrm>
            <a:off x="3099817" y="279678"/>
            <a:ext cx="5760932" cy="4770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GB" sz="2500" b="1" dirty="0">
                <a:solidFill>
                  <a:schemeClr val="bg1"/>
                </a:solidFill>
                <a:latin typeface="Montserrat"/>
                <a:ea typeface="Montserrat"/>
                <a:cs typeface="Montserrat"/>
                <a:sym typeface="Montserrat"/>
              </a:rPr>
              <a:t>BULLYING:</a:t>
            </a:r>
            <a:r>
              <a:rPr lang="en-GB" sz="2500" b="1" i="0" u="none" strike="noStrike" cap="none" dirty="0">
                <a:solidFill>
                  <a:schemeClr val="bg1"/>
                </a:solidFill>
                <a:latin typeface="Montserrat"/>
                <a:ea typeface="Montserrat"/>
                <a:cs typeface="Montserrat"/>
                <a:sym typeface="Montserrat"/>
              </a:rPr>
              <a:t> </a:t>
            </a:r>
            <a:r>
              <a:rPr lang="en-GB" sz="2500" b="1" dirty="0">
                <a:solidFill>
                  <a:srgbClr val="002060"/>
                </a:solidFill>
                <a:latin typeface="Montserrat"/>
                <a:ea typeface="Montserrat"/>
                <a:cs typeface="Montserrat"/>
                <a:sym typeface="Montserrat"/>
              </a:rPr>
              <a:t>WHO’S INVOLVED?</a:t>
            </a:r>
            <a:endParaRPr sz="2500" b="1" i="0" u="none" strike="noStrike" cap="none" dirty="0">
              <a:solidFill>
                <a:srgbClr val="002060"/>
              </a:solidFill>
              <a:latin typeface="Montserrat"/>
              <a:ea typeface="Montserrat"/>
              <a:cs typeface="Montserrat"/>
              <a:sym typeface="Montserrat"/>
            </a:endParaRPr>
          </a:p>
        </p:txBody>
      </p:sp>
      <p:sp>
        <p:nvSpPr>
          <p:cNvPr id="5" name="Google Shape;382;p15">
            <a:extLst>
              <a:ext uri="{FF2B5EF4-FFF2-40B4-BE49-F238E27FC236}">
                <a16:creationId xmlns:a16="http://schemas.microsoft.com/office/drawing/2014/main" id="{70850783-7040-AA41-A43C-5FB7BA405D09}"/>
              </a:ext>
            </a:extLst>
          </p:cNvPr>
          <p:cNvSpPr/>
          <p:nvPr/>
        </p:nvSpPr>
        <p:spPr>
          <a:xfrm>
            <a:off x="283251" y="679763"/>
            <a:ext cx="4710633" cy="2785378"/>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500"/>
            </a:pPr>
            <a:r>
              <a:rPr lang="en-US" sz="2800" b="1" dirty="0">
                <a:solidFill>
                  <a:srgbClr val="002060"/>
                </a:solidFill>
                <a:latin typeface="Avenir Book" panose="02000503020000020003" pitchFamily="2" charset="0"/>
                <a:ea typeface="Montserrat"/>
                <a:cs typeface="Montserrat"/>
                <a:sym typeface="Montserrat"/>
              </a:rPr>
              <a:t>Upstander or Bystander</a:t>
            </a:r>
            <a:r>
              <a:rPr lang="en-US" sz="2800" b="1" i="0" u="none" strike="noStrike" cap="none" dirty="0">
                <a:solidFill>
                  <a:srgbClr val="002060"/>
                </a:solidFill>
                <a:latin typeface="Avenir Book" panose="02000503020000020003" pitchFamily="2" charset="0"/>
                <a:ea typeface="Montserrat"/>
                <a:cs typeface="Montserrat"/>
                <a:sym typeface="Montserrat"/>
              </a:rPr>
              <a:t>?</a:t>
            </a:r>
          </a:p>
          <a:p>
            <a:pPr>
              <a:buSzPts val="2500"/>
            </a:pPr>
            <a:endParaRPr lang="en-IE" b="1" dirty="0">
              <a:latin typeface="Avenir Book" panose="02000503020000020003" pitchFamily="2" charset="0"/>
            </a:endParaRPr>
          </a:p>
          <a:p>
            <a:pPr>
              <a:buSzPts val="2500"/>
            </a:pPr>
            <a:r>
              <a:rPr lang="en-IE" b="1" dirty="0">
                <a:latin typeface="Avenir Book" panose="02000503020000020003" pitchFamily="2" charset="0"/>
              </a:rPr>
              <a:t>Bystander:</a:t>
            </a:r>
            <a:r>
              <a:rPr lang="en-IE" dirty="0">
                <a:latin typeface="Avenir Book" panose="02000503020000020003" pitchFamily="2" charset="0"/>
              </a:rPr>
              <a:t> </a:t>
            </a:r>
            <a:r>
              <a:rPr lang="en-US" dirty="0">
                <a:latin typeface="Avenir Book" panose="02000503020000020003" pitchFamily="2" charset="0"/>
              </a:rPr>
              <a:t>Bystanders are people who witness bullying but are not victims or perpetrators of bullying. The bystander effect means that often the more people who see something happen the less likely each individual is to do something about it.</a:t>
            </a:r>
          </a:p>
          <a:p>
            <a:pPr>
              <a:buSzPts val="2500"/>
            </a:pPr>
            <a:endParaRPr lang="en-US" dirty="0">
              <a:latin typeface="Avenir Book" panose="02000503020000020003" pitchFamily="2" charset="0"/>
            </a:endParaRPr>
          </a:p>
          <a:p>
            <a:r>
              <a:rPr lang="en-IE" b="1" dirty="0">
                <a:latin typeface="Avenir Book" panose="02000503020000020003" pitchFamily="2" charset="0"/>
              </a:rPr>
              <a:t>Upstander:</a:t>
            </a:r>
            <a:r>
              <a:rPr lang="en-IE" dirty="0">
                <a:latin typeface="Avenir Book" panose="02000503020000020003" pitchFamily="2" charset="0"/>
              </a:rPr>
              <a:t> Someone who not only recognises when something is wrong, but as a result, stands up for his/her beliefs by taking action. An upstander will help/support whomever is being hurt, or will speak up to correct the situation/make it right.</a:t>
            </a:r>
          </a:p>
          <a:p>
            <a:r>
              <a:rPr lang="en-IE" dirty="0"/>
              <a:t> </a:t>
            </a:r>
          </a:p>
          <a:p>
            <a:pPr>
              <a:buSzPts val="2500"/>
            </a:pPr>
            <a:endParaRPr lang="en-IE" dirty="0">
              <a:latin typeface="Avenir Book" panose="02000503020000020003" pitchFamily="2" charset="0"/>
            </a:endParaRPr>
          </a:p>
          <a:p>
            <a:pPr marL="457200" marR="0" lvl="0" indent="-457200" algn="l" rtl="0">
              <a:lnSpc>
                <a:spcPct val="100000"/>
              </a:lnSpc>
              <a:spcBef>
                <a:spcPts val="0"/>
              </a:spcBef>
              <a:spcAft>
                <a:spcPts val="0"/>
              </a:spcAft>
              <a:buClr>
                <a:srgbClr val="000000"/>
              </a:buClr>
              <a:buSzPts val="2500"/>
              <a:buFont typeface="Arial"/>
              <a:buChar char="•"/>
            </a:pPr>
            <a:endParaRPr lang="en-US" sz="25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8405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12"/>
          <p:cNvSpPr/>
          <p:nvPr/>
        </p:nvSpPr>
        <p:spPr>
          <a:xfrm>
            <a:off x="5466900" y="280658"/>
            <a:ext cx="3482344" cy="5847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200" b="1" i="0" u="none" strike="noStrike" cap="none" dirty="0">
                <a:solidFill>
                  <a:srgbClr val="000090"/>
                </a:solidFill>
                <a:latin typeface="Avenir Heavy"/>
                <a:ea typeface="Avenir"/>
                <a:cs typeface="Avenir Heavy"/>
                <a:sym typeface="Avenir"/>
              </a:rPr>
              <a:t>LET’S DISCUSS…</a:t>
            </a:r>
            <a:endParaRPr sz="3200" b="1" i="0" u="none" strike="noStrike" cap="none" dirty="0">
              <a:solidFill>
                <a:srgbClr val="000090"/>
              </a:solidFill>
              <a:latin typeface="Avenir Heavy"/>
              <a:ea typeface="Avenir"/>
              <a:cs typeface="Avenir Heavy"/>
              <a:sym typeface="Avenir"/>
            </a:endParaRPr>
          </a:p>
        </p:txBody>
      </p:sp>
      <p:sp>
        <p:nvSpPr>
          <p:cNvPr id="359" name="Google Shape;359;p12"/>
          <p:cNvSpPr/>
          <p:nvPr/>
        </p:nvSpPr>
        <p:spPr>
          <a:xfrm>
            <a:off x="106882" y="1115068"/>
            <a:ext cx="3504986" cy="2062103"/>
          </a:xfrm>
          <a:prstGeom prst="rect">
            <a:avLst/>
          </a:prstGeom>
          <a:noFill/>
          <a:ln>
            <a:noFill/>
          </a:ln>
        </p:spPr>
        <p:txBody>
          <a:bodyPr spcFirstLastPara="1" wrap="square" lIns="91425" tIns="45700" rIns="91425" bIns="45700" anchor="t" anchorCtr="0">
            <a:noAutofit/>
          </a:bodyPr>
          <a:lstStyle/>
          <a:p>
            <a:r>
              <a:rPr lang="en-US" sz="2200" b="1" dirty="0">
                <a:solidFill>
                  <a:schemeClr val="bg1"/>
                </a:solidFill>
                <a:latin typeface="Avenir Book" panose="02000503020000020003" pitchFamily="2" charset="0"/>
              </a:rPr>
              <a:t>What might prevent people from intervening in bullying situations?</a:t>
            </a:r>
            <a:endParaRPr lang="en-IE" sz="2200" dirty="0">
              <a:solidFill>
                <a:schemeClr val="bg1"/>
              </a:solidFill>
              <a:latin typeface="Avenir Book" panose="02000503020000020003" pitchFamily="2" charset="0"/>
            </a:endParaRPr>
          </a:p>
          <a:p>
            <a:pPr marL="0" marR="0" lvl="0" indent="0" algn="l" rtl="0">
              <a:lnSpc>
                <a:spcPct val="100000"/>
              </a:lnSpc>
              <a:spcBef>
                <a:spcPts val="0"/>
              </a:spcBef>
              <a:spcAft>
                <a:spcPts val="0"/>
              </a:spcAft>
              <a:buNone/>
            </a:pPr>
            <a:endParaRPr sz="1400" b="0" i="0" u="none" strike="noStrike" cap="none" dirty="0">
              <a:solidFill>
                <a:srgbClr val="000090"/>
              </a:solidFill>
              <a:latin typeface="Avenir Heavy"/>
              <a:cs typeface="Avenir Heavy"/>
              <a:sym typeface="Arial"/>
            </a:endParaRPr>
          </a:p>
        </p:txBody>
      </p:sp>
      <p:pic>
        <p:nvPicPr>
          <p:cNvPr id="4" name="Picture 3">
            <a:extLst>
              <a:ext uri="{FF2B5EF4-FFF2-40B4-BE49-F238E27FC236}">
                <a16:creationId xmlns:a16="http://schemas.microsoft.com/office/drawing/2014/main" id="{136162A0-4025-5242-9222-D4C49410DA04}"/>
              </a:ext>
            </a:extLst>
          </p:cNvPr>
          <p:cNvPicPr>
            <a:picLocks noChangeAspect="1"/>
          </p:cNvPicPr>
          <p:nvPr/>
        </p:nvPicPr>
        <p:blipFill>
          <a:blip r:embed="rId3"/>
          <a:stretch>
            <a:fillRect/>
          </a:stretch>
        </p:blipFill>
        <p:spPr>
          <a:xfrm>
            <a:off x="0" y="-1"/>
            <a:ext cx="9144000" cy="5148469"/>
          </a:xfrm>
          <a:prstGeom prst="rect">
            <a:avLst/>
          </a:prstGeom>
        </p:spPr>
      </p:pic>
      <p:pic>
        <p:nvPicPr>
          <p:cNvPr id="6" name="Picture 5">
            <a:extLst>
              <a:ext uri="{FF2B5EF4-FFF2-40B4-BE49-F238E27FC236}">
                <a16:creationId xmlns:a16="http://schemas.microsoft.com/office/drawing/2014/main" id="{67540A47-6952-174D-86B6-AD95617DBAC7}"/>
              </a:ext>
            </a:extLst>
          </p:cNvPr>
          <p:cNvPicPr>
            <a:picLocks noChangeAspect="1"/>
          </p:cNvPicPr>
          <p:nvPr/>
        </p:nvPicPr>
        <p:blipFill>
          <a:blip r:embed="rId4"/>
          <a:stretch>
            <a:fillRect/>
          </a:stretch>
        </p:blipFill>
        <p:spPr>
          <a:xfrm>
            <a:off x="6791997" y="1210842"/>
            <a:ext cx="2614324" cy="1966329"/>
          </a:xfrm>
          <a:prstGeom prst="rect">
            <a:avLst/>
          </a:prstGeom>
        </p:spPr>
      </p:pic>
      <p:pic>
        <p:nvPicPr>
          <p:cNvPr id="8" name="Picture 7">
            <a:extLst>
              <a:ext uri="{FF2B5EF4-FFF2-40B4-BE49-F238E27FC236}">
                <a16:creationId xmlns:a16="http://schemas.microsoft.com/office/drawing/2014/main" id="{CA287E1B-623F-6B41-A88B-6BA3B5E63138}"/>
              </a:ext>
            </a:extLst>
          </p:cNvPr>
          <p:cNvPicPr>
            <a:picLocks noChangeAspect="1"/>
          </p:cNvPicPr>
          <p:nvPr/>
        </p:nvPicPr>
        <p:blipFill>
          <a:blip r:embed="rId5"/>
          <a:stretch>
            <a:fillRect/>
          </a:stretch>
        </p:blipFill>
        <p:spPr>
          <a:xfrm>
            <a:off x="5311530" y="2315595"/>
            <a:ext cx="4094791" cy="3113532"/>
          </a:xfrm>
          <a:prstGeom prst="rect">
            <a:avLst/>
          </a:prstGeom>
        </p:spPr>
      </p:pic>
      <p:pic>
        <p:nvPicPr>
          <p:cNvPr id="10" name="Picture 9">
            <a:extLst>
              <a:ext uri="{FF2B5EF4-FFF2-40B4-BE49-F238E27FC236}">
                <a16:creationId xmlns:a16="http://schemas.microsoft.com/office/drawing/2014/main" id="{6164635C-8BC7-9847-A61F-2D1175C05EE4}"/>
              </a:ext>
            </a:extLst>
          </p:cNvPr>
          <p:cNvPicPr>
            <a:picLocks noChangeAspect="1"/>
          </p:cNvPicPr>
          <p:nvPr/>
        </p:nvPicPr>
        <p:blipFill>
          <a:blip r:embed="rId6"/>
          <a:stretch>
            <a:fillRect/>
          </a:stretch>
        </p:blipFill>
        <p:spPr>
          <a:xfrm>
            <a:off x="5233162" y="3493254"/>
            <a:ext cx="927100" cy="800100"/>
          </a:xfrm>
          <a:prstGeom prst="rect">
            <a:avLst/>
          </a:prstGeom>
        </p:spPr>
      </p:pic>
      <p:pic>
        <p:nvPicPr>
          <p:cNvPr id="12" name="Picture 11">
            <a:extLst>
              <a:ext uri="{FF2B5EF4-FFF2-40B4-BE49-F238E27FC236}">
                <a16:creationId xmlns:a16="http://schemas.microsoft.com/office/drawing/2014/main" id="{09FCDDBF-E834-FC44-AA4E-3E9DB5625046}"/>
              </a:ext>
            </a:extLst>
          </p:cNvPr>
          <p:cNvPicPr>
            <a:picLocks noChangeAspect="1"/>
          </p:cNvPicPr>
          <p:nvPr/>
        </p:nvPicPr>
        <p:blipFill>
          <a:blip r:embed="rId7"/>
          <a:stretch>
            <a:fillRect/>
          </a:stretch>
        </p:blipFill>
        <p:spPr>
          <a:xfrm>
            <a:off x="5957217" y="2275471"/>
            <a:ext cx="1117600" cy="901700"/>
          </a:xfrm>
          <a:prstGeom prst="rect">
            <a:avLst/>
          </a:prstGeom>
        </p:spPr>
      </p:pic>
      <p:sp>
        <p:nvSpPr>
          <p:cNvPr id="16" name="Google Shape;381;p15">
            <a:extLst>
              <a:ext uri="{FF2B5EF4-FFF2-40B4-BE49-F238E27FC236}">
                <a16:creationId xmlns:a16="http://schemas.microsoft.com/office/drawing/2014/main" id="{244E4531-332D-E24E-976F-365B06AE1B95}"/>
              </a:ext>
            </a:extLst>
          </p:cNvPr>
          <p:cNvSpPr/>
          <p:nvPr/>
        </p:nvSpPr>
        <p:spPr>
          <a:xfrm>
            <a:off x="4142233" y="279678"/>
            <a:ext cx="4718516" cy="4770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500" b="1" dirty="0">
                <a:solidFill>
                  <a:schemeClr val="bg1"/>
                </a:solidFill>
                <a:latin typeface="Montserrat"/>
                <a:ea typeface="Montserrat"/>
                <a:cs typeface="Montserrat"/>
                <a:sym typeface="Montserrat"/>
              </a:rPr>
              <a:t>BYSTANDER: </a:t>
            </a:r>
            <a:r>
              <a:rPr lang="en-US" sz="2500" b="1" i="0" u="none" strike="noStrike" cap="none" dirty="0">
                <a:solidFill>
                  <a:schemeClr val="accent1">
                    <a:lumMod val="50000"/>
                  </a:schemeClr>
                </a:solidFill>
                <a:latin typeface="Montserrat"/>
                <a:ea typeface="Montserrat"/>
                <a:cs typeface="Montserrat"/>
                <a:sym typeface="Montserrat"/>
              </a:rPr>
              <a:t>LET’S DISCUSS…</a:t>
            </a:r>
            <a:endParaRPr sz="2500" b="1" i="0" u="none" strike="noStrike" cap="none" dirty="0">
              <a:solidFill>
                <a:schemeClr val="accent1">
                  <a:lumMod val="50000"/>
                </a:schemeClr>
              </a:solidFill>
              <a:latin typeface="Montserrat"/>
              <a:ea typeface="Montserrat"/>
              <a:cs typeface="Montserrat"/>
              <a:sym typeface="Montserrat"/>
            </a:endParaRPr>
          </a:p>
        </p:txBody>
      </p:sp>
      <p:sp>
        <p:nvSpPr>
          <p:cNvPr id="17" name="Google Shape;382;p15">
            <a:extLst>
              <a:ext uri="{FF2B5EF4-FFF2-40B4-BE49-F238E27FC236}">
                <a16:creationId xmlns:a16="http://schemas.microsoft.com/office/drawing/2014/main" id="{3CCA2EAD-2559-CA4B-ABB8-23C55A0D33D8}"/>
              </a:ext>
            </a:extLst>
          </p:cNvPr>
          <p:cNvSpPr/>
          <p:nvPr/>
        </p:nvSpPr>
        <p:spPr>
          <a:xfrm>
            <a:off x="454593" y="1243054"/>
            <a:ext cx="4856937" cy="2785378"/>
          </a:xfrm>
          <a:prstGeom prst="rect">
            <a:avLst/>
          </a:prstGeom>
          <a:noFill/>
          <a:ln>
            <a:noFill/>
          </a:ln>
        </p:spPr>
        <p:txBody>
          <a:bodyPr spcFirstLastPara="1" wrap="square" lIns="91425" tIns="45700" rIns="91425" bIns="45700" anchor="t" anchorCtr="0">
            <a:noAutofit/>
          </a:bodyPr>
          <a:lstStyle/>
          <a:p>
            <a:pPr marL="457200" indent="-457200">
              <a:buSzPts val="2500"/>
              <a:buFont typeface="Arial"/>
              <a:buChar char="•"/>
            </a:pPr>
            <a:r>
              <a:rPr lang="en-US" sz="2200" b="1" dirty="0">
                <a:solidFill>
                  <a:schemeClr val="bg1"/>
                </a:solidFill>
              </a:rPr>
              <a:t>What might prevent people from intervening in bullying situations?</a:t>
            </a:r>
          </a:p>
          <a:p>
            <a:pPr marL="457200" indent="-457200">
              <a:buSzPts val="2500"/>
              <a:buFont typeface="Arial"/>
              <a:buChar char="•"/>
            </a:pPr>
            <a:r>
              <a:rPr lang="en-US" sz="2200" b="1" dirty="0">
                <a:solidFill>
                  <a:schemeClr val="bg1"/>
                </a:solidFill>
              </a:rPr>
              <a:t>How can bystanders get help without exposing themselves?</a:t>
            </a:r>
            <a:endParaRPr lang="en-IE" sz="2200" dirty="0">
              <a:solidFill>
                <a:schemeClr val="bg1"/>
              </a:solidFill>
            </a:endParaRPr>
          </a:p>
          <a:p>
            <a:pPr marL="457200" indent="-457200">
              <a:buSzPts val="2500"/>
              <a:buFont typeface="Arial"/>
              <a:buChar char="•"/>
            </a:pPr>
            <a:r>
              <a:rPr lang="en-IE" sz="2200" b="1" dirty="0">
                <a:solidFill>
                  <a:schemeClr val="bg1"/>
                </a:solidFill>
              </a:rPr>
              <a:t>How do people who bully benefit when someone acts as a positive bystander?</a:t>
            </a:r>
            <a:endParaRPr lang="en-IE" sz="2200" dirty="0">
              <a:solidFill>
                <a:schemeClr val="bg1"/>
              </a:solidFill>
            </a:endParaRPr>
          </a:p>
          <a:p>
            <a:pPr>
              <a:buSzPts val="2500"/>
            </a:pPr>
            <a:endParaRPr lang="en-IE" dirty="0"/>
          </a:p>
        </p:txBody>
      </p:sp>
    </p:spTree>
    <p:extLst>
      <p:ext uri="{BB962C8B-B14F-4D97-AF65-F5344CB8AC3E}">
        <p14:creationId xmlns:p14="http://schemas.microsoft.com/office/powerpoint/2010/main" val="28004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4" descr="Untitled design (22).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9136"/>
            <a:ext cx="9219381" cy="5185902"/>
          </a:xfrm>
          <a:prstGeom prst="rect">
            <a:avLst/>
          </a:prstGeom>
          <a:noFill/>
          <a:ln>
            <a:noFill/>
          </a:ln>
        </p:spPr>
      </p:pic>
      <p:sp>
        <p:nvSpPr>
          <p:cNvPr id="372" name="Google Shape;372;p14"/>
          <p:cNvSpPr txBox="1"/>
          <p:nvPr/>
        </p:nvSpPr>
        <p:spPr>
          <a:xfrm>
            <a:off x="2533196" y="186449"/>
            <a:ext cx="11453216" cy="473313"/>
          </a:xfrm>
          <a:prstGeom prst="rect">
            <a:avLst/>
          </a:prstGeom>
          <a:noFill/>
          <a:ln>
            <a:noFill/>
          </a:ln>
        </p:spPr>
        <p:txBody>
          <a:bodyPr spcFirstLastPara="1" wrap="square" lIns="91425" tIns="45700" rIns="91425" bIns="45700" anchor="t" anchorCtr="0">
            <a:noAutofit/>
          </a:bodyPr>
          <a:lstStyle/>
          <a:p>
            <a:pPr>
              <a:spcAft>
                <a:spcPts val="800"/>
              </a:spcAft>
            </a:pPr>
            <a:r>
              <a:rPr lang="en-IE" sz="28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Activity 2: </a:t>
            </a:r>
            <a:r>
              <a:rPr lang="en-IE" sz="28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Be an upstander not a bystander</a:t>
            </a:r>
            <a:r>
              <a:rPr lang="en-US" sz="2800" dirty="0">
                <a:solidFill>
                  <a:schemeClr val="bg1"/>
                </a:solidFill>
                <a:latin typeface="Calibri" panose="020F0502020204030204" pitchFamily="34" charset="0"/>
                <a:ea typeface="Calibri" panose="020F0502020204030204" pitchFamily="34" charset="0"/>
              </a:rPr>
              <a:t> </a:t>
            </a:r>
            <a:r>
              <a:rPr lang="en-IE" sz="2800" dirty="0">
                <a:solidFill>
                  <a:schemeClr val="bg1"/>
                </a:solidFill>
              </a:rPr>
              <a:t> </a:t>
            </a:r>
            <a:r>
              <a:rPr lang="en-US" sz="2800" dirty="0">
                <a:solidFill>
                  <a:schemeClr val="bg1"/>
                </a:solidFill>
                <a:latin typeface="Calibri" panose="020F0502020204030204" pitchFamily="34" charset="0"/>
                <a:ea typeface="Calibri" panose="020F0502020204030204" pitchFamily="34" charset="0"/>
              </a:rPr>
              <a:t> </a:t>
            </a:r>
          </a:p>
          <a:p>
            <a:pPr marL="0" marR="0" lvl="0" indent="0" algn="l" rtl="0">
              <a:lnSpc>
                <a:spcPct val="100000"/>
              </a:lnSpc>
              <a:spcBef>
                <a:spcPts val="0"/>
              </a:spcBef>
              <a:spcAft>
                <a:spcPts val="0"/>
              </a:spcAft>
              <a:buNone/>
            </a:pPr>
            <a:endParaRPr sz="2400" b="1" i="0" u="none" strike="noStrike" cap="none" dirty="0">
              <a:solidFill>
                <a:srgbClr val="00B0F0"/>
              </a:solidFill>
              <a:latin typeface="Avenir Heavy"/>
              <a:ea typeface="Montserrat"/>
              <a:cs typeface="Avenir Heavy"/>
              <a:sym typeface="Montserrat"/>
            </a:endParaRPr>
          </a:p>
        </p:txBody>
      </p:sp>
      <p:sp>
        <p:nvSpPr>
          <p:cNvPr id="373" name="Google Shape;373;p14"/>
          <p:cNvSpPr/>
          <p:nvPr/>
        </p:nvSpPr>
        <p:spPr>
          <a:xfrm>
            <a:off x="249692" y="1883966"/>
            <a:ext cx="7114839" cy="10002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400" b="0" i="0" u="none" strike="noStrike" cap="none" dirty="0">
              <a:solidFill>
                <a:schemeClr val="dk1"/>
              </a:solidFill>
              <a:highlight>
                <a:srgbClr val="FFFFFF"/>
              </a:highlight>
              <a:latin typeface="Avenir Heavy"/>
              <a:ea typeface="Montserrat"/>
              <a:cs typeface="Avenir Heavy"/>
              <a:sym typeface="Montserrat"/>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venir Heavy"/>
              <a:ea typeface="Montserrat"/>
              <a:cs typeface="Avenir Heavy"/>
              <a:sym typeface="Montserrat"/>
            </a:endParaRPr>
          </a:p>
        </p:txBody>
      </p:sp>
      <p:pic>
        <p:nvPicPr>
          <p:cNvPr id="374" name="Google Shape;374;p14"/>
          <p:cNvPicPr preferRelativeResize="0"/>
          <p:nvPr/>
        </p:nvPicPr>
        <p:blipFill rotWithShape="1">
          <a:blip r:embed="rId4">
            <a:alphaModFix/>
          </a:blip>
          <a:srcRect/>
          <a:stretch/>
        </p:blipFill>
        <p:spPr>
          <a:xfrm>
            <a:off x="5181445" y="1705676"/>
            <a:ext cx="3644691" cy="3177540"/>
          </a:xfrm>
          <a:prstGeom prst="rect">
            <a:avLst/>
          </a:prstGeom>
          <a:noFill/>
          <a:ln>
            <a:noFill/>
          </a:ln>
        </p:spPr>
      </p:pic>
      <p:pic>
        <p:nvPicPr>
          <p:cNvPr id="3" name="Picture 2">
            <a:extLst>
              <a:ext uri="{FF2B5EF4-FFF2-40B4-BE49-F238E27FC236}">
                <a16:creationId xmlns:a16="http://schemas.microsoft.com/office/drawing/2014/main" id="{91540797-3E0F-5248-A1C1-7C64F906F57E}"/>
              </a:ext>
            </a:extLst>
          </p:cNvPr>
          <p:cNvPicPr>
            <a:picLocks noChangeAspect="1"/>
          </p:cNvPicPr>
          <p:nvPr/>
        </p:nvPicPr>
        <p:blipFill rotWithShape="1">
          <a:blip r:embed="rId5"/>
          <a:srcRect b="24507"/>
          <a:stretch/>
        </p:blipFill>
        <p:spPr>
          <a:xfrm>
            <a:off x="5305172" y="1849970"/>
            <a:ext cx="3364707" cy="1930154"/>
          </a:xfrm>
          <a:prstGeom prst="rect">
            <a:avLst/>
          </a:prstGeom>
        </p:spPr>
      </p:pic>
      <p:sp>
        <p:nvSpPr>
          <p:cNvPr id="4" name="Rectangle 3">
            <a:extLst>
              <a:ext uri="{FF2B5EF4-FFF2-40B4-BE49-F238E27FC236}">
                <a16:creationId xmlns:a16="http://schemas.microsoft.com/office/drawing/2014/main" id="{67A93521-4323-0942-BBAA-C07AD6AE2D8E}"/>
              </a:ext>
            </a:extLst>
          </p:cNvPr>
          <p:cNvSpPr/>
          <p:nvPr/>
        </p:nvSpPr>
        <p:spPr>
          <a:xfrm>
            <a:off x="497925" y="868514"/>
            <a:ext cx="8148150" cy="369332"/>
          </a:xfrm>
          <a:prstGeom prst="rect">
            <a:avLst/>
          </a:prstGeom>
        </p:spPr>
        <p:txBody>
          <a:bodyPr wrap="square">
            <a:spAutoFit/>
          </a:bodyPr>
          <a:lstStyle/>
          <a:p>
            <a:pPr algn="ctr">
              <a:buSzPts val="2500"/>
            </a:pPr>
            <a:r>
              <a:rPr lang="en-US" sz="1800" b="1" dirty="0">
                <a:solidFill>
                  <a:schemeClr val="bg1"/>
                </a:solidFill>
              </a:rPr>
              <a:t>Visit: </a:t>
            </a:r>
            <a:r>
              <a:rPr lang="en-US" sz="1800" b="1" dirty="0">
                <a:solidFill>
                  <a:srgbClr val="1155CC"/>
                </a:solidFill>
                <a:hlinkClick r:id="rId6">
                  <a:extLst>
                    <a:ext uri="{A12FA001-AC4F-418D-AE19-62706E023703}">
                      <ahyp:hlinkClr xmlns:ahyp="http://schemas.microsoft.com/office/drawing/2018/hyperlinkcolor" val="tx"/>
                    </a:ext>
                  </a:extLst>
                </a:hlinkClick>
              </a:rPr>
              <a:t>www.webwise.ie/news/youth/be-an-upstander-not-a-bystander</a:t>
            </a:r>
            <a:endParaRPr lang="en-US" sz="1800" b="1" dirty="0">
              <a:solidFill>
                <a:schemeClr val="bg1"/>
              </a:solidFill>
            </a:endParaRPr>
          </a:p>
        </p:txBody>
      </p:sp>
      <p:sp>
        <p:nvSpPr>
          <p:cNvPr id="5" name="Rectangle 4">
            <a:extLst>
              <a:ext uri="{FF2B5EF4-FFF2-40B4-BE49-F238E27FC236}">
                <a16:creationId xmlns:a16="http://schemas.microsoft.com/office/drawing/2014/main" id="{3989CD6E-5179-744C-806F-1E17111B5F75}"/>
              </a:ext>
            </a:extLst>
          </p:cNvPr>
          <p:cNvSpPr/>
          <p:nvPr/>
        </p:nvSpPr>
        <p:spPr>
          <a:xfrm>
            <a:off x="463655" y="1622102"/>
            <a:ext cx="4572000" cy="2246769"/>
          </a:xfrm>
          <a:prstGeom prst="rect">
            <a:avLst/>
          </a:prstGeom>
        </p:spPr>
        <p:txBody>
          <a:bodyPr>
            <a:spAutoFit/>
          </a:bodyPr>
          <a:lstStyle/>
          <a:p>
            <a:pPr marL="342900" indent="-342900">
              <a:buSzPts val="2500"/>
              <a:buFont typeface="Arial" panose="020B0604020202020204" pitchFamily="34" charset="0"/>
              <a:buChar char="•"/>
            </a:pPr>
            <a:r>
              <a:rPr lang="en-IE" b="1" dirty="0">
                <a:solidFill>
                  <a:schemeClr val="bg1"/>
                </a:solidFill>
                <a:latin typeface="Avenir Book" panose="02000503020000020003" pitchFamily="2" charset="0"/>
              </a:rPr>
              <a:t>Go to the list of suggested ways that young people can be upstanders online. There are 12 suggested things here that you can do. </a:t>
            </a:r>
          </a:p>
          <a:p>
            <a:pPr marL="342900" indent="-342900">
              <a:buSzPts val="2500"/>
              <a:buFont typeface="Arial" panose="020B0604020202020204" pitchFamily="34" charset="0"/>
              <a:buChar char="•"/>
            </a:pPr>
            <a:r>
              <a:rPr lang="en-IE" b="1" dirty="0">
                <a:solidFill>
                  <a:schemeClr val="bg1"/>
                </a:solidFill>
                <a:latin typeface="Avenir Book" panose="02000503020000020003" pitchFamily="2" charset="0"/>
              </a:rPr>
              <a:t>In your groups go through these suggestions and select the 9 that you think will work the best. </a:t>
            </a:r>
          </a:p>
          <a:p>
            <a:pPr marL="342900" indent="-342900">
              <a:buSzPts val="2500"/>
              <a:buFont typeface="Arial" panose="020B0604020202020204" pitchFamily="34" charset="0"/>
              <a:buChar char="•"/>
            </a:pPr>
            <a:r>
              <a:rPr lang="en-IE" b="1" dirty="0">
                <a:solidFill>
                  <a:schemeClr val="bg1"/>
                </a:solidFill>
                <a:latin typeface="Avenir Book" panose="02000503020000020003" pitchFamily="2" charset="0"/>
              </a:rPr>
              <a:t>Using the Diamond 9 work sheet put them in order. The most important factors are placed towards the top of the ‘diamond’ and the least important factors towards the bottom. Factors of equal importance are placed on the same row.</a:t>
            </a:r>
            <a:endParaRPr lang="en-US" b="1" dirty="0">
              <a:solidFill>
                <a:schemeClr val="bg1"/>
              </a:solidFill>
              <a:latin typeface="Avenir Book" panose="02000503020000020003"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7" descr="THE LAW, THE INTERNET and M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2" y="-27408"/>
            <a:ext cx="9219381" cy="5185902"/>
          </a:xfrm>
          <a:prstGeom prst="rect">
            <a:avLst/>
          </a:prstGeom>
          <a:noFill/>
          <a:ln>
            <a:noFill/>
          </a:ln>
        </p:spPr>
      </p:pic>
      <p:sp>
        <p:nvSpPr>
          <p:cNvPr id="395" name="Google Shape;395;p17"/>
          <p:cNvSpPr/>
          <p:nvPr/>
        </p:nvSpPr>
        <p:spPr>
          <a:xfrm>
            <a:off x="400077" y="823020"/>
            <a:ext cx="5247533"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i="0" u="none" strike="noStrike" cap="none" dirty="0">
                <a:solidFill>
                  <a:srgbClr val="FFFFFF"/>
                </a:solidFill>
                <a:latin typeface="Avenir Heavy"/>
                <a:ea typeface="Avenir"/>
                <a:cs typeface="Avenir Heavy"/>
                <a:sym typeface="Avenir"/>
              </a:rPr>
              <a:t>ACTIVITY 3:</a:t>
            </a:r>
            <a:endParaRPr dirty="0">
              <a:latin typeface="Avenir Heavy"/>
              <a:cs typeface="Avenir Heavy"/>
            </a:endParaRPr>
          </a:p>
          <a:p>
            <a:pPr marL="0" marR="0" lvl="0" indent="0" algn="l" rtl="0">
              <a:lnSpc>
                <a:spcPct val="100000"/>
              </a:lnSpc>
              <a:spcBef>
                <a:spcPts val="0"/>
              </a:spcBef>
              <a:spcAft>
                <a:spcPts val="0"/>
              </a:spcAft>
              <a:buNone/>
            </a:pPr>
            <a:r>
              <a:rPr lang="en-US" sz="4000" i="0" u="none" strike="noStrike" cap="none" dirty="0">
                <a:solidFill>
                  <a:schemeClr val="accent1">
                    <a:lumMod val="75000"/>
                  </a:schemeClr>
                </a:solidFill>
                <a:latin typeface="Avenir Heavy"/>
                <a:ea typeface="Avenir"/>
                <a:cs typeface="Avenir Heavy"/>
                <a:sym typeface="Avenir"/>
              </a:rPr>
              <a:t>CONSCIENCE ALLEY </a:t>
            </a:r>
            <a:endParaRPr sz="4000" i="0" u="none" strike="noStrike" cap="none" dirty="0">
              <a:solidFill>
                <a:schemeClr val="accent1">
                  <a:lumMod val="75000"/>
                </a:schemeClr>
              </a:solidFill>
              <a:latin typeface="Avenir Heavy"/>
              <a:ea typeface="Avenir"/>
              <a:cs typeface="Avenir Heavy"/>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0" descr="THE LAW, THE INTERNET and ME (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2" y="-18273"/>
            <a:ext cx="9257691" cy="5207451"/>
          </a:xfrm>
          <a:prstGeom prst="rect">
            <a:avLst/>
          </a:prstGeom>
          <a:noFill/>
          <a:ln>
            <a:noFill/>
          </a:ln>
        </p:spPr>
      </p:pic>
      <p:sp>
        <p:nvSpPr>
          <p:cNvPr id="413" name="Google Shape;413;p20"/>
          <p:cNvSpPr txBox="1"/>
          <p:nvPr/>
        </p:nvSpPr>
        <p:spPr>
          <a:xfrm>
            <a:off x="4175676" y="1600339"/>
            <a:ext cx="4806004" cy="66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Where can you get </a:t>
            </a:r>
            <a:endParaRPr dirty="0">
              <a:latin typeface="Avenir Heavy"/>
              <a:cs typeface="Avenir Heavy"/>
            </a:endParaRPr>
          </a:p>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support and advice?</a:t>
            </a:r>
            <a:endParaRPr sz="3200" b="1" i="0" u="none" strike="noStrike" cap="none" dirty="0">
              <a:solidFill>
                <a:srgbClr val="FFFFFF"/>
              </a:solidFill>
              <a:latin typeface="Avenir Heavy"/>
              <a:ea typeface="Avenir"/>
              <a:cs typeface="Avenir Heavy"/>
              <a:sym typeface="Avenir"/>
            </a:endParaRPr>
          </a:p>
        </p:txBody>
      </p:sp>
      <p:sp>
        <p:nvSpPr>
          <p:cNvPr id="414" name="Google Shape;414;p20"/>
          <p:cNvSpPr txBox="1"/>
          <p:nvPr/>
        </p:nvSpPr>
        <p:spPr>
          <a:xfrm>
            <a:off x="4175676" y="2822647"/>
            <a:ext cx="4806004" cy="2037639"/>
          </a:xfrm>
          <a:prstGeom prst="rect">
            <a:avLst/>
          </a:prstGeom>
          <a:noFill/>
          <a:ln>
            <a:noFill/>
          </a:ln>
        </p:spPr>
        <p:txBody>
          <a:bodyPr spcFirstLastPara="1" wrap="square" lIns="91425" tIns="91425" rIns="91425" bIns="91425" anchor="b" anchorCtr="0">
            <a:noAutofit/>
          </a:bodyPr>
          <a:lstStyle/>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School (Teacher, counsellor, principal)</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Parent/Guardian/Trusted adult</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Support organisations (Childline)</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Gardaí </a:t>
            </a:r>
            <a:endParaRPr sz="2000" b="1" i="0" u="none" strike="noStrike" cap="none">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Clr>
                <a:srgbClr val="222222"/>
              </a:buClr>
              <a:buSzPts val="2400"/>
              <a:buFont typeface="Montserrat"/>
              <a:buNone/>
            </a:pPr>
            <a:endParaRPr sz="2000" b="1" i="0" u="none" strike="noStrike" cap="none">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Clr>
                <a:srgbClr val="222222"/>
              </a:buClr>
              <a:buSzPts val="2400"/>
              <a:buFont typeface="Montserrat"/>
              <a:buNone/>
            </a:pPr>
            <a:endParaRPr sz="2000" b="1" i="0" u="none" strike="noStrike" cap="none">
              <a:solidFill>
                <a:srgbClr val="FFFFFF"/>
              </a:solidFill>
              <a:latin typeface="Avenir Heavy"/>
              <a:ea typeface="Avenir"/>
              <a:cs typeface="Avenir Heavy"/>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12"/>
          <p:cNvSpPr/>
          <p:nvPr/>
        </p:nvSpPr>
        <p:spPr>
          <a:xfrm>
            <a:off x="5466900" y="280658"/>
            <a:ext cx="3482344" cy="5847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200" b="1" i="0" u="none" strike="noStrike" cap="none" dirty="0">
                <a:solidFill>
                  <a:srgbClr val="000090"/>
                </a:solidFill>
                <a:latin typeface="Avenir Heavy"/>
                <a:ea typeface="Avenir"/>
                <a:cs typeface="Avenir Heavy"/>
                <a:sym typeface="Avenir"/>
              </a:rPr>
              <a:t>LET’S DISCUSS…</a:t>
            </a:r>
            <a:endParaRPr sz="3200" b="1" i="0" u="none" strike="noStrike" cap="none" dirty="0">
              <a:solidFill>
                <a:srgbClr val="000090"/>
              </a:solidFill>
              <a:latin typeface="Avenir Heavy"/>
              <a:ea typeface="Avenir"/>
              <a:cs typeface="Avenir Heavy"/>
              <a:sym typeface="Avenir"/>
            </a:endParaRPr>
          </a:p>
        </p:txBody>
      </p:sp>
      <p:sp>
        <p:nvSpPr>
          <p:cNvPr id="359" name="Google Shape;359;p12"/>
          <p:cNvSpPr/>
          <p:nvPr/>
        </p:nvSpPr>
        <p:spPr>
          <a:xfrm>
            <a:off x="106882" y="1115068"/>
            <a:ext cx="3504986" cy="2062103"/>
          </a:xfrm>
          <a:prstGeom prst="rect">
            <a:avLst/>
          </a:prstGeom>
          <a:noFill/>
          <a:ln>
            <a:noFill/>
          </a:ln>
        </p:spPr>
        <p:txBody>
          <a:bodyPr spcFirstLastPara="1" wrap="square" lIns="91425" tIns="45700" rIns="91425" bIns="45700" anchor="t" anchorCtr="0">
            <a:noAutofit/>
          </a:bodyPr>
          <a:lstStyle/>
          <a:p>
            <a:r>
              <a:rPr lang="en-US" sz="2200" b="1" dirty="0">
                <a:solidFill>
                  <a:schemeClr val="bg1"/>
                </a:solidFill>
                <a:latin typeface="Avenir Book" panose="02000503020000020003" pitchFamily="2" charset="0"/>
              </a:rPr>
              <a:t>What might prevent people from intervening in bullying situations?</a:t>
            </a:r>
            <a:endParaRPr lang="en-IE" sz="2200" dirty="0">
              <a:solidFill>
                <a:schemeClr val="bg1"/>
              </a:solidFill>
              <a:latin typeface="Avenir Book" panose="02000503020000020003" pitchFamily="2" charset="0"/>
            </a:endParaRPr>
          </a:p>
          <a:p>
            <a:pPr marL="0" marR="0" lvl="0" indent="0" algn="l" rtl="0">
              <a:lnSpc>
                <a:spcPct val="100000"/>
              </a:lnSpc>
              <a:spcBef>
                <a:spcPts val="0"/>
              </a:spcBef>
              <a:spcAft>
                <a:spcPts val="0"/>
              </a:spcAft>
              <a:buNone/>
            </a:pPr>
            <a:endParaRPr sz="1400" b="0" i="0" u="none" strike="noStrike" cap="none" dirty="0">
              <a:solidFill>
                <a:srgbClr val="000090"/>
              </a:solidFill>
              <a:latin typeface="Avenir Heavy"/>
              <a:cs typeface="Avenir Heavy"/>
              <a:sym typeface="Arial"/>
            </a:endParaRPr>
          </a:p>
        </p:txBody>
      </p:sp>
      <p:pic>
        <p:nvPicPr>
          <p:cNvPr id="4" name="Picture 3">
            <a:extLst>
              <a:ext uri="{FF2B5EF4-FFF2-40B4-BE49-F238E27FC236}">
                <a16:creationId xmlns:a16="http://schemas.microsoft.com/office/drawing/2014/main" id="{136162A0-4025-5242-9222-D4C49410DA04}"/>
              </a:ext>
            </a:extLst>
          </p:cNvPr>
          <p:cNvPicPr>
            <a:picLocks noChangeAspect="1"/>
          </p:cNvPicPr>
          <p:nvPr/>
        </p:nvPicPr>
        <p:blipFill>
          <a:blip r:embed="rId3"/>
          <a:stretch>
            <a:fillRect/>
          </a:stretch>
        </p:blipFill>
        <p:spPr>
          <a:xfrm>
            <a:off x="0" y="-1"/>
            <a:ext cx="9144000" cy="5148469"/>
          </a:xfrm>
          <a:prstGeom prst="rect">
            <a:avLst/>
          </a:prstGeom>
        </p:spPr>
      </p:pic>
      <p:pic>
        <p:nvPicPr>
          <p:cNvPr id="6" name="Picture 5">
            <a:extLst>
              <a:ext uri="{FF2B5EF4-FFF2-40B4-BE49-F238E27FC236}">
                <a16:creationId xmlns:a16="http://schemas.microsoft.com/office/drawing/2014/main" id="{67540A47-6952-174D-86B6-AD95617DBAC7}"/>
              </a:ext>
            </a:extLst>
          </p:cNvPr>
          <p:cNvPicPr>
            <a:picLocks noChangeAspect="1"/>
          </p:cNvPicPr>
          <p:nvPr/>
        </p:nvPicPr>
        <p:blipFill>
          <a:blip r:embed="rId4"/>
          <a:stretch>
            <a:fillRect/>
          </a:stretch>
        </p:blipFill>
        <p:spPr>
          <a:xfrm>
            <a:off x="6791997" y="1210842"/>
            <a:ext cx="2614324" cy="1966329"/>
          </a:xfrm>
          <a:prstGeom prst="rect">
            <a:avLst/>
          </a:prstGeom>
        </p:spPr>
      </p:pic>
      <p:pic>
        <p:nvPicPr>
          <p:cNvPr id="8" name="Picture 7">
            <a:extLst>
              <a:ext uri="{FF2B5EF4-FFF2-40B4-BE49-F238E27FC236}">
                <a16:creationId xmlns:a16="http://schemas.microsoft.com/office/drawing/2014/main" id="{CA287E1B-623F-6B41-A88B-6BA3B5E63138}"/>
              </a:ext>
            </a:extLst>
          </p:cNvPr>
          <p:cNvPicPr>
            <a:picLocks noChangeAspect="1"/>
          </p:cNvPicPr>
          <p:nvPr/>
        </p:nvPicPr>
        <p:blipFill>
          <a:blip r:embed="rId5"/>
          <a:stretch>
            <a:fillRect/>
          </a:stretch>
        </p:blipFill>
        <p:spPr>
          <a:xfrm>
            <a:off x="5311530" y="2315595"/>
            <a:ext cx="4094791" cy="3113532"/>
          </a:xfrm>
          <a:prstGeom prst="rect">
            <a:avLst/>
          </a:prstGeom>
        </p:spPr>
      </p:pic>
      <p:pic>
        <p:nvPicPr>
          <p:cNvPr id="10" name="Picture 9">
            <a:extLst>
              <a:ext uri="{FF2B5EF4-FFF2-40B4-BE49-F238E27FC236}">
                <a16:creationId xmlns:a16="http://schemas.microsoft.com/office/drawing/2014/main" id="{6164635C-8BC7-9847-A61F-2D1175C05EE4}"/>
              </a:ext>
            </a:extLst>
          </p:cNvPr>
          <p:cNvPicPr>
            <a:picLocks noChangeAspect="1"/>
          </p:cNvPicPr>
          <p:nvPr/>
        </p:nvPicPr>
        <p:blipFill>
          <a:blip r:embed="rId6"/>
          <a:stretch>
            <a:fillRect/>
          </a:stretch>
        </p:blipFill>
        <p:spPr>
          <a:xfrm>
            <a:off x="5233162" y="3493254"/>
            <a:ext cx="927100" cy="800100"/>
          </a:xfrm>
          <a:prstGeom prst="rect">
            <a:avLst/>
          </a:prstGeom>
        </p:spPr>
      </p:pic>
      <p:pic>
        <p:nvPicPr>
          <p:cNvPr id="12" name="Picture 11">
            <a:extLst>
              <a:ext uri="{FF2B5EF4-FFF2-40B4-BE49-F238E27FC236}">
                <a16:creationId xmlns:a16="http://schemas.microsoft.com/office/drawing/2014/main" id="{09FCDDBF-E834-FC44-AA4E-3E9DB5625046}"/>
              </a:ext>
            </a:extLst>
          </p:cNvPr>
          <p:cNvPicPr>
            <a:picLocks noChangeAspect="1"/>
          </p:cNvPicPr>
          <p:nvPr/>
        </p:nvPicPr>
        <p:blipFill>
          <a:blip r:embed="rId7"/>
          <a:stretch>
            <a:fillRect/>
          </a:stretch>
        </p:blipFill>
        <p:spPr>
          <a:xfrm>
            <a:off x="5957217" y="2275471"/>
            <a:ext cx="1117600" cy="901700"/>
          </a:xfrm>
          <a:prstGeom prst="rect">
            <a:avLst/>
          </a:prstGeom>
        </p:spPr>
      </p:pic>
      <p:sp>
        <p:nvSpPr>
          <p:cNvPr id="16" name="Google Shape;381;p15">
            <a:extLst>
              <a:ext uri="{FF2B5EF4-FFF2-40B4-BE49-F238E27FC236}">
                <a16:creationId xmlns:a16="http://schemas.microsoft.com/office/drawing/2014/main" id="{244E4531-332D-E24E-976F-365B06AE1B95}"/>
              </a:ext>
            </a:extLst>
          </p:cNvPr>
          <p:cNvSpPr/>
          <p:nvPr/>
        </p:nvSpPr>
        <p:spPr>
          <a:xfrm>
            <a:off x="4142233" y="279678"/>
            <a:ext cx="4718516" cy="4770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500" b="1" dirty="0">
                <a:solidFill>
                  <a:schemeClr val="bg1"/>
                </a:solidFill>
                <a:latin typeface="Montserrat"/>
                <a:ea typeface="Montserrat"/>
                <a:cs typeface="Montserrat"/>
                <a:sym typeface="Montserrat"/>
              </a:rPr>
              <a:t>LESSON </a:t>
            </a:r>
            <a:r>
              <a:rPr lang="en-US" sz="2500" b="1" dirty="0">
                <a:solidFill>
                  <a:schemeClr val="accent1">
                    <a:lumMod val="50000"/>
                  </a:schemeClr>
                </a:solidFill>
                <a:latin typeface="Montserrat"/>
                <a:ea typeface="Montserrat"/>
                <a:cs typeface="Montserrat"/>
                <a:sym typeface="Montserrat"/>
              </a:rPr>
              <a:t>R</a:t>
            </a:r>
            <a:r>
              <a:rPr lang="en-US" sz="2500" b="1" i="0" u="none" strike="noStrike" cap="none" dirty="0">
                <a:solidFill>
                  <a:schemeClr val="accent1">
                    <a:lumMod val="50000"/>
                  </a:schemeClr>
                </a:solidFill>
                <a:latin typeface="Montserrat"/>
                <a:ea typeface="Montserrat"/>
                <a:cs typeface="Montserrat"/>
                <a:sym typeface="Montserrat"/>
              </a:rPr>
              <a:t>ECAP</a:t>
            </a:r>
            <a:endParaRPr sz="2500" b="1" i="0" u="none" strike="noStrike" cap="none" dirty="0">
              <a:solidFill>
                <a:schemeClr val="accent1">
                  <a:lumMod val="50000"/>
                </a:schemeClr>
              </a:solidFill>
              <a:latin typeface="Montserrat"/>
              <a:ea typeface="Montserrat"/>
              <a:cs typeface="Montserrat"/>
              <a:sym typeface="Montserrat"/>
            </a:endParaRPr>
          </a:p>
        </p:txBody>
      </p:sp>
      <p:sp>
        <p:nvSpPr>
          <p:cNvPr id="17" name="Google Shape;382;p15">
            <a:extLst>
              <a:ext uri="{FF2B5EF4-FFF2-40B4-BE49-F238E27FC236}">
                <a16:creationId xmlns:a16="http://schemas.microsoft.com/office/drawing/2014/main" id="{3CCA2EAD-2559-CA4B-ABB8-23C55A0D33D8}"/>
              </a:ext>
            </a:extLst>
          </p:cNvPr>
          <p:cNvSpPr/>
          <p:nvPr/>
        </p:nvSpPr>
        <p:spPr>
          <a:xfrm>
            <a:off x="454593" y="1243054"/>
            <a:ext cx="4856937" cy="2785378"/>
          </a:xfrm>
          <a:prstGeom prst="rect">
            <a:avLst/>
          </a:prstGeom>
          <a:noFill/>
          <a:ln>
            <a:noFill/>
          </a:ln>
        </p:spPr>
        <p:txBody>
          <a:bodyPr spcFirstLastPara="1" wrap="square" lIns="91425" tIns="45700" rIns="91425" bIns="45700" anchor="t" anchorCtr="0">
            <a:noAutofit/>
          </a:bodyPr>
          <a:lstStyle/>
          <a:p>
            <a:pPr marL="457200" indent="-457200">
              <a:buSzPts val="2500"/>
              <a:buFont typeface="Arial"/>
              <a:buChar char="•"/>
            </a:pPr>
            <a:r>
              <a:rPr lang="en-IE" sz="2200" b="1" dirty="0">
                <a:solidFill>
                  <a:schemeClr val="bg1"/>
                </a:solidFill>
                <a:latin typeface="Avenir Heavy" panose="02000503020000020003" pitchFamily="2" charset="0"/>
              </a:rPr>
              <a:t>If you want to help a victim of online bullying, what steps can you take? </a:t>
            </a:r>
          </a:p>
          <a:p>
            <a:pPr marL="457200" indent="-457200">
              <a:buSzPts val="2500"/>
              <a:buFont typeface="Arial"/>
              <a:buChar char="•"/>
            </a:pPr>
            <a:r>
              <a:rPr lang="en-US" sz="2200" b="1" dirty="0">
                <a:solidFill>
                  <a:schemeClr val="bg1"/>
                </a:solidFill>
                <a:latin typeface="Avenir Heavy" panose="02000503020000020003" pitchFamily="2" charset="0"/>
              </a:rPr>
              <a:t>How can bystanders get help without exposing themselves?</a:t>
            </a:r>
            <a:endParaRPr lang="en-IE" sz="2200" b="1" dirty="0">
              <a:latin typeface="Avenir Heavy" panose="02000503020000020003" pitchFamily="2" charset="0"/>
            </a:endParaRPr>
          </a:p>
          <a:p>
            <a:pPr marL="457200" indent="-457200">
              <a:buSzPts val="2500"/>
              <a:buFont typeface="Arial"/>
              <a:buChar char="•"/>
            </a:pPr>
            <a:r>
              <a:rPr lang="en-IE" sz="2200" b="1" dirty="0">
                <a:solidFill>
                  <a:schemeClr val="bg1"/>
                </a:solidFill>
                <a:latin typeface="Avenir Heavy" panose="02000503020000020003" pitchFamily="2" charset="0"/>
              </a:rPr>
              <a:t>Where else can you get help and support? </a:t>
            </a:r>
          </a:p>
        </p:txBody>
      </p:sp>
    </p:spTree>
    <p:extLst>
      <p:ext uri="{BB962C8B-B14F-4D97-AF65-F5344CB8AC3E}">
        <p14:creationId xmlns:p14="http://schemas.microsoft.com/office/powerpoint/2010/main" val="11010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2250</Words>
  <Application>Microsoft Macintosh PowerPoint</Application>
  <PresentationFormat>On-screen Show (16:9)</PresentationFormat>
  <Paragraphs>147</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Montserrat</vt:lpstr>
      <vt:lpstr>Cambria</vt:lpstr>
      <vt:lpstr>Calibri</vt:lpstr>
      <vt:lpstr>Montserrat ExtraBold</vt:lpstr>
      <vt:lpstr>Montserrat Light</vt:lpstr>
      <vt:lpstr>Avenir Heavy</vt:lpstr>
      <vt:lpstr>Avenir Book</vt:lpstr>
      <vt:lpstr>Arial</vt:lpstr>
      <vt:lpstr>Wart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15</cp:revision>
  <dcterms:modified xsi:type="dcterms:W3CDTF">2021-01-11T11:05:30Z</dcterms:modified>
</cp:coreProperties>
</file>