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8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Helvetica Neue" panose="02000503000000020004" pitchFamily="2" charset="0"/>
      <p:regular r:id="rId33"/>
      <p:bold r:id="rId34"/>
      <p:italic r:id="rId35"/>
      <p:boldItalic r:id="rId36"/>
    </p:embeddedFont>
    <p:embeddedFont>
      <p:font typeface="Montserrat" panose="020F0502020204030204" pitchFamily="34" charset="0"/>
      <p:regular r:id="rId37"/>
      <p:bold r:id="rId38"/>
      <p:italic r:id="rId39"/>
      <p:boldItalic r:id="rId40"/>
    </p:embeddedFont>
    <p:embeddedFont>
      <p:font typeface="Montserrat ExtraBold" panose="020F0502020204030204" pitchFamily="34" charset="0"/>
      <p:bold r:id="rId41"/>
      <p:italic r:id="rId42"/>
      <p:boldItalic r:id="rId43"/>
    </p:embeddedFont>
    <p:embeddedFont>
      <p:font typeface="Montserrat Light" panose="020F0502020204030204" pitchFamily="34" charset="0"/>
      <p:regular r:id="rId44"/>
      <p:bold r:id="rId45"/>
      <p:italic r:id="rId46"/>
      <p:boldItalic r:id="rId47"/>
    </p:embeddedFont>
    <p:embeddedFont>
      <p:font typeface="Oswald" panose="020F0502020204030204" pitchFamily="34" charset="0"/>
      <p:regular r:id="rId48"/>
      <p:bold r:id="rId49"/>
    </p:embeddedFont>
    <p:embeddedFont>
      <p:font typeface="PT Sans" panose="020B0503020203020204" pitchFamily="34" charset="77"/>
      <p:regular r:id="rId50"/>
      <p:bold r:id="rId51"/>
      <p:italic r:id="rId52"/>
      <p:boldItalic r:id="rId53"/>
    </p:embeddedFont>
    <p:embeddedFont>
      <p:font typeface="Quattrocento Sans" panose="020F0502020204030204" pitchFamily="34" charset="0"/>
      <p:regular r:id="rId54"/>
      <p:bold r:id="rId55"/>
      <p:italic r:id="rId56"/>
      <p:boldItalic r:id="rId57"/>
    </p:embeddedFont>
    <p:embeddedFont>
      <p:font typeface="Roboto Light" panose="020F050202020403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1BSJfr8iepPH50lrByhjvkPJw2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5220"/>
  </p:normalViewPr>
  <p:slideViewPr>
    <p:cSldViewPr snapToGrid="0">
      <p:cViewPr varScale="1">
        <p:scale>
          <a:sx n="139" d="100"/>
          <a:sy n="139" d="100"/>
        </p:scale>
        <p:origin x="176" y="3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3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webwise.ie/saferinternetda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31342582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cc94ea21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cc94ea21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b="1">
                <a:solidFill>
                  <a:schemeClr val="dk1"/>
                </a:solidFill>
                <a:highlight>
                  <a:schemeClr val="lt1"/>
                </a:highlight>
                <a:latin typeface="Montserrat"/>
                <a:ea typeface="Montserrat"/>
                <a:cs typeface="Montserrat"/>
                <a:sym typeface="Montserrat"/>
              </a:rPr>
              <a:t>Notes for speaker – brief introduction and welcome. </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
                <a:solidFill>
                  <a:schemeClr val="dk1"/>
                </a:solidFill>
                <a:highlight>
                  <a:schemeClr val="lt1"/>
                </a:highlight>
                <a:latin typeface="Montserrat"/>
                <a:ea typeface="Montserrat"/>
                <a:cs typeface="Montserrat"/>
                <a:sym typeface="Montserrat"/>
              </a:rPr>
              <a:t>Explain how long the talk will take and the types of things you will be doing over that time. </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
                <a:solidFill>
                  <a:schemeClr val="dk1"/>
                </a:solidFill>
                <a:highlight>
                  <a:schemeClr val="lt1"/>
                </a:highlight>
                <a:latin typeface="Montserrat"/>
                <a:ea typeface="Montserrat"/>
                <a:cs typeface="Montserrat"/>
                <a:sym typeface="Montserrat"/>
              </a:rPr>
              <a:t>For example:</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
                <a:solidFill>
                  <a:schemeClr val="dk1"/>
                </a:solidFill>
                <a:highlight>
                  <a:schemeClr val="lt1"/>
                </a:highlight>
                <a:latin typeface="Montserrat"/>
                <a:ea typeface="Montserrat"/>
                <a:cs typeface="Montserrat"/>
                <a:sym typeface="Montserrat"/>
              </a:rPr>
              <a:t>‘Today we are joining millions of people around the world in celebrating Safer Internet Day, a day for promoting a safer and better internet for all users, especially children. During this assembly we are going to talk about being online and using the internet. We will look at the positives and possible negatives of the internet as well as some general advice on how to stay safe while using the internet.’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7fdba1de4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7" name="Google Shape;1167;g7fdba1de4f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i="1">
                <a:latin typeface="Montserrat"/>
                <a:ea typeface="Montserrat"/>
                <a:cs typeface="Montserrat"/>
                <a:sym typeface="Montserrat"/>
              </a:rPr>
              <a:t>Notes: </a:t>
            </a:r>
            <a:r>
              <a:rPr lang="en">
                <a:solidFill>
                  <a:schemeClr val="dk1"/>
                </a:solidFill>
                <a:latin typeface="Montserrat"/>
                <a:ea typeface="Montserrat"/>
                <a:cs typeface="Montserrat"/>
                <a:sym typeface="Montserrat"/>
              </a:rPr>
              <a:t>The internet is a big space with lots of different websites and apps and sometimes you might come across something you didn’t mean to. It is just as important to stay safe in the online world as it is the offline world. So let’s think about some of the safety tips we can follow in Ruby and Archie’s Online Safety Code song.</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155CC"/>
              </a:buClr>
              <a:buSzPts val="1100"/>
              <a:buFont typeface="Montserrat"/>
              <a:buChar char="◂"/>
            </a:pPr>
            <a:r>
              <a:rPr lang="en" b="1">
                <a:solidFill>
                  <a:srgbClr val="FF0000"/>
                </a:solidFill>
                <a:latin typeface="Montserrat"/>
                <a:ea typeface="Montserrat"/>
                <a:cs typeface="Montserrat"/>
                <a:sym typeface="Montserrat"/>
              </a:rPr>
              <a:t>STOP</a:t>
            </a:r>
            <a:r>
              <a:rPr lang="en" b="1">
                <a:solidFill>
                  <a:schemeClr val="dk1"/>
                </a:solidFill>
                <a:latin typeface="Montserrat"/>
                <a:ea typeface="Montserrat"/>
                <a:cs typeface="Montserrat"/>
                <a:sym typeface="Montserrat"/>
              </a:rPr>
              <a:t>, </a:t>
            </a:r>
            <a:r>
              <a:rPr lang="en" b="1">
                <a:solidFill>
                  <a:srgbClr val="FF9900"/>
                </a:solidFill>
                <a:latin typeface="Montserrat"/>
                <a:ea typeface="Montserrat"/>
                <a:cs typeface="Montserrat"/>
                <a:sym typeface="Montserrat"/>
              </a:rPr>
              <a:t>THINK</a:t>
            </a:r>
            <a:r>
              <a:rPr lang="en" b="1">
                <a:solidFill>
                  <a:schemeClr val="dk1"/>
                </a:solidFill>
                <a:latin typeface="Montserrat"/>
                <a:ea typeface="Montserrat"/>
                <a:cs typeface="Montserrat"/>
                <a:sym typeface="Montserrat"/>
              </a:rPr>
              <a:t>, and </a:t>
            </a:r>
            <a:r>
              <a:rPr lang="en" b="1">
                <a:solidFill>
                  <a:srgbClr val="6AA84F"/>
                </a:solidFill>
                <a:latin typeface="Montserrat"/>
                <a:ea typeface="Montserrat"/>
                <a:cs typeface="Montserrat"/>
                <a:sym typeface="Montserrat"/>
              </a:rPr>
              <a:t>CHECK </a:t>
            </a:r>
            <a:r>
              <a:rPr lang="en" b="1">
                <a:solidFill>
                  <a:schemeClr val="dk1"/>
                </a:solidFill>
                <a:latin typeface="Montserrat"/>
                <a:ea typeface="Montserrat"/>
                <a:cs typeface="Montserrat"/>
                <a:sym typeface="Montserrat"/>
              </a:rPr>
              <a:t>with a parent or trusted adult before using the internet or before clicking on something new.</a:t>
            </a:r>
            <a:endParaRPr b="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b="1">
                <a:solidFill>
                  <a:schemeClr val="dk1"/>
                </a:solidFill>
                <a:latin typeface="Montserrat"/>
                <a:ea typeface="Montserrat"/>
                <a:cs typeface="Montserrat"/>
                <a:sym typeface="Montserrat"/>
              </a:rPr>
              <a:t>Stick to sites that are secure - look out for the padlock and https (the ‘S’ stands for secure) at the beginning of the website address.</a:t>
            </a:r>
            <a:endParaRPr b="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b="1">
                <a:solidFill>
                  <a:schemeClr val="dk1"/>
                </a:solidFill>
                <a:latin typeface="Montserrat"/>
                <a:ea typeface="Montserrat"/>
                <a:cs typeface="Montserrat"/>
                <a:sym typeface="Montserrat"/>
              </a:rPr>
              <a:t>Check the age rating - apps and games online have age ratings so you can know if it’s meant for you or not.</a:t>
            </a:r>
            <a:endParaRPr b="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155CC"/>
              </a:buClr>
              <a:buSzPts val="1100"/>
              <a:buFont typeface="Montserrat"/>
              <a:buChar char="◂"/>
            </a:pPr>
            <a:r>
              <a:rPr lang="en" b="1">
                <a:solidFill>
                  <a:schemeClr val="dk1"/>
                </a:solidFill>
                <a:latin typeface="Montserrat"/>
                <a:ea typeface="Montserrat"/>
                <a:cs typeface="Montserrat"/>
                <a:sym typeface="Montserrat"/>
              </a:rPr>
              <a:t>It’s important not to keep secrets online - Always tell a parent or guardian if you see something mean or upsetting online.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This is a chance to recap on the Stay Safe programme and Stay Safe rules.</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6" name="Google Shape;11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a:t>
            </a:r>
            <a:r>
              <a:rPr lang="en" sz="1100" i="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Who would you tell if you saw something on the internet that you did not like?</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‘Who would you tell if you saw something on the internet that you didn’t like or that made you feel unsafe?’.  Ask pupils to discuss this in their pairs and feedback to you when they have finished.</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4" name="Google Shape;118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i="1">
                <a:latin typeface="Montserrat"/>
                <a:ea typeface="Montserrat"/>
                <a:cs typeface="Montserrat"/>
                <a:sym typeface="Montserrat"/>
              </a:rPr>
              <a:t>Notes: </a:t>
            </a:r>
            <a:r>
              <a:rPr lang="en">
                <a:latin typeface="Montserrat"/>
                <a:ea typeface="Montserrat"/>
                <a:cs typeface="Montserrat"/>
                <a:sym typeface="Montserrat"/>
              </a:rPr>
              <a:t>Take a moment to recap these main points to pupils.</a:t>
            </a:r>
            <a:endParaRPr>
              <a:latin typeface="Montserrat"/>
              <a:ea typeface="Montserrat"/>
              <a:cs typeface="Montserrat"/>
              <a:sym typeface="Montserrat"/>
            </a:endParaRPr>
          </a:p>
          <a:p>
            <a:pPr marL="457200" lvl="0" indent="-228600" algn="l" rtl="0">
              <a:lnSpc>
                <a:spcPct val="115000"/>
              </a:lnSpc>
              <a:spcBef>
                <a:spcPts val="0"/>
              </a:spcBef>
              <a:spcAft>
                <a:spcPts val="0"/>
              </a:spcAft>
              <a:buClr>
                <a:srgbClr val="FFFFFF"/>
              </a:buClr>
              <a:buSzPts val="1600"/>
              <a:buFont typeface="Montserrat"/>
              <a:buNone/>
            </a:pPr>
            <a:endParaRPr sz="1600" b="1">
              <a:solidFill>
                <a:srgbClr val="FFFFFF"/>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The internet is a brilliant resource that you can use to do lots of different things</a:t>
            </a:r>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It’s not always your fault if you come across nasty stuff on the internet</a:t>
            </a:r>
            <a:endParaRPr/>
          </a:p>
          <a:p>
            <a:pPr marL="457200" lvl="0"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The best thing to do if you see something online that worries you or makes you feel uncomfortable is:</a:t>
            </a:r>
            <a:endParaRPr/>
          </a:p>
          <a:p>
            <a:pPr marL="1371600" lvl="2"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close it down by clicking the X button at the top left of the screen</a:t>
            </a:r>
            <a:endParaRPr/>
          </a:p>
          <a:p>
            <a:pPr marL="1371600" lvl="2" indent="-330200" algn="l" rtl="0">
              <a:lnSpc>
                <a:spcPct val="115000"/>
              </a:lnSpc>
              <a:spcBef>
                <a:spcPts val="0"/>
              </a:spcBef>
              <a:spcAft>
                <a:spcPts val="0"/>
              </a:spcAft>
              <a:buClr>
                <a:srgbClr val="FFFFFF"/>
              </a:buClr>
              <a:buSzPts val="1600"/>
              <a:buFont typeface="Montserrat"/>
              <a:buChar char="■"/>
            </a:pPr>
            <a:r>
              <a:rPr lang="en" sz="1600" b="1">
                <a:solidFill>
                  <a:srgbClr val="FFFFFF"/>
                </a:solidFill>
                <a:latin typeface="Montserrat"/>
                <a:ea typeface="Montserrat"/>
                <a:cs typeface="Montserrat"/>
                <a:sym typeface="Montserrat"/>
              </a:rPr>
              <a:t>tell your parents/guardians or your teachers as soon as possible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7f98d56b6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6" name="Google Shape;1196;g7f98d56b6c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 Distribute the Safer Internet Day take home activity sheet available at </a:t>
            </a:r>
            <a:r>
              <a:rPr lang="en" u="sng">
                <a:solidFill>
                  <a:schemeClr val="hlink"/>
                </a:solidFill>
                <a:latin typeface="Montserrat"/>
                <a:ea typeface="Montserrat"/>
                <a:cs typeface="Montserrat"/>
                <a:sym typeface="Montserrat"/>
                <a:hlinkClick r:id="rId3"/>
              </a:rPr>
              <a:t>www.webwise.ie/saferinternetday</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Pupils are to take this home and read through with their parents/guardians, agree on terms listed and sign. </a:t>
            </a:r>
            <a:endParaRPr>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7f98d56b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4" name="Google Shape;1204;g7f98d56b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i="1">
                <a:latin typeface="Montserrat"/>
                <a:ea typeface="Montserrat"/>
                <a:cs typeface="Montserrat"/>
                <a:sym typeface="Montserrat"/>
              </a:rPr>
              <a:t>Notes:</a:t>
            </a:r>
            <a:r>
              <a:rPr lang="en" b="1">
                <a:latin typeface="Montserrat"/>
                <a:ea typeface="Montserrat"/>
                <a:cs typeface="Montserrat"/>
                <a:sym typeface="Montserrat"/>
              </a:rPr>
              <a:t> </a:t>
            </a:r>
            <a:r>
              <a:rPr lang="en">
                <a:latin typeface="Montserrat"/>
                <a:ea typeface="Montserrat"/>
                <a:cs typeface="Montserrat"/>
                <a:sym typeface="Montserrat"/>
              </a:rPr>
              <a:t>HTML Heroes Ruby and Archie’s Online Safety Code Quiz</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latin typeface="Montserrat"/>
                <a:ea typeface="Montserrat"/>
                <a:cs typeface="Montserrat"/>
                <a:sym typeface="Montserrat"/>
              </a:rPr>
              <a:t>Now we are going to take this short Take the Online Safer Internet Day Primary Quiz and find out how to be safe online!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a:latin typeface="Montserrat"/>
                <a:ea typeface="Montserrat"/>
                <a:cs typeface="Montserrat"/>
                <a:sym typeface="Montserrat"/>
              </a:rPr>
              <a:t>Go to </a:t>
            </a:r>
            <a:r>
              <a:rPr lang="en" b="1">
                <a:latin typeface="Montserrat"/>
                <a:ea typeface="Montserrat"/>
                <a:cs typeface="Montserrat"/>
                <a:sym typeface="Montserrat"/>
              </a:rPr>
              <a:t>https://bit.ly/3cJWYvX </a:t>
            </a:r>
            <a:r>
              <a:rPr lang="en">
                <a:latin typeface="Montserrat"/>
                <a:ea typeface="Montserrat"/>
                <a:cs typeface="Montserrat"/>
                <a:sym typeface="Montserrat"/>
              </a:rPr>
              <a:t>to play the quiz. This Kahoot quiz contains questions that recap the main safety points of the presentation. </a:t>
            </a: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latin typeface="Montserrat"/>
                <a:ea typeface="Montserrat"/>
                <a:cs typeface="Montserrat"/>
                <a:sym typeface="Montserrat"/>
              </a:rPr>
              <a:t>There is an option of leading pupils through the questions on screen or if they have access to devices they can play along themselves.</a:t>
            </a:r>
            <a:endParaRPr>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3" name="Google Shape;12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Take a Safer Internet Day Assembly selfie and send it into Webwise on  </a:t>
            </a:r>
            <a:r>
              <a:rPr lang="en" u="sng">
                <a:solidFill>
                  <a:schemeClr val="hlink"/>
                </a:solidFill>
                <a:latin typeface="Montserrat"/>
                <a:ea typeface="Montserrat"/>
                <a:cs typeface="Montserrat"/>
                <a:sym typeface="Montserrat"/>
                <a:hlinkClick r:id="rId3"/>
              </a:rPr>
              <a:t>internetsafety@pdst.ie</a:t>
            </a:r>
            <a:r>
              <a:rPr lang="en">
                <a:solidFill>
                  <a:schemeClr val="dk1"/>
                </a:solidFill>
                <a:latin typeface="Montserrat"/>
                <a:ea typeface="Montserrat"/>
                <a:cs typeface="Montserrat"/>
                <a:sym typeface="Montserrat"/>
              </a:rPr>
              <a:t> or share you support on your school’s social media too using the hashtag #SaferInternetDay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Webwise love seeing all your photos from your online safety campaigns and Safer Internet Day activities. Send in your photos, videos and posters to Webwise and your school could be in with a chance of winning some great prizes.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There are lots of ideas and activities on the Safer Internet Day page: </a:t>
            </a:r>
            <a:r>
              <a:rPr lang="en" u="sng">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en">
                <a:solidFill>
                  <a:schemeClr val="dk1"/>
                </a:solidFill>
                <a:latin typeface="Montserrat"/>
                <a:ea typeface="Montserrat"/>
                <a:cs typeface="Montserrat"/>
                <a:sym typeface="Montserrat"/>
              </a:rPr>
              <a:t>day</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Register your school's Safer Internet Day events on the Webwise event’s map and receive free SID wristbands for your school. Register here: www.webwise.ie/saferinternetday</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Share your SID activities</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 love seeing all your photos from your online safety campaigns and Safer Internet Day activities. Connect with us on:</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Twitter @Webwise_Ireland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Facebook: facebook.com/webwise_Ireland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Instagram: webwiseireland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ideas tips/plans using #SaferInternetDay</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Share your internet safety messages on webwise.ie/saferinternetday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ddae2d60bc_0_1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ddae2d60bc_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i="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The following supplementary extended Safer Internet Day slides are available for teachers to use to support the SID talk they will have just heard. The activity is to be completed in the classroom to continue the discussion on how to stay safe online. </a:t>
            </a:r>
            <a:endParaRPr>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 following slides feature a short story from the HTML Heroes 1st and 2nd class online safety programme which can be accessed here: </a:t>
            </a:r>
            <a:r>
              <a:rPr lang="en" b="1">
                <a:solidFill>
                  <a:schemeClr val="dk1"/>
                </a:solidFill>
                <a:latin typeface="Montserrat"/>
                <a:ea typeface="Montserrat"/>
                <a:cs typeface="Montserrat"/>
                <a:sym typeface="Montserrat"/>
              </a:rPr>
              <a:t>https://heroes.webwise.ie/1st-and-2nd-class-html-heroes/</a:t>
            </a:r>
            <a:endParaRPr b="1">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endParaRPr b="1">
              <a:solidFill>
                <a:schemeClr val="dk1"/>
              </a:solidFill>
              <a:highlight>
                <a:schemeClr val="lt1"/>
              </a:highlight>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ddae2d60bc_0_136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The following short story comes from Lesson 5 My Time Online from the HTML Heroes 1st and 2nd class online safety education programme available here: </a:t>
            </a:r>
            <a:r>
              <a:rPr lang="en" b="1">
                <a:solidFill>
                  <a:schemeClr val="dk1"/>
                </a:solidFill>
                <a:latin typeface="Montserrat"/>
                <a:ea typeface="Montserrat"/>
                <a:cs typeface="Montserrat"/>
                <a:sym typeface="Montserrat"/>
              </a:rPr>
              <a:t>https://heroes.webwise.ie/1st-and-2nd-class-html-heroes/</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Display the HTML Heroes short story: Archie and the Two-Headed Lizard King on the whiteboard while you read through the story on the importance of balance between on-and offline activities.</a:t>
            </a:r>
            <a:endParaRPr/>
          </a:p>
        </p:txBody>
      </p:sp>
      <p:sp>
        <p:nvSpPr>
          <p:cNvPr id="1251" name="Google Shape;1251;gddae2d60bc_0_1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ddae2d60bc_0_144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9" name="Google Shape;1259;gddae2d60bc_0_14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4" name="Google Shape;10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1" i="1">
                <a:latin typeface="Montserrat"/>
                <a:ea typeface="Montserrat"/>
                <a:cs typeface="Montserrat"/>
                <a:sym typeface="Montserrat"/>
              </a:rPr>
              <a:t>Notes:</a:t>
            </a:r>
            <a:r>
              <a:rPr lang="en" sz="1100">
                <a:latin typeface="Montserrat"/>
                <a:ea typeface="Montserrat"/>
                <a:cs typeface="Montserrat"/>
                <a:sym typeface="Montserrat"/>
              </a:rPr>
              <a:t> Safer Internet Day (SID) is an EU wide initiative to promote a safer internet for all users, especially young people. </a:t>
            </a:r>
            <a:r>
              <a:rPr lang="en" sz="1100">
                <a:highlight>
                  <a:srgbClr val="FFFFFF"/>
                </a:highlight>
                <a:latin typeface="Montserrat"/>
                <a:ea typeface="Montserrat"/>
                <a:cs typeface="Montserrat"/>
                <a:sym typeface="Montserrat"/>
              </a:rPr>
              <a:t>Safer Internet Day in Ireland is promoted and coordinated by Webwise, the Irish Internet Safety Education Awareness Programme. </a:t>
            </a:r>
            <a:r>
              <a:rPr lang="en" sz="1100">
                <a:latin typeface="Montserrat"/>
                <a:ea typeface="Montserrat"/>
                <a:cs typeface="Montserrat"/>
                <a:sym typeface="Montserrat"/>
              </a:rPr>
              <a:t> The Theme for Safer Internet Day is “Together for a Better Internet“.</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sz="1100">
                <a:latin typeface="Montserrat"/>
                <a:ea typeface="Montserrat"/>
                <a:cs typeface="Montserrat"/>
                <a:sym typeface="Montserrat"/>
              </a:rPr>
              <a:t>The aim of the day is a call on young people, parents, teachers, schools, government, businesses to </a:t>
            </a:r>
            <a:r>
              <a:rPr lang="en" sz="1100">
                <a:solidFill>
                  <a:schemeClr val="dk1"/>
                </a:solidFill>
                <a:highlight>
                  <a:srgbClr val="FFFFFF"/>
                </a:highlight>
                <a:latin typeface="Montserrat"/>
                <a:ea typeface="Montserrat"/>
                <a:cs typeface="Montserrat"/>
                <a:sym typeface="Montserrat"/>
              </a:rPr>
              <a:t>join together to make the internet a safer and better place for all, and especially for children and young people.</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a:solidFill>
                  <a:schemeClr val="dk1"/>
                </a:solidFill>
                <a:highlight>
                  <a:srgbClr val="FFFFFF"/>
                </a:highlight>
                <a:latin typeface="Montserrat"/>
                <a:ea typeface="Montserrat"/>
                <a:cs typeface="Montserrat"/>
                <a:sym typeface="Montserrat"/>
              </a:rPr>
              <a:t>Safer Internet Day is a day to promote safe and responsible use of the internet, a day for us to consider all the different ways we use the internet and how we can make the internet a safer and better place for all, and especially for children and young people.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ddae2d60bc_0_152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7" name="Google Shape;1267;gddae2d60bc_0_15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ddae2d60bc_0_160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5" name="Google Shape;1275;gddae2d60bc_0_16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ddae2d60bc_0_168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3" name="Google Shape;1283;gddae2d60bc_0_16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ddae2d60bc_0_176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1" name="Google Shape;1291;gddae2d60bc_0_17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ddae2d60bc_0_184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9" name="Google Shape;1299;gddae2d60bc_0_18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ddae2d60bc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7" name="Google Shape;1307;gddae2d60bc_0_1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i="1">
                <a:latin typeface="Montserrat"/>
                <a:ea typeface="Montserrat"/>
                <a:cs typeface="Montserrat"/>
                <a:sym typeface="Montserrat"/>
              </a:rPr>
              <a:t>Notes: </a:t>
            </a:r>
            <a:r>
              <a:rPr lang="en">
                <a:solidFill>
                  <a:schemeClr val="dk1"/>
                </a:solidFill>
                <a:latin typeface="Montserrat"/>
                <a:ea typeface="Montserrat"/>
                <a:cs typeface="Montserrat"/>
                <a:sym typeface="Montserrat"/>
              </a:rPr>
              <a:t>Once you have finished reading the story, go through the discussion questions to help pupils reflect on the internet safety scenario and safety messages explored in the story.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
                <a:solidFill>
                  <a:schemeClr val="dk1"/>
                </a:solidFill>
                <a:latin typeface="Montserrat"/>
                <a:ea typeface="Montserrat"/>
                <a:cs typeface="Montserrat"/>
                <a:sym typeface="Montserrat"/>
              </a:rPr>
              <a:t>Finally, ask pupils to write down one thing they learned about spending time online today. Invite pupils to share their responses and recap with the following points: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Make the most of your time online - play, learn, create!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Don’t forget to make time for friends, family, playing, creating and reading offline too.</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There are times when it is okay to be online and times when it is not okay to be online, e.g., mealtimes and when going to bed.</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A healthy balance between online and offline activity is key to your wellbeing.</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Develop good device habits e.g. looking up from your screen when someone is talking to you, sharing your screen device if with a friend, devices off before bedtime.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TEACHER’S NOTE: Discussing Managing Time Online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It is important to be careful, avoid judgement and show sensitivity when discussing times it is and isn’t appropriate to spend time online as many parents and children might use devices during mealtimes, etc.</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b="1">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2" name="Google Shape;1072;p4: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sz="1100">
                <a:solidFill>
                  <a:schemeClr val="dk1"/>
                </a:solidFill>
                <a:latin typeface="Montserrat"/>
                <a:ea typeface="Montserrat"/>
                <a:cs typeface="Montserrat"/>
                <a:sym typeface="Montserrat"/>
              </a:rPr>
              <a:t>Today we are going to look at what the internet is, what we mean when we are talking about being online. Before we can talk about being safe online we have to consider all the different ways we can be online and use the internet - what exactly do we mean when we are talking about the internet. </a:t>
            </a: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Ask pupils what is the internet? Elicit responses. Then move to the next slide for the definition and introduction video.</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Please remember children’s online experience will be varied.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ddae2d60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9" name="Google Shape;1089;gddae2d60bc_0_0: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Explain to pupils that the internet is a network or ‘web’ that connects all computers worldwide. Information on the internet is arranged in websites or web pages. Each website has its own web address, and lots of these addresses begin with “www,” which stands for “World Wide Web”. People can view websites using internet browsers such as Internet Explorer, Google Chrome or Mozilla Firefox.</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Next play the video from the HTML Heroes programme: What is the internet?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Let’s b</a:t>
            </a:r>
            <a:r>
              <a:rPr lang="en">
                <a:solidFill>
                  <a:schemeClr val="dk1"/>
                </a:solidFill>
                <a:latin typeface="Montserrat"/>
                <a:ea typeface="Montserrat"/>
                <a:cs typeface="Montserrat"/>
                <a:sym typeface="Montserrat"/>
              </a:rPr>
              <a:t>e</a:t>
            </a:r>
            <a:r>
              <a:rPr lang="en" sz="1100">
                <a:solidFill>
                  <a:schemeClr val="dk1"/>
                </a:solidFill>
                <a:latin typeface="Montserrat"/>
                <a:ea typeface="Montserrat"/>
                <a:cs typeface="Montserrat"/>
                <a:sym typeface="Montserrat"/>
              </a:rPr>
              <a:t>gin by watching this video by the HTML Heroes, Archie and Ruby, who are going to  look at what is the internet.</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b="1"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This video introduces the pupils to the HTML Heroes, two plucky usb keys, Archie and Ruby, who will rap catchy rhymes to teach your pupils about the internet. The children’s experience will be varied.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Video available here: </a:t>
            </a:r>
            <a:r>
              <a:rPr lang="en" sz="1100" u="sng">
                <a:solidFill>
                  <a:schemeClr val="hlink"/>
                </a:solidFill>
                <a:latin typeface="Montserrat"/>
                <a:ea typeface="Montserrat"/>
                <a:cs typeface="Montserrat"/>
                <a:sym typeface="Montserrat"/>
                <a:hlinkClick r:id="rId3"/>
              </a:rPr>
              <a:t>https://vimeo.com/313425824</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d2ea01c0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gd2ea01c0e1_0_10: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The internet is a brilliant resource that you can use to do lots of different things.</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Next, explain to pupils that to use the internet you must first connect to it. You can do this using a lot of different devices. Most devices don’t need wires to connect to the internet. They can connect using ‘Wi-Fi’ or wireless internet connection.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Ask pupils to look at the various items you might find at home and identify which items can be used to connect to the internet.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Answers: Items shown on this slide that can connect to the internet include smart tv, smart phone, computer, laptop, tablet/iPad, game console, smartwatch, smart speaker/digital assistant e.g. Amazon’s Alexa or Apple’s Siri.</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ddae2d60b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8" name="Google Shape;1118;gddae2d60bc_0_27: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Once pupils have successfully identified all digital items, ask the pupils to consider how being connected to the internet and using the internet can help or benefit people? Use each of the digital devices to ask pupils to think of one way each of these items might help or benefit people?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For example, a smart watch can tell us the time but people can also use it to stay healthy, set fitness goals and track how many steps they have walked that day. Other examples might include communicating with friends who live far away, instant access to music or films you want to watch, researching for homework or project work, developing and learning new skills.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Remind pupils that because the internet holds so much information on just about everything, it is a great tool we can use to help us in lots of ways in our lives day-to-day for example, to help us keep in touch, learn, work, play and understand the world around us.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ddae2d60b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gddae2d60bc_0_44: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While there are many positives to the internet as we have just discussed there can also be some potential downsides or negatives about the internet. Let’s now consider what might be some negative things about the internet?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Ask pupils to list: What might be the negative things about the internet?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Examples of negative effects of the internet might be that the children could see something they don’t want to see, cyberbullying, spending too much time online. This lesson also gives the class and teacher a chance to recap on the Stay Safe programme and Stay Safe rules.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ddae2d60b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8" name="Google Shape;1138;gddae2d60bc_0_57: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How can we avoid the negative things on the internet?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Lead the discussion to how we could prevent the negative things associated with the internet or even lessen their harmful effects. You can use this as an opportunity to stress the importance of ground rules when using the internet in school and at home.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Also, emphasise the point that it can be easy to come across something inappropriate or upsetting on the internet and that if they do it is important to tell an adult about it when it happens.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Reassure the pupils that they are not to blame if they come across something online that makes them feel uncomfortable.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d2ea01c0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d2ea01c0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Explain to pupils that while the internet is a helpful tool we can use to do lots of different things, it is important to remember it is a big space to navigate with lots of different websites and apps. That means, that just like in the real world, it is easy to get lost and end up somewhere you didn’t mean to go or come across something that is not meant for you.</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Luckily the HTML Heroes (Ruby and Archie) have created an online safety code song to help you stay in spaces meant for children and have fun when using the internet.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Play the song, Ruby and Archie’s Online Safety Code Song, for the pupils to listen to and enjoy. If time allows, play the song a second time, invite the pupils to join in and sing along by reading the subtitles on the screen.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Video available here: https://vimeo.com/527704460</a:t>
            </a:r>
            <a:endParaRPr b="1">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 y="-11"/>
            <a:ext cx="2429759" cy="1609289"/>
            <a:chOff x="608719" y="-11"/>
            <a:chExt cx="2429759" cy="1609289"/>
          </a:xfrm>
        </p:grpSpPr>
        <p:sp>
          <p:nvSpPr>
            <p:cNvPr id="11" name="Google Shape;11;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16"/>
          <p:cNvGrpSpPr/>
          <p:nvPr/>
        </p:nvGrpSpPr>
        <p:grpSpPr>
          <a:xfrm>
            <a:off x="4894945" y="-11"/>
            <a:ext cx="4252453" cy="5146815"/>
            <a:chOff x="4894945" y="-11"/>
            <a:chExt cx="4252453" cy="5146815"/>
          </a:xfrm>
        </p:grpSpPr>
        <p:sp>
          <p:nvSpPr>
            <p:cNvPr id="25" name="Google Shape;25;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6"/>
          <p:cNvGrpSpPr/>
          <p:nvPr/>
        </p:nvGrpSpPr>
        <p:grpSpPr>
          <a:xfrm flipH="1">
            <a:off x="-8" y="3860093"/>
            <a:ext cx="2429755" cy="1286711"/>
            <a:chOff x="6714243" y="3860093"/>
            <a:chExt cx="2429755" cy="1286711"/>
          </a:xfrm>
        </p:grpSpPr>
        <p:sp>
          <p:nvSpPr>
            <p:cNvPr id="80" name="Google Shape;80;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26"/>
          <p:cNvGrpSpPr/>
          <p:nvPr/>
        </p:nvGrpSpPr>
        <p:grpSpPr>
          <a:xfrm>
            <a:off x="6109812" y="-11"/>
            <a:ext cx="3037586" cy="5146815"/>
            <a:chOff x="6109812" y="-11"/>
            <a:chExt cx="3037586" cy="5146815"/>
          </a:xfrm>
        </p:grpSpPr>
        <p:sp>
          <p:nvSpPr>
            <p:cNvPr id="393" name="Google Shape;393;p2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3"/>
        <p:cNvGrpSpPr/>
        <p:nvPr/>
      </p:nvGrpSpPr>
      <p:grpSpPr>
        <a:xfrm>
          <a:off x="0" y="0"/>
          <a:ext cx="0" cy="0"/>
          <a:chOff x="0" y="0"/>
          <a:chExt cx="0" cy="0"/>
        </a:xfrm>
      </p:grpSpPr>
      <p:grpSp>
        <p:nvGrpSpPr>
          <p:cNvPr id="434" name="Google Shape;434;p30"/>
          <p:cNvGrpSpPr/>
          <p:nvPr/>
        </p:nvGrpSpPr>
        <p:grpSpPr>
          <a:xfrm>
            <a:off x="892" y="-11"/>
            <a:ext cx="3037586" cy="2252645"/>
            <a:chOff x="892" y="-11"/>
            <a:chExt cx="3037586" cy="2252645"/>
          </a:xfrm>
        </p:grpSpPr>
        <p:sp>
          <p:nvSpPr>
            <p:cNvPr id="435" name="Google Shape;435;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8" name="Google Shape;458;p30"/>
          <p:cNvGrpSpPr/>
          <p:nvPr/>
        </p:nvGrpSpPr>
        <p:grpSpPr>
          <a:xfrm>
            <a:off x="6714243" y="3860093"/>
            <a:ext cx="2429755" cy="1286711"/>
            <a:chOff x="6714243" y="3860093"/>
            <a:chExt cx="2429755" cy="1286711"/>
          </a:xfrm>
        </p:grpSpPr>
        <p:sp>
          <p:nvSpPr>
            <p:cNvPr id="459" name="Google Shape;459;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1" name="Google Shape;471;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72" name="Google Shape;472;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3" name="Google Shape;473;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4" name="Google Shape;47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475"/>
        <p:cNvGrpSpPr/>
        <p:nvPr/>
      </p:nvGrpSpPr>
      <p:grpSpPr>
        <a:xfrm>
          <a:off x="0" y="0"/>
          <a:ext cx="0" cy="0"/>
          <a:chOff x="0" y="0"/>
          <a:chExt cx="0" cy="0"/>
        </a:xfrm>
      </p:grpSpPr>
      <p:grpSp>
        <p:nvGrpSpPr>
          <p:cNvPr id="476" name="Google Shape;476;p31"/>
          <p:cNvGrpSpPr/>
          <p:nvPr/>
        </p:nvGrpSpPr>
        <p:grpSpPr>
          <a:xfrm>
            <a:off x="6109812" y="-11"/>
            <a:ext cx="3037586" cy="5146815"/>
            <a:chOff x="6109812" y="-11"/>
            <a:chExt cx="3037586" cy="5146815"/>
          </a:xfrm>
        </p:grpSpPr>
        <p:sp>
          <p:nvSpPr>
            <p:cNvPr id="477" name="Google Shape;477;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2" name="Google Shape;512;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13"/>
        <p:cNvGrpSpPr/>
        <p:nvPr/>
      </p:nvGrpSpPr>
      <p:grpSpPr>
        <a:xfrm>
          <a:off x="0" y="0"/>
          <a:ext cx="0" cy="0"/>
          <a:chOff x="0" y="0"/>
          <a:chExt cx="0" cy="0"/>
        </a:xfrm>
      </p:grpSpPr>
      <p:grpSp>
        <p:nvGrpSpPr>
          <p:cNvPr id="514" name="Google Shape;514;p34"/>
          <p:cNvGrpSpPr/>
          <p:nvPr/>
        </p:nvGrpSpPr>
        <p:grpSpPr>
          <a:xfrm>
            <a:off x="6714243" y="3860093"/>
            <a:ext cx="2429755" cy="1286711"/>
            <a:chOff x="6714243" y="3860093"/>
            <a:chExt cx="2429755" cy="1286711"/>
          </a:xfrm>
        </p:grpSpPr>
        <p:sp>
          <p:nvSpPr>
            <p:cNvPr id="515" name="Google Shape;515;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7" name="Google Shape;527;p34"/>
          <p:cNvGrpSpPr/>
          <p:nvPr/>
        </p:nvGrpSpPr>
        <p:grpSpPr>
          <a:xfrm>
            <a:off x="892" y="-11"/>
            <a:ext cx="3037586" cy="2252645"/>
            <a:chOff x="892" y="-11"/>
            <a:chExt cx="3037586" cy="2252645"/>
          </a:xfrm>
        </p:grpSpPr>
        <p:sp>
          <p:nvSpPr>
            <p:cNvPr id="528" name="Google Shape;528;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1" name="Google Shape;551;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52" name="Google Shape;552;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553" name="Google Shape;553;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4"/>
        <p:cNvGrpSpPr/>
        <p:nvPr/>
      </p:nvGrpSpPr>
      <p:grpSpPr>
        <a:xfrm>
          <a:off x="0" y="0"/>
          <a:ext cx="0" cy="0"/>
          <a:chOff x="0" y="0"/>
          <a:chExt cx="0" cy="0"/>
        </a:xfrm>
      </p:grpSpPr>
      <p:grpSp>
        <p:nvGrpSpPr>
          <p:cNvPr id="555" name="Google Shape;555;p40"/>
          <p:cNvGrpSpPr/>
          <p:nvPr/>
        </p:nvGrpSpPr>
        <p:grpSpPr>
          <a:xfrm rot="10800000" flipH="1">
            <a:off x="900" y="3856776"/>
            <a:ext cx="9143992" cy="1286720"/>
            <a:chOff x="900" y="0"/>
            <a:chExt cx="9143992" cy="1286720"/>
          </a:xfrm>
        </p:grpSpPr>
        <p:sp>
          <p:nvSpPr>
            <p:cNvPr id="556" name="Google Shape;556;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4" name="Google Shape;604;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05" name="Google Shape;605;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06"/>
        <p:cNvGrpSpPr/>
        <p:nvPr/>
      </p:nvGrpSpPr>
      <p:grpSpPr>
        <a:xfrm>
          <a:off x="0" y="0"/>
          <a:ext cx="0" cy="0"/>
          <a:chOff x="0" y="0"/>
          <a:chExt cx="0" cy="0"/>
        </a:xfrm>
      </p:grpSpPr>
      <p:grpSp>
        <p:nvGrpSpPr>
          <p:cNvPr id="607" name="Google Shape;607;p35"/>
          <p:cNvGrpSpPr/>
          <p:nvPr/>
        </p:nvGrpSpPr>
        <p:grpSpPr>
          <a:xfrm rot="10800000" flipH="1">
            <a:off x="900" y="3856776"/>
            <a:ext cx="9143992" cy="1286720"/>
            <a:chOff x="900" y="0"/>
            <a:chExt cx="9143992" cy="1286720"/>
          </a:xfrm>
        </p:grpSpPr>
        <p:sp>
          <p:nvSpPr>
            <p:cNvPr id="608" name="Google Shape;608;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6" name="Google Shape;656;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57"/>
        <p:cNvGrpSpPr/>
        <p:nvPr/>
      </p:nvGrpSpPr>
      <p:grpSpPr>
        <a:xfrm>
          <a:off x="0" y="0"/>
          <a:ext cx="0" cy="0"/>
          <a:chOff x="0" y="0"/>
          <a:chExt cx="0" cy="0"/>
        </a:xfrm>
      </p:grpSpPr>
      <p:grpSp>
        <p:nvGrpSpPr>
          <p:cNvPr id="658" name="Google Shape;658;p36"/>
          <p:cNvGrpSpPr/>
          <p:nvPr/>
        </p:nvGrpSpPr>
        <p:grpSpPr>
          <a:xfrm>
            <a:off x="6714243" y="3860093"/>
            <a:ext cx="2429755" cy="1286711"/>
            <a:chOff x="6714243" y="3860093"/>
            <a:chExt cx="2429755" cy="1286711"/>
          </a:xfrm>
        </p:grpSpPr>
        <p:sp>
          <p:nvSpPr>
            <p:cNvPr id="659" name="Google Shape;659;p3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3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3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3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3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71" name="Google Shape;671;p36"/>
          <p:cNvGrpSpPr/>
          <p:nvPr/>
        </p:nvGrpSpPr>
        <p:grpSpPr>
          <a:xfrm>
            <a:off x="892" y="-11"/>
            <a:ext cx="3037586" cy="2252645"/>
            <a:chOff x="892" y="-11"/>
            <a:chExt cx="3037586" cy="2252645"/>
          </a:xfrm>
        </p:grpSpPr>
        <p:sp>
          <p:nvSpPr>
            <p:cNvPr id="672" name="Google Shape;672;p3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3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3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3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3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5" name="Google Shape;695;p3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696" name="Google Shape;696;p36"/>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697" name="Google Shape;697;p36"/>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698" name="Google Shape;698;p36"/>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699" name="Google Shape;699;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700"/>
        <p:cNvGrpSpPr/>
        <p:nvPr/>
      </p:nvGrpSpPr>
      <p:grpSpPr>
        <a:xfrm>
          <a:off x="0" y="0"/>
          <a:ext cx="0" cy="0"/>
          <a:chOff x="0" y="0"/>
          <a:chExt cx="0" cy="0"/>
        </a:xfrm>
      </p:grpSpPr>
      <p:grpSp>
        <p:nvGrpSpPr>
          <p:cNvPr id="701" name="Google Shape;701;p17"/>
          <p:cNvGrpSpPr/>
          <p:nvPr/>
        </p:nvGrpSpPr>
        <p:grpSpPr>
          <a:xfrm>
            <a:off x="-6" y="-11"/>
            <a:ext cx="2429759" cy="1609289"/>
            <a:chOff x="608719" y="-11"/>
            <a:chExt cx="2429759" cy="1609289"/>
          </a:xfrm>
        </p:grpSpPr>
        <p:sp>
          <p:nvSpPr>
            <p:cNvPr id="702" name="Google Shape;702;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 name="Google Shape;714;p1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15" name="Google Shape;715;p17"/>
          <p:cNvGrpSpPr/>
          <p:nvPr/>
        </p:nvGrpSpPr>
        <p:grpSpPr>
          <a:xfrm>
            <a:off x="4894945" y="-11"/>
            <a:ext cx="4252453" cy="5146815"/>
            <a:chOff x="4894945" y="-11"/>
            <a:chExt cx="4252453" cy="5146815"/>
          </a:xfrm>
        </p:grpSpPr>
        <p:sp>
          <p:nvSpPr>
            <p:cNvPr id="716" name="Google Shape;716;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0" name="Google Shape;770;p17"/>
          <p:cNvGrpSpPr/>
          <p:nvPr/>
        </p:nvGrpSpPr>
        <p:grpSpPr>
          <a:xfrm flipH="1">
            <a:off x="-8" y="3860093"/>
            <a:ext cx="2429755" cy="1286711"/>
            <a:chOff x="6714243" y="3860093"/>
            <a:chExt cx="2429755" cy="1286711"/>
          </a:xfrm>
        </p:grpSpPr>
        <p:sp>
          <p:nvSpPr>
            <p:cNvPr id="771" name="Google Shape;771;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83"/>
        <p:cNvGrpSpPr/>
        <p:nvPr/>
      </p:nvGrpSpPr>
      <p:grpSpPr>
        <a:xfrm>
          <a:off x="0" y="0"/>
          <a:ext cx="0" cy="0"/>
          <a:chOff x="0" y="0"/>
          <a:chExt cx="0" cy="0"/>
        </a:xfrm>
      </p:grpSpPr>
      <p:grpSp>
        <p:nvGrpSpPr>
          <p:cNvPr id="784" name="Google Shape;784;p33"/>
          <p:cNvGrpSpPr/>
          <p:nvPr/>
        </p:nvGrpSpPr>
        <p:grpSpPr>
          <a:xfrm>
            <a:off x="900" y="0"/>
            <a:ext cx="9143992" cy="2564787"/>
            <a:chOff x="900" y="0"/>
            <a:chExt cx="9143992" cy="2564787"/>
          </a:xfrm>
        </p:grpSpPr>
        <p:sp>
          <p:nvSpPr>
            <p:cNvPr id="785" name="Google Shape;785;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6" name="Google Shape;836;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37" name="Google Shape;837;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838" name="Google Shape;838;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39"/>
        <p:cNvGrpSpPr/>
        <p:nvPr/>
      </p:nvGrpSpPr>
      <p:grpSpPr>
        <a:xfrm>
          <a:off x="0" y="0"/>
          <a:ext cx="0" cy="0"/>
          <a:chOff x="0" y="0"/>
          <a:chExt cx="0" cy="0"/>
        </a:xfrm>
      </p:grpSpPr>
      <p:grpSp>
        <p:nvGrpSpPr>
          <p:cNvPr id="840" name="Google Shape;840;p37"/>
          <p:cNvGrpSpPr/>
          <p:nvPr/>
        </p:nvGrpSpPr>
        <p:grpSpPr>
          <a:xfrm>
            <a:off x="4894945" y="-11"/>
            <a:ext cx="4251603" cy="5146815"/>
            <a:chOff x="4894945" y="-11"/>
            <a:chExt cx="4251603" cy="5146815"/>
          </a:xfrm>
        </p:grpSpPr>
        <p:sp>
          <p:nvSpPr>
            <p:cNvPr id="841" name="Google Shape;841;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8" name="Google Shape;878;p37"/>
          <p:cNvGrpSpPr/>
          <p:nvPr/>
        </p:nvGrpSpPr>
        <p:grpSpPr>
          <a:xfrm>
            <a:off x="-6" y="-11"/>
            <a:ext cx="2429759" cy="1609289"/>
            <a:chOff x="608719" y="-11"/>
            <a:chExt cx="2429759" cy="1609289"/>
          </a:xfrm>
        </p:grpSpPr>
        <p:sp>
          <p:nvSpPr>
            <p:cNvPr id="879" name="Google Shape;879;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1" name="Google Shape;891;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92" name="Google Shape;892;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893" name="Google Shape;893;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894" name="Google Shape;894;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18"/>
          <p:cNvGrpSpPr/>
          <p:nvPr/>
        </p:nvGrpSpPr>
        <p:grpSpPr>
          <a:xfrm rot="10800000" flipH="1">
            <a:off x="900" y="3856776"/>
            <a:ext cx="9143992" cy="1286720"/>
            <a:chOff x="900" y="0"/>
            <a:chExt cx="9143992" cy="1286720"/>
          </a:xfrm>
        </p:grpSpPr>
        <p:sp>
          <p:nvSpPr>
            <p:cNvPr id="94" name="Google Shape;94;p1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5"/>
        <p:cNvGrpSpPr/>
        <p:nvPr/>
      </p:nvGrpSpPr>
      <p:grpSpPr>
        <a:xfrm>
          <a:off x="0" y="0"/>
          <a:ext cx="0" cy="0"/>
          <a:chOff x="0" y="0"/>
          <a:chExt cx="0" cy="0"/>
        </a:xfrm>
      </p:grpSpPr>
      <p:grpSp>
        <p:nvGrpSpPr>
          <p:cNvPr id="896" name="Google Shape;896;p38"/>
          <p:cNvGrpSpPr/>
          <p:nvPr/>
        </p:nvGrpSpPr>
        <p:grpSpPr>
          <a:xfrm>
            <a:off x="6714243" y="3860093"/>
            <a:ext cx="2429755" cy="1286711"/>
            <a:chOff x="6714243" y="3860093"/>
            <a:chExt cx="2429755" cy="1286711"/>
          </a:xfrm>
        </p:grpSpPr>
        <p:sp>
          <p:nvSpPr>
            <p:cNvPr id="897" name="Google Shape;897;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9" name="Google Shape;909;p38"/>
          <p:cNvGrpSpPr/>
          <p:nvPr/>
        </p:nvGrpSpPr>
        <p:grpSpPr>
          <a:xfrm>
            <a:off x="892" y="-11"/>
            <a:ext cx="3037586" cy="2252645"/>
            <a:chOff x="892" y="-11"/>
            <a:chExt cx="3037586" cy="2252645"/>
          </a:xfrm>
        </p:grpSpPr>
        <p:sp>
          <p:nvSpPr>
            <p:cNvPr id="910" name="Google Shape;910;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3" name="Google Shape;933;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Bullets">
  <p:cSld name="TITLE_AND_BODY_2">
    <p:spTree>
      <p:nvGrpSpPr>
        <p:cNvPr id="1" name="Shape 934"/>
        <p:cNvGrpSpPr/>
        <p:nvPr/>
      </p:nvGrpSpPr>
      <p:grpSpPr>
        <a:xfrm>
          <a:off x="0" y="0"/>
          <a:ext cx="0" cy="0"/>
          <a:chOff x="0" y="0"/>
          <a:chExt cx="0" cy="0"/>
        </a:xfrm>
      </p:grpSpPr>
      <p:sp>
        <p:nvSpPr>
          <p:cNvPr id="935" name="Google Shape;935;gddae2d60bc_0_142"/>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36" name="Google Shape;936;gddae2d60bc_0_142"/>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37" name="Google Shape;937;gddae2d60bc_0_142"/>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38" name="Google Shape;938;gddae2d60bc_0_142"/>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ullets 1">
  <p:cSld name="TITLE_AND_BODY_3">
    <p:spTree>
      <p:nvGrpSpPr>
        <p:cNvPr id="1" name="Shape 939"/>
        <p:cNvGrpSpPr/>
        <p:nvPr/>
      </p:nvGrpSpPr>
      <p:grpSpPr>
        <a:xfrm>
          <a:off x="0" y="0"/>
          <a:ext cx="0" cy="0"/>
          <a:chOff x="0" y="0"/>
          <a:chExt cx="0" cy="0"/>
        </a:xfrm>
      </p:grpSpPr>
      <p:sp>
        <p:nvSpPr>
          <p:cNvPr id="940" name="Google Shape;940;gddae2d60bc_0_221"/>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41" name="Google Shape;941;gddae2d60bc_0_221"/>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42" name="Google Shape;942;gddae2d60bc_0_221"/>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43" name="Google Shape;943;gddae2d60bc_0_22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mp; Bullets 2">
  <p:cSld name="TITLE_AND_BODY_4">
    <p:spTree>
      <p:nvGrpSpPr>
        <p:cNvPr id="1" name="Shape 944"/>
        <p:cNvGrpSpPr/>
        <p:nvPr/>
      </p:nvGrpSpPr>
      <p:grpSpPr>
        <a:xfrm>
          <a:off x="0" y="0"/>
          <a:ext cx="0" cy="0"/>
          <a:chOff x="0" y="0"/>
          <a:chExt cx="0" cy="0"/>
        </a:xfrm>
      </p:grpSpPr>
      <p:sp>
        <p:nvSpPr>
          <p:cNvPr id="945" name="Google Shape;945;gddae2d60bc_0_300"/>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46" name="Google Shape;946;gddae2d60bc_0_300"/>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47" name="Google Shape;947;gddae2d60bc_0_300"/>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48" name="Google Shape;948;gddae2d60bc_0_300"/>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Bullets 3">
  <p:cSld name="TITLE_AND_BODY_5">
    <p:spTree>
      <p:nvGrpSpPr>
        <p:cNvPr id="1" name="Shape 949"/>
        <p:cNvGrpSpPr/>
        <p:nvPr/>
      </p:nvGrpSpPr>
      <p:grpSpPr>
        <a:xfrm>
          <a:off x="0" y="0"/>
          <a:ext cx="0" cy="0"/>
          <a:chOff x="0" y="0"/>
          <a:chExt cx="0" cy="0"/>
        </a:xfrm>
      </p:grpSpPr>
      <p:sp>
        <p:nvSpPr>
          <p:cNvPr id="950" name="Google Shape;950;gddae2d60bc_0_379"/>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51" name="Google Shape;951;gddae2d60bc_0_379"/>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52" name="Google Shape;952;gddae2d60bc_0_379"/>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53" name="Google Shape;953;gddae2d60bc_0_37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Bullets 4">
  <p:cSld name="TITLE_AND_BODY_6">
    <p:spTree>
      <p:nvGrpSpPr>
        <p:cNvPr id="1" name="Shape 954"/>
        <p:cNvGrpSpPr/>
        <p:nvPr/>
      </p:nvGrpSpPr>
      <p:grpSpPr>
        <a:xfrm>
          <a:off x="0" y="0"/>
          <a:ext cx="0" cy="0"/>
          <a:chOff x="0" y="0"/>
          <a:chExt cx="0" cy="0"/>
        </a:xfrm>
      </p:grpSpPr>
      <p:sp>
        <p:nvSpPr>
          <p:cNvPr id="955" name="Google Shape;955;gddae2d60bc_0_458"/>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56" name="Google Shape;956;gddae2d60bc_0_458"/>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57" name="Google Shape;957;gddae2d60bc_0_458"/>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58" name="Google Shape;958;gddae2d60bc_0_45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Bullets 5">
  <p:cSld name="TITLE_AND_BODY_7">
    <p:spTree>
      <p:nvGrpSpPr>
        <p:cNvPr id="1" name="Shape 959"/>
        <p:cNvGrpSpPr/>
        <p:nvPr/>
      </p:nvGrpSpPr>
      <p:grpSpPr>
        <a:xfrm>
          <a:off x="0" y="0"/>
          <a:ext cx="0" cy="0"/>
          <a:chOff x="0" y="0"/>
          <a:chExt cx="0" cy="0"/>
        </a:xfrm>
      </p:grpSpPr>
      <p:sp>
        <p:nvSpPr>
          <p:cNvPr id="960" name="Google Shape;960;gddae2d60bc_0_537"/>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61" name="Google Shape;961;gddae2d60bc_0_537"/>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62" name="Google Shape;962;gddae2d60bc_0_537"/>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63" name="Google Shape;963;gddae2d60bc_0_53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Bullets 6">
  <p:cSld name="TITLE_AND_BODY_8">
    <p:spTree>
      <p:nvGrpSpPr>
        <p:cNvPr id="1" name="Shape 964"/>
        <p:cNvGrpSpPr/>
        <p:nvPr/>
      </p:nvGrpSpPr>
      <p:grpSpPr>
        <a:xfrm>
          <a:off x="0" y="0"/>
          <a:ext cx="0" cy="0"/>
          <a:chOff x="0" y="0"/>
          <a:chExt cx="0" cy="0"/>
        </a:xfrm>
      </p:grpSpPr>
      <p:sp>
        <p:nvSpPr>
          <p:cNvPr id="965" name="Google Shape;965;gddae2d60bc_0_616"/>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66" name="Google Shape;966;gddae2d60bc_0_616"/>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67" name="Google Shape;967;gddae2d60bc_0_616"/>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68" name="Google Shape;968;gddae2d60bc_0_616"/>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Bullets 7">
  <p:cSld name="TITLE_AND_BODY_9">
    <p:spTree>
      <p:nvGrpSpPr>
        <p:cNvPr id="1" name="Shape 969"/>
        <p:cNvGrpSpPr/>
        <p:nvPr/>
      </p:nvGrpSpPr>
      <p:grpSpPr>
        <a:xfrm>
          <a:off x="0" y="0"/>
          <a:ext cx="0" cy="0"/>
          <a:chOff x="0" y="0"/>
          <a:chExt cx="0" cy="0"/>
        </a:xfrm>
      </p:grpSpPr>
      <p:sp>
        <p:nvSpPr>
          <p:cNvPr id="970" name="Google Shape;970;gddae2d60bc_0_695"/>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71" name="Google Shape;971;gddae2d60bc_0_695"/>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72" name="Google Shape;972;gddae2d60bc_0_695"/>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73" name="Google Shape;973;gddae2d60bc_0_695"/>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Bullets 8">
  <p:cSld name="TITLE_AND_BODY_10">
    <p:spTree>
      <p:nvGrpSpPr>
        <p:cNvPr id="1" name="Shape 974"/>
        <p:cNvGrpSpPr/>
        <p:nvPr/>
      </p:nvGrpSpPr>
      <p:grpSpPr>
        <a:xfrm>
          <a:off x="0" y="0"/>
          <a:ext cx="0" cy="0"/>
          <a:chOff x="0" y="0"/>
          <a:chExt cx="0" cy="0"/>
        </a:xfrm>
      </p:grpSpPr>
      <p:sp>
        <p:nvSpPr>
          <p:cNvPr id="975" name="Google Shape;975;gddae2d60bc_0_774"/>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76" name="Google Shape;976;gddae2d60bc_0_774"/>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77" name="Google Shape;977;gddae2d60bc_0_774"/>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78" name="Google Shape;978;gddae2d60bc_0_774"/>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19"/>
          <p:cNvGrpSpPr/>
          <p:nvPr/>
        </p:nvGrpSpPr>
        <p:grpSpPr>
          <a:xfrm>
            <a:off x="6714243" y="3860093"/>
            <a:ext cx="2429755" cy="1286711"/>
            <a:chOff x="6714243" y="3860093"/>
            <a:chExt cx="2429755" cy="1286711"/>
          </a:xfrm>
        </p:grpSpPr>
        <p:sp>
          <p:nvSpPr>
            <p:cNvPr id="145" name="Google Shape;145;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19"/>
          <p:cNvGrpSpPr/>
          <p:nvPr/>
        </p:nvGrpSpPr>
        <p:grpSpPr>
          <a:xfrm>
            <a:off x="892" y="-11"/>
            <a:ext cx="3037586" cy="2252645"/>
            <a:chOff x="892" y="-11"/>
            <a:chExt cx="3037586" cy="2252645"/>
          </a:xfrm>
        </p:grpSpPr>
        <p:sp>
          <p:nvSpPr>
            <p:cNvPr id="158" name="Google Shape;158;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mp; Bullets 9">
  <p:cSld name="TITLE_AND_BODY_11">
    <p:spTree>
      <p:nvGrpSpPr>
        <p:cNvPr id="1" name="Shape 979"/>
        <p:cNvGrpSpPr/>
        <p:nvPr/>
      </p:nvGrpSpPr>
      <p:grpSpPr>
        <a:xfrm>
          <a:off x="0" y="0"/>
          <a:ext cx="0" cy="0"/>
          <a:chOff x="0" y="0"/>
          <a:chExt cx="0" cy="0"/>
        </a:xfrm>
      </p:grpSpPr>
      <p:sp>
        <p:nvSpPr>
          <p:cNvPr id="980" name="Google Shape;980;gddae2d60bc_0_853"/>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81" name="Google Shape;981;gddae2d60bc_0_853"/>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82" name="Google Shape;982;gddae2d60bc_0_853"/>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83" name="Google Shape;983;gddae2d60bc_0_853"/>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mp; Bullets 10">
  <p:cSld name="TITLE_AND_BODY_12">
    <p:spTree>
      <p:nvGrpSpPr>
        <p:cNvPr id="1" name="Shape 984"/>
        <p:cNvGrpSpPr/>
        <p:nvPr/>
      </p:nvGrpSpPr>
      <p:grpSpPr>
        <a:xfrm>
          <a:off x="0" y="0"/>
          <a:ext cx="0" cy="0"/>
          <a:chOff x="0" y="0"/>
          <a:chExt cx="0" cy="0"/>
        </a:xfrm>
      </p:grpSpPr>
      <p:sp>
        <p:nvSpPr>
          <p:cNvPr id="985" name="Google Shape;985;gddae2d60bc_0_932"/>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86" name="Google Shape;986;gddae2d60bc_0_932"/>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87" name="Google Shape;987;gddae2d60bc_0_932"/>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88" name="Google Shape;988;gddae2d60bc_0_932"/>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mp; Bullets 11">
  <p:cSld name="TITLE_AND_BODY_13">
    <p:spTree>
      <p:nvGrpSpPr>
        <p:cNvPr id="1" name="Shape 989"/>
        <p:cNvGrpSpPr/>
        <p:nvPr/>
      </p:nvGrpSpPr>
      <p:grpSpPr>
        <a:xfrm>
          <a:off x="0" y="0"/>
          <a:ext cx="0" cy="0"/>
          <a:chOff x="0" y="0"/>
          <a:chExt cx="0" cy="0"/>
        </a:xfrm>
      </p:grpSpPr>
      <p:sp>
        <p:nvSpPr>
          <p:cNvPr id="990" name="Google Shape;990;gddae2d60bc_0_1011"/>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91" name="Google Shape;991;gddae2d60bc_0_1011"/>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92" name="Google Shape;992;gddae2d60bc_0_1011"/>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93" name="Google Shape;993;gddae2d60bc_0_101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Bullets 12">
  <p:cSld name="TITLE_AND_BODY_14">
    <p:spTree>
      <p:nvGrpSpPr>
        <p:cNvPr id="1" name="Shape 994"/>
        <p:cNvGrpSpPr/>
        <p:nvPr/>
      </p:nvGrpSpPr>
      <p:grpSpPr>
        <a:xfrm>
          <a:off x="0" y="0"/>
          <a:ext cx="0" cy="0"/>
          <a:chOff x="0" y="0"/>
          <a:chExt cx="0" cy="0"/>
        </a:xfrm>
      </p:grpSpPr>
      <p:sp>
        <p:nvSpPr>
          <p:cNvPr id="995" name="Google Shape;995;gddae2d60bc_0_1090"/>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96" name="Google Shape;996;gddae2d60bc_0_1090"/>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97" name="Google Shape;997;gddae2d60bc_0_1090"/>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98" name="Google Shape;998;gddae2d60bc_0_1090"/>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Bullets 13">
  <p:cSld name="TITLE_AND_BODY_15">
    <p:spTree>
      <p:nvGrpSpPr>
        <p:cNvPr id="1" name="Shape 999"/>
        <p:cNvGrpSpPr/>
        <p:nvPr/>
      </p:nvGrpSpPr>
      <p:grpSpPr>
        <a:xfrm>
          <a:off x="0" y="0"/>
          <a:ext cx="0" cy="0"/>
          <a:chOff x="0" y="0"/>
          <a:chExt cx="0" cy="0"/>
        </a:xfrm>
      </p:grpSpPr>
      <p:sp>
        <p:nvSpPr>
          <p:cNvPr id="1000" name="Google Shape;1000;gddae2d60bc_0_1169"/>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01" name="Google Shape;1001;gddae2d60bc_0_1169"/>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02" name="Google Shape;1002;gddae2d60bc_0_1169"/>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03" name="Google Shape;1003;gddae2d60bc_0_116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mp; Bullets 14">
  <p:cSld name="TITLE_AND_BODY_16">
    <p:spTree>
      <p:nvGrpSpPr>
        <p:cNvPr id="1" name="Shape 1004"/>
        <p:cNvGrpSpPr/>
        <p:nvPr/>
      </p:nvGrpSpPr>
      <p:grpSpPr>
        <a:xfrm>
          <a:off x="0" y="0"/>
          <a:ext cx="0" cy="0"/>
          <a:chOff x="0" y="0"/>
          <a:chExt cx="0" cy="0"/>
        </a:xfrm>
      </p:grpSpPr>
      <p:sp>
        <p:nvSpPr>
          <p:cNvPr id="1005" name="Google Shape;1005;gddae2d60bc_0_1248"/>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06" name="Google Shape;1006;gddae2d60bc_0_1248"/>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07" name="Google Shape;1007;gddae2d60bc_0_1248"/>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08" name="Google Shape;1008;gddae2d60bc_0_124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Bullets 15">
  <p:cSld name="TITLE_AND_BODY_17">
    <p:spTree>
      <p:nvGrpSpPr>
        <p:cNvPr id="1" name="Shape 1009"/>
        <p:cNvGrpSpPr/>
        <p:nvPr/>
      </p:nvGrpSpPr>
      <p:grpSpPr>
        <a:xfrm>
          <a:off x="0" y="0"/>
          <a:ext cx="0" cy="0"/>
          <a:chOff x="0" y="0"/>
          <a:chExt cx="0" cy="0"/>
        </a:xfrm>
      </p:grpSpPr>
      <p:sp>
        <p:nvSpPr>
          <p:cNvPr id="1010" name="Google Shape;1010;gddae2d60bc_0_1327"/>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11" name="Google Shape;1011;gddae2d60bc_0_1327"/>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12" name="Google Shape;1012;gddae2d60bc_0_1327"/>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13" name="Google Shape;1013;gddae2d60bc_0_132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Bullets 16">
  <p:cSld name="TITLE_AND_BODY_18">
    <p:spTree>
      <p:nvGrpSpPr>
        <p:cNvPr id="1" name="Shape 1014"/>
        <p:cNvGrpSpPr/>
        <p:nvPr/>
      </p:nvGrpSpPr>
      <p:grpSpPr>
        <a:xfrm>
          <a:off x="0" y="0"/>
          <a:ext cx="0" cy="0"/>
          <a:chOff x="0" y="0"/>
          <a:chExt cx="0" cy="0"/>
        </a:xfrm>
      </p:grpSpPr>
      <p:sp>
        <p:nvSpPr>
          <p:cNvPr id="1015" name="Google Shape;1015;gddae2d60bc_0_1441"/>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16" name="Google Shape;1016;gddae2d60bc_0_1441"/>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17" name="Google Shape;1017;gddae2d60bc_0_1441"/>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18" name="Google Shape;1018;gddae2d60bc_0_144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Bullets 17">
  <p:cSld name="TITLE_AND_BODY_19">
    <p:spTree>
      <p:nvGrpSpPr>
        <p:cNvPr id="1" name="Shape 1019"/>
        <p:cNvGrpSpPr/>
        <p:nvPr/>
      </p:nvGrpSpPr>
      <p:grpSpPr>
        <a:xfrm>
          <a:off x="0" y="0"/>
          <a:ext cx="0" cy="0"/>
          <a:chOff x="0" y="0"/>
          <a:chExt cx="0" cy="0"/>
        </a:xfrm>
      </p:grpSpPr>
      <p:sp>
        <p:nvSpPr>
          <p:cNvPr id="1020" name="Google Shape;1020;gddae2d60bc_0_1520"/>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21" name="Google Shape;1021;gddae2d60bc_0_1520"/>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22" name="Google Shape;1022;gddae2d60bc_0_1520"/>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23" name="Google Shape;1023;gddae2d60bc_0_1520"/>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mp; Bullets 18">
  <p:cSld name="TITLE_AND_BODY_20">
    <p:spTree>
      <p:nvGrpSpPr>
        <p:cNvPr id="1" name="Shape 1024"/>
        <p:cNvGrpSpPr/>
        <p:nvPr/>
      </p:nvGrpSpPr>
      <p:grpSpPr>
        <a:xfrm>
          <a:off x="0" y="0"/>
          <a:ext cx="0" cy="0"/>
          <a:chOff x="0" y="0"/>
          <a:chExt cx="0" cy="0"/>
        </a:xfrm>
      </p:grpSpPr>
      <p:sp>
        <p:nvSpPr>
          <p:cNvPr id="1025" name="Google Shape;1025;gddae2d60bc_0_1599"/>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26" name="Google Shape;1026;gddae2d60bc_0_1599"/>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27" name="Google Shape;1027;gddae2d60bc_0_1599"/>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28" name="Google Shape;1028;gddae2d60bc_0_159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0"/>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0"/>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mp; Bullets 19">
  <p:cSld name="TITLE_AND_BODY_21">
    <p:spTree>
      <p:nvGrpSpPr>
        <p:cNvPr id="1" name="Shape 1029"/>
        <p:cNvGrpSpPr/>
        <p:nvPr/>
      </p:nvGrpSpPr>
      <p:grpSpPr>
        <a:xfrm>
          <a:off x="0" y="0"/>
          <a:ext cx="0" cy="0"/>
          <a:chOff x="0" y="0"/>
          <a:chExt cx="0" cy="0"/>
        </a:xfrm>
      </p:grpSpPr>
      <p:sp>
        <p:nvSpPr>
          <p:cNvPr id="1030" name="Google Shape;1030;gddae2d60bc_0_1678"/>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31" name="Google Shape;1031;gddae2d60bc_0_1678"/>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32" name="Google Shape;1032;gddae2d60bc_0_1678"/>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33" name="Google Shape;1033;gddae2d60bc_0_167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Bullets 20">
  <p:cSld name="TITLE_AND_BODY_22">
    <p:spTree>
      <p:nvGrpSpPr>
        <p:cNvPr id="1" name="Shape 1034"/>
        <p:cNvGrpSpPr/>
        <p:nvPr/>
      </p:nvGrpSpPr>
      <p:grpSpPr>
        <a:xfrm>
          <a:off x="0" y="0"/>
          <a:ext cx="0" cy="0"/>
          <a:chOff x="0" y="0"/>
          <a:chExt cx="0" cy="0"/>
        </a:xfrm>
      </p:grpSpPr>
      <p:sp>
        <p:nvSpPr>
          <p:cNvPr id="1035" name="Google Shape;1035;gddae2d60bc_0_1757"/>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36" name="Google Shape;1036;gddae2d60bc_0_1757"/>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37" name="Google Shape;1037;gddae2d60bc_0_1757"/>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38" name="Google Shape;1038;gddae2d60bc_0_175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Bullets 21">
  <p:cSld name="TITLE_AND_BODY_23">
    <p:spTree>
      <p:nvGrpSpPr>
        <p:cNvPr id="1" name="Shape 1039"/>
        <p:cNvGrpSpPr/>
        <p:nvPr/>
      </p:nvGrpSpPr>
      <p:grpSpPr>
        <a:xfrm>
          <a:off x="0" y="0"/>
          <a:ext cx="0" cy="0"/>
          <a:chOff x="0" y="0"/>
          <a:chExt cx="0" cy="0"/>
        </a:xfrm>
      </p:grpSpPr>
      <p:sp>
        <p:nvSpPr>
          <p:cNvPr id="1040" name="Google Shape;1040;gddae2d60bc_0_1836"/>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41" name="Google Shape;1041;gddae2d60bc_0_1836"/>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42" name="Google Shape;1042;gddae2d60bc_0_1836"/>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43" name="Google Shape;1043;gddae2d60bc_0_1836"/>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Bullets 22">
  <p:cSld name="TITLE_AND_BODY_24">
    <p:spTree>
      <p:nvGrpSpPr>
        <p:cNvPr id="1" name="Shape 1044"/>
        <p:cNvGrpSpPr/>
        <p:nvPr/>
      </p:nvGrpSpPr>
      <p:grpSpPr>
        <a:xfrm>
          <a:off x="0" y="0"/>
          <a:ext cx="0" cy="0"/>
          <a:chOff x="0" y="0"/>
          <a:chExt cx="0" cy="0"/>
        </a:xfrm>
      </p:grpSpPr>
      <p:sp>
        <p:nvSpPr>
          <p:cNvPr id="1045" name="Google Shape;1045;gddae2d60bc_0_1915"/>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46" name="Google Shape;1046;gddae2d60bc_0_1915"/>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47" name="Google Shape;1047;gddae2d60bc_0_1915"/>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48" name="Google Shape;1048;gddae2d60bc_0_1915"/>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1"/>
          <p:cNvGrpSpPr/>
          <p:nvPr/>
        </p:nvGrpSpPr>
        <p:grpSpPr>
          <a:xfrm>
            <a:off x="4894945" y="-11"/>
            <a:ext cx="4251603" cy="5146815"/>
            <a:chOff x="4894945" y="-11"/>
            <a:chExt cx="4251603" cy="5146815"/>
          </a:xfrm>
        </p:grpSpPr>
        <p:sp>
          <p:nvSpPr>
            <p:cNvPr id="192" name="Google Shape;192;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1"/>
          <p:cNvGrpSpPr/>
          <p:nvPr/>
        </p:nvGrpSpPr>
        <p:grpSpPr>
          <a:xfrm>
            <a:off x="-6" y="-11"/>
            <a:ext cx="2429759" cy="1609289"/>
            <a:chOff x="608719" y="-11"/>
            <a:chExt cx="2429759" cy="1609289"/>
          </a:xfrm>
        </p:grpSpPr>
        <p:sp>
          <p:nvSpPr>
            <p:cNvPr id="230" name="Google Shape;230;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22"/>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22"/>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22"/>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22"/>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22"/>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22"/>
          <p:cNvGrpSpPr/>
          <p:nvPr/>
        </p:nvGrpSpPr>
        <p:grpSpPr>
          <a:xfrm>
            <a:off x="8852495" y="4901389"/>
            <a:ext cx="174223" cy="174233"/>
            <a:chOff x="9447488" y="6048704"/>
            <a:chExt cx="1800000" cy="1800200"/>
          </a:xfrm>
        </p:grpSpPr>
        <p:sp>
          <p:nvSpPr>
            <p:cNvPr id="253" name="Google Shape;253;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22"/>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22"/>
          <p:cNvGrpSpPr/>
          <p:nvPr/>
        </p:nvGrpSpPr>
        <p:grpSpPr>
          <a:xfrm>
            <a:off x="8386414" y="4901389"/>
            <a:ext cx="174223" cy="174233"/>
            <a:chOff x="9447488" y="6048704"/>
            <a:chExt cx="1800000" cy="1800200"/>
          </a:xfrm>
        </p:grpSpPr>
        <p:sp>
          <p:nvSpPr>
            <p:cNvPr id="256" name="Google Shape;256;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22"/>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23"/>
          <p:cNvGrpSpPr/>
          <p:nvPr/>
        </p:nvGrpSpPr>
        <p:grpSpPr>
          <a:xfrm>
            <a:off x="892" y="-11"/>
            <a:ext cx="3037586" cy="2252645"/>
            <a:chOff x="892" y="-11"/>
            <a:chExt cx="3037586" cy="2252645"/>
          </a:xfrm>
        </p:grpSpPr>
        <p:sp>
          <p:nvSpPr>
            <p:cNvPr id="260" name="Google Shape;260;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23"/>
          <p:cNvGrpSpPr/>
          <p:nvPr/>
        </p:nvGrpSpPr>
        <p:grpSpPr>
          <a:xfrm>
            <a:off x="6714243" y="3860093"/>
            <a:ext cx="2429755" cy="1286711"/>
            <a:chOff x="6714243" y="3860093"/>
            <a:chExt cx="2429755" cy="1286711"/>
          </a:xfrm>
        </p:grpSpPr>
        <p:sp>
          <p:nvSpPr>
            <p:cNvPr id="284" name="Google Shape;284;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2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2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24"/>
          <p:cNvGrpSpPr/>
          <p:nvPr/>
        </p:nvGrpSpPr>
        <p:grpSpPr>
          <a:xfrm>
            <a:off x="6714243" y="3860093"/>
            <a:ext cx="2429755" cy="1286711"/>
            <a:chOff x="6714243" y="3860093"/>
            <a:chExt cx="2429755" cy="1286711"/>
          </a:xfrm>
        </p:grpSpPr>
        <p:sp>
          <p:nvSpPr>
            <p:cNvPr id="302" name="Google Shape;302;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24"/>
          <p:cNvGrpSpPr/>
          <p:nvPr/>
        </p:nvGrpSpPr>
        <p:grpSpPr>
          <a:xfrm>
            <a:off x="892" y="-11"/>
            <a:ext cx="3037586" cy="2252645"/>
            <a:chOff x="892" y="-11"/>
            <a:chExt cx="3037586" cy="2252645"/>
          </a:xfrm>
        </p:grpSpPr>
        <p:sp>
          <p:nvSpPr>
            <p:cNvPr id="315" name="Google Shape;315;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25"/>
          <p:cNvGrpSpPr/>
          <p:nvPr/>
        </p:nvGrpSpPr>
        <p:grpSpPr>
          <a:xfrm rot="10800000" flipH="1">
            <a:off x="900" y="3856776"/>
            <a:ext cx="9143992" cy="1286720"/>
            <a:chOff x="900" y="0"/>
            <a:chExt cx="9143992" cy="1286720"/>
          </a:xfrm>
        </p:grpSpPr>
        <p:sp>
          <p:nvSpPr>
            <p:cNvPr id="341" name="Google Shape;341;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31" name="Google Shape;431;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32" name="Google Shape;43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0.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hyperlink" Target="http://creativecommons.org/licenses/by-sa/3.0/ie/" TargetMode="External"/><Relationship Id="rId4" Type="http://schemas.openxmlformats.org/officeDocument/2006/relationships/image" Target="../media/image21.png"/><Relationship Id="rId9"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vimeo.com/313425824"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vimeo.com/527704460" TargetMode="External"/><Relationship Id="rId5" Type="http://schemas.openxmlformats.org/officeDocument/2006/relationships/image" Target="../media/image13.jpg"/><Relationship Id="rId4" Type="http://schemas.openxmlformats.org/officeDocument/2006/relationships/hyperlink" Target="http://drive.google.com/file/d/1oghvEOuXphOLWohSus7rvdkF80V5HVx-/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52"/>
        <p:cNvGrpSpPr/>
        <p:nvPr/>
      </p:nvGrpSpPr>
      <p:grpSpPr>
        <a:xfrm>
          <a:off x="0" y="0"/>
          <a:ext cx="0" cy="0"/>
          <a:chOff x="0" y="0"/>
          <a:chExt cx="0" cy="0"/>
        </a:xfrm>
      </p:grpSpPr>
      <p:sp>
        <p:nvSpPr>
          <p:cNvPr id="1053" name="Google Shape;1053;gcc94ea2138_0_0"/>
          <p:cNvSpPr/>
          <p:nvPr/>
        </p:nvSpPr>
        <p:spPr>
          <a:xfrm>
            <a:off x="1176375" y="0"/>
            <a:ext cx="6168000" cy="5143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gcc94ea2138_0_0"/>
          <p:cNvSpPr/>
          <p:nvPr/>
        </p:nvSpPr>
        <p:spPr>
          <a:xfrm>
            <a:off x="1875251" y="4537500"/>
            <a:ext cx="5352000" cy="611100"/>
          </a:xfrm>
          <a:prstGeom prst="rect">
            <a:avLst/>
          </a:prstGeom>
          <a:solidFill>
            <a:srgbClr val="FFFFFF"/>
          </a:solid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55" name="Google Shape;1055;gcc94ea2138_0_0"/>
          <p:cNvPicPr preferRelativeResize="0"/>
          <p:nvPr/>
        </p:nvPicPr>
        <p:blipFill rotWithShape="1">
          <a:blip r:embed="rId3">
            <a:alphaModFix/>
          </a:blip>
          <a:srcRect/>
          <a:stretch/>
        </p:blipFill>
        <p:spPr>
          <a:xfrm>
            <a:off x="6016007" y="4316746"/>
            <a:ext cx="1479001" cy="1056761"/>
          </a:xfrm>
          <a:prstGeom prst="rect">
            <a:avLst/>
          </a:prstGeom>
          <a:noFill/>
          <a:ln>
            <a:noFill/>
          </a:ln>
        </p:spPr>
      </p:pic>
      <p:pic>
        <p:nvPicPr>
          <p:cNvPr id="1056" name="Google Shape;1056;gcc94ea2138_0_0"/>
          <p:cNvPicPr preferRelativeResize="0"/>
          <p:nvPr/>
        </p:nvPicPr>
        <p:blipFill rotWithShape="1">
          <a:blip r:embed="rId4">
            <a:alphaModFix/>
          </a:blip>
          <a:srcRect/>
          <a:stretch/>
        </p:blipFill>
        <p:spPr>
          <a:xfrm>
            <a:off x="4323564" y="4704767"/>
            <a:ext cx="1980352" cy="276544"/>
          </a:xfrm>
          <a:prstGeom prst="rect">
            <a:avLst/>
          </a:prstGeom>
          <a:noFill/>
          <a:ln>
            <a:noFill/>
          </a:ln>
        </p:spPr>
      </p:pic>
      <p:pic>
        <p:nvPicPr>
          <p:cNvPr id="1057" name="Google Shape;1057;gcc94ea2138_0_0"/>
          <p:cNvPicPr preferRelativeResize="0"/>
          <p:nvPr/>
        </p:nvPicPr>
        <p:blipFill rotWithShape="1">
          <a:blip r:embed="rId5">
            <a:alphaModFix/>
          </a:blip>
          <a:srcRect/>
          <a:stretch/>
        </p:blipFill>
        <p:spPr>
          <a:xfrm>
            <a:off x="3256654" y="4632376"/>
            <a:ext cx="967495" cy="421325"/>
          </a:xfrm>
          <a:prstGeom prst="rect">
            <a:avLst/>
          </a:prstGeom>
          <a:noFill/>
          <a:ln>
            <a:noFill/>
          </a:ln>
        </p:spPr>
      </p:pic>
      <p:pic>
        <p:nvPicPr>
          <p:cNvPr id="1058" name="Google Shape;1058;gcc94ea2138_0_0"/>
          <p:cNvPicPr preferRelativeResize="0"/>
          <p:nvPr/>
        </p:nvPicPr>
        <p:blipFill>
          <a:blip r:embed="rId6">
            <a:alphaModFix/>
          </a:blip>
          <a:stretch>
            <a:fillRect/>
          </a:stretch>
        </p:blipFill>
        <p:spPr>
          <a:xfrm>
            <a:off x="1875251" y="4577631"/>
            <a:ext cx="1381399" cy="541308"/>
          </a:xfrm>
          <a:prstGeom prst="rect">
            <a:avLst/>
          </a:prstGeom>
          <a:noFill/>
          <a:ln>
            <a:noFill/>
          </a:ln>
        </p:spPr>
      </p:pic>
      <p:pic>
        <p:nvPicPr>
          <p:cNvPr id="1059" name="Google Shape;1059;gcc94ea2138_0_0"/>
          <p:cNvPicPr preferRelativeResize="0"/>
          <p:nvPr/>
        </p:nvPicPr>
        <p:blipFill>
          <a:blip r:embed="rId7">
            <a:alphaModFix/>
          </a:blip>
          <a:stretch>
            <a:fillRect/>
          </a:stretch>
        </p:blipFill>
        <p:spPr>
          <a:xfrm>
            <a:off x="2093850" y="852659"/>
            <a:ext cx="4956299" cy="2813160"/>
          </a:xfrm>
          <a:prstGeom prst="rect">
            <a:avLst/>
          </a:prstGeom>
          <a:noFill/>
          <a:ln>
            <a:noFill/>
          </a:ln>
        </p:spPr>
      </p:pic>
      <p:pic>
        <p:nvPicPr>
          <p:cNvPr id="1060" name="Google Shape;1060;gcc94ea2138_0_0"/>
          <p:cNvPicPr preferRelativeResize="0"/>
          <p:nvPr/>
        </p:nvPicPr>
        <p:blipFill rotWithShape="1">
          <a:blip r:embed="rId8">
            <a:alphaModFix/>
          </a:blip>
          <a:srcRect/>
          <a:stretch/>
        </p:blipFill>
        <p:spPr>
          <a:xfrm>
            <a:off x="3368722" y="167279"/>
            <a:ext cx="2448154" cy="541300"/>
          </a:xfrm>
          <a:prstGeom prst="rect">
            <a:avLst/>
          </a:prstGeom>
          <a:noFill/>
          <a:ln>
            <a:noFill/>
          </a:ln>
        </p:spPr>
      </p:pic>
      <p:sp>
        <p:nvSpPr>
          <p:cNvPr id="1061" name="Google Shape;1061;gcc94ea2138_0_0"/>
          <p:cNvSpPr txBox="1"/>
          <p:nvPr/>
        </p:nvSpPr>
        <p:spPr>
          <a:xfrm>
            <a:off x="1916849" y="3473293"/>
            <a:ext cx="5351900" cy="1056900"/>
          </a:xfrm>
          <a:prstGeom prst="rect">
            <a:avLst/>
          </a:prstGeom>
          <a:solidFill>
            <a:srgbClr val="FFFFFF">
              <a:alpha val="24710"/>
            </a:srgbClr>
          </a:solidFill>
          <a:ln w="25400" cap="flat" cmpd="sng">
            <a:solidFill>
              <a:srgbClr val="D89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solidFill>
                  <a:srgbClr val="FFFFFF"/>
                </a:solidFill>
              </a:rPr>
              <a:t>SAFER INTERNET DAY</a:t>
            </a:r>
            <a:br>
              <a:rPr lang="en" sz="2200" b="1" dirty="0">
                <a:solidFill>
                  <a:srgbClr val="FFFFFF"/>
                </a:solidFill>
              </a:rPr>
            </a:br>
            <a:r>
              <a:rPr lang="en" sz="1800" b="1" dirty="0">
                <a:solidFill>
                  <a:srgbClr val="FFFFFF"/>
                </a:solidFill>
              </a:rPr>
              <a:t>An Introduction to the Internet 1st &amp; 2nd Class</a:t>
            </a:r>
            <a:endParaRPr sz="1800" b="1" dirty="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g7fdba1de4f_0_33"/>
          <p:cNvSpPr txBox="1">
            <a:spLocks noGrp="1"/>
          </p:cNvSpPr>
          <p:nvPr>
            <p:ph type="title"/>
          </p:nvPr>
        </p:nvSpPr>
        <p:spPr>
          <a:xfrm>
            <a:off x="2422552" y="278413"/>
            <a:ext cx="6527700" cy="8025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sz="2200" dirty="0">
                <a:solidFill>
                  <a:srgbClr val="31A2EF"/>
                </a:solidFill>
              </a:rPr>
              <a:t>Ruby and Archie’s Online Safety Tips  </a:t>
            </a:r>
            <a:endParaRPr sz="2200" dirty="0">
              <a:solidFill>
                <a:srgbClr val="31A2EF"/>
              </a:solidFill>
            </a:endParaRPr>
          </a:p>
          <a:p>
            <a:pPr marL="0" lvl="0" indent="0" algn="ctr" rtl="0">
              <a:lnSpc>
                <a:spcPct val="100000"/>
              </a:lnSpc>
              <a:spcBef>
                <a:spcPts val="0"/>
              </a:spcBef>
              <a:spcAft>
                <a:spcPts val="0"/>
              </a:spcAft>
              <a:buSzPts val="2400"/>
              <a:buNone/>
            </a:pPr>
            <a:r>
              <a:rPr lang="en" sz="2200" dirty="0">
                <a:solidFill>
                  <a:srgbClr val="FF0000"/>
                </a:solidFill>
              </a:rPr>
              <a:t>STOP </a:t>
            </a:r>
            <a:r>
              <a:rPr lang="en" sz="2200" dirty="0">
                <a:solidFill>
                  <a:srgbClr val="FF9900"/>
                </a:solidFill>
              </a:rPr>
              <a:t>THINK </a:t>
            </a:r>
            <a:r>
              <a:rPr lang="en" sz="2200" dirty="0">
                <a:solidFill>
                  <a:srgbClr val="6AA84F"/>
                </a:solidFill>
              </a:rPr>
              <a:t>CHECK</a:t>
            </a:r>
            <a:endParaRPr sz="2200" dirty="0">
              <a:solidFill>
                <a:srgbClr val="6AA84F"/>
              </a:solidFill>
            </a:endParaRPr>
          </a:p>
        </p:txBody>
      </p:sp>
      <p:sp>
        <p:nvSpPr>
          <p:cNvPr id="1170" name="Google Shape;1170;g7fdba1de4f_0_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10</a:t>
            </a:fld>
            <a:endParaRPr/>
          </a:p>
        </p:txBody>
      </p:sp>
      <p:pic>
        <p:nvPicPr>
          <p:cNvPr id="1171" name="Google Shape;1171;g7fdba1de4f_0_33"/>
          <p:cNvPicPr preferRelativeResize="0"/>
          <p:nvPr/>
        </p:nvPicPr>
        <p:blipFill rotWithShape="1">
          <a:blip r:embed="rId3">
            <a:alphaModFix/>
          </a:blip>
          <a:srcRect/>
          <a:stretch/>
        </p:blipFill>
        <p:spPr>
          <a:xfrm>
            <a:off x="0" y="2571750"/>
            <a:ext cx="2578851" cy="2578851"/>
          </a:xfrm>
          <a:prstGeom prst="rect">
            <a:avLst/>
          </a:prstGeom>
          <a:noFill/>
          <a:ln>
            <a:noFill/>
          </a:ln>
        </p:spPr>
      </p:pic>
      <p:sp>
        <p:nvSpPr>
          <p:cNvPr id="1172" name="Google Shape;1172;g7fdba1de4f_0_33"/>
          <p:cNvSpPr txBox="1">
            <a:spLocks noGrp="1"/>
          </p:cNvSpPr>
          <p:nvPr>
            <p:ph type="body" idx="1"/>
          </p:nvPr>
        </p:nvSpPr>
        <p:spPr>
          <a:xfrm>
            <a:off x="2422552" y="1191027"/>
            <a:ext cx="6261000" cy="30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400" b="1" dirty="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1155CC"/>
              </a:buClr>
              <a:buSzPts val="1600"/>
              <a:buFont typeface="Montserrat"/>
              <a:buChar char="◂"/>
            </a:pPr>
            <a:r>
              <a:rPr lang="en" sz="1600" b="1" dirty="0">
                <a:solidFill>
                  <a:srgbClr val="FF0000"/>
                </a:solidFill>
                <a:latin typeface="Montserrat"/>
                <a:ea typeface="Montserrat"/>
                <a:cs typeface="Montserrat"/>
                <a:sym typeface="Montserrat"/>
              </a:rPr>
              <a:t>STOP</a:t>
            </a:r>
            <a:r>
              <a:rPr lang="en" sz="1600" b="1" dirty="0">
                <a:solidFill>
                  <a:schemeClr val="dk1"/>
                </a:solidFill>
                <a:latin typeface="Montserrat"/>
                <a:ea typeface="Montserrat"/>
                <a:cs typeface="Montserrat"/>
                <a:sym typeface="Montserrat"/>
              </a:rPr>
              <a:t>, </a:t>
            </a:r>
            <a:r>
              <a:rPr lang="en" sz="1600" b="1" dirty="0">
                <a:solidFill>
                  <a:srgbClr val="FF9900"/>
                </a:solidFill>
                <a:latin typeface="Montserrat"/>
                <a:ea typeface="Montserrat"/>
                <a:cs typeface="Montserrat"/>
                <a:sym typeface="Montserrat"/>
              </a:rPr>
              <a:t>THINK</a:t>
            </a:r>
            <a:r>
              <a:rPr lang="en" sz="1600" b="1" dirty="0">
                <a:solidFill>
                  <a:schemeClr val="dk1"/>
                </a:solidFill>
                <a:latin typeface="Montserrat"/>
                <a:ea typeface="Montserrat"/>
                <a:cs typeface="Montserrat"/>
                <a:sym typeface="Montserrat"/>
              </a:rPr>
              <a:t>, and </a:t>
            </a:r>
            <a:r>
              <a:rPr lang="en" sz="1600" b="1" dirty="0">
                <a:solidFill>
                  <a:srgbClr val="6AA84F"/>
                </a:solidFill>
                <a:latin typeface="Montserrat"/>
                <a:ea typeface="Montserrat"/>
                <a:cs typeface="Montserrat"/>
                <a:sym typeface="Montserrat"/>
              </a:rPr>
              <a:t>CHECK </a:t>
            </a:r>
            <a:r>
              <a:rPr lang="en" sz="1600" b="1" dirty="0">
                <a:solidFill>
                  <a:schemeClr val="dk1"/>
                </a:solidFill>
                <a:latin typeface="Montserrat"/>
                <a:ea typeface="Montserrat"/>
                <a:cs typeface="Montserrat"/>
                <a:sym typeface="Montserrat"/>
              </a:rPr>
              <a:t>with a parent or trusted adult before you connect.</a:t>
            </a:r>
            <a:endParaRPr sz="1600" b="1" dirty="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600" b="1" dirty="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 sz="1600" b="1" dirty="0">
                <a:solidFill>
                  <a:schemeClr val="dk1"/>
                </a:solidFill>
                <a:latin typeface="Montserrat"/>
                <a:ea typeface="Montserrat"/>
                <a:cs typeface="Montserrat"/>
                <a:sym typeface="Montserrat"/>
              </a:rPr>
              <a:t>Stick to websites that are secure - look out for the </a:t>
            </a:r>
            <a:r>
              <a:rPr lang="en" sz="1600" b="1" dirty="0">
                <a:solidFill>
                  <a:srgbClr val="6AA84F"/>
                </a:solidFill>
                <a:latin typeface="Montserrat"/>
                <a:ea typeface="Montserrat"/>
                <a:cs typeface="Montserrat"/>
                <a:sym typeface="Montserrat"/>
              </a:rPr>
              <a:t>padlock </a:t>
            </a:r>
            <a:r>
              <a:rPr lang="en" sz="1600" b="1" dirty="0">
                <a:solidFill>
                  <a:schemeClr val="dk1"/>
                </a:solidFill>
                <a:latin typeface="Montserrat"/>
                <a:ea typeface="Montserrat"/>
                <a:cs typeface="Montserrat"/>
                <a:sym typeface="Montserrat"/>
              </a:rPr>
              <a:t>and http</a:t>
            </a:r>
            <a:r>
              <a:rPr lang="en" sz="1600" b="1" dirty="0">
                <a:solidFill>
                  <a:srgbClr val="6AA84F"/>
                </a:solidFill>
                <a:latin typeface="Montserrat"/>
                <a:ea typeface="Montserrat"/>
                <a:cs typeface="Montserrat"/>
                <a:sym typeface="Montserrat"/>
              </a:rPr>
              <a:t>s </a:t>
            </a:r>
            <a:r>
              <a:rPr lang="en" sz="1600" b="1" dirty="0">
                <a:solidFill>
                  <a:schemeClr val="dk1"/>
                </a:solidFill>
                <a:latin typeface="Montserrat"/>
                <a:ea typeface="Montserrat"/>
                <a:cs typeface="Montserrat"/>
                <a:sym typeface="Montserrat"/>
              </a:rPr>
              <a:t>(the ‘S’ stands for secure). </a:t>
            </a:r>
            <a:endParaRPr sz="1600" b="1" dirty="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600" b="1" dirty="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 sz="1600" b="1" dirty="0">
                <a:solidFill>
                  <a:schemeClr val="dk1"/>
                </a:solidFill>
                <a:latin typeface="Montserrat"/>
                <a:ea typeface="Montserrat"/>
                <a:cs typeface="Montserrat"/>
                <a:sym typeface="Montserrat"/>
              </a:rPr>
              <a:t>Check the </a:t>
            </a:r>
            <a:r>
              <a:rPr lang="en" sz="1600" b="1" dirty="0">
                <a:solidFill>
                  <a:srgbClr val="6AA84F"/>
                </a:solidFill>
                <a:latin typeface="Montserrat"/>
                <a:ea typeface="Montserrat"/>
                <a:cs typeface="Montserrat"/>
                <a:sym typeface="Montserrat"/>
              </a:rPr>
              <a:t>age rating</a:t>
            </a:r>
            <a:r>
              <a:rPr lang="en" sz="1600" b="1" dirty="0">
                <a:solidFill>
                  <a:schemeClr val="dk1"/>
                </a:solidFill>
                <a:latin typeface="Montserrat"/>
                <a:ea typeface="Montserrat"/>
                <a:cs typeface="Montserrat"/>
                <a:sym typeface="Montserrat"/>
              </a:rPr>
              <a:t> of apps and games online.</a:t>
            </a:r>
            <a:endParaRPr sz="1600" b="1" dirty="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600" b="1" dirty="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1155CC"/>
              </a:buClr>
              <a:buSzPts val="1600"/>
              <a:buFont typeface="Montserrat"/>
              <a:buChar char="◂"/>
            </a:pPr>
            <a:r>
              <a:rPr lang="en" sz="1600" b="1" dirty="0">
                <a:solidFill>
                  <a:schemeClr val="dk1"/>
                </a:solidFill>
                <a:latin typeface="Montserrat"/>
                <a:ea typeface="Montserrat"/>
                <a:cs typeface="Montserrat"/>
                <a:sym typeface="Montserrat"/>
              </a:rPr>
              <a:t>It’s important not to keep secrets online - </a:t>
            </a:r>
            <a:endParaRPr sz="1600" b="1" dirty="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r>
              <a:rPr lang="en" sz="1600" b="1" dirty="0">
                <a:solidFill>
                  <a:srgbClr val="6AA84F"/>
                </a:solidFill>
                <a:latin typeface="Montserrat"/>
                <a:ea typeface="Montserrat"/>
                <a:cs typeface="Montserrat"/>
                <a:sym typeface="Montserrat"/>
              </a:rPr>
              <a:t>Always TELL</a:t>
            </a:r>
            <a:r>
              <a:rPr lang="en" sz="1600" b="1" dirty="0">
                <a:solidFill>
                  <a:schemeClr val="dk1"/>
                </a:solidFill>
                <a:latin typeface="Montserrat"/>
                <a:ea typeface="Montserrat"/>
                <a:cs typeface="Montserrat"/>
                <a:sym typeface="Montserrat"/>
              </a:rPr>
              <a:t> a parent or guardian if you see something mean or upsetting online.</a:t>
            </a:r>
            <a:endParaRPr sz="1600" b="1" dirty="0">
              <a:solidFill>
                <a:schemeClr val="dk1"/>
              </a:solidFill>
              <a:latin typeface="Montserrat"/>
              <a:ea typeface="Montserrat"/>
              <a:cs typeface="Montserrat"/>
              <a:sym typeface="Montserrat"/>
            </a:endParaRPr>
          </a:p>
          <a:p>
            <a:pPr marL="457200" lvl="0" indent="0" algn="l" rtl="0">
              <a:lnSpc>
                <a:spcPct val="100000"/>
              </a:lnSpc>
              <a:spcBef>
                <a:spcPts val="600"/>
              </a:spcBef>
              <a:spcAft>
                <a:spcPts val="0"/>
              </a:spcAft>
              <a:buNone/>
            </a:pPr>
            <a:endParaRPr sz="1800" b="1" dirty="0">
              <a:solidFill>
                <a:srgbClr val="141414"/>
              </a:solidFill>
              <a:latin typeface="Montserrat"/>
              <a:ea typeface="Montserrat"/>
              <a:cs typeface="Montserrat"/>
              <a:sym typeface="Montserrat"/>
            </a:endParaRPr>
          </a:p>
          <a:p>
            <a:pPr marL="114300" lvl="0" indent="0" algn="l" rtl="0">
              <a:lnSpc>
                <a:spcPct val="100000"/>
              </a:lnSpc>
              <a:spcBef>
                <a:spcPts val="600"/>
              </a:spcBef>
              <a:spcAft>
                <a:spcPts val="0"/>
              </a:spcAft>
              <a:buClr>
                <a:srgbClr val="274E13"/>
              </a:buClr>
              <a:buSzPts val="1800"/>
              <a:buNone/>
            </a:pPr>
            <a:endParaRPr sz="1800" b="1" dirty="0">
              <a:solidFill>
                <a:srgbClr val="141414"/>
              </a:solidFill>
              <a:latin typeface="Montserrat"/>
              <a:ea typeface="Montserrat"/>
              <a:cs typeface="Montserrat"/>
              <a:sym typeface="Montserrat"/>
            </a:endParaRPr>
          </a:p>
        </p:txBody>
      </p:sp>
      <p:pic>
        <p:nvPicPr>
          <p:cNvPr id="1173" name="Google Shape;1173;g7fdba1de4f_0_33"/>
          <p:cNvPicPr preferRelativeResize="0"/>
          <p:nvPr/>
        </p:nvPicPr>
        <p:blipFill rotWithShape="1">
          <a:blip r:embed="rId4">
            <a:alphaModFix/>
          </a:blip>
          <a:srcRect/>
          <a:stretch/>
        </p:blipFill>
        <p:spPr>
          <a:xfrm>
            <a:off x="109456" y="98914"/>
            <a:ext cx="1984393" cy="4387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11</a:t>
            </a:fld>
            <a:endParaRPr/>
          </a:p>
        </p:txBody>
      </p:sp>
      <p:sp>
        <p:nvSpPr>
          <p:cNvPr id="1179" name="Google Shape;1179;p10"/>
          <p:cNvSpPr txBox="1"/>
          <p:nvPr/>
        </p:nvSpPr>
        <p:spPr>
          <a:xfrm>
            <a:off x="693160" y="1652558"/>
            <a:ext cx="3535500" cy="18384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Who would you tell if you saw something on the internet that you did not like?</a:t>
            </a:r>
            <a:endParaRPr sz="3000" b="1" i="0" u="none" strike="noStrike" cap="none">
              <a:solidFill>
                <a:srgbClr val="FFA400"/>
              </a:solidFill>
              <a:latin typeface="Montserrat"/>
              <a:ea typeface="Montserrat"/>
              <a:cs typeface="Montserrat"/>
              <a:sym typeface="Montserrat"/>
            </a:endParaRPr>
          </a:p>
        </p:txBody>
      </p:sp>
      <p:pic>
        <p:nvPicPr>
          <p:cNvPr id="1180" name="Google Shape;1180;p10"/>
          <p:cNvPicPr preferRelativeResize="0"/>
          <p:nvPr/>
        </p:nvPicPr>
        <p:blipFill rotWithShape="1">
          <a:blip r:embed="rId3">
            <a:alphaModFix/>
          </a:blip>
          <a:srcRect/>
          <a:stretch/>
        </p:blipFill>
        <p:spPr>
          <a:xfrm>
            <a:off x="4579652" y="1081299"/>
            <a:ext cx="4525832" cy="2776075"/>
          </a:xfrm>
          <a:prstGeom prst="rect">
            <a:avLst/>
          </a:prstGeom>
          <a:noFill/>
          <a:ln>
            <a:noFill/>
          </a:ln>
        </p:spPr>
      </p:pic>
      <p:pic>
        <p:nvPicPr>
          <p:cNvPr id="1181" name="Google Shape;1181;p10"/>
          <p:cNvPicPr preferRelativeResize="0"/>
          <p:nvPr/>
        </p:nvPicPr>
        <p:blipFill rotWithShape="1">
          <a:blip r:embed="rId4">
            <a:alphaModFix/>
          </a:blip>
          <a:srcRect/>
          <a:stretch/>
        </p:blipFill>
        <p:spPr>
          <a:xfrm>
            <a:off x="6969448" y="223391"/>
            <a:ext cx="1992599" cy="4405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1"/>
          <p:cNvSpPr txBox="1"/>
          <p:nvPr/>
        </p:nvSpPr>
        <p:spPr>
          <a:xfrm>
            <a:off x="674550" y="28525"/>
            <a:ext cx="8720100" cy="7176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chemeClr val="dk1"/>
              </a:buClr>
              <a:buSzPts val="1100"/>
              <a:buFont typeface="Arial"/>
              <a:buNone/>
            </a:pPr>
            <a:r>
              <a:rPr lang="en" sz="2400" b="1" i="0" u="none" strike="noStrike" cap="none">
                <a:solidFill>
                  <a:srgbClr val="5DC1FF"/>
                </a:solidFill>
                <a:latin typeface="Montserrat"/>
                <a:ea typeface="Montserrat"/>
                <a:cs typeface="Montserrat"/>
                <a:sym typeface="Montserrat"/>
              </a:rPr>
              <a:t>The </a:t>
            </a:r>
            <a:r>
              <a:rPr lang="en" sz="2400" b="1">
                <a:solidFill>
                  <a:srgbClr val="5DC1FF"/>
                </a:solidFill>
                <a:latin typeface="Montserrat"/>
                <a:ea typeface="Montserrat"/>
                <a:cs typeface="Montserrat"/>
                <a:sym typeface="Montserrat"/>
              </a:rPr>
              <a:t>Good and Bad</a:t>
            </a:r>
            <a:r>
              <a:rPr lang="en" sz="2400" b="1" i="0" u="none" strike="noStrike" cap="none">
                <a:solidFill>
                  <a:srgbClr val="5DC1FF"/>
                </a:solidFill>
                <a:latin typeface="Montserrat"/>
                <a:ea typeface="Montserrat"/>
                <a:cs typeface="Montserrat"/>
                <a:sym typeface="Montserrat"/>
              </a:rPr>
              <a:t> of the Internet</a:t>
            </a:r>
            <a:endParaRPr sz="2400" b="1" i="0" u="none" strike="noStrike" cap="none">
              <a:solidFill>
                <a:srgbClr val="5DC1FF"/>
              </a:solidFill>
              <a:latin typeface="Montserrat"/>
              <a:ea typeface="Montserrat"/>
              <a:cs typeface="Montserrat"/>
              <a:sym typeface="Montserrat"/>
            </a:endParaRPr>
          </a:p>
        </p:txBody>
      </p:sp>
      <p:sp>
        <p:nvSpPr>
          <p:cNvPr id="1187" name="Google Shape;1187;p11"/>
          <p:cNvSpPr txBox="1"/>
          <p:nvPr/>
        </p:nvSpPr>
        <p:spPr>
          <a:xfrm>
            <a:off x="167500" y="834070"/>
            <a:ext cx="6611120" cy="3087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FFFFFF"/>
              </a:buClr>
              <a:buSzPts val="1600"/>
              <a:buFont typeface="Montserrat"/>
              <a:buChar char="●"/>
            </a:pPr>
            <a:r>
              <a:rPr lang="en" sz="1600" b="1" i="0" u="none" strike="noStrike" cap="none" dirty="0">
                <a:solidFill>
                  <a:srgbClr val="333333"/>
                </a:solidFill>
                <a:latin typeface="Montserrat"/>
                <a:ea typeface="Montserrat"/>
                <a:cs typeface="Montserrat"/>
                <a:sym typeface="Montserrat"/>
              </a:rPr>
              <a:t>The internet is a brilliant resource that you can use to do lots of different things. It’s not always your fault if you come across nasty stuff on the internet.</a:t>
            </a:r>
            <a:endParaRPr sz="1400" b="0" i="0" u="none" strike="noStrike" cap="none" dirty="0">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dirty="0">
              <a:solidFill>
                <a:srgbClr val="333333"/>
              </a:solidFill>
              <a:latin typeface="Montserrat"/>
              <a:ea typeface="Montserrat"/>
              <a:cs typeface="Montserrat"/>
              <a:sym typeface="Montserrat"/>
            </a:endParaRPr>
          </a:p>
          <a:p>
            <a:pPr marL="457200" marR="0" lvl="0" indent="-330200" algn="l" rtl="0">
              <a:lnSpc>
                <a:spcPct val="115000"/>
              </a:lnSpc>
              <a:spcBef>
                <a:spcPts val="0"/>
              </a:spcBef>
              <a:spcAft>
                <a:spcPts val="0"/>
              </a:spcAft>
              <a:buClr>
                <a:srgbClr val="FFFFFF"/>
              </a:buClr>
              <a:buSzPts val="1600"/>
              <a:buFont typeface="Montserrat"/>
              <a:buChar char="●"/>
            </a:pPr>
            <a:r>
              <a:rPr lang="en" sz="1600" b="1" i="0" u="none" strike="noStrike" cap="none" dirty="0">
                <a:solidFill>
                  <a:srgbClr val="333333"/>
                </a:solidFill>
                <a:latin typeface="Montserrat"/>
                <a:ea typeface="Montserrat"/>
                <a:cs typeface="Montserrat"/>
                <a:sym typeface="Montserrat"/>
              </a:rPr>
              <a:t>The best thing to do if you see something online that worries you or makes you feel uncomfortable is: </a:t>
            </a:r>
            <a:endParaRPr sz="1400" b="0" i="0" u="none" strike="noStrike" cap="none" dirty="0">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dirty="0">
              <a:solidFill>
                <a:srgbClr val="5DC1FF"/>
              </a:solidFill>
              <a:latin typeface="Montserrat"/>
              <a:ea typeface="Montserrat"/>
              <a:cs typeface="Montserrat"/>
              <a:sym typeface="Montserrat"/>
            </a:endParaRPr>
          </a:p>
        </p:txBody>
      </p:sp>
      <p:sp>
        <p:nvSpPr>
          <p:cNvPr id="1188" name="Google Shape;1188;p11"/>
          <p:cNvSpPr/>
          <p:nvPr/>
        </p:nvSpPr>
        <p:spPr>
          <a:xfrm>
            <a:off x="1715319" y="3911247"/>
            <a:ext cx="4207054" cy="81766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1600"/>
              <a:buFont typeface="Arial"/>
              <a:buNone/>
            </a:pPr>
            <a:r>
              <a:rPr lang="en" sz="1600" b="1" i="0" u="none" strike="noStrike" cap="none">
                <a:solidFill>
                  <a:srgbClr val="333333"/>
                </a:solidFill>
                <a:latin typeface="Montserrat"/>
                <a:ea typeface="Montserrat"/>
                <a:cs typeface="Montserrat"/>
                <a:sym typeface="Montserrat"/>
              </a:rPr>
              <a:t>tell your parents/guardians or your teachers as soon as possible</a:t>
            </a:r>
            <a:endParaRPr sz="1400" b="0" i="0" u="none" strike="noStrike" cap="none">
              <a:solidFill>
                <a:srgbClr val="000000"/>
              </a:solidFill>
              <a:latin typeface="Arial"/>
              <a:ea typeface="Arial"/>
              <a:cs typeface="Arial"/>
              <a:sym typeface="Arial"/>
            </a:endParaRPr>
          </a:p>
          <a:p>
            <a:pPr marL="101600" marR="0" lvl="0" indent="0" algn="l" rtl="0">
              <a:lnSpc>
                <a:spcPct val="90000"/>
              </a:lnSpc>
              <a:spcBef>
                <a:spcPts val="0"/>
              </a:spcBef>
              <a:spcAft>
                <a:spcPts val="0"/>
              </a:spcAft>
              <a:buClr>
                <a:srgbClr val="000000"/>
              </a:buClr>
              <a:buSzPts val="2000"/>
              <a:buFont typeface="Arial"/>
              <a:buNone/>
            </a:pPr>
            <a:endParaRPr sz="2000" b="1" i="0" u="none" strike="noStrike" cap="none">
              <a:solidFill>
                <a:srgbClr val="141414"/>
              </a:solidFill>
              <a:latin typeface="Montserrat"/>
              <a:ea typeface="Montserrat"/>
              <a:cs typeface="Montserrat"/>
              <a:sym typeface="Montserrat"/>
            </a:endParaRPr>
          </a:p>
        </p:txBody>
      </p:sp>
      <p:sp>
        <p:nvSpPr>
          <p:cNvPr id="1189" name="Google Shape;1189;p11"/>
          <p:cNvSpPr/>
          <p:nvPr/>
        </p:nvSpPr>
        <p:spPr>
          <a:xfrm>
            <a:off x="1715318" y="2937731"/>
            <a:ext cx="4064346" cy="652486"/>
          </a:xfrm>
          <a:prstGeom prst="rect">
            <a:avLst/>
          </a:prstGeom>
          <a:noFill/>
          <a:ln>
            <a:noFill/>
          </a:ln>
        </p:spPr>
        <p:txBody>
          <a:bodyPr spcFirstLastPara="1" wrap="square" lIns="91425" tIns="45700" rIns="91425" bIns="45700" anchor="t" anchorCtr="0">
            <a:spAutoFit/>
          </a:bodyPr>
          <a:lstStyle/>
          <a:p>
            <a:pPr marL="12700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333333"/>
                </a:solidFill>
                <a:latin typeface="Montserrat"/>
                <a:ea typeface="Montserrat"/>
                <a:cs typeface="Montserrat"/>
                <a:sym typeface="Montserrat"/>
              </a:rPr>
              <a:t>close it down by clicking the X button at the top left of the screen</a:t>
            </a:r>
            <a:endParaRPr sz="1600" b="1" i="0" u="none" strike="noStrike" cap="none">
              <a:solidFill>
                <a:srgbClr val="333333"/>
              </a:solidFill>
              <a:latin typeface="Montserrat"/>
              <a:ea typeface="Montserrat"/>
              <a:cs typeface="Montserrat"/>
              <a:sym typeface="Montserrat"/>
            </a:endParaRPr>
          </a:p>
        </p:txBody>
      </p:sp>
      <p:sp>
        <p:nvSpPr>
          <p:cNvPr id="1190" name="Google Shape;1190;p11"/>
          <p:cNvSpPr/>
          <p:nvPr/>
        </p:nvSpPr>
        <p:spPr>
          <a:xfrm>
            <a:off x="927751" y="3921070"/>
            <a:ext cx="502515" cy="502515"/>
          </a:xfrm>
          <a:prstGeom prst="ellipse">
            <a:avLst/>
          </a:prstGeom>
          <a:solidFill>
            <a:srgbClr val="00B0F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191" name="Google Shape;1191;p11"/>
          <p:cNvSpPr/>
          <p:nvPr/>
        </p:nvSpPr>
        <p:spPr>
          <a:xfrm>
            <a:off x="927751" y="2937731"/>
            <a:ext cx="502515" cy="502515"/>
          </a:xfrm>
          <a:prstGeom prst="ellipse">
            <a:avLst/>
          </a:prstGeom>
          <a:solidFill>
            <a:srgbClr val="FF000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pic>
        <p:nvPicPr>
          <p:cNvPr id="1192" name="Google Shape;1192;p11"/>
          <p:cNvPicPr preferRelativeResize="0"/>
          <p:nvPr/>
        </p:nvPicPr>
        <p:blipFill rotWithShape="1">
          <a:blip r:embed="rId3">
            <a:alphaModFix/>
          </a:blip>
          <a:srcRect/>
          <a:stretch/>
        </p:blipFill>
        <p:spPr>
          <a:xfrm>
            <a:off x="6604814" y="2377570"/>
            <a:ext cx="2264626" cy="2676611"/>
          </a:xfrm>
          <a:prstGeom prst="rect">
            <a:avLst/>
          </a:prstGeom>
          <a:noFill/>
          <a:ln>
            <a:noFill/>
          </a:ln>
        </p:spPr>
      </p:pic>
      <p:pic>
        <p:nvPicPr>
          <p:cNvPr id="1193" name="Google Shape;1193;p11"/>
          <p:cNvPicPr preferRelativeResize="0"/>
          <p:nvPr/>
        </p:nvPicPr>
        <p:blipFill rotWithShape="1">
          <a:blip r:embed="rId4">
            <a:alphaModFix/>
          </a:blip>
          <a:srcRect/>
          <a:stretch/>
        </p:blipFill>
        <p:spPr>
          <a:xfrm>
            <a:off x="274560" y="4556108"/>
            <a:ext cx="1664607" cy="3680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7f98d56b6c_1_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solidFill>
                  <a:srgbClr val="FFFFFF"/>
                </a:solidFill>
              </a:rPr>
              <a:t>13</a:t>
            </a:fld>
            <a:endParaRPr>
              <a:solidFill>
                <a:srgbClr val="FFFFFF"/>
              </a:solidFill>
            </a:endParaRPr>
          </a:p>
        </p:txBody>
      </p:sp>
      <p:sp>
        <p:nvSpPr>
          <p:cNvPr id="1199" name="Google Shape;1199;g7f98d56b6c_1_23"/>
          <p:cNvSpPr txBox="1"/>
          <p:nvPr/>
        </p:nvSpPr>
        <p:spPr>
          <a:xfrm>
            <a:off x="399500" y="382850"/>
            <a:ext cx="8356200" cy="16539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en" sz="3000" b="1" i="0" u="none" strike="noStrike" cap="none">
                <a:solidFill>
                  <a:srgbClr val="FFA400"/>
                </a:solidFill>
                <a:latin typeface="Montserrat"/>
                <a:ea typeface="Montserrat"/>
                <a:cs typeface="Montserrat"/>
                <a:sym typeface="Montserrat"/>
              </a:rPr>
              <a:t>Take Home Safer Internet Day Activity </a:t>
            </a:r>
            <a:endParaRPr sz="3000" b="0" i="0" u="none" strike="noStrike" cap="none">
              <a:solidFill>
                <a:srgbClr val="FFA400"/>
              </a:solidFill>
              <a:latin typeface="Montserrat Light"/>
              <a:ea typeface="Montserrat Light"/>
              <a:cs typeface="Montserrat Light"/>
              <a:sym typeface="Montserrat Light"/>
            </a:endParaRPr>
          </a:p>
        </p:txBody>
      </p:sp>
      <p:pic>
        <p:nvPicPr>
          <p:cNvPr id="1200" name="Google Shape;1200;g7f98d56b6c_1_23"/>
          <p:cNvPicPr preferRelativeResize="0"/>
          <p:nvPr/>
        </p:nvPicPr>
        <p:blipFill rotWithShape="1">
          <a:blip r:embed="rId3">
            <a:alphaModFix/>
          </a:blip>
          <a:srcRect/>
          <a:stretch/>
        </p:blipFill>
        <p:spPr>
          <a:xfrm>
            <a:off x="3781674" y="4663241"/>
            <a:ext cx="1570000" cy="347116"/>
          </a:xfrm>
          <a:prstGeom prst="rect">
            <a:avLst/>
          </a:prstGeom>
          <a:noFill/>
          <a:ln>
            <a:noFill/>
          </a:ln>
        </p:spPr>
      </p:pic>
      <p:pic>
        <p:nvPicPr>
          <p:cNvPr id="1201" name="Google Shape;1201;g7f98d56b6c_1_23"/>
          <p:cNvPicPr preferRelativeResize="0"/>
          <p:nvPr/>
        </p:nvPicPr>
        <p:blipFill rotWithShape="1">
          <a:blip r:embed="rId4">
            <a:alphaModFix/>
          </a:blip>
          <a:srcRect/>
          <a:stretch/>
        </p:blipFill>
        <p:spPr>
          <a:xfrm>
            <a:off x="4691892" y="1196554"/>
            <a:ext cx="2750390" cy="2750390"/>
          </a:xfrm>
          <a:prstGeom prst="rect">
            <a:avLst/>
          </a:prstGeom>
          <a:noFill/>
          <a:ln>
            <a:noFill/>
          </a:ln>
        </p:spPr>
      </p:pic>
      <p:pic>
        <p:nvPicPr>
          <p:cNvPr id="7" name="Google Shape;1171;g7fdba1de4f_0_33">
            <a:extLst>
              <a:ext uri="{FF2B5EF4-FFF2-40B4-BE49-F238E27FC236}">
                <a16:creationId xmlns:a16="http://schemas.microsoft.com/office/drawing/2014/main" id="{8E7D971F-246A-A64C-8FD2-A2FC8101B07E}"/>
              </a:ext>
            </a:extLst>
          </p:cNvPr>
          <p:cNvPicPr preferRelativeResize="0"/>
          <p:nvPr/>
        </p:nvPicPr>
        <p:blipFill rotWithShape="1">
          <a:blip r:embed="rId5">
            <a:alphaModFix/>
          </a:blip>
          <a:srcRect/>
          <a:stretch/>
        </p:blipFill>
        <p:spPr>
          <a:xfrm>
            <a:off x="1454673" y="1282324"/>
            <a:ext cx="2578851" cy="25788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1206" name="Google Shape;1206;g7f98d56b6c_1_0"/>
          <p:cNvPicPr preferRelativeResize="0"/>
          <p:nvPr/>
        </p:nvPicPr>
        <p:blipFill>
          <a:blip r:embed="rId3">
            <a:alphaModFix/>
          </a:blip>
          <a:stretch>
            <a:fillRect/>
          </a:stretch>
        </p:blipFill>
        <p:spPr>
          <a:xfrm>
            <a:off x="67275" y="128900"/>
            <a:ext cx="1246525" cy="1246525"/>
          </a:xfrm>
          <a:prstGeom prst="rect">
            <a:avLst/>
          </a:prstGeom>
          <a:noFill/>
          <a:ln>
            <a:noFill/>
          </a:ln>
        </p:spPr>
      </p:pic>
      <p:sp>
        <p:nvSpPr>
          <p:cNvPr id="1207" name="Google Shape;1207;g7f98d56b6c_1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14</a:t>
            </a:fld>
            <a:endParaRPr/>
          </a:p>
        </p:txBody>
      </p:sp>
      <p:sp>
        <p:nvSpPr>
          <p:cNvPr id="1208" name="Google Shape;1208;g7f98d56b6c_1_0"/>
          <p:cNvSpPr txBox="1"/>
          <p:nvPr/>
        </p:nvSpPr>
        <p:spPr>
          <a:xfrm>
            <a:off x="167575" y="128900"/>
            <a:ext cx="7655100" cy="3093900"/>
          </a:xfrm>
          <a:prstGeom prst="rect">
            <a:avLst/>
          </a:prstGeom>
          <a:noFill/>
          <a:ln>
            <a:noFill/>
          </a:ln>
        </p:spPr>
        <p:txBody>
          <a:bodyPr spcFirstLastPara="1" wrap="square" lIns="91425" tIns="91425" rIns="91425" bIns="91425" anchor="t" anchorCtr="0">
            <a:noAutofit/>
          </a:bodyPr>
          <a:lstStyle/>
          <a:p>
            <a:pPr marL="0" marR="0" lvl="0" indent="457200" algn="ctr" rtl="0">
              <a:lnSpc>
                <a:spcPct val="115000"/>
              </a:lnSpc>
              <a:spcBef>
                <a:spcPts val="0"/>
              </a:spcBef>
              <a:spcAft>
                <a:spcPts val="0"/>
              </a:spcAft>
              <a:buClr>
                <a:srgbClr val="000000"/>
              </a:buClr>
              <a:buSzPts val="3000"/>
              <a:buFont typeface="Arial"/>
              <a:buNone/>
            </a:pPr>
            <a:r>
              <a:rPr lang="en" sz="2200" b="1">
                <a:solidFill>
                  <a:srgbClr val="FF0000"/>
                </a:solidFill>
                <a:latin typeface="Montserrat"/>
                <a:ea typeface="Montserrat"/>
                <a:cs typeface="Montserrat"/>
                <a:sym typeface="Montserrat"/>
              </a:rPr>
              <a:t>HTML Heroes Online Safety Code Quiz</a:t>
            </a:r>
            <a:endParaRPr sz="2200" b="1">
              <a:solidFill>
                <a:srgbClr val="FF0000"/>
              </a:solidFill>
              <a:latin typeface="Montserrat"/>
              <a:ea typeface="Montserrat"/>
              <a:cs typeface="Montserrat"/>
              <a:sym typeface="Montserrat"/>
            </a:endParaRPr>
          </a:p>
          <a:p>
            <a:pPr marL="0" marR="0" lvl="0" indent="457200" algn="ctr" rtl="0">
              <a:lnSpc>
                <a:spcPct val="115000"/>
              </a:lnSpc>
              <a:spcBef>
                <a:spcPts val="0"/>
              </a:spcBef>
              <a:spcAft>
                <a:spcPts val="0"/>
              </a:spcAft>
              <a:buClr>
                <a:srgbClr val="000000"/>
              </a:buClr>
              <a:buSzPts val="3000"/>
              <a:buFont typeface="Arial"/>
              <a:buNone/>
            </a:pPr>
            <a:endParaRPr sz="1200" b="1">
              <a:solidFill>
                <a:srgbClr val="FF0000"/>
              </a:solidFill>
              <a:latin typeface="Montserrat"/>
              <a:ea typeface="Montserrat"/>
              <a:cs typeface="Montserrat"/>
              <a:sym typeface="Montserrat"/>
            </a:endParaRPr>
          </a:p>
          <a:p>
            <a:pPr marL="0" marR="0" lvl="0" indent="457200" algn="ctr"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Take the Online Safer Internet Day Primary Quiz </a:t>
            </a:r>
            <a:endParaRPr sz="1800" b="1" i="0" u="none" strike="noStrike" cap="none">
              <a:solidFill>
                <a:schemeClr val="dk1"/>
              </a:solidFill>
              <a:latin typeface="Montserrat"/>
              <a:ea typeface="Montserrat"/>
              <a:cs typeface="Montserrat"/>
              <a:sym typeface="Montserrat"/>
            </a:endParaRPr>
          </a:p>
          <a:p>
            <a:pPr marL="0" marR="0" lvl="0" indent="457200" algn="ctr"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Montserrat"/>
                <a:ea typeface="Montserrat"/>
                <a:cs typeface="Montserrat"/>
                <a:sym typeface="Montserrat"/>
              </a:rPr>
              <a:t>and find out</a:t>
            </a:r>
            <a:r>
              <a:rPr lang="en" sz="1800" b="1">
                <a:solidFill>
                  <a:schemeClr val="dk1"/>
                </a:solidFill>
                <a:latin typeface="Montserrat"/>
                <a:ea typeface="Montserrat"/>
                <a:cs typeface="Montserrat"/>
                <a:sym typeface="Montserrat"/>
              </a:rPr>
              <a:t> how to stay safe on the internet!</a:t>
            </a:r>
            <a:endParaRPr sz="18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800"/>
              <a:buFont typeface="Arial"/>
              <a:buNone/>
            </a:pPr>
            <a:endParaRPr sz="800" b="1" i="0" u="none" strike="noStrike" cap="none">
              <a:solidFill>
                <a:schemeClr val="dk1"/>
              </a:solidFill>
              <a:latin typeface="Montserrat"/>
              <a:ea typeface="Montserrat"/>
              <a:cs typeface="Montserrat"/>
              <a:sym typeface="Montserrat"/>
            </a:endParaRPr>
          </a:p>
          <a:p>
            <a:pPr marL="0" marR="0" lvl="0" indent="457200" algn="ctr" rtl="0">
              <a:lnSpc>
                <a:spcPct val="115000"/>
              </a:lnSpc>
              <a:spcBef>
                <a:spcPts val="0"/>
              </a:spcBef>
              <a:spcAft>
                <a:spcPts val="0"/>
              </a:spcAft>
              <a:buClr>
                <a:schemeClr val="dk1"/>
              </a:buClr>
              <a:buSzPts val="1100"/>
              <a:buFont typeface="Arial"/>
              <a:buNone/>
            </a:pPr>
            <a:r>
              <a:rPr lang="en" sz="1800" b="1" i="0" u="none" strike="noStrike" cap="none">
                <a:solidFill>
                  <a:schemeClr val="dk1"/>
                </a:solidFill>
                <a:latin typeface="Montserrat"/>
                <a:ea typeface="Montserrat"/>
                <a:cs typeface="Montserrat"/>
                <a:sym typeface="Montserrat"/>
              </a:rPr>
              <a:t>Go to </a:t>
            </a:r>
            <a:r>
              <a:rPr lang="en" sz="1800" b="1">
                <a:solidFill>
                  <a:schemeClr val="dk1"/>
                </a:solidFill>
                <a:latin typeface="Montserrat"/>
                <a:ea typeface="Montserrat"/>
                <a:cs typeface="Montserrat"/>
                <a:sym typeface="Montserrat"/>
              </a:rPr>
              <a:t>https://bit.ly/3cJWYvX</a:t>
            </a:r>
            <a:endParaRPr sz="1800" b="1" i="0" u="none" strike="noStrike" cap="none">
              <a:solidFill>
                <a:schemeClr val="dk1"/>
              </a:solidFill>
              <a:latin typeface="Montserrat"/>
              <a:ea typeface="Montserrat"/>
              <a:cs typeface="Montserrat"/>
              <a:sym typeface="Montserrat"/>
            </a:endParaRPr>
          </a:p>
        </p:txBody>
      </p:sp>
      <p:pic>
        <p:nvPicPr>
          <p:cNvPr id="1209" name="Google Shape;1209;g7f98d56b6c_1_0"/>
          <p:cNvPicPr preferRelativeResize="0"/>
          <p:nvPr/>
        </p:nvPicPr>
        <p:blipFill rotWithShape="1">
          <a:blip r:embed="rId4">
            <a:alphaModFix/>
          </a:blip>
          <a:srcRect/>
          <a:stretch/>
        </p:blipFill>
        <p:spPr>
          <a:xfrm>
            <a:off x="6756695" y="4427075"/>
            <a:ext cx="2220572" cy="490953"/>
          </a:xfrm>
          <a:prstGeom prst="rect">
            <a:avLst/>
          </a:prstGeom>
          <a:noFill/>
          <a:ln>
            <a:noFill/>
          </a:ln>
        </p:spPr>
      </p:pic>
      <p:pic>
        <p:nvPicPr>
          <p:cNvPr id="1210" name="Google Shape;1210;g7f98d56b6c_1_0"/>
          <p:cNvPicPr preferRelativeResize="0"/>
          <p:nvPr/>
        </p:nvPicPr>
        <p:blipFill>
          <a:blip r:embed="rId5">
            <a:alphaModFix/>
          </a:blip>
          <a:stretch>
            <a:fillRect/>
          </a:stretch>
        </p:blipFill>
        <p:spPr>
          <a:xfrm>
            <a:off x="2249400" y="1911525"/>
            <a:ext cx="3231976" cy="3231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15</a:t>
            </a:fld>
            <a:endParaRPr/>
          </a:p>
        </p:txBody>
      </p:sp>
      <p:sp>
        <p:nvSpPr>
          <p:cNvPr id="1216" name="Google Shape;1216;p13"/>
          <p:cNvSpPr txBox="1"/>
          <p:nvPr/>
        </p:nvSpPr>
        <p:spPr>
          <a:xfrm>
            <a:off x="354213" y="1788499"/>
            <a:ext cx="415095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Webwise love seeing all your photos from your online safety campaigns and Safer Internet Day activities.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Send in your photos, videos and posters to Webwise.</a:t>
            </a:r>
            <a:endParaRPr sz="1600" b="1" i="0" u="none" strike="noStrike" cap="none">
              <a:solidFill>
                <a:srgbClr val="000000"/>
              </a:solidFill>
              <a:latin typeface="Montserrat"/>
              <a:ea typeface="Montserrat"/>
              <a:cs typeface="Montserrat"/>
              <a:sym typeface="Montserrat"/>
            </a:endParaRPr>
          </a:p>
        </p:txBody>
      </p:sp>
      <p:sp>
        <p:nvSpPr>
          <p:cNvPr id="1217" name="Google Shape;1217;p13"/>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 sz="2600" b="1" i="0" u="none" strike="noStrike" cap="none">
                <a:solidFill>
                  <a:srgbClr val="FFA400"/>
                </a:solidFill>
                <a:latin typeface="Montserrat"/>
                <a:ea typeface="Montserrat"/>
                <a:cs typeface="Montserrat"/>
                <a:sym typeface="Montserrat"/>
              </a:rPr>
              <a:t>Safer Internet Day Selfie</a:t>
            </a:r>
            <a:endParaRPr sz="2600" b="0" i="0" u="none" strike="noStrike" cap="none">
              <a:solidFill>
                <a:srgbClr val="FFA400"/>
              </a:solidFill>
              <a:latin typeface="Montserrat Light"/>
              <a:ea typeface="Montserrat Light"/>
              <a:cs typeface="Montserrat Light"/>
              <a:sym typeface="Montserrat Light"/>
            </a:endParaRPr>
          </a:p>
        </p:txBody>
      </p:sp>
      <p:pic>
        <p:nvPicPr>
          <p:cNvPr id="1218" name="Google Shape;1218;p13"/>
          <p:cNvPicPr preferRelativeResize="0"/>
          <p:nvPr/>
        </p:nvPicPr>
        <p:blipFill rotWithShape="1">
          <a:blip r:embed="rId3">
            <a:alphaModFix/>
          </a:blip>
          <a:srcRect/>
          <a:stretch/>
        </p:blipFill>
        <p:spPr>
          <a:xfrm>
            <a:off x="1369834" y="-245954"/>
            <a:ext cx="2617074" cy="1869911"/>
          </a:xfrm>
          <a:prstGeom prst="rect">
            <a:avLst/>
          </a:prstGeom>
          <a:noFill/>
          <a:ln>
            <a:noFill/>
          </a:ln>
        </p:spPr>
      </p:pic>
      <p:pic>
        <p:nvPicPr>
          <p:cNvPr id="1219" name="Google Shape;1219;p13"/>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220" name="Google Shape;1220;p13"/>
          <p:cNvPicPr preferRelativeResize="0"/>
          <p:nvPr/>
        </p:nvPicPr>
        <p:blipFill rotWithShape="1">
          <a:blip r:embed="rId5">
            <a:alphaModFix/>
          </a:blip>
          <a:srcRect t="13410"/>
          <a:stretch/>
        </p:blipFill>
        <p:spPr>
          <a:xfrm>
            <a:off x="111125" y="0"/>
            <a:ext cx="1778838" cy="1540294"/>
          </a:xfrm>
          <a:prstGeom prst="rect">
            <a:avLst/>
          </a:prstGeom>
          <a:noFill/>
          <a:ln>
            <a:noFill/>
          </a:ln>
        </p:spPr>
      </p:pic>
      <p:pic>
        <p:nvPicPr>
          <p:cNvPr id="1221" name="Google Shape;1221;p13"/>
          <p:cNvPicPr preferRelativeResize="0"/>
          <p:nvPr/>
        </p:nvPicPr>
        <p:blipFill rotWithShape="1">
          <a:blip r:embed="rId6">
            <a:alphaModFix/>
          </a:blip>
          <a:srcRect/>
          <a:stretch/>
        </p:blipFill>
        <p:spPr>
          <a:xfrm>
            <a:off x="5023417" y="1141925"/>
            <a:ext cx="3096700" cy="3403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GB" sz="2250" b="1" i="0" u="none" strike="noStrike" cap="none" dirty="0">
                <a:solidFill>
                  <a:schemeClr val="dk1"/>
                </a:solidFill>
                <a:latin typeface="Montserrat"/>
                <a:ea typeface="Montserrat"/>
                <a:cs typeface="Montserrat"/>
                <a:sym typeface="Montserrat"/>
              </a:rPr>
              <a:t>ANY QUESTIONS?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a:alphaModFix/>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a:alphaModFix/>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39"/>
        <p:cNvGrpSpPr/>
        <p:nvPr/>
      </p:nvGrpSpPr>
      <p:grpSpPr>
        <a:xfrm>
          <a:off x="0" y="0"/>
          <a:ext cx="0" cy="0"/>
          <a:chOff x="0" y="0"/>
          <a:chExt cx="0" cy="0"/>
        </a:xfrm>
      </p:grpSpPr>
      <p:sp>
        <p:nvSpPr>
          <p:cNvPr id="1240" name="Google Shape;1240;gddae2d60bc_0_1332"/>
          <p:cNvSpPr/>
          <p:nvPr/>
        </p:nvSpPr>
        <p:spPr>
          <a:xfrm>
            <a:off x="1176375" y="0"/>
            <a:ext cx="6168000" cy="5143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6" name="Google Shape;1246;gddae2d60bc_0_1332"/>
          <p:cNvPicPr preferRelativeResize="0"/>
          <p:nvPr/>
        </p:nvPicPr>
        <p:blipFill>
          <a:blip r:embed="rId3">
            <a:alphaModFix/>
          </a:blip>
          <a:stretch>
            <a:fillRect/>
          </a:stretch>
        </p:blipFill>
        <p:spPr>
          <a:xfrm>
            <a:off x="1799625" y="970736"/>
            <a:ext cx="5136856" cy="2996500"/>
          </a:xfrm>
          <a:prstGeom prst="rect">
            <a:avLst/>
          </a:prstGeom>
          <a:noFill/>
          <a:ln>
            <a:noFill/>
          </a:ln>
        </p:spPr>
      </p:pic>
      <p:pic>
        <p:nvPicPr>
          <p:cNvPr id="1247" name="Google Shape;1247;gddae2d60bc_0_1332"/>
          <p:cNvPicPr preferRelativeResize="0"/>
          <p:nvPr/>
        </p:nvPicPr>
        <p:blipFill rotWithShape="1">
          <a:blip r:embed="rId4">
            <a:alphaModFix/>
          </a:blip>
          <a:srcRect/>
          <a:stretch/>
        </p:blipFill>
        <p:spPr>
          <a:xfrm>
            <a:off x="3347923" y="155282"/>
            <a:ext cx="2448154" cy="541300"/>
          </a:xfrm>
          <a:prstGeom prst="rect">
            <a:avLst/>
          </a:prstGeom>
          <a:noFill/>
          <a:ln>
            <a:noFill/>
          </a:ln>
        </p:spPr>
      </p:pic>
      <p:sp>
        <p:nvSpPr>
          <p:cNvPr id="1248" name="Google Shape;1248;gddae2d60bc_0_1332"/>
          <p:cNvSpPr txBox="1"/>
          <p:nvPr/>
        </p:nvSpPr>
        <p:spPr>
          <a:xfrm>
            <a:off x="1896000" y="3967236"/>
            <a:ext cx="5352000" cy="1056900"/>
          </a:xfrm>
          <a:prstGeom prst="rect">
            <a:avLst/>
          </a:prstGeom>
          <a:solidFill>
            <a:srgbClr val="FFFFFF">
              <a:alpha val="24710"/>
            </a:srgbClr>
          </a:solidFill>
          <a:ln w="25400" cap="flat" cmpd="sng">
            <a:solidFill>
              <a:srgbClr val="D89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rgbClr val="FFFFFF"/>
                </a:solidFill>
              </a:rPr>
              <a:t>EXTENDED SAFER INTERNET DAY ACTIVITIES</a:t>
            </a:r>
            <a:endParaRPr sz="2200" b="1">
              <a:solidFill>
                <a:srgbClr val="FFFFFF"/>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gddae2d60bc_0_1367"/>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endParaRPr/>
          </a:p>
        </p:txBody>
      </p:sp>
      <p:sp>
        <p:nvSpPr>
          <p:cNvPr id="1254" name="Google Shape;1254;gddae2d60bc_0_1367"/>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lnSpcReduction="10000"/>
          </a:bodyPr>
          <a:lstStyle/>
          <a:p>
            <a:pPr marL="0" lvl="0" indent="0" algn="l" rtl="0">
              <a:lnSpc>
                <a:spcPct val="100000"/>
              </a:lnSpc>
              <a:spcBef>
                <a:spcPts val="0"/>
              </a:spcBef>
              <a:spcAft>
                <a:spcPts val="0"/>
              </a:spcAft>
              <a:buClr>
                <a:srgbClr val="000000"/>
              </a:buClr>
              <a:buSzPts val="2100"/>
              <a:buFont typeface="Helvetica Neue"/>
              <a:buNone/>
            </a:pPr>
            <a:endParaRPr/>
          </a:p>
        </p:txBody>
      </p:sp>
      <p:sp>
        <p:nvSpPr>
          <p:cNvPr id="1255" name="Google Shape;1255;gddae2d60bc_0_1367"/>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p>
            <a:pPr marL="228600" lvl="0" indent="-88900" algn="l" rtl="0">
              <a:lnSpc>
                <a:spcPct val="90000"/>
              </a:lnSpc>
              <a:spcBef>
                <a:spcPts val="0"/>
              </a:spcBef>
              <a:spcAft>
                <a:spcPts val="0"/>
              </a:spcAft>
              <a:buClr>
                <a:srgbClr val="000000"/>
              </a:buClr>
              <a:buSzPts val="2200"/>
              <a:buFont typeface="Helvetica Neue"/>
              <a:buNone/>
            </a:pPr>
            <a:endParaRPr/>
          </a:p>
        </p:txBody>
      </p:sp>
      <p:pic>
        <p:nvPicPr>
          <p:cNvPr id="1256" name="Google Shape;1256;gddae2d60bc_0_1367" descr="16;9_converted D3 1920x108028.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gddae2d60bc_0_1446"/>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endParaRPr/>
          </a:p>
        </p:txBody>
      </p:sp>
      <p:sp>
        <p:nvSpPr>
          <p:cNvPr id="1262" name="Google Shape;1262;gddae2d60bc_0_1446"/>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lnSpcReduction="10000"/>
          </a:bodyPr>
          <a:lstStyle/>
          <a:p>
            <a:pPr marL="0" lvl="0" indent="0" algn="l" rtl="0">
              <a:lnSpc>
                <a:spcPct val="100000"/>
              </a:lnSpc>
              <a:spcBef>
                <a:spcPts val="0"/>
              </a:spcBef>
              <a:spcAft>
                <a:spcPts val="0"/>
              </a:spcAft>
              <a:buClr>
                <a:srgbClr val="000000"/>
              </a:buClr>
              <a:buSzPts val="2100"/>
              <a:buFont typeface="Helvetica Neue"/>
              <a:buNone/>
            </a:pPr>
            <a:endParaRPr/>
          </a:p>
        </p:txBody>
      </p:sp>
      <p:sp>
        <p:nvSpPr>
          <p:cNvPr id="1263" name="Google Shape;1263;gddae2d60bc_0_1446"/>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p>
            <a:pPr marL="228600" lvl="0" indent="-88900" algn="l" rtl="0">
              <a:lnSpc>
                <a:spcPct val="90000"/>
              </a:lnSpc>
              <a:spcBef>
                <a:spcPts val="0"/>
              </a:spcBef>
              <a:spcAft>
                <a:spcPts val="0"/>
              </a:spcAft>
              <a:buClr>
                <a:srgbClr val="000000"/>
              </a:buClr>
              <a:buSzPts val="2200"/>
              <a:buFont typeface="Helvetica Neue"/>
              <a:buNone/>
            </a:pPr>
            <a:endParaRPr/>
          </a:p>
        </p:txBody>
      </p:sp>
      <p:pic>
        <p:nvPicPr>
          <p:cNvPr id="1264" name="Google Shape;1264;gddae2d60bc_0_1446" descr="16;9_converted D3 1920x108029.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a:t>
            </a:fld>
            <a:endParaRPr/>
          </a:p>
        </p:txBody>
      </p:sp>
      <p:pic>
        <p:nvPicPr>
          <p:cNvPr id="1067" name="Google Shape;1067;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1068" name="Google Shape;1068;p3"/>
          <p:cNvSpPr/>
          <p:nvPr/>
        </p:nvSpPr>
        <p:spPr>
          <a:xfrm>
            <a:off x="2536672" y="1541612"/>
            <a:ext cx="5824634" cy="3222421"/>
          </a:xfrm>
          <a:prstGeom prst="rect">
            <a:avLst/>
          </a:prstGeom>
          <a:noFill/>
          <a:ln>
            <a:noFill/>
          </a:ln>
        </p:spPr>
        <p:txBody>
          <a:bodyPr spcFirstLastPara="1" wrap="square" lIns="91425" tIns="45700" rIns="91425" bIns="45700" anchor="t" anchorCtr="0">
            <a:spAutoFit/>
          </a:bodyPr>
          <a:lstStyle/>
          <a:p>
            <a:pPr marL="0" marR="0" lvl="0" indent="457200" algn="l" rtl="0">
              <a:lnSpc>
                <a:spcPct val="115000"/>
              </a:lnSpc>
              <a:spcBef>
                <a:spcPts val="0"/>
              </a:spcBef>
              <a:spcAft>
                <a:spcPts val="0"/>
              </a:spcAft>
              <a:buClr>
                <a:srgbClr val="000000"/>
              </a:buClr>
              <a:buSzPts val="1800"/>
              <a:buFont typeface="Arial"/>
              <a:buNone/>
            </a:pPr>
            <a:r>
              <a:rPr lang="en" sz="1800" b="1" i="0" u="none" strike="noStrike" cap="none">
                <a:solidFill>
                  <a:srgbClr val="FFFFFF"/>
                </a:solidFill>
                <a:latin typeface="Montserrat"/>
                <a:ea typeface="Montserrat"/>
                <a:cs typeface="Montserrat"/>
                <a:sym typeface="Montserrat"/>
              </a:rPr>
              <a:t>       What is Safer Internet Day?</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A day to create awareness of a better internet for </a:t>
            </a:r>
            <a:r>
              <a:rPr lang="en" sz="1800" b="1" i="0" u="none" strike="noStrike" cap="none">
                <a:solidFill>
                  <a:srgbClr val="FFFFFF"/>
                </a:solidFill>
                <a:latin typeface="Montserrat"/>
                <a:ea typeface="Montserrat"/>
                <a:cs typeface="Montserrat"/>
                <a:sym typeface="Montserrat"/>
              </a:rPr>
              <a:t>ALL</a:t>
            </a:r>
            <a:r>
              <a:rPr lang="en" sz="1800" b="0" i="0" u="none" strike="noStrike" cap="none">
                <a:solidFill>
                  <a:srgbClr val="FFFFFF"/>
                </a:solidFill>
                <a:latin typeface="Montserrat"/>
                <a:ea typeface="Montserrat"/>
                <a:cs typeface="Montserrat"/>
                <a:sym typeface="Montserrat"/>
              </a:rPr>
              <a:t> users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The theme for Safer Internet day is </a:t>
            </a:r>
            <a:r>
              <a:rPr lang="en" sz="1800" b="1" i="1" u="none" strike="noStrike" cap="none">
                <a:solidFill>
                  <a:srgbClr val="FFFFFF"/>
                </a:solidFill>
                <a:latin typeface="Montserrat"/>
                <a:ea typeface="Montserrat"/>
                <a:cs typeface="Montserrat"/>
                <a:sym typeface="Montserrat"/>
              </a:rPr>
              <a:t>“Together for a Better Internet”</a:t>
            </a:r>
            <a:r>
              <a:rPr lang="en" sz="1800" b="0" i="1" u="none" strike="noStrike" cap="none">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Safer Internet Day is celebrated all across Europe on the second Tuesday, of the second month, every year.</a:t>
            </a:r>
            <a:endParaRPr sz="1800" b="0" i="0" u="none" strike="noStrike" cap="none">
              <a:solidFill>
                <a:srgbClr val="FFFFFF"/>
              </a:solidFill>
              <a:latin typeface="Montserrat Light"/>
              <a:ea typeface="Montserrat Light"/>
              <a:cs typeface="Montserrat Light"/>
              <a:sym typeface="Montserrat Light"/>
            </a:endParaRPr>
          </a:p>
        </p:txBody>
      </p:sp>
      <p:pic>
        <p:nvPicPr>
          <p:cNvPr id="1069" name="Google Shape;1069;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gddae2d60bc_0_1525"/>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endParaRPr/>
          </a:p>
        </p:txBody>
      </p:sp>
      <p:sp>
        <p:nvSpPr>
          <p:cNvPr id="1270" name="Google Shape;1270;gddae2d60bc_0_1525"/>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lnSpcReduction="10000"/>
          </a:bodyPr>
          <a:lstStyle/>
          <a:p>
            <a:pPr marL="0" lvl="0" indent="0" algn="l" rtl="0">
              <a:lnSpc>
                <a:spcPct val="100000"/>
              </a:lnSpc>
              <a:spcBef>
                <a:spcPts val="0"/>
              </a:spcBef>
              <a:spcAft>
                <a:spcPts val="0"/>
              </a:spcAft>
              <a:buClr>
                <a:srgbClr val="000000"/>
              </a:buClr>
              <a:buSzPts val="2100"/>
              <a:buFont typeface="Helvetica Neue"/>
              <a:buNone/>
            </a:pPr>
            <a:endParaRPr/>
          </a:p>
        </p:txBody>
      </p:sp>
      <p:sp>
        <p:nvSpPr>
          <p:cNvPr id="1271" name="Google Shape;1271;gddae2d60bc_0_1525"/>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p>
            <a:pPr marL="228600" lvl="0" indent="-88900" algn="l" rtl="0">
              <a:lnSpc>
                <a:spcPct val="90000"/>
              </a:lnSpc>
              <a:spcBef>
                <a:spcPts val="0"/>
              </a:spcBef>
              <a:spcAft>
                <a:spcPts val="0"/>
              </a:spcAft>
              <a:buClr>
                <a:srgbClr val="000000"/>
              </a:buClr>
              <a:buSzPts val="2200"/>
              <a:buFont typeface="Helvetica Neue"/>
              <a:buNone/>
            </a:pPr>
            <a:endParaRPr/>
          </a:p>
        </p:txBody>
      </p:sp>
      <p:pic>
        <p:nvPicPr>
          <p:cNvPr id="1272" name="Google Shape;1272;gddae2d60bc_0_1525" descr="16;9_converted D3 1920x108030.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gddae2d60bc_0_1604"/>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endParaRPr/>
          </a:p>
        </p:txBody>
      </p:sp>
      <p:sp>
        <p:nvSpPr>
          <p:cNvPr id="1278" name="Google Shape;1278;gddae2d60bc_0_1604"/>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lnSpcReduction="10000"/>
          </a:bodyPr>
          <a:lstStyle/>
          <a:p>
            <a:pPr marL="0" lvl="0" indent="0" algn="l" rtl="0">
              <a:lnSpc>
                <a:spcPct val="100000"/>
              </a:lnSpc>
              <a:spcBef>
                <a:spcPts val="0"/>
              </a:spcBef>
              <a:spcAft>
                <a:spcPts val="0"/>
              </a:spcAft>
              <a:buClr>
                <a:srgbClr val="000000"/>
              </a:buClr>
              <a:buSzPts val="2100"/>
              <a:buFont typeface="Helvetica Neue"/>
              <a:buNone/>
            </a:pPr>
            <a:endParaRPr/>
          </a:p>
        </p:txBody>
      </p:sp>
      <p:sp>
        <p:nvSpPr>
          <p:cNvPr id="1279" name="Google Shape;1279;gddae2d60bc_0_1604"/>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p>
            <a:pPr marL="228600" lvl="0" indent="-88900" algn="l" rtl="0">
              <a:lnSpc>
                <a:spcPct val="90000"/>
              </a:lnSpc>
              <a:spcBef>
                <a:spcPts val="0"/>
              </a:spcBef>
              <a:spcAft>
                <a:spcPts val="0"/>
              </a:spcAft>
              <a:buClr>
                <a:srgbClr val="000000"/>
              </a:buClr>
              <a:buSzPts val="2200"/>
              <a:buFont typeface="Helvetica Neue"/>
              <a:buNone/>
            </a:pPr>
            <a:endParaRPr/>
          </a:p>
        </p:txBody>
      </p:sp>
      <p:pic>
        <p:nvPicPr>
          <p:cNvPr id="1280" name="Google Shape;1280;gddae2d60bc_0_1604" descr="16;9_converted D3 1920x108031.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gddae2d60bc_0_1683"/>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endParaRPr/>
          </a:p>
        </p:txBody>
      </p:sp>
      <p:sp>
        <p:nvSpPr>
          <p:cNvPr id="1286" name="Google Shape;1286;gddae2d60bc_0_1683"/>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lnSpcReduction="10000"/>
          </a:bodyPr>
          <a:lstStyle/>
          <a:p>
            <a:pPr marL="0" lvl="0" indent="0" algn="l" rtl="0">
              <a:lnSpc>
                <a:spcPct val="100000"/>
              </a:lnSpc>
              <a:spcBef>
                <a:spcPts val="0"/>
              </a:spcBef>
              <a:spcAft>
                <a:spcPts val="0"/>
              </a:spcAft>
              <a:buClr>
                <a:srgbClr val="000000"/>
              </a:buClr>
              <a:buSzPts val="2100"/>
              <a:buFont typeface="Helvetica Neue"/>
              <a:buNone/>
            </a:pPr>
            <a:endParaRPr/>
          </a:p>
        </p:txBody>
      </p:sp>
      <p:sp>
        <p:nvSpPr>
          <p:cNvPr id="1287" name="Google Shape;1287;gddae2d60bc_0_1683"/>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p>
            <a:pPr marL="228600" lvl="0" indent="-88900" algn="l" rtl="0">
              <a:lnSpc>
                <a:spcPct val="90000"/>
              </a:lnSpc>
              <a:spcBef>
                <a:spcPts val="0"/>
              </a:spcBef>
              <a:spcAft>
                <a:spcPts val="0"/>
              </a:spcAft>
              <a:buClr>
                <a:srgbClr val="000000"/>
              </a:buClr>
              <a:buSzPts val="2200"/>
              <a:buFont typeface="Helvetica Neue"/>
              <a:buNone/>
            </a:pPr>
            <a:endParaRPr/>
          </a:p>
        </p:txBody>
      </p:sp>
      <p:pic>
        <p:nvPicPr>
          <p:cNvPr id="1288" name="Google Shape;1288;gddae2d60bc_0_1683" descr="16;9_converted D3 1920x108032.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gddae2d60bc_0_1762"/>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endParaRPr/>
          </a:p>
        </p:txBody>
      </p:sp>
      <p:sp>
        <p:nvSpPr>
          <p:cNvPr id="1294" name="Google Shape;1294;gddae2d60bc_0_1762"/>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lnSpcReduction="10000"/>
          </a:bodyPr>
          <a:lstStyle/>
          <a:p>
            <a:pPr marL="0" lvl="0" indent="0" algn="l" rtl="0">
              <a:lnSpc>
                <a:spcPct val="100000"/>
              </a:lnSpc>
              <a:spcBef>
                <a:spcPts val="0"/>
              </a:spcBef>
              <a:spcAft>
                <a:spcPts val="0"/>
              </a:spcAft>
              <a:buClr>
                <a:srgbClr val="000000"/>
              </a:buClr>
              <a:buSzPts val="2100"/>
              <a:buFont typeface="Helvetica Neue"/>
              <a:buNone/>
            </a:pPr>
            <a:endParaRPr/>
          </a:p>
        </p:txBody>
      </p:sp>
      <p:sp>
        <p:nvSpPr>
          <p:cNvPr id="1295" name="Google Shape;1295;gddae2d60bc_0_1762"/>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p>
            <a:pPr marL="228600" lvl="0" indent="-88900" algn="l" rtl="0">
              <a:lnSpc>
                <a:spcPct val="90000"/>
              </a:lnSpc>
              <a:spcBef>
                <a:spcPts val="0"/>
              </a:spcBef>
              <a:spcAft>
                <a:spcPts val="0"/>
              </a:spcAft>
              <a:buClr>
                <a:srgbClr val="000000"/>
              </a:buClr>
              <a:buSzPts val="2200"/>
              <a:buFont typeface="Helvetica Neue"/>
              <a:buNone/>
            </a:pPr>
            <a:endParaRPr/>
          </a:p>
        </p:txBody>
      </p:sp>
      <p:pic>
        <p:nvPicPr>
          <p:cNvPr id="1296" name="Google Shape;1296;gddae2d60bc_0_1762" descr="16;9_converted D3 1920x108033.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gddae2d60bc_0_1841"/>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p>
            <a:pPr marL="0" lvl="0" indent="0" algn="l" rtl="0">
              <a:lnSpc>
                <a:spcPct val="80000"/>
              </a:lnSpc>
              <a:spcBef>
                <a:spcPts val="0"/>
              </a:spcBef>
              <a:spcAft>
                <a:spcPts val="0"/>
              </a:spcAft>
              <a:buClr>
                <a:srgbClr val="000000"/>
              </a:buClr>
              <a:buSzPts val="3200"/>
              <a:buFont typeface="Helvetica Neue"/>
              <a:buNone/>
            </a:pPr>
            <a:endParaRPr/>
          </a:p>
        </p:txBody>
      </p:sp>
      <p:sp>
        <p:nvSpPr>
          <p:cNvPr id="1302" name="Google Shape;1302;gddae2d60bc_0_1841"/>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lnSpcReduction="10000"/>
          </a:bodyPr>
          <a:lstStyle/>
          <a:p>
            <a:pPr marL="0" lvl="0" indent="0" algn="l" rtl="0">
              <a:lnSpc>
                <a:spcPct val="100000"/>
              </a:lnSpc>
              <a:spcBef>
                <a:spcPts val="0"/>
              </a:spcBef>
              <a:spcAft>
                <a:spcPts val="0"/>
              </a:spcAft>
              <a:buClr>
                <a:srgbClr val="000000"/>
              </a:buClr>
              <a:buSzPts val="2100"/>
              <a:buFont typeface="Helvetica Neue"/>
              <a:buNone/>
            </a:pPr>
            <a:endParaRPr/>
          </a:p>
        </p:txBody>
      </p:sp>
      <p:sp>
        <p:nvSpPr>
          <p:cNvPr id="1303" name="Google Shape;1303;gddae2d60bc_0_1841"/>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p>
            <a:pPr marL="228600" lvl="0" indent="-88900" algn="l" rtl="0">
              <a:lnSpc>
                <a:spcPct val="90000"/>
              </a:lnSpc>
              <a:spcBef>
                <a:spcPts val="0"/>
              </a:spcBef>
              <a:spcAft>
                <a:spcPts val="0"/>
              </a:spcAft>
              <a:buClr>
                <a:srgbClr val="000000"/>
              </a:buClr>
              <a:buSzPts val="2200"/>
              <a:buFont typeface="Helvetica Neue"/>
              <a:buNone/>
            </a:pPr>
            <a:endParaRPr/>
          </a:p>
        </p:txBody>
      </p:sp>
      <p:pic>
        <p:nvPicPr>
          <p:cNvPr id="1304" name="Google Shape;1304;gddae2d60bc_0_1841" descr="16;9_converted D3 1920x108034.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gddae2d60bc_0_1353"/>
          <p:cNvSpPr txBox="1">
            <a:spLocks noGrp="1"/>
          </p:cNvSpPr>
          <p:nvPr>
            <p:ph type="title"/>
          </p:nvPr>
        </p:nvSpPr>
        <p:spPr>
          <a:xfrm>
            <a:off x="2578000" y="98925"/>
            <a:ext cx="6527700" cy="802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200">
                <a:solidFill>
                  <a:srgbClr val="31A2EF"/>
                </a:solidFill>
              </a:rPr>
              <a:t>Archie and the Two-Headed Lizard King</a:t>
            </a:r>
            <a:endParaRPr sz="2200">
              <a:solidFill>
                <a:srgbClr val="31A2EF"/>
              </a:solidFill>
            </a:endParaRPr>
          </a:p>
        </p:txBody>
      </p:sp>
      <p:sp>
        <p:nvSpPr>
          <p:cNvPr id="1310" name="Google Shape;1310;gddae2d60bc_0_13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25</a:t>
            </a:fld>
            <a:endParaRPr/>
          </a:p>
        </p:txBody>
      </p:sp>
      <p:pic>
        <p:nvPicPr>
          <p:cNvPr id="1311" name="Google Shape;1311;gddae2d60bc_0_1353"/>
          <p:cNvPicPr preferRelativeResize="0"/>
          <p:nvPr/>
        </p:nvPicPr>
        <p:blipFill rotWithShape="1">
          <a:blip r:embed="rId3">
            <a:alphaModFix/>
          </a:blip>
          <a:srcRect/>
          <a:stretch/>
        </p:blipFill>
        <p:spPr>
          <a:xfrm>
            <a:off x="-51138" y="1672850"/>
            <a:ext cx="2305576" cy="2305576"/>
          </a:xfrm>
          <a:prstGeom prst="rect">
            <a:avLst/>
          </a:prstGeom>
          <a:noFill/>
          <a:ln>
            <a:noFill/>
          </a:ln>
        </p:spPr>
      </p:pic>
      <p:sp>
        <p:nvSpPr>
          <p:cNvPr id="1312" name="Google Shape;1312;gddae2d60bc_0_1353"/>
          <p:cNvSpPr txBox="1">
            <a:spLocks noGrp="1"/>
          </p:cNvSpPr>
          <p:nvPr>
            <p:ph type="body" idx="1"/>
          </p:nvPr>
        </p:nvSpPr>
        <p:spPr>
          <a:xfrm>
            <a:off x="2093850" y="1092388"/>
            <a:ext cx="6828900" cy="34665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CF8ED2"/>
              </a:buClr>
              <a:buSzPts val="1400"/>
              <a:buFont typeface="Montserrat"/>
              <a:buAutoNum type="arabicPeriod"/>
            </a:pPr>
            <a:r>
              <a:rPr lang="en" sz="1400" b="1">
                <a:solidFill>
                  <a:srgbClr val="CF8ED2"/>
                </a:solidFill>
                <a:latin typeface="Montserrat"/>
                <a:ea typeface="Montserrat"/>
                <a:cs typeface="Montserrat"/>
                <a:sym typeface="Montserrat"/>
              </a:rPr>
              <a:t>What was Archie behaving at the beginning of the story? </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AutoNum type="arabicPeriod"/>
            </a:pPr>
            <a:r>
              <a:rPr lang="en" sz="1400" b="1">
                <a:solidFill>
                  <a:srgbClr val="CF8ED2"/>
                </a:solidFill>
                <a:latin typeface="Montserrat"/>
                <a:ea typeface="Montserrat"/>
                <a:cs typeface="Montserrat"/>
                <a:sym typeface="Montserrat"/>
              </a:rPr>
              <a:t>How did Archie’s friends feel in the story? </a:t>
            </a:r>
            <a:endParaRPr sz="1400" b="1">
              <a:solidFill>
                <a:srgbClr val="CF8ED2"/>
              </a:solidFill>
              <a:latin typeface="Montserrat"/>
              <a:ea typeface="Montserrat"/>
              <a:cs typeface="Montserrat"/>
              <a:sym typeface="Montserrat"/>
            </a:endParaRPr>
          </a:p>
          <a:p>
            <a:pPr marL="914400" lvl="1" indent="-317500" algn="l" rtl="0">
              <a:lnSpc>
                <a:spcPct val="150000"/>
              </a:lnSpc>
              <a:spcBef>
                <a:spcPts val="0"/>
              </a:spcBef>
              <a:spcAft>
                <a:spcPts val="0"/>
              </a:spcAft>
              <a:buClr>
                <a:srgbClr val="CF8ED2"/>
              </a:buClr>
              <a:buSzPts val="1400"/>
              <a:buFont typeface="Montserrat"/>
              <a:buAutoNum type="alphaLcPeriod"/>
            </a:pPr>
            <a:r>
              <a:rPr lang="en" sz="1400" b="1">
                <a:solidFill>
                  <a:srgbClr val="CF8ED2"/>
                </a:solidFill>
                <a:latin typeface="Montserrat"/>
                <a:ea typeface="Montserrat"/>
                <a:cs typeface="Montserrat"/>
                <a:sym typeface="Montserrat"/>
              </a:rPr>
              <a:t>How do you know?</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AutoNum type="arabicPeriod"/>
            </a:pPr>
            <a:r>
              <a:rPr lang="en" sz="1400" b="1">
                <a:solidFill>
                  <a:srgbClr val="CF8ED2"/>
                </a:solidFill>
                <a:latin typeface="Montserrat"/>
                <a:ea typeface="Montserrat"/>
                <a:cs typeface="Montserrat"/>
                <a:sym typeface="Montserrat"/>
              </a:rPr>
              <a:t>In what way did Ruby help her friend Archie?</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AutoNum type="arabicPeriod"/>
            </a:pPr>
            <a:r>
              <a:rPr lang="en" sz="1400" b="1">
                <a:solidFill>
                  <a:srgbClr val="CF8ED2"/>
                </a:solidFill>
                <a:latin typeface="Montserrat"/>
                <a:ea typeface="Montserrat"/>
                <a:cs typeface="Montserrat"/>
                <a:sym typeface="Montserrat"/>
              </a:rPr>
              <a:t>How was Archie feeling at the end of the story? </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AutoNum type="arabicPeriod"/>
            </a:pPr>
            <a:r>
              <a:rPr lang="en" sz="1400" b="1">
                <a:solidFill>
                  <a:srgbClr val="CF8ED2"/>
                </a:solidFill>
                <a:latin typeface="Montserrat"/>
                <a:ea typeface="Montserrat"/>
                <a:cs typeface="Montserrat"/>
                <a:sym typeface="Montserrat"/>
              </a:rPr>
              <a:t>Suggest some ways you could help to balance your time online with your time online e.g., doing your chores, playing outside.</a:t>
            </a:r>
            <a:endParaRPr sz="1400" b="1">
              <a:solidFill>
                <a:srgbClr val="CF8ED2"/>
              </a:solidFill>
              <a:latin typeface="Montserrat"/>
              <a:ea typeface="Montserrat"/>
              <a:cs typeface="Montserrat"/>
              <a:sym typeface="Montserrat"/>
            </a:endParaRPr>
          </a:p>
          <a:p>
            <a:pPr marL="457200" lvl="0" indent="-317500" algn="l" rtl="0">
              <a:lnSpc>
                <a:spcPct val="150000"/>
              </a:lnSpc>
              <a:spcBef>
                <a:spcPts val="0"/>
              </a:spcBef>
              <a:spcAft>
                <a:spcPts val="0"/>
              </a:spcAft>
              <a:buClr>
                <a:srgbClr val="CF8ED2"/>
              </a:buClr>
              <a:buSzPts val="1400"/>
              <a:buFont typeface="Montserrat"/>
              <a:buAutoNum type="arabicPeriod"/>
            </a:pPr>
            <a:r>
              <a:rPr lang="en" sz="1400" b="1">
                <a:solidFill>
                  <a:srgbClr val="CF8ED2"/>
                </a:solidFill>
                <a:latin typeface="Montserrat"/>
                <a:ea typeface="Montserrat"/>
                <a:cs typeface="Montserrat"/>
                <a:sym typeface="Montserrat"/>
              </a:rPr>
              <a:t>Imagine there was a power cut at your home or school. </a:t>
            </a:r>
            <a:endParaRPr sz="1400" b="1">
              <a:solidFill>
                <a:srgbClr val="CF8ED2"/>
              </a:solidFill>
              <a:latin typeface="Montserrat"/>
              <a:ea typeface="Montserrat"/>
              <a:cs typeface="Montserrat"/>
              <a:sym typeface="Montserrat"/>
            </a:endParaRPr>
          </a:p>
          <a:p>
            <a:pPr marL="914400" lvl="1" indent="-317500" algn="l" rtl="0">
              <a:lnSpc>
                <a:spcPct val="150000"/>
              </a:lnSpc>
              <a:spcBef>
                <a:spcPts val="0"/>
              </a:spcBef>
              <a:spcAft>
                <a:spcPts val="0"/>
              </a:spcAft>
              <a:buClr>
                <a:srgbClr val="CF8ED2"/>
              </a:buClr>
              <a:buSzPts val="1400"/>
              <a:buFont typeface="Montserrat"/>
              <a:buAutoNum type="alphaLcPeriod"/>
            </a:pPr>
            <a:r>
              <a:rPr lang="en" sz="1400" b="1">
                <a:solidFill>
                  <a:srgbClr val="CF8ED2"/>
                </a:solidFill>
                <a:latin typeface="Montserrat"/>
                <a:ea typeface="Montserrat"/>
                <a:cs typeface="Montserrat"/>
                <a:sym typeface="Montserrat"/>
              </a:rPr>
              <a:t>How would this change your day?  </a:t>
            </a:r>
            <a:endParaRPr sz="1400" b="1">
              <a:solidFill>
                <a:srgbClr val="CF8ED2"/>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600" b="1">
              <a:solidFill>
                <a:schemeClr val="dk1"/>
              </a:solidFill>
              <a:latin typeface="Montserrat"/>
              <a:ea typeface="Montserrat"/>
              <a:cs typeface="Montserrat"/>
              <a:sym typeface="Montserrat"/>
            </a:endParaRPr>
          </a:p>
          <a:p>
            <a:pPr marL="114300" lvl="0" indent="0" algn="l" rtl="0">
              <a:lnSpc>
                <a:spcPct val="100000"/>
              </a:lnSpc>
              <a:spcBef>
                <a:spcPts val="600"/>
              </a:spcBef>
              <a:spcAft>
                <a:spcPts val="0"/>
              </a:spcAft>
              <a:buClr>
                <a:srgbClr val="274E13"/>
              </a:buClr>
              <a:buSzPts val="1800"/>
              <a:buNone/>
            </a:pPr>
            <a:endParaRPr sz="1800" b="1">
              <a:solidFill>
                <a:srgbClr val="141414"/>
              </a:solidFill>
              <a:latin typeface="Montserrat"/>
              <a:ea typeface="Montserrat"/>
              <a:cs typeface="Montserrat"/>
              <a:sym typeface="Montserrat"/>
            </a:endParaRPr>
          </a:p>
        </p:txBody>
      </p:sp>
      <p:pic>
        <p:nvPicPr>
          <p:cNvPr id="1313" name="Google Shape;1313;gddae2d60bc_0_1353"/>
          <p:cNvPicPr preferRelativeResize="0"/>
          <p:nvPr/>
        </p:nvPicPr>
        <p:blipFill rotWithShape="1">
          <a:blip r:embed="rId4">
            <a:alphaModFix/>
          </a:blip>
          <a:srcRect/>
          <a:stretch/>
        </p:blipFill>
        <p:spPr>
          <a:xfrm>
            <a:off x="109456" y="98914"/>
            <a:ext cx="1984393" cy="4387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3</a:t>
            </a:fld>
            <a:endParaRPr/>
          </a:p>
        </p:txBody>
      </p:sp>
      <p:sp>
        <p:nvSpPr>
          <p:cNvPr id="1075" name="Google Shape;1075;p4"/>
          <p:cNvSpPr txBox="1"/>
          <p:nvPr/>
        </p:nvSpPr>
        <p:spPr>
          <a:xfrm>
            <a:off x="1971478" y="349850"/>
            <a:ext cx="6864000" cy="473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 sz="2600" b="1" i="0" u="none" strike="noStrike" cap="none">
                <a:solidFill>
                  <a:srgbClr val="00B0F0"/>
                </a:solidFill>
                <a:latin typeface="Montserrat"/>
                <a:ea typeface="Montserrat"/>
                <a:cs typeface="Montserrat"/>
                <a:sym typeface="Montserrat"/>
              </a:rPr>
              <a:t>WHAT IS THE INTERNET? </a:t>
            </a:r>
            <a:endParaRPr sz="2600" b="1" i="0" u="none" strike="noStrike" cap="none">
              <a:solidFill>
                <a:srgbClr val="00B0F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B0F0"/>
              </a:solidFill>
              <a:latin typeface="Montserrat"/>
              <a:ea typeface="Montserrat"/>
              <a:cs typeface="Montserrat"/>
              <a:sym typeface="Montserrat"/>
            </a:endParaRPr>
          </a:p>
        </p:txBody>
      </p:sp>
      <p:pic>
        <p:nvPicPr>
          <p:cNvPr id="1076" name="Google Shape;1076;p4"/>
          <p:cNvPicPr preferRelativeResize="0"/>
          <p:nvPr/>
        </p:nvPicPr>
        <p:blipFill rotWithShape="1">
          <a:blip r:embed="rId3">
            <a:alphaModFix/>
          </a:blip>
          <a:srcRect/>
          <a:stretch/>
        </p:blipFill>
        <p:spPr>
          <a:xfrm>
            <a:off x="418099" y="172876"/>
            <a:ext cx="2141057" cy="473400"/>
          </a:xfrm>
          <a:prstGeom prst="rect">
            <a:avLst/>
          </a:prstGeom>
          <a:noFill/>
          <a:ln>
            <a:noFill/>
          </a:ln>
        </p:spPr>
      </p:pic>
      <p:grpSp>
        <p:nvGrpSpPr>
          <p:cNvPr id="1077" name="Google Shape;1077;p4"/>
          <p:cNvGrpSpPr/>
          <p:nvPr/>
        </p:nvGrpSpPr>
        <p:grpSpPr>
          <a:xfrm>
            <a:off x="1346901" y="1211541"/>
            <a:ext cx="5887153" cy="3412580"/>
            <a:chOff x="-5715543" y="207647"/>
            <a:chExt cx="6625200" cy="3762906"/>
          </a:xfrm>
        </p:grpSpPr>
        <p:sp>
          <p:nvSpPr>
            <p:cNvPr id="1078" name="Google Shape;1078;p4"/>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79" name="Google Shape;1079;p4"/>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80" name="Google Shape;1080;p4"/>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081" name="Google Shape;1081;p4"/>
            <p:cNvGrpSpPr/>
            <p:nvPr/>
          </p:nvGrpSpPr>
          <p:grpSpPr>
            <a:xfrm>
              <a:off x="-5715543" y="3770615"/>
              <a:ext cx="6625200" cy="199939"/>
              <a:chOff x="-5715543" y="3770615"/>
              <a:chExt cx="6625200" cy="199939"/>
            </a:xfrm>
          </p:grpSpPr>
          <p:sp>
            <p:nvSpPr>
              <p:cNvPr id="1082" name="Google Shape;1082;p4"/>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83" name="Google Shape;1083;p4"/>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84" name="Google Shape;1084;p4"/>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85" name="Google Shape;1085;p4"/>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15" name="Google Shape;1059;gcc94ea2138_0_0">
            <a:extLst>
              <a:ext uri="{FF2B5EF4-FFF2-40B4-BE49-F238E27FC236}">
                <a16:creationId xmlns:a16="http://schemas.microsoft.com/office/drawing/2014/main" id="{7FC96073-D75E-284B-A590-323E48066DB5}"/>
              </a:ext>
            </a:extLst>
          </p:cNvPr>
          <p:cNvPicPr preferRelativeResize="0"/>
          <p:nvPr/>
        </p:nvPicPr>
        <p:blipFill>
          <a:blip r:embed="rId4">
            <a:alphaModFix/>
          </a:blip>
          <a:stretch>
            <a:fillRect/>
          </a:stretch>
        </p:blipFill>
        <p:spPr>
          <a:xfrm>
            <a:off x="2048828" y="1569976"/>
            <a:ext cx="4531891" cy="27395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ddae2d60bc_0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a:t>
            </a:fld>
            <a:endParaRPr/>
          </a:p>
        </p:txBody>
      </p:sp>
      <p:sp>
        <p:nvSpPr>
          <p:cNvPr id="1092" name="Google Shape;1092;gddae2d60bc_0_0"/>
          <p:cNvSpPr txBox="1"/>
          <p:nvPr/>
        </p:nvSpPr>
        <p:spPr>
          <a:xfrm>
            <a:off x="2038353" y="254600"/>
            <a:ext cx="6864000" cy="473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1" i="0" u="none" strike="noStrike" cap="none">
                <a:solidFill>
                  <a:srgbClr val="00B0F0"/>
                </a:solidFill>
                <a:latin typeface="Montserrat"/>
                <a:ea typeface="Montserrat"/>
                <a:cs typeface="Montserrat"/>
                <a:sym typeface="Montserrat"/>
              </a:rPr>
              <a:t>WHAT IS THE INTERNET? </a:t>
            </a:r>
            <a:endParaRPr sz="2400" b="1" i="0" u="none" strike="noStrike" cap="none">
              <a:solidFill>
                <a:srgbClr val="00B0F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B0F0"/>
              </a:solidFill>
              <a:latin typeface="Montserrat"/>
              <a:ea typeface="Montserrat"/>
              <a:cs typeface="Montserrat"/>
              <a:sym typeface="Montserrat"/>
            </a:endParaRPr>
          </a:p>
        </p:txBody>
      </p:sp>
      <p:pic>
        <p:nvPicPr>
          <p:cNvPr id="1093" name="Google Shape;1093;gddae2d60bc_0_0"/>
          <p:cNvPicPr preferRelativeResize="0"/>
          <p:nvPr/>
        </p:nvPicPr>
        <p:blipFill rotWithShape="1">
          <a:blip r:embed="rId3">
            <a:alphaModFix/>
          </a:blip>
          <a:srcRect/>
          <a:stretch/>
        </p:blipFill>
        <p:spPr>
          <a:xfrm>
            <a:off x="418099" y="172876"/>
            <a:ext cx="2141057" cy="473400"/>
          </a:xfrm>
          <a:prstGeom prst="rect">
            <a:avLst/>
          </a:prstGeom>
          <a:noFill/>
          <a:ln>
            <a:noFill/>
          </a:ln>
        </p:spPr>
      </p:pic>
      <p:grpSp>
        <p:nvGrpSpPr>
          <p:cNvPr id="1094" name="Google Shape;1094;gddae2d60bc_0_0"/>
          <p:cNvGrpSpPr/>
          <p:nvPr/>
        </p:nvGrpSpPr>
        <p:grpSpPr>
          <a:xfrm>
            <a:off x="-48924" y="1035991"/>
            <a:ext cx="5887153" cy="3412580"/>
            <a:chOff x="-5715543" y="207647"/>
            <a:chExt cx="6625200" cy="3762906"/>
          </a:xfrm>
        </p:grpSpPr>
        <p:sp>
          <p:nvSpPr>
            <p:cNvPr id="1095" name="Google Shape;1095;gddae2d60bc_0_0"/>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96" name="Google Shape;1096;gddae2d60bc_0_0"/>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97" name="Google Shape;1097;gddae2d60bc_0_0"/>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098" name="Google Shape;1098;gddae2d60bc_0_0"/>
            <p:cNvGrpSpPr/>
            <p:nvPr/>
          </p:nvGrpSpPr>
          <p:grpSpPr>
            <a:xfrm>
              <a:off x="-5715543" y="3770615"/>
              <a:ext cx="6625200" cy="199939"/>
              <a:chOff x="-5715543" y="3770615"/>
              <a:chExt cx="6625200" cy="199939"/>
            </a:xfrm>
          </p:grpSpPr>
          <p:sp>
            <p:nvSpPr>
              <p:cNvPr id="1099" name="Google Shape;1099;gddae2d60bc_0_0"/>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00" name="Google Shape;1100;gddae2d60bc_0_0"/>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101" name="Google Shape;1101;gddae2d60bc_0_0"/>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02" name="Google Shape;1102;gddae2d60bc_0_0"/>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1103" name="Google Shape;1103;gddae2d60bc_0_0" descr="Screen Shot 2019-01-30 at 12.50.55 (1).png"/>
          <p:cNvPicPr preferRelativeResize="0"/>
          <p:nvPr/>
        </p:nvPicPr>
        <p:blipFill rotWithShape="1">
          <a:blip r:embed="rId4">
            <a:alphaModFix/>
          </a:blip>
          <a:srcRect l="6188" r="3729"/>
          <a:stretch/>
        </p:blipFill>
        <p:spPr>
          <a:xfrm>
            <a:off x="575651" y="1211538"/>
            <a:ext cx="4638001" cy="2880784"/>
          </a:xfrm>
          <a:prstGeom prst="rect">
            <a:avLst/>
          </a:prstGeom>
          <a:noFill/>
          <a:ln>
            <a:noFill/>
          </a:ln>
        </p:spPr>
      </p:pic>
      <p:sp>
        <p:nvSpPr>
          <p:cNvPr id="1104" name="Google Shape;1104;gddae2d60bc_0_0"/>
          <p:cNvSpPr txBox="1"/>
          <p:nvPr/>
        </p:nvSpPr>
        <p:spPr>
          <a:xfrm>
            <a:off x="5368775" y="1139925"/>
            <a:ext cx="3736800" cy="3044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solidFill>
                  <a:schemeClr val="dk1"/>
                </a:solidFill>
                <a:latin typeface="Montserrat"/>
                <a:ea typeface="Montserrat"/>
                <a:cs typeface="Montserrat"/>
                <a:sym typeface="Montserrat"/>
              </a:rPr>
              <a:t>The internet is a network or ‘web’ that connects all computers worldwide. </a:t>
            </a:r>
            <a:endParaRPr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endParaRPr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b="1">
                <a:solidFill>
                  <a:schemeClr val="dk1"/>
                </a:solidFill>
                <a:latin typeface="Montserrat"/>
                <a:ea typeface="Montserrat"/>
                <a:cs typeface="Montserrat"/>
                <a:sym typeface="Montserrat"/>
              </a:rPr>
              <a:t>Information on the internet is arranged in websites or web pages. </a:t>
            </a:r>
            <a:endParaRPr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endParaRPr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b="1">
                <a:solidFill>
                  <a:schemeClr val="dk1"/>
                </a:solidFill>
                <a:latin typeface="Montserrat"/>
                <a:ea typeface="Montserrat"/>
                <a:cs typeface="Montserrat"/>
                <a:sym typeface="Montserrat"/>
              </a:rPr>
              <a:t>People can view websites using internet browsers such as Google Chrome or Internet Explorer.</a:t>
            </a:r>
            <a:endParaRPr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200">
              <a:solidFill>
                <a:schemeClr val="dk1"/>
              </a:solidFill>
              <a:latin typeface="Montserrat"/>
              <a:ea typeface="Montserrat"/>
              <a:cs typeface="Montserrat"/>
              <a:sym typeface="Montserrat"/>
            </a:endParaRPr>
          </a:p>
          <a:p>
            <a:pPr marL="0" lvl="0" indent="0" algn="ctr" rtl="0">
              <a:spcBef>
                <a:spcPts val="0"/>
              </a:spcBef>
              <a:spcAft>
                <a:spcPts val="0"/>
              </a:spcAft>
              <a:buNone/>
            </a:pPr>
            <a:endParaRPr sz="1100">
              <a:latin typeface="Montserrat Light"/>
              <a:ea typeface="Montserrat Light"/>
              <a:cs typeface="Montserrat Light"/>
              <a:sym typeface="Montserrat Light"/>
            </a:endParaRPr>
          </a:p>
        </p:txBody>
      </p:sp>
      <p:sp>
        <p:nvSpPr>
          <p:cNvPr id="1105" name="Google Shape;1105;gddae2d60bc_0_0"/>
          <p:cNvSpPr txBox="1"/>
          <p:nvPr/>
        </p:nvSpPr>
        <p:spPr>
          <a:xfrm>
            <a:off x="1082025" y="4657600"/>
            <a:ext cx="5774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Montserrat"/>
                <a:ea typeface="Montserrat"/>
                <a:cs typeface="Montserrat"/>
                <a:sym typeface="Montserrat"/>
              </a:rPr>
              <a:t>Click the Link to play: </a:t>
            </a:r>
            <a:r>
              <a:rPr lang="en" sz="1600" b="1" u="sng">
                <a:solidFill>
                  <a:schemeClr val="hlink"/>
                </a:solidFill>
                <a:latin typeface="Montserrat"/>
                <a:ea typeface="Montserrat"/>
                <a:cs typeface="Montserrat"/>
                <a:sym typeface="Montserrat"/>
                <a:hlinkClick r:id="rId5"/>
              </a:rPr>
              <a:t>https://vimeo.com/313425824</a:t>
            </a:r>
            <a:endParaRPr sz="1600" b="1">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gd2ea01c0e1_0_10"/>
          <p:cNvPicPr preferRelativeResize="0"/>
          <p:nvPr/>
        </p:nvPicPr>
        <p:blipFill>
          <a:blip r:embed="rId3">
            <a:alphaModFix/>
          </a:blip>
          <a:stretch>
            <a:fillRect/>
          </a:stretch>
        </p:blipFill>
        <p:spPr>
          <a:xfrm>
            <a:off x="6205425" y="1254575"/>
            <a:ext cx="2938575" cy="2938575"/>
          </a:xfrm>
          <a:prstGeom prst="rect">
            <a:avLst/>
          </a:prstGeom>
          <a:noFill/>
          <a:ln>
            <a:noFill/>
          </a:ln>
        </p:spPr>
      </p:pic>
      <p:pic>
        <p:nvPicPr>
          <p:cNvPr id="1111" name="Google Shape;1111;gd2ea01c0e1_0_10"/>
          <p:cNvPicPr preferRelativeResize="0"/>
          <p:nvPr/>
        </p:nvPicPr>
        <p:blipFill>
          <a:blip r:embed="rId4">
            <a:alphaModFix/>
          </a:blip>
          <a:stretch>
            <a:fillRect/>
          </a:stretch>
        </p:blipFill>
        <p:spPr>
          <a:xfrm>
            <a:off x="1238825" y="1364225"/>
            <a:ext cx="4751475" cy="3779225"/>
          </a:xfrm>
          <a:prstGeom prst="rect">
            <a:avLst/>
          </a:prstGeom>
          <a:noFill/>
          <a:ln>
            <a:noFill/>
          </a:ln>
        </p:spPr>
      </p:pic>
      <p:sp>
        <p:nvSpPr>
          <p:cNvPr id="1112" name="Google Shape;1112;gd2ea01c0e1_0_10"/>
          <p:cNvSpPr/>
          <p:nvPr/>
        </p:nvSpPr>
        <p:spPr>
          <a:xfrm>
            <a:off x="3026500" y="70325"/>
            <a:ext cx="5598300" cy="1466400"/>
          </a:xfrm>
          <a:prstGeom prst="wedgeEllipseCallout">
            <a:avLst>
              <a:gd name="adj1" fmla="val 34594"/>
              <a:gd name="adj2" fmla="val 68182"/>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gd2ea01c0e1_0_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114" name="Google Shape;1114;gd2ea01c0e1_0_10"/>
          <p:cNvSpPr txBox="1"/>
          <p:nvPr/>
        </p:nvSpPr>
        <p:spPr>
          <a:xfrm>
            <a:off x="1929600" y="399625"/>
            <a:ext cx="7214400" cy="473400"/>
          </a:xfrm>
          <a:prstGeom prst="rect">
            <a:avLst/>
          </a:prstGeom>
          <a:noFill/>
          <a:ln>
            <a:noFill/>
          </a:ln>
        </p:spPr>
        <p:txBody>
          <a:bodyPr spcFirstLastPara="1" wrap="square" lIns="91425" tIns="45700" rIns="91425" bIns="45700" anchor="t" anchorCtr="0">
            <a:noAutofit/>
          </a:bodyPr>
          <a:lstStyle/>
          <a:p>
            <a:pPr marL="0" marR="0" lvl="0" indent="457200" algn="ctr" rtl="0">
              <a:lnSpc>
                <a:spcPct val="115000"/>
              </a:lnSpc>
              <a:spcBef>
                <a:spcPts val="0"/>
              </a:spcBef>
              <a:spcAft>
                <a:spcPts val="0"/>
              </a:spcAft>
              <a:buClr>
                <a:srgbClr val="000000"/>
              </a:buClr>
              <a:buSzPts val="2400"/>
              <a:buFont typeface="Arial"/>
              <a:buNone/>
            </a:pPr>
            <a:r>
              <a:rPr lang="en" sz="2200" b="1" i="0" u="none" strike="noStrike" cap="none">
                <a:solidFill>
                  <a:srgbClr val="00B0F0"/>
                </a:solidFill>
                <a:latin typeface="Montserrat"/>
                <a:ea typeface="Montserrat"/>
                <a:cs typeface="Montserrat"/>
                <a:sym typeface="Montserrat"/>
              </a:rPr>
              <a:t>W</a:t>
            </a:r>
            <a:r>
              <a:rPr lang="en" sz="2200" b="1">
                <a:solidFill>
                  <a:srgbClr val="00B0F0"/>
                </a:solidFill>
                <a:latin typeface="Montserrat"/>
                <a:ea typeface="Montserrat"/>
                <a:cs typeface="Montserrat"/>
                <a:sym typeface="Montserrat"/>
              </a:rPr>
              <a:t>h</a:t>
            </a:r>
            <a:r>
              <a:rPr lang="en" sz="2200" b="1" i="0" u="none" strike="noStrike" cap="none">
                <a:solidFill>
                  <a:srgbClr val="00B0F0"/>
                </a:solidFill>
                <a:latin typeface="Montserrat"/>
                <a:ea typeface="Montserrat"/>
                <a:cs typeface="Montserrat"/>
                <a:sym typeface="Montserrat"/>
              </a:rPr>
              <a:t>ich of the items below can be </a:t>
            </a:r>
            <a:endParaRPr sz="2200" b="1" i="0" u="none" strike="noStrike" cap="none">
              <a:solidFill>
                <a:srgbClr val="00B0F0"/>
              </a:solidFill>
              <a:latin typeface="Montserrat"/>
              <a:ea typeface="Montserrat"/>
              <a:cs typeface="Montserrat"/>
              <a:sym typeface="Montserrat"/>
            </a:endParaRPr>
          </a:p>
          <a:p>
            <a:pPr marL="0" marR="0" lvl="0" indent="457200" algn="ctr" rtl="0">
              <a:lnSpc>
                <a:spcPct val="115000"/>
              </a:lnSpc>
              <a:spcBef>
                <a:spcPts val="0"/>
              </a:spcBef>
              <a:spcAft>
                <a:spcPts val="0"/>
              </a:spcAft>
              <a:buClr>
                <a:srgbClr val="000000"/>
              </a:buClr>
              <a:buSzPts val="2400"/>
              <a:buFont typeface="Arial"/>
              <a:buNone/>
            </a:pPr>
            <a:r>
              <a:rPr lang="en" sz="2200" b="1" i="0" u="none" strike="noStrike" cap="none">
                <a:solidFill>
                  <a:srgbClr val="00B0F0"/>
                </a:solidFill>
                <a:latin typeface="Montserrat"/>
                <a:ea typeface="Montserrat"/>
                <a:cs typeface="Montserrat"/>
                <a:sym typeface="Montserrat"/>
              </a:rPr>
              <a:t>used to connect to the internet? </a:t>
            </a:r>
            <a:endParaRPr sz="2200" b="1">
              <a:solidFill>
                <a:srgbClr val="00B0F0"/>
              </a:solidFill>
              <a:latin typeface="Montserrat"/>
              <a:ea typeface="Montserrat"/>
              <a:cs typeface="Montserrat"/>
              <a:sym typeface="Montserrat"/>
            </a:endParaRPr>
          </a:p>
        </p:txBody>
      </p:sp>
      <p:pic>
        <p:nvPicPr>
          <p:cNvPr id="1115" name="Google Shape;1115;gd2ea01c0e1_0_10"/>
          <p:cNvPicPr preferRelativeResize="0"/>
          <p:nvPr/>
        </p:nvPicPr>
        <p:blipFill rotWithShape="1">
          <a:blip r:embed="rId5">
            <a:alphaModFix/>
          </a:blip>
          <a:srcRect/>
          <a:stretch/>
        </p:blipFill>
        <p:spPr>
          <a:xfrm>
            <a:off x="-1" y="70326"/>
            <a:ext cx="2141057" cy="473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gddae2d60bc_0_27"/>
          <p:cNvPicPr preferRelativeResize="0"/>
          <p:nvPr/>
        </p:nvPicPr>
        <p:blipFill>
          <a:blip r:embed="rId3">
            <a:alphaModFix/>
          </a:blip>
          <a:stretch>
            <a:fillRect/>
          </a:stretch>
        </p:blipFill>
        <p:spPr>
          <a:xfrm>
            <a:off x="6205425" y="1265225"/>
            <a:ext cx="2938575" cy="2938575"/>
          </a:xfrm>
          <a:prstGeom prst="rect">
            <a:avLst/>
          </a:prstGeom>
          <a:noFill/>
          <a:ln>
            <a:noFill/>
          </a:ln>
        </p:spPr>
      </p:pic>
      <p:pic>
        <p:nvPicPr>
          <p:cNvPr id="1121" name="Google Shape;1121;gddae2d60bc_0_27"/>
          <p:cNvPicPr preferRelativeResize="0"/>
          <p:nvPr/>
        </p:nvPicPr>
        <p:blipFill>
          <a:blip r:embed="rId4">
            <a:alphaModFix/>
          </a:blip>
          <a:stretch>
            <a:fillRect/>
          </a:stretch>
        </p:blipFill>
        <p:spPr>
          <a:xfrm>
            <a:off x="1238825" y="1364225"/>
            <a:ext cx="4751475" cy="3779225"/>
          </a:xfrm>
          <a:prstGeom prst="rect">
            <a:avLst/>
          </a:prstGeom>
          <a:noFill/>
          <a:ln>
            <a:noFill/>
          </a:ln>
        </p:spPr>
      </p:pic>
      <p:sp>
        <p:nvSpPr>
          <p:cNvPr id="1122" name="Google Shape;1122;gddae2d60bc_0_27"/>
          <p:cNvSpPr/>
          <p:nvPr/>
        </p:nvSpPr>
        <p:spPr>
          <a:xfrm>
            <a:off x="3581100" y="171800"/>
            <a:ext cx="5019900" cy="1365000"/>
          </a:xfrm>
          <a:prstGeom prst="wedgeEllipseCallout">
            <a:avLst>
              <a:gd name="adj1" fmla="val 33104"/>
              <a:gd name="adj2" fmla="val 79633"/>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gddae2d60bc_0_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124" name="Google Shape;1124;gddae2d60bc_0_27"/>
          <p:cNvPicPr preferRelativeResize="0"/>
          <p:nvPr/>
        </p:nvPicPr>
        <p:blipFill rotWithShape="1">
          <a:blip r:embed="rId5">
            <a:alphaModFix/>
          </a:blip>
          <a:srcRect/>
          <a:stretch/>
        </p:blipFill>
        <p:spPr>
          <a:xfrm>
            <a:off x="-1" y="70326"/>
            <a:ext cx="2141057" cy="473400"/>
          </a:xfrm>
          <a:prstGeom prst="rect">
            <a:avLst/>
          </a:prstGeom>
          <a:noFill/>
          <a:ln>
            <a:noFill/>
          </a:ln>
        </p:spPr>
      </p:pic>
      <p:sp>
        <p:nvSpPr>
          <p:cNvPr id="1125" name="Google Shape;1125;gddae2d60bc_0_27"/>
          <p:cNvSpPr txBox="1"/>
          <p:nvPr/>
        </p:nvSpPr>
        <p:spPr>
          <a:xfrm>
            <a:off x="3790525" y="403325"/>
            <a:ext cx="4644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rgbClr val="FFA400"/>
                </a:solidFill>
                <a:latin typeface="Montserrat"/>
                <a:ea typeface="Montserrat"/>
                <a:cs typeface="Montserrat"/>
                <a:sym typeface="Montserrat"/>
              </a:rPr>
              <a:t>How can the internet help or benefit people?</a:t>
            </a:r>
            <a:endParaRPr sz="2200" b="1">
              <a:solidFill>
                <a:srgbClr val="FFA40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0" name="Google Shape;1130;gddae2d60bc_0_44"/>
          <p:cNvPicPr preferRelativeResize="0"/>
          <p:nvPr/>
        </p:nvPicPr>
        <p:blipFill>
          <a:blip r:embed="rId3">
            <a:alphaModFix/>
          </a:blip>
          <a:stretch>
            <a:fillRect/>
          </a:stretch>
        </p:blipFill>
        <p:spPr>
          <a:xfrm>
            <a:off x="6205425" y="2204925"/>
            <a:ext cx="2938575" cy="2938575"/>
          </a:xfrm>
          <a:prstGeom prst="rect">
            <a:avLst/>
          </a:prstGeom>
          <a:noFill/>
          <a:ln>
            <a:noFill/>
          </a:ln>
        </p:spPr>
      </p:pic>
      <p:sp>
        <p:nvSpPr>
          <p:cNvPr id="1131" name="Google Shape;1131;gddae2d60bc_0_44"/>
          <p:cNvSpPr/>
          <p:nvPr/>
        </p:nvSpPr>
        <p:spPr>
          <a:xfrm>
            <a:off x="2822341" y="323737"/>
            <a:ext cx="5483100" cy="1651200"/>
          </a:xfrm>
          <a:prstGeom prst="wedgeEllipseCallout">
            <a:avLst>
              <a:gd name="adj1" fmla="val 36832"/>
              <a:gd name="adj2" fmla="val 67113"/>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gddae2d60bc_0_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133" name="Google Shape;1133;gddae2d60bc_0_44"/>
          <p:cNvPicPr preferRelativeResize="0"/>
          <p:nvPr/>
        </p:nvPicPr>
        <p:blipFill rotWithShape="1">
          <a:blip r:embed="rId4">
            <a:alphaModFix/>
          </a:blip>
          <a:srcRect/>
          <a:stretch/>
        </p:blipFill>
        <p:spPr>
          <a:xfrm>
            <a:off x="-1" y="70326"/>
            <a:ext cx="2141057" cy="473400"/>
          </a:xfrm>
          <a:prstGeom prst="rect">
            <a:avLst/>
          </a:prstGeom>
          <a:noFill/>
          <a:ln>
            <a:noFill/>
          </a:ln>
        </p:spPr>
      </p:pic>
      <p:sp>
        <p:nvSpPr>
          <p:cNvPr id="1134" name="Google Shape;1134;gddae2d60bc_0_44"/>
          <p:cNvSpPr txBox="1"/>
          <p:nvPr/>
        </p:nvSpPr>
        <p:spPr>
          <a:xfrm>
            <a:off x="3020941" y="652122"/>
            <a:ext cx="52845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rgbClr val="F64646"/>
                </a:solidFill>
                <a:latin typeface="Montserrat"/>
                <a:ea typeface="Montserrat"/>
                <a:cs typeface="Montserrat"/>
                <a:sym typeface="Montserrat"/>
              </a:rPr>
              <a:t>Let’s consider… what are some potential negatives on the internet?</a:t>
            </a:r>
            <a:endParaRPr sz="1600" b="1" dirty="0">
              <a:solidFill>
                <a:srgbClr val="F64646"/>
              </a:solidFill>
              <a:latin typeface="Montserrat"/>
              <a:ea typeface="Montserrat"/>
              <a:cs typeface="Montserrat"/>
              <a:sym typeface="Montserrat"/>
            </a:endParaRPr>
          </a:p>
        </p:txBody>
      </p:sp>
      <p:pic>
        <p:nvPicPr>
          <p:cNvPr id="1135" name="Google Shape;1135;gddae2d60bc_0_44"/>
          <p:cNvPicPr preferRelativeResize="0"/>
          <p:nvPr/>
        </p:nvPicPr>
        <p:blipFill>
          <a:blip r:embed="rId5">
            <a:alphaModFix/>
          </a:blip>
          <a:stretch>
            <a:fillRect/>
          </a:stretch>
        </p:blipFill>
        <p:spPr>
          <a:xfrm>
            <a:off x="819374" y="2448732"/>
            <a:ext cx="4744517" cy="26947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gddae2d60bc_0_57"/>
          <p:cNvPicPr preferRelativeResize="0"/>
          <p:nvPr/>
        </p:nvPicPr>
        <p:blipFill>
          <a:blip r:embed="rId3">
            <a:alphaModFix/>
          </a:blip>
          <a:stretch>
            <a:fillRect/>
          </a:stretch>
        </p:blipFill>
        <p:spPr>
          <a:xfrm>
            <a:off x="6205425" y="2204925"/>
            <a:ext cx="2938575" cy="2938575"/>
          </a:xfrm>
          <a:prstGeom prst="rect">
            <a:avLst/>
          </a:prstGeom>
          <a:noFill/>
          <a:ln>
            <a:noFill/>
          </a:ln>
        </p:spPr>
      </p:pic>
      <p:sp>
        <p:nvSpPr>
          <p:cNvPr id="1141" name="Google Shape;1141;gddae2d60bc_0_57"/>
          <p:cNvSpPr/>
          <p:nvPr/>
        </p:nvSpPr>
        <p:spPr>
          <a:xfrm>
            <a:off x="3073825" y="70325"/>
            <a:ext cx="5483100" cy="1651200"/>
          </a:xfrm>
          <a:prstGeom prst="wedgeEllipseCallout">
            <a:avLst>
              <a:gd name="adj1" fmla="val 36832"/>
              <a:gd name="adj2" fmla="val 67113"/>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gddae2d60bc_0_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143" name="Google Shape;1143;gddae2d60bc_0_57"/>
          <p:cNvPicPr preferRelativeResize="0"/>
          <p:nvPr/>
        </p:nvPicPr>
        <p:blipFill rotWithShape="1">
          <a:blip r:embed="rId4">
            <a:alphaModFix/>
          </a:blip>
          <a:srcRect/>
          <a:stretch/>
        </p:blipFill>
        <p:spPr>
          <a:xfrm>
            <a:off x="-1" y="70326"/>
            <a:ext cx="2141057" cy="473400"/>
          </a:xfrm>
          <a:prstGeom prst="rect">
            <a:avLst/>
          </a:prstGeom>
          <a:noFill/>
          <a:ln>
            <a:noFill/>
          </a:ln>
        </p:spPr>
      </p:pic>
      <p:sp>
        <p:nvSpPr>
          <p:cNvPr id="1144" name="Google Shape;1144;gddae2d60bc_0_57"/>
          <p:cNvSpPr txBox="1"/>
          <p:nvPr/>
        </p:nvSpPr>
        <p:spPr>
          <a:xfrm>
            <a:off x="3308125" y="464975"/>
            <a:ext cx="50145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rgbClr val="6AA84F"/>
                </a:solidFill>
                <a:latin typeface="Montserrat"/>
                <a:ea typeface="Montserrat"/>
                <a:cs typeface="Montserrat"/>
                <a:sym typeface="Montserrat"/>
              </a:rPr>
              <a:t>How can we avoid negative things on the internet?</a:t>
            </a:r>
            <a:endParaRPr sz="2200" b="1">
              <a:solidFill>
                <a:srgbClr val="6AA84F"/>
              </a:solidFill>
              <a:latin typeface="Montserrat"/>
              <a:ea typeface="Montserrat"/>
              <a:cs typeface="Montserrat"/>
              <a:sym typeface="Montserrat"/>
            </a:endParaRPr>
          </a:p>
        </p:txBody>
      </p:sp>
      <p:pic>
        <p:nvPicPr>
          <p:cNvPr id="1145" name="Google Shape;1145;gddae2d60bc_0_57"/>
          <p:cNvPicPr preferRelativeResize="0"/>
          <p:nvPr/>
        </p:nvPicPr>
        <p:blipFill>
          <a:blip r:embed="rId5">
            <a:alphaModFix/>
          </a:blip>
          <a:stretch>
            <a:fillRect/>
          </a:stretch>
        </p:blipFill>
        <p:spPr>
          <a:xfrm>
            <a:off x="313116" y="2687075"/>
            <a:ext cx="4508900" cy="2456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d2ea01c0e1_0_31"/>
          <p:cNvSpPr txBox="1">
            <a:spLocks noGrp="1"/>
          </p:cNvSpPr>
          <p:nvPr>
            <p:ph type="title"/>
          </p:nvPr>
        </p:nvSpPr>
        <p:spPr>
          <a:xfrm>
            <a:off x="2784551" y="342659"/>
            <a:ext cx="6198000" cy="66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sz="2000" dirty="0">
              <a:solidFill>
                <a:srgbClr val="FF9900"/>
              </a:solidFill>
            </a:endParaRPr>
          </a:p>
          <a:p>
            <a:pPr marL="0" lvl="0" indent="0" algn="r" rtl="0">
              <a:spcBef>
                <a:spcPts val="0"/>
              </a:spcBef>
              <a:spcAft>
                <a:spcPts val="0"/>
              </a:spcAft>
              <a:buNone/>
            </a:pPr>
            <a:r>
              <a:rPr lang="en" sz="2200" dirty="0">
                <a:solidFill>
                  <a:srgbClr val="4A86E8"/>
                </a:solidFill>
              </a:rPr>
              <a:t>How to stay safe on the internet</a:t>
            </a:r>
            <a:r>
              <a:rPr lang="en" sz="2200" dirty="0">
                <a:solidFill>
                  <a:srgbClr val="FF9900"/>
                </a:solidFill>
              </a:rPr>
              <a:t> </a:t>
            </a:r>
            <a:r>
              <a:rPr lang="en" sz="2200" dirty="0">
                <a:solidFill>
                  <a:srgbClr val="FF0000"/>
                </a:solidFill>
              </a:rPr>
              <a:t> </a:t>
            </a:r>
            <a:endParaRPr sz="2200" dirty="0">
              <a:solidFill>
                <a:srgbClr val="FF0000"/>
              </a:solidFill>
            </a:endParaRPr>
          </a:p>
          <a:p>
            <a:pPr marL="0" lvl="0" indent="0" algn="r" rtl="0">
              <a:spcBef>
                <a:spcPts val="0"/>
              </a:spcBef>
              <a:spcAft>
                <a:spcPts val="0"/>
              </a:spcAft>
              <a:buNone/>
            </a:pPr>
            <a:r>
              <a:rPr lang="en" sz="2200" dirty="0">
                <a:solidFill>
                  <a:srgbClr val="FF9900"/>
                </a:solidFill>
              </a:rPr>
              <a:t>Ruby and Archie’s Online Safety Code</a:t>
            </a:r>
            <a:endParaRPr sz="2200" dirty="0">
              <a:solidFill>
                <a:srgbClr val="FF9900"/>
              </a:solidFill>
            </a:endParaRPr>
          </a:p>
        </p:txBody>
      </p:sp>
      <p:sp>
        <p:nvSpPr>
          <p:cNvPr id="1151" name="Google Shape;1151;gd2ea01c0e1_0_31"/>
          <p:cNvSpPr txBox="1">
            <a:spLocks noGrp="1"/>
          </p:cNvSpPr>
          <p:nvPr>
            <p:ph type="body" idx="1"/>
          </p:nvPr>
        </p:nvSpPr>
        <p:spPr>
          <a:xfrm>
            <a:off x="315793" y="2309024"/>
            <a:ext cx="3408722" cy="2902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dirty="0">
                <a:solidFill>
                  <a:schemeClr val="dk1"/>
                </a:solidFill>
                <a:latin typeface="Montserrat"/>
                <a:ea typeface="Montserrat"/>
                <a:cs typeface="Montserrat"/>
                <a:sym typeface="Montserrat"/>
              </a:rPr>
              <a:t>Sing along to the HTML Hero’s Online Safety Code Song and learn their top tips for staying safe when using the internet.</a:t>
            </a:r>
            <a:endParaRPr sz="1400" b="1" dirty="0">
              <a:solidFill>
                <a:schemeClr val="dk1"/>
              </a:solidFill>
              <a:latin typeface="Montserrat"/>
              <a:ea typeface="Montserrat"/>
              <a:cs typeface="Montserrat"/>
              <a:sym typeface="Montserrat"/>
            </a:endParaRPr>
          </a:p>
          <a:p>
            <a:pPr marL="0" lvl="0" indent="0" algn="l" rtl="0">
              <a:spcBef>
                <a:spcPts val="600"/>
              </a:spcBef>
              <a:spcAft>
                <a:spcPts val="0"/>
              </a:spcAft>
              <a:buNone/>
            </a:pPr>
            <a:endParaRPr dirty="0"/>
          </a:p>
        </p:txBody>
      </p:sp>
      <p:sp>
        <p:nvSpPr>
          <p:cNvPr id="1152" name="Google Shape;1152;gd2ea01c0e1_0_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9</a:t>
            </a:fld>
            <a:endParaRPr/>
          </a:p>
        </p:txBody>
      </p:sp>
      <p:pic>
        <p:nvPicPr>
          <p:cNvPr id="1153" name="Google Shape;1153;gd2ea01c0e1_0_31"/>
          <p:cNvPicPr preferRelativeResize="0"/>
          <p:nvPr/>
        </p:nvPicPr>
        <p:blipFill rotWithShape="1">
          <a:blip r:embed="rId3">
            <a:alphaModFix/>
          </a:blip>
          <a:srcRect/>
          <a:stretch/>
        </p:blipFill>
        <p:spPr>
          <a:xfrm>
            <a:off x="56399" y="45774"/>
            <a:ext cx="2172673" cy="480375"/>
          </a:xfrm>
          <a:prstGeom prst="rect">
            <a:avLst/>
          </a:prstGeom>
          <a:noFill/>
          <a:ln>
            <a:noFill/>
          </a:ln>
        </p:spPr>
      </p:pic>
      <p:grpSp>
        <p:nvGrpSpPr>
          <p:cNvPr id="1154" name="Google Shape;1154;gd2ea01c0e1_0_31"/>
          <p:cNvGrpSpPr/>
          <p:nvPr/>
        </p:nvGrpSpPr>
        <p:grpSpPr>
          <a:xfrm>
            <a:off x="3252872" y="1759903"/>
            <a:ext cx="5891128" cy="3268461"/>
            <a:chOff x="-5715543" y="207647"/>
            <a:chExt cx="6625200" cy="3762906"/>
          </a:xfrm>
        </p:grpSpPr>
        <p:sp>
          <p:nvSpPr>
            <p:cNvPr id="1155" name="Google Shape;1155;gd2ea01c0e1_0_31"/>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56" name="Google Shape;1156;gd2ea01c0e1_0_31"/>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57" name="Google Shape;1157;gd2ea01c0e1_0_31"/>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158" name="Google Shape;1158;gd2ea01c0e1_0_31"/>
            <p:cNvGrpSpPr/>
            <p:nvPr/>
          </p:nvGrpSpPr>
          <p:grpSpPr>
            <a:xfrm>
              <a:off x="-5715543" y="3770615"/>
              <a:ext cx="6625200" cy="199939"/>
              <a:chOff x="-5715543" y="3770615"/>
              <a:chExt cx="6625200" cy="199939"/>
            </a:xfrm>
          </p:grpSpPr>
          <p:sp>
            <p:nvSpPr>
              <p:cNvPr id="1159" name="Google Shape;1159;gd2ea01c0e1_0_31"/>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60" name="Google Shape;1160;gd2ea01c0e1_0_31"/>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161" name="Google Shape;1161;gd2ea01c0e1_0_31"/>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62" name="Google Shape;1162;gd2ea01c0e1_0_31"/>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1163" name="Google Shape;1163;gd2ea01c0e1_0_31" title="HTML Heroes - Stop Think Check.mp4">
            <a:hlinkClick r:id="rId4"/>
          </p:cNvPr>
          <p:cNvPicPr preferRelativeResize="0"/>
          <p:nvPr/>
        </p:nvPicPr>
        <p:blipFill>
          <a:blip r:embed="rId5">
            <a:alphaModFix/>
          </a:blip>
          <a:stretch>
            <a:fillRect/>
          </a:stretch>
        </p:blipFill>
        <p:spPr>
          <a:xfrm>
            <a:off x="3981021" y="1959712"/>
            <a:ext cx="4520899" cy="2718101"/>
          </a:xfrm>
          <a:prstGeom prst="rect">
            <a:avLst/>
          </a:prstGeom>
          <a:noFill/>
          <a:ln>
            <a:noFill/>
          </a:ln>
        </p:spPr>
      </p:pic>
      <p:sp>
        <p:nvSpPr>
          <p:cNvPr id="1164" name="Google Shape;1164;gd2ea01c0e1_0_31"/>
          <p:cNvSpPr txBox="1"/>
          <p:nvPr/>
        </p:nvSpPr>
        <p:spPr>
          <a:xfrm>
            <a:off x="326665" y="3616997"/>
            <a:ext cx="2791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chemeClr val="dk1"/>
                </a:solidFill>
                <a:latin typeface="Montserrat"/>
                <a:ea typeface="Montserrat"/>
                <a:cs typeface="Montserrat"/>
                <a:sym typeface="Montserrat"/>
              </a:rPr>
              <a:t>Click the Link to play: </a:t>
            </a:r>
            <a:r>
              <a:rPr lang="en" sz="1600" b="1" u="sng" dirty="0">
                <a:solidFill>
                  <a:schemeClr val="hlink"/>
                </a:solidFill>
                <a:latin typeface="Montserrat"/>
                <a:ea typeface="Montserrat"/>
                <a:cs typeface="Montserrat"/>
                <a:sym typeface="Montserrat"/>
                <a:hlinkClick r:id="rId6"/>
              </a:rPr>
              <a:t>https://vimeo.com/527704460</a:t>
            </a:r>
            <a:r>
              <a:rPr lang="en" sz="1600" b="1" dirty="0">
                <a:solidFill>
                  <a:schemeClr val="dk1"/>
                </a:solidFill>
                <a:latin typeface="Montserrat"/>
                <a:ea typeface="Montserrat"/>
                <a:cs typeface="Montserrat"/>
                <a:sym typeface="Montserrat"/>
              </a:rPr>
              <a:t> </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fade">
                                      <p:cBhvr>
                                        <p:cTn id="7" dur="10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3005</Words>
  <Application>Microsoft Macintosh PowerPoint</Application>
  <PresentationFormat>On-screen Show (16:9)</PresentationFormat>
  <Paragraphs>199</Paragraphs>
  <Slides>25</Slides>
  <Notes>25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Arial</vt:lpstr>
      <vt:lpstr>Oswald</vt:lpstr>
      <vt:lpstr>Montserrat Light</vt:lpstr>
      <vt:lpstr>Roboto Light</vt:lpstr>
      <vt:lpstr>PT Sans</vt:lpstr>
      <vt:lpstr>Quattrocento Sans</vt:lpstr>
      <vt:lpstr>Helvetica Neue</vt:lpstr>
      <vt:lpstr>Montserrat</vt:lpstr>
      <vt:lpstr>Calibri</vt:lpstr>
      <vt:lpstr>Montserrat ExtraBold</vt:lpstr>
      <vt:lpstr>1_Wart template</vt:lpstr>
      <vt:lpstr>Wart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to stay safe on the internet   Ruby and Archie’s Online Safety Code</vt:lpstr>
      <vt:lpstr>Ruby and Archie’s Online Safety Tips   STOP THINK 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Archie and the Two-Headed Lizard 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mulcahy</dc:creator>
  <cp:lastModifiedBy>Microsoft Office User</cp:lastModifiedBy>
  <cp:revision>1</cp:revision>
  <dcterms:modified xsi:type="dcterms:W3CDTF">2021-06-24T09:43:25Z</dcterms:modified>
</cp:coreProperties>
</file>