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82" r:id="rId17"/>
    <p:sldId id="271" r:id="rId18"/>
    <p:sldId id="272" r:id="rId19"/>
    <p:sldId id="273" r:id="rId20"/>
    <p:sldId id="274" r:id="rId21"/>
    <p:sldId id="275" r:id="rId22"/>
    <p:sldId id="276" r:id="rId23"/>
    <p:sldId id="277" r:id="rId24"/>
    <p:sldId id="278"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Montserrat" pitchFamily="2" charset="77"/>
      <p:regular r:id="rId31"/>
      <p:bold r:id="rId32"/>
      <p:italic r:id="rId33"/>
      <p:boldItalic r:id="rId34"/>
    </p:embeddedFont>
    <p:embeddedFont>
      <p:font typeface="Montserrat ExtraBold" pitchFamily="2" charset="77"/>
      <p:bold r:id="rId35"/>
      <p:italic r:id="rId36"/>
      <p:boldItalic r:id="rId37"/>
    </p:embeddedFont>
    <p:embeddedFont>
      <p:font typeface="Montserrat Light" pitchFamily="2" charset="77"/>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swald" pitchFamily="2" charset="77"/>
      <p:regular r:id="rId46"/>
      <p:bold r:id="rId47"/>
    </p:embeddedFont>
    <p:embeddedFont>
      <p:font typeface="PT Sans" panose="020B0503020203020204" pitchFamily="34" charset="77"/>
      <p:regular r:id="rId48"/>
      <p:bold r:id="rId49"/>
      <p:italic r:id="rId50"/>
      <p:boldItalic r:id="rId51"/>
    </p:embeddedFont>
    <p:embeddedFont>
      <p:font typeface="Quattrocento Sans" panose="020B0502050000020003" pitchFamily="34" charset="0"/>
      <p:regular r:id="rId52"/>
      <p:bold r:id="rId53"/>
      <p:italic r:id="rId54"/>
      <p:boldItalic r:id="rId55"/>
    </p:embeddedFont>
    <p:embeddedFont>
      <p:font typeface="Roboto Light" panose="020F030202020403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g6y5Iel1/U0/CNln18PJSjKFhk5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p:cViewPr varScale="1">
        <p:scale>
          <a:sx n="139" d="100"/>
          <a:sy n="139" d="100"/>
        </p:scale>
        <p:origin x="176" y="5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20" Type="http://schemas.openxmlformats.org/officeDocument/2006/relationships/slide" Target="slides/slide18.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gmcbeats.com/?_ga=2.48622950.1920727836.1533034386-1008544369.1533034386"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vimeo.com/11914426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ebwise.ie/saferinternetda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t.ly/3wvZ2Q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ebwise.ie/up2us-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webwise.ie/lessons/5-my-information-onlin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ebwise.ie/teachers/myselfielesson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2: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2:notes"/>
          <p:cNvSpPr txBox="1">
            <a:spLocks noGrp="1"/>
          </p:cNvSpPr>
          <p:nvPr>
            <p:ph type="body" idx="1"/>
          </p:nvPr>
        </p:nvSpPr>
        <p:spPr>
          <a:xfrm>
            <a:off x="691886" y="4000957"/>
            <a:ext cx="5535088" cy="379038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1100" b="1">
                <a:solidFill>
                  <a:schemeClr val="dk1"/>
                </a:solidFill>
                <a:highlight>
                  <a:srgbClr val="FFFFFF"/>
                </a:highlight>
                <a:latin typeface="Montserrat"/>
                <a:ea typeface="Montserrat"/>
                <a:cs typeface="Montserrat"/>
                <a:sym typeface="Montserrat"/>
              </a:rPr>
              <a:t>Notes for speaker – brief introduction and welcome. </a:t>
            </a:r>
            <a:endParaRPr/>
          </a:p>
          <a:p>
            <a:pPr marL="0" lvl="0" indent="0" algn="l" rtl="0">
              <a:lnSpc>
                <a:spcPct val="120000"/>
              </a:lnSpc>
              <a:spcBef>
                <a:spcPts val="0"/>
              </a:spcBef>
              <a:spcAft>
                <a:spcPts val="0"/>
              </a:spcAft>
              <a:buSzPts val="1100"/>
              <a:buNone/>
            </a:pPr>
            <a:r>
              <a:rPr lang="en" sz="1100">
                <a:solidFill>
                  <a:schemeClr val="dk1"/>
                </a:solidFill>
                <a:highlight>
                  <a:srgbClr val="FFFFFF"/>
                </a:highlight>
                <a:latin typeface="Montserrat"/>
                <a:ea typeface="Montserrat"/>
                <a:cs typeface="Montserrat"/>
                <a:sym typeface="Montserrat"/>
              </a:rPr>
              <a:t>Explain how long the talk will take and the types of things you will be doing over that time. </a:t>
            </a:r>
            <a:endParaRPr/>
          </a:p>
          <a:p>
            <a:pPr marL="0" lvl="0" indent="0" algn="l" rtl="0">
              <a:lnSpc>
                <a:spcPct val="120000"/>
              </a:lnSpc>
              <a:spcBef>
                <a:spcPts val="0"/>
              </a:spcBef>
              <a:spcAft>
                <a:spcPts val="0"/>
              </a:spcAft>
              <a:buClr>
                <a:schemeClr val="dk1"/>
              </a:buClr>
              <a:buSzPts val="1100"/>
              <a:buFont typeface="Arial"/>
              <a:buNone/>
            </a:pPr>
            <a:r>
              <a:rPr lang="en" sz="1100">
                <a:solidFill>
                  <a:schemeClr val="dk1"/>
                </a:solidFill>
                <a:highlight>
                  <a:srgbClr val="FFFFFF"/>
                </a:highlight>
                <a:latin typeface="Montserrat"/>
                <a:ea typeface="Montserrat"/>
                <a:cs typeface="Montserrat"/>
                <a:sym typeface="Montserrat"/>
              </a:rPr>
              <a:t>For example:</a:t>
            </a:r>
            <a:endParaRPr/>
          </a:p>
          <a:p>
            <a:pPr marL="0" lvl="0" indent="0" algn="l" rtl="0">
              <a:lnSpc>
                <a:spcPct val="120000"/>
              </a:lnSpc>
              <a:spcBef>
                <a:spcPts val="0"/>
              </a:spcBef>
              <a:spcAft>
                <a:spcPts val="0"/>
              </a:spcAft>
              <a:buSzPts val="1100"/>
              <a:buNone/>
            </a:pPr>
            <a:r>
              <a:rPr lang="en" sz="1100">
                <a:solidFill>
                  <a:schemeClr val="dk1"/>
                </a:solidFill>
                <a:highlight>
                  <a:srgbClr val="FFFFFF"/>
                </a:highlight>
                <a:latin typeface="Montserrat"/>
                <a:ea typeface="Montserrat"/>
                <a:cs typeface="Montserrat"/>
                <a:sym typeface="Montserrat"/>
              </a:rPr>
              <a:t>‘Today we are joining millions of people around the world in celebrating Safer Internet Day, a day for promoting a safer and better internet for all users, especially children. During this assembly we are going to talk about being online and using the internet. We will look at the positives and possible negatives of the internet as well as some general advice on how to stay safe while using the internet.’</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d41e5fefd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gd41e5fefd5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i="1">
                <a:latin typeface="Montserrat"/>
                <a:ea typeface="Montserrat"/>
                <a:cs typeface="Montserrat"/>
                <a:sym typeface="Montserrat"/>
              </a:rPr>
              <a:t>Notes:</a:t>
            </a:r>
            <a:r>
              <a:rPr lang="en">
                <a:latin typeface="Montserrat"/>
                <a:ea typeface="Montserrat"/>
                <a:cs typeface="Montserrat"/>
                <a:sym typeface="Montserrat"/>
              </a:rPr>
              <a:t> </a:t>
            </a:r>
            <a:r>
              <a:rPr lang="en">
                <a:solidFill>
                  <a:schemeClr val="dk1"/>
                </a:solidFill>
                <a:latin typeface="Montserrat"/>
                <a:ea typeface="Montserrat"/>
                <a:cs typeface="Montserrat"/>
                <a:sym typeface="Montserrat"/>
              </a:rPr>
              <a:t>The Anti Cyberbullying Rap – I Like It, was created by </a:t>
            </a:r>
            <a:r>
              <a:rPr lang="en">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GMCBeats</a:t>
            </a:r>
            <a:r>
              <a:rPr lang="en">
                <a:solidFill>
                  <a:schemeClr val="dk1"/>
                </a:solidFill>
                <a:latin typeface="Montserrat"/>
                <a:ea typeface="Montserrat"/>
                <a:cs typeface="Montserrat"/>
                <a:sym typeface="Montserrat"/>
              </a:rPr>
              <a:t> and Webwise Ireland to promote an anti-bullying message to celebrate Safer Internet Day.</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SzPts val="1400"/>
              <a:buNone/>
            </a:pPr>
            <a:r>
              <a:rPr lang="en">
                <a:solidFill>
                  <a:schemeClr val="dk1"/>
                </a:solidFill>
                <a:latin typeface="Montserrat"/>
                <a:ea typeface="Montserrat"/>
                <a:cs typeface="Montserrat"/>
                <a:sym typeface="Montserrat"/>
              </a:rPr>
              <a:t>Listen to the lyrics and see if you can spot the key safety advice.</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 b="1">
                <a:solidFill>
                  <a:schemeClr val="dk1"/>
                </a:solidFill>
                <a:latin typeface="Montserrat"/>
                <a:ea typeface="Montserrat"/>
                <a:cs typeface="Montserrat"/>
                <a:sym typeface="Montserrat"/>
              </a:rPr>
              <a:t>Click the link to play video: </a:t>
            </a:r>
            <a:r>
              <a:rPr lang="en" b="1" u="sng">
                <a:solidFill>
                  <a:srgbClr val="1155CC"/>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https://vimeo.com/119144265</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b="1">
                <a:solidFill>
                  <a:schemeClr val="dk1"/>
                </a:solidFill>
                <a:latin typeface="Montserrat"/>
                <a:ea typeface="Montserrat"/>
                <a:cs typeface="Montserrat"/>
                <a:sym typeface="Montserrat"/>
              </a:rPr>
              <a:t>Extended SID activity: </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Create your own rap about internet safety. Why not work on the lyrics together and perform your rap or song. This is a great example of an activity to promote better, safer use of the internet for Safer Internet Day. Webwise would love to hear it! Send it in to us via Twitter, Facebook or Instagram, email internetsafety@pdst.ie or keep an eye out for our Safer Internet Day competition on webwise.ie and your school could win prizes!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d41e5fefd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0" name="Google Shape;1040;gd41e5fefd5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i="1">
                <a:latin typeface="Montserrat"/>
                <a:ea typeface="Montserrat"/>
                <a:cs typeface="Montserrat"/>
                <a:sym typeface="Montserrat"/>
              </a:rPr>
              <a:t>Notes: </a:t>
            </a:r>
            <a:r>
              <a:rPr lang="en">
                <a:latin typeface="Montserrat"/>
                <a:ea typeface="Montserrat"/>
                <a:cs typeface="Montserrat"/>
                <a:sym typeface="Montserrat"/>
              </a:rPr>
              <a:t>Review the following points with pupils on the Golden Rules of Chatting Online:</a:t>
            </a:r>
            <a:endParaRPr>
              <a:latin typeface="Montserrat"/>
              <a:ea typeface="Montserrat"/>
              <a:cs typeface="Montserrat"/>
              <a:sym typeface="Montserrat"/>
            </a:endParaRPr>
          </a:p>
          <a:p>
            <a:pPr marL="457200" lvl="0" indent="-298450" algn="l" rtl="0">
              <a:lnSpc>
                <a:spcPct val="115000"/>
              </a:lnSpc>
              <a:spcBef>
                <a:spcPts val="60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Always respect other people’s feelings on the internet. How we treat people doesn’t change just because you are behind a screen - being kind and showing respect to friends and others is just as important online as it is offline.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Not everyone you meet on the internet is who they pretend to be.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Never meet someone in person you’ve only known online.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If you receive a message that bothers you:</a:t>
            </a:r>
            <a:endParaRPr>
              <a:solidFill>
                <a:schemeClr val="dk1"/>
              </a:solidFill>
              <a:latin typeface="Montserrat"/>
              <a:ea typeface="Montserrat"/>
              <a:cs typeface="Montserrat"/>
              <a:sym typeface="Montserrat"/>
            </a:endParaRPr>
          </a:p>
          <a:p>
            <a:pPr marL="914400" lvl="0" indent="0" algn="l" rtl="0">
              <a:lnSpc>
                <a:spcPct val="115000"/>
              </a:lnSpc>
              <a:spcBef>
                <a:spcPts val="6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STOP – don’t reply to the message but do take a screenshot </a:t>
            </a:r>
            <a:endParaRPr>
              <a:solidFill>
                <a:schemeClr val="dk1"/>
              </a:solidFill>
              <a:latin typeface="Montserrat"/>
              <a:ea typeface="Montserrat"/>
              <a:cs typeface="Montserrat"/>
              <a:sym typeface="Montserrat"/>
            </a:endParaRPr>
          </a:p>
          <a:p>
            <a:pPr marL="457200" lvl="0" indent="457200" algn="just"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BLOCK– block the sender </a:t>
            </a:r>
            <a:endParaRPr>
              <a:solidFill>
                <a:schemeClr val="dk1"/>
              </a:solidFill>
              <a:latin typeface="Montserrat"/>
              <a:ea typeface="Montserrat"/>
              <a:cs typeface="Montserrat"/>
              <a:sym typeface="Montserrat"/>
            </a:endParaRPr>
          </a:p>
          <a:p>
            <a:pPr marL="457200" lvl="0" indent="457200" algn="just"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TELL – a trusted adult</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just" rtl="0">
              <a:lnSpc>
                <a:spcPct val="150000"/>
              </a:lnSpc>
              <a:spcBef>
                <a:spcPts val="0"/>
              </a:spcBef>
              <a:spcAft>
                <a:spcPts val="0"/>
              </a:spcAft>
              <a:buSzPts val="1400"/>
              <a:buNone/>
            </a:pPr>
            <a:r>
              <a:rPr lang="en" b="1">
                <a:solidFill>
                  <a:schemeClr val="dk1"/>
                </a:solidFill>
                <a:latin typeface="Montserrat"/>
                <a:ea typeface="Montserrat"/>
                <a:cs typeface="Montserrat"/>
                <a:sym typeface="Montserrat"/>
              </a:rPr>
              <a:t>Teacher’s Notes</a:t>
            </a:r>
            <a:r>
              <a:rPr lang="en">
                <a:solidFill>
                  <a:schemeClr val="dk1"/>
                </a:solidFill>
                <a:latin typeface="Montserrat"/>
                <a:ea typeface="Montserrat"/>
                <a:cs typeface="Montserrat"/>
                <a:sym typeface="Montserrat"/>
              </a:rPr>
              <a:t> on how to deal with cyberbullying:</a:t>
            </a:r>
            <a:endParaRPr>
              <a:solidFill>
                <a:schemeClr val="dk1"/>
              </a:solidFill>
              <a:latin typeface="Montserrat"/>
              <a:ea typeface="Montserrat"/>
              <a:cs typeface="Montserrat"/>
              <a:sym typeface="Montserrat"/>
            </a:endParaRPr>
          </a:p>
          <a:p>
            <a:pPr marL="457200" lvl="0" indent="-295275" algn="just" rtl="0">
              <a:lnSpc>
                <a:spcPct val="150000"/>
              </a:lnSpc>
              <a:spcBef>
                <a:spcPts val="0"/>
              </a:spcBef>
              <a:spcAft>
                <a:spcPts val="0"/>
              </a:spcAft>
              <a:buClr>
                <a:schemeClr val="dk1"/>
              </a:buClr>
              <a:buSzPts val="1050"/>
              <a:buFont typeface="Open Sans"/>
              <a:buChar char="●"/>
            </a:pPr>
            <a:r>
              <a:rPr lang="en" b="1">
                <a:solidFill>
                  <a:schemeClr val="dk1"/>
                </a:solidFill>
                <a:latin typeface="Montserrat"/>
                <a:ea typeface="Montserrat"/>
                <a:cs typeface="Montserrat"/>
                <a:sym typeface="Montserrat"/>
              </a:rPr>
              <a:t>Don’t reply </a:t>
            </a:r>
            <a:r>
              <a:rPr lang="en">
                <a:solidFill>
                  <a:schemeClr val="dk1"/>
                </a:solidFill>
                <a:latin typeface="Montserrat"/>
                <a:ea typeface="Montserrat"/>
                <a:cs typeface="Montserrat"/>
                <a:sym typeface="Montserrat"/>
              </a:rPr>
              <a:t>to messages that harass or annoy you – Even though you may really want to, this is exactly what the sender wants. They want to know that they’ve got you worried and upset. If you respond with an even nastier message it makes them think that they really got to you, and that’s just what they want. They might even complain about you!</a:t>
            </a:r>
            <a:endParaRPr>
              <a:solidFill>
                <a:schemeClr val="dk1"/>
              </a:solidFill>
              <a:latin typeface="Montserrat"/>
              <a:ea typeface="Montserrat"/>
              <a:cs typeface="Montserrat"/>
              <a:sym typeface="Montserrat"/>
            </a:endParaRPr>
          </a:p>
          <a:p>
            <a:pPr marL="457200" lvl="0" indent="-295275" algn="just" rtl="0">
              <a:lnSpc>
                <a:spcPct val="150000"/>
              </a:lnSpc>
              <a:spcBef>
                <a:spcPts val="0"/>
              </a:spcBef>
              <a:spcAft>
                <a:spcPts val="0"/>
              </a:spcAft>
              <a:buClr>
                <a:schemeClr val="dk1"/>
              </a:buClr>
              <a:buSzPts val="1050"/>
              <a:buFont typeface="Open Sans"/>
              <a:buChar char="●"/>
            </a:pPr>
            <a:r>
              <a:rPr lang="en" b="1">
                <a:solidFill>
                  <a:schemeClr val="dk1"/>
                </a:solidFill>
                <a:latin typeface="Montserrat"/>
                <a:ea typeface="Montserrat"/>
                <a:cs typeface="Montserrat"/>
                <a:sym typeface="Montserrat"/>
              </a:rPr>
              <a:t>Keep the message</a:t>
            </a:r>
            <a:r>
              <a:rPr lang="en">
                <a:solidFill>
                  <a:schemeClr val="dk1"/>
                </a:solidFill>
                <a:latin typeface="Montserrat"/>
                <a:ea typeface="Montserrat"/>
                <a:cs typeface="Montserrat"/>
                <a:sym typeface="Montserrat"/>
              </a:rPr>
              <a:t> – You don’t have to read it, but keep it. If you keep getting messages that upset you, you will need to have evidence in order to get help. Website owners, mobile phone companies and the Gardaí will all look for evidence before they will be able to take any action to help you.</a:t>
            </a:r>
            <a:endParaRPr>
              <a:solidFill>
                <a:schemeClr val="dk1"/>
              </a:solidFill>
              <a:latin typeface="Montserrat"/>
              <a:ea typeface="Montserrat"/>
              <a:cs typeface="Montserrat"/>
              <a:sym typeface="Montserrat"/>
            </a:endParaRPr>
          </a:p>
          <a:p>
            <a:pPr marL="457200" lvl="0" indent="-295275" algn="just" rtl="0">
              <a:lnSpc>
                <a:spcPct val="150000"/>
              </a:lnSpc>
              <a:spcBef>
                <a:spcPts val="0"/>
              </a:spcBef>
              <a:spcAft>
                <a:spcPts val="0"/>
              </a:spcAft>
              <a:buClr>
                <a:schemeClr val="dk1"/>
              </a:buClr>
              <a:buSzPts val="1050"/>
              <a:buFont typeface="Open Sans"/>
              <a:buChar char="●"/>
            </a:pPr>
            <a:r>
              <a:rPr lang="en" b="1">
                <a:solidFill>
                  <a:schemeClr val="dk1"/>
                </a:solidFill>
                <a:latin typeface="Montserrat"/>
                <a:ea typeface="Montserrat"/>
                <a:cs typeface="Montserrat"/>
                <a:sym typeface="Montserrat"/>
              </a:rPr>
              <a:t>Block the sender</a:t>
            </a:r>
            <a:r>
              <a:rPr lang="en">
                <a:solidFill>
                  <a:schemeClr val="dk1"/>
                </a:solidFill>
                <a:latin typeface="Montserrat"/>
                <a:ea typeface="Montserrat"/>
                <a:cs typeface="Montserrat"/>
                <a:sym typeface="Montserrat"/>
              </a:rPr>
              <a:t> – You don’t need to put up with someone harassing you. If you are getting messages that upset you, you can block the person simply by clicking the block button. On some mobile phones you can block a caller’s number.</a:t>
            </a:r>
            <a:endParaRPr>
              <a:solidFill>
                <a:schemeClr val="dk1"/>
              </a:solidFill>
              <a:latin typeface="Montserrat"/>
              <a:ea typeface="Montserrat"/>
              <a:cs typeface="Montserrat"/>
              <a:sym typeface="Montserrat"/>
            </a:endParaRPr>
          </a:p>
          <a:p>
            <a:pPr marL="457200" lvl="0" indent="-295275" algn="just" rtl="0">
              <a:lnSpc>
                <a:spcPct val="150000"/>
              </a:lnSpc>
              <a:spcBef>
                <a:spcPts val="0"/>
              </a:spcBef>
              <a:spcAft>
                <a:spcPts val="0"/>
              </a:spcAft>
              <a:buClr>
                <a:schemeClr val="dk1"/>
              </a:buClr>
              <a:buSzPts val="1050"/>
              <a:buFont typeface="Open Sans"/>
              <a:buChar char="●"/>
            </a:pPr>
            <a:r>
              <a:rPr lang="en" b="1">
                <a:solidFill>
                  <a:schemeClr val="dk1"/>
                </a:solidFill>
                <a:latin typeface="Montserrat"/>
                <a:ea typeface="Montserrat"/>
                <a:cs typeface="Montserrat"/>
                <a:sym typeface="Montserrat"/>
              </a:rPr>
              <a:t>Tell someone you trust</a:t>
            </a:r>
            <a:r>
              <a:rPr lang="en">
                <a:solidFill>
                  <a:schemeClr val="dk1"/>
                </a:solidFill>
                <a:latin typeface="Montserrat"/>
                <a:ea typeface="Montserrat"/>
                <a:cs typeface="Montserrat"/>
                <a:sym typeface="Montserrat"/>
              </a:rPr>
              <a:t> – Talking to your parents/guardian, friends, or someone you trust is usually the first step in dealing with any issue. In the case of school-related bullying messages you should also talk to a teacher you trust or a guidance counsellor. If you need to speak to someone straight away you can also call Childline on 1800 66 66 66. ISPCC Childline also offers a text support service (text ‘Talk’ to 50101) and an online chat service on https://www.childline.ie/ to help support young people.</a:t>
            </a:r>
            <a:endParaRPr>
              <a:solidFill>
                <a:schemeClr val="dk1"/>
              </a:solidFill>
              <a:latin typeface="Montserrat"/>
              <a:ea typeface="Montserrat"/>
              <a:cs typeface="Montserrat"/>
              <a:sym typeface="Montserrat"/>
            </a:endParaRPr>
          </a:p>
          <a:p>
            <a:pPr marL="457200" lvl="0" indent="-295275" algn="just" rtl="0">
              <a:lnSpc>
                <a:spcPct val="150000"/>
              </a:lnSpc>
              <a:spcBef>
                <a:spcPts val="0"/>
              </a:spcBef>
              <a:spcAft>
                <a:spcPts val="2400"/>
              </a:spcAft>
              <a:buClr>
                <a:srgbClr val="383838"/>
              </a:buClr>
              <a:buSzPts val="1050"/>
              <a:buFont typeface="Open Sans"/>
              <a:buChar char="●"/>
            </a:pPr>
            <a:r>
              <a:rPr lang="en" b="1">
                <a:solidFill>
                  <a:schemeClr val="dk1"/>
                </a:solidFill>
                <a:latin typeface="Montserrat"/>
                <a:ea typeface="Montserrat"/>
                <a:cs typeface="Montserrat"/>
                <a:sym typeface="Montserrat"/>
              </a:rPr>
              <a:t>Report the Problem -</a:t>
            </a:r>
            <a:r>
              <a:rPr lang="en">
                <a:solidFill>
                  <a:schemeClr val="dk1"/>
                </a:solidFill>
                <a:latin typeface="Montserrat"/>
                <a:ea typeface="Montserrat"/>
                <a:cs typeface="Montserrat"/>
                <a:sym typeface="Montserrat"/>
              </a:rPr>
              <a:t> Report problems to the people who can do something about it. Responsible websites, social media apps, messaging apps and mobile phone operators provide ways for their users to report things such as bullying content or rude material.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f98d56b6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9" name="Google Shape;1049;g7f98d56b6c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 Distribute the Safer Internet Day take home activity sheet available at </a:t>
            </a:r>
            <a:r>
              <a:rPr lang="en" u="sng">
                <a:solidFill>
                  <a:schemeClr val="hlink"/>
                </a:solidFill>
                <a:latin typeface="Montserrat"/>
                <a:ea typeface="Montserrat"/>
                <a:cs typeface="Montserrat"/>
                <a:sym typeface="Montserrat"/>
                <a:hlinkClick r:id="rId3"/>
              </a:rPr>
              <a:t>www.webwise.ie/saferinternetday</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Pupils are to take this home and read through with their parents/guardians, agree on terms listed and sign. </a:t>
            </a:r>
            <a:endParaRPr>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7f98d56b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7" name="Google Shape;1057;g7f98d56b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i="1">
                <a:latin typeface="Montserrat"/>
                <a:ea typeface="Montserrat"/>
                <a:cs typeface="Montserrat"/>
                <a:sym typeface="Montserrat"/>
              </a:rPr>
              <a:t>Notes:</a:t>
            </a:r>
            <a:r>
              <a:rPr lang="en">
                <a:latin typeface="Montserrat"/>
                <a:ea typeface="Montserrat"/>
                <a:cs typeface="Montserrat"/>
                <a:sym typeface="Montserrat"/>
              </a:rPr>
              <a:t> How to be safe online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latin typeface="Montserrat"/>
                <a:ea typeface="Montserrat"/>
                <a:cs typeface="Montserrat"/>
                <a:sym typeface="Montserrat"/>
              </a:rPr>
              <a:t>Now we are going to take this short Take the Online Safer Internet Day Primary Quiz and find out how to be safe online!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a:latin typeface="Montserrat"/>
                <a:ea typeface="Montserrat"/>
                <a:cs typeface="Montserrat"/>
                <a:sym typeface="Montserrat"/>
              </a:rPr>
              <a:t>Go to </a:t>
            </a:r>
            <a:r>
              <a:rPr lang="en" u="sng">
                <a:solidFill>
                  <a:schemeClr val="hlink"/>
                </a:solidFill>
                <a:latin typeface="Montserrat"/>
                <a:ea typeface="Montserrat"/>
                <a:cs typeface="Montserrat"/>
                <a:sym typeface="Montserrat"/>
                <a:hlinkClick r:id="rId3"/>
              </a:rPr>
              <a:t>https://bit.ly/3wvZ2Q7</a:t>
            </a:r>
            <a:r>
              <a:rPr lang="en">
                <a:latin typeface="Montserrat"/>
                <a:ea typeface="Montserrat"/>
                <a:cs typeface="Montserrat"/>
                <a:sym typeface="Montserrat"/>
              </a:rPr>
              <a:t> to play the quiz. This Kahoot quiz contains questions that recap the main safety points of the presentation. </a:t>
            </a: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latin typeface="Montserrat"/>
                <a:ea typeface="Montserrat"/>
                <a:cs typeface="Montserrat"/>
                <a:sym typeface="Montserrat"/>
              </a:rPr>
              <a:t>There is an option of leading pupils through the questions on screen or if they have access to devices they can play along themselves.</a:t>
            </a:r>
            <a:endParaRPr>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5" name="Google Shape;106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Take a Safer Internet Day Assembly selfie and send it into Webwise on  </a:t>
            </a:r>
            <a:r>
              <a:rPr lang="en" u="sng">
                <a:solidFill>
                  <a:schemeClr val="hlink"/>
                </a:solidFill>
                <a:latin typeface="Montserrat"/>
                <a:ea typeface="Montserrat"/>
                <a:cs typeface="Montserrat"/>
                <a:sym typeface="Montserrat"/>
                <a:hlinkClick r:id="rId3"/>
              </a:rPr>
              <a:t>internetsafety@pdst.ie</a:t>
            </a:r>
            <a:r>
              <a:rPr lang="en">
                <a:solidFill>
                  <a:schemeClr val="dk1"/>
                </a:solidFill>
                <a:latin typeface="Montserrat"/>
                <a:ea typeface="Montserrat"/>
                <a:cs typeface="Montserrat"/>
                <a:sym typeface="Montserrat"/>
              </a:rPr>
              <a:t> or share you support on your school’s social media too using the hashtag #SaferInternetDay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Webwise love seeing all your photos from your online safety campaigns and Safer Internet Day activities. Send in your photos, videos and posters to Webwise and your school could be in with a chance of winning some great prizes.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There are lots of ideas and activities on the Safer Internet Day page: </a:t>
            </a:r>
            <a:r>
              <a:rPr lang="en">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en">
                <a:solidFill>
                  <a:schemeClr val="dk1"/>
                </a:solidFill>
                <a:latin typeface="Montserrat"/>
                <a:ea typeface="Montserrat"/>
                <a:cs typeface="Montserrat"/>
                <a:sym typeface="Montserrat"/>
              </a:rPr>
              <a:t>day</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Register your school's Safer Internet Day events on the Webwise event’s map and receive free SID wristbands for your school. Register here: www.webwise.ie/saferinternetday</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Share your SID activities</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 love seeing all your photos from your online safety campaigns and Safer Internet Day activities. Connect with us on:</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Twitter @Webwise_Ireland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Facebook: facebook.com/webwise_Ireland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Instagram: webwiseireland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ideas tips/plans using #SaferInternetDay</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your internet safety messages on webwise.ie/saferinternetday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4: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0" name="Google Shape;1090;p14:notes"/>
          <p:cNvSpPr txBox="1">
            <a:spLocks noGrp="1"/>
          </p:cNvSpPr>
          <p:nvPr>
            <p:ph type="body" idx="1"/>
          </p:nvPr>
        </p:nvSpPr>
        <p:spPr>
          <a:xfrm>
            <a:off x="691886" y="4000957"/>
            <a:ext cx="5535088" cy="379038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a:t>
            </a:r>
            <a:r>
              <a:rPr lang="en" sz="1100">
                <a:solidFill>
                  <a:schemeClr val="dk1"/>
                </a:solidFill>
                <a:latin typeface="Montserrat"/>
                <a:ea typeface="Montserrat"/>
                <a:cs typeface="Montserrat"/>
                <a:sym typeface="Montserrat"/>
              </a:rPr>
              <a:t> These following supplementary extended Safer Internet Day slides are available for teachers to use to support the SID talk they will have just heard. These activities are to be completed in the classroom to continue the discussion on how to stay safe online. The following slides contain instructions and links to worksheets which can be downloaded and completed by pupils.</a:t>
            </a:r>
            <a:endParaRPr sz="1100">
              <a:solidFill>
                <a:schemeClr val="dk1"/>
              </a:solidFill>
              <a:latin typeface="Montserrat"/>
              <a:ea typeface="Montserrat"/>
              <a:cs typeface="Montserrat"/>
              <a:sym typeface="Montserrat"/>
            </a:endParaRPr>
          </a:p>
          <a:p>
            <a:pPr marL="0" marR="0" lvl="0" indent="0" algn="l" rtl="0">
              <a:lnSpc>
                <a:spcPct val="12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marR="0" lvl="0" indent="0" algn="l" rtl="0">
              <a:lnSpc>
                <a:spcPct val="12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Please note: </a:t>
            </a:r>
            <a:r>
              <a:rPr lang="en">
                <a:solidFill>
                  <a:schemeClr val="dk1"/>
                </a:solidFill>
                <a:highlight>
                  <a:srgbClr val="FFFFFF"/>
                </a:highlight>
                <a:latin typeface="Montserrat"/>
                <a:ea typeface="Montserrat"/>
                <a:cs typeface="Montserrat"/>
                <a:sym typeface="Montserrat"/>
              </a:rPr>
              <a:t>The extended activities are aimed at 5th-6th class as they come from the MySelfie resource and the Post Primary resource #UptoUs both available at www.webwise.ie/teachers/resources/</a:t>
            </a:r>
            <a:endParaRPr>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7f9caf4a44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2" name="Google Shape;1102;g7f9caf4a44_0_1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In this activity we will look at sharing personal information online and consider how ensuring privacy settings are on can help protect your personal information.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1.Hand out the </a:t>
            </a:r>
            <a:r>
              <a:rPr lang="en" b="1">
                <a:solidFill>
                  <a:schemeClr val="dk1"/>
                </a:solidFill>
                <a:latin typeface="Montserrat"/>
                <a:ea typeface="Montserrat"/>
                <a:cs typeface="Montserrat"/>
                <a:sym typeface="Montserrat"/>
              </a:rPr>
              <a:t>My Profile worksheets available from Up2Us, lesson 2, </a:t>
            </a:r>
            <a:r>
              <a:rPr lang="en" u="sng">
                <a:solidFill>
                  <a:schemeClr val="hlink"/>
                </a:solidFill>
                <a:latin typeface="Montserrat"/>
                <a:ea typeface="Montserrat"/>
                <a:cs typeface="Montserrat"/>
                <a:sym typeface="Montserrat"/>
                <a:hlinkClick r:id="rId3"/>
              </a:rPr>
              <a:t>https://www.webwise.ie/up2us-2/</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2.Explain that nobody should talk while completing the worksheet. However, they may write messages or draw pictures to communicate with each other as they complete their worksheets. Emphasise that these notes are private so students are free to talk about what they want, within reason. It is important that these notes are kept private and are destroyed as soon as the activity is over. The notes or profiles should not be read out loud unless the participants are happy to share the information.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3.  Give three minutes for people to fill in the worksheets.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4. When everyone has filled in their worksheets poll the group. Ask people to raise their hands if they would be comfortable sharing the information contained on their worksheet or notes: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with friends?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on a school noticeboard?</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in a shopping centre?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on a school website?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74ef5f48a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2" name="Google Shape;1112;g74ef5f48a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In this activity we will look at sharing personal information online and consider how ensuring privacy settings are on can help protect your personal information.</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After surveying the group, ask the following questions. The suggested answers might help you lead the discussion: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Should you share this type of information online?</a:t>
            </a:r>
            <a:endParaRPr b="1"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i="1">
                <a:solidFill>
                  <a:schemeClr val="dk1"/>
                </a:solidFill>
                <a:latin typeface="Montserrat"/>
                <a:ea typeface="Montserrat"/>
                <a:cs typeface="Montserrat"/>
                <a:sym typeface="Montserrat"/>
              </a:rPr>
              <a:t>Suggested answers:</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Yes, sharing this information online means people can help you in times of need.</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Yes, sharing this information online helps you to get it off your chest.</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Yes, sharing this information online can mean that you are targeted with ads, links and products that might interest you.</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No, sharing this information online could make you vulnerable if it were to get into the wrong person’s hands.</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No, sharing this information could lead to someone getting hurt.</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No, sharing this information could put you at risk of online scams.</a:t>
            </a:r>
            <a:endParaRPr i="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What are the risks involved in sharing such information?</a:t>
            </a:r>
            <a:endParaRPr b="1"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i="1">
                <a:solidFill>
                  <a:schemeClr val="dk1"/>
                </a:solidFill>
                <a:latin typeface="Montserrat"/>
                <a:ea typeface="Montserrat"/>
                <a:cs typeface="Montserrat"/>
                <a:sym typeface="Montserrat"/>
              </a:rPr>
              <a:t>Suggested answers:</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You could easily be fooled and exploited by someone you don’t know online.</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You leave yourself open to prank phone calls and spam.</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By exposing more of your personal information online you risk being cyber bullied in a more personal and hurtful way.</a:t>
            </a:r>
            <a:endParaRPr i="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How could sharing private information online contribute to cyberbullying?</a:t>
            </a:r>
            <a:endParaRPr b="1"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i="1">
                <a:solidFill>
                  <a:schemeClr val="dk1"/>
                </a:solidFill>
                <a:latin typeface="Montserrat"/>
                <a:ea typeface="Montserrat"/>
                <a:cs typeface="Montserrat"/>
                <a:sym typeface="Montserrat"/>
              </a:rPr>
              <a:t>Suggested answers:</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The more personal information you post online the more open you leave yourself to being teased.</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By posting your information online you encourage people to talk about this information: this could lead to hurtful comments.</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Private information posted online could result in mean rumours.</a:t>
            </a:r>
            <a:endParaRPr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i="1">
                <a:solidFill>
                  <a:schemeClr val="dk1"/>
                </a:solidFill>
                <a:latin typeface="Montserrat"/>
                <a:ea typeface="Montserrat"/>
                <a:cs typeface="Montserrat"/>
                <a:sym typeface="Montserrat"/>
              </a:rPr>
              <a:t>Posting identifying information such as your address could put you at risk of physical bullying.</a:t>
            </a:r>
            <a:endParaRPr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After leading a short discussion, click to reveal the key messages on the screen in the next slide.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74ef5f48a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1" name="Google Shape;1121;g74ef5f48aa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After leading a short discussion, click to reveal the key messages on the screen.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Then use the information included below to explain the key messages.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Key message: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Once you post something online, it’s there forever and you have no control over who sees your information or photos. Therefore you really need to think about what you share online. Sharing your pictures and thoughts can be a fun way of communicating and getting things off your chest. However, sharing too much personal information can result in you being hacked or the subject of a scam. It can also put you at risk of being cyber bullied in a more personal and hurtful way.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Many sites allow you to decide which parts of your profile can be accessed by others. Assume that everything is public unless you are sure that it isn’t. Opting for private doesn’t always mean that only your friends can see your profile. In some cases everything you put on your profile can be seen by everyone but only your friends can post comments or message you.</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1" i="1">
                <a:latin typeface="Montserrat"/>
                <a:ea typeface="Montserrat"/>
                <a:cs typeface="Montserrat"/>
                <a:sym typeface="Montserrat"/>
              </a:rPr>
              <a:t>Notes:</a:t>
            </a:r>
            <a:r>
              <a:rPr lang="en" sz="1100">
                <a:latin typeface="Montserrat"/>
                <a:ea typeface="Montserrat"/>
                <a:cs typeface="Montserrat"/>
                <a:sym typeface="Montserrat"/>
              </a:rPr>
              <a:t> Safer Internet Day (SID) is an EU wide initiative to promote a safer internet for all users, especially young people. </a:t>
            </a:r>
            <a:r>
              <a:rPr lang="en" sz="1100">
                <a:highlight>
                  <a:srgbClr val="FFFFFF"/>
                </a:highlight>
                <a:latin typeface="Montserrat"/>
                <a:ea typeface="Montserrat"/>
                <a:cs typeface="Montserrat"/>
                <a:sym typeface="Montserrat"/>
              </a:rPr>
              <a:t>Safer Internet Day in Ireland is promoted and coordinated by Webwise, the Irish Internet Safety Education Awareness Programme. </a:t>
            </a:r>
            <a:r>
              <a:rPr lang="en" sz="1100">
                <a:latin typeface="Montserrat"/>
                <a:ea typeface="Montserrat"/>
                <a:cs typeface="Montserrat"/>
                <a:sym typeface="Montserrat"/>
              </a:rPr>
              <a:t> The Theme for Safer Internet Day is “Together for a Better Internet“.</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sz="1100">
                <a:latin typeface="Montserrat"/>
                <a:ea typeface="Montserrat"/>
                <a:cs typeface="Montserrat"/>
                <a:sym typeface="Montserrat"/>
              </a:rPr>
              <a:t>The aim of the day is a call on young people, parents, teachers, schools, government, businesses to </a:t>
            </a:r>
            <a:r>
              <a:rPr lang="en" sz="1100">
                <a:solidFill>
                  <a:schemeClr val="dk1"/>
                </a:solidFill>
                <a:highlight>
                  <a:srgbClr val="FFFFFF"/>
                </a:highlight>
                <a:latin typeface="Montserrat"/>
                <a:ea typeface="Montserrat"/>
                <a:cs typeface="Montserrat"/>
                <a:sym typeface="Montserrat"/>
              </a:rPr>
              <a:t>join together to make the internet a safer and better place for all, and especially for children and young people.</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solidFill>
                  <a:schemeClr val="dk1"/>
                </a:solidFill>
                <a:highlight>
                  <a:srgbClr val="FFFFFF"/>
                </a:highlight>
                <a:latin typeface="Montserrat"/>
                <a:ea typeface="Montserrat"/>
                <a:cs typeface="Montserrat"/>
                <a:sym typeface="Montserrat"/>
              </a:rPr>
              <a:t>Safer Internet Day is a day to promote safe and responsible use of the internet, a day for us to consider how all the different ways we use the internet and how we can make the internet a safer and better place for all, and especially for children and young people.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7f9caf4a44_0_1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0" name="Google Shape;1130;g7f9caf4a44_0_1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In this activity we will consider what photos are are appropriate and okay to share online and what photos are inappropriate or could upset someone by posting them online.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Get everyone to take their phones out and to have a look at the last photos they took with friends.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Hand out the </a:t>
            </a:r>
            <a:r>
              <a:rPr lang="en" b="1">
                <a:solidFill>
                  <a:schemeClr val="dk1"/>
                </a:solidFill>
                <a:latin typeface="Montserrat"/>
                <a:ea typeface="Montserrat"/>
                <a:cs typeface="Montserrat"/>
                <a:sym typeface="Montserrat"/>
              </a:rPr>
              <a:t>Share or Delete checklist</a:t>
            </a:r>
            <a:r>
              <a:rPr lang="e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Have everyone work in pairs for five minutes to decide if these pictures should be shared online. The checklist should help people decide.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After students have gone through the Share or Delete checklist in pairs, click onto the next slide.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Then explain The Granny Rule and key message using the information below.</a:t>
            </a:r>
            <a:endParaRPr>
              <a:solidFill>
                <a:schemeClr val="dk1"/>
              </a:solidFill>
              <a:latin typeface="Montserrat"/>
              <a:ea typeface="Montserrat"/>
              <a:cs typeface="Montserrat"/>
              <a:sym typeface="Montserrat"/>
            </a:endParaRPr>
          </a:p>
          <a:p>
            <a:pPr marL="0" lvl="0" indent="45720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t>
            </a:r>
            <a:r>
              <a:rPr lang="en" b="1">
                <a:solidFill>
                  <a:schemeClr val="dk1"/>
                </a:solidFill>
                <a:latin typeface="Montserrat"/>
                <a:ea typeface="Montserrat"/>
                <a:cs typeface="Montserrat"/>
                <a:sym typeface="Montserrat"/>
              </a:rPr>
              <a:t>The Granny Rule</a:t>
            </a:r>
            <a:r>
              <a:rPr lang="en">
                <a:solidFill>
                  <a:schemeClr val="dk1"/>
                </a:solidFill>
                <a:latin typeface="Montserrat"/>
                <a:ea typeface="Montserrat"/>
                <a:cs typeface="Montserrat"/>
                <a:sym typeface="Montserrat"/>
              </a:rPr>
              <a:t> is useful when trying to decide if a picture should be shared online.</a:t>
            </a:r>
            <a:endParaRPr>
              <a:solidFill>
                <a:schemeClr val="dk1"/>
              </a:solidFill>
              <a:latin typeface="Montserrat"/>
              <a:ea typeface="Montserrat"/>
              <a:cs typeface="Montserrat"/>
              <a:sym typeface="Montserrat"/>
            </a:endParaRPr>
          </a:p>
          <a:p>
            <a:pPr marL="0" lvl="0" indent="45720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If you wouldn’t show a picture to your granny then it probably shouldn’t be online!”</a:t>
            </a:r>
            <a:endParaRPr>
              <a:solidFill>
                <a:schemeClr val="dk1"/>
              </a:solidFill>
              <a:latin typeface="Montserrat"/>
              <a:ea typeface="Montserrat"/>
              <a:cs typeface="Montserrat"/>
              <a:sym typeface="Montserrat"/>
            </a:endParaRPr>
          </a:p>
          <a:p>
            <a:pPr marL="0" lvl="0" indent="45720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Key message: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Once you post a photo online, it’s there forever and you have no control over who sees or uses your information or images. Therefore you really need to think about what you share online.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You also really need to think about how the sharing of images might affect the people in your picture. If the photo might embarrass or get someone in trouble you need to do the responsible thing and delete the photo. You might think it’s okay to share a picture with a private group of friends. However, sharing a digital image is like telling a secret to someone. Once it’s shared, you’ve no control over what others will do with that photo or information.</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7f9caf4a44_0_1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4" name="Google Shape;1144;g7f9caf4a44_0_1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b="1">
                <a:solidFill>
                  <a:schemeClr val="dk1"/>
                </a:solidFill>
                <a:latin typeface="Montserrat"/>
                <a:ea typeface="Montserrat"/>
                <a:cs typeface="Montserrat"/>
                <a:sym typeface="Montserrat"/>
              </a:rPr>
              <a:t>Key message: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Once you post a photo online, it’s there forever and you have no control over who sees or uses it. Therefore you really need to think about what you share online.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You also need to think about how sharing images might affect the people in your picture. If the photo might embarrass or get someone in trouble you need to do the responsible thing and delete the photo. You might think it’s okay to share a picture with a private group of friends. However, sharing a digital image is like telling a secret to someone. Once it’s shared once, the photo could end up anywhere!</a:t>
            </a:r>
            <a:endParaRPr>
              <a:latin typeface="Montserrat"/>
              <a:ea typeface="Montserrat"/>
              <a:cs typeface="Montserrat"/>
              <a:sym typeface="Montserra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7f9caf4a44_0_1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4" name="Google Shape;1154;g7f9caf4a44_0_1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This activity gets pupils to consider the impact of posting and sharing a photo online and how it has the potential to get out of control very quickly.</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Get everyone to take their phones out and to have a look at the last photos they took with friends.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Hand out the </a:t>
            </a:r>
            <a:r>
              <a:rPr lang="en" b="1">
                <a:solidFill>
                  <a:schemeClr val="dk1"/>
                </a:solidFill>
                <a:latin typeface="Montserrat"/>
                <a:ea typeface="Montserrat"/>
                <a:cs typeface="Montserrat"/>
                <a:sym typeface="Montserrat"/>
              </a:rPr>
              <a:t>Share or Delete checklist</a:t>
            </a:r>
            <a:r>
              <a:rPr lang="e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Have everyone work in pairs for five minutes to decide if these pictures should be shared online. The checklist should help people decide.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After students have gone through the Share or Delete checklist in pairs, click onto the next slide.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Then explain The Granny Rule and key message using the information below.</a:t>
            </a:r>
            <a:endParaRPr>
              <a:solidFill>
                <a:schemeClr val="dk1"/>
              </a:solidFill>
              <a:latin typeface="Montserrat"/>
              <a:ea typeface="Montserrat"/>
              <a:cs typeface="Montserrat"/>
              <a:sym typeface="Montserrat"/>
            </a:endParaRPr>
          </a:p>
          <a:p>
            <a:pPr marL="0" lvl="0" indent="457200" algn="l"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a:t>
            </a:r>
            <a:r>
              <a:rPr lang="en" b="1">
                <a:solidFill>
                  <a:schemeClr val="dk1"/>
                </a:solidFill>
                <a:latin typeface="Montserrat"/>
                <a:ea typeface="Montserrat"/>
                <a:cs typeface="Montserrat"/>
                <a:sym typeface="Montserrat"/>
              </a:rPr>
              <a:t>The Granny Rule</a:t>
            </a:r>
            <a:r>
              <a:rPr lang="en">
                <a:solidFill>
                  <a:schemeClr val="dk1"/>
                </a:solidFill>
                <a:latin typeface="Montserrat"/>
                <a:ea typeface="Montserrat"/>
                <a:cs typeface="Montserrat"/>
                <a:sym typeface="Montserrat"/>
              </a:rPr>
              <a:t> is useful when trying to decide if a picture should be shared online.</a:t>
            </a:r>
            <a:endParaRPr>
              <a:solidFill>
                <a:schemeClr val="dk1"/>
              </a:solidFill>
              <a:latin typeface="Montserrat"/>
              <a:ea typeface="Montserrat"/>
              <a:cs typeface="Montserrat"/>
              <a:sym typeface="Montserrat"/>
            </a:endParaRPr>
          </a:p>
          <a:p>
            <a:pPr marL="0" lvl="0" indent="457200" algn="l"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If you wouldn’t show a picture to your granny then it probably shouldn’t be online!”</a:t>
            </a:r>
            <a:endParaRPr>
              <a:solidFill>
                <a:schemeClr val="dk1"/>
              </a:solidFill>
              <a:latin typeface="Montserrat"/>
              <a:ea typeface="Montserrat"/>
              <a:cs typeface="Montserrat"/>
              <a:sym typeface="Montserrat"/>
            </a:endParaRPr>
          </a:p>
          <a:p>
            <a:pPr marL="0" lvl="0" indent="45720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b="1">
                <a:solidFill>
                  <a:schemeClr val="dk1"/>
                </a:solidFill>
                <a:latin typeface="Montserrat"/>
                <a:ea typeface="Montserrat"/>
                <a:cs typeface="Montserrat"/>
                <a:sym typeface="Montserrat"/>
              </a:rPr>
              <a:t>Key message: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Once you post a photo online, it’s there forever and you have no control over who sees or uses your information or images. Therefore you really need to think about what you share online.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You also really need to think about how the sharing of images might affect the people in your picture. If the photo might embarrass or get someone in trouble you need to do the responsible thing and delete the photo. You might think it’s okay to share a picture with a private group of friends. However, sharing a digital image is like telling a secret to someone. Once it’s shared, you’ve no control over what others will do with that photo or information.</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7f9caf4a44_0_1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8" name="Google Shape;1168;g7f9caf4a44_0_1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This activity serves as a useful summary of the main points discussed in the previous activities on sharing personal information online. </a:t>
            </a:r>
            <a:endParaRPr>
              <a:solidFill>
                <a:schemeClr val="dk1"/>
              </a:solidFill>
              <a:latin typeface="Montserrat"/>
              <a:ea typeface="Montserrat"/>
              <a:cs typeface="Montserrat"/>
              <a:sym typeface="Montserrat"/>
            </a:endParaRPr>
          </a:p>
          <a:p>
            <a:pPr marL="0" lvl="0" indent="0" algn="l" rtl="0">
              <a:lnSpc>
                <a:spcPct val="107916"/>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Go to Lesson 5 My Information Online, Activity 2 (</a:t>
            </a:r>
            <a:r>
              <a:rPr lang="en" u="sng">
                <a:solidFill>
                  <a:schemeClr val="hlink"/>
                </a:solidFill>
                <a:latin typeface="Montserrat"/>
                <a:ea typeface="Montserrat"/>
                <a:cs typeface="Montserrat"/>
                <a:sym typeface="Montserrat"/>
                <a:hlinkClick r:id="rId3"/>
              </a:rPr>
              <a:t>https://www.webwise.ie/lessons/5-my-information-online/</a:t>
            </a:r>
            <a:r>
              <a:rPr lang="en">
                <a:solidFill>
                  <a:schemeClr val="dk1"/>
                </a:solidFill>
                <a:latin typeface="Montserrat"/>
                <a:ea typeface="Montserrat"/>
                <a:cs typeface="Montserrat"/>
                <a:sym typeface="Montserrat"/>
              </a:rPr>
              <a:t>) and ask pupils to complete the fill in the gaps activity as a recap of how to keep your personal information safe online.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a:t>
            </a:r>
            <a:r>
              <a:rPr lang="en" sz="1100"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Today we are going to talk about how to be safe online, we are going to consider</a:t>
            </a:r>
            <a:r>
              <a:rPr lang="en" sz="1100">
                <a:solidFill>
                  <a:schemeClr val="dk1"/>
                </a:solidFill>
                <a:latin typeface="Montserrat"/>
                <a:ea typeface="Montserrat"/>
                <a:cs typeface="Montserrat"/>
                <a:sym typeface="Montserrat"/>
              </a:rPr>
              <a:t> the positives and negatives of the internet</a:t>
            </a:r>
            <a:r>
              <a:rPr lang="en">
                <a:solidFill>
                  <a:schemeClr val="dk1"/>
                </a:solidFill>
                <a:latin typeface="Montserrat"/>
                <a:ea typeface="Montserrat"/>
                <a:cs typeface="Montserrat"/>
                <a:sym typeface="Montserrat"/>
              </a:rPr>
              <a:t> and look at respectful communication online.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Let’s consider the positives and negatives of the internet?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Ask pupils to list:</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What might be the positive things about the internet?</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What might be the negative things about the internet?</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Examples of the benefits of using the internet might be; communicating with friends who live far away, instant access to music or films you want to watch, researching for homework/project work, developing and learning new skills or creating content. </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Examples of negative effects of the internet might be that the children could see something they don’t want to see, cyberbullying, spending too much time online. This lesson also gives the class and teacher a chance to recap on the Stay Safe programme and Stay Safe rules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5" name="Google Shape;96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How can we avoid the negative things on the internet?</a:t>
            </a:r>
            <a:endParaRPr sz="1100" i="1">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Lead the discussion to how we could prevent the negative things associated with the internet or even lessen their harmful effects.</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You can use this as an opportunity to stress the importance of ground rules when using the internet in school and at home.</a:t>
            </a:r>
            <a:endParaRPr/>
          </a:p>
          <a:p>
            <a:pPr marL="457200" lvl="0" indent="-304800" algn="l" rtl="0">
              <a:lnSpc>
                <a:spcPct val="115000"/>
              </a:lnSpc>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E</a:t>
            </a:r>
            <a:r>
              <a:rPr lang="en" sz="1100">
                <a:solidFill>
                  <a:schemeClr val="dk1"/>
                </a:solidFill>
                <a:latin typeface="Montserrat"/>
                <a:ea typeface="Montserrat"/>
                <a:cs typeface="Montserrat"/>
                <a:sym typeface="Montserrat"/>
              </a:rPr>
              <a:t>mphasise the point that it can be easy to come across something inappropriate or upsetting on the internet and that if they do it is important to tell an adult about it when it happens.</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Reassure the pupils that they are not to blame if they come across something online that makes them feel uncomfortable.</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3" name="Google Shape;9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Who would you tell if you saw something on the internet that you did not like?</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‘Who would you tell if you saw something on the internet that you didn’t like or that made you feel unsafe?’.  Ask pupils to discuss this in their pairs and feedback to you when they have finished.</a:t>
            </a:r>
            <a:endParaRPr>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1" name="Google Shape;9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i="1">
                <a:latin typeface="Montserrat"/>
                <a:ea typeface="Montserrat"/>
                <a:cs typeface="Montserrat"/>
                <a:sym typeface="Montserrat"/>
              </a:rPr>
              <a:t>Notes:</a:t>
            </a:r>
            <a:r>
              <a:rPr lang="en" b="1">
                <a:latin typeface="Montserrat"/>
                <a:ea typeface="Montserrat"/>
                <a:cs typeface="Montserrat"/>
                <a:sym typeface="Montserrat"/>
              </a:rPr>
              <a:t> </a:t>
            </a:r>
            <a:r>
              <a:rPr lang="en">
                <a:latin typeface="Montserrat"/>
                <a:ea typeface="Montserrat"/>
                <a:cs typeface="Montserrat"/>
                <a:sym typeface="Montserrat"/>
              </a:rPr>
              <a:t>Take a moment to recap these main points to pupils.</a:t>
            </a:r>
            <a:endParaRPr/>
          </a:p>
          <a:p>
            <a:pPr marL="457200" lvl="0" indent="-228600" algn="l" rtl="0">
              <a:lnSpc>
                <a:spcPct val="115000"/>
              </a:lnSpc>
              <a:spcBef>
                <a:spcPts val="0"/>
              </a:spcBef>
              <a:spcAft>
                <a:spcPts val="0"/>
              </a:spcAft>
              <a:buClr>
                <a:srgbClr val="FFFFFF"/>
              </a:buClr>
              <a:buSzPts val="1600"/>
              <a:buFont typeface="Montserrat"/>
              <a:buNone/>
            </a:pPr>
            <a:endParaRPr sz="1600" b="1">
              <a:solidFill>
                <a:srgbClr val="FFFFFF"/>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The internet is a brilliant resource that you can use to do lots of different things</a:t>
            </a:r>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It’s not always your fault if you come across nasty stuff on the internet</a:t>
            </a:r>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The best thing to do if you see something online that worries you or makes you feel uncomfortable is:</a:t>
            </a:r>
            <a:endParaRPr/>
          </a:p>
          <a:p>
            <a:pPr marL="1371600" lvl="2"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close it down by clicking the X button at the top left of the screen</a:t>
            </a:r>
            <a:endParaRPr/>
          </a:p>
          <a:p>
            <a:pPr marL="1371600" lvl="2"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tell your parents/guardians or your teachers as soon as possible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d41e5fef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gd41e5fefd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i="1">
                <a:solidFill>
                  <a:schemeClr val="dk1"/>
                </a:solidFill>
                <a:latin typeface="Montserrat"/>
                <a:ea typeface="Montserrat"/>
                <a:cs typeface="Montserrat"/>
                <a:sym typeface="Montserrat"/>
              </a:rPr>
              <a:t>Notes:</a:t>
            </a:r>
            <a:r>
              <a:rPr lang="en">
                <a:solidFill>
                  <a:schemeClr val="dk1"/>
                </a:solidFill>
                <a:latin typeface="Montserrat"/>
                <a:ea typeface="Montserrat"/>
                <a:cs typeface="Montserrat"/>
                <a:sym typeface="Montserrat"/>
              </a:rPr>
              <a:t> Now we are going to look at being kind and respectful when communicating online, especially with friends and classmates. Ask pupils to think about what are some of the ways people can use the internet to communicate with family, friends and the wider world? Get feedback from pupils on this. Suggested examples include text messaging, video chatting, voice calls, posting comments, uploading video or pictures, writing blogs and remote or distance learning.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Next, ask pupils what they think are some of the benefits of being able to use the internet to communicate with friends, family, school and the wider world? Suggested answers might include being able to see family who live far away, instant communication and the ability to communicate with people in real time, or the ability to share your opinions, hobbies with a wider audience and create communities online with other people who share similar interests.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Explain to pupils that while it’s great the internet provides lots of different ways for us to communicate including writing, talking, movement, pictures, but with GIFs, memes, and emojis sometimes it can feel like chatting on the internet can take on a language all of its own. We must keep in mind that because we can’t always see or hear the person as we are chatting to them like we can in real life it’s easier for things to be misunderstood or taken the wrong way. That’s why it’s just as important to make sure we are kind and considerate of others feelings when chatting online as we are when chatting to people face-to-face.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d41e5fefd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1" name="Google Shape;1011;gd41e5fefd5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400"/>
              <a:buNone/>
            </a:pPr>
            <a:r>
              <a:rPr lang="en" b="1" i="1">
                <a:solidFill>
                  <a:schemeClr val="dk1"/>
                </a:solidFill>
                <a:latin typeface="Montserrat"/>
                <a:ea typeface="Montserrat"/>
                <a:cs typeface="Montserrat"/>
                <a:sym typeface="Montserrat"/>
              </a:rPr>
              <a:t>Notes:</a:t>
            </a:r>
            <a:r>
              <a:rPr lang="en">
                <a:solidFill>
                  <a:schemeClr val="dk1"/>
                </a:solidFill>
                <a:latin typeface="Montserrat"/>
                <a:ea typeface="Montserrat"/>
                <a:cs typeface="Montserrat"/>
                <a:sym typeface="Montserrat"/>
              </a:rPr>
              <a:t> Let’s begin by discussing what kindness means. Make sure to explain that you’re talking about kindness in terms of how you behave towards people (or they behave towards you), not how you feel about someone, everyone deserves to be treated with kindness and respect. Ask pupils to think about what being kind means to them. Prompt questions could include asking pupils to think about the last kind thing you did for someone else e.g., write a thank you note, surprise someone you know with baked treats or hold the door open for someone. </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Use the think-pair-share strategy to gather pupils' feedback on this.</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Next, ask pupils to think about what kindness could look like online. Prompt pupils by asking them to think of a recent example of kindness they saw online - it could be keeping in touch with an elderly relative living on their own, giving someone a compliment, sharing good news with family and friends e.g., a picture or video of a birthday party, doing something for charity, etc. </a:t>
            </a:r>
            <a:endParaRPr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Again, use the think-pair-share strategy to gather pupil feedback on this. Conclude by emphasising that how you treat people doesn’t change in the online world - being kind and showing respect to friends and others is just as important online as it is offline.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endParaRPr sz="85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sz="850" b="1">
              <a:solidFill>
                <a:schemeClr val="dk1"/>
              </a:solidFill>
            </a:endParaRPr>
          </a:p>
          <a:p>
            <a:pPr marL="0" lvl="0" indent="0" algn="l" rtl="0">
              <a:lnSpc>
                <a:spcPct val="100000"/>
              </a:lnSpc>
              <a:spcBef>
                <a:spcPts val="40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d41e5fefd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0" name="Google Shape;1020;gd41e5fefd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a:solidFill>
                  <a:schemeClr val="dk1"/>
                </a:solidFill>
                <a:latin typeface="Montserrat"/>
                <a:ea typeface="Montserrat"/>
                <a:cs typeface="Montserrat"/>
                <a:sym typeface="Montserrat"/>
              </a:rPr>
              <a:t> Show pupils the animation, The Photo from the MySelfie resource available at </a:t>
            </a:r>
            <a:r>
              <a:rPr lang="en"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https://www.webwise.ie/teachers/myselfielesson4/</a:t>
            </a:r>
            <a:r>
              <a:rPr lang="en">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Next, lead a short discussion on the following question, to encourage pupils to empathise with the characters:</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Why did Jack share the photo in the first place?</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Why did Cathal attack Jack in the playground?</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In the end, both Cathal and Jack ended up getting into trouble. Was this fair?</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If necessary have pupils watch the animation for a second time, have them think about the following question:</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After the photo had been shared, what could Cathal have done to make sure the situation didn’t get out of hand?</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 Photo cartoon shows how picture sharing can easily get out of hand. Emphasise to pupils that anything they post online can easily be copied and shared with people that they never intended to see it.</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 y="-11"/>
            <a:ext cx="2429759" cy="1609289"/>
            <a:chOff x="608719" y="-11"/>
            <a:chExt cx="2429759" cy="1609289"/>
          </a:xfrm>
        </p:grpSpPr>
        <p:sp>
          <p:nvSpPr>
            <p:cNvPr id="11" name="Google Shape;11;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16"/>
          <p:cNvGrpSpPr/>
          <p:nvPr/>
        </p:nvGrpSpPr>
        <p:grpSpPr>
          <a:xfrm>
            <a:off x="4894945" y="-11"/>
            <a:ext cx="4252453" cy="5146815"/>
            <a:chOff x="4894945" y="-11"/>
            <a:chExt cx="4252453" cy="5146815"/>
          </a:xfrm>
        </p:grpSpPr>
        <p:sp>
          <p:nvSpPr>
            <p:cNvPr id="25" name="Google Shape;25;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6"/>
          <p:cNvGrpSpPr/>
          <p:nvPr/>
        </p:nvGrpSpPr>
        <p:grpSpPr>
          <a:xfrm flipH="1">
            <a:off x="-8" y="3860093"/>
            <a:ext cx="2429755" cy="1286711"/>
            <a:chOff x="6714243" y="3860093"/>
            <a:chExt cx="2429755" cy="1286711"/>
          </a:xfrm>
        </p:grpSpPr>
        <p:sp>
          <p:nvSpPr>
            <p:cNvPr id="80" name="Google Shape;80;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26"/>
          <p:cNvGrpSpPr/>
          <p:nvPr/>
        </p:nvGrpSpPr>
        <p:grpSpPr>
          <a:xfrm>
            <a:off x="6109812" y="-11"/>
            <a:ext cx="3037586" cy="5146815"/>
            <a:chOff x="6109812" y="-11"/>
            <a:chExt cx="3037586" cy="5146815"/>
          </a:xfrm>
        </p:grpSpPr>
        <p:sp>
          <p:nvSpPr>
            <p:cNvPr id="393" name="Google Shape;393;p2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3"/>
        <p:cNvGrpSpPr/>
        <p:nvPr/>
      </p:nvGrpSpPr>
      <p:grpSpPr>
        <a:xfrm>
          <a:off x="0" y="0"/>
          <a:ext cx="0" cy="0"/>
          <a:chOff x="0" y="0"/>
          <a:chExt cx="0" cy="0"/>
        </a:xfrm>
      </p:grpSpPr>
      <p:grpSp>
        <p:nvGrpSpPr>
          <p:cNvPr id="434" name="Google Shape;434;p30"/>
          <p:cNvGrpSpPr/>
          <p:nvPr/>
        </p:nvGrpSpPr>
        <p:grpSpPr>
          <a:xfrm>
            <a:off x="892" y="-11"/>
            <a:ext cx="3037586" cy="2252645"/>
            <a:chOff x="892" y="-11"/>
            <a:chExt cx="3037586" cy="2252645"/>
          </a:xfrm>
        </p:grpSpPr>
        <p:sp>
          <p:nvSpPr>
            <p:cNvPr id="435" name="Google Shape;435;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8" name="Google Shape;458;p30"/>
          <p:cNvGrpSpPr/>
          <p:nvPr/>
        </p:nvGrpSpPr>
        <p:grpSpPr>
          <a:xfrm>
            <a:off x="6714243" y="3860093"/>
            <a:ext cx="2429755" cy="1286711"/>
            <a:chOff x="6714243" y="3860093"/>
            <a:chExt cx="2429755" cy="1286711"/>
          </a:xfrm>
        </p:grpSpPr>
        <p:sp>
          <p:nvSpPr>
            <p:cNvPr id="459" name="Google Shape;459;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1" name="Google Shape;471;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72" name="Google Shape;472;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3" name="Google Shape;473;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4" name="Google Shape;47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75"/>
        <p:cNvGrpSpPr/>
        <p:nvPr/>
      </p:nvGrpSpPr>
      <p:grpSpPr>
        <a:xfrm>
          <a:off x="0" y="0"/>
          <a:ext cx="0" cy="0"/>
          <a:chOff x="0" y="0"/>
          <a:chExt cx="0" cy="0"/>
        </a:xfrm>
      </p:grpSpPr>
      <p:grpSp>
        <p:nvGrpSpPr>
          <p:cNvPr id="476" name="Google Shape;476;p34"/>
          <p:cNvGrpSpPr/>
          <p:nvPr/>
        </p:nvGrpSpPr>
        <p:grpSpPr>
          <a:xfrm>
            <a:off x="6714243" y="3860093"/>
            <a:ext cx="2429755" cy="1286711"/>
            <a:chOff x="6714243" y="3860093"/>
            <a:chExt cx="2429755" cy="1286711"/>
          </a:xfrm>
        </p:grpSpPr>
        <p:sp>
          <p:nvSpPr>
            <p:cNvPr id="477" name="Google Shape;477;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9" name="Google Shape;489;p34"/>
          <p:cNvGrpSpPr/>
          <p:nvPr/>
        </p:nvGrpSpPr>
        <p:grpSpPr>
          <a:xfrm>
            <a:off x="892" y="-11"/>
            <a:ext cx="3037586" cy="2252645"/>
            <a:chOff x="892" y="-11"/>
            <a:chExt cx="3037586" cy="2252645"/>
          </a:xfrm>
        </p:grpSpPr>
        <p:sp>
          <p:nvSpPr>
            <p:cNvPr id="490" name="Google Shape;490;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3" name="Google Shape;513;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14" name="Google Shape;514;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515" name="Google Shape;515;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16"/>
        <p:cNvGrpSpPr/>
        <p:nvPr/>
      </p:nvGrpSpPr>
      <p:grpSpPr>
        <a:xfrm>
          <a:off x="0" y="0"/>
          <a:ext cx="0" cy="0"/>
          <a:chOff x="0" y="0"/>
          <a:chExt cx="0" cy="0"/>
        </a:xfrm>
      </p:grpSpPr>
      <p:grpSp>
        <p:nvGrpSpPr>
          <p:cNvPr id="517" name="Google Shape;517;p31"/>
          <p:cNvGrpSpPr/>
          <p:nvPr/>
        </p:nvGrpSpPr>
        <p:grpSpPr>
          <a:xfrm>
            <a:off x="6109812" y="-11"/>
            <a:ext cx="3037586" cy="5146815"/>
            <a:chOff x="6109812" y="-11"/>
            <a:chExt cx="3037586" cy="5146815"/>
          </a:xfrm>
        </p:grpSpPr>
        <p:sp>
          <p:nvSpPr>
            <p:cNvPr id="518" name="Google Shape;518;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3" name="Google Shape;553;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4"/>
        <p:cNvGrpSpPr/>
        <p:nvPr/>
      </p:nvGrpSpPr>
      <p:grpSpPr>
        <a:xfrm>
          <a:off x="0" y="0"/>
          <a:ext cx="0" cy="0"/>
          <a:chOff x="0" y="0"/>
          <a:chExt cx="0" cy="0"/>
        </a:xfrm>
      </p:grpSpPr>
      <p:grpSp>
        <p:nvGrpSpPr>
          <p:cNvPr id="555" name="Google Shape;555;p40"/>
          <p:cNvGrpSpPr/>
          <p:nvPr/>
        </p:nvGrpSpPr>
        <p:grpSpPr>
          <a:xfrm rot="10800000" flipH="1">
            <a:off x="900" y="3856776"/>
            <a:ext cx="9143992" cy="1286720"/>
            <a:chOff x="900" y="0"/>
            <a:chExt cx="9143992" cy="1286720"/>
          </a:xfrm>
        </p:grpSpPr>
        <p:sp>
          <p:nvSpPr>
            <p:cNvPr id="556" name="Google Shape;556;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4" name="Google Shape;604;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05" name="Google Shape;605;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06"/>
        <p:cNvGrpSpPr/>
        <p:nvPr/>
      </p:nvGrpSpPr>
      <p:grpSpPr>
        <a:xfrm>
          <a:off x="0" y="0"/>
          <a:ext cx="0" cy="0"/>
          <a:chOff x="0" y="0"/>
          <a:chExt cx="0" cy="0"/>
        </a:xfrm>
      </p:grpSpPr>
      <p:grpSp>
        <p:nvGrpSpPr>
          <p:cNvPr id="607" name="Google Shape;607;p35"/>
          <p:cNvGrpSpPr/>
          <p:nvPr/>
        </p:nvGrpSpPr>
        <p:grpSpPr>
          <a:xfrm rot="10800000" flipH="1">
            <a:off x="900" y="3856776"/>
            <a:ext cx="9143992" cy="1286720"/>
            <a:chOff x="900" y="0"/>
            <a:chExt cx="9143992" cy="1286720"/>
          </a:xfrm>
        </p:grpSpPr>
        <p:sp>
          <p:nvSpPr>
            <p:cNvPr id="608" name="Google Shape;608;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6" name="Google Shape;656;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700"/>
        <p:cNvGrpSpPr/>
        <p:nvPr/>
      </p:nvGrpSpPr>
      <p:grpSpPr>
        <a:xfrm>
          <a:off x="0" y="0"/>
          <a:ext cx="0" cy="0"/>
          <a:chOff x="0" y="0"/>
          <a:chExt cx="0" cy="0"/>
        </a:xfrm>
      </p:grpSpPr>
      <p:grpSp>
        <p:nvGrpSpPr>
          <p:cNvPr id="701" name="Google Shape;701;p17"/>
          <p:cNvGrpSpPr/>
          <p:nvPr/>
        </p:nvGrpSpPr>
        <p:grpSpPr>
          <a:xfrm>
            <a:off x="-6" y="-11"/>
            <a:ext cx="2429759" cy="1609289"/>
            <a:chOff x="608719" y="-11"/>
            <a:chExt cx="2429759" cy="1609289"/>
          </a:xfrm>
        </p:grpSpPr>
        <p:sp>
          <p:nvSpPr>
            <p:cNvPr id="702" name="Google Shape;702;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 name="Google Shape;714;p1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15" name="Google Shape;715;p17"/>
          <p:cNvGrpSpPr/>
          <p:nvPr/>
        </p:nvGrpSpPr>
        <p:grpSpPr>
          <a:xfrm>
            <a:off x="4894945" y="-11"/>
            <a:ext cx="4252453" cy="5146815"/>
            <a:chOff x="4894945" y="-11"/>
            <a:chExt cx="4252453" cy="5146815"/>
          </a:xfrm>
        </p:grpSpPr>
        <p:sp>
          <p:nvSpPr>
            <p:cNvPr id="716" name="Google Shape;716;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0" name="Google Shape;770;p17"/>
          <p:cNvGrpSpPr/>
          <p:nvPr/>
        </p:nvGrpSpPr>
        <p:grpSpPr>
          <a:xfrm flipH="1">
            <a:off x="-8" y="3860093"/>
            <a:ext cx="2429755" cy="1286711"/>
            <a:chOff x="6714243" y="3860093"/>
            <a:chExt cx="2429755" cy="1286711"/>
          </a:xfrm>
        </p:grpSpPr>
        <p:sp>
          <p:nvSpPr>
            <p:cNvPr id="771" name="Google Shape;771;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83"/>
        <p:cNvGrpSpPr/>
        <p:nvPr/>
      </p:nvGrpSpPr>
      <p:grpSpPr>
        <a:xfrm>
          <a:off x="0" y="0"/>
          <a:ext cx="0" cy="0"/>
          <a:chOff x="0" y="0"/>
          <a:chExt cx="0" cy="0"/>
        </a:xfrm>
      </p:grpSpPr>
      <p:grpSp>
        <p:nvGrpSpPr>
          <p:cNvPr id="784" name="Google Shape;784;p33"/>
          <p:cNvGrpSpPr/>
          <p:nvPr/>
        </p:nvGrpSpPr>
        <p:grpSpPr>
          <a:xfrm>
            <a:off x="900" y="0"/>
            <a:ext cx="9143992" cy="2564787"/>
            <a:chOff x="900" y="0"/>
            <a:chExt cx="9143992" cy="2564787"/>
          </a:xfrm>
        </p:grpSpPr>
        <p:sp>
          <p:nvSpPr>
            <p:cNvPr id="785" name="Google Shape;785;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6" name="Google Shape;836;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37" name="Google Shape;837;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838" name="Google Shape;838;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39"/>
        <p:cNvGrpSpPr/>
        <p:nvPr/>
      </p:nvGrpSpPr>
      <p:grpSpPr>
        <a:xfrm>
          <a:off x="0" y="0"/>
          <a:ext cx="0" cy="0"/>
          <a:chOff x="0" y="0"/>
          <a:chExt cx="0" cy="0"/>
        </a:xfrm>
      </p:grpSpPr>
      <p:grpSp>
        <p:nvGrpSpPr>
          <p:cNvPr id="840" name="Google Shape;840;p37"/>
          <p:cNvGrpSpPr/>
          <p:nvPr/>
        </p:nvGrpSpPr>
        <p:grpSpPr>
          <a:xfrm>
            <a:off x="4894945" y="-11"/>
            <a:ext cx="4251603" cy="5146815"/>
            <a:chOff x="4894945" y="-11"/>
            <a:chExt cx="4251603" cy="5146815"/>
          </a:xfrm>
        </p:grpSpPr>
        <p:sp>
          <p:nvSpPr>
            <p:cNvPr id="841" name="Google Shape;841;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8" name="Google Shape;878;p37"/>
          <p:cNvGrpSpPr/>
          <p:nvPr/>
        </p:nvGrpSpPr>
        <p:grpSpPr>
          <a:xfrm>
            <a:off x="-6" y="-11"/>
            <a:ext cx="2429759" cy="1609289"/>
            <a:chOff x="608719" y="-11"/>
            <a:chExt cx="2429759" cy="1609289"/>
          </a:xfrm>
        </p:grpSpPr>
        <p:sp>
          <p:nvSpPr>
            <p:cNvPr id="879" name="Google Shape;879;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1" name="Google Shape;891;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92" name="Google Shape;892;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893" name="Google Shape;893;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894" name="Google Shape;894;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5"/>
        <p:cNvGrpSpPr/>
        <p:nvPr/>
      </p:nvGrpSpPr>
      <p:grpSpPr>
        <a:xfrm>
          <a:off x="0" y="0"/>
          <a:ext cx="0" cy="0"/>
          <a:chOff x="0" y="0"/>
          <a:chExt cx="0" cy="0"/>
        </a:xfrm>
      </p:grpSpPr>
      <p:grpSp>
        <p:nvGrpSpPr>
          <p:cNvPr id="896" name="Google Shape;896;p38"/>
          <p:cNvGrpSpPr/>
          <p:nvPr/>
        </p:nvGrpSpPr>
        <p:grpSpPr>
          <a:xfrm>
            <a:off x="6714243" y="3860093"/>
            <a:ext cx="2429755" cy="1286711"/>
            <a:chOff x="6714243" y="3860093"/>
            <a:chExt cx="2429755" cy="1286711"/>
          </a:xfrm>
        </p:grpSpPr>
        <p:sp>
          <p:nvSpPr>
            <p:cNvPr id="897" name="Google Shape;897;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9" name="Google Shape;909;p38"/>
          <p:cNvGrpSpPr/>
          <p:nvPr/>
        </p:nvGrpSpPr>
        <p:grpSpPr>
          <a:xfrm>
            <a:off x="892" y="-11"/>
            <a:ext cx="3037586" cy="2252645"/>
            <a:chOff x="892" y="-11"/>
            <a:chExt cx="3037586" cy="2252645"/>
          </a:xfrm>
        </p:grpSpPr>
        <p:sp>
          <p:nvSpPr>
            <p:cNvPr id="910" name="Google Shape;910;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3" name="Google Shape;933;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18"/>
          <p:cNvGrpSpPr/>
          <p:nvPr/>
        </p:nvGrpSpPr>
        <p:grpSpPr>
          <a:xfrm rot="10800000" flipH="1">
            <a:off x="900" y="3856776"/>
            <a:ext cx="9143992" cy="1286720"/>
            <a:chOff x="900" y="0"/>
            <a:chExt cx="9143992" cy="1286720"/>
          </a:xfrm>
        </p:grpSpPr>
        <p:sp>
          <p:nvSpPr>
            <p:cNvPr id="94" name="Google Shape;94;p1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278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19"/>
          <p:cNvGrpSpPr/>
          <p:nvPr/>
        </p:nvGrpSpPr>
        <p:grpSpPr>
          <a:xfrm>
            <a:off x="6714243" y="3860093"/>
            <a:ext cx="2429755" cy="1286711"/>
            <a:chOff x="6714243" y="3860093"/>
            <a:chExt cx="2429755" cy="1286711"/>
          </a:xfrm>
        </p:grpSpPr>
        <p:sp>
          <p:nvSpPr>
            <p:cNvPr id="145" name="Google Shape;145;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19"/>
          <p:cNvGrpSpPr/>
          <p:nvPr/>
        </p:nvGrpSpPr>
        <p:grpSpPr>
          <a:xfrm>
            <a:off x="892" y="-11"/>
            <a:ext cx="3037586" cy="2252645"/>
            <a:chOff x="892" y="-11"/>
            <a:chExt cx="3037586" cy="2252645"/>
          </a:xfrm>
        </p:grpSpPr>
        <p:sp>
          <p:nvSpPr>
            <p:cNvPr id="158" name="Google Shape;158;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0"/>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0"/>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1"/>
          <p:cNvGrpSpPr/>
          <p:nvPr/>
        </p:nvGrpSpPr>
        <p:grpSpPr>
          <a:xfrm>
            <a:off x="4894945" y="-11"/>
            <a:ext cx="4251603" cy="5146815"/>
            <a:chOff x="4894945" y="-11"/>
            <a:chExt cx="4251603" cy="5146815"/>
          </a:xfrm>
        </p:grpSpPr>
        <p:sp>
          <p:nvSpPr>
            <p:cNvPr id="192" name="Google Shape;192;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1"/>
          <p:cNvGrpSpPr/>
          <p:nvPr/>
        </p:nvGrpSpPr>
        <p:grpSpPr>
          <a:xfrm>
            <a:off x="-6" y="-11"/>
            <a:ext cx="2429759" cy="1609289"/>
            <a:chOff x="608719" y="-11"/>
            <a:chExt cx="2429759" cy="1609289"/>
          </a:xfrm>
        </p:grpSpPr>
        <p:sp>
          <p:nvSpPr>
            <p:cNvPr id="230" name="Google Shape;230;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22"/>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22"/>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22"/>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22"/>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22"/>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22"/>
          <p:cNvGrpSpPr/>
          <p:nvPr/>
        </p:nvGrpSpPr>
        <p:grpSpPr>
          <a:xfrm>
            <a:off x="8852495" y="4901389"/>
            <a:ext cx="174223" cy="174233"/>
            <a:chOff x="9447488" y="6048704"/>
            <a:chExt cx="1800000" cy="1800200"/>
          </a:xfrm>
        </p:grpSpPr>
        <p:sp>
          <p:nvSpPr>
            <p:cNvPr id="253" name="Google Shape;253;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22"/>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22"/>
          <p:cNvGrpSpPr/>
          <p:nvPr/>
        </p:nvGrpSpPr>
        <p:grpSpPr>
          <a:xfrm>
            <a:off x="8386414" y="4901389"/>
            <a:ext cx="174223" cy="174233"/>
            <a:chOff x="9447488" y="6048704"/>
            <a:chExt cx="1800000" cy="1800200"/>
          </a:xfrm>
        </p:grpSpPr>
        <p:sp>
          <p:nvSpPr>
            <p:cNvPr id="256" name="Google Shape;256;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22"/>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23"/>
          <p:cNvGrpSpPr/>
          <p:nvPr/>
        </p:nvGrpSpPr>
        <p:grpSpPr>
          <a:xfrm>
            <a:off x="892" y="-11"/>
            <a:ext cx="3037586" cy="2252645"/>
            <a:chOff x="892" y="-11"/>
            <a:chExt cx="3037586" cy="2252645"/>
          </a:xfrm>
        </p:grpSpPr>
        <p:sp>
          <p:nvSpPr>
            <p:cNvPr id="260" name="Google Shape;260;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23"/>
          <p:cNvGrpSpPr/>
          <p:nvPr/>
        </p:nvGrpSpPr>
        <p:grpSpPr>
          <a:xfrm>
            <a:off x="6714243" y="3860093"/>
            <a:ext cx="2429755" cy="1286711"/>
            <a:chOff x="6714243" y="3860093"/>
            <a:chExt cx="2429755" cy="1286711"/>
          </a:xfrm>
        </p:grpSpPr>
        <p:sp>
          <p:nvSpPr>
            <p:cNvPr id="284" name="Google Shape;284;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2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2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24"/>
          <p:cNvGrpSpPr/>
          <p:nvPr/>
        </p:nvGrpSpPr>
        <p:grpSpPr>
          <a:xfrm>
            <a:off x="6714243" y="3860093"/>
            <a:ext cx="2429755" cy="1286711"/>
            <a:chOff x="6714243" y="3860093"/>
            <a:chExt cx="2429755" cy="1286711"/>
          </a:xfrm>
        </p:grpSpPr>
        <p:sp>
          <p:nvSpPr>
            <p:cNvPr id="302" name="Google Shape;302;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24"/>
          <p:cNvGrpSpPr/>
          <p:nvPr/>
        </p:nvGrpSpPr>
        <p:grpSpPr>
          <a:xfrm>
            <a:off x="892" y="-11"/>
            <a:ext cx="3037586" cy="2252645"/>
            <a:chOff x="892" y="-11"/>
            <a:chExt cx="3037586" cy="2252645"/>
          </a:xfrm>
        </p:grpSpPr>
        <p:sp>
          <p:nvSpPr>
            <p:cNvPr id="315" name="Google Shape;315;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25"/>
          <p:cNvGrpSpPr/>
          <p:nvPr/>
        </p:nvGrpSpPr>
        <p:grpSpPr>
          <a:xfrm rot="10800000" flipH="1">
            <a:off x="900" y="3856776"/>
            <a:ext cx="9143992" cy="1286720"/>
            <a:chOff x="900" y="0"/>
            <a:chExt cx="9143992" cy="1286720"/>
          </a:xfrm>
        </p:grpSpPr>
        <p:sp>
          <p:nvSpPr>
            <p:cNvPr id="341" name="Google Shape;341;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31" name="Google Shape;431;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32" name="Google Shape;43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6" r:id="rId6"/>
    <p:sldLayoutId id="2147483667" r:id="rId7"/>
    <p:sldLayoutId id="2147483668" r:id="rId8"/>
    <p:sldLayoutId id="2147483669" r:id="rId9"/>
    <p:sldLayoutId id="214748367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119144265" TargetMode="External"/><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hyperlink" Target="http://gmcbeats.com/?_ga=2.48622950.1920727836.1533034386-1008544369.153303438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bit.ly/3wvZ2Q7"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hyperlink" Target="http://creativecommons.org/licenses/by-sa/3.0/ie/" TargetMode="External"/><Relationship Id="rId4" Type="http://schemas.openxmlformats.org/officeDocument/2006/relationships/image" Target="../media/image23.png"/><Relationship Id="rId9"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vimeo.com/109564466"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hyperlink" Target="http://drive.google.com/file/d/0B1QHEUUJl6pcRHo3Zk9hRjRiMTQ/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7"/>
        <p:cNvGrpSpPr/>
        <p:nvPr/>
      </p:nvGrpSpPr>
      <p:grpSpPr>
        <a:xfrm>
          <a:off x="0" y="0"/>
          <a:ext cx="0" cy="0"/>
          <a:chOff x="0" y="0"/>
          <a:chExt cx="0" cy="0"/>
        </a:xfrm>
      </p:grpSpPr>
      <p:sp>
        <p:nvSpPr>
          <p:cNvPr id="938" name="Google Shape;938;p2"/>
          <p:cNvSpPr txBox="1">
            <a:spLocks noGrp="1"/>
          </p:cNvSpPr>
          <p:nvPr>
            <p:ph type="ctrTitle"/>
          </p:nvPr>
        </p:nvSpPr>
        <p:spPr>
          <a:xfrm>
            <a:off x="1806175" y="3216325"/>
            <a:ext cx="5517300" cy="1159800"/>
          </a:xfrm>
          <a:prstGeom prst="rect">
            <a:avLst/>
          </a:prstGeom>
          <a:solidFill>
            <a:srgbClr val="D89F39">
              <a:alpha val="63529"/>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 sz="2200" dirty="0">
                <a:solidFill>
                  <a:schemeClr val="lt1"/>
                </a:solidFill>
                <a:latin typeface="Arial"/>
                <a:ea typeface="Arial"/>
                <a:cs typeface="Arial"/>
                <a:sym typeface="Arial"/>
              </a:rPr>
              <a:t>SAFER INTERNET DAY</a:t>
            </a:r>
            <a:br>
              <a:rPr lang="en" sz="2200" dirty="0">
                <a:solidFill>
                  <a:schemeClr val="lt1"/>
                </a:solidFill>
                <a:latin typeface="Arial"/>
                <a:ea typeface="Arial"/>
                <a:cs typeface="Arial"/>
                <a:sym typeface="Arial"/>
              </a:rPr>
            </a:br>
            <a:r>
              <a:rPr lang="en" sz="2200" dirty="0">
                <a:solidFill>
                  <a:schemeClr val="lt1"/>
                </a:solidFill>
                <a:latin typeface="Arial"/>
                <a:ea typeface="Arial"/>
                <a:cs typeface="Arial"/>
                <a:sym typeface="Arial"/>
              </a:rPr>
              <a:t>TOGETHER FOR A BETTER INTERNET (5</a:t>
            </a:r>
            <a:r>
              <a:rPr lang="en" sz="2200" baseline="30000" dirty="0">
                <a:solidFill>
                  <a:schemeClr val="lt1"/>
                </a:solidFill>
                <a:latin typeface="Arial"/>
                <a:ea typeface="Arial"/>
                <a:cs typeface="Arial"/>
                <a:sym typeface="Arial"/>
              </a:rPr>
              <a:t>TH</a:t>
            </a:r>
            <a:r>
              <a:rPr lang="en" sz="2200" dirty="0">
                <a:solidFill>
                  <a:schemeClr val="lt1"/>
                </a:solidFill>
                <a:latin typeface="Arial"/>
                <a:ea typeface="Arial"/>
                <a:cs typeface="Arial"/>
                <a:sym typeface="Arial"/>
              </a:rPr>
              <a:t> AND 6</a:t>
            </a:r>
            <a:r>
              <a:rPr lang="en" sz="2200" baseline="30000" dirty="0">
                <a:solidFill>
                  <a:schemeClr val="lt1"/>
                </a:solidFill>
                <a:latin typeface="Arial"/>
                <a:ea typeface="Arial"/>
                <a:cs typeface="Arial"/>
                <a:sym typeface="Arial"/>
              </a:rPr>
              <a:t>TH</a:t>
            </a:r>
            <a:r>
              <a:rPr lang="en" sz="2200" dirty="0">
                <a:solidFill>
                  <a:schemeClr val="lt1"/>
                </a:solidFill>
                <a:latin typeface="Arial"/>
                <a:ea typeface="Arial"/>
                <a:cs typeface="Arial"/>
                <a:sym typeface="Arial"/>
              </a:rPr>
              <a:t> CLASS)</a:t>
            </a:r>
            <a:endParaRPr sz="2200" dirty="0">
              <a:solidFill>
                <a:schemeClr val="lt1"/>
              </a:solidFill>
            </a:endParaRPr>
          </a:p>
        </p:txBody>
      </p:sp>
      <p:pic>
        <p:nvPicPr>
          <p:cNvPr id="939" name="Google Shape;939;p2"/>
          <p:cNvPicPr preferRelativeResize="0"/>
          <p:nvPr/>
        </p:nvPicPr>
        <p:blipFill rotWithShape="1">
          <a:blip r:embed="rId4">
            <a:alphaModFix/>
          </a:blip>
          <a:srcRect/>
          <a:stretch/>
        </p:blipFill>
        <p:spPr>
          <a:xfrm>
            <a:off x="3395276" y="79322"/>
            <a:ext cx="2542005" cy="562043"/>
          </a:xfrm>
          <a:prstGeom prst="rect">
            <a:avLst/>
          </a:prstGeom>
          <a:noFill/>
          <a:ln>
            <a:noFill/>
          </a:ln>
        </p:spPr>
      </p:pic>
      <p:sp>
        <p:nvSpPr>
          <p:cNvPr id="940" name="Google Shape;940;p2"/>
          <p:cNvSpPr/>
          <p:nvPr/>
        </p:nvSpPr>
        <p:spPr>
          <a:xfrm>
            <a:off x="3395276" y="4532260"/>
            <a:ext cx="1846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sp>
        <p:nvSpPr>
          <p:cNvPr id="941" name="Google Shape;941;p2"/>
          <p:cNvSpPr/>
          <p:nvPr/>
        </p:nvSpPr>
        <p:spPr>
          <a:xfrm>
            <a:off x="1894025" y="4532260"/>
            <a:ext cx="5352021" cy="611240"/>
          </a:xfrm>
          <a:prstGeom prst="rect">
            <a:avLst/>
          </a:prstGeom>
          <a:solidFill>
            <a:srgbClr val="FFFFFF"/>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942" name="Google Shape;942;p2"/>
          <p:cNvPicPr preferRelativeResize="0"/>
          <p:nvPr/>
        </p:nvPicPr>
        <p:blipFill rotWithShape="1">
          <a:blip r:embed="rId5">
            <a:alphaModFix/>
          </a:blip>
          <a:srcRect/>
          <a:stretch/>
        </p:blipFill>
        <p:spPr>
          <a:xfrm>
            <a:off x="5937281" y="4311656"/>
            <a:ext cx="1479000" cy="1056762"/>
          </a:xfrm>
          <a:prstGeom prst="rect">
            <a:avLst/>
          </a:prstGeom>
          <a:noFill/>
          <a:ln>
            <a:noFill/>
          </a:ln>
        </p:spPr>
      </p:pic>
      <p:pic>
        <p:nvPicPr>
          <p:cNvPr id="943" name="Google Shape;943;p2"/>
          <p:cNvPicPr preferRelativeResize="0"/>
          <p:nvPr/>
        </p:nvPicPr>
        <p:blipFill rotWithShape="1">
          <a:blip r:embed="rId6">
            <a:alphaModFix/>
          </a:blip>
          <a:srcRect/>
          <a:stretch/>
        </p:blipFill>
        <p:spPr>
          <a:xfrm>
            <a:off x="4159538" y="4701765"/>
            <a:ext cx="1980351" cy="276544"/>
          </a:xfrm>
          <a:prstGeom prst="rect">
            <a:avLst/>
          </a:prstGeom>
          <a:noFill/>
          <a:ln>
            <a:noFill/>
          </a:ln>
        </p:spPr>
      </p:pic>
      <p:pic>
        <p:nvPicPr>
          <p:cNvPr id="944" name="Google Shape;944;p2"/>
          <p:cNvPicPr preferRelativeResize="0"/>
          <p:nvPr/>
        </p:nvPicPr>
        <p:blipFill rotWithShape="1">
          <a:blip r:embed="rId7">
            <a:alphaModFix/>
          </a:blip>
          <a:srcRect/>
          <a:stretch/>
        </p:blipFill>
        <p:spPr>
          <a:xfrm>
            <a:off x="3129178" y="4623624"/>
            <a:ext cx="967495" cy="421325"/>
          </a:xfrm>
          <a:prstGeom prst="rect">
            <a:avLst/>
          </a:prstGeom>
          <a:noFill/>
          <a:ln>
            <a:noFill/>
          </a:ln>
        </p:spPr>
      </p:pic>
      <p:pic>
        <p:nvPicPr>
          <p:cNvPr id="945" name="Google Shape;945;p2"/>
          <p:cNvPicPr preferRelativeResize="0"/>
          <p:nvPr/>
        </p:nvPicPr>
        <p:blipFill>
          <a:blip r:embed="rId8">
            <a:alphaModFix/>
          </a:blip>
          <a:stretch>
            <a:fillRect/>
          </a:stretch>
        </p:blipFill>
        <p:spPr>
          <a:xfrm>
            <a:off x="1806179" y="4575063"/>
            <a:ext cx="1322995" cy="518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gd41e5fefd5_0_28"/>
          <p:cNvSpPr txBox="1">
            <a:spLocks noGrp="1"/>
          </p:cNvSpPr>
          <p:nvPr>
            <p:ph type="title"/>
          </p:nvPr>
        </p:nvSpPr>
        <p:spPr>
          <a:xfrm>
            <a:off x="2430788" y="222976"/>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Clr>
                <a:schemeClr val="dk1"/>
              </a:buClr>
              <a:buSzPts val="1100"/>
              <a:buFont typeface="Arial"/>
              <a:buNone/>
            </a:pPr>
            <a:r>
              <a:rPr lang="en" sz="2200" dirty="0">
                <a:solidFill>
                  <a:srgbClr val="FF0000"/>
                </a:solidFill>
              </a:rPr>
              <a:t>Respectful Communication Online</a:t>
            </a:r>
            <a:endParaRPr sz="2200" dirty="0">
              <a:solidFill>
                <a:srgbClr val="FF0000"/>
              </a:solidFill>
            </a:endParaRPr>
          </a:p>
          <a:p>
            <a:pPr marL="0" lvl="0" indent="0" algn="r" rtl="0">
              <a:lnSpc>
                <a:spcPct val="100000"/>
              </a:lnSpc>
              <a:spcBef>
                <a:spcPts val="0"/>
              </a:spcBef>
              <a:spcAft>
                <a:spcPts val="0"/>
              </a:spcAft>
              <a:buSzPts val="2400"/>
              <a:buNone/>
            </a:pPr>
            <a:r>
              <a:rPr lang="en" sz="2200" dirty="0">
                <a:solidFill>
                  <a:srgbClr val="000000"/>
                </a:solidFill>
              </a:rPr>
              <a:t>Anti Cyberbullying Rap – I Like It</a:t>
            </a:r>
            <a:endParaRPr sz="2200" dirty="0">
              <a:solidFill>
                <a:srgbClr val="000000"/>
              </a:solidFill>
            </a:endParaRPr>
          </a:p>
        </p:txBody>
      </p:sp>
      <p:sp>
        <p:nvSpPr>
          <p:cNvPr id="1033" name="Google Shape;1033;gd41e5fefd5_0_28"/>
          <p:cNvSpPr txBox="1">
            <a:spLocks noGrp="1"/>
          </p:cNvSpPr>
          <p:nvPr>
            <p:ph type="body" idx="1"/>
          </p:nvPr>
        </p:nvSpPr>
        <p:spPr>
          <a:xfrm>
            <a:off x="5301975" y="1356963"/>
            <a:ext cx="3680400" cy="2902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200"/>
              <a:buNone/>
            </a:pPr>
            <a:r>
              <a:rPr lang="en" sz="1600" b="1">
                <a:solidFill>
                  <a:schemeClr val="dk1"/>
                </a:solidFill>
                <a:latin typeface="Montserrat"/>
                <a:ea typeface="Montserrat"/>
                <a:cs typeface="Montserrat"/>
                <a:sym typeface="Montserrat"/>
              </a:rPr>
              <a:t>Click the link to play video: </a:t>
            </a:r>
            <a:r>
              <a:rPr lang="en" sz="1600" b="1" u="sng">
                <a:solidFill>
                  <a:schemeClr val="hlink"/>
                </a:solidFill>
                <a:latin typeface="Montserrat"/>
                <a:ea typeface="Montserrat"/>
                <a:cs typeface="Montserrat"/>
                <a:sym typeface="Montserrat"/>
                <a:hlinkClick r:id="rId3"/>
              </a:rPr>
              <a:t>https://vimeo.com/119144265</a:t>
            </a:r>
            <a:endParaRPr sz="16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SzPts val="2200"/>
              <a:buNone/>
            </a:pPr>
            <a:r>
              <a:rPr lang="en" sz="1600">
                <a:solidFill>
                  <a:srgbClr val="000000"/>
                </a:solidFill>
                <a:latin typeface="Montserrat"/>
                <a:ea typeface="Montserrat"/>
                <a:cs typeface="Montserrat"/>
                <a:sym typeface="Montserrat"/>
              </a:rPr>
              <a:t>The Anti Cyberbullying Rap – I Like It, was created by </a:t>
            </a:r>
            <a:r>
              <a:rPr lang="en" sz="1600">
                <a:solidFill>
                  <a:srgbClr val="000000"/>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GMCBeats</a:t>
            </a:r>
            <a:r>
              <a:rPr lang="en" sz="1600">
                <a:solidFill>
                  <a:srgbClr val="000000"/>
                </a:solidFill>
                <a:latin typeface="Montserrat"/>
                <a:ea typeface="Montserrat"/>
                <a:cs typeface="Montserrat"/>
                <a:sym typeface="Montserrat"/>
              </a:rPr>
              <a:t> and Webwise Ireland to promote an anti-bullying message to celebrate Safer Internet Day.</a:t>
            </a:r>
            <a:endParaRPr sz="1600">
              <a:solidFill>
                <a:srgbClr val="000000"/>
              </a:solidFill>
              <a:latin typeface="Montserrat"/>
              <a:ea typeface="Montserrat"/>
              <a:cs typeface="Montserrat"/>
              <a:sym typeface="Montserrat"/>
            </a:endParaRPr>
          </a:p>
          <a:p>
            <a:pPr marL="0" lvl="0" indent="0" algn="l" rtl="0">
              <a:lnSpc>
                <a:spcPct val="90000"/>
              </a:lnSpc>
              <a:spcBef>
                <a:spcPts val="0"/>
              </a:spcBef>
              <a:spcAft>
                <a:spcPts val="0"/>
              </a:spcAft>
              <a:buSzPts val="2200"/>
              <a:buNone/>
            </a:pPr>
            <a:endParaRPr sz="1600">
              <a:solidFill>
                <a:srgbClr val="000000"/>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2200"/>
              <a:buFont typeface="Arial"/>
              <a:buNone/>
            </a:pPr>
            <a:r>
              <a:rPr lang="en" sz="1600">
                <a:solidFill>
                  <a:srgbClr val="000000"/>
                </a:solidFill>
                <a:latin typeface="Montserrat"/>
                <a:ea typeface="Montserrat"/>
                <a:cs typeface="Montserrat"/>
                <a:sym typeface="Montserrat"/>
              </a:rPr>
              <a:t>Listen to the lyrics and see can you spot the key safety advice.</a:t>
            </a:r>
            <a:endParaRPr sz="1600">
              <a:solidFill>
                <a:srgbClr val="000000"/>
              </a:solidFill>
              <a:latin typeface="Montserrat"/>
              <a:ea typeface="Montserrat"/>
              <a:cs typeface="Montserrat"/>
              <a:sym typeface="Montserrat"/>
            </a:endParaRPr>
          </a:p>
        </p:txBody>
      </p:sp>
      <p:sp>
        <p:nvSpPr>
          <p:cNvPr id="1034" name="Google Shape;1034;gd41e5fefd5_0_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10</a:t>
            </a:fld>
            <a:endParaRPr/>
          </a:p>
        </p:txBody>
      </p:sp>
      <p:pic>
        <p:nvPicPr>
          <p:cNvPr id="1035" name="Google Shape;1035;gd41e5fefd5_0_28"/>
          <p:cNvPicPr preferRelativeResize="0"/>
          <p:nvPr/>
        </p:nvPicPr>
        <p:blipFill rotWithShape="1">
          <a:blip r:embed="rId5">
            <a:alphaModFix/>
          </a:blip>
          <a:srcRect/>
          <a:stretch/>
        </p:blipFill>
        <p:spPr>
          <a:xfrm>
            <a:off x="97556" y="80989"/>
            <a:ext cx="1984393" cy="438735"/>
          </a:xfrm>
          <a:prstGeom prst="rect">
            <a:avLst/>
          </a:prstGeom>
          <a:noFill/>
          <a:ln>
            <a:noFill/>
          </a:ln>
        </p:spPr>
      </p:pic>
      <p:pic>
        <p:nvPicPr>
          <p:cNvPr id="1036" name="Google Shape;1036;gd41e5fefd5_0_28"/>
          <p:cNvPicPr preferRelativeResize="0"/>
          <p:nvPr/>
        </p:nvPicPr>
        <p:blipFill rotWithShape="1">
          <a:blip r:embed="rId6">
            <a:alphaModFix/>
          </a:blip>
          <a:srcRect/>
          <a:stretch/>
        </p:blipFill>
        <p:spPr>
          <a:xfrm>
            <a:off x="97551" y="960120"/>
            <a:ext cx="4666474" cy="4183318"/>
          </a:xfrm>
          <a:prstGeom prst="rect">
            <a:avLst/>
          </a:prstGeom>
          <a:noFill/>
          <a:ln>
            <a:noFill/>
          </a:ln>
        </p:spPr>
      </p:pic>
      <p:pic>
        <p:nvPicPr>
          <p:cNvPr id="1037" name="Google Shape;1037;gd41e5fefd5_0_28"/>
          <p:cNvPicPr preferRelativeResize="0"/>
          <p:nvPr/>
        </p:nvPicPr>
        <p:blipFill rotWithShape="1">
          <a:blip r:embed="rId7">
            <a:alphaModFix/>
          </a:blip>
          <a:srcRect/>
          <a:stretch/>
        </p:blipFill>
        <p:spPr>
          <a:xfrm>
            <a:off x="249125" y="1206102"/>
            <a:ext cx="4322875" cy="25337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gd41e5fefd5_0_41"/>
          <p:cNvSpPr txBox="1">
            <a:spLocks noGrp="1"/>
          </p:cNvSpPr>
          <p:nvPr>
            <p:ph type="title"/>
          </p:nvPr>
        </p:nvSpPr>
        <p:spPr>
          <a:xfrm>
            <a:off x="2568925" y="300356"/>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Clr>
                <a:schemeClr val="dk1"/>
              </a:buClr>
              <a:buSzPts val="1100"/>
              <a:buFont typeface="Arial"/>
              <a:buNone/>
            </a:pPr>
            <a:r>
              <a:rPr lang="en" dirty="0">
                <a:solidFill>
                  <a:srgbClr val="FF0000"/>
                </a:solidFill>
              </a:rPr>
              <a:t>Respectful Communication Online</a:t>
            </a:r>
            <a:endParaRPr dirty="0">
              <a:solidFill>
                <a:srgbClr val="FF0000"/>
              </a:solidFill>
            </a:endParaRPr>
          </a:p>
          <a:p>
            <a:pPr marL="0" lvl="0" indent="0" algn="r" rtl="0">
              <a:lnSpc>
                <a:spcPct val="100000"/>
              </a:lnSpc>
              <a:spcBef>
                <a:spcPts val="0"/>
              </a:spcBef>
              <a:spcAft>
                <a:spcPts val="0"/>
              </a:spcAft>
              <a:buSzPts val="2400"/>
              <a:buNone/>
            </a:pPr>
            <a:r>
              <a:rPr lang="en" dirty="0">
                <a:solidFill>
                  <a:srgbClr val="FF9900"/>
                </a:solidFill>
              </a:rPr>
              <a:t>Golden Rules of Chatting Online</a:t>
            </a:r>
            <a:endParaRPr dirty="0">
              <a:solidFill>
                <a:srgbClr val="FF9900"/>
              </a:solidFill>
            </a:endParaRPr>
          </a:p>
        </p:txBody>
      </p:sp>
      <p:sp>
        <p:nvSpPr>
          <p:cNvPr id="1043" name="Google Shape;1043;gd41e5fefd5_0_41"/>
          <p:cNvSpPr txBox="1">
            <a:spLocks noGrp="1"/>
          </p:cNvSpPr>
          <p:nvPr>
            <p:ph type="body" idx="1"/>
          </p:nvPr>
        </p:nvSpPr>
        <p:spPr>
          <a:xfrm>
            <a:off x="3371725" y="1120500"/>
            <a:ext cx="5652900" cy="29025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Clr>
                <a:srgbClr val="000000"/>
              </a:buClr>
              <a:buSzPts val="1600"/>
              <a:buFont typeface="Montserrat"/>
              <a:buAutoNum type="arabicPeriod"/>
            </a:pPr>
            <a:r>
              <a:rPr lang="en" sz="1600" b="1">
                <a:solidFill>
                  <a:srgbClr val="000000"/>
                </a:solidFill>
                <a:latin typeface="Montserrat"/>
                <a:ea typeface="Montserrat"/>
                <a:cs typeface="Montserrat"/>
                <a:sym typeface="Montserrat"/>
              </a:rPr>
              <a:t>Always respect other people’s feelings on the internet.</a:t>
            </a:r>
            <a:endParaRPr sz="1600" b="1">
              <a:solidFill>
                <a:srgbClr val="000000"/>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ontserrat"/>
              <a:buAutoNum type="arabicPeriod"/>
            </a:pPr>
            <a:r>
              <a:rPr lang="en" sz="1600" b="1">
                <a:solidFill>
                  <a:srgbClr val="000000"/>
                </a:solidFill>
                <a:latin typeface="Montserrat"/>
                <a:ea typeface="Montserrat"/>
                <a:cs typeface="Montserrat"/>
                <a:sym typeface="Montserrat"/>
              </a:rPr>
              <a:t>Not everyone you meet on the internet is who they pretend to be.</a:t>
            </a:r>
            <a:endParaRPr sz="1600" b="1">
              <a:solidFill>
                <a:srgbClr val="000000"/>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ontserrat"/>
              <a:buAutoNum type="arabicPeriod"/>
            </a:pPr>
            <a:r>
              <a:rPr lang="en" sz="1600" b="1">
                <a:solidFill>
                  <a:srgbClr val="000000"/>
                </a:solidFill>
                <a:latin typeface="Montserrat"/>
                <a:ea typeface="Montserrat"/>
                <a:cs typeface="Montserrat"/>
                <a:sym typeface="Montserrat"/>
              </a:rPr>
              <a:t>Never meet someone in person you’ve only known online.</a:t>
            </a:r>
            <a:endParaRPr sz="1600" b="1">
              <a:solidFill>
                <a:srgbClr val="000000"/>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AutoNum type="arabicPeriod"/>
            </a:pPr>
            <a:r>
              <a:rPr lang="en" sz="1600">
                <a:solidFill>
                  <a:srgbClr val="000000"/>
                </a:solidFill>
              </a:rPr>
              <a:t>If you receive a message that bothers you:</a:t>
            </a:r>
            <a:endParaRPr sz="1600">
              <a:solidFill>
                <a:srgbClr val="000000"/>
              </a:solidFill>
            </a:endParaRPr>
          </a:p>
          <a:p>
            <a:pPr marL="914400" lvl="0" indent="0" algn="l" rtl="0">
              <a:lnSpc>
                <a:spcPct val="115000"/>
              </a:lnSpc>
              <a:spcBef>
                <a:spcPts val="600"/>
              </a:spcBef>
              <a:spcAft>
                <a:spcPts val="0"/>
              </a:spcAft>
              <a:buSzPts val="2200"/>
              <a:buNone/>
            </a:pPr>
            <a:r>
              <a:rPr lang="en" sz="1600" b="1">
                <a:solidFill>
                  <a:srgbClr val="000000"/>
                </a:solidFill>
                <a:latin typeface="Montserrat"/>
                <a:ea typeface="Montserrat"/>
                <a:cs typeface="Montserrat"/>
                <a:sym typeface="Montserrat"/>
              </a:rPr>
              <a:t>STOP</a:t>
            </a:r>
            <a:r>
              <a:rPr lang="en" sz="1600">
                <a:solidFill>
                  <a:srgbClr val="000000"/>
                </a:solidFill>
                <a:latin typeface="Montserrat"/>
                <a:ea typeface="Montserrat"/>
                <a:cs typeface="Montserrat"/>
                <a:sym typeface="Montserrat"/>
              </a:rPr>
              <a:t> – don’t reply to the message but do take a screenshot </a:t>
            </a:r>
            <a:endParaRPr sz="1600">
              <a:solidFill>
                <a:srgbClr val="000000"/>
              </a:solidFill>
              <a:latin typeface="Montserrat"/>
              <a:ea typeface="Montserrat"/>
              <a:cs typeface="Montserrat"/>
              <a:sym typeface="Montserrat"/>
            </a:endParaRPr>
          </a:p>
          <a:p>
            <a:pPr marL="457200" lvl="0" indent="457200" algn="just" rtl="0">
              <a:lnSpc>
                <a:spcPct val="115000"/>
              </a:lnSpc>
              <a:spcBef>
                <a:spcPts val="0"/>
              </a:spcBef>
              <a:spcAft>
                <a:spcPts val="0"/>
              </a:spcAft>
              <a:buClr>
                <a:schemeClr val="dk1"/>
              </a:buClr>
              <a:buSzPts val="1100"/>
              <a:buFont typeface="Arial"/>
              <a:buNone/>
            </a:pPr>
            <a:r>
              <a:rPr lang="en" sz="1600" b="1">
                <a:solidFill>
                  <a:srgbClr val="000000"/>
                </a:solidFill>
                <a:latin typeface="Montserrat"/>
                <a:ea typeface="Montserrat"/>
                <a:cs typeface="Montserrat"/>
                <a:sym typeface="Montserrat"/>
              </a:rPr>
              <a:t>BLOCK</a:t>
            </a:r>
            <a:r>
              <a:rPr lang="en" sz="1600">
                <a:solidFill>
                  <a:srgbClr val="000000"/>
                </a:solidFill>
                <a:latin typeface="Montserrat"/>
                <a:ea typeface="Montserrat"/>
                <a:cs typeface="Montserrat"/>
                <a:sym typeface="Montserrat"/>
              </a:rPr>
              <a:t>– block the sender </a:t>
            </a:r>
            <a:endParaRPr sz="1600">
              <a:solidFill>
                <a:srgbClr val="000000"/>
              </a:solidFill>
              <a:latin typeface="Montserrat"/>
              <a:ea typeface="Montserrat"/>
              <a:cs typeface="Montserrat"/>
              <a:sym typeface="Montserrat"/>
            </a:endParaRPr>
          </a:p>
          <a:p>
            <a:pPr marL="457200" lvl="0" indent="457200" algn="just" rtl="0">
              <a:lnSpc>
                <a:spcPct val="115000"/>
              </a:lnSpc>
              <a:spcBef>
                <a:spcPts val="0"/>
              </a:spcBef>
              <a:spcAft>
                <a:spcPts val="0"/>
              </a:spcAft>
              <a:buClr>
                <a:schemeClr val="dk1"/>
              </a:buClr>
              <a:buSzPts val="1100"/>
              <a:buFont typeface="Arial"/>
              <a:buNone/>
            </a:pPr>
            <a:r>
              <a:rPr lang="en" sz="1600" b="1">
                <a:solidFill>
                  <a:srgbClr val="000000"/>
                </a:solidFill>
                <a:latin typeface="Montserrat"/>
                <a:ea typeface="Montserrat"/>
                <a:cs typeface="Montserrat"/>
                <a:sym typeface="Montserrat"/>
              </a:rPr>
              <a:t>TELL</a:t>
            </a:r>
            <a:r>
              <a:rPr lang="en" sz="1600">
                <a:solidFill>
                  <a:srgbClr val="000000"/>
                </a:solidFill>
                <a:latin typeface="Montserrat"/>
                <a:ea typeface="Montserrat"/>
                <a:cs typeface="Montserrat"/>
                <a:sym typeface="Montserrat"/>
              </a:rPr>
              <a:t> – a trusted adult</a:t>
            </a:r>
            <a:endParaRPr sz="1600">
              <a:solidFill>
                <a:srgbClr val="000000"/>
              </a:solidFill>
            </a:endParaRPr>
          </a:p>
        </p:txBody>
      </p:sp>
      <p:sp>
        <p:nvSpPr>
          <p:cNvPr id="1044" name="Google Shape;1044;gd41e5fefd5_0_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11</a:t>
            </a:fld>
            <a:endParaRPr/>
          </a:p>
        </p:txBody>
      </p:sp>
      <p:pic>
        <p:nvPicPr>
          <p:cNvPr id="1045" name="Google Shape;1045;gd41e5fefd5_0_41"/>
          <p:cNvPicPr preferRelativeResize="0"/>
          <p:nvPr/>
        </p:nvPicPr>
        <p:blipFill rotWithShape="1">
          <a:blip r:embed="rId3">
            <a:alphaModFix/>
          </a:blip>
          <a:srcRect/>
          <a:stretch/>
        </p:blipFill>
        <p:spPr>
          <a:xfrm>
            <a:off x="97556" y="80989"/>
            <a:ext cx="1984393" cy="438735"/>
          </a:xfrm>
          <a:prstGeom prst="rect">
            <a:avLst/>
          </a:prstGeom>
          <a:noFill/>
          <a:ln>
            <a:noFill/>
          </a:ln>
        </p:spPr>
      </p:pic>
      <p:pic>
        <p:nvPicPr>
          <p:cNvPr id="1046" name="Google Shape;1046;gd41e5fefd5_0_41"/>
          <p:cNvPicPr preferRelativeResize="0"/>
          <p:nvPr/>
        </p:nvPicPr>
        <p:blipFill rotWithShape="1">
          <a:blip r:embed="rId4">
            <a:alphaModFix/>
          </a:blip>
          <a:srcRect/>
          <a:stretch/>
        </p:blipFill>
        <p:spPr>
          <a:xfrm>
            <a:off x="53700" y="1947675"/>
            <a:ext cx="3203874" cy="2075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7f98d56b6c_1_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solidFill>
                  <a:srgbClr val="FFFFFF"/>
                </a:solidFill>
              </a:rPr>
              <a:t>12</a:t>
            </a:fld>
            <a:endParaRPr>
              <a:solidFill>
                <a:srgbClr val="FFFFFF"/>
              </a:solidFill>
            </a:endParaRPr>
          </a:p>
        </p:txBody>
      </p:sp>
      <p:sp>
        <p:nvSpPr>
          <p:cNvPr id="1052" name="Google Shape;1052;g7f98d56b6c_1_23"/>
          <p:cNvSpPr txBox="1"/>
          <p:nvPr/>
        </p:nvSpPr>
        <p:spPr>
          <a:xfrm>
            <a:off x="399500" y="382850"/>
            <a:ext cx="8356200" cy="16539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Take Home Safer Internet Day Activity </a:t>
            </a:r>
            <a:endParaRPr sz="3000" b="0" i="0" u="none" strike="noStrike" cap="none">
              <a:solidFill>
                <a:srgbClr val="FFA400"/>
              </a:solidFill>
              <a:latin typeface="Montserrat Light"/>
              <a:ea typeface="Montserrat Light"/>
              <a:cs typeface="Montserrat Light"/>
              <a:sym typeface="Montserrat Light"/>
            </a:endParaRPr>
          </a:p>
        </p:txBody>
      </p:sp>
      <p:pic>
        <p:nvPicPr>
          <p:cNvPr id="1053" name="Google Shape;1053;g7f98d56b6c_1_23"/>
          <p:cNvPicPr preferRelativeResize="0"/>
          <p:nvPr/>
        </p:nvPicPr>
        <p:blipFill rotWithShape="1">
          <a:blip r:embed="rId3">
            <a:alphaModFix/>
          </a:blip>
          <a:srcRect/>
          <a:stretch/>
        </p:blipFill>
        <p:spPr>
          <a:xfrm>
            <a:off x="3781674" y="4663241"/>
            <a:ext cx="1570000" cy="347116"/>
          </a:xfrm>
          <a:prstGeom prst="rect">
            <a:avLst/>
          </a:prstGeom>
          <a:noFill/>
          <a:ln>
            <a:noFill/>
          </a:ln>
        </p:spPr>
      </p:pic>
      <p:pic>
        <p:nvPicPr>
          <p:cNvPr id="1054" name="Google Shape;1054;g7f98d56b6c_1_23"/>
          <p:cNvPicPr preferRelativeResize="0"/>
          <p:nvPr/>
        </p:nvPicPr>
        <p:blipFill rotWithShape="1">
          <a:blip r:embed="rId4">
            <a:alphaModFix/>
          </a:blip>
          <a:srcRect/>
          <a:stretch/>
        </p:blipFill>
        <p:spPr>
          <a:xfrm>
            <a:off x="3237996" y="990700"/>
            <a:ext cx="2750390" cy="275039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7f98d56b6c_1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pic>
        <p:nvPicPr>
          <p:cNvPr id="1060" name="Google Shape;1060;g7f98d56b6c_1_0"/>
          <p:cNvPicPr preferRelativeResize="0"/>
          <p:nvPr/>
        </p:nvPicPr>
        <p:blipFill rotWithShape="1">
          <a:blip r:embed="rId3">
            <a:alphaModFix/>
          </a:blip>
          <a:srcRect/>
          <a:stretch/>
        </p:blipFill>
        <p:spPr>
          <a:xfrm>
            <a:off x="1282550" y="1856425"/>
            <a:ext cx="4720350" cy="3287075"/>
          </a:xfrm>
          <a:prstGeom prst="rect">
            <a:avLst/>
          </a:prstGeom>
          <a:noFill/>
          <a:ln>
            <a:noFill/>
          </a:ln>
        </p:spPr>
      </p:pic>
      <p:pic>
        <p:nvPicPr>
          <p:cNvPr id="1061" name="Google Shape;1061;g7f98d56b6c_1_0"/>
          <p:cNvPicPr preferRelativeResize="0"/>
          <p:nvPr/>
        </p:nvPicPr>
        <p:blipFill rotWithShape="1">
          <a:blip r:embed="rId4">
            <a:alphaModFix/>
          </a:blip>
          <a:srcRect/>
          <a:stretch/>
        </p:blipFill>
        <p:spPr>
          <a:xfrm>
            <a:off x="6852807" y="128900"/>
            <a:ext cx="2220572" cy="490953"/>
          </a:xfrm>
          <a:prstGeom prst="rect">
            <a:avLst/>
          </a:prstGeom>
          <a:noFill/>
          <a:ln>
            <a:noFill/>
          </a:ln>
        </p:spPr>
      </p:pic>
      <p:sp>
        <p:nvSpPr>
          <p:cNvPr id="1062" name="Google Shape;1062;g7f98d56b6c_1_0"/>
          <p:cNvSpPr txBox="1"/>
          <p:nvPr/>
        </p:nvSpPr>
        <p:spPr>
          <a:xfrm>
            <a:off x="141125" y="128900"/>
            <a:ext cx="6456900" cy="3093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1" i="0" u="none" strike="noStrike" cap="none">
                <a:solidFill>
                  <a:srgbClr val="FF0000"/>
                </a:solidFill>
                <a:latin typeface="Montserrat"/>
                <a:ea typeface="Montserrat"/>
                <a:cs typeface="Montserrat"/>
                <a:sym typeface="Montserrat"/>
              </a:rPr>
              <a:t>How to be safe online </a:t>
            </a:r>
            <a:endParaRPr sz="1800" b="1"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Take the Online Safer Internet Day Primary Quiz and find out! </a:t>
            </a:r>
            <a:endParaRPr sz="1800" b="1"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en" sz="1800" b="1" i="0" u="none" strike="noStrike" cap="none">
                <a:solidFill>
                  <a:schemeClr val="dk1"/>
                </a:solidFill>
                <a:latin typeface="Montserrat"/>
                <a:ea typeface="Montserrat"/>
                <a:cs typeface="Montserrat"/>
                <a:sym typeface="Montserrat"/>
              </a:rPr>
              <a:t>Go to </a:t>
            </a:r>
            <a:r>
              <a:rPr lang="en" sz="1800" b="1" u="sng">
                <a:solidFill>
                  <a:schemeClr val="hlink"/>
                </a:solidFill>
                <a:latin typeface="Montserrat"/>
                <a:ea typeface="Montserrat"/>
                <a:cs typeface="Montserrat"/>
                <a:sym typeface="Montserrat"/>
                <a:hlinkClick r:id="rId5"/>
              </a:rPr>
              <a:t>https://bit.ly/3wvZ2Q7</a:t>
            </a:r>
            <a:r>
              <a:rPr lang="en" sz="1800" b="1" u="none">
                <a:solidFill>
                  <a:schemeClr val="dk1"/>
                </a:solidFill>
                <a:latin typeface="Montserrat"/>
                <a:ea typeface="Montserrat"/>
                <a:cs typeface="Montserrat"/>
                <a:sym typeface="Montserrat"/>
              </a:rPr>
              <a:t> </a:t>
            </a:r>
            <a:r>
              <a:rPr lang="en" sz="1800" b="1">
                <a:solidFill>
                  <a:schemeClr val="dk1"/>
                </a:solidFill>
                <a:latin typeface="Montserrat"/>
                <a:ea typeface="Montserrat"/>
                <a:cs typeface="Montserrat"/>
                <a:sym typeface="Montserrat"/>
              </a:rPr>
              <a:t> </a:t>
            </a:r>
            <a:endParaRPr sz="18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14</a:t>
            </a:fld>
            <a:endParaRPr/>
          </a:p>
        </p:txBody>
      </p:sp>
      <p:sp>
        <p:nvSpPr>
          <p:cNvPr id="1068" name="Google Shape;1068;p13"/>
          <p:cNvSpPr txBox="1"/>
          <p:nvPr/>
        </p:nvSpPr>
        <p:spPr>
          <a:xfrm>
            <a:off x="421050" y="1396425"/>
            <a:ext cx="3968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Webwise love seeing all your photos from your online safety campaigns and Safer Internet Day activities.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1600" b="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Send in your photos, videos and posters to Webwise and you could be in with a chance of winning some great prizes. </a:t>
            </a:r>
            <a:endParaRPr sz="1600" b="1" i="0" u="none" strike="noStrike" cap="none">
              <a:solidFill>
                <a:srgbClr val="000000"/>
              </a:solidFill>
              <a:latin typeface="Montserrat"/>
              <a:ea typeface="Montserrat"/>
              <a:cs typeface="Montserrat"/>
              <a:sym typeface="Montserrat"/>
            </a:endParaRPr>
          </a:p>
        </p:txBody>
      </p:sp>
      <p:sp>
        <p:nvSpPr>
          <p:cNvPr id="1069" name="Google Shape;1069;p13"/>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Safer Internet Day Selfie</a:t>
            </a:r>
            <a:endParaRPr sz="3000" b="0" i="0" u="none" strike="noStrike" cap="none">
              <a:solidFill>
                <a:srgbClr val="FFA400"/>
              </a:solidFill>
              <a:latin typeface="Montserrat Light"/>
              <a:ea typeface="Montserrat Light"/>
              <a:cs typeface="Montserrat Light"/>
              <a:sym typeface="Montserrat Light"/>
            </a:endParaRPr>
          </a:p>
        </p:txBody>
      </p:sp>
      <p:pic>
        <p:nvPicPr>
          <p:cNvPr id="1070" name="Google Shape;1070;p13"/>
          <p:cNvPicPr preferRelativeResize="0"/>
          <p:nvPr/>
        </p:nvPicPr>
        <p:blipFill rotWithShape="1">
          <a:blip r:embed="rId3">
            <a:alphaModFix/>
          </a:blip>
          <a:srcRect/>
          <a:stretch/>
        </p:blipFill>
        <p:spPr>
          <a:xfrm>
            <a:off x="1369834" y="-245954"/>
            <a:ext cx="2617074" cy="1869911"/>
          </a:xfrm>
          <a:prstGeom prst="rect">
            <a:avLst/>
          </a:prstGeom>
          <a:noFill/>
          <a:ln>
            <a:noFill/>
          </a:ln>
        </p:spPr>
      </p:pic>
      <p:pic>
        <p:nvPicPr>
          <p:cNvPr id="1071" name="Google Shape;1071;p13"/>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072" name="Google Shape;1072;p13"/>
          <p:cNvPicPr preferRelativeResize="0"/>
          <p:nvPr/>
        </p:nvPicPr>
        <p:blipFill rotWithShape="1">
          <a:blip r:embed="rId5">
            <a:alphaModFix/>
          </a:blip>
          <a:srcRect t="13410"/>
          <a:stretch/>
        </p:blipFill>
        <p:spPr>
          <a:xfrm>
            <a:off x="111125" y="0"/>
            <a:ext cx="1778838" cy="1540294"/>
          </a:xfrm>
          <a:prstGeom prst="rect">
            <a:avLst/>
          </a:prstGeom>
          <a:noFill/>
          <a:ln>
            <a:noFill/>
          </a:ln>
        </p:spPr>
      </p:pic>
      <p:pic>
        <p:nvPicPr>
          <p:cNvPr id="1073" name="Google Shape;1073;p13"/>
          <p:cNvPicPr preferRelativeResize="0"/>
          <p:nvPr/>
        </p:nvPicPr>
        <p:blipFill rotWithShape="1">
          <a:blip r:embed="rId6">
            <a:alphaModFix/>
          </a:blip>
          <a:srcRect/>
          <a:stretch/>
        </p:blipFill>
        <p:spPr>
          <a:xfrm>
            <a:off x="5023417" y="1141925"/>
            <a:ext cx="3096700" cy="3403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GB" sz="2250" b="1" i="0" u="none" strike="noStrike" cap="none" dirty="0">
                <a:solidFill>
                  <a:schemeClr val="dk1"/>
                </a:solidFill>
                <a:latin typeface="Montserrat"/>
                <a:ea typeface="Montserrat"/>
                <a:cs typeface="Montserrat"/>
                <a:sym typeface="Montserrat"/>
              </a:rPr>
              <a:t>ANY QUESTIONS?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a:alphaModFix/>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a:alphaModFix/>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1"/>
        <p:cNvGrpSpPr/>
        <p:nvPr/>
      </p:nvGrpSpPr>
      <p:grpSpPr>
        <a:xfrm>
          <a:off x="0" y="0"/>
          <a:ext cx="0" cy="0"/>
          <a:chOff x="0" y="0"/>
          <a:chExt cx="0" cy="0"/>
        </a:xfrm>
      </p:grpSpPr>
      <p:sp>
        <p:nvSpPr>
          <p:cNvPr id="1092" name="Google Shape;1092;p14"/>
          <p:cNvSpPr txBox="1">
            <a:spLocks noGrp="1"/>
          </p:cNvSpPr>
          <p:nvPr>
            <p:ph type="ctrTitle"/>
          </p:nvPr>
        </p:nvSpPr>
        <p:spPr>
          <a:xfrm>
            <a:off x="1701281" y="2879469"/>
            <a:ext cx="5715000" cy="1159800"/>
          </a:xfrm>
          <a:prstGeom prst="rect">
            <a:avLst/>
          </a:prstGeom>
          <a:solidFill>
            <a:srgbClr val="FF6600">
              <a:alpha val="8000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 sz="2200">
                <a:solidFill>
                  <a:schemeClr val="lt1"/>
                </a:solidFill>
                <a:latin typeface="Arial"/>
                <a:ea typeface="Arial"/>
                <a:cs typeface="Arial"/>
                <a:sym typeface="Arial"/>
              </a:rPr>
              <a:t>EXTENDED SAFER INTERNET DAY ACTIVITIES </a:t>
            </a:r>
            <a:endParaRPr sz="2200">
              <a:solidFill>
                <a:schemeClr val="lt1"/>
              </a:solidFill>
            </a:endParaRPr>
          </a:p>
        </p:txBody>
      </p:sp>
      <p:pic>
        <p:nvPicPr>
          <p:cNvPr id="1093" name="Google Shape;1093;p14"/>
          <p:cNvPicPr preferRelativeResize="0"/>
          <p:nvPr/>
        </p:nvPicPr>
        <p:blipFill rotWithShape="1">
          <a:blip r:embed="rId4">
            <a:alphaModFix/>
          </a:blip>
          <a:srcRect/>
          <a:stretch/>
        </p:blipFill>
        <p:spPr>
          <a:xfrm>
            <a:off x="3395276" y="79322"/>
            <a:ext cx="2542005" cy="562043"/>
          </a:xfrm>
          <a:prstGeom prst="rect">
            <a:avLst/>
          </a:prstGeom>
          <a:noFill/>
          <a:ln>
            <a:noFill/>
          </a:ln>
        </p:spPr>
      </p:pic>
      <p:sp>
        <p:nvSpPr>
          <p:cNvPr id="1094" name="Google Shape;1094;p14"/>
          <p:cNvSpPr/>
          <p:nvPr/>
        </p:nvSpPr>
        <p:spPr>
          <a:xfrm>
            <a:off x="3395276" y="4532260"/>
            <a:ext cx="1846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sp>
        <p:nvSpPr>
          <p:cNvPr id="1095" name="Google Shape;1095;p14"/>
          <p:cNvSpPr/>
          <p:nvPr/>
        </p:nvSpPr>
        <p:spPr>
          <a:xfrm>
            <a:off x="1894025" y="4532260"/>
            <a:ext cx="5352021" cy="611240"/>
          </a:xfrm>
          <a:prstGeom prst="rect">
            <a:avLst/>
          </a:prstGeom>
          <a:solidFill>
            <a:srgbClr val="FFFFFF"/>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96" name="Google Shape;1096;p14"/>
          <p:cNvPicPr preferRelativeResize="0"/>
          <p:nvPr/>
        </p:nvPicPr>
        <p:blipFill rotWithShape="1">
          <a:blip r:embed="rId5">
            <a:alphaModFix/>
          </a:blip>
          <a:srcRect/>
          <a:stretch/>
        </p:blipFill>
        <p:spPr>
          <a:xfrm>
            <a:off x="5937281" y="4311656"/>
            <a:ext cx="1479000" cy="1056762"/>
          </a:xfrm>
          <a:prstGeom prst="rect">
            <a:avLst/>
          </a:prstGeom>
          <a:noFill/>
          <a:ln>
            <a:noFill/>
          </a:ln>
        </p:spPr>
      </p:pic>
      <p:pic>
        <p:nvPicPr>
          <p:cNvPr id="1097" name="Google Shape;1097;p14"/>
          <p:cNvPicPr preferRelativeResize="0"/>
          <p:nvPr/>
        </p:nvPicPr>
        <p:blipFill rotWithShape="1">
          <a:blip r:embed="rId6">
            <a:alphaModFix/>
          </a:blip>
          <a:srcRect/>
          <a:stretch/>
        </p:blipFill>
        <p:spPr>
          <a:xfrm>
            <a:off x="4159538" y="4701765"/>
            <a:ext cx="1980351" cy="276544"/>
          </a:xfrm>
          <a:prstGeom prst="rect">
            <a:avLst/>
          </a:prstGeom>
          <a:noFill/>
          <a:ln>
            <a:noFill/>
          </a:ln>
        </p:spPr>
      </p:pic>
      <p:pic>
        <p:nvPicPr>
          <p:cNvPr id="1098" name="Google Shape;1098;p14"/>
          <p:cNvPicPr preferRelativeResize="0"/>
          <p:nvPr/>
        </p:nvPicPr>
        <p:blipFill rotWithShape="1">
          <a:blip r:embed="rId7">
            <a:alphaModFix/>
          </a:blip>
          <a:srcRect/>
          <a:stretch/>
        </p:blipFill>
        <p:spPr>
          <a:xfrm>
            <a:off x="3129178" y="4623624"/>
            <a:ext cx="967495" cy="421325"/>
          </a:xfrm>
          <a:prstGeom prst="rect">
            <a:avLst/>
          </a:prstGeom>
          <a:noFill/>
          <a:ln>
            <a:noFill/>
          </a:ln>
        </p:spPr>
      </p:pic>
      <p:pic>
        <p:nvPicPr>
          <p:cNvPr id="1099" name="Google Shape;1099;p14"/>
          <p:cNvPicPr preferRelativeResize="0"/>
          <p:nvPr/>
        </p:nvPicPr>
        <p:blipFill>
          <a:blip r:embed="rId8">
            <a:alphaModFix/>
          </a:blip>
          <a:stretch>
            <a:fillRect/>
          </a:stretch>
        </p:blipFill>
        <p:spPr>
          <a:xfrm>
            <a:off x="1796525" y="4572541"/>
            <a:ext cx="1381399" cy="5413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g7f9caf4a44_0_1155"/>
          <p:cNvPicPr preferRelativeResize="0"/>
          <p:nvPr/>
        </p:nvPicPr>
        <p:blipFill rotWithShape="1">
          <a:blip r:embed="rId3">
            <a:alphaModFix/>
          </a:blip>
          <a:srcRect/>
          <a:stretch/>
        </p:blipFill>
        <p:spPr>
          <a:xfrm rot="10800000">
            <a:off x="621967" y="641375"/>
            <a:ext cx="3092336" cy="4131724"/>
          </a:xfrm>
          <a:prstGeom prst="rect">
            <a:avLst/>
          </a:prstGeom>
          <a:noFill/>
          <a:ln>
            <a:noFill/>
          </a:ln>
        </p:spPr>
      </p:pic>
      <p:sp>
        <p:nvSpPr>
          <p:cNvPr id="1105" name="Google Shape;1105;g7f9caf4a44_0_1155"/>
          <p:cNvSpPr txBox="1">
            <a:spLocks noGrp="1"/>
          </p:cNvSpPr>
          <p:nvPr>
            <p:ph type="title"/>
          </p:nvPr>
        </p:nvSpPr>
        <p:spPr>
          <a:xfrm>
            <a:off x="2345010" y="150941"/>
            <a:ext cx="6633600" cy="580200"/>
          </a:xfrm>
          <a:prstGeom prst="rect">
            <a:avLst/>
          </a:prstGeom>
          <a:noFill/>
          <a:ln>
            <a:noFill/>
          </a:ln>
        </p:spPr>
        <p:txBody>
          <a:bodyPr spcFirstLastPara="1" wrap="square" lIns="91425" tIns="91425" rIns="91425" bIns="91425" anchor="b" anchorCtr="0">
            <a:noAutofit/>
          </a:bodyPr>
          <a:lstStyle/>
          <a:p>
            <a:pPr marL="0" lvl="0" indent="0" algn="r" rtl="0">
              <a:lnSpc>
                <a:spcPct val="107916"/>
              </a:lnSpc>
              <a:spcBef>
                <a:spcPts val="0"/>
              </a:spcBef>
              <a:spcAft>
                <a:spcPts val="0"/>
              </a:spcAft>
              <a:buClr>
                <a:schemeClr val="dk1"/>
              </a:buClr>
              <a:buSzPts val="1100"/>
              <a:buFont typeface="Arial"/>
              <a:buNone/>
            </a:pPr>
            <a:r>
              <a:rPr lang="en">
                <a:solidFill>
                  <a:srgbClr val="F64646"/>
                </a:solidFill>
              </a:rPr>
              <a:t>Sharing personal information online</a:t>
            </a:r>
            <a:endParaRPr>
              <a:solidFill>
                <a:srgbClr val="F64646"/>
              </a:solidFill>
            </a:endParaRPr>
          </a:p>
        </p:txBody>
      </p:sp>
      <p:sp>
        <p:nvSpPr>
          <p:cNvPr id="1106" name="Google Shape;1106;g7f9caf4a44_0_1155"/>
          <p:cNvSpPr txBox="1">
            <a:spLocks noGrp="1"/>
          </p:cNvSpPr>
          <p:nvPr>
            <p:ph type="body" idx="1"/>
          </p:nvPr>
        </p:nvSpPr>
        <p:spPr>
          <a:xfrm>
            <a:off x="4252691" y="1482968"/>
            <a:ext cx="4126533" cy="2004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200"/>
              </a:spcBef>
              <a:spcAft>
                <a:spcPts val="0"/>
              </a:spcAft>
              <a:buClr>
                <a:schemeClr val="dk1"/>
              </a:buClr>
              <a:buSzPts val="1100"/>
              <a:buFont typeface="Arial"/>
              <a:buNone/>
            </a:pPr>
            <a:r>
              <a:rPr lang="en" sz="2400" b="1">
                <a:solidFill>
                  <a:schemeClr val="dk1"/>
                </a:solidFill>
                <a:latin typeface="Montserrat"/>
                <a:ea typeface="Montserrat"/>
                <a:cs typeface="Montserrat"/>
                <a:sym typeface="Montserrat"/>
              </a:rPr>
              <a:t>Fill in the </a:t>
            </a:r>
            <a:endParaRPr sz="2400" b="1">
              <a:solidFill>
                <a:schemeClr val="dk1"/>
              </a:solidFill>
              <a:latin typeface="Montserrat"/>
              <a:ea typeface="Montserrat"/>
              <a:cs typeface="Montserrat"/>
              <a:sym typeface="Montserrat"/>
            </a:endParaRPr>
          </a:p>
          <a:p>
            <a:pPr marL="0" lvl="0" indent="0" algn="ctr" rtl="0">
              <a:lnSpc>
                <a:spcPct val="90000"/>
              </a:lnSpc>
              <a:spcBef>
                <a:spcPts val="1400"/>
              </a:spcBef>
              <a:spcAft>
                <a:spcPts val="200"/>
              </a:spcAft>
              <a:buClr>
                <a:schemeClr val="dk1"/>
              </a:buClr>
              <a:buSzPts val="1100"/>
              <a:buFont typeface="Arial"/>
              <a:buNone/>
            </a:pPr>
            <a:r>
              <a:rPr lang="en" sz="2400" b="1">
                <a:solidFill>
                  <a:schemeClr val="dk1"/>
                </a:solidFill>
                <a:latin typeface="Montserrat"/>
                <a:ea typeface="Montserrat"/>
                <a:cs typeface="Montserrat"/>
                <a:sym typeface="Montserrat"/>
              </a:rPr>
              <a:t>MY PROFILE worksheet</a:t>
            </a:r>
            <a:endParaRPr sz="2400" b="1">
              <a:latin typeface="Montserrat"/>
              <a:ea typeface="Montserrat"/>
              <a:cs typeface="Montserrat"/>
              <a:sym typeface="Montserrat"/>
            </a:endParaRPr>
          </a:p>
        </p:txBody>
      </p:sp>
      <p:pic>
        <p:nvPicPr>
          <p:cNvPr id="1107" name="Google Shape;1107;g7f9caf4a44_0_1155"/>
          <p:cNvPicPr preferRelativeResize="0"/>
          <p:nvPr/>
        </p:nvPicPr>
        <p:blipFill rotWithShape="1">
          <a:blip r:embed="rId4">
            <a:alphaModFix/>
          </a:blip>
          <a:srcRect/>
          <a:stretch/>
        </p:blipFill>
        <p:spPr>
          <a:xfrm>
            <a:off x="6484782" y="4497416"/>
            <a:ext cx="2493815" cy="551365"/>
          </a:xfrm>
          <a:prstGeom prst="rect">
            <a:avLst/>
          </a:prstGeom>
          <a:noFill/>
          <a:ln>
            <a:noFill/>
          </a:ln>
        </p:spPr>
      </p:pic>
      <p:pic>
        <p:nvPicPr>
          <p:cNvPr id="1108" name="Google Shape;1108;g7f9caf4a44_0_1155"/>
          <p:cNvPicPr preferRelativeResize="0"/>
          <p:nvPr/>
        </p:nvPicPr>
        <p:blipFill rotWithShape="1">
          <a:blip r:embed="rId5">
            <a:alphaModFix/>
          </a:blip>
          <a:srcRect/>
          <a:stretch/>
        </p:blipFill>
        <p:spPr>
          <a:xfrm>
            <a:off x="5528417" y="2485118"/>
            <a:ext cx="1566223" cy="1441319"/>
          </a:xfrm>
          <a:prstGeom prst="rect">
            <a:avLst/>
          </a:prstGeom>
          <a:noFill/>
          <a:ln>
            <a:noFill/>
          </a:ln>
        </p:spPr>
      </p:pic>
      <p:pic>
        <p:nvPicPr>
          <p:cNvPr id="1109" name="Google Shape;1109;g7f9caf4a44_0_1155" descr="connected1.png"/>
          <p:cNvPicPr preferRelativeResize="0"/>
          <p:nvPr/>
        </p:nvPicPr>
        <p:blipFill rotWithShape="1">
          <a:blip r:embed="rId6">
            <a:alphaModFix/>
          </a:blip>
          <a:srcRect l="53681" r="2971"/>
          <a:stretch/>
        </p:blipFill>
        <p:spPr>
          <a:xfrm>
            <a:off x="896894" y="1141197"/>
            <a:ext cx="2507669" cy="32540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g74ef5f48aa_0_10"/>
          <p:cNvSpPr txBox="1">
            <a:spLocks noGrp="1"/>
          </p:cNvSpPr>
          <p:nvPr>
            <p:ph type="title"/>
          </p:nvPr>
        </p:nvSpPr>
        <p:spPr>
          <a:xfrm>
            <a:off x="2314906" y="171213"/>
            <a:ext cx="6633600" cy="995204"/>
          </a:xfrm>
          <a:prstGeom prst="rect">
            <a:avLst/>
          </a:prstGeom>
          <a:noFill/>
          <a:ln>
            <a:noFill/>
          </a:ln>
        </p:spPr>
        <p:txBody>
          <a:bodyPr spcFirstLastPara="1" wrap="square" lIns="91425" tIns="91425" rIns="91425" bIns="91425" anchor="b" anchorCtr="0">
            <a:noAutofit/>
          </a:bodyPr>
          <a:lstStyle/>
          <a:p>
            <a:pPr marL="0" lvl="0" indent="0" algn="r" rtl="0">
              <a:lnSpc>
                <a:spcPct val="107916"/>
              </a:lnSpc>
              <a:spcBef>
                <a:spcPts val="0"/>
              </a:spcBef>
              <a:spcAft>
                <a:spcPts val="0"/>
              </a:spcAft>
              <a:buClr>
                <a:schemeClr val="dk1"/>
              </a:buClr>
              <a:buSzPts val="1100"/>
              <a:buNone/>
            </a:pPr>
            <a:r>
              <a:rPr lang="en">
                <a:solidFill>
                  <a:srgbClr val="5DC1FF"/>
                </a:solidFill>
              </a:rPr>
              <a:t>LET’S DISCUSS</a:t>
            </a:r>
            <a:br>
              <a:rPr lang="en">
                <a:solidFill>
                  <a:srgbClr val="FFCF29"/>
                </a:solidFill>
              </a:rPr>
            </a:br>
            <a:r>
              <a:rPr lang="en">
                <a:solidFill>
                  <a:srgbClr val="F64646"/>
                </a:solidFill>
              </a:rPr>
              <a:t>Sharing personal information online</a:t>
            </a:r>
            <a:endParaRPr>
              <a:solidFill>
                <a:srgbClr val="F64646"/>
              </a:solidFill>
            </a:endParaRPr>
          </a:p>
        </p:txBody>
      </p:sp>
      <p:sp>
        <p:nvSpPr>
          <p:cNvPr id="1115" name="Google Shape;1115;g74ef5f48aa_0_10"/>
          <p:cNvSpPr txBox="1">
            <a:spLocks noGrp="1"/>
          </p:cNvSpPr>
          <p:nvPr>
            <p:ph type="body" idx="1"/>
          </p:nvPr>
        </p:nvSpPr>
        <p:spPr>
          <a:xfrm>
            <a:off x="4310884" y="1600779"/>
            <a:ext cx="4245900" cy="266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1">
                <a:solidFill>
                  <a:schemeClr val="dk1"/>
                </a:solidFill>
                <a:latin typeface="Montserrat"/>
                <a:ea typeface="Montserrat"/>
                <a:cs typeface="Montserrat"/>
                <a:sym typeface="Montserrat"/>
              </a:rPr>
              <a:t>Should you share this type of information online?</a:t>
            </a: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b="1">
                <a:solidFill>
                  <a:schemeClr val="dk1"/>
                </a:solidFill>
                <a:latin typeface="Montserrat"/>
                <a:ea typeface="Montserrat"/>
                <a:cs typeface="Montserrat"/>
                <a:sym typeface="Montserrat"/>
              </a:rPr>
              <a:t>What are the risks involved in sharing such information?</a:t>
            </a: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b="1">
                <a:solidFill>
                  <a:schemeClr val="dk1"/>
                </a:solidFill>
                <a:latin typeface="Montserrat"/>
                <a:ea typeface="Montserrat"/>
                <a:cs typeface="Montserrat"/>
                <a:sym typeface="Montserrat"/>
              </a:rPr>
              <a:t>How could sharing private information online contribute to cyberbullying?</a:t>
            </a:r>
            <a:endParaRPr sz="1600" b="1">
              <a:solidFill>
                <a:schemeClr val="dk1"/>
              </a:solidFill>
              <a:latin typeface="Montserrat"/>
              <a:ea typeface="Montserrat"/>
              <a:cs typeface="Montserrat"/>
              <a:sym typeface="Montserrat"/>
            </a:endParaRPr>
          </a:p>
        </p:txBody>
      </p:sp>
      <p:sp>
        <p:nvSpPr>
          <p:cNvPr id="1116" name="Google Shape;1116;g74ef5f48aa_0_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18</a:t>
            </a:fld>
            <a:endParaRPr/>
          </a:p>
        </p:txBody>
      </p:sp>
      <p:pic>
        <p:nvPicPr>
          <p:cNvPr id="1117" name="Google Shape;1117;g74ef5f48aa_0_10"/>
          <p:cNvPicPr preferRelativeResize="0"/>
          <p:nvPr/>
        </p:nvPicPr>
        <p:blipFill rotWithShape="1">
          <a:blip r:embed="rId3">
            <a:alphaModFix/>
          </a:blip>
          <a:srcRect/>
          <a:stretch/>
        </p:blipFill>
        <p:spPr>
          <a:xfrm>
            <a:off x="670873" y="1786259"/>
            <a:ext cx="3385929" cy="2817820"/>
          </a:xfrm>
          <a:prstGeom prst="rect">
            <a:avLst/>
          </a:prstGeom>
          <a:noFill/>
          <a:ln>
            <a:noFill/>
          </a:ln>
        </p:spPr>
      </p:pic>
      <p:pic>
        <p:nvPicPr>
          <p:cNvPr id="1118" name="Google Shape;1118;g74ef5f48aa_0_10"/>
          <p:cNvPicPr preferRelativeResize="0"/>
          <p:nvPr/>
        </p:nvPicPr>
        <p:blipFill rotWithShape="1">
          <a:blip r:embed="rId4">
            <a:alphaModFix/>
          </a:blip>
          <a:srcRect/>
          <a:stretch/>
        </p:blipFill>
        <p:spPr>
          <a:xfrm>
            <a:off x="6610899" y="4704524"/>
            <a:ext cx="1570000" cy="3471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g74ef5f48aa_0_23"/>
          <p:cNvSpPr txBox="1">
            <a:spLocks noGrp="1"/>
          </p:cNvSpPr>
          <p:nvPr>
            <p:ph type="title"/>
          </p:nvPr>
        </p:nvSpPr>
        <p:spPr>
          <a:xfrm>
            <a:off x="2209975" y="528525"/>
            <a:ext cx="6633600" cy="580200"/>
          </a:xfrm>
          <a:prstGeom prst="rect">
            <a:avLst/>
          </a:prstGeom>
          <a:noFill/>
          <a:ln>
            <a:noFill/>
          </a:ln>
        </p:spPr>
        <p:txBody>
          <a:bodyPr spcFirstLastPara="1" wrap="square" lIns="91425" tIns="91425" rIns="91425" bIns="91425" anchor="b" anchorCtr="0">
            <a:noAutofit/>
          </a:bodyPr>
          <a:lstStyle/>
          <a:p>
            <a:pPr marL="0" lvl="0" indent="0" algn="ctr" rtl="0">
              <a:lnSpc>
                <a:spcPct val="107916"/>
              </a:lnSpc>
              <a:spcBef>
                <a:spcPts val="0"/>
              </a:spcBef>
              <a:spcAft>
                <a:spcPts val="0"/>
              </a:spcAft>
              <a:buClr>
                <a:schemeClr val="dk1"/>
              </a:buClr>
              <a:buSzPts val="1100"/>
              <a:buFont typeface="Arial"/>
              <a:buNone/>
            </a:pPr>
            <a:r>
              <a:rPr lang="en">
                <a:solidFill>
                  <a:srgbClr val="F64646"/>
                </a:solidFill>
              </a:rPr>
              <a:t>Sharing personal information online</a:t>
            </a:r>
            <a:endParaRPr>
              <a:solidFill>
                <a:srgbClr val="F64646"/>
              </a:solidFill>
            </a:endParaRPr>
          </a:p>
        </p:txBody>
      </p:sp>
      <p:sp>
        <p:nvSpPr>
          <p:cNvPr id="1124" name="Google Shape;1124;g74ef5f48aa_0_23"/>
          <p:cNvSpPr txBox="1">
            <a:spLocks noGrp="1"/>
          </p:cNvSpPr>
          <p:nvPr>
            <p:ph type="body" idx="1"/>
          </p:nvPr>
        </p:nvSpPr>
        <p:spPr>
          <a:xfrm>
            <a:off x="544700" y="1870663"/>
            <a:ext cx="3907800" cy="2765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2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Once you post something online, it’s there forever and you have no control over who sees your information or photos.</a:t>
            </a:r>
            <a:endParaRPr>
              <a:solidFill>
                <a:schemeClr val="dk1"/>
              </a:solidFill>
              <a:latin typeface="Montserrat"/>
              <a:ea typeface="Montserrat"/>
              <a:cs typeface="Montserrat"/>
              <a:sym typeface="Montserrat"/>
            </a:endParaRPr>
          </a:p>
          <a:p>
            <a:pPr marL="0" lvl="0" indent="0" algn="l" rtl="0">
              <a:lnSpc>
                <a:spcPct val="90000"/>
              </a:lnSpc>
              <a:spcBef>
                <a:spcPts val="12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Think before you share personal information online.</a:t>
            </a:r>
            <a:endParaRPr>
              <a:solidFill>
                <a:schemeClr val="dk1"/>
              </a:solidFill>
              <a:latin typeface="Montserrat"/>
              <a:ea typeface="Montserrat"/>
              <a:cs typeface="Montserrat"/>
              <a:sym typeface="Montserrat"/>
            </a:endParaRPr>
          </a:p>
          <a:p>
            <a:pPr marL="0" lvl="0" indent="0" algn="l" rtl="0">
              <a:lnSpc>
                <a:spcPct val="90000"/>
              </a:lnSpc>
              <a:spcBef>
                <a:spcPts val="1200"/>
              </a:spcBef>
              <a:spcAft>
                <a:spcPts val="200"/>
              </a:spcAft>
              <a:buClr>
                <a:schemeClr val="dk1"/>
              </a:buClr>
              <a:buSzPts val="1100"/>
              <a:buFont typeface="Arial"/>
              <a:buNone/>
            </a:pPr>
            <a:r>
              <a:rPr lang="en">
                <a:solidFill>
                  <a:schemeClr val="dk1"/>
                </a:solidFill>
                <a:latin typeface="Montserrat"/>
                <a:ea typeface="Montserrat"/>
                <a:cs typeface="Montserrat"/>
                <a:sym typeface="Montserrat"/>
              </a:rPr>
              <a:t>Take the time to understand the privacy settings on your social networking service accounts.</a:t>
            </a:r>
            <a:endParaRPr/>
          </a:p>
        </p:txBody>
      </p:sp>
      <p:sp>
        <p:nvSpPr>
          <p:cNvPr id="1125" name="Google Shape;1125;g74ef5f48aa_0_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19</a:t>
            </a:fld>
            <a:endParaRPr/>
          </a:p>
        </p:txBody>
      </p:sp>
      <p:pic>
        <p:nvPicPr>
          <p:cNvPr id="1126" name="Google Shape;1126;g74ef5f48aa_0_23"/>
          <p:cNvPicPr preferRelativeResize="0"/>
          <p:nvPr/>
        </p:nvPicPr>
        <p:blipFill rotWithShape="1">
          <a:blip r:embed="rId3">
            <a:alphaModFix/>
          </a:blip>
          <a:srcRect/>
          <a:stretch/>
        </p:blipFill>
        <p:spPr>
          <a:xfrm>
            <a:off x="4509600" y="1215113"/>
            <a:ext cx="3907684" cy="3252032"/>
          </a:xfrm>
          <a:prstGeom prst="rect">
            <a:avLst/>
          </a:prstGeom>
          <a:noFill/>
          <a:ln>
            <a:noFill/>
          </a:ln>
        </p:spPr>
      </p:pic>
      <p:pic>
        <p:nvPicPr>
          <p:cNvPr id="1127" name="Google Shape;1127;g74ef5f48aa_0_23"/>
          <p:cNvPicPr preferRelativeResize="0"/>
          <p:nvPr/>
        </p:nvPicPr>
        <p:blipFill rotWithShape="1">
          <a:blip r:embed="rId4">
            <a:alphaModFix/>
          </a:blip>
          <a:srcRect/>
          <a:stretch/>
        </p:blipFill>
        <p:spPr>
          <a:xfrm>
            <a:off x="6809224" y="4773099"/>
            <a:ext cx="1570000" cy="3471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a:t>
            </a:fld>
            <a:endParaRPr/>
          </a:p>
        </p:txBody>
      </p:sp>
      <p:pic>
        <p:nvPicPr>
          <p:cNvPr id="951" name="Google Shape;951;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952" name="Google Shape;952;p3"/>
          <p:cNvSpPr/>
          <p:nvPr/>
        </p:nvSpPr>
        <p:spPr>
          <a:xfrm>
            <a:off x="2536672" y="1541612"/>
            <a:ext cx="5824634" cy="3222421"/>
          </a:xfrm>
          <a:prstGeom prst="rect">
            <a:avLst/>
          </a:prstGeom>
          <a:noFill/>
          <a:ln>
            <a:noFill/>
          </a:ln>
        </p:spPr>
        <p:txBody>
          <a:bodyPr spcFirstLastPara="1" wrap="square" lIns="91425" tIns="45700" rIns="91425" bIns="45700" anchor="t" anchorCtr="0">
            <a:spAutoFit/>
          </a:bodyPr>
          <a:lstStyle/>
          <a:p>
            <a:pPr marL="0" marR="0" lvl="0" indent="457200" algn="l" rtl="0">
              <a:lnSpc>
                <a:spcPct val="115000"/>
              </a:lnSpc>
              <a:spcBef>
                <a:spcPts val="0"/>
              </a:spcBef>
              <a:spcAft>
                <a:spcPts val="0"/>
              </a:spcAft>
              <a:buClr>
                <a:srgbClr val="000000"/>
              </a:buClr>
              <a:buSzPts val="1800"/>
              <a:buFont typeface="Arial"/>
              <a:buNone/>
            </a:pPr>
            <a:r>
              <a:rPr lang="en" sz="1800" b="1" i="0" u="none" strike="noStrike" cap="none">
                <a:solidFill>
                  <a:srgbClr val="FFFFFF"/>
                </a:solidFill>
                <a:latin typeface="Montserrat"/>
                <a:ea typeface="Montserrat"/>
                <a:cs typeface="Montserrat"/>
                <a:sym typeface="Montserrat"/>
              </a:rPr>
              <a:t>       What is Safer Internet Day?</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A day to create awareness of a better internet for </a:t>
            </a:r>
            <a:r>
              <a:rPr lang="en" sz="1800" b="1" i="0" u="none" strike="noStrike" cap="none">
                <a:solidFill>
                  <a:srgbClr val="FFFFFF"/>
                </a:solidFill>
                <a:latin typeface="Montserrat"/>
                <a:ea typeface="Montserrat"/>
                <a:cs typeface="Montserrat"/>
                <a:sym typeface="Montserrat"/>
              </a:rPr>
              <a:t>ALL</a:t>
            </a:r>
            <a:r>
              <a:rPr lang="en" sz="1800" b="0" i="0" u="none" strike="noStrike" cap="none">
                <a:solidFill>
                  <a:srgbClr val="FFFFFF"/>
                </a:solidFill>
                <a:latin typeface="Montserrat"/>
                <a:ea typeface="Montserrat"/>
                <a:cs typeface="Montserrat"/>
                <a:sym typeface="Montserrat"/>
              </a:rPr>
              <a:t> users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The theme for Safer Internet day is </a:t>
            </a:r>
            <a:r>
              <a:rPr lang="en" sz="1800" b="1" i="1" u="none" strike="noStrike" cap="none">
                <a:solidFill>
                  <a:srgbClr val="FFFFFF"/>
                </a:solidFill>
                <a:latin typeface="Montserrat"/>
                <a:ea typeface="Montserrat"/>
                <a:cs typeface="Montserrat"/>
                <a:sym typeface="Montserrat"/>
              </a:rPr>
              <a:t>“Together for a Better Internet”</a:t>
            </a:r>
            <a:r>
              <a:rPr lang="en" sz="1800" b="0" i="1" u="none" strike="noStrike" cap="none">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Safer Internet Day is celebrated all across Europe on the second Tuesday, of the second month, every year.</a:t>
            </a:r>
            <a:endParaRPr sz="1800" b="0" i="0" u="none" strike="noStrike" cap="none">
              <a:solidFill>
                <a:srgbClr val="FFFFFF"/>
              </a:solidFill>
              <a:latin typeface="Montserrat Light"/>
              <a:ea typeface="Montserrat Light"/>
              <a:cs typeface="Montserrat Light"/>
              <a:sym typeface="Montserrat Light"/>
            </a:endParaRPr>
          </a:p>
        </p:txBody>
      </p:sp>
      <p:pic>
        <p:nvPicPr>
          <p:cNvPr id="953" name="Google Shape;953;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g7f9caf4a44_0_1163"/>
          <p:cNvSpPr txBox="1">
            <a:spLocks noGrp="1"/>
          </p:cNvSpPr>
          <p:nvPr>
            <p:ph type="title"/>
          </p:nvPr>
        </p:nvSpPr>
        <p:spPr>
          <a:xfrm>
            <a:off x="1923185" y="479675"/>
            <a:ext cx="71235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Clr>
                <a:schemeClr val="dk1"/>
              </a:buClr>
              <a:buSzPts val="1100"/>
              <a:buFont typeface="Arial"/>
              <a:buNone/>
            </a:pPr>
            <a:r>
              <a:rPr lang="en" sz="2800">
                <a:solidFill>
                  <a:srgbClr val="31A2EF"/>
                </a:solidFill>
              </a:rPr>
              <a:t>Which photos are okay to share? </a:t>
            </a:r>
            <a:endParaRPr sz="2800">
              <a:solidFill>
                <a:srgbClr val="31A2EF"/>
              </a:solidFill>
            </a:endParaRPr>
          </a:p>
        </p:txBody>
      </p:sp>
      <p:sp>
        <p:nvSpPr>
          <p:cNvPr id="1133" name="Google Shape;1133;g7f9caf4a44_0_1163"/>
          <p:cNvSpPr txBox="1">
            <a:spLocks noGrp="1"/>
          </p:cNvSpPr>
          <p:nvPr>
            <p:ph type="body" idx="1"/>
          </p:nvPr>
        </p:nvSpPr>
        <p:spPr>
          <a:xfrm>
            <a:off x="244925" y="2250425"/>
            <a:ext cx="3422100" cy="267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b="1">
                <a:solidFill>
                  <a:schemeClr val="dk1"/>
                </a:solidFill>
                <a:latin typeface="Montserrat"/>
                <a:ea typeface="Montserrat"/>
                <a:cs typeface="Montserrat"/>
                <a:sym typeface="Montserrat"/>
              </a:rPr>
              <a:t>Share or delete?</a:t>
            </a:r>
            <a:endParaRPr sz="2400"/>
          </a:p>
        </p:txBody>
      </p:sp>
      <p:sp>
        <p:nvSpPr>
          <p:cNvPr id="1134" name="Google Shape;1134;g7f9caf4a44_0_11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20</a:t>
            </a:fld>
            <a:endParaRPr/>
          </a:p>
        </p:txBody>
      </p:sp>
      <p:pic>
        <p:nvPicPr>
          <p:cNvPr id="1135" name="Google Shape;1135;g7f9caf4a44_0_1163"/>
          <p:cNvPicPr preferRelativeResize="0"/>
          <p:nvPr/>
        </p:nvPicPr>
        <p:blipFill rotWithShape="1">
          <a:blip r:embed="rId3">
            <a:alphaModFix/>
          </a:blip>
          <a:srcRect/>
          <a:stretch/>
        </p:blipFill>
        <p:spPr>
          <a:xfrm>
            <a:off x="3503388" y="1343724"/>
            <a:ext cx="5133750" cy="2886550"/>
          </a:xfrm>
          <a:prstGeom prst="rect">
            <a:avLst/>
          </a:prstGeom>
          <a:noFill/>
          <a:ln>
            <a:noFill/>
          </a:ln>
        </p:spPr>
      </p:pic>
      <p:grpSp>
        <p:nvGrpSpPr>
          <p:cNvPr id="1136" name="Google Shape;1136;g7f9caf4a44_0_1163"/>
          <p:cNvGrpSpPr/>
          <p:nvPr/>
        </p:nvGrpSpPr>
        <p:grpSpPr>
          <a:xfrm rot="-5400000">
            <a:off x="4536216" y="8890"/>
            <a:ext cx="3068107" cy="5556218"/>
            <a:chOff x="2112475" y="238125"/>
            <a:chExt cx="3395050" cy="5238750"/>
          </a:xfrm>
        </p:grpSpPr>
        <p:sp>
          <p:nvSpPr>
            <p:cNvPr id="1137" name="Google Shape;1137;g7f9caf4a44_0_1163"/>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g7f9caf4a44_0_1163"/>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g7f9caf4a44_0_1163"/>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g7f9caf4a44_0_1163"/>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41" name="Google Shape;1141;g7f9caf4a44_0_1163"/>
          <p:cNvPicPr preferRelativeResize="0"/>
          <p:nvPr/>
        </p:nvPicPr>
        <p:blipFill rotWithShape="1">
          <a:blip r:embed="rId4">
            <a:alphaModFix/>
          </a:blip>
          <a:srcRect/>
          <a:stretch/>
        </p:blipFill>
        <p:spPr>
          <a:xfrm>
            <a:off x="128426" y="65101"/>
            <a:ext cx="2363625" cy="522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g7f9caf4a44_0_1181"/>
          <p:cNvSpPr txBox="1">
            <a:spLocks noGrp="1"/>
          </p:cNvSpPr>
          <p:nvPr>
            <p:ph type="title"/>
          </p:nvPr>
        </p:nvSpPr>
        <p:spPr>
          <a:xfrm>
            <a:off x="1698184" y="254294"/>
            <a:ext cx="7407300" cy="9474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Clr>
                <a:schemeClr val="dk1"/>
              </a:buClr>
              <a:buSzPts val="1100"/>
              <a:buFont typeface="Arial"/>
              <a:buNone/>
            </a:pPr>
            <a:r>
              <a:rPr lang="en" sz="2800">
                <a:solidFill>
                  <a:srgbClr val="FF0000"/>
                </a:solidFill>
              </a:rPr>
              <a:t>Which photos are okay to share? </a:t>
            </a:r>
            <a:endParaRPr sz="2800">
              <a:solidFill>
                <a:srgbClr val="FF0000"/>
              </a:solidFill>
            </a:endParaRPr>
          </a:p>
          <a:p>
            <a:pPr marL="0" lvl="0" indent="0" algn="r" rtl="0">
              <a:lnSpc>
                <a:spcPct val="100000"/>
              </a:lnSpc>
              <a:spcBef>
                <a:spcPts val="0"/>
              </a:spcBef>
              <a:spcAft>
                <a:spcPts val="0"/>
              </a:spcAft>
              <a:buSzPts val="2400"/>
              <a:buNone/>
            </a:pPr>
            <a:endParaRPr/>
          </a:p>
        </p:txBody>
      </p:sp>
      <p:sp>
        <p:nvSpPr>
          <p:cNvPr id="1147" name="Google Shape;1147;g7f9caf4a44_0_1181"/>
          <p:cNvSpPr txBox="1">
            <a:spLocks noGrp="1"/>
          </p:cNvSpPr>
          <p:nvPr>
            <p:ph type="body" idx="1"/>
          </p:nvPr>
        </p:nvSpPr>
        <p:spPr>
          <a:xfrm>
            <a:off x="478125" y="1923000"/>
            <a:ext cx="3609600" cy="2429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20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The Granny Rule</a:t>
            </a:r>
            <a:r>
              <a:rPr lang="en">
                <a:solidFill>
                  <a:schemeClr val="dk1"/>
                </a:solidFill>
                <a:latin typeface="Montserrat"/>
                <a:ea typeface="Montserrat"/>
                <a:cs typeface="Montserrat"/>
                <a:sym typeface="Montserrat"/>
              </a:rPr>
              <a:t> is useful when trying to decide if a picture should be shared online.</a:t>
            </a:r>
            <a:endParaRPr>
              <a:solidFill>
                <a:schemeClr val="dk1"/>
              </a:solidFill>
              <a:latin typeface="Montserrat"/>
              <a:ea typeface="Montserrat"/>
              <a:cs typeface="Montserrat"/>
              <a:sym typeface="Montserrat"/>
            </a:endParaRPr>
          </a:p>
          <a:p>
            <a:pPr marL="0" lvl="0" indent="0" algn="l" rtl="0">
              <a:lnSpc>
                <a:spcPct val="90000"/>
              </a:lnSpc>
              <a:spcBef>
                <a:spcPts val="1200"/>
              </a:spcBef>
              <a:spcAft>
                <a:spcPts val="200"/>
              </a:spcAft>
              <a:buClr>
                <a:schemeClr val="dk1"/>
              </a:buClr>
              <a:buSzPts val="1100"/>
              <a:buFont typeface="Arial"/>
              <a:buNone/>
            </a:pPr>
            <a:r>
              <a:rPr lang="en">
                <a:solidFill>
                  <a:schemeClr val="dk1"/>
                </a:solidFill>
                <a:latin typeface="Montserrat"/>
                <a:ea typeface="Montserrat"/>
                <a:cs typeface="Montserrat"/>
                <a:sym typeface="Montserrat"/>
              </a:rPr>
              <a:t>If you wouldn’t show a picture to your granny then it probably shouldn’t be online!</a:t>
            </a:r>
            <a:endParaRPr/>
          </a:p>
        </p:txBody>
      </p:sp>
      <p:sp>
        <p:nvSpPr>
          <p:cNvPr id="1148" name="Google Shape;1148;g7f9caf4a44_0_118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21</a:t>
            </a:fld>
            <a:endParaRPr/>
          </a:p>
        </p:txBody>
      </p:sp>
      <p:pic>
        <p:nvPicPr>
          <p:cNvPr id="1149" name="Google Shape;1149;g7f9caf4a44_0_1181"/>
          <p:cNvPicPr preferRelativeResize="0"/>
          <p:nvPr/>
        </p:nvPicPr>
        <p:blipFill rotWithShape="1">
          <a:blip r:embed="rId3">
            <a:alphaModFix/>
          </a:blip>
          <a:srcRect/>
          <a:stretch/>
        </p:blipFill>
        <p:spPr>
          <a:xfrm>
            <a:off x="4202450" y="1375425"/>
            <a:ext cx="4499100" cy="3079225"/>
          </a:xfrm>
          <a:prstGeom prst="rect">
            <a:avLst/>
          </a:prstGeom>
          <a:noFill/>
          <a:ln>
            <a:noFill/>
          </a:ln>
        </p:spPr>
      </p:pic>
      <p:sp>
        <p:nvSpPr>
          <p:cNvPr id="1150" name="Google Shape;1150;g7f9caf4a44_0_1181"/>
          <p:cNvSpPr/>
          <p:nvPr/>
        </p:nvSpPr>
        <p:spPr>
          <a:xfrm>
            <a:off x="4087763" y="1365751"/>
            <a:ext cx="4727226" cy="3680199"/>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1" name="Google Shape;1151;g7f9caf4a44_0_1181"/>
          <p:cNvPicPr preferRelativeResize="0"/>
          <p:nvPr/>
        </p:nvPicPr>
        <p:blipFill rotWithShape="1">
          <a:blip r:embed="rId4">
            <a:alphaModFix/>
          </a:blip>
          <a:srcRect/>
          <a:stretch/>
        </p:blipFill>
        <p:spPr>
          <a:xfrm>
            <a:off x="759435" y="4454650"/>
            <a:ext cx="2547716" cy="563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7f9caf4a44_0_1198"/>
          <p:cNvSpPr txBox="1">
            <a:spLocks noGrp="1"/>
          </p:cNvSpPr>
          <p:nvPr>
            <p:ph type="title"/>
          </p:nvPr>
        </p:nvSpPr>
        <p:spPr>
          <a:xfrm>
            <a:off x="1711979" y="597218"/>
            <a:ext cx="7123500" cy="7218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sz="2800">
                <a:solidFill>
                  <a:srgbClr val="FFC800"/>
                </a:solidFill>
              </a:rPr>
              <a:t>When photos go viral</a:t>
            </a:r>
            <a:endParaRPr sz="2800">
              <a:solidFill>
                <a:srgbClr val="FFC800"/>
              </a:solidFill>
            </a:endParaRPr>
          </a:p>
          <a:p>
            <a:pPr marL="0" lvl="0" indent="0" algn="r" rtl="0">
              <a:lnSpc>
                <a:spcPct val="100000"/>
              </a:lnSpc>
              <a:spcBef>
                <a:spcPts val="0"/>
              </a:spcBef>
              <a:spcAft>
                <a:spcPts val="0"/>
              </a:spcAft>
              <a:buSzPts val="2400"/>
              <a:buNone/>
            </a:pPr>
            <a:endParaRPr sz="3000">
              <a:solidFill>
                <a:srgbClr val="FFA400"/>
              </a:solidFill>
            </a:endParaRPr>
          </a:p>
        </p:txBody>
      </p:sp>
      <p:sp>
        <p:nvSpPr>
          <p:cNvPr id="1157" name="Google Shape;1157;g7f9caf4a44_0_1198"/>
          <p:cNvSpPr txBox="1">
            <a:spLocks noGrp="1"/>
          </p:cNvSpPr>
          <p:nvPr>
            <p:ph type="body" idx="1"/>
          </p:nvPr>
        </p:nvSpPr>
        <p:spPr>
          <a:xfrm>
            <a:off x="128950" y="2133825"/>
            <a:ext cx="3150300" cy="2950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200"/>
              </a:spcBef>
              <a:spcAft>
                <a:spcPts val="0"/>
              </a:spcAft>
              <a:buSzPts val="1800"/>
              <a:buNone/>
            </a:pPr>
            <a:r>
              <a:rPr lang="en" sz="1600" b="1">
                <a:solidFill>
                  <a:schemeClr val="dk1"/>
                </a:solidFill>
                <a:latin typeface="Montserrat"/>
                <a:ea typeface="Montserrat"/>
                <a:cs typeface="Montserrat"/>
                <a:sym typeface="Montserrat"/>
              </a:rPr>
              <a:t>Once you post a photo online, it’s there forever and you have no control over who sees or uses your information or images. </a:t>
            </a:r>
            <a:endParaRPr sz="1600" b="1">
              <a:solidFill>
                <a:schemeClr val="dk1"/>
              </a:solidFill>
              <a:latin typeface="Montserrat"/>
              <a:ea typeface="Montserrat"/>
              <a:cs typeface="Montserrat"/>
              <a:sym typeface="Montserrat"/>
            </a:endParaRPr>
          </a:p>
          <a:p>
            <a:pPr marL="0" lvl="0" indent="0" algn="l" rtl="0">
              <a:lnSpc>
                <a:spcPct val="90000"/>
              </a:lnSpc>
              <a:spcBef>
                <a:spcPts val="1400"/>
              </a:spcBef>
              <a:spcAft>
                <a:spcPts val="200"/>
              </a:spcAft>
              <a:buSzPts val="1800"/>
              <a:buNone/>
            </a:pPr>
            <a:r>
              <a:rPr lang="en" sz="1600" b="1">
                <a:solidFill>
                  <a:schemeClr val="dk1"/>
                </a:solidFill>
                <a:latin typeface="Montserrat"/>
                <a:ea typeface="Montserrat"/>
                <a:cs typeface="Montserrat"/>
                <a:sym typeface="Montserrat"/>
              </a:rPr>
              <a:t>Report photos you think might upset a friend or get him/her into trouble.</a:t>
            </a:r>
            <a:endParaRPr sz="1600" b="1">
              <a:solidFill>
                <a:schemeClr val="dk1"/>
              </a:solidFill>
              <a:latin typeface="Montserrat"/>
              <a:ea typeface="Montserrat"/>
              <a:cs typeface="Montserrat"/>
              <a:sym typeface="Montserrat"/>
            </a:endParaRPr>
          </a:p>
        </p:txBody>
      </p:sp>
      <p:sp>
        <p:nvSpPr>
          <p:cNvPr id="1158" name="Google Shape;1158;g7f9caf4a44_0_11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22</a:t>
            </a:fld>
            <a:endParaRPr/>
          </a:p>
        </p:txBody>
      </p:sp>
      <p:pic>
        <p:nvPicPr>
          <p:cNvPr id="1159" name="Google Shape;1159;g7f9caf4a44_0_1198"/>
          <p:cNvPicPr preferRelativeResize="0"/>
          <p:nvPr/>
        </p:nvPicPr>
        <p:blipFill rotWithShape="1">
          <a:blip r:embed="rId3">
            <a:alphaModFix/>
          </a:blip>
          <a:srcRect/>
          <a:stretch/>
        </p:blipFill>
        <p:spPr>
          <a:xfrm>
            <a:off x="3567838" y="1528824"/>
            <a:ext cx="5133750" cy="2886550"/>
          </a:xfrm>
          <a:prstGeom prst="rect">
            <a:avLst/>
          </a:prstGeom>
          <a:noFill/>
          <a:ln>
            <a:noFill/>
          </a:ln>
        </p:spPr>
      </p:pic>
      <p:grpSp>
        <p:nvGrpSpPr>
          <p:cNvPr id="1160" name="Google Shape;1160;g7f9caf4a44_0_1198"/>
          <p:cNvGrpSpPr/>
          <p:nvPr/>
        </p:nvGrpSpPr>
        <p:grpSpPr>
          <a:xfrm rot="-5400000">
            <a:off x="4523316" y="193990"/>
            <a:ext cx="3068107" cy="5556218"/>
            <a:chOff x="1907650" y="238125"/>
            <a:chExt cx="3395050" cy="5238750"/>
          </a:xfrm>
        </p:grpSpPr>
        <p:sp>
          <p:nvSpPr>
            <p:cNvPr id="1161" name="Google Shape;1161;g7f9caf4a44_0_1198"/>
            <p:cNvSpPr/>
            <p:nvPr/>
          </p:nvSpPr>
          <p:spPr>
            <a:xfrm>
              <a:off x="1907650"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g7f9caf4a44_0_1198"/>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g7f9caf4a44_0_1198"/>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g7f9caf4a44_0_1198"/>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B7B7B7"/>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65" name="Google Shape;1165;g7f9caf4a44_0_1198"/>
          <p:cNvPicPr preferRelativeResize="0"/>
          <p:nvPr/>
        </p:nvPicPr>
        <p:blipFill rotWithShape="1">
          <a:blip r:embed="rId4">
            <a:alphaModFix/>
          </a:blip>
          <a:srcRect/>
          <a:stretch/>
        </p:blipFill>
        <p:spPr>
          <a:xfrm>
            <a:off x="197976" y="69973"/>
            <a:ext cx="2384751" cy="527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g7f9caf4a44_0_1210"/>
          <p:cNvSpPr txBox="1">
            <a:spLocks noGrp="1"/>
          </p:cNvSpPr>
          <p:nvPr>
            <p:ph type="title"/>
          </p:nvPr>
        </p:nvSpPr>
        <p:spPr>
          <a:xfrm>
            <a:off x="2067689" y="532475"/>
            <a:ext cx="7291200" cy="668100"/>
          </a:xfrm>
          <a:prstGeom prst="rect">
            <a:avLst/>
          </a:prstGeom>
          <a:noFill/>
          <a:ln>
            <a:noFill/>
          </a:ln>
        </p:spPr>
        <p:txBody>
          <a:bodyPr spcFirstLastPara="1" wrap="square" lIns="91425" tIns="91425" rIns="91425" bIns="91425" anchor="b" anchorCtr="0">
            <a:noAutofit/>
          </a:bodyPr>
          <a:lstStyle/>
          <a:p>
            <a:pPr marL="0" lvl="0" indent="0" algn="l" rtl="0">
              <a:lnSpc>
                <a:spcPct val="107916"/>
              </a:lnSpc>
              <a:spcBef>
                <a:spcPts val="0"/>
              </a:spcBef>
              <a:spcAft>
                <a:spcPts val="0"/>
              </a:spcAft>
              <a:buClr>
                <a:schemeClr val="dk1"/>
              </a:buClr>
              <a:buSzPts val="1100"/>
              <a:buFont typeface="Arial"/>
              <a:buNone/>
            </a:pPr>
            <a:r>
              <a:rPr lang="en" sz="2800">
                <a:solidFill>
                  <a:schemeClr val="dk1"/>
                </a:solidFill>
              </a:rPr>
              <a:t>My Personal Information Online</a:t>
            </a:r>
            <a:endParaRPr sz="2800"/>
          </a:p>
        </p:txBody>
      </p:sp>
      <p:sp>
        <p:nvSpPr>
          <p:cNvPr id="1171" name="Google Shape;1171;g7f9caf4a44_0_12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23</a:t>
            </a:fld>
            <a:endParaRPr/>
          </a:p>
        </p:txBody>
      </p:sp>
      <p:pic>
        <p:nvPicPr>
          <p:cNvPr id="1172" name="Google Shape;1172;g7f9caf4a44_0_1210"/>
          <p:cNvPicPr preferRelativeResize="0"/>
          <p:nvPr/>
        </p:nvPicPr>
        <p:blipFill rotWithShape="1">
          <a:blip r:embed="rId3">
            <a:alphaModFix/>
          </a:blip>
          <a:srcRect/>
          <a:stretch/>
        </p:blipFill>
        <p:spPr>
          <a:xfrm>
            <a:off x="666750" y="1612831"/>
            <a:ext cx="7810500" cy="2381250"/>
          </a:xfrm>
          <a:prstGeom prst="rect">
            <a:avLst/>
          </a:prstGeom>
          <a:noFill/>
          <a:ln>
            <a:noFill/>
          </a:ln>
        </p:spPr>
      </p:pic>
      <p:pic>
        <p:nvPicPr>
          <p:cNvPr id="1173" name="Google Shape;1173;g7f9caf4a44_0_1210"/>
          <p:cNvPicPr preferRelativeResize="0"/>
          <p:nvPr/>
        </p:nvPicPr>
        <p:blipFill rotWithShape="1">
          <a:blip r:embed="rId4">
            <a:alphaModFix/>
          </a:blip>
          <a:srcRect/>
          <a:stretch/>
        </p:blipFill>
        <p:spPr>
          <a:xfrm>
            <a:off x="3782961" y="4600903"/>
            <a:ext cx="1782641" cy="3941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3</a:t>
            </a:fld>
            <a:endParaRPr/>
          </a:p>
        </p:txBody>
      </p:sp>
      <p:pic>
        <p:nvPicPr>
          <p:cNvPr id="959" name="Google Shape;959;p5"/>
          <p:cNvPicPr preferRelativeResize="0"/>
          <p:nvPr/>
        </p:nvPicPr>
        <p:blipFill rotWithShape="1">
          <a:blip r:embed="rId3">
            <a:alphaModFix/>
          </a:blip>
          <a:srcRect/>
          <a:stretch/>
        </p:blipFill>
        <p:spPr>
          <a:xfrm>
            <a:off x="128900" y="2282829"/>
            <a:ext cx="5236912" cy="2860671"/>
          </a:xfrm>
          <a:prstGeom prst="rect">
            <a:avLst/>
          </a:prstGeom>
          <a:noFill/>
          <a:ln>
            <a:noFill/>
          </a:ln>
        </p:spPr>
      </p:pic>
      <p:pic>
        <p:nvPicPr>
          <p:cNvPr id="960" name="Google Shape;960;p5"/>
          <p:cNvPicPr preferRelativeResize="0"/>
          <p:nvPr/>
        </p:nvPicPr>
        <p:blipFill rotWithShape="1">
          <a:blip r:embed="rId4">
            <a:alphaModFix/>
          </a:blip>
          <a:srcRect/>
          <a:stretch/>
        </p:blipFill>
        <p:spPr>
          <a:xfrm>
            <a:off x="5559326" y="1584400"/>
            <a:ext cx="3523295" cy="2292400"/>
          </a:xfrm>
          <a:prstGeom prst="rect">
            <a:avLst/>
          </a:prstGeom>
          <a:noFill/>
          <a:ln>
            <a:noFill/>
          </a:ln>
        </p:spPr>
      </p:pic>
      <p:pic>
        <p:nvPicPr>
          <p:cNvPr id="961" name="Google Shape;961;p5"/>
          <p:cNvPicPr preferRelativeResize="0"/>
          <p:nvPr/>
        </p:nvPicPr>
        <p:blipFill rotWithShape="1">
          <a:blip r:embed="rId5">
            <a:alphaModFix/>
          </a:blip>
          <a:srcRect/>
          <a:stretch/>
        </p:blipFill>
        <p:spPr>
          <a:xfrm>
            <a:off x="249692" y="346416"/>
            <a:ext cx="2420910" cy="535268"/>
          </a:xfrm>
          <a:prstGeom prst="rect">
            <a:avLst/>
          </a:prstGeom>
          <a:noFill/>
          <a:ln>
            <a:noFill/>
          </a:ln>
        </p:spPr>
      </p:pic>
      <p:sp>
        <p:nvSpPr>
          <p:cNvPr id="962" name="Google Shape;962;p5"/>
          <p:cNvSpPr/>
          <p:nvPr/>
        </p:nvSpPr>
        <p:spPr>
          <a:xfrm>
            <a:off x="3327766" y="143020"/>
            <a:ext cx="7032818"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800" b="1" i="0" u="none" strike="noStrike" cap="none">
                <a:solidFill>
                  <a:srgbClr val="FFA400"/>
                </a:solidFill>
                <a:latin typeface="Montserrat"/>
                <a:ea typeface="Montserrat"/>
                <a:cs typeface="Montserrat"/>
                <a:sym typeface="Montserrat"/>
              </a:rPr>
              <a:t>Let’s consider…</a:t>
            </a:r>
            <a:endParaRPr sz="2800" b="1" i="0" u="none" strike="noStrike" cap="none">
              <a:solidFill>
                <a:srgbClr val="FFA4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en" sz="2800" b="1" i="0" u="none" strike="noStrike" cap="none">
                <a:solidFill>
                  <a:srgbClr val="FFA400"/>
                </a:solidFill>
                <a:latin typeface="Montserrat"/>
                <a:ea typeface="Montserrat"/>
                <a:cs typeface="Montserrat"/>
                <a:sym typeface="Montserrat"/>
              </a:rPr>
              <a:t>The positives and negatives </a:t>
            </a:r>
            <a:endParaRPr sz="2800" b="1" i="0" u="none" strike="noStrike" cap="none">
              <a:solidFill>
                <a:srgbClr val="FFA4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en" sz="2800" b="1" i="0" u="none" strike="noStrike" cap="none">
                <a:solidFill>
                  <a:srgbClr val="FFA400"/>
                </a:solidFill>
                <a:latin typeface="Montserrat"/>
                <a:ea typeface="Montserrat"/>
                <a:cs typeface="Montserrat"/>
                <a:sym typeface="Montserrat"/>
              </a:rPr>
              <a:t>of the internet?</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4</a:t>
            </a:fld>
            <a:endParaRPr/>
          </a:p>
        </p:txBody>
      </p:sp>
      <p:sp>
        <p:nvSpPr>
          <p:cNvPr id="968" name="Google Shape;968;p9"/>
          <p:cNvSpPr txBox="1"/>
          <p:nvPr/>
        </p:nvSpPr>
        <p:spPr>
          <a:xfrm>
            <a:off x="2770788" y="396325"/>
            <a:ext cx="6455700" cy="8610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sp>
        <p:nvSpPr>
          <p:cNvPr id="969" name="Google Shape;969;p9"/>
          <p:cNvSpPr txBox="1"/>
          <p:nvPr/>
        </p:nvSpPr>
        <p:spPr>
          <a:xfrm>
            <a:off x="214062" y="396325"/>
            <a:ext cx="6455700" cy="8610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r>
              <a:rPr lang="en" sz="2600" b="1" i="0" u="none" strike="noStrike" cap="none">
                <a:solidFill>
                  <a:srgbClr val="FF0000"/>
                </a:solidFill>
                <a:latin typeface="Montserrat"/>
                <a:ea typeface="Montserrat"/>
                <a:cs typeface="Montserrat"/>
                <a:sym typeface="Montserrat"/>
              </a:rPr>
              <a:t>How can we avoid the negative things on the internet?</a:t>
            </a:r>
            <a:endParaRPr sz="2600" b="1" i="0" u="none" strike="noStrike" cap="none">
              <a:solidFill>
                <a:srgbClr val="FF0000"/>
              </a:solidFill>
              <a:latin typeface="Montserrat"/>
              <a:ea typeface="Montserrat"/>
              <a:cs typeface="Montserrat"/>
              <a:sym typeface="Montserrat"/>
            </a:endParaRPr>
          </a:p>
        </p:txBody>
      </p:sp>
      <p:grpSp>
        <p:nvGrpSpPr>
          <p:cNvPr id="970" name="Google Shape;970;p9"/>
          <p:cNvGrpSpPr/>
          <p:nvPr/>
        </p:nvGrpSpPr>
        <p:grpSpPr>
          <a:xfrm>
            <a:off x="428401" y="1443709"/>
            <a:ext cx="6180103" cy="3487063"/>
            <a:chOff x="-5715543" y="207647"/>
            <a:chExt cx="6625214" cy="3762852"/>
          </a:xfrm>
        </p:grpSpPr>
        <p:sp>
          <p:nvSpPr>
            <p:cNvPr id="971" name="Google Shape;971;p9"/>
            <p:cNvSpPr/>
            <p:nvPr/>
          </p:nvSpPr>
          <p:spPr>
            <a:xfrm>
              <a:off x="-2427524" y="282449"/>
              <a:ext cx="44887" cy="4377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972" name="Google Shape;972;p9"/>
            <p:cNvSpPr/>
            <p:nvPr/>
          </p:nvSpPr>
          <p:spPr>
            <a:xfrm>
              <a:off x="-5081178" y="207647"/>
              <a:ext cx="5372676" cy="368148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973" name="Google Shape;973;p9"/>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974" name="Google Shape;974;p9"/>
            <p:cNvGrpSpPr/>
            <p:nvPr/>
          </p:nvGrpSpPr>
          <p:grpSpPr>
            <a:xfrm>
              <a:off x="-5715543" y="3770615"/>
              <a:ext cx="6625214" cy="199884"/>
              <a:chOff x="-5715543" y="3770615"/>
              <a:chExt cx="6625214" cy="199884"/>
            </a:xfrm>
          </p:grpSpPr>
          <p:sp>
            <p:nvSpPr>
              <p:cNvPr id="975" name="Google Shape;975;p9"/>
              <p:cNvSpPr/>
              <p:nvPr/>
            </p:nvSpPr>
            <p:spPr>
              <a:xfrm>
                <a:off x="-5706018" y="3849586"/>
                <a:ext cx="6599368" cy="120913"/>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00" scaled="0"/>
              </a:gradFill>
              <a:ln>
                <a:noFill/>
              </a:ln>
              <a:effectLst>
                <a:outerShdw blurRad="12700" dist="25400" dir="5400000" algn="t" rotWithShape="0">
                  <a:srgbClr val="262626"/>
                </a:outerShdw>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976" name="Google Shape;976;p9"/>
              <p:cNvSpPr/>
              <p:nvPr/>
            </p:nvSpPr>
            <p:spPr>
              <a:xfrm>
                <a:off x="-5715543" y="3770615"/>
                <a:ext cx="6625214"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999" scaled="0"/>
              </a:gradFill>
              <a:ln>
                <a:noFill/>
              </a:ln>
              <a:effectLst>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977" name="Google Shape;977;p9"/>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978" name="Google Shape;978;p9"/>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979" name="Google Shape;979;p9" descr="Screen Shot 2019-01-30 at 12.50.55 (1).png"/>
          <p:cNvPicPr preferRelativeResize="0"/>
          <p:nvPr/>
        </p:nvPicPr>
        <p:blipFill rotWithShape="1">
          <a:blip r:embed="rId3">
            <a:alphaModFix/>
          </a:blip>
          <a:srcRect l="6188" r="3728"/>
          <a:stretch/>
        </p:blipFill>
        <p:spPr>
          <a:xfrm>
            <a:off x="1201901" y="1656388"/>
            <a:ext cx="4638002" cy="2880784"/>
          </a:xfrm>
          <a:prstGeom prst="rect">
            <a:avLst/>
          </a:prstGeom>
          <a:noFill/>
          <a:ln>
            <a:noFill/>
          </a:ln>
        </p:spPr>
      </p:pic>
      <p:pic>
        <p:nvPicPr>
          <p:cNvPr id="980" name="Google Shape;980;p9"/>
          <p:cNvPicPr preferRelativeResize="0"/>
          <p:nvPr/>
        </p:nvPicPr>
        <p:blipFill rotWithShape="1">
          <a:blip r:embed="rId4">
            <a:alphaModFix/>
          </a:blip>
          <a:srcRect/>
          <a:stretch/>
        </p:blipFill>
        <p:spPr>
          <a:xfrm>
            <a:off x="6969448" y="223391"/>
            <a:ext cx="1992599" cy="440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fade">
                                      <p:cBhvr>
                                        <p:cTn id="7" dur="75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5</a:t>
            </a:fld>
            <a:endParaRPr/>
          </a:p>
        </p:txBody>
      </p:sp>
      <p:sp>
        <p:nvSpPr>
          <p:cNvPr id="986" name="Google Shape;986;p10"/>
          <p:cNvSpPr txBox="1"/>
          <p:nvPr/>
        </p:nvSpPr>
        <p:spPr>
          <a:xfrm>
            <a:off x="705660" y="1904833"/>
            <a:ext cx="3535464" cy="18384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Who would you tell if you saw something on the internet that you did not like?</a:t>
            </a:r>
            <a:endParaRPr sz="3000" b="1" i="0" u="none" strike="noStrike" cap="none">
              <a:solidFill>
                <a:srgbClr val="FFA400"/>
              </a:solidFill>
              <a:latin typeface="Montserrat"/>
              <a:ea typeface="Montserrat"/>
              <a:cs typeface="Montserrat"/>
              <a:sym typeface="Montserrat"/>
            </a:endParaRPr>
          </a:p>
        </p:txBody>
      </p:sp>
      <p:pic>
        <p:nvPicPr>
          <p:cNvPr id="987" name="Google Shape;987;p10"/>
          <p:cNvPicPr preferRelativeResize="0"/>
          <p:nvPr/>
        </p:nvPicPr>
        <p:blipFill rotWithShape="1">
          <a:blip r:embed="rId3">
            <a:alphaModFix/>
          </a:blip>
          <a:srcRect/>
          <a:stretch/>
        </p:blipFill>
        <p:spPr>
          <a:xfrm>
            <a:off x="4579652" y="1081299"/>
            <a:ext cx="4525832" cy="2776075"/>
          </a:xfrm>
          <a:prstGeom prst="rect">
            <a:avLst/>
          </a:prstGeom>
          <a:noFill/>
          <a:ln>
            <a:noFill/>
          </a:ln>
        </p:spPr>
      </p:pic>
      <p:pic>
        <p:nvPicPr>
          <p:cNvPr id="988" name="Google Shape;988;p10"/>
          <p:cNvPicPr preferRelativeResize="0"/>
          <p:nvPr/>
        </p:nvPicPr>
        <p:blipFill rotWithShape="1">
          <a:blip r:embed="rId4">
            <a:alphaModFix/>
          </a:blip>
          <a:srcRect/>
          <a:stretch/>
        </p:blipFill>
        <p:spPr>
          <a:xfrm>
            <a:off x="6969448" y="223391"/>
            <a:ext cx="1992599" cy="4405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
          <p:cNvSpPr txBox="1"/>
          <p:nvPr/>
        </p:nvSpPr>
        <p:spPr>
          <a:xfrm>
            <a:off x="250697" y="28534"/>
            <a:ext cx="9144000" cy="71750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chemeClr val="dk1"/>
              </a:buClr>
              <a:buSzPts val="1100"/>
              <a:buFont typeface="Arial"/>
              <a:buNone/>
            </a:pPr>
            <a:r>
              <a:rPr lang="en" sz="2400" b="1" i="0" u="none" strike="noStrike" cap="none">
                <a:solidFill>
                  <a:srgbClr val="5DC1FF"/>
                </a:solidFill>
                <a:latin typeface="Montserrat"/>
                <a:ea typeface="Montserrat"/>
                <a:cs typeface="Montserrat"/>
                <a:sym typeface="Montserrat"/>
              </a:rPr>
              <a:t>The Positives and Negatives of the Internet</a:t>
            </a:r>
            <a:endParaRPr sz="2400" b="1" i="0" u="none" strike="noStrike" cap="none">
              <a:solidFill>
                <a:srgbClr val="5DC1FF"/>
              </a:solidFill>
              <a:latin typeface="Montserrat"/>
              <a:ea typeface="Montserrat"/>
              <a:cs typeface="Montserrat"/>
              <a:sym typeface="Montserrat"/>
            </a:endParaRPr>
          </a:p>
        </p:txBody>
      </p:sp>
      <p:sp>
        <p:nvSpPr>
          <p:cNvPr id="994" name="Google Shape;994;p11"/>
          <p:cNvSpPr txBox="1"/>
          <p:nvPr/>
        </p:nvSpPr>
        <p:spPr>
          <a:xfrm>
            <a:off x="167500" y="834070"/>
            <a:ext cx="6611120" cy="3087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FFFFFF"/>
              </a:buClr>
              <a:buSzPts val="1600"/>
              <a:buFont typeface="Montserrat"/>
              <a:buChar char="●"/>
            </a:pPr>
            <a:r>
              <a:rPr lang="en" sz="1600" b="1" i="0" u="none" strike="noStrike" cap="none">
                <a:solidFill>
                  <a:srgbClr val="333333"/>
                </a:solidFill>
                <a:latin typeface="Montserrat"/>
                <a:ea typeface="Montserrat"/>
                <a:cs typeface="Montserrat"/>
                <a:sym typeface="Montserrat"/>
              </a:rPr>
              <a:t>The internet is a brilliant resource that you can use to do lots of different things. It’s not always your fault if you come across nasty stuff on the internet.</a:t>
            </a:r>
            <a:endParaRPr sz="1400" b="0" i="0" u="none" strike="noStrike" cap="none">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a:solidFill>
                <a:srgbClr val="333333"/>
              </a:solidFill>
              <a:latin typeface="Montserrat"/>
              <a:ea typeface="Montserrat"/>
              <a:cs typeface="Montserrat"/>
              <a:sym typeface="Montserrat"/>
            </a:endParaRPr>
          </a:p>
          <a:p>
            <a:pPr marL="457200" marR="0" lvl="0" indent="-330200" algn="l" rtl="0">
              <a:lnSpc>
                <a:spcPct val="115000"/>
              </a:lnSpc>
              <a:spcBef>
                <a:spcPts val="0"/>
              </a:spcBef>
              <a:spcAft>
                <a:spcPts val="0"/>
              </a:spcAft>
              <a:buClr>
                <a:srgbClr val="FFFFFF"/>
              </a:buClr>
              <a:buSzPts val="1600"/>
              <a:buFont typeface="Montserrat"/>
              <a:buChar char="●"/>
            </a:pPr>
            <a:r>
              <a:rPr lang="en" sz="1600" b="1" i="0" u="none" strike="noStrike" cap="none">
                <a:solidFill>
                  <a:srgbClr val="333333"/>
                </a:solidFill>
                <a:latin typeface="Montserrat"/>
                <a:ea typeface="Montserrat"/>
                <a:cs typeface="Montserrat"/>
                <a:sym typeface="Montserrat"/>
              </a:rPr>
              <a:t>The best thing to do if you see something online that worries you or makes you feel uncomfortable is: </a:t>
            </a:r>
            <a:endParaRPr sz="1400" b="0" i="0" u="none" strike="noStrike" cap="none">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a:solidFill>
                <a:srgbClr val="5DC1FF"/>
              </a:solidFill>
              <a:latin typeface="Montserrat"/>
              <a:ea typeface="Montserrat"/>
              <a:cs typeface="Montserrat"/>
              <a:sym typeface="Montserrat"/>
            </a:endParaRPr>
          </a:p>
        </p:txBody>
      </p:sp>
      <p:sp>
        <p:nvSpPr>
          <p:cNvPr id="995" name="Google Shape;995;p11"/>
          <p:cNvSpPr/>
          <p:nvPr/>
        </p:nvSpPr>
        <p:spPr>
          <a:xfrm>
            <a:off x="1715319" y="3911247"/>
            <a:ext cx="4207054" cy="81766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1600"/>
              <a:buFont typeface="Arial"/>
              <a:buNone/>
            </a:pPr>
            <a:r>
              <a:rPr lang="en" sz="1600" b="1" i="0" u="none" strike="noStrike" cap="none">
                <a:solidFill>
                  <a:srgbClr val="333333"/>
                </a:solidFill>
                <a:latin typeface="Montserrat"/>
                <a:ea typeface="Montserrat"/>
                <a:cs typeface="Montserrat"/>
                <a:sym typeface="Montserrat"/>
              </a:rPr>
              <a:t>tell your parents/guardians or your teachers as soon as possible</a:t>
            </a:r>
            <a:endParaRPr sz="1400" b="0" i="0" u="none" strike="noStrike" cap="none">
              <a:solidFill>
                <a:srgbClr val="000000"/>
              </a:solidFill>
              <a:latin typeface="Arial"/>
              <a:ea typeface="Arial"/>
              <a:cs typeface="Arial"/>
              <a:sym typeface="Arial"/>
            </a:endParaRPr>
          </a:p>
          <a:p>
            <a:pPr marL="101600" marR="0" lvl="0" indent="0" algn="l" rtl="0">
              <a:lnSpc>
                <a:spcPct val="90000"/>
              </a:lnSpc>
              <a:spcBef>
                <a:spcPts val="0"/>
              </a:spcBef>
              <a:spcAft>
                <a:spcPts val="0"/>
              </a:spcAft>
              <a:buClr>
                <a:srgbClr val="000000"/>
              </a:buClr>
              <a:buSzPts val="2000"/>
              <a:buFont typeface="Arial"/>
              <a:buNone/>
            </a:pPr>
            <a:endParaRPr sz="2000" b="1" i="0" u="none" strike="noStrike" cap="none">
              <a:solidFill>
                <a:srgbClr val="141414"/>
              </a:solidFill>
              <a:latin typeface="Montserrat"/>
              <a:ea typeface="Montserrat"/>
              <a:cs typeface="Montserrat"/>
              <a:sym typeface="Montserrat"/>
            </a:endParaRPr>
          </a:p>
        </p:txBody>
      </p:sp>
      <p:sp>
        <p:nvSpPr>
          <p:cNvPr id="996" name="Google Shape;996;p11"/>
          <p:cNvSpPr/>
          <p:nvPr/>
        </p:nvSpPr>
        <p:spPr>
          <a:xfrm>
            <a:off x="1715318" y="2937731"/>
            <a:ext cx="4064346" cy="652486"/>
          </a:xfrm>
          <a:prstGeom prst="rect">
            <a:avLst/>
          </a:prstGeom>
          <a:noFill/>
          <a:ln>
            <a:noFill/>
          </a:ln>
        </p:spPr>
        <p:txBody>
          <a:bodyPr spcFirstLastPara="1" wrap="square" lIns="91425" tIns="45700" rIns="91425" bIns="45700" anchor="t" anchorCtr="0">
            <a:spAutoFit/>
          </a:bodyPr>
          <a:lstStyle/>
          <a:p>
            <a:pPr marL="12700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333333"/>
                </a:solidFill>
                <a:latin typeface="Montserrat"/>
                <a:ea typeface="Montserrat"/>
                <a:cs typeface="Montserrat"/>
                <a:sym typeface="Montserrat"/>
              </a:rPr>
              <a:t>close it down by clicking the X button at the top left of the screen</a:t>
            </a:r>
            <a:endParaRPr sz="1600" b="1" i="0" u="none" strike="noStrike" cap="none">
              <a:solidFill>
                <a:srgbClr val="333333"/>
              </a:solidFill>
              <a:latin typeface="Montserrat"/>
              <a:ea typeface="Montserrat"/>
              <a:cs typeface="Montserrat"/>
              <a:sym typeface="Montserrat"/>
            </a:endParaRPr>
          </a:p>
        </p:txBody>
      </p:sp>
      <p:sp>
        <p:nvSpPr>
          <p:cNvPr id="997" name="Google Shape;997;p11"/>
          <p:cNvSpPr/>
          <p:nvPr/>
        </p:nvSpPr>
        <p:spPr>
          <a:xfrm>
            <a:off x="927751" y="3921070"/>
            <a:ext cx="502515" cy="502515"/>
          </a:xfrm>
          <a:prstGeom prst="ellipse">
            <a:avLst/>
          </a:prstGeom>
          <a:solidFill>
            <a:srgbClr val="FEC50A"/>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998" name="Google Shape;998;p11"/>
          <p:cNvSpPr/>
          <p:nvPr/>
        </p:nvSpPr>
        <p:spPr>
          <a:xfrm>
            <a:off x="927751" y="2937731"/>
            <a:ext cx="502515" cy="502515"/>
          </a:xfrm>
          <a:prstGeom prst="ellipse">
            <a:avLst/>
          </a:prstGeom>
          <a:solidFill>
            <a:srgbClr val="00C0F3"/>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pic>
        <p:nvPicPr>
          <p:cNvPr id="999" name="Google Shape;999;p11"/>
          <p:cNvPicPr preferRelativeResize="0"/>
          <p:nvPr/>
        </p:nvPicPr>
        <p:blipFill rotWithShape="1">
          <a:blip r:embed="rId3">
            <a:alphaModFix/>
          </a:blip>
          <a:srcRect/>
          <a:stretch/>
        </p:blipFill>
        <p:spPr>
          <a:xfrm>
            <a:off x="6778550" y="2101940"/>
            <a:ext cx="2264626" cy="2676611"/>
          </a:xfrm>
          <a:prstGeom prst="rect">
            <a:avLst/>
          </a:prstGeom>
          <a:noFill/>
          <a:ln>
            <a:noFill/>
          </a:ln>
        </p:spPr>
      </p:pic>
      <p:pic>
        <p:nvPicPr>
          <p:cNvPr id="1000" name="Google Shape;1000;p11"/>
          <p:cNvPicPr preferRelativeResize="0"/>
          <p:nvPr/>
        </p:nvPicPr>
        <p:blipFill rotWithShape="1">
          <a:blip r:embed="rId4">
            <a:alphaModFix/>
          </a:blip>
          <a:srcRect/>
          <a:stretch/>
        </p:blipFill>
        <p:spPr>
          <a:xfrm>
            <a:off x="3989791" y="4594527"/>
            <a:ext cx="1664607" cy="3680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d41e5fefd5_0_0"/>
          <p:cNvSpPr txBox="1">
            <a:spLocks noGrp="1"/>
          </p:cNvSpPr>
          <p:nvPr>
            <p:ph type="title"/>
          </p:nvPr>
        </p:nvSpPr>
        <p:spPr>
          <a:xfrm>
            <a:off x="2331650" y="28150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a:solidFill>
                  <a:srgbClr val="FF0000"/>
                </a:solidFill>
              </a:rPr>
              <a:t>Chatting Online</a:t>
            </a:r>
            <a:endParaRPr>
              <a:solidFill>
                <a:srgbClr val="FF0000"/>
              </a:solidFill>
            </a:endParaRPr>
          </a:p>
        </p:txBody>
      </p:sp>
      <p:sp>
        <p:nvSpPr>
          <p:cNvPr id="1006" name="Google Shape;1006;gd41e5fefd5_0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7</a:t>
            </a:fld>
            <a:endParaRPr/>
          </a:p>
        </p:txBody>
      </p:sp>
      <p:pic>
        <p:nvPicPr>
          <p:cNvPr id="1007" name="Google Shape;1007;gd41e5fefd5_0_0"/>
          <p:cNvPicPr preferRelativeResize="0"/>
          <p:nvPr/>
        </p:nvPicPr>
        <p:blipFill rotWithShape="1">
          <a:blip r:embed="rId3">
            <a:alphaModFix/>
          </a:blip>
          <a:srcRect/>
          <a:stretch/>
        </p:blipFill>
        <p:spPr>
          <a:xfrm>
            <a:off x="97556" y="80989"/>
            <a:ext cx="1984393" cy="438735"/>
          </a:xfrm>
          <a:prstGeom prst="rect">
            <a:avLst/>
          </a:prstGeom>
          <a:noFill/>
          <a:ln>
            <a:noFill/>
          </a:ln>
        </p:spPr>
      </p:pic>
      <p:pic>
        <p:nvPicPr>
          <p:cNvPr id="1008" name="Google Shape;1008;gd41e5fefd5_0_0"/>
          <p:cNvPicPr preferRelativeResize="0"/>
          <p:nvPr/>
        </p:nvPicPr>
        <p:blipFill rotWithShape="1">
          <a:blip r:embed="rId4">
            <a:alphaModFix/>
          </a:blip>
          <a:srcRect/>
          <a:stretch/>
        </p:blipFill>
        <p:spPr>
          <a:xfrm>
            <a:off x="1226750" y="1660252"/>
            <a:ext cx="7040626" cy="2185350"/>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gd41e5fefd5_0_52"/>
          <p:cNvSpPr txBox="1">
            <a:spLocks noGrp="1"/>
          </p:cNvSpPr>
          <p:nvPr>
            <p:ph type="title"/>
          </p:nvPr>
        </p:nvSpPr>
        <p:spPr>
          <a:xfrm>
            <a:off x="2081950" y="7180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sz="3000">
                <a:solidFill>
                  <a:srgbClr val="FF0000"/>
                </a:solidFill>
              </a:rPr>
              <a:t>Chatting Online</a:t>
            </a:r>
            <a:endParaRPr sz="3000">
              <a:solidFill>
                <a:srgbClr val="FF0000"/>
              </a:solidFill>
            </a:endParaRPr>
          </a:p>
          <a:p>
            <a:pPr marL="0" lvl="0" indent="0" algn="r" rtl="0">
              <a:lnSpc>
                <a:spcPct val="100000"/>
              </a:lnSpc>
              <a:spcBef>
                <a:spcPts val="0"/>
              </a:spcBef>
              <a:spcAft>
                <a:spcPts val="0"/>
              </a:spcAft>
              <a:buSzPts val="2400"/>
              <a:buNone/>
            </a:pPr>
            <a:r>
              <a:rPr lang="en" sz="3000">
                <a:solidFill>
                  <a:srgbClr val="FF0000"/>
                </a:solidFill>
              </a:rPr>
              <a:t>Be Kind Online</a:t>
            </a:r>
            <a:endParaRPr sz="3000">
              <a:solidFill>
                <a:srgbClr val="FF0000"/>
              </a:solidFill>
            </a:endParaRPr>
          </a:p>
        </p:txBody>
      </p:sp>
      <p:sp>
        <p:nvSpPr>
          <p:cNvPr id="1014" name="Google Shape;1014;gd41e5fefd5_0_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8</a:t>
            </a:fld>
            <a:endParaRPr/>
          </a:p>
        </p:txBody>
      </p:sp>
      <p:pic>
        <p:nvPicPr>
          <p:cNvPr id="1015" name="Google Shape;1015;gd41e5fefd5_0_52"/>
          <p:cNvPicPr preferRelativeResize="0"/>
          <p:nvPr/>
        </p:nvPicPr>
        <p:blipFill rotWithShape="1">
          <a:blip r:embed="rId3">
            <a:alphaModFix/>
          </a:blip>
          <a:srcRect/>
          <a:stretch/>
        </p:blipFill>
        <p:spPr>
          <a:xfrm>
            <a:off x="97556" y="80989"/>
            <a:ext cx="1984393" cy="438735"/>
          </a:xfrm>
          <a:prstGeom prst="rect">
            <a:avLst/>
          </a:prstGeom>
          <a:noFill/>
          <a:ln>
            <a:noFill/>
          </a:ln>
        </p:spPr>
      </p:pic>
      <p:sp>
        <p:nvSpPr>
          <p:cNvPr id="1016" name="Google Shape;1016;gd41e5fefd5_0_52"/>
          <p:cNvSpPr/>
          <p:nvPr/>
        </p:nvSpPr>
        <p:spPr>
          <a:xfrm>
            <a:off x="651075" y="1998000"/>
            <a:ext cx="3785400" cy="143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5DC1FF"/>
                </a:solidFill>
                <a:latin typeface="Montserrat"/>
                <a:ea typeface="Montserrat"/>
                <a:cs typeface="Montserrat"/>
                <a:sym typeface="Montserrat"/>
              </a:rPr>
              <a:t>What does kindness online look like, </a:t>
            </a:r>
            <a:endParaRPr sz="3000" b="1" i="0" u="none" strike="noStrike" cap="none">
              <a:solidFill>
                <a:srgbClr val="5DC1FF"/>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5DC1FF"/>
                </a:solidFill>
                <a:latin typeface="Montserrat"/>
                <a:ea typeface="Montserrat"/>
                <a:cs typeface="Montserrat"/>
                <a:sym typeface="Montserrat"/>
              </a:rPr>
              <a:t>sound like, </a:t>
            </a:r>
            <a:endParaRPr sz="3000" b="1" i="0" u="none" strike="noStrike" cap="none">
              <a:solidFill>
                <a:srgbClr val="5DC1FF"/>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5DC1FF"/>
                </a:solidFill>
                <a:latin typeface="Montserrat"/>
                <a:ea typeface="Montserrat"/>
                <a:cs typeface="Montserrat"/>
                <a:sym typeface="Montserrat"/>
              </a:rPr>
              <a:t>feel like?</a:t>
            </a:r>
            <a:endParaRPr sz="1200" b="0" i="0" u="none" strike="noStrike" cap="none">
              <a:solidFill>
                <a:srgbClr val="000000"/>
              </a:solidFill>
              <a:latin typeface="Arial"/>
              <a:ea typeface="Arial"/>
              <a:cs typeface="Arial"/>
              <a:sym typeface="Arial"/>
            </a:endParaRPr>
          </a:p>
        </p:txBody>
      </p:sp>
      <p:pic>
        <p:nvPicPr>
          <p:cNvPr id="1017" name="Google Shape;1017;gd41e5fefd5_0_52"/>
          <p:cNvPicPr preferRelativeResize="0"/>
          <p:nvPr/>
        </p:nvPicPr>
        <p:blipFill rotWithShape="1">
          <a:blip r:embed="rId4">
            <a:alphaModFix/>
          </a:blip>
          <a:srcRect/>
          <a:stretch/>
        </p:blipFill>
        <p:spPr>
          <a:xfrm>
            <a:off x="4346625" y="1856025"/>
            <a:ext cx="3785276" cy="24519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gd41e5fefd5_0_16"/>
          <p:cNvSpPr txBox="1">
            <a:spLocks noGrp="1"/>
          </p:cNvSpPr>
          <p:nvPr>
            <p:ph type="title"/>
          </p:nvPr>
        </p:nvSpPr>
        <p:spPr>
          <a:xfrm>
            <a:off x="2235775" y="81000"/>
            <a:ext cx="65886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Clr>
                <a:schemeClr val="dk1"/>
              </a:buClr>
              <a:buSzPts val="1100"/>
              <a:buFont typeface="Arial"/>
              <a:buNone/>
            </a:pPr>
            <a:r>
              <a:rPr lang="en">
                <a:solidFill>
                  <a:srgbClr val="FF0000"/>
                </a:solidFill>
              </a:rPr>
              <a:t>Chatting Online </a:t>
            </a:r>
            <a:r>
              <a:rPr lang="en"/>
              <a:t>The Photo</a:t>
            </a:r>
            <a:endParaRPr/>
          </a:p>
        </p:txBody>
      </p:sp>
      <p:sp>
        <p:nvSpPr>
          <p:cNvPr id="1023" name="Google Shape;1023;gd41e5fefd5_0_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9</a:t>
            </a:fld>
            <a:endParaRPr/>
          </a:p>
        </p:txBody>
      </p:sp>
      <p:pic>
        <p:nvPicPr>
          <p:cNvPr id="1024" name="Google Shape;1024;gd41e5fefd5_0_16"/>
          <p:cNvPicPr preferRelativeResize="0"/>
          <p:nvPr/>
        </p:nvPicPr>
        <p:blipFill rotWithShape="1">
          <a:blip r:embed="rId3">
            <a:alphaModFix/>
          </a:blip>
          <a:srcRect/>
          <a:stretch/>
        </p:blipFill>
        <p:spPr>
          <a:xfrm>
            <a:off x="97550" y="917100"/>
            <a:ext cx="4604224" cy="4014325"/>
          </a:xfrm>
          <a:prstGeom prst="rect">
            <a:avLst/>
          </a:prstGeom>
          <a:noFill/>
          <a:ln>
            <a:noFill/>
          </a:ln>
        </p:spPr>
      </p:pic>
      <p:pic>
        <p:nvPicPr>
          <p:cNvPr id="1025" name="Google Shape;1025;gd41e5fefd5_0_16" title="Myselfie - THE PHOTO-HD.mp4">
            <a:hlinkClick r:id="rId4"/>
          </p:cNvPr>
          <p:cNvPicPr preferRelativeResize="0"/>
          <p:nvPr/>
        </p:nvPicPr>
        <p:blipFill rotWithShape="1">
          <a:blip r:embed="rId5">
            <a:alphaModFix/>
          </a:blip>
          <a:srcRect/>
          <a:stretch/>
        </p:blipFill>
        <p:spPr>
          <a:xfrm>
            <a:off x="287913" y="1144575"/>
            <a:ext cx="4223476" cy="2514700"/>
          </a:xfrm>
          <a:prstGeom prst="rect">
            <a:avLst/>
          </a:prstGeom>
          <a:noFill/>
          <a:ln>
            <a:noFill/>
          </a:ln>
        </p:spPr>
      </p:pic>
      <p:pic>
        <p:nvPicPr>
          <p:cNvPr id="1026" name="Google Shape;1026;gd41e5fefd5_0_16"/>
          <p:cNvPicPr preferRelativeResize="0"/>
          <p:nvPr/>
        </p:nvPicPr>
        <p:blipFill rotWithShape="1">
          <a:blip r:embed="rId6">
            <a:alphaModFix/>
          </a:blip>
          <a:srcRect/>
          <a:stretch/>
        </p:blipFill>
        <p:spPr>
          <a:xfrm>
            <a:off x="97556" y="80989"/>
            <a:ext cx="1984393" cy="438735"/>
          </a:xfrm>
          <a:prstGeom prst="rect">
            <a:avLst/>
          </a:prstGeom>
          <a:noFill/>
          <a:ln>
            <a:noFill/>
          </a:ln>
        </p:spPr>
      </p:pic>
      <p:sp>
        <p:nvSpPr>
          <p:cNvPr id="1027" name="Google Shape;1027;gd41e5fefd5_0_16"/>
          <p:cNvSpPr txBox="1"/>
          <p:nvPr/>
        </p:nvSpPr>
        <p:spPr>
          <a:xfrm>
            <a:off x="4701775" y="749100"/>
            <a:ext cx="4223400" cy="3817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Watch the video (</a:t>
            </a:r>
            <a:r>
              <a:rPr lang="en" b="1">
                <a:solidFill>
                  <a:schemeClr val="dk1"/>
                </a:solidFill>
                <a:latin typeface="Montserrat"/>
                <a:ea typeface="Montserrat"/>
                <a:cs typeface="Montserrat"/>
                <a:sym typeface="Montserrat"/>
              </a:rPr>
              <a:t>available here: </a:t>
            </a:r>
            <a:r>
              <a:rPr lang="en" b="1" u="sng">
                <a:solidFill>
                  <a:schemeClr val="hlink"/>
                </a:solidFill>
                <a:latin typeface="Montserrat"/>
                <a:ea typeface="Montserrat"/>
                <a:cs typeface="Montserrat"/>
                <a:sym typeface="Montserrat"/>
                <a:hlinkClick r:id="rId7"/>
              </a:rPr>
              <a:t>https://vimeo.com/109564466</a:t>
            </a:r>
            <a:r>
              <a:rPr lang="en" sz="1400" b="1" i="0" u="none" strike="noStrike" cap="none">
                <a:solidFill>
                  <a:schemeClr val="dk1"/>
                </a:solidFill>
                <a:latin typeface="Montserrat"/>
                <a:ea typeface="Montserrat"/>
                <a:cs typeface="Montserrat"/>
                <a:sym typeface="Montserrat"/>
              </a:rPr>
              <a:t>) and consider:</a:t>
            </a:r>
            <a:endParaRPr sz="14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b="1">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500" b="1">
              <a:solidFill>
                <a:schemeClr val="dk1"/>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 sz="1400" b="1" i="0" u="none" strike="noStrike" cap="none">
                <a:solidFill>
                  <a:srgbClr val="000000"/>
                </a:solidFill>
                <a:latin typeface="Montserrat"/>
                <a:ea typeface="Montserrat"/>
                <a:cs typeface="Montserrat"/>
                <a:sym typeface="Montserrat"/>
              </a:rPr>
              <a:t>Why did Jack share the photo in the first place?</a:t>
            </a:r>
            <a:endParaRPr b="1">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 sz="1400" b="1" i="0" u="none" strike="noStrike" cap="none">
                <a:solidFill>
                  <a:srgbClr val="000000"/>
                </a:solidFill>
                <a:latin typeface="Montserrat"/>
                <a:ea typeface="Montserrat"/>
                <a:cs typeface="Montserrat"/>
                <a:sym typeface="Montserrat"/>
              </a:rPr>
              <a:t>Why did Cathal attack Jack in the playground?</a:t>
            </a:r>
            <a:endParaRPr b="1">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 sz="1400" b="1" i="0" u="none" strike="noStrike" cap="none">
                <a:solidFill>
                  <a:srgbClr val="000000"/>
                </a:solidFill>
                <a:latin typeface="Montserrat"/>
                <a:ea typeface="Montserrat"/>
                <a:cs typeface="Montserrat"/>
                <a:sym typeface="Montserrat"/>
              </a:rPr>
              <a:t>In the end, both Cathal and Jack ended up getting into trouble. Was this fair?</a:t>
            </a:r>
            <a:endParaRPr b="1">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 sz="1400" b="1" i="0" u="none" strike="noStrike" cap="none">
                <a:solidFill>
                  <a:srgbClr val="000000"/>
                </a:solidFill>
                <a:latin typeface="Montserrat"/>
                <a:ea typeface="Montserrat"/>
                <a:cs typeface="Montserrat"/>
                <a:sym typeface="Montserrat"/>
              </a:rPr>
              <a:t>After the photo had been shared, what could Cathal have done to make sure the situation didn’t get out of hand?</a:t>
            </a:r>
            <a:endParaRPr sz="1400" b="1" i="0" u="none" strike="noStrike" cap="none">
              <a:solidFill>
                <a:srgbClr val="000000"/>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1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4755</Words>
  <Application>Microsoft Macintosh PowerPoint</Application>
  <PresentationFormat>On-screen Show (16:9)</PresentationFormat>
  <Paragraphs>282</Paragraphs>
  <Slides>23</Slides>
  <Notes>23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Oswald</vt:lpstr>
      <vt:lpstr>Quattrocento Sans</vt:lpstr>
      <vt:lpstr>Roboto Light</vt:lpstr>
      <vt:lpstr>Open Sans</vt:lpstr>
      <vt:lpstr>Montserrat ExtraBold</vt:lpstr>
      <vt:lpstr>Calibri</vt:lpstr>
      <vt:lpstr>Arial</vt:lpstr>
      <vt:lpstr>Montserrat Light</vt:lpstr>
      <vt:lpstr>Montserrat</vt:lpstr>
      <vt:lpstr>PT Sans</vt:lpstr>
      <vt:lpstr>1_Wart template</vt:lpstr>
      <vt:lpstr>Wart template</vt:lpstr>
      <vt:lpstr>SAFER INTERNET DAY TOGETHER FOR A BETTER INTERNET (5TH AND 6TH CLASS)</vt:lpstr>
      <vt:lpstr>PowerPoint Presentation</vt:lpstr>
      <vt:lpstr>PowerPoint Presentation</vt:lpstr>
      <vt:lpstr>PowerPoint Presentation</vt:lpstr>
      <vt:lpstr>PowerPoint Presentation</vt:lpstr>
      <vt:lpstr>PowerPoint Presentation</vt:lpstr>
      <vt:lpstr>Chatting Online</vt:lpstr>
      <vt:lpstr>Chatting Online Be Kind Online</vt:lpstr>
      <vt:lpstr>Chatting Online The Photo</vt:lpstr>
      <vt:lpstr>Respectful Communication Online Anti Cyberbullying Rap – I Like It</vt:lpstr>
      <vt:lpstr>Respectful Communication Online Golden Rules of Chatting Online</vt:lpstr>
      <vt:lpstr>PowerPoint Presentation</vt:lpstr>
      <vt:lpstr>PowerPoint Presentation</vt:lpstr>
      <vt:lpstr>PowerPoint Presentation</vt:lpstr>
      <vt:lpstr>PowerPoint Presentation</vt:lpstr>
      <vt:lpstr>EXTENDED SAFER INTERNET DAY ACTIVITIES </vt:lpstr>
      <vt:lpstr>Sharing personal information online</vt:lpstr>
      <vt:lpstr>LET’S DISCUSS Sharing personal information online</vt:lpstr>
      <vt:lpstr>Sharing personal information online</vt:lpstr>
      <vt:lpstr>Which photos are okay to share? </vt:lpstr>
      <vt:lpstr>Which photos are okay to share?  </vt:lpstr>
      <vt:lpstr>When photos go viral </vt:lpstr>
      <vt:lpstr>My Personal Information Online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TOGETHER FOR A BETTER INTERNET (5TH AND 6TH CLASS)</dc:title>
  <cp:lastModifiedBy>Microsoft Office User</cp:lastModifiedBy>
  <cp:revision>2</cp:revision>
  <dcterms:modified xsi:type="dcterms:W3CDTF">2021-06-24T10:47:30Z</dcterms:modified>
</cp:coreProperties>
</file>