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 id="2147483678" r:id="rId2"/>
    <p:sldMasterId id="2147483679" r:id="rId3"/>
    <p:sldMasterId id="2147483680" r:id="rId4"/>
  </p:sldMasterIdLst>
  <p:notesMasterIdLst>
    <p:notesMasterId r:id="rId27"/>
  </p:notesMasterIdLst>
  <p:sldIdLst>
    <p:sldId id="256" r:id="rId5"/>
    <p:sldId id="257" r:id="rId6"/>
    <p:sldId id="258" r:id="rId7"/>
    <p:sldId id="259"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Lst>
  <p:sldSz cx="9144000" cy="5143500" type="screen16x9"/>
  <p:notesSz cx="6858000" cy="9144000"/>
  <p:embeddedFontLst>
    <p:embeddedFont>
      <p:font typeface="Montserrat" panose="020F0502020204030204" pitchFamily="34" charset="0"/>
      <p:regular r:id="rId28"/>
      <p:bold r:id="rId29"/>
      <p:italic r:id="rId30"/>
      <p:boldItalic r:id="rId31"/>
    </p:embeddedFont>
    <p:embeddedFont>
      <p:font typeface="Montserrat ExtraBold" panose="020F0502020204030204" pitchFamily="34" charset="0"/>
      <p:bold r:id="rId32"/>
      <p:italic r:id="rId33"/>
      <p:boldItalic r:id="rId34"/>
    </p:embeddedFont>
    <p:embeddedFont>
      <p:font typeface="Montserrat Light" panose="020F0502020204030204" pitchFamily="34" charset="0"/>
      <p:regular r:id="rId35"/>
      <p:bold r:id="rId36"/>
      <p:italic r:id="rId37"/>
      <p:boldItalic r:id="rId38"/>
    </p:embeddedFont>
    <p:embeddedFont>
      <p:font typeface="Oswald" panose="020F0502020204030204" pitchFamily="34" charset="0"/>
      <p:regular r:id="rId39"/>
      <p:bold r:id="rId40"/>
    </p:embeddedFont>
    <p:embeddedFont>
      <p:font typeface="Quattrocento Sans" panose="020F0502020204030204" pitchFamily="34" charset="0"/>
      <p:regular r:id="rId41"/>
      <p:bold r:id="rId42"/>
      <p:italic r:id="rId43"/>
      <p:boldItalic r:id="rId44"/>
    </p:embeddedFont>
    <p:embeddedFont>
      <p:font typeface="Verdana" panose="020B0604030504040204" pitchFamily="3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6A8C37-8F60-4E38-92E0-99554179B662}">
  <a:tblStyle styleId="{696A8C37-8F60-4E38-92E0-99554179B66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4"/>
  </p:normalViewPr>
  <p:slideViewPr>
    <p:cSldViewPr snapToGrid="0">
      <p:cViewPr varScale="1">
        <p:scale>
          <a:sx n="139" d="100"/>
          <a:sy n="139" d="100"/>
        </p:scale>
        <p:origin x="176" y="59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2.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6.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tiktok.com/@deeptomcruise/video/6933305746130046214?lang=en&amp;is_copy_url=1&amp;is_from_webapp=v1"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tiktok.com/@deeptomcruise/video/6932166297996233989?lang=en&amp;is_copy_url=1&amp;is_from_webapp=v1"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irishtimes.com/search/search-7.1213540"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pT-k1kDIRnw"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mailto:internetsafety@pdst.i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webwise.ie/saferinternet"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webwise.ie/saferinternetday"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vimeo.com/383270456"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d5ec7df32f_0_5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0" name="Google Shape;1010;gd5ec7df32f_0_5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1100"/>
              <a:buFont typeface="Arial"/>
              <a:buNone/>
            </a:pPr>
            <a:r>
              <a:rPr lang="en-GB" b="1">
                <a:solidFill>
                  <a:schemeClr val="dk1"/>
                </a:solidFill>
                <a:highlight>
                  <a:schemeClr val="lt1"/>
                </a:highlight>
                <a:latin typeface="Montserrat"/>
                <a:ea typeface="Montserrat"/>
                <a:cs typeface="Montserrat"/>
                <a:sym typeface="Montserrat"/>
              </a:rPr>
              <a:t>Notes for speaker – brief introduction and welcome. </a:t>
            </a:r>
            <a:endParaRPr>
              <a:solidFill>
                <a:schemeClr val="dk1"/>
              </a:solidFill>
            </a:endParaRPr>
          </a:p>
          <a:p>
            <a:pPr marL="0" lvl="0" indent="0" algn="l" rtl="0">
              <a:lnSpc>
                <a:spcPct val="120000"/>
              </a:lnSpc>
              <a:spcBef>
                <a:spcPts val="0"/>
              </a:spcBef>
              <a:spcAft>
                <a:spcPts val="0"/>
              </a:spcAft>
              <a:buClr>
                <a:schemeClr val="dk1"/>
              </a:buClr>
              <a:buSzPts val="1100"/>
              <a:buFont typeface="Arial"/>
              <a:buNone/>
            </a:pPr>
            <a:r>
              <a:rPr lang="en-GB">
                <a:solidFill>
                  <a:schemeClr val="dk1"/>
                </a:solidFill>
                <a:highlight>
                  <a:schemeClr val="lt1"/>
                </a:highlight>
                <a:latin typeface="Montserrat"/>
                <a:ea typeface="Montserrat"/>
                <a:cs typeface="Montserrat"/>
                <a:sym typeface="Montserrat"/>
              </a:rPr>
              <a:t>Explain how long the talk will take and the types of things you will be doing over that time. </a:t>
            </a:r>
            <a:endParaRPr>
              <a:solidFill>
                <a:schemeClr val="dk1"/>
              </a:solidFill>
            </a:endParaRPr>
          </a:p>
          <a:p>
            <a:pPr marL="0" lvl="0" indent="0" algn="l" rtl="0">
              <a:lnSpc>
                <a:spcPct val="120000"/>
              </a:lnSpc>
              <a:spcBef>
                <a:spcPts val="0"/>
              </a:spcBef>
              <a:spcAft>
                <a:spcPts val="0"/>
              </a:spcAft>
              <a:buClr>
                <a:schemeClr val="dk1"/>
              </a:buClr>
              <a:buSzPts val="1100"/>
              <a:buFont typeface="Arial"/>
              <a:buNone/>
            </a:pPr>
            <a:r>
              <a:rPr lang="en-GB">
                <a:solidFill>
                  <a:schemeClr val="dk1"/>
                </a:solidFill>
                <a:highlight>
                  <a:schemeClr val="lt1"/>
                </a:highlight>
                <a:latin typeface="Montserrat"/>
                <a:ea typeface="Montserrat"/>
                <a:cs typeface="Montserrat"/>
                <a:sym typeface="Montserrat"/>
              </a:rPr>
              <a:t>For example:</a:t>
            </a:r>
            <a:endParaRPr>
              <a:solidFill>
                <a:schemeClr val="dk1"/>
              </a:solidFill>
            </a:endParaRPr>
          </a:p>
          <a:p>
            <a:pPr marL="0" lvl="0" indent="0" algn="l" rtl="0">
              <a:lnSpc>
                <a:spcPct val="120000"/>
              </a:lnSpc>
              <a:spcBef>
                <a:spcPts val="0"/>
              </a:spcBef>
              <a:spcAft>
                <a:spcPts val="0"/>
              </a:spcAft>
              <a:buClr>
                <a:schemeClr val="dk1"/>
              </a:buClr>
              <a:buSzPts val="1100"/>
              <a:buFont typeface="Arial"/>
              <a:buNone/>
            </a:pPr>
            <a:r>
              <a:rPr lang="en-GB">
                <a:solidFill>
                  <a:schemeClr val="dk1"/>
                </a:solidFill>
                <a:highlight>
                  <a:schemeClr val="lt1"/>
                </a:highlight>
                <a:latin typeface="Montserrat"/>
                <a:ea typeface="Montserrat"/>
                <a:cs typeface="Montserrat"/>
                <a:sym typeface="Montserrat"/>
              </a:rPr>
              <a:t>‘‘Today we are joining millions of people around the world in celebrating Safer Internet Day, a day for promoting a safer and better internet for all users, especially young people. During this assembly we are going to talk about being online and using the internet. We will look at the positives and possible negatives of the internet as well as some general advice on how to manage your online wellbeing.”</a:t>
            </a:r>
            <a:endParaRPr b="1" i="1">
              <a:solidFill>
                <a:schemeClr val="dk1"/>
              </a:solidFill>
              <a:latin typeface="Montserrat"/>
              <a:ea typeface="Montserrat"/>
              <a:cs typeface="Montserrat"/>
              <a:sym typeface="Montserra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gd5ec7df32f_0_7179: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5" name="Google Shape;1175;gd5ec7df32f_0_7179: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GB" b="1" i="1">
                <a:solidFill>
                  <a:schemeClr val="dk1"/>
                </a:solidFill>
                <a:latin typeface="Montserrat"/>
                <a:ea typeface="Montserrat"/>
                <a:cs typeface="Montserrat"/>
                <a:sym typeface="Montserrat"/>
              </a:rPr>
              <a:t>Notes:</a:t>
            </a:r>
            <a:r>
              <a:rPr lang="en-GB">
                <a:solidFill>
                  <a:schemeClr val="dk1"/>
                </a:solidFill>
                <a:latin typeface="Montserrat"/>
                <a:ea typeface="Montserrat"/>
                <a:cs typeface="Montserrat"/>
                <a:sym typeface="Montserrat"/>
              </a:rPr>
              <a:t> </a:t>
            </a:r>
            <a:r>
              <a:rPr lang="en-GB">
                <a:latin typeface="Montserrat"/>
                <a:ea typeface="Montserrat"/>
                <a:cs typeface="Montserrat"/>
                <a:sym typeface="Montserrat"/>
              </a:rPr>
              <a:t>Play the two deepfake videos of Tom Cruise for students and ask them can they guess which video features the real Tom Cruise?</a:t>
            </a:r>
            <a:endParaRPr>
              <a:latin typeface="Montserrat"/>
              <a:ea typeface="Montserrat"/>
              <a:cs typeface="Montserrat"/>
              <a:sym typeface="Montserrat"/>
            </a:endParaRPr>
          </a:p>
          <a:p>
            <a:pPr marL="0" marR="0" lvl="0" indent="0" algn="l" rtl="0">
              <a:lnSpc>
                <a:spcPct val="100000"/>
              </a:lnSpc>
              <a:spcBef>
                <a:spcPts val="0"/>
              </a:spcBef>
              <a:spcAft>
                <a:spcPts val="0"/>
              </a:spcAft>
              <a:buNone/>
            </a:pPr>
            <a:r>
              <a:rPr lang="en-GB">
                <a:latin typeface="Montserrat"/>
                <a:ea typeface="Montserrat"/>
                <a:cs typeface="Montserrat"/>
                <a:sym typeface="Montserrat"/>
              </a:rPr>
              <a:t>Videos available here:</a:t>
            </a:r>
            <a:endParaRPr>
              <a:latin typeface="Montserrat"/>
              <a:ea typeface="Montserrat"/>
              <a:cs typeface="Montserrat"/>
              <a:sym typeface="Montserrat"/>
            </a:endParaRPr>
          </a:p>
          <a:p>
            <a:pPr marL="457200" lvl="0" indent="-298450" algn="l" rtl="0">
              <a:spcBef>
                <a:spcPts val="0"/>
              </a:spcBef>
              <a:spcAft>
                <a:spcPts val="0"/>
              </a:spcAft>
              <a:buSzPts val="1100"/>
              <a:buFont typeface="Montserrat"/>
              <a:buChar char="●"/>
            </a:pPr>
            <a:r>
              <a:rPr lang="en-GB" u="sng">
                <a:solidFill>
                  <a:schemeClr val="dk1"/>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https://www.tiktok.com/@deeptomcruise/video/6933305746130046214?lang=en&amp;is_copy_url=1&amp;is_from_webapp=v1</a:t>
            </a:r>
            <a:r>
              <a:rPr lang="en-GB">
                <a:latin typeface="Montserrat"/>
                <a:ea typeface="Montserrat"/>
                <a:cs typeface="Montserrat"/>
                <a:sym typeface="Montserrat"/>
              </a:rPr>
              <a:t> </a:t>
            </a:r>
            <a:endParaRPr>
              <a:latin typeface="Montserrat"/>
              <a:ea typeface="Montserrat"/>
              <a:cs typeface="Montserrat"/>
              <a:sym typeface="Montserrat"/>
            </a:endParaRPr>
          </a:p>
          <a:p>
            <a:pPr marL="457200" lvl="0" indent="-298450" algn="l" rtl="0">
              <a:spcBef>
                <a:spcPts val="0"/>
              </a:spcBef>
              <a:spcAft>
                <a:spcPts val="0"/>
              </a:spcAft>
              <a:buSzPts val="1100"/>
              <a:buFont typeface="Montserrat"/>
              <a:buChar char="●"/>
            </a:pPr>
            <a:r>
              <a:rPr lang="en-GB" u="sng">
                <a:solidFill>
                  <a:schemeClr val="hlink"/>
                </a:solidFill>
                <a:latin typeface="Montserrat"/>
                <a:ea typeface="Montserrat"/>
                <a:cs typeface="Montserrat"/>
                <a:sym typeface="Montserrat"/>
                <a:hlinkClick r:id="rId4"/>
              </a:rPr>
              <a:t>https://www.tiktok.com/@deeptomcruise/video/6932166297996233989?lang=en&amp;is_copy_url=1&amp;is_from_webapp=v1</a:t>
            </a:r>
            <a:r>
              <a:rPr lang="en-GB">
                <a:latin typeface="Montserrat"/>
                <a:ea typeface="Montserrat"/>
                <a:cs typeface="Montserrat"/>
                <a:sym typeface="Montserrat"/>
              </a:rPr>
              <a:t> </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None/>
            </a:pPr>
            <a:r>
              <a:rPr lang="en-GB">
                <a:latin typeface="Montserrat"/>
                <a:ea typeface="Montserrat"/>
                <a:cs typeface="Montserrat"/>
                <a:sym typeface="Montserrat"/>
              </a:rPr>
              <a:t>The answer is neither of them are. They are both deepfake videos of Tom Cruise.</a:t>
            </a:r>
            <a:endParaRPr>
              <a:latin typeface="Montserrat"/>
              <a:ea typeface="Montserrat"/>
              <a:cs typeface="Montserrat"/>
              <a:sym typeface="Montserrat"/>
            </a:endParaRPr>
          </a:p>
          <a:p>
            <a:pPr marL="457200" marR="0" lvl="0" indent="0" algn="l" rtl="0">
              <a:lnSpc>
                <a:spcPct val="100000"/>
              </a:lnSpc>
              <a:spcBef>
                <a:spcPts val="0"/>
              </a:spcBef>
              <a:spcAft>
                <a:spcPts val="0"/>
              </a:spcAft>
              <a:buNone/>
            </a:pPr>
            <a:endParaRPr>
              <a:latin typeface="Montserrat"/>
              <a:ea typeface="Montserrat"/>
              <a:cs typeface="Montserrat"/>
              <a:sym typeface="Montserrat"/>
            </a:endParaRPr>
          </a:p>
          <a:p>
            <a:pPr marL="0" marR="0" lvl="0" indent="0" algn="l" rtl="0">
              <a:lnSpc>
                <a:spcPct val="100000"/>
              </a:lnSpc>
              <a:spcBef>
                <a:spcPts val="0"/>
              </a:spcBef>
              <a:spcAft>
                <a:spcPts val="0"/>
              </a:spcAft>
              <a:buNone/>
            </a:pPr>
            <a:r>
              <a:rPr lang="en-GB">
                <a:latin typeface="Montserrat"/>
                <a:ea typeface="Montserrat"/>
                <a:cs typeface="Montserrat"/>
                <a:sym typeface="Montserrat"/>
              </a:rPr>
              <a:t>Ask students if they have ever heard of the term deepfakes before or if they have seen any similar doctored videos?</a:t>
            </a:r>
            <a:endParaRPr>
              <a:latin typeface="Montserrat"/>
              <a:ea typeface="Montserrat"/>
              <a:cs typeface="Montserrat"/>
              <a:sym typeface="Montserrat"/>
            </a:endParaRPr>
          </a:p>
          <a:p>
            <a:pPr marL="0" marR="0" lvl="0" indent="0" algn="l" rtl="0">
              <a:lnSpc>
                <a:spcPct val="100000"/>
              </a:lnSpc>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None/>
            </a:pPr>
            <a:r>
              <a:rPr lang="en-GB">
                <a:solidFill>
                  <a:schemeClr val="dk1"/>
                </a:solidFill>
                <a:latin typeface="Montserrat"/>
                <a:ea typeface="Montserrat"/>
                <a:cs typeface="Montserrat"/>
                <a:sym typeface="Montserrat"/>
              </a:rPr>
              <a:t>Ask students if they or someone they know have ever fallen for or shared a false or inaccurate image or video of some kind? Ask students what does it matter if we can’t tell real or reliable from false or misleading information online? Remind them that viral images or videos that are misleading or not real are just as harmful as articles containing false information – think about when a natural disaster or terrorist attack happens, social media is flooded with footage apparently showing the scene on the ground. Or the influence of these images on how people think or what they believe. An image says a thousand words so it is important that students can identify images or videos which are false.</a:t>
            </a:r>
            <a:endParaRPr>
              <a:solidFill>
                <a:schemeClr val="dk1"/>
              </a:solidFill>
              <a:latin typeface="Montserrat"/>
              <a:ea typeface="Montserrat"/>
              <a:cs typeface="Montserrat"/>
              <a:sym typeface="Montserrat"/>
            </a:endParaRPr>
          </a:p>
          <a:p>
            <a:pPr marL="0" lvl="0" indent="0" algn="l" rtl="0">
              <a:spcBef>
                <a:spcPts val="0"/>
              </a:spcBef>
              <a:spcAft>
                <a:spcPts val="0"/>
              </a:spcAft>
              <a:buNone/>
            </a:pPr>
            <a:endParaRPr>
              <a:solidFill>
                <a:schemeClr val="dk1"/>
              </a:solidFill>
              <a:latin typeface="Montserrat"/>
              <a:ea typeface="Montserrat"/>
              <a:cs typeface="Montserrat"/>
              <a:sym typeface="Montserrat"/>
            </a:endParaRPr>
          </a:p>
          <a:p>
            <a:pPr marL="0" lvl="0" indent="0" algn="l" rtl="0">
              <a:spcBef>
                <a:spcPts val="0"/>
              </a:spcBef>
              <a:spcAft>
                <a:spcPts val="0"/>
              </a:spcAft>
              <a:buNone/>
            </a:pPr>
            <a:r>
              <a:rPr lang="en-GB">
                <a:solidFill>
                  <a:schemeClr val="dk1"/>
                </a:solidFill>
                <a:latin typeface="Montserrat"/>
                <a:ea typeface="Montserrat"/>
                <a:cs typeface="Montserrat"/>
                <a:sym typeface="Montserrat"/>
              </a:rPr>
              <a:t>We are now going to look at images, deepfakes and visual deception online and consider the potential consequences if an image or video is doctored so well that it can be hard to tell if it is authentic.</a:t>
            </a:r>
            <a:endParaRPr>
              <a:latin typeface="Montserrat"/>
              <a:ea typeface="Montserrat"/>
              <a:cs typeface="Montserrat"/>
              <a:sym typeface="Montserra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d5ec7df32f_0_7426: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4" name="Google Shape;1184;gd5ec7df32f_0_7426: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GB" b="1" i="1">
                <a:latin typeface="Montserrat"/>
                <a:ea typeface="Montserrat"/>
                <a:cs typeface="Montserrat"/>
                <a:sym typeface="Montserrat"/>
              </a:rPr>
              <a:t>Notes:</a:t>
            </a:r>
            <a:r>
              <a:rPr lang="en-GB">
                <a:latin typeface="Montserrat"/>
                <a:ea typeface="Montserrat"/>
                <a:cs typeface="Montserrat"/>
                <a:sym typeface="Montserrat"/>
              </a:rPr>
              <a:t> Explain to students what deepfakes are.</a:t>
            </a:r>
            <a:endParaRPr>
              <a:latin typeface="Montserrat"/>
              <a:ea typeface="Montserrat"/>
              <a:cs typeface="Montserrat"/>
              <a:sym typeface="Montserrat"/>
            </a:endParaRPr>
          </a:p>
          <a:p>
            <a:pPr marL="0" marR="0" lvl="0" indent="0" algn="l" rtl="0">
              <a:lnSpc>
                <a:spcPct val="100000"/>
              </a:lnSpc>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Clr>
                <a:schemeClr val="dk1"/>
              </a:buClr>
              <a:buFont typeface="Arial"/>
              <a:buNone/>
            </a:pPr>
            <a:r>
              <a:rPr lang="en-GB">
                <a:solidFill>
                  <a:schemeClr val="dk1"/>
                </a:solidFill>
                <a:latin typeface="Montserrat"/>
                <a:ea typeface="Montserrat"/>
                <a:cs typeface="Montserrat"/>
                <a:sym typeface="Montserrat"/>
              </a:rPr>
              <a:t>Deepfakes are fake videos created using digital software, machine learning and face swapping. </a:t>
            </a:r>
            <a:endParaRPr>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Font typeface="Arial"/>
              <a:buNone/>
            </a:pPr>
            <a:endParaRPr>
              <a:solidFill>
                <a:schemeClr val="dk1"/>
              </a:solidFill>
              <a:latin typeface="Montserrat"/>
              <a:ea typeface="Montserrat"/>
              <a:cs typeface="Montserrat"/>
              <a:sym typeface="Montserrat"/>
            </a:endParaRPr>
          </a:p>
          <a:p>
            <a:pPr marL="0" lvl="0" indent="0" algn="l" rtl="0">
              <a:spcBef>
                <a:spcPts val="0"/>
              </a:spcBef>
              <a:spcAft>
                <a:spcPts val="0"/>
              </a:spcAft>
              <a:buNone/>
            </a:pPr>
            <a:r>
              <a:rPr lang="en-GB">
                <a:solidFill>
                  <a:schemeClr val="dk1"/>
                </a:solidFill>
                <a:latin typeface="Montserrat"/>
                <a:ea typeface="Montserrat"/>
                <a:cs typeface="Montserrat"/>
                <a:sym typeface="Montserrat"/>
              </a:rPr>
              <a:t>Deepfakes are computer-created artificial videos in which images are combined to create new footage that depicts events, statements or action that never actually happened. </a:t>
            </a:r>
            <a:endParaRPr>
              <a:solidFill>
                <a:schemeClr val="dk1"/>
              </a:solidFill>
              <a:latin typeface="Montserrat"/>
              <a:ea typeface="Montserrat"/>
              <a:cs typeface="Montserrat"/>
              <a:sym typeface="Montserrat"/>
            </a:endParaRPr>
          </a:p>
          <a:p>
            <a:pPr marL="0" lvl="0" indent="0" algn="l" rtl="0">
              <a:spcBef>
                <a:spcPts val="0"/>
              </a:spcBef>
              <a:spcAft>
                <a:spcPts val="0"/>
              </a:spcAft>
              <a:buNone/>
            </a:pPr>
            <a:endParaRPr>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Font typeface="Arial"/>
              <a:buNone/>
            </a:pPr>
            <a:r>
              <a:rPr lang="en-GB">
                <a:solidFill>
                  <a:schemeClr val="dk1"/>
                </a:solidFill>
                <a:latin typeface="Montserrat"/>
                <a:ea typeface="Montserrat"/>
                <a:cs typeface="Montserrat"/>
                <a:sym typeface="Montserrat"/>
              </a:rPr>
              <a:t>Emphasise to students that the results can be quite convincing. Deep fakes differ from other forms of false information by being very difficult to identify as false.</a:t>
            </a:r>
            <a:endParaRPr>
              <a:latin typeface="Montserrat"/>
              <a:ea typeface="Montserrat"/>
              <a:cs typeface="Montserrat"/>
              <a:sym typeface="Montserra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gd5ec7df32f_0_7673: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4" name="Google Shape;1194;gd5ec7df32f_0_7673: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GB" b="1" i="1">
                <a:latin typeface="Montserrat"/>
                <a:ea typeface="Montserrat"/>
                <a:cs typeface="Montserrat"/>
                <a:sym typeface="Montserrat"/>
              </a:rPr>
              <a:t>Notes: </a:t>
            </a:r>
            <a:r>
              <a:rPr lang="en-GB">
                <a:latin typeface="Montserrat"/>
                <a:ea typeface="Montserrat"/>
                <a:cs typeface="Montserrat"/>
                <a:sym typeface="Montserrat"/>
              </a:rPr>
              <a:t>How does it work?</a:t>
            </a:r>
            <a:endParaRPr>
              <a:latin typeface="Montserrat"/>
              <a:ea typeface="Montserrat"/>
              <a:cs typeface="Montserrat"/>
              <a:sym typeface="Montserrat"/>
            </a:endParaRPr>
          </a:p>
          <a:p>
            <a:pPr marL="0" lvl="0" indent="0" algn="l" rtl="0">
              <a:spcBef>
                <a:spcPts val="0"/>
              </a:spcBef>
              <a:spcAft>
                <a:spcPts val="0"/>
              </a:spcAft>
              <a:buClr>
                <a:schemeClr val="dk1"/>
              </a:buClr>
              <a:buFont typeface="Arial"/>
              <a:buNone/>
            </a:pPr>
            <a:r>
              <a:rPr lang="en-GB">
                <a:solidFill>
                  <a:schemeClr val="dk1"/>
                </a:solidFill>
                <a:latin typeface="Montserrat"/>
                <a:ea typeface="Montserrat"/>
                <a:cs typeface="Montserrat"/>
                <a:sym typeface="Montserrat"/>
              </a:rPr>
              <a:t>The basic concept behind the technology is facial recognition, users of Snapchat will be familiar with the face swap or filters functions which apply transformations or augment your facial features. Deep Fakes are similar but much more realistic.</a:t>
            </a:r>
            <a:endParaRPr>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Font typeface="Arial"/>
              <a:buNone/>
            </a:pPr>
            <a:endParaRPr>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Font typeface="Arial"/>
              <a:buNone/>
            </a:pPr>
            <a:r>
              <a:rPr lang="en-GB">
                <a:solidFill>
                  <a:schemeClr val="dk1"/>
                </a:solidFill>
                <a:latin typeface="Montserrat"/>
                <a:ea typeface="Montserrat"/>
                <a:cs typeface="Montserrat"/>
                <a:sym typeface="Montserrat"/>
              </a:rPr>
              <a:t>Fake videos can be created using a machine learning technique called a “generative adversarial network” or GAN. For example a GAN can look at thousands of photos of Beyonce and produce a new image that approximates those photos without being an exact copy of any one of the photos. GAN can be used to generate new audio from existing audio, or new text from existing text – it is a multiuse technology. The technology used to create deepfakes is programmed to map faces according to “landmark” points. These are features like the corners of your eyes and mouth, your nostrils, and the contour of your jawline.</a:t>
            </a:r>
            <a:endParaRPr>
              <a:latin typeface="Montserrat"/>
              <a:ea typeface="Montserrat"/>
              <a:cs typeface="Montserrat"/>
              <a:sym typeface="Montserra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d5ec7df32f_0_8171: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6" name="Google Shape;1206;gd5ec7df32f_0_8171: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GB" b="1" i="1">
                <a:solidFill>
                  <a:schemeClr val="dk1"/>
                </a:solidFill>
                <a:latin typeface="Montserrat"/>
                <a:ea typeface="Montserrat"/>
                <a:cs typeface="Montserrat"/>
                <a:sym typeface="Montserrat"/>
              </a:rPr>
              <a:t>Notes: </a:t>
            </a:r>
            <a:r>
              <a:rPr lang="en-GB">
                <a:solidFill>
                  <a:schemeClr val="dk1"/>
                </a:solidFill>
                <a:latin typeface="Montserrat"/>
                <a:ea typeface="Montserrat"/>
                <a:cs typeface="Montserrat"/>
                <a:sym typeface="Montserrat"/>
              </a:rPr>
              <a:t>Next, ask students to consider the potential consequences if an image or video is doctored or altered so well that it can be hard to tell if it is authentic.</a:t>
            </a:r>
            <a:endParaRPr>
              <a:solidFill>
                <a:schemeClr val="dk1"/>
              </a:solidFill>
              <a:latin typeface="Montserrat"/>
              <a:ea typeface="Montserrat"/>
              <a:cs typeface="Montserrat"/>
              <a:sym typeface="Montserrat"/>
            </a:endParaRPr>
          </a:p>
          <a:p>
            <a:pPr marL="457200" marR="0" lvl="0" indent="0" algn="l" rtl="0">
              <a:lnSpc>
                <a:spcPct val="100000"/>
              </a:lnSpc>
              <a:spcBef>
                <a:spcPts val="0"/>
              </a:spcBef>
              <a:spcAft>
                <a:spcPts val="0"/>
              </a:spcAft>
              <a:buNone/>
            </a:pPr>
            <a:endParaRPr>
              <a:latin typeface="Montserrat"/>
              <a:ea typeface="Montserrat"/>
              <a:cs typeface="Montserrat"/>
              <a:sym typeface="Montserrat"/>
            </a:endParaRPr>
          </a:p>
          <a:p>
            <a:pPr marL="0" marR="0" lvl="0" indent="0" algn="l" rtl="0">
              <a:lnSpc>
                <a:spcPct val="100000"/>
              </a:lnSpc>
              <a:spcBef>
                <a:spcPts val="0"/>
              </a:spcBef>
              <a:spcAft>
                <a:spcPts val="0"/>
              </a:spcAft>
              <a:buNone/>
            </a:pPr>
            <a:r>
              <a:rPr lang="en-GB">
                <a:latin typeface="Montserrat"/>
                <a:ea typeface="Montserrat"/>
                <a:cs typeface="Montserrat"/>
                <a:sym typeface="Montserrat"/>
              </a:rPr>
              <a:t>While the technology used to create deep fakes is relatively new technology, it is advancing quickly and it is becoming more and more difficult to check if a video is real or not. Developments in these kinds of technologies have obvious social, moral and political implications. There are already issues around news sources and credibility of stories online, deep fakes have the potential to exacerbate the problem of false information online or disrupt and undermine the credibility of and trust in news, and information in general.</a:t>
            </a:r>
            <a:endParaRPr>
              <a:latin typeface="Montserrat"/>
              <a:ea typeface="Montserrat"/>
              <a:cs typeface="Montserrat"/>
              <a:sym typeface="Montserrat"/>
            </a:endParaRPr>
          </a:p>
          <a:p>
            <a:pPr marL="0" marR="0" lvl="0" indent="0" algn="l" rtl="0">
              <a:lnSpc>
                <a:spcPct val="100000"/>
              </a:lnSpc>
              <a:spcBef>
                <a:spcPts val="0"/>
              </a:spcBef>
              <a:spcAft>
                <a:spcPts val="0"/>
              </a:spcAft>
              <a:buNone/>
            </a:pPr>
            <a:endParaRPr>
              <a:latin typeface="Montserrat"/>
              <a:ea typeface="Montserrat"/>
              <a:cs typeface="Montserrat"/>
              <a:sym typeface="Montserrat"/>
            </a:endParaRPr>
          </a:p>
          <a:p>
            <a:pPr marL="0" marR="0" lvl="0" indent="0" algn="l" rtl="0">
              <a:lnSpc>
                <a:spcPct val="100000"/>
              </a:lnSpc>
              <a:spcBef>
                <a:spcPts val="0"/>
              </a:spcBef>
              <a:spcAft>
                <a:spcPts val="0"/>
              </a:spcAft>
              <a:buNone/>
            </a:pPr>
            <a:r>
              <a:rPr lang="en-GB">
                <a:latin typeface="Montserrat"/>
                <a:ea typeface="Montserrat"/>
                <a:cs typeface="Montserrat"/>
                <a:sym typeface="Montserrat"/>
              </a:rPr>
              <a:t>The real potential danger of false information and deepfake technology is creating mistrust or apathy in people about what we see or hear online. If everything could be fake does that mean that nothing is real anymore? For as long as we have had photographs and video and audio footage they have helped learn about our past, and shaped how we see and know things. Some people already question the facts around events that unquestionably happened, like the Holocaust, the moon landing and 9/11, despite video proof. If deepfakes make people believe they can’t trust video, the problems of false information and conspiracy theories could get worse.</a:t>
            </a:r>
            <a:endParaRPr>
              <a:latin typeface="Montserrat"/>
              <a:ea typeface="Montserrat"/>
              <a:cs typeface="Montserrat"/>
              <a:sym typeface="Montserra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gd5ec7df32f_0_7922: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5" name="Google Shape;1215;gd5ec7df32f_0_7922: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i="1">
                <a:solidFill>
                  <a:schemeClr val="dk1"/>
                </a:solidFill>
                <a:latin typeface="Montserrat"/>
                <a:ea typeface="Montserrat"/>
                <a:cs typeface="Montserrat"/>
                <a:sym typeface="Montserrat"/>
              </a:rPr>
              <a:t>Notes:</a:t>
            </a:r>
            <a:r>
              <a:rPr lang="en-GB">
                <a:solidFill>
                  <a:schemeClr val="dk1"/>
                </a:solidFill>
                <a:latin typeface="Montserrat"/>
                <a:ea typeface="Montserrat"/>
                <a:cs typeface="Montserrat"/>
                <a:sym typeface="Montserrat"/>
              </a:rPr>
              <a:t> Like all types of information we encounter online the most important thing we can do when deciding if videos or images online are authentic and real is to be critical. </a:t>
            </a:r>
            <a:endParaRPr>
              <a:solidFill>
                <a:schemeClr val="dk1"/>
              </a:solidFill>
              <a:latin typeface="Montserrat"/>
              <a:ea typeface="Montserrat"/>
              <a:cs typeface="Montserrat"/>
              <a:sym typeface="Montserrat"/>
            </a:endParaRPr>
          </a:p>
          <a:p>
            <a:pPr marL="0" lvl="0" indent="0" algn="l" rtl="0">
              <a:spcBef>
                <a:spcPts val="0"/>
              </a:spcBef>
              <a:spcAft>
                <a:spcPts val="0"/>
              </a:spcAft>
              <a:buNone/>
            </a:pPr>
            <a:r>
              <a:rPr lang="en-GB">
                <a:solidFill>
                  <a:schemeClr val="dk1"/>
                </a:solidFill>
                <a:latin typeface="Montserrat"/>
                <a:ea typeface="Montserrat"/>
                <a:cs typeface="Montserrat"/>
                <a:sym typeface="Montserrat"/>
              </a:rPr>
              <a:t>We need to use critical thinking and ask ourselves key questions such as: </a:t>
            </a:r>
            <a:endParaRPr>
              <a:solidFill>
                <a:schemeClr val="dk1"/>
              </a:solidFill>
              <a:latin typeface="Montserrat"/>
              <a:ea typeface="Montserrat"/>
              <a:cs typeface="Montserrat"/>
              <a:sym typeface="Montserrat"/>
            </a:endParaRPr>
          </a:p>
          <a:p>
            <a:pPr marL="457200" lvl="0" indent="0" algn="l" rtl="0">
              <a:spcBef>
                <a:spcPts val="0"/>
              </a:spcBef>
              <a:spcAft>
                <a:spcPts val="0"/>
              </a:spcAft>
              <a:buNone/>
            </a:pPr>
            <a:r>
              <a:rPr lang="en-GB">
                <a:solidFill>
                  <a:schemeClr val="dk1"/>
                </a:solidFill>
                <a:latin typeface="Montserrat"/>
                <a:ea typeface="Montserrat"/>
                <a:cs typeface="Montserrat"/>
                <a:sym typeface="Montserrat"/>
              </a:rPr>
              <a:t>— Who and why is someone sharing this video? </a:t>
            </a:r>
            <a:endParaRPr>
              <a:solidFill>
                <a:schemeClr val="dk1"/>
              </a:solidFill>
              <a:latin typeface="Montserrat"/>
              <a:ea typeface="Montserrat"/>
              <a:cs typeface="Montserrat"/>
              <a:sym typeface="Montserrat"/>
            </a:endParaRPr>
          </a:p>
          <a:p>
            <a:pPr marL="457200" lvl="0" indent="0" algn="l" rtl="0">
              <a:spcBef>
                <a:spcPts val="0"/>
              </a:spcBef>
              <a:spcAft>
                <a:spcPts val="0"/>
              </a:spcAft>
              <a:buNone/>
            </a:pPr>
            <a:r>
              <a:rPr lang="en-GB">
                <a:solidFill>
                  <a:schemeClr val="dk1"/>
                </a:solidFill>
                <a:latin typeface="Montserrat"/>
                <a:ea typeface="Montserrat"/>
                <a:cs typeface="Montserrat"/>
                <a:sym typeface="Montserrat"/>
              </a:rPr>
              <a:t>— Who or what is the original source? </a:t>
            </a:r>
            <a:endParaRPr>
              <a:solidFill>
                <a:schemeClr val="dk1"/>
              </a:solidFill>
              <a:latin typeface="Montserrat"/>
              <a:ea typeface="Montserrat"/>
              <a:cs typeface="Montserrat"/>
              <a:sym typeface="Montserrat"/>
            </a:endParaRPr>
          </a:p>
          <a:p>
            <a:pPr marL="457200" lvl="0" indent="0" algn="l" rtl="0">
              <a:spcBef>
                <a:spcPts val="0"/>
              </a:spcBef>
              <a:spcAft>
                <a:spcPts val="0"/>
              </a:spcAft>
              <a:buNone/>
            </a:pPr>
            <a:r>
              <a:rPr lang="en-GB">
                <a:solidFill>
                  <a:schemeClr val="dk1"/>
                </a:solidFill>
                <a:latin typeface="Montserrat"/>
                <a:ea typeface="Montserrat"/>
                <a:cs typeface="Montserrat"/>
                <a:sym typeface="Montserrat"/>
              </a:rPr>
              <a:t>— Is the person in the video saying something you’d never expect them to say? </a:t>
            </a:r>
            <a:endParaRPr>
              <a:solidFill>
                <a:schemeClr val="dk1"/>
              </a:solidFill>
              <a:latin typeface="Montserrat"/>
              <a:ea typeface="Montserrat"/>
              <a:cs typeface="Montserrat"/>
              <a:sym typeface="Montserrat"/>
            </a:endParaRPr>
          </a:p>
          <a:p>
            <a:pPr marL="457200" lvl="0" indent="0" algn="l" rtl="0">
              <a:spcBef>
                <a:spcPts val="0"/>
              </a:spcBef>
              <a:spcAft>
                <a:spcPts val="0"/>
              </a:spcAft>
              <a:buNone/>
            </a:pPr>
            <a:r>
              <a:rPr lang="en-GB">
                <a:solidFill>
                  <a:schemeClr val="dk1"/>
                </a:solidFill>
                <a:latin typeface="Montserrat"/>
                <a:ea typeface="Montserrat"/>
                <a:cs typeface="Montserrat"/>
                <a:sym typeface="Montserrat"/>
              </a:rPr>
              <a:t>— Does the video advance someone else’s agenda? Who benefits from this video?</a:t>
            </a:r>
            <a:endParaRPr>
              <a:latin typeface="Montserrat"/>
              <a:ea typeface="Montserrat"/>
              <a:cs typeface="Montserrat"/>
              <a:sym typeface="Montserra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d5ec7df32f_0_8417:notes"/>
          <p:cNvSpPr>
            <a:spLocks noGrp="1" noRot="1" noChangeAspect="1"/>
          </p:cNvSpPr>
          <p:nvPr>
            <p:ph type="sldImg" idx="2"/>
          </p:nvPr>
        </p:nvSpPr>
        <p:spPr>
          <a:xfrm>
            <a:off x="650875" y="631825"/>
            <a:ext cx="5616575" cy="3159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7" name="Google Shape;1227;gd5ec7df32f_0_8417:notes"/>
          <p:cNvSpPr txBox="1">
            <a:spLocks noGrp="1"/>
          </p:cNvSpPr>
          <p:nvPr>
            <p:ph type="body" idx="1"/>
          </p:nvPr>
        </p:nvSpPr>
        <p:spPr>
          <a:xfrm>
            <a:off x="691886" y="4000962"/>
            <a:ext cx="5535000" cy="3790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b="1" i="1">
                <a:latin typeface="Montserrat"/>
                <a:ea typeface="Montserrat"/>
                <a:cs typeface="Montserrat"/>
                <a:sym typeface="Montserrat"/>
              </a:rPr>
              <a:t>Notes: </a:t>
            </a:r>
            <a:r>
              <a:rPr lang="en-GB">
                <a:latin typeface="Montserrat"/>
                <a:ea typeface="Montserrat"/>
                <a:cs typeface="Montserrat"/>
                <a:sym typeface="Montserrat"/>
              </a:rPr>
              <a:t>T</a:t>
            </a:r>
            <a:r>
              <a:rPr lang="en-GB" sz="1100" i="0" u="none" strike="noStrike" cap="none">
                <a:solidFill>
                  <a:srgbClr val="000000"/>
                </a:solidFill>
                <a:latin typeface="Montserrat"/>
                <a:ea typeface="Montserrat"/>
                <a:cs typeface="Montserrat"/>
                <a:sym typeface="Montserrat"/>
              </a:rPr>
              <a:t>he internet has enabled a whole new way to publish, share and consume information and news with very little regulation or editorial standards.</a:t>
            </a:r>
            <a:endParaRPr>
              <a:latin typeface="Montserrat"/>
              <a:ea typeface="Montserrat"/>
              <a:cs typeface="Montserrat"/>
              <a:sym typeface="Montserrat"/>
            </a:endParaRPr>
          </a:p>
          <a:p>
            <a:pPr marL="0" lvl="0" indent="0" algn="l" rtl="0">
              <a:lnSpc>
                <a:spcPct val="100000"/>
              </a:lnSpc>
              <a:spcBef>
                <a:spcPts val="0"/>
              </a:spcBef>
              <a:spcAft>
                <a:spcPts val="0"/>
              </a:spcAft>
              <a:buNone/>
            </a:pPr>
            <a:r>
              <a:rPr lang="en-GB" sz="1100" i="0" u="none" strike="noStrike" cap="none">
                <a:solidFill>
                  <a:srgbClr val="000000"/>
                </a:solidFill>
                <a:latin typeface="Montserrat"/>
                <a:ea typeface="Montserrat"/>
                <a:cs typeface="Montserrat"/>
                <a:sym typeface="Montserrat"/>
              </a:rPr>
              <a:t>Many people now get news from social media sites and networks and often it can be difficult to tell whether stories are credible or not. Information overload and a general lack of understanding about how the internet works by people has also contributed to an increase in fake news or hoax stories. Social media sites can play a big part in increasing the reach of these type of stories.</a:t>
            </a:r>
            <a:endParaRPr>
              <a:latin typeface="Montserrat"/>
              <a:ea typeface="Montserrat"/>
              <a:cs typeface="Montserrat"/>
              <a:sym typeface="Montserrat"/>
            </a:endParaRPr>
          </a:p>
          <a:p>
            <a:pPr marL="0" lvl="0" indent="0" algn="l" rtl="0">
              <a:lnSpc>
                <a:spcPct val="100000"/>
              </a:lnSpc>
              <a:spcBef>
                <a:spcPts val="0"/>
              </a:spcBef>
              <a:spcAft>
                <a:spcPts val="0"/>
              </a:spcAft>
              <a:buNone/>
            </a:pPr>
            <a:endParaRPr>
              <a:latin typeface="Montserrat"/>
              <a:ea typeface="Montserrat"/>
              <a:cs typeface="Montserrat"/>
              <a:sym typeface="Montserrat"/>
            </a:endParaRPr>
          </a:p>
          <a:p>
            <a:pPr marL="0" lvl="0" indent="0" algn="l" rtl="0">
              <a:lnSpc>
                <a:spcPct val="100000"/>
              </a:lnSpc>
              <a:spcBef>
                <a:spcPts val="0"/>
              </a:spcBef>
              <a:spcAft>
                <a:spcPts val="0"/>
              </a:spcAft>
              <a:buNone/>
            </a:pPr>
            <a:r>
              <a:rPr lang="en-GB" sz="1100" i="0" u="none" strike="noStrike" cap="none">
                <a:solidFill>
                  <a:srgbClr val="000000"/>
                </a:solidFill>
                <a:latin typeface="Montserrat"/>
                <a:ea typeface="Montserrat"/>
                <a:cs typeface="Montserrat"/>
                <a:sym typeface="Montserrat"/>
              </a:rPr>
              <a:t>The economics of social media favour gossip, novelty, speed and “shareability”</a:t>
            </a:r>
            <a:r>
              <a:rPr lang="en-GB">
                <a:latin typeface="Montserrat"/>
                <a:ea typeface="Montserrat"/>
                <a:cs typeface="Montserrat"/>
                <a:sym typeface="Montserrat"/>
              </a:rPr>
              <a:t>, </a:t>
            </a:r>
            <a:r>
              <a:rPr lang="en-GB" sz="1100" i="0" u="none" strike="noStrike" cap="none">
                <a:solidFill>
                  <a:srgbClr val="000000"/>
                </a:solidFill>
                <a:latin typeface="Montserrat"/>
                <a:ea typeface="Montserrat"/>
                <a:cs typeface="Montserrat"/>
                <a:sym typeface="Montserrat"/>
              </a:rPr>
              <a:t>Simeon Yates.</a:t>
            </a:r>
            <a:endParaRPr>
              <a:latin typeface="Montserrat"/>
              <a:ea typeface="Montserrat"/>
              <a:cs typeface="Montserrat"/>
              <a:sym typeface="Montserrat"/>
            </a:endParaRPr>
          </a:p>
          <a:p>
            <a:pPr marL="457200" lvl="0" indent="0" algn="l" rtl="0">
              <a:lnSpc>
                <a:spcPct val="100000"/>
              </a:lnSpc>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d5ec7df32f_0_8668:notes"/>
          <p:cNvSpPr>
            <a:spLocks noGrp="1" noRot="1" noChangeAspect="1"/>
          </p:cNvSpPr>
          <p:nvPr>
            <p:ph type="sldImg" idx="2"/>
          </p:nvPr>
        </p:nvSpPr>
        <p:spPr>
          <a:xfrm>
            <a:off x="91291" y="685838"/>
            <a:ext cx="66756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8" name="Google Shape;1238;gd5ec7df32f_0_8668: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b="1" i="1">
                <a:latin typeface="Montserrat"/>
                <a:ea typeface="Montserrat"/>
                <a:cs typeface="Montserrat"/>
                <a:sym typeface="Montserrat"/>
              </a:rPr>
              <a:t>Notes:</a:t>
            </a:r>
            <a:r>
              <a:rPr lang="en-GB" b="1">
                <a:latin typeface="Montserrat"/>
                <a:ea typeface="Montserrat"/>
                <a:cs typeface="Montserrat"/>
                <a:sym typeface="Montserrat"/>
              </a:rPr>
              <a:t> </a:t>
            </a:r>
            <a:r>
              <a:rPr lang="en-GB" sz="1100" b="1" i="0" u="none" strike="noStrike" cap="none">
                <a:solidFill>
                  <a:srgbClr val="000000"/>
                </a:solidFill>
                <a:latin typeface="Montserrat"/>
                <a:ea typeface="Montserrat"/>
                <a:cs typeface="Montserrat"/>
                <a:sym typeface="Montserrat"/>
              </a:rPr>
              <a:t>The False Information Business Model</a:t>
            </a:r>
            <a:endParaRPr sz="1100" i="0" u="none" strike="noStrike" cap="none">
              <a:solidFill>
                <a:srgbClr val="000000"/>
              </a:solidFill>
              <a:latin typeface="Montserrat"/>
              <a:ea typeface="Montserrat"/>
              <a:cs typeface="Montserrat"/>
              <a:sym typeface="Montserrat"/>
            </a:endParaRPr>
          </a:p>
          <a:p>
            <a:pPr marL="0" lvl="0" indent="0" algn="l" rtl="0">
              <a:lnSpc>
                <a:spcPct val="100000"/>
              </a:lnSpc>
              <a:spcBef>
                <a:spcPts val="0"/>
              </a:spcBef>
              <a:spcAft>
                <a:spcPts val="0"/>
              </a:spcAft>
              <a:buNone/>
            </a:pPr>
            <a:r>
              <a:rPr lang="en-GB" sz="1100" b="1" i="0" u="none" strike="noStrike" cap="none">
                <a:solidFill>
                  <a:srgbClr val="000000"/>
                </a:solidFill>
                <a:latin typeface="Montserrat"/>
                <a:ea typeface="Montserrat"/>
                <a:cs typeface="Montserrat"/>
                <a:sym typeface="Montserrat"/>
              </a:rPr>
              <a:t>The internet and social media have made it very easy for anyone to publish content on a website, blog or social media profile and potentially reach large audiences. </a:t>
            </a:r>
            <a:r>
              <a:rPr lang="en-GB" sz="1100" i="0" u="none" strike="noStrike" cap="none">
                <a:solidFill>
                  <a:srgbClr val="000000"/>
                </a:solidFill>
                <a:latin typeface="Montserrat"/>
                <a:ea typeface="Montserrat"/>
                <a:cs typeface="Montserrat"/>
                <a:sym typeface="Montserrat"/>
              </a:rPr>
              <a:t>With so many people now getting news from social media sites, many content creators</a:t>
            </a:r>
            <a:r>
              <a:rPr lang="en-GB">
                <a:latin typeface="Montserrat"/>
                <a:ea typeface="Montserrat"/>
                <a:cs typeface="Montserrat"/>
                <a:sym typeface="Montserrat"/>
              </a:rPr>
              <a:t> or </a:t>
            </a:r>
            <a:r>
              <a:rPr lang="en-GB" sz="1100" i="0" u="none" strike="noStrike" cap="none">
                <a:solidFill>
                  <a:srgbClr val="000000"/>
                </a:solidFill>
                <a:latin typeface="Montserrat"/>
                <a:ea typeface="Montserrat"/>
                <a:cs typeface="Montserrat"/>
                <a:sym typeface="Montserrat"/>
              </a:rPr>
              <a:t>publishers have used this to their advantage.</a:t>
            </a:r>
            <a:endParaRPr>
              <a:latin typeface="Montserrat"/>
              <a:ea typeface="Montserrat"/>
              <a:cs typeface="Montserrat"/>
              <a:sym typeface="Montserrat"/>
            </a:endParaRPr>
          </a:p>
          <a:p>
            <a:pPr marL="0" lvl="0" indent="0" algn="l" rtl="0">
              <a:lnSpc>
                <a:spcPct val="100000"/>
              </a:lnSpc>
              <a:spcBef>
                <a:spcPts val="0"/>
              </a:spcBef>
              <a:spcAft>
                <a:spcPts val="0"/>
              </a:spcAft>
              <a:buNone/>
            </a:pPr>
            <a:r>
              <a:rPr lang="en-GB" sz="1100" i="0" u="none" strike="noStrike" cap="none">
                <a:solidFill>
                  <a:srgbClr val="000000"/>
                </a:solidFill>
                <a:latin typeface="Montserrat"/>
                <a:ea typeface="Montserrat"/>
                <a:cs typeface="Montserrat"/>
                <a:sym typeface="Montserrat"/>
              </a:rPr>
              <a:t>False information can be a profitable business, generating large sums of advertising revenue for publishers who create and publish stories that go viral. The more clicks a story gets, the more money online publishers make through advertising revenue and </a:t>
            </a:r>
            <a:r>
              <a:rPr lang="en-GB" sz="1100" b="1" i="0" u="none" strike="noStrike" cap="none">
                <a:solidFill>
                  <a:srgbClr val="000000"/>
                </a:solidFill>
                <a:latin typeface="Montserrat"/>
                <a:ea typeface="Montserrat"/>
                <a:cs typeface="Montserrat"/>
                <a:sym typeface="Montserrat"/>
              </a:rPr>
              <a:t>for many publishers social media is an ideal platform to share content and drive web traffic.</a:t>
            </a:r>
            <a:endParaRPr sz="1100" i="0" u="none" strike="noStrike" cap="none">
              <a:solidFill>
                <a:srgbClr val="000000"/>
              </a:solidFill>
              <a:latin typeface="Montserrat"/>
              <a:ea typeface="Montserrat"/>
              <a:cs typeface="Montserrat"/>
              <a:sym typeface="Montserrat"/>
            </a:endParaRPr>
          </a:p>
          <a:p>
            <a:pPr marL="457200" lvl="0" indent="0" algn="l" rtl="0">
              <a:lnSpc>
                <a:spcPct val="100000"/>
              </a:lnSpc>
              <a:spcBef>
                <a:spcPts val="0"/>
              </a:spcBef>
              <a:spcAft>
                <a:spcPts val="0"/>
              </a:spcAft>
              <a:buNone/>
            </a:pPr>
            <a:r>
              <a:rPr lang="en-GB" sz="1100" i="0" u="none" strike="noStrike" cap="none">
                <a:solidFill>
                  <a:srgbClr val="000000"/>
                </a:solidFill>
                <a:latin typeface="Montserrat"/>
                <a:ea typeface="Montserrat"/>
                <a:cs typeface="Montserrat"/>
                <a:sym typeface="Montserrat"/>
              </a:rPr>
              <a:t> </a:t>
            </a:r>
            <a:endParaRPr>
              <a:latin typeface="Montserrat"/>
              <a:ea typeface="Montserrat"/>
              <a:cs typeface="Montserrat"/>
              <a:sym typeface="Montserrat"/>
            </a:endParaRPr>
          </a:p>
          <a:p>
            <a:pPr marL="0" lvl="0" indent="0" algn="l" rtl="0">
              <a:lnSpc>
                <a:spcPct val="100000"/>
              </a:lnSpc>
              <a:spcBef>
                <a:spcPts val="0"/>
              </a:spcBef>
              <a:spcAft>
                <a:spcPts val="0"/>
              </a:spcAft>
              <a:buNone/>
            </a:pPr>
            <a:r>
              <a:rPr lang="en-GB" sz="1100" b="1" i="0" u="none" strike="noStrike" cap="none">
                <a:solidFill>
                  <a:srgbClr val="000000"/>
                </a:solidFill>
                <a:latin typeface="Montserrat"/>
                <a:ea typeface="Montserrat"/>
                <a:cs typeface="Montserrat"/>
                <a:sym typeface="Montserrat"/>
              </a:rPr>
              <a:t>False Information, Social Media, and the Filter Bubble</a:t>
            </a:r>
            <a:endParaRPr sz="1100" i="0" u="none" strike="noStrike" cap="none">
              <a:solidFill>
                <a:srgbClr val="000000"/>
              </a:solidFill>
              <a:latin typeface="Montserrat"/>
              <a:ea typeface="Montserrat"/>
              <a:cs typeface="Montserrat"/>
              <a:sym typeface="Montserrat"/>
            </a:endParaRPr>
          </a:p>
          <a:p>
            <a:pPr marL="0" lvl="0" indent="0" algn="l" rtl="0">
              <a:lnSpc>
                <a:spcPct val="100000"/>
              </a:lnSpc>
              <a:spcBef>
                <a:spcPts val="0"/>
              </a:spcBef>
              <a:spcAft>
                <a:spcPts val="0"/>
              </a:spcAft>
              <a:buNone/>
            </a:pPr>
            <a:r>
              <a:rPr lang="en-GB">
                <a:latin typeface="Montserrat"/>
                <a:ea typeface="Montserrat"/>
                <a:cs typeface="Montserrat"/>
                <a:sym typeface="Montserrat"/>
              </a:rPr>
              <a:t>Journalist </a:t>
            </a:r>
            <a:r>
              <a:rPr lang="en-GB" sz="1100" i="0" u="none" strike="noStrike" cap="none">
                <a:solidFill>
                  <a:srgbClr val="000000"/>
                </a:solidFill>
                <a:latin typeface="Montserrat"/>
                <a:ea typeface="Montserrat"/>
                <a:cs typeface="Montserrat"/>
                <a:sym typeface="Montserrat"/>
              </a:rPr>
              <a:t>Hugh Linehan noted; “Media is no longer passively consumed – it’s created, shared, liked, commented on, attacked and defended in all sorts of different ways by hundreds of millions of people. And the algorithms used by the most powerful tech companies – </a:t>
            </a:r>
            <a:r>
              <a:rPr lang="en-GB" sz="1100" i="0" u="sng" strike="noStrike" cap="none">
                <a:solidFill>
                  <a:srgbClr val="000000"/>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Google</a:t>
            </a:r>
            <a:r>
              <a:rPr lang="en-GB" sz="1100" i="0" u="none" strike="noStrike" cap="none">
                <a:solidFill>
                  <a:srgbClr val="000000"/>
                </a:solidFill>
                <a:latin typeface="Montserrat"/>
                <a:ea typeface="Montserrat"/>
                <a:cs typeface="Montserrat"/>
                <a:sym typeface="Montserrat"/>
              </a:rPr>
              <a:t> and </a:t>
            </a:r>
            <a:r>
              <a:rPr lang="en-GB" sz="1100" i="0" u="sng" strike="noStrike" cap="none">
                <a:solidFill>
                  <a:srgbClr val="000000"/>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Facebook</a:t>
            </a:r>
            <a:r>
              <a:rPr lang="en-GB" sz="1100" i="0" u="none" strike="noStrike" cap="none">
                <a:solidFill>
                  <a:srgbClr val="000000"/>
                </a:solidFill>
                <a:latin typeface="Montserrat"/>
                <a:ea typeface="Montserrat"/>
                <a:cs typeface="Montserrat"/>
                <a:sym typeface="Montserrat"/>
              </a:rPr>
              <a:t> in particular – are brilliantly designed to personalise and tailor these services to each user’s profile.”</a:t>
            </a:r>
            <a:endParaRPr>
              <a:latin typeface="Montserrat"/>
              <a:ea typeface="Montserrat"/>
              <a:cs typeface="Montserrat"/>
              <a:sym typeface="Montserrat"/>
            </a:endParaRPr>
          </a:p>
          <a:p>
            <a:pPr marL="0" lvl="0" indent="0" algn="l" rtl="0">
              <a:lnSpc>
                <a:spcPct val="100000"/>
              </a:lnSpc>
              <a:spcBef>
                <a:spcPts val="0"/>
              </a:spcBef>
              <a:spcAft>
                <a:spcPts val="0"/>
              </a:spcAft>
              <a:buNone/>
            </a:pPr>
            <a:endParaRPr b="1">
              <a:latin typeface="Montserrat"/>
              <a:ea typeface="Montserrat"/>
              <a:cs typeface="Montserrat"/>
              <a:sym typeface="Montserrat"/>
            </a:endParaRPr>
          </a:p>
          <a:p>
            <a:pPr marL="0" lvl="0" indent="0" algn="l" rtl="0">
              <a:lnSpc>
                <a:spcPct val="100000"/>
              </a:lnSpc>
              <a:spcBef>
                <a:spcPts val="0"/>
              </a:spcBef>
              <a:spcAft>
                <a:spcPts val="0"/>
              </a:spcAft>
              <a:buNone/>
            </a:pPr>
            <a:r>
              <a:rPr lang="en-GB" sz="1100" b="1" i="0" u="none" strike="noStrike" cap="none">
                <a:solidFill>
                  <a:srgbClr val="000000"/>
                </a:solidFill>
                <a:latin typeface="Montserrat"/>
                <a:ea typeface="Montserrat"/>
                <a:cs typeface="Montserrat"/>
                <a:sym typeface="Montserrat"/>
              </a:rPr>
              <a:t>When we go online or login to a social network we are generally presented with news, articles and content based on our own searches online. </a:t>
            </a:r>
            <a:r>
              <a:rPr lang="en-GB" sz="1100" i="0" u="none" strike="noStrike" cap="none">
                <a:solidFill>
                  <a:srgbClr val="000000"/>
                </a:solidFill>
                <a:latin typeface="Montserrat"/>
                <a:ea typeface="Montserrat"/>
                <a:cs typeface="Montserrat"/>
                <a:sym typeface="Montserrat"/>
              </a:rPr>
              <a:t>This type of content tends to reflect our own likes, views and beliefs and therefore isolating us from differing views and opinions. This is often referred to as a filter bubble.</a:t>
            </a:r>
            <a:endParaRPr>
              <a:latin typeface="Montserrat"/>
              <a:ea typeface="Montserrat"/>
              <a:cs typeface="Montserrat"/>
              <a:sym typeface="Montserrat"/>
            </a:endParaRPr>
          </a:p>
          <a:p>
            <a:pPr marL="0" lvl="0" indent="0" algn="l" rtl="0">
              <a:lnSpc>
                <a:spcPct val="100000"/>
              </a:lnSpc>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gd5ec7df32f_0_8914:notes"/>
          <p:cNvSpPr>
            <a:spLocks noGrp="1" noRot="1" noChangeAspect="1"/>
          </p:cNvSpPr>
          <p:nvPr>
            <p:ph type="sldImg" idx="2"/>
          </p:nvPr>
        </p:nvSpPr>
        <p:spPr>
          <a:xfrm>
            <a:off x="91291" y="685838"/>
            <a:ext cx="66756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7" name="Google Shape;1247;gd5ec7df32f_0_8914: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GB" b="1" i="1">
                <a:solidFill>
                  <a:schemeClr val="dk1"/>
                </a:solidFill>
                <a:latin typeface="Montserrat"/>
                <a:ea typeface="Montserrat"/>
                <a:cs typeface="Montserrat"/>
                <a:sym typeface="Montserrat"/>
              </a:rPr>
              <a:t>Notes: </a:t>
            </a:r>
            <a:r>
              <a:rPr lang="en-GB">
                <a:solidFill>
                  <a:schemeClr val="dk1"/>
                </a:solidFill>
                <a:latin typeface="Montserrat"/>
                <a:ea typeface="Montserrat"/>
                <a:cs typeface="Montserrat"/>
                <a:sym typeface="Montserrat"/>
              </a:rPr>
              <a:t>Click to watch this video: How filter bubbles isolate you, available at </a:t>
            </a:r>
            <a:r>
              <a:rPr lang="en-GB" u="sng">
                <a:solidFill>
                  <a:schemeClr val="hlink"/>
                </a:solidFill>
                <a:latin typeface="Montserrat"/>
                <a:ea typeface="Montserrat"/>
                <a:cs typeface="Montserrat"/>
                <a:sym typeface="Montserrat"/>
                <a:hlinkClick r:id="rId3"/>
              </a:rPr>
              <a:t>https://www.youtube.com/watch?v=pT-k1kDIRnw</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100"/>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100"/>
              <a:buNone/>
            </a:pPr>
            <a:r>
              <a:rPr lang="en-GB">
                <a:solidFill>
                  <a:schemeClr val="dk1"/>
                </a:solidFill>
                <a:latin typeface="Montserrat"/>
                <a:ea typeface="Montserrat"/>
                <a:cs typeface="Montserrat"/>
                <a:sym typeface="Montserrat"/>
              </a:rPr>
              <a:t>Explain to students that when we go online or login to a social network we are generally presented with news, articles and content based on our own searches online. This is because platforms such as Google and Facebook use algorithms to personalise and tailor their services to each user, meaning different users will see different content. This type of content tends to reflect our own likes, views and beliefs and therefore isolating us from differing views and opinions. This is often referred to as a filter bubble.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100"/>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100"/>
              <a:buNone/>
            </a:pPr>
            <a:r>
              <a:rPr lang="en-GB">
                <a:solidFill>
                  <a:schemeClr val="dk1"/>
                </a:solidFill>
                <a:latin typeface="Montserrat"/>
                <a:ea typeface="Montserrat"/>
                <a:cs typeface="Montserrat"/>
                <a:sym typeface="Montserrat"/>
              </a:rPr>
              <a:t>“Filter bubble” refers to a phenomenon that occurs with many of the websites that we use: platforms such as Google and Facebook use algorithms(mathematical equations) based on our search history and personal information to personalise and tailor their services to us. This means that different users using the exact same search or scrolling through a news feed on social media can see different content. This type of content tends to reflect our own likes, views and beliefs and therefore isolating us from differing views and opinions.</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700">
              <a:solidFill>
                <a:schemeClr val="dk1"/>
              </a:solidFill>
            </a:endParaRPr>
          </a:p>
          <a:p>
            <a:pPr marL="457200" lvl="0" indent="-228600" algn="l" rtl="0">
              <a:lnSpc>
                <a:spcPct val="100000"/>
              </a:lnSpc>
              <a:spcBef>
                <a:spcPts val="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Google Shape;1256;gd5ec7df32f_0_9161: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7" name="Google Shape;1257;gd5ec7df32f_0_9161: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GB" b="1" i="1">
                <a:solidFill>
                  <a:schemeClr val="dk1"/>
                </a:solidFill>
                <a:latin typeface="Montserrat"/>
                <a:ea typeface="Montserrat"/>
                <a:cs typeface="Montserrat"/>
                <a:sym typeface="Montserrat"/>
              </a:rPr>
              <a:t>Notes:</a:t>
            </a:r>
            <a:r>
              <a:rPr lang="en-GB">
                <a:solidFill>
                  <a:schemeClr val="dk1"/>
                </a:solidFill>
                <a:latin typeface="Montserrat"/>
                <a:ea typeface="Montserrat"/>
                <a:cs typeface="Montserrat"/>
                <a:sym typeface="Montserrat"/>
              </a:rPr>
              <a:t> Let’s consider what are the benefits and drawbacks to getting information online through a filter bubble? </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Sample answers include: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Benefits:</a:t>
            </a:r>
            <a:endParaRPr>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Clr>
                <a:schemeClr val="dk1"/>
              </a:buClr>
              <a:buSzPts val="1100"/>
              <a:buFont typeface="Arial"/>
              <a:buNone/>
            </a:pPr>
            <a:r>
              <a:rPr lang="en-GB">
                <a:solidFill>
                  <a:srgbClr val="F568A6"/>
                </a:solidFill>
                <a:latin typeface="Montserrat"/>
                <a:ea typeface="Montserrat"/>
                <a:cs typeface="Montserrat"/>
                <a:sym typeface="Montserrat"/>
              </a:rPr>
              <a:t>— </a:t>
            </a:r>
            <a:r>
              <a:rPr lang="en-GB">
                <a:solidFill>
                  <a:schemeClr val="dk1"/>
                </a:solidFill>
                <a:latin typeface="Montserrat"/>
                <a:ea typeface="Montserrat"/>
                <a:cs typeface="Montserrat"/>
                <a:sym typeface="Montserrat"/>
              </a:rPr>
              <a:t>Search engines can give us more relevant results that we want faster.</a:t>
            </a:r>
            <a:endParaRPr>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Clr>
                <a:schemeClr val="dk1"/>
              </a:buClr>
              <a:buSzPts val="1100"/>
              <a:buFont typeface="Arial"/>
              <a:buNone/>
            </a:pPr>
            <a:r>
              <a:rPr lang="en-GB">
                <a:solidFill>
                  <a:srgbClr val="F568A6"/>
                </a:solidFill>
                <a:latin typeface="Montserrat"/>
                <a:ea typeface="Montserrat"/>
                <a:cs typeface="Montserrat"/>
                <a:sym typeface="Montserrat"/>
              </a:rPr>
              <a:t>— </a:t>
            </a:r>
            <a:r>
              <a:rPr lang="en-GB">
                <a:solidFill>
                  <a:schemeClr val="dk1"/>
                </a:solidFill>
                <a:latin typeface="Montserrat"/>
                <a:ea typeface="Montserrat"/>
                <a:cs typeface="Montserrat"/>
                <a:sym typeface="Montserrat"/>
              </a:rPr>
              <a:t>Websites, apps, search engines show us content we’ve already shown an interest in.</a:t>
            </a:r>
            <a:endParaRPr>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Clr>
                <a:schemeClr val="dk1"/>
              </a:buClr>
              <a:buSzPts val="1100"/>
              <a:buFont typeface="Arial"/>
              <a:buNone/>
            </a:pPr>
            <a:r>
              <a:rPr lang="en-GB">
                <a:solidFill>
                  <a:srgbClr val="F568A6"/>
                </a:solidFill>
                <a:latin typeface="Montserrat"/>
                <a:ea typeface="Montserrat"/>
                <a:cs typeface="Montserrat"/>
                <a:sym typeface="Montserrat"/>
              </a:rPr>
              <a:t>— </a:t>
            </a:r>
            <a:r>
              <a:rPr lang="en-GB">
                <a:solidFill>
                  <a:schemeClr val="dk1"/>
                </a:solidFill>
                <a:latin typeface="Montserrat"/>
                <a:ea typeface="Montserrat"/>
                <a:cs typeface="Montserrat"/>
                <a:sym typeface="Montserrat"/>
              </a:rPr>
              <a:t>Websites that we commonly go to are easier to find, as they appear higher up in search lists.</a:t>
            </a:r>
            <a:endParaRPr>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Clr>
                <a:schemeClr val="dk1"/>
              </a:buClr>
              <a:buSzPts val="1100"/>
              <a:buFont typeface="Arial"/>
              <a:buNone/>
            </a:pPr>
            <a:r>
              <a:rPr lang="en-GB">
                <a:solidFill>
                  <a:srgbClr val="F568A6"/>
                </a:solidFill>
                <a:latin typeface="Montserrat"/>
                <a:ea typeface="Montserrat"/>
                <a:cs typeface="Montserrat"/>
                <a:sym typeface="Montserrat"/>
              </a:rPr>
              <a:t>— </a:t>
            </a:r>
            <a:r>
              <a:rPr lang="en-GB">
                <a:solidFill>
                  <a:schemeClr val="dk1"/>
                </a:solidFill>
                <a:latin typeface="Montserrat"/>
                <a:ea typeface="Montserrat"/>
                <a:cs typeface="Montserrat"/>
                <a:sym typeface="Montserrat"/>
              </a:rPr>
              <a:t>Location tracking helps us search our area for relevant shops, restaurants etc.</a:t>
            </a:r>
            <a:endParaRPr>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Clr>
                <a:schemeClr val="dk1"/>
              </a:buClr>
              <a:buSzPts val="1100"/>
              <a:buFont typeface="Arial"/>
              <a:buNone/>
            </a:pPr>
            <a:r>
              <a:rPr lang="en-GB">
                <a:solidFill>
                  <a:srgbClr val="F568A6"/>
                </a:solidFill>
                <a:latin typeface="Montserrat"/>
                <a:ea typeface="Montserrat"/>
                <a:cs typeface="Montserrat"/>
                <a:sym typeface="Montserrat"/>
              </a:rPr>
              <a:t>— </a:t>
            </a:r>
            <a:r>
              <a:rPr lang="en-GB">
                <a:solidFill>
                  <a:schemeClr val="dk1"/>
                </a:solidFill>
                <a:latin typeface="Montserrat"/>
                <a:ea typeface="Montserrat"/>
                <a:cs typeface="Montserrat"/>
                <a:sym typeface="Montserrat"/>
              </a:rPr>
              <a:t>We can save our login details on our devices so we don’t have to keep retyping them.</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Drawbacks:</a:t>
            </a:r>
            <a:endParaRPr>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Clr>
                <a:schemeClr val="dk1"/>
              </a:buClr>
              <a:buSzPts val="1100"/>
              <a:buFont typeface="Arial"/>
              <a:buNone/>
            </a:pPr>
            <a:r>
              <a:rPr lang="en-GB">
                <a:solidFill>
                  <a:srgbClr val="F568A6"/>
                </a:solidFill>
                <a:latin typeface="Montserrat"/>
                <a:ea typeface="Montserrat"/>
                <a:cs typeface="Montserrat"/>
                <a:sym typeface="Montserrat"/>
              </a:rPr>
              <a:t>— </a:t>
            </a:r>
            <a:r>
              <a:rPr lang="en-GB">
                <a:solidFill>
                  <a:schemeClr val="dk1"/>
                </a:solidFill>
                <a:latin typeface="Montserrat"/>
                <a:ea typeface="Montserrat"/>
                <a:cs typeface="Montserrat"/>
                <a:sym typeface="Montserrat"/>
              </a:rPr>
              <a:t>If search results are skewed and we are unaware of it, this affects our ability to access, evaluate, and use information. We need to know if search results are biased in order to be critical in our selection of information.</a:t>
            </a:r>
            <a:endParaRPr>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SzPts val="1100"/>
              <a:buNone/>
            </a:pPr>
            <a:r>
              <a:rPr lang="en-GB">
                <a:solidFill>
                  <a:srgbClr val="F568A6"/>
                </a:solidFill>
                <a:latin typeface="Montserrat"/>
                <a:ea typeface="Montserrat"/>
                <a:cs typeface="Montserrat"/>
                <a:sym typeface="Montserrat"/>
              </a:rPr>
              <a:t>— </a:t>
            </a:r>
            <a:r>
              <a:rPr lang="en-GB">
                <a:solidFill>
                  <a:schemeClr val="dk1"/>
                </a:solidFill>
                <a:latin typeface="Montserrat"/>
                <a:ea typeface="Montserrat"/>
                <a:cs typeface="Montserrat"/>
                <a:sym typeface="Montserrat"/>
              </a:rPr>
              <a:t>Make you less open-minded and able to see things from someone else’s point of view.</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100"/>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Explain to students that sometimes the filters we use to manage the vast amount of information available online has become like a bubble around us where we mainly just get opinions we already agree with and we have to learn how to burst that bubble.</a:t>
            </a:r>
            <a:endParaRPr>
              <a:solidFill>
                <a:schemeClr val="dk1"/>
              </a:solidFill>
              <a:latin typeface="Montserrat"/>
              <a:ea typeface="Montserrat"/>
              <a:cs typeface="Montserrat"/>
              <a:sym typeface="Montserrat"/>
            </a:endParaRPr>
          </a:p>
          <a:p>
            <a:pPr marL="457200" lvl="0" indent="-228600" algn="l" rtl="0">
              <a:lnSpc>
                <a:spcPct val="100000"/>
              </a:lnSpc>
              <a:spcBef>
                <a:spcPts val="0"/>
              </a:spcBef>
              <a:spcAft>
                <a:spcPts val="0"/>
              </a:spcAft>
              <a:buSzPts val="14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gd5ec7df32f_0_9407:notes"/>
          <p:cNvSpPr>
            <a:spLocks noGrp="1" noRot="1" noChangeAspect="1"/>
          </p:cNvSpPr>
          <p:nvPr>
            <p:ph type="sldImg" idx="2"/>
          </p:nvPr>
        </p:nvSpPr>
        <p:spPr>
          <a:xfrm>
            <a:off x="91291" y="685838"/>
            <a:ext cx="66756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6" name="Google Shape;1266;gd5ec7df32f_0_9407: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i="1">
                <a:solidFill>
                  <a:schemeClr val="dk1"/>
                </a:solidFill>
                <a:latin typeface="Montserrat"/>
                <a:ea typeface="Montserrat"/>
                <a:cs typeface="Montserrat"/>
                <a:sym typeface="Montserrat"/>
              </a:rPr>
              <a:t>Notes:</a:t>
            </a:r>
            <a:r>
              <a:rPr lang="en-GB">
                <a:solidFill>
                  <a:schemeClr val="dk1"/>
                </a:solidFill>
                <a:latin typeface="Montserrat"/>
                <a:ea typeface="Montserrat"/>
                <a:cs typeface="Montserrat"/>
                <a:sym typeface="Montserrat"/>
              </a:rPr>
              <a:t> Explain to students that sometimes the filters we use to manage the vast amount of information available online has become like a bubble around us where we mainly just get opinions we already agree with and we have to learn how to burst that bubble.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GB">
                <a:solidFill>
                  <a:schemeClr val="dk1"/>
                </a:solidFill>
                <a:latin typeface="Montserrat"/>
                <a:ea typeface="Montserrat"/>
                <a:cs typeface="Montserrat"/>
                <a:sym typeface="Montserrat"/>
              </a:rPr>
              <a:t>Ask students to consider what search engine, apps, social media platforms, etc they use to find out information about the world, your interests and your homework or research – these are sources you trust and use on a daily basis. Students are to list their trusted sources they use on a daily basis inside their filter bubble.</a:t>
            </a: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None/>
            </a:pPr>
            <a:endParaRPr>
              <a:latin typeface="Montserrat"/>
              <a:ea typeface="Montserrat"/>
              <a:cs typeface="Montserrat"/>
              <a:sym typeface="Montserrat"/>
            </a:endParaRPr>
          </a:p>
          <a:p>
            <a:pPr marL="0" lvl="0" indent="0" algn="l" rtl="0">
              <a:lnSpc>
                <a:spcPct val="100000"/>
              </a:lnSpc>
              <a:spcBef>
                <a:spcPts val="0"/>
              </a:spcBef>
              <a:spcAft>
                <a:spcPts val="0"/>
              </a:spcAft>
              <a:buNone/>
            </a:pPr>
            <a:r>
              <a:rPr lang="en-GB">
                <a:latin typeface="Montserrat"/>
                <a:ea typeface="Montserrat"/>
                <a:cs typeface="Montserrat"/>
                <a:sym typeface="Montserrat"/>
              </a:rPr>
              <a:t>Next ask students if they wanted to break out of your filter bubble, how might you do it? What people and organisations might you follow? What new perspectives might you seek out? How could you find them? </a:t>
            </a:r>
            <a:endParaRPr>
              <a:latin typeface="Montserrat"/>
              <a:ea typeface="Montserrat"/>
              <a:cs typeface="Montserrat"/>
              <a:sym typeface="Montserrat"/>
            </a:endParaRPr>
          </a:p>
          <a:p>
            <a:pPr marL="0" lvl="0" indent="0" algn="l" rtl="0">
              <a:lnSpc>
                <a:spcPct val="100000"/>
              </a:lnSpc>
              <a:spcBef>
                <a:spcPts val="0"/>
              </a:spcBef>
              <a:spcAft>
                <a:spcPts val="0"/>
              </a:spcAft>
              <a:buNone/>
            </a:pPr>
            <a:r>
              <a:rPr lang="en-GB">
                <a:latin typeface="Montserrat"/>
                <a:ea typeface="Montserrat"/>
                <a:cs typeface="Montserrat"/>
                <a:sym typeface="Montserrat"/>
              </a:rPr>
              <a:t>Suggestions include:</a:t>
            </a:r>
            <a:endParaRPr>
              <a:latin typeface="Montserrat"/>
              <a:ea typeface="Montserrat"/>
              <a:cs typeface="Montserrat"/>
              <a:sym typeface="Montserrat"/>
            </a:endParaRPr>
          </a:p>
          <a:p>
            <a:pPr marL="457200" lvl="0" indent="0" algn="l" rtl="0">
              <a:lnSpc>
                <a:spcPct val="100000"/>
              </a:lnSpc>
              <a:spcBef>
                <a:spcPts val="0"/>
              </a:spcBef>
              <a:spcAft>
                <a:spcPts val="0"/>
              </a:spcAft>
              <a:buNone/>
            </a:pPr>
            <a:r>
              <a:rPr lang="en-GB">
                <a:latin typeface="Montserrat"/>
                <a:ea typeface="Montserrat"/>
                <a:cs typeface="Montserrat"/>
                <a:sym typeface="Montserrat"/>
              </a:rPr>
              <a:t> — Try doing a search with a search engine that you don’t usually use e.g. DuckDuckGo, sweetsearch, </a:t>
            </a:r>
            <a:endParaRPr>
              <a:latin typeface="Montserrat"/>
              <a:ea typeface="Montserrat"/>
              <a:cs typeface="Montserrat"/>
              <a:sym typeface="Montserrat"/>
            </a:endParaRPr>
          </a:p>
          <a:p>
            <a:pPr marL="0" lvl="0" indent="457200" algn="l" rtl="0">
              <a:lnSpc>
                <a:spcPct val="100000"/>
              </a:lnSpc>
              <a:spcBef>
                <a:spcPts val="0"/>
              </a:spcBef>
              <a:spcAft>
                <a:spcPts val="0"/>
              </a:spcAft>
              <a:buNone/>
            </a:pPr>
            <a:r>
              <a:rPr lang="en-GB">
                <a:latin typeface="Montserrat"/>
                <a:ea typeface="Montserrat"/>
                <a:cs typeface="Montserrat"/>
                <a:sym typeface="Montserrat"/>
              </a:rPr>
              <a:t>— Turn off targeted ads, </a:t>
            </a:r>
            <a:endParaRPr>
              <a:latin typeface="Montserrat"/>
              <a:ea typeface="Montserrat"/>
              <a:cs typeface="Montserrat"/>
              <a:sym typeface="Montserrat"/>
            </a:endParaRPr>
          </a:p>
          <a:p>
            <a:pPr marL="0" lvl="0" indent="457200" algn="l" rtl="0">
              <a:lnSpc>
                <a:spcPct val="100000"/>
              </a:lnSpc>
              <a:spcBef>
                <a:spcPts val="0"/>
              </a:spcBef>
              <a:spcAft>
                <a:spcPts val="0"/>
              </a:spcAft>
              <a:buNone/>
            </a:pPr>
            <a:r>
              <a:rPr lang="en-GB">
                <a:latin typeface="Montserrat"/>
                <a:ea typeface="Montserrat"/>
                <a:cs typeface="Montserrat"/>
                <a:sym typeface="Montserrat"/>
              </a:rPr>
              <a:t>— Regularly delete your browser history,</a:t>
            </a:r>
            <a:endParaRPr>
              <a:latin typeface="Montserrat"/>
              <a:ea typeface="Montserrat"/>
              <a:cs typeface="Montserrat"/>
              <a:sym typeface="Montserrat"/>
            </a:endParaRPr>
          </a:p>
          <a:p>
            <a:pPr marL="0" lvl="0" indent="457200" algn="l" rtl="0">
              <a:lnSpc>
                <a:spcPct val="100000"/>
              </a:lnSpc>
              <a:spcBef>
                <a:spcPts val="0"/>
              </a:spcBef>
              <a:spcAft>
                <a:spcPts val="0"/>
              </a:spcAft>
              <a:buNone/>
            </a:pPr>
            <a:r>
              <a:rPr lang="en-GB">
                <a:latin typeface="Montserrat"/>
                <a:ea typeface="Montserrat"/>
                <a:cs typeface="Montserrat"/>
                <a:sym typeface="Montserrat"/>
              </a:rPr>
              <a:t>— Follow trusted news sources, journalists, experts </a:t>
            </a:r>
            <a:endParaRPr>
              <a:latin typeface="Montserrat"/>
              <a:ea typeface="Montserrat"/>
              <a:cs typeface="Montserrat"/>
              <a:sym typeface="Montserrat"/>
            </a:endParaRPr>
          </a:p>
          <a:p>
            <a:pPr marL="0" lvl="0" indent="457200" algn="l" rtl="0">
              <a:lnSpc>
                <a:spcPct val="100000"/>
              </a:lnSpc>
              <a:spcBef>
                <a:spcPts val="0"/>
              </a:spcBef>
              <a:spcAft>
                <a:spcPts val="0"/>
              </a:spcAft>
              <a:buNone/>
            </a:pPr>
            <a:r>
              <a:rPr lang="en-GB">
                <a:latin typeface="Montserrat"/>
                <a:ea typeface="Montserrat"/>
                <a:cs typeface="Montserrat"/>
                <a:sym typeface="Montserrat"/>
              </a:rPr>
              <a:t>— Swap one of your trusted sources for one you rarely use, maybe even just for a short period of time.</a:t>
            </a:r>
            <a:endParaRPr>
              <a:latin typeface="Montserrat"/>
              <a:ea typeface="Montserrat"/>
              <a:cs typeface="Montserrat"/>
              <a:sym typeface="Montserrat"/>
            </a:endParaRPr>
          </a:p>
          <a:p>
            <a:pPr marL="0" lvl="0" indent="457200" algn="l" rtl="0">
              <a:lnSpc>
                <a:spcPct val="100000"/>
              </a:lnSpc>
              <a:spcBef>
                <a:spcPts val="0"/>
              </a:spcBef>
              <a:spcAft>
                <a:spcPts val="0"/>
              </a:spcAft>
              <a:buNone/>
            </a:pP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Finally, remind students that the most important thing you can do is make sure that you’re not only getting news that confirms what you already believe. At the same time it’s important not “overcorrect” and seek out sources that have a totally opposite bias from yours, which will almost certainly make you angry and reinforce your current opinions. Instead, find sources from a moderately different point of view.</a:t>
            </a: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d5ec7df32f_0_1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1" name="Google Shape;1021;gd5ec7df32f_0_1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27000" marR="0" lvl="0" indent="0" algn="l" rtl="0">
              <a:lnSpc>
                <a:spcPct val="115000"/>
              </a:lnSpc>
              <a:spcBef>
                <a:spcPts val="0"/>
              </a:spcBef>
              <a:spcAft>
                <a:spcPts val="0"/>
              </a:spcAft>
              <a:buClr>
                <a:schemeClr val="dk1"/>
              </a:buClr>
              <a:buSzPts val="1600"/>
              <a:buFont typeface="Montserrat"/>
              <a:buNone/>
            </a:pPr>
            <a:r>
              <a:rPr lang="en-GB">
                <a:solidFill>
                  <a:schemeClr val="dk1"/>
                </a:solidFill>
                <a:latin typeface="Montserrat"/>
                <a:ea typeface="Montserrat"/>
                <a:cs typeface="Montserrat"/>
                <a:sym typeface="Montserrat"/>
              </a:rPr>
              <a:t>Today’s talk has been developed by Webwise. </a:t>
            </a:r>
            <a:r>
              <a:rPr lang="en-GB" b="1">
                <a:solidFill>
                  <a:schemeClr val="dk1"/>
                </a:solidFill>
                <a:latin typeface="Montserrat"/>
                <a:ea typeface="Montserrat"/>
                <a:cs typeface="Montserrat"/>
                <a:sym typeface="Montserrat"/>
              </a:rPr>
              <a:t>Irish Internet Safety Awareness Centre that promotes safer use of the internet by young people</a:t>
            </a:r>
            <a:endParaRPr>
              <a:latin typeface="Montserrat"/>
              <a:ea typeface="Montserrat"/>
              <a:cs typeface="Montserrat"/>
              <a:sym typeface="Montserrat"/>
            </a:endParaRPr>
          </a:p>
          <a:p>
            <a:pPr marL="127000" lvl="0" indent="0" algn="l" rtl="0">
              <a:lnSpc>
                <a:spcPct val="115000"/>
              </a:lnSpc>
              <a:spcBef>
                <a:spcPts val="0"/>
              </a:spcBef>
              <a:spcAft>
                <a:spcPts val="0"/>
              </a:spcAft>
              <a:buClr>
                <a:schemeClr val="dk1"/>
              </a:buClr>
              <a:buSzPts val="1600"/>
              <a:buFont typeface="Montserrat"/>
              <a:buNone/>
            </a:pPr>
            <a:r>
              <a:rPr lang="en-GB">
                <a:solidFill>
                  <a:schemeClr val="dk1"/>
                </a:solidFill>
                <a:latin typeface="Montserrat"/>
                <a:ea typeface="Montserrat"/>
                <a:cs typeface="Montserrat"/>
                <a:sym typeface="Montserrat"/>
              </a:rPr>
              <a:t>Some of the work Webwise are involved in:</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GB">
                <a:solidFill>
                  <a:schemeClr val="dk1"/>
                </a:solidFill>
                <a:latin typeface="Montserrat"/>
                <a:ea typeface="Montserrat"/>
                <a:cs typeface="Montserrat"/>
                <a:sym typeface="Montserrat"/>
              </a:rPr>
              <a:t>Responsible for the promotion and coordination of Safer Internet day in Ireland </a:t>
            </a:r>
            <a:endParaRPr>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GB">
                <a:solidFill>
                  <a:schemeClr val="dk1"/>
                </a:solidFill>
                <a:latin typeface="Montserrat"/>
                <a:ea typeface="Montserrat"/>
                <a:cs typeface="Montserrat"/>
                <a:sym typeface="Montserrat"/>
              </a:rPr>
              <a:t>Develop education resources and programmes for schools to address a range of online safety initiatives</a:t>
            </a:r>
            <a:endParaRPr>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GB">
                <a:solidFill>
                  <a:schemeClr val="dk1"/>
                </a:solidFill>
                <a:latin typeface="Montserrat"/>
                <a:ea typeface="Montserrat"/>
                <a:cs typeface="Montserrat"/>
                <a:sym typeface="Montserrat"/>
              </a:rPr>
              <a:t>Webwise are supported by a Youth Advisory panel made up of second-level students from across Ireland</a:t>
            </a:r>
            <a:endParaRPr>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GB">
                <a:solidFill>
                  <a:schemeClr val="dk1"/>
                </a:solidFill>
                <a:latin typeface="Montserrat"/>
                <a:ea typeface="Montserrat"/>
                <a:cs typeface="Montserrat"/>
                <a:sym typeface="Montserrat"/>
              </a:rPr>
              <a:t>Provide free training programmes to second-level students to support schools engaging in Safer Internet Day</a:t>
            </a:r>
            <a:endParaRPr>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GB">
                <a:solidFill>
                  <a:schemeClr val="dk1"/>
                </a:solidFill>
                <a:latin typeface="Montserrat"/>
                <a:ea typeface="Montserrat"/>
                <a:cs typeface="Montserrat"/>
                <a:sym typeface="Montserrat"/>
              </a:rPr>
              <a:t>Provide information, advice, and tools to parents to support their engagement in their children’s online live</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GB">
                <a:solidFill>
                  <a:schemeClr val="dk1"/>
                </a:solidFill>
                <a:latin typeface="Montserrat"/>
                <a:ea typeface="Montserrat"/>
                <a:cs typeface="Montserrat"/>
                <a:sym typeface="Montserrat"/>
              </a:rPr>
              <a:t>Students can find more information on the dedicated youth hub: http://webwise.ie/youth</a:t>
            </a:r>
            <a:endParaRPr>
              <a:solidFill>
                <a:schemeClr val="dk1"/>
              </a:solidFill>
              <a:latin typeface="Montserrat"/>
              <a:ea typeface="Montserrat"/>
              <a:cs typeface="Montserrat"/>
              <a:sym typeface="Montserrat"/>
            </a:endParaRPr>
          </a:p>
          <a:p>
            <a:pPr marL="139700" lvl="0" indent="0" algn="l" rtl="0">
              <a:lnSpc>
                <a:spcPct val="100000"/>
              </a:lnSpc>
              <a:spcBef>
                <a:spcPts val="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d5ec7df32f_0_10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7" name="Google Shape;1277;gd5ec7df32f_0_102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b="1" i="1">
                <a:solidFill>
                  <a:schemeClr val="dk1"/>
                </a:solidFill>
                <a:latin typeface="Montserrat"/>
                <a:ea typeface="Montserrat"/>
                <a:cs typeface="Montserrat"/>
                <a:sym typeface="Montserrat"/>
              </a:rPr>
              <a:t>Notes: </a:t>
            </a:r>
            <a:r>
              <a:rPr lang="en-GB">
                <a:solidFill>
                  <a:schemeClr val="dk1"/>
                </a:solidFill>
                <a:latin typeface="Montserrat"/>
                <a:ea typeface="Montserrat"/>
                <a:cs typeface="Montserrat"/>
                <a:sym typeface="Montserrat"/>
              </a:rPr>
              <a:t>Webwise love seeing all your photos from your online safety campaigns and Safer Internet Day activities. Send in your photos, videos and posters to Webwise and you could be in with a chance of winning some great prizes. Just email:</a:t>
            </a:r>
            <a:r>
              <a:rPr lang="en-GB" b="1">
                <a:solidFill>
                  <a:schemeClr val="dk1"/>
                </a:solidFill>
                <a:latin typeface="Montserrat"/>
                <a:ea typeface="Montserrat"/>
                <a:cs typeface="Montserrat"/>
                <a:sym typeface="Montserrat"/>
              </a:rPr>
              <a:t> </a:t>
            </a:r>
            <a:r>
              <a:rPr lang="en-GB" b="1" u="sng">
                <a:solidFill>
                  <a:schemeClr val="hlink"/>
                </a:solidFill>
                <a:latin typeface="Montserrat"/>
                <a:ea typeface="Montserrat"/>
                <a:cs typeface="Montserrat"/>
                <a:sym typeface="Montserrat"/>
                <a:hlinkClick r:id="rId3"/>
              </a:rPr>
              <a:t>internetsafety@pdst.ie</a:t>
            </a: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b="1">
                <a:solidFill>
                  <a:schemeClr val="dk1"/>
                </a:solidFill>
                <a:latin typeface="Montserrat"/>
                <a:ea typeface="Montserrat"/>
                <a:cs typeface="Montserrat"/>
                <a:sym typeface="Montserrat"/>
              </a:rPr>
              <a:t>Share your SID activities</a:t>
            </a: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We love seeing all your photos from your online safety campaigns and Safer Internet Day activities. Connect with us on:</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Twitter @Webwise_Ireland</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Facebook: facebook.com/webwise_Ireland</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Instagram: webwiseireland</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Share ideas tips/plans using #SaferInternetDay</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Share your internet safety messages on webwise.ie/saferinternetday</a:t>
            </a:r>
            <a:endParaRPr>
              <a:latin typeface="Montserrat"/>
              <a:ea typeface="Montserrat"/>
              <a:cs typeface="Montserrat"/>
              <a:sym typeface="Montserra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Google Shape;1287;gd5ec7df32f_0_11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8" name="Google Shape;1288;gd5ec7df32f_0_113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b="1" i="1">
                <a:solidFill>
                  <a:schemeClr val="dk1"/>
                </a:solidFill>
                <a:latin typeface="Montserrat"/>
                <a:ea typeface="Montserrat"/>
                <a:cs typeface="Montserrat"/>
                <a:sym typeface="Montserrat"/>
              </a:rPr>
              <a:t>Notes: </a:t>
            </a:r>
            <a:r>
              <a:rPr lang="en-GB">
                <a:solidFill>
                  <a:schemeClr val="dk1"/>
                </a:solidFill>
                <a:latin typeface="Montserrat"/>
                <a:ea typeface="Montserrat"/>
                <a:cs typeface="Montserrat"/>
                <a:sym typeface="Montserrat"/>
              </a:rPr>
              <a:t>Join the conversation on online safety!</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We love seeing your online safety campaigns and Safer Internet Day activities. Connect with us on:</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Twitter @Webwise_Ireland</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Facebook: facebook.com/webwise_Ireland</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Instagram: webwiseireland</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Share ideas tips/plans using #SaferInternetDay</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GB">
                <a:solidFill>
                  <a:schemeClr val="dk1"/>
                </a:solidFill>
                <a:latin typeface="Montserrat"/>
                <a:ea typeface="Montserrat"/>
                <a:cs typeface="Montserrat"/>
                <a:sym typeface="Montserrat"/>
              </a:rPr>
              <a:t>Share your internet safety messages on webwise.ie/saferinternetday</a:t>
            </a:r>
            <a:endParaRPr b="1">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4"/>
        <p:cNvGrpSpPr/>
        <p:nvPr/>
      </p:nvGrpSpPr>
      <p:grpSpPr>
        <a:xfrm>
          <a:off x="0" y="0"/>
          <a:ext cx="0" cy="0"/>
          <a:chOff x="0" y="0"/>
          <a:chExt cx="0" cy="0"/>
        </a:xfrm>
      </p:grpSpPr>
      <p:sp>
        <p:nvSpPr>
          <p:cNvPr id="3325" name="Google Shape;3325;gd5a92ac8b7_0_108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6" name="Google Shape;3326;gd5a92ac8b7_0_108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GB" b="1" i="1">
                <a:solidFill>
                  <a:schemeClr val="dk1"/>
                </a:solidFill>
                <a:latin typeface="Montserrat"/>
                <a:ea typeface="Montserrat"/>
                <a:cs typeface="Montserrat"/>
                <a:sym typeface="Montserrat"/>
              </a:rPr>
              <a:t>Notes: </a:t>
            </a:r>
            <a:r>
              <a:rPr lang="en-GB">
                <a:solidFill>
                  <a:schemeClr val="dk1"/>
                </a:solidFill>
                <a:latin typeface="Montserrat"/>
                <a:ea typeface="Montserrat"/>
                <a:cs typeface="Montserrat"/>
                <a:sym typeface="Montserrat"/>
              </a:rPr>
              <a:t>Webwise would encourage you to download copies of the </a:t>
            </a:r>
            <a:r>
              <a:rPr lang="en-GB" b="1">
                <a:solidFill>
                  <a:schemeClr val="dk1"/>
                </a:solidFill>
                <a:latin typeface="Montserrat"/>
                <a:ea typeface="Montserrat"/>
                <a:cs typeface="Montserrat"/>
                <a:sym typeface="Montserrat"/>
              </a:rPr>
              <a:t>Parents' Guide to a Better Internet</a:t>
            </a:r>
            <a:r>
              <a:rPr lang="en-GB">
                <a:solidFill>
                  <a:schemeClr val="dk1"/>
                </a:solidFill>
                <a:latin typeface="Montserrat"/>
                <a:ea typeface="Montserrat"/>
                <a:cs typeface="Montserrat"/>
                <a:sym typeface="Montserrat"/>
              </a:rPr>
              <a:t> booklets and or Parent’s checklists to distribute to pupils to take home to their parents. The booklet can be ordered for free at webwise.ie/parents</a:t>
            </a:r>
            <a:endParaRPr b="1" u="sng">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200" b="1" i="0" u="none" strike="noStrike" cap="none">
              <a:solidFill>
                <a:srgbClr val="000000"/>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200">
              <a:latin typeface="Montserrat"/>
              <a:ea typeface="Montserrat"/>
              <a:cs typeface="Montserrat"/>
              <a:sym typeface="Montserra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gd5ec7df32f_0_16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4" name="Google Shape;1034;gd5ec7df32f_0_16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100" b="1" i="1">
                <a:latin typeface="Montserrat"/>
                <a:ea typeface="Montserrat"/>
                <a:cs typeface="Montserrat"/>
                <a:sym typeface="Montserrat"/>
              </a:rPr>
              <a:t>Notes:</a:t>
            </a:r>
            <a:r>
              <a:rPr lang="en-GB" sz="1100">
                <a:latin typeface="Montserrat"/>
                <a:ea typeface="Montserrat"/>
                <a:cs typeface="Montserrat"/>
                <a:sym typeface="Montserrat"/>
              </a:rPr>
              <a:t> Safer Internet Day (SID) is an EU wide initiative to promote a safer internet for all users, especially young people. </a:t>
            </a:r>
            <a:r>
              <a:rPr lang="en-GB" sz="1100">
                <a:highlight>
                  <a:srgbClr val="FFFFFF"/>
                </a:highlight>
                <a:latin typeface="Montserrat"/>
                <a:ea typeface="Montserrat"/>
                <a:cs typeface="Montserrat"/>
                <a:sym typeface="Montserrat"/>
              </a:rPr>
              <a:t>Safer Internet Day in Ireland is promoted and coordinated by Webwise, the Irish Internet Safety Education Awareness Programme. </a:t>
            </a:r>
            <a:r>
              <a:rPr lang="en-GB" sz="1100">
                <a:latin typeface="Montserrat"/>
                <a:ea typeface="Montserrat"/>
                <a:cs typeface="Montserrat"/>
                <a:sym typeface="Montserrat"/>
              </a:rPr>
              <a:t> The Theme for Safer Internet Day is “Together for a Better Internet</a:t>
            </a:r>
            <a:r>
              <a:rPr lang="en-GB">
                <a:latin typeface="Montserrat"/>
                <a:ea typeface="Montserrat"/>
                <a:cs typeface="Montserrat"/>
                <a:sym typeface="Montserrat"/>
              </a:rPr>
              <a:t>”</a:t>
            </a:r>
            <a:r>
              <a:rPr lang="en-GB" sz="1100">
                <a:latin typeface="Montserrat"/>
                <a:ea typeface="Montserrat"/>
                <a:cs typeface="Montserrat"/>
                <a:sym typeface="Montserrat"/>
              </a:rPr>
              <a:t>.</a:t>
            </a:r>
            <a:endParaRPr/>
          </a:p>
          <a:p>
            <a:pPr marL="0" lvl="0" indent="0" algn="l" rtl="0">
              <a:lnSpc>
                <a:spcPct val="100000"/>
              </a:lnSpc>
              <a:spcBef>
                <a:spcPts val="0"/>
              </a:spcBef>
              <a:spcAft>
                <a:spcPts val="0"/>
              </a:spcAft>
              <a:buSzPts val="1100"/>
              <a:buNone/>
            </a:pPr>
            <a:endParaRPr sz="1100">
              <a:latin typeface="Montserrat"/>
              <a:ea typeface="Montserrat"/>
              <a:cs typeface="Montserrat"/>
              <a:sym typeface="Montserrat"/>
            </a:endParaRPr>
          </a:p>
          <a:p>
            <a:pPr marL="0" lvl="0" indent="0" algn="l" rtl="0">
              <a:lnSpc>
                <a:spcPct val="100000"/>
              </a:lnSpc>
              <a:spcBef>
                <a:spcPts val="0"/>
              </a:spcBef>
              <a:spcAft>
                <a:spcPts val="0"/>
              </a:spcAft>
              <a:buSzPts val="1100"/>
              <a:buNone/>
            </a:pPr>
            <a:r>
              <a:rPr lang="en-GB" sz="1100">
                <a:latin typeface="Montserrat"/>
                <a:ea typeface="Montserrat"/>
                <a:cs typeface="Montserrat"/>
                <a:sym typeface="Montserrat"/>
              </a:rPr>
              <a:t>The aim of the day is a call on all stakeholders - industry, government and the public to </a:t>
            </a:r>
            <a:r>
              <a:rPr lang="en-GB" sz="1100">
                <a:solidFill>
                  <a:schemeClr val="dk1"/>
                </a:solidFill>
                <a:highlight>
                  <a:srgbClr val="FFFFFF"/>
                </a:highlight>
                <a:latin typeface="Montserrat"/>
                <a:ea typeface="Montserrat"/>
                <a:cs typeface="Montserrat"/>
                <a:sym typeface="Montserrat"/>
              </a:rPr>
              <a:t>join together to make the internet a safer and better place for all, and especially for children and young people.</a:t>
            </a:r>
            <a:endParaRPr/>
          </a:p>
          <a:p>
            <a:pPr marL="0" lvl="0" indent="0" algn="l" rtl="0">
              <a:lnSpc>
                <a:spcPct val="100000"/>
              </a:lnSpc>
              <a:spcBef>
                <a:spcPts val="0"/>
              </a:spcBef>
              <a:spcAft>
                <a:spcPts val="0"/>
              </a:spcAft>
              <a:buSzPts val="1100"/>
              <a:buNone/>
            </a:pPr>
            <a:endParaRPr sz="1100">
              <a:solidFill>
                <a:schemeClr val="dk1"/>
              </a:solidFill>
              <a:highlight>
                <a:srgbClr val="FFFFFF"/>
              </a:highlight>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sz="1100">
                <a:solidFill>
                  <a:schemeClr val="dk1"/>
                </a:solidFill>
                <a:highlight>
                  <a:srgbClr val="FFFFFF"/>
                </a:highlight>
                <a:latin typeface="Montserrat"/>
                <a:ea typeface="Montserrat"/>
                <a:cs typeface="Montserrat"/>
                <a:sym typeface="Montserrat"/>
              </a:rPr>
              <a:t>Safer Internet Day is a day to promote safe and responsible use of the internet, a day for us to consider how all the different ways we use the internet and how we can make the internet a safer and better place for all, and especially for children and young people.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gd5ec7df32f_0_2232:notes"/>
          <p:cNvSpPr txBox="1">
            <a:spLocks noGrp="1"/>
          </p:cNvSpPr>
          <p:nvPr>
            <p:ph type="body" idx="1"/>
          </p:nvPr>
        </p:nvSpPr>
        <p:spPr>
          <a:xfrm>
            <a:off x="685801"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GB" sz="1100" b="1" i="1">
                <a:solidFill>
                  <a:schemeClr val="dk1"/>
                </a:solidFill>
                <a:latin typeface="Montserrat"/>
                <a:ea typeface="Montserrat"/>
                <a:cs typeface="Montserrat"/>
                <a:sym typeface="Montserrat"/>
              </a:rPr>
              <a:t>Notes: </a:t>
            </a:r>
            <a:r>
              <a:rPr lang="en-GB" sz="1100">
                <a:solidFill>
                  <a:schemeClr val="dk1"/>
                </a:solidFill>
                <a:latin typeface="Montserrat"/>
                <a:ea typeface="Montserrat"/>
                <a:cs typeface="Montserrat"/>
                <a:sym typeface="Montserrat"/>
              </a:rPr>
              <a:t>Safer Internet Day provides an opportunity for students to take the lead in raising awareness of internet safety concerns and issues of young people to the school community including teachers, students and parents/guardians. It provides an opportunity</a:t>
            </a:r>
            <a:r>
              <a:rPr lang="en-GB" sz="1100">
                <a:latin typeface="Montserrat"/>
                <a:ea typeface="Montserrat"/>
                <a:cs typeface="Montserrat"/>
                <a:sym typeface="Montserrat"/>
              </a:rPr>
              <a:t> to address the issue of cyberbullying and internet safety by leading awareness-raising campaigns in their clubs, schools, and communities.</a:t>
            </a:r>
            <a:endParaRPr/>
          </a:p>
          <a:p>
            <a:pPr marL="0" lvl="0" indent="0" algn="l" rtl="0">
              <a:lnSpc>
                <a:spcPct val="9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GB" sz="1100">
                <a:solidFill>
                  <a:schemeClr val="dk1"/>
                </a:solidFill>
                <a:latin typeface="Montserrat"/>
                <a:ea typeface="Montserrat"/>
                <a:cs typeface="Montserrat"/>
                <a:sym typeface="Montserrat"/>
              </a:rPr>
              <a:t>There are lots of ideas for SID activities on the Safer Internet Day page: </a:t>
            </a:r>
            <a:r>
              <a:rPr lang="en-GB" sz="1100" u="sng">
                <a:solidFill>
                  <a:schemeClr val="dk1"/>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www.webwise.ie/saferinternet</a:t>
            </a:r>
            <a:r>
              <a:rPr lang="en-GB" sz="1100" u="sng">
                <a:solidFill>
                  <a:schemeClr val="dk1"/>
                </a:solidFill>
                <a:latin typeface="Montserrat"/>
                <a:ea typeface="Montserrat"/>
                <a:cs typeface="Montserrat"/>
                <a:sym typeface="Montserrat"/>
              </a:rPr>
              <a:t>day</a:t>
            </a:r>
            <a:endParaRPr sz="1100" u="sng">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GB" sz="1100">
                <a:solidFill>
                  <a:schemeClr val="dk1"/>
                </a:solidFill>
                <a:latin typeface="Montserrat"/>
                <a:ea typeface="Montserrat"/>
                <a:cs typeface="Montserrat"/>
                <a:sym typeface="Montserrat"/>
              </a:rPr>
              <a:t>Register your school's Safer Internet Day events on the Webwise event’s map and see how other schools are celebrating Safer Internet Day here: </a:t>
            </a:r>
            <a:r>
              <a:rPr lang="en-GB" sz="1100" u="sng">
                <a:solidFill>
                  <a:schemeClr val="hlink"/>
                </a:solidFill>
                <a:latin typeface="Montserrat"/>
                <a:ea typeface="Montserrat"/>
                <a:cs typeface="Montserrat"/>
                <a:sym typeface="Montserrat"/>
                <a:hlinkClick r:id="rId4"/>
              </a:rPr>
              <a:t>www.webwise.ie/saferinternetday</a:t>
            </a:r>
            <a:endParaRPr sz="11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p>
        </p:txBody>
      </p:sp>
      <p:sp>
        <p:nvSpPr>
          <p:cNvPr id="1042" name="Google Shape;1042;gd5ec7df32f_0_2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d5ec7df32f_0_5756:notes"/>
          <p:cNvSpPr>
            <a:spLocks noGrp="1" noRot="1" noChangeAspect="1"/>
          </p:cNvSpPr>
          <p:nvPr>
            <p:ph type="sldImg" idx="2"/>
          </p:nvPr>
        </p:nvSpPr>
        <p:spPr>
          <a:xfrm>
            <a:off x="650875" y="631825"/>
            <a:ext cx="5616575" cy="3159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1" name="Google Shape;1121;gd5ec7df32f_0_5756:notes"/>
          <p:cNvSpPr txBox="1">
            <a:spLocks noGrp="1"/>
          </p:cNvSpPr>
          <p:nvPr>
            <p:ph type="body" idx="1"/>
          </p:nvPr>
        </p:nvSpPr>
        <p:spPr>
          <a:xfrm>
            <a:off x="691886" y="4000962"/>
            <a:ext cx="5535000" cy="379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b="1" i="1">
                <a:solidFill>
                  <a:schemeClr val="dk1"/>
                </a:solidFill>
                <a:latin typeface="Montserrat"/>
                <a:ea typeface="Montserrat"/>
                <a:cs typeface="Montserrat"/>
                <a:sym typeface="Montserrat"/>
              </a:rPr>
              <a:t>Notes:</a:t>
            </a:r>
            <a:r>
              <a:rPr lang="en-GB">
                <a:solidFill>
                  <a:schemeClr val="dk1"/>
                </a:solidFill>
                <a:latin typeface="Montserrat"/>
                <a:ea typeface="Montserrat"/>
                <a:cs typeface="Montserrat"/>
                <a:sym typeface="Montserrat"/>
              </a:rPr>
              <a:t> </a:t>
            </a:r>
            <a:r>
              <a:rPr lang="en-GB">
                <a:latin typeface="Montserrat"/>
                <a:ea typeface="Montserrat"/>
                <a:cs typeface="Montserrat"/>
                <a:sym typeface="Montserrat"/>
              </a:rPr>
              <a:t>From accessing information for homework and study, to connecting with friends, or staying up-to-date on any number of topics, content is sourced online on a daily basis. With so much content available to us, it is important to be able to judge how accurate and reliable our information is. This means asking questions about where our information comes from, who produced it and why, evaluating the impact it may have,  and determining to what extent it can be trusted.</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latin typeface="Montserrat"/>
                <a:ea typeface="Montserrat"/>
                <a:cs typeface="Montserrat"/>
                <a:sym typeface="Montserrat"/>
              </a:rPr>
              <a:t> </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latin typeface="Montserrat"/>
                <a:ea typeface="Montserrat"/>
                <a:cs typeface="Montserrat"/>
                <a:sym typeface="Montserrat"/>
              </a:rPr>
              <a:t>False information can spread rapidly on social media, online platforms or in messaging apps, often taking advantage of times of uncertainty. An obvious example of this is the increase in the volume of false or misinformation encountered by most people during the Covid-19 pandemic.</a:t>
            </a:r>
            <a:endParaRPr>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gd5ec7df32f_0_5238: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7" name="Google Shape;1127;gd5ec7df32f_0_5238: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b="1" i="1">
                <a:solidFill>
                  <a:schemeClr val="dk1"/>
                </a:solidFill>
                <a:latin typeface="Montserrat"/>
                <a:ea typeface="Montserrat"/>
                <a:cs typeface="Montserrat"/>
                <a:sym typeface="Montserrat"/>
              </a:rPr>
              <a:t>Notes:</a:t>
            </a:r>
            <a:r>
              <a:rPr lang="en-GB">
                <a:solidFill>
                  <a:schemeClr val="dk1"/>
                </a:solidFill>
                <a:latin typeface="Montserrat"/>
                <a:ea typeface="Montserrat"/>
                <a:cs typeface="Montserrat"/>
                <a:sym typeface="Montserrat"/>
              </a:rPr>
              <a:t> When introducing the topic; students may be more familiar with the term ‘fake news’. If possible, it is advised to avoid the term ‘fake news’, or at least limit its use as the term ‘fake news’ is closely associated with politics, and this association can unhelpfully narrow the focus of the issue.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The term ‘false information’ is preferable as it can refer to a diverse range of disinformation covering topics such as health, environmental and economics across all platforms and genres, while ‘fake news’ is more narrowly understood as political news stories.</a:t>
            </a:r>
            <a:endParaRPr>
              <a:solidFill>
                <a:schemeClr val="dk1"/>
              </a:solidFill>
              <a:latin typeface="Montserrat"/>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gd5ec7df32f_0_5945:notes"/>
          <p:cNvSpPr txBox="1">
            <a:spLocks noGrp="1"/>
          </p:cNvSpPr>
          <p:nvPr>
            <p:ph type="body" idx="1"/>
          </p:nvPr>
        </p:nvSpPr>
        <p:spPr>
          <a:xfrm>
            <a:off x="685801" y="4343406"/>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i="1">
                <a:solidFill>
                  <a:schemeClr val="dk1"/>
                </a:solidFill>
                <a:latin typeface="Montserrat"/>
                <a:ea typeface="Montserrat"/>
                <a:cs typeface="Montserrat"/>
                <a:sym typeface="Montserrat"/>
              </a:rPr>
              <a:t>Notes:</a:t>
            </a:r>
            <a:r>
              <a:rPr lang="en-GB">
                <a:solidFill>
                  <a:schemeClr val="dk1"/>
                </a:solidFill>
                <a:latin typeface="Montserrat"/>
                <a:ea typeface="Montserrat"/>
                <a:cs typeface="Montserrat"/>
                <a:sym typeface="Montserrat"/>
              </a:rPr>
              <a:t> </a:t>
            </a:r>
            <a:r>
              <a:rPr lang="en-GB">
                <a:highlight>
                  <a:srgbClr val="FFFFFF"/>
                </a:highlight>
                <a:latin typeface="Montserrat"/>
                <a:ea typeface="Montserrat"/>
                <a:cs typeface="Montserrat"/>
                <a:sym typeface="Montserrat"/>
              </a:rPr>
              <a:t>With so much information at our fingertips it can be easy to come across something online that isn’t quite as accurate or reliable as it should be.</a:t>
            </a:r>
            <a:endParaRPr>
              <a:highlight>
                <a:srgbClr val="FFFFFF"/>
              </a:highlight>
              <a:latin typeface="Montserrat"/>
              <a:ea typeface="Montserrat"/>
              <a:cs typeface="Montserrat"/>
              <a:sym typeface="Montserrat"/>
            </a:endParaRPr>
          </a:p>
          <a:p>
            <a:pPr marL="0" lvl="0" indent="0" algn="l" rtl="0">
              <a:spcBef>
                <a:spcPts val="0"/>
              </a:spcBef>
              <a:spcAft>
                <a:spcPts val="0"/>
              </a:spcAft>
              <a:buNone/>
            </a:pPr>
            <a:r>
              <a:rPr lang="en-GB">
                <a:highlight>
                  <a:srgbClr val="FFFFFF"/>
                </a:highlight>
                <a:latin typeface="Montserrat"/>
                <a:ea typeface="Montserrat"/>
                <a:cs typeface="Montserrat"/>
                <a:sym typeface="Montserrat"/>
              </a:rPr>
              <a:t>This kind of information is often called Fake News but a better description might be false information because it affects more than news stories.</a:t>
            </a:r>
            <a:endParaRPr>
              <a:highlight>
                <a:srgbClr val="FFFFFF"/>
              </a:highlight>
              <a:latin typeface="Montserrat"/>
              <a:ea typeface="Montserrat"/>
              <a:cs typeface="Montserrat"/>
              <a:sym typeface="Montserrat"/>
            </a:endParaRPr>
          </a:p>
          <a:p>
            <a:pPr marL="0" lvl="0" indent="0" algn="l" rtl="0">
              <a:spcBef>
                <a:spcPts val="0"/>
              </a:spcBef>
              <a:spcAft>
                <a:spcPts val="0"/>
              </a:spcAft>
              <a:buNone/>
            </a:pPr>
            <a:endParaRPr>
              <a:highlight>
                <a:srgbClr val="FFFFFF"/>
              </a:highlight>
              <a:latin typeface="Montserrat"/>
              <a:ea typeface="Montserrat"/>
              <a:cs typeface="Montserrat"/>
              <a:sym typeface="Montserrat"/>
            </a:endParaRPr>
          </a:p>
          <a:p>
            <a:pPr marL="0" lvl="0" indent="0" algn="l" rtl="0">
              <a:spcBef>
                <a:spcPts val="0"/>
              </a:spcBef>
              <a:spcAft>
                <a:spcPts val="0"/>
              </a:spcAft>
              <a:buNone/>
            </a:pPr>
            <a:r>
              <a:rPr lang="en-GB">
                <a:highlight>
                  <a:srgbClr val="FFFFFF"/>
                </a:highlight>
                <a:latin typeface="Montserrat"/>
                <a:ea typeface="Montserrat"/>
                <a:cs typeface="Montserrat"/>
                <a:sym typeface="Montserrat"/>
              </a:rPr>
              <a:t>Let’s watch this explainer video on what is false information to learn more. </a:t>
            </a:r>
            <a:r>
              <a:rPr lang="en-GB" b="1">
                <a:solidFill>
                  <a:schemeClr val="dk1"/>
                </a:solidFill>
                <a:latin typeface="Montserrat"/>
                <a:ea typeface="Montserrat"/>
                <a:cs typeface="Montserrat"/>
                <a:sym typeface="Montserrat"/>
              </a:rPr>
              <a:t>Click the link to play video: </a:t>
            </a:r>
            <a:endParaRPr b="1">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None/>
            </a:pPr>
            <a:r>
              <a:rPr lang="en-GB" b="1" u="sng">
                <a:solidFill>
                  <a:srgbClr val="1155CC"/>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https://vimeo.com/383270456</a:t>
            </a:r>
            <a:r>
              <a:rPr lang="en-GB" b="1">
                <a:solidFill>
                  <a:schemeClr val="dk1"/>
                </a:solidFill>
                <a:latin typeface="Montserrat"/>
                <a:ea typeface="Montserrat"/>
                <a:cs typeface="Montserrat"/>
                <a:sym typeface="Montserrat"/>
              </a:rPr>
              <a:t> </a:t>
            </a:r>
            <a:endParaRPr>
              <a:highlight>
                <a:srgbClr val="FFFFFF"/>
              </a:highlight>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None/>
            </a:pPr>
            <a:r>
              <a:rPr lang="en-GB">
                <a:latin typeface="Montserrat"/>
                <a:ea typeface="Montserrat"/>
                <a:cs typeface="Montserrat"/>
                <a:sym typeface="Montserrat"/>
              </a:rPr>
              <a:t>Running time is 4:22.</a:t>
            </a:r>
            <a:endParaRPr>
              <a:latin typeface="Montserrat"/>
              <a:ea typeface="Montserrat"/>
              <a:cs typeface="Montserrat"/>
              <a:sym typeface="Montserrat"/>
            </a:endParaRPr>
          </a:p>
        </p:txBody>
      </p:sp>
      <p:sp>
        <p:nvSpPr>
          <p:cNvPr id="1136" name="Google Shape;1136;gd5ec7df32f_0_5945: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gd5ec7df32f_0_6191: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5" name="Google Shape;1145;gd5ec7df32f_0_6191: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None/>
            </a:pPr>
            <a:r>
              <a:rPr lang="en-GB" b="1" i="1">
                <a:solidFill>
                  <a:schemeClr val="dk1"/>
                </a:solidFill>
                <a:latin typeface="Montserrat"/>
                <a:ea typeface="Montserrat"/>
                <a:cs typeface="Montserrat"/>
                <a:sym typeface="Montserrat"/>
              </a:rPr>
              <a:t>Notes:</a:t>
            </a:r>
            <a:r>
              <a:rPr lang="en-GB">
                <a:solidFill>
                  <a:schemeClr val="dk1"/>
                </a:solidFill>
                <a:latin typeface="Montserrat"/>
                <a:ea typeface="Montserrat"/>
                <a:cs typeface="Montserrat"/>
                <a:sym typeface="Montserrat"/>
              </a:rPr>
              <a:t> </a:t>
            </a:r>
            <a:r>
              <a:rPr lang="en-GB">
                <a:latin typeface="Montserrat"/>
                <a:ea typeface="Montserrat"/>
                <a:cs typeface="Montserrat"/>
                <a:sym typeface="Montserrat"/>
              </a:rPr>
              <a:t>Explain to students; </a:t>
            </a:r>
            <a:r>
              <a:rPr lang="en-GB">
                <a:solidFill>
                  <a:schemeClr val="dk1"/>
                </a:solidFill>
                <a:latin typeface="Montserrat"/>
                <a:ea typeface="Montserrat"/>
                <a:cs typeface="Montserrat"/>
                <a:sym typeface="Montserrat"/>
              </a:rPr>
              <a:t>false information refers to information, stories or hoaxes created to deliberately misinform or deceive readers, viewers or listeners. The story itself might be fabricated, with no verifiable facts, sources or quotes or some elements or facts might be accurate but presented in a false or misleading way. Explain to students the term ‘fake news’ is now closely associated with politics, and this association can unhelpfully narrow the focus of the issue. The term ‘false information’ is preferable as it can refer to a diverse range of disinformation covering topics such as health, environmental and economics across all platforms and genres, while ‘fake news’ is more narrowly understood as political news stories.</a:t>
            </a:r>
            <a:endParaRPr>
              <a:solidFill>
                <a:schemeClr val="dk1"/>
              </a:solidFill>
              <a:latin typeface="Montserrat"/>
              <a:ea typeface="Montserrat"/>
              <a:cs typeface="Montserrat"/>
              <a:sym typeface="Montserrat"/>
            </a:endParaRPr>
          </a:p>
          <a:p>
            <a:pPr marL="457200" lvl="0" indent="0" algn="l" rtl="0">
              <a:spcBef>
                <a:spcPts val="0"/>
              </a:spcBef>
              <a:spcAft>
                <a:spcPts val="0"/>
              </a:spcAft>
              <a:buNone/>
            </a:pPr>
            <a:endParaRPr>
              <a:solidFill>
                <a:schemeClr val="dk1"/>
              </a:solidFill>
              <a:latin typeface="Montserrat"/>
              <a:ea typeface="Montserrat"/>
              <a:cs typeface="Montserrat"/>
              <a:sym typeface="Montserrat"/>
            </a:endParaRPr>
          </a:p>
          <a:p>
            <a:pPr marL="0" lvl="0" indent="0" algn="l" rtl="0">
              <a:spcBef>
                <a:spcPts val="0"/>
              </a:spcBef>
              <a:spcAft>
                <a:spcPts val="0"/>
              </a:spcAft>
              <a:buNone/>
            </a:pPr>
            <a:r>
              <a:rPr lang="en-GB">
                <a:solidFill>
                  <a:schemeClr val="dk1"/>
                </a:solidFill>
                <a:latin typeface="Montserrat"/>
                <a:ea typeface="Montserrat"/>
                <a:cs typeface="Montserrat"/>
                <a:sym typeface="Montserrat"/>
              </a:rPr>
              <a:t>Reinforce to students that false information can originate from many sources, but can also come to us in many different ways, including from sources we trust: many people have seen false information shared online by friends and family, and sometimes legitimate news sources fail to double-check facts or make honest mistakes.</a:t>
            </a:r>
            <a:endParaRPr>
              <a:latin typeface="Montserrat"/>
              <a:ea typeface="Montserrat"/>
              <a:cs typeface="Montserrat"/>
              <a:sym typeface="Montserra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d5ec7df32f_0_6437:notes"/>
          <p:cNvSpPr>
            <a:spLocks noGrp="1" noRot="1" noChangeAspect="1"/>
          </p:cNvSpPr>
          <p:nvPr>
            <p:ph type="sldImg" idx="2"/>
          </p:nvPr>
        </p:nvSpPr>
        <p:spPr>
          <a:xfrm>
            <a:off x="91291" y="685838"/>
            <a:ext cx="66756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4" name="Google Shape;1154;gd5ec7df32f_0_6437: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GB" b="1" i="1">
                <a:solidFill>
                  <a:schemeClr val="dk1"/>
                </a:solidFill>
                <a:latin typeface="Montserrat"/>
                <a:ea typeface="Montserrat"/>
                <a:cs typeface="Montserrat"/>
                <a:sym typeface="Montserrat"/>
              </a:rPr>
              <a:t>Notes:</a:t>
            </a:r>
            <a:r>
              <a:rPr lang="en-GB">
                <a:solidFill>
                  <a:schemeClr val="dk1"/>
                </a:solidFill>
                <a:latin typeface="Montserrat"/>
                <a:ea typeface="Montserrat"/>
                <a:cs typeface="Montserrat"/>
                <a:sym typeface="Montserrat"/>
              </a:rPr>
              <a:t>  There are a number of things to watch out for when evaluating content online.</a:t>
            </a:r>
            <a:endParaRPr b="1">
              <a:solidFill>
                <a:srgbClr val="FF6600"/>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rgbClr val="F568A6"/>
                </a:solidFill>
                <a:latin typeface="Montserrat"/>
                <a:ea typeface="Montserrat"/>
                <a:cs typeface="Montserrat"/>
                <a:sym typeface="Montserrat"/>
              </a:rPr>
              <a:t>1. Check the source</a:t>
            </a:r>
            <a:endParaRPr>
              <a:solidFill>
                <a:srgbClr val="F568A6"/>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Check the source of the story, do you recognise the website? Is it a credible or reliable source? If you are unfamiliar with the site, look in the about section or find out more information about the author, date, time, URL.</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rgbClr val="F568A6"/>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rgbClr val="F568A6"/>
                </a:solidFill>
                <a:latin typeface="Montserrat"/>
                <a:ea typeface="Montserrat"/>
                <a:cs typeface="Montserrat"/>
                <a:sym typeface="Montserrat"/>
              </a:rPr>
              <a:t>2. Look beyond the headline</a:t>
            </a:r>
            <a:endParaRPr>
              <a:solidFill>
                <a:srgbClr val="F568A6"/>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Check the entire article. To grab attention, false information often uses sensationalist or shocking clickbait headlines – sometimes all caps and using exclamation points. False information can also contain incorrect dates or altered timelines. It is also a good idea to check when the article was published, is it current or an old news story? It’s also a good idea to see if the information is attributed to an author, or if quotes are attributed to real people or unnamed sources.</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rgbClr val="F568A6"/>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rgbClr val="F568A6"/>
                </a:solidFill>
                <a:latin typeface="Montserrat"/>
                <a:ea typeface="Montserrat"/>
                <a:cs typeface="Montserrat"/>
                <a:sym typeface="Montserrat"/>
              </a:rPr>
              <a:t>3. Check other sources</a:t>
            </a:r>
            <a:endParaRPr>
              <a:solidFill>
                <a:srgbClr val="F568A6"/>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Probably the most reliable way to ‘fact-check’ information is to cross-reference it with other sources. Ask yourself whether other reputable news or media outlets are reporting on the story. Check whether there any sources in the story. If so, check that they are reliable or if they even exist! Try to find the earliest and most local source for the story.</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rgbClr val="F568A6"/>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rgbClr val="F568A6"/>
                </a:solidFill>
                <a:latin typeface="Montserrat"/>
                <a:ea typeface="Montserrat"/>
                <a:cs typeface="Montserrat"/>
                <a:sym typeface="Montserrat"/>
              </a:rPr>
              <a:t>4. Is it fact or opinion?</a:t>
            </a:r>
            <a:endParaRPr>
              <a:solidFill>
                <a:srgbClr val="F568A6"/>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The language used in the piece might help you identify whether something is written as fact (something that is proven to be true) or opinion (someone’s personal belief). For example factual statements might include words such as “The annual report confirms… Scientists have recently discovered… According to the results of the tests… The investigation demonstrated…” Whereas opinion pieces might use statements such as “He claimed that… It is the officer’s view that… Many scientists suspect that… I believe…” or could pose questions such as “Could this really be possible …?”. Remember, you are entitled to your own opinion but not your own facts.</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rgbClr val="F568A6"/>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rgbClr val="F568A6"/>
                </a:solidFill>
                <a:latin typeface="Montserrat"/>
                <a:ea typeface="Montserrat"/>
                <a:cs typeface="Montserrat"/>
                <a:sym typeface="Montserrat"/>
              </a:rPr>
              <a:t>5. Check your biases</a:t>
            </a:r>
            <a:endParaRPr>
              <a:solidFill>
                <a:srgbClr val="F568A6"/>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Are your own views or beliefs affecting your judgement of a news feature or report? We are even more likely to accept or ignore things depending on whether or not they support what we already believe.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rgbClr val="F568A6"/>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rgbClr val="F568A6"/>
                </a:solidFill>
                <a:latin typeface="Montserrat"/>
                <a:ea typeface="Montserrat"/>
                <a:cs typeface="Montserrat"/>
                <a:sym typeface="Montserrat"/>
              </a:rPr>
              <a:t>6. Is it a joke?</a:t>
            </a:r>
            <a:endParaRPr>
              <a:solidFill>
                <a:srgbClr val="F568A6"/>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Satirical sites like Waterford Whispers are popular online and sometimes it is not always clear whether a story is just a joke or parody… Check the website, is it known for satire or creating funny stories or is the social media account marked as a ‘parody’ account?</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rgbClr val="F568A6"/>
                </a:solidFill>
                <a:latin typeface="Montserrat"/>
                <a:ea typeface="Montserrat"/>
                <a:cs typeface="Montserrat"/>
                <a:sym typeface="Montserrat"/>
              </a:rPr>
              <a:t>7. Check a fact-checking site</a:t>
            </a:r>
            <a:endParaRPr>
              <a:solidFill>
                <a:srgbClr val="F568A6"/>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Sites like Snopes: </a:t>
            </a:r>
            <a:r>
              <a:rPr lang="en-GB">
                <a:solidFill>
                  <a:srgbClr val="65CFD9"/>
                </a:solidFill>
                <a:latin typeface="Montserrat"/>
                <a:ea typeface="Montserrat"/>
                <a:cs typeface="Montserrat"/>
                <a:sym typeface="Montserrat"/>
              </a:rPr>
              <a:t>www.snopes.com</a:t>
            </a:r>
            <a:r>
              <a:rPr lang="en-GB">
                <a:solidFill>
                  <a:schemeClr val="dk1"/>
                </a:solidFill>
                <a:latin typeface="Montserrat"/>
                <a:ea typeface="Montserrat"/>
                <a:cs typeface="Montserrat"/>
                <a:sym typeface="Montserrat"/>
              </a:rPr>
              <a:t>; PolitiFact: politifact.com; Fact Check: </a:t>
            </a:r>
            <a:r>
              <a:rPr lang="en-GB">
                <a:solidFill>
                  <a:srgbClr val="65CFD9"/>
                </a:solidFill>
                <a:latin typeface="Montserrat"/>
                <a:ea typeface="Montserrat"/>
                <a:cs typeface="Montserrat"/>
                <a:sym typeface="Montserrat"/>
              </a:rPr>
              <a:t>factcheck.org </a:t>
            </a:r>
            <a:r>
              <a:rPr lang="en-GB">
                <a:solidFill>
                  <a:schemeClr val="dk1"/>
                </a:solidFill>
                <a:latin typeface="Montserrat"/>
                <a:ea typeface="Montserrat"/>
                <a:cs typeface="Montserrat"/>
                <a:sym typeface="Montserrat"/>
              </a:rPr>
              <a:t>can be a great shortcut to find out if a story has already been debunked – or if a too-good-to-be true story really was true after all.</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Montserrat"/>
                <a:ea typeface="Montserrat"/>
                <a:cs typeface="Montserrat"/>
                <a:sym typeface="Montserrat"/>
              </a:rPr>
              <a:t>For pictures, you can do a reverse search for images at TinEye (</a:t>
            </a:r>
            <a:r>
              <a:rPr lang="en-GB">
                <a:solidFill>
                  <a:srgbClr val="65CFD9"/>
                </a:solidFill>
                <a:latin typeface="Montserrat"/>
                <a:ea typeface="Montserrat"/>
                <a:cs typeface="Montserrat"/>
                <a:sym typeface="Montserrat"/>
              </a:rPr>
              <a:t>www.tineye.com</a:t>
            </a:r>
            <a:r>
              <a:rPr lang="en-GB">
                <a:solidFill>
                  <a:schemeClr val="dk1"/>
                </a:solidFill>
                <a:latin typeface="Montserrat"/>
                <a:ea typeface="Montserrat"/>
                <a:cs typeface="Montserrat"/>
                <a:sym typeface="Montserrat"/>
              </a:rPr>
              <a:t>) or Google Reverse Image Search (</a:t>
            </a:r>
            <a:r>
              <a:rPr lang="en-GB">
                <a:solidFill>
                  <a:srgbClr val="65CFD9"/>
                </a:solidFill>
                <a:latin typeface="Montserrat"/>
                <a:ea typeface="Montserrat"/>
                <a:cs typeface="Montserrat"/>
                <a:sym typeface="Montserrat"/>
              </a:rPr>
              <a:t>www.images.google.com</a:t>
            </a:r>
            <a:r>
              <a:rPr lang="en-GB">
                <a:solidFill>
                  <a:schemeClr val="dk1"/>
                </a:solidFill>
                <a:latin typeface="Montserrat"/>
                <a:ea typeface="Montserrat"/>
                <a:cs typeface="Montserrat"/>
                <a:sym typeface="Montserrat"/>
              </a:rPr>
              <a:t>). This will tell you where else the picture has appeared, and also show you similar pictures (which is a good way to find out if it has been photoshopped). Then before you believe it or share it: Check your own instincts – does it seem likely to be true, is it accurate and helpful, is it fair to share?</a:t>
            </a:r>
            <a:endParaRPr>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54"/>
        <p:cNvGrpSpPr/>
        <p:nvPr/>
      </p:nvGrpSpPr>
      <p:grpSpPr>
        <a:xfrm>
          <a:off x="0" y="0"/>
          <a:ext cx="0" cy="0"/>
          <a:chOff x="0" y="0"/>
          <a:chExt cx="0" cy="0"/>
        </a:xfrm>
      </p:grpSpPr>
      <p:grpSp>
        <p:nvGrpSpPr>
          <p:cNvPr id="55" name="Google Shape;55;p14"/>
          <p:cNvGrpSpPr/>
          <p:nvPr/>
        </p:nvGrpSpPr>
        <p:grpSpPr>
          <a:xfrm>
            <a:off x="6714243" y="3860093"/>
            <a:ext cx="2429756" cy="1286711"/>
            <a:chOff x="6714243" y="3860093"/>
            <a:chExt cx="2429756" cy="1286711"/>
          </a:xfrm>
        </p:grpSpPr>
        <p:sp>
          <p:nvSpPr>
            <p:cNvPr id="56" name="Google Shape;56;p14"/>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14"/>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14"/>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14"/>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14"/>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14"/>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14"/>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14"/>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14"/>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14"/>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14"/>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14"/>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8" name="Google Shape;68;p14"/>
          <p:cNvGrpSpPr/>
          <p:nvPr/>
        </p:nvGrpSpPr>
        <p:grpSpPr>
          <a:xfrm>
            <a:off x="892" y="-11"/>
            <a:ext cx="3037586" cy="2252645"/>
            <a:chOff x="892" y="-11"/>
            <a:chExt cx="3037586" cy="2252645"/>
          </a:xfrm>
        </p:grpSpPr>
        <p:sp>
          <p:nvSpPr>
            <p:cNvPr id="69" name="Google Shape;69;p14"/>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14"/>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14"/>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14"/>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14"/>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14"/>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14"/>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14"/>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14"/>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14"/>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14"/>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14"/>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14"/>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14"/>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14"/>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14"/>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14"/>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14"/>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4"/>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14"/>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14"/>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4"/>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4"/>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2" name="Google Shape;92;p14"/>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93" name="Google Shape;93;p14"/>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rtl="0">
              <a:lnSpc>
                <a:spcPct val="100000"/>
              </a:lnSpc>
              <a:spcBef>
                <a:spcPts val="600"/>
              </a:spcBef>
              <a:spcAft>
                <a:spcPts val="0"/>
              </a:spcAft>
              <a:buSzPts val="2200"/>
              <a:buChar char="◂"/>
              <a:defRPr/>
            </a:lvl1pPr>
            <a:lvl2pPr marL="914400" lvl="1" indent="-368300" algn="l" rtl="0">
              <a:lnSpc>
                <a:spcPct val="100000"/>
              </a:lnSpc>
              <a:spcBef>
                <a:spcPts val="0"/>
              </a:spcBef>
              <a:spcAft>
                <a:spcPts val="0"/>
              </a:spcAft>
              <a:buSzPts val="2200"/>
              <a:buChar char="◂"/>
              <a:defRPr/>
            </a:lvl2pPr>
            <a:lvl3pPr marL="1371600" lvl="2" indent="-368300" algn="l" rtl="0">
              <a:lnSpc>
                <a:spcPct val="100000"/>
              </a:lnSpc>
              <a:spcBef>
                <a:spcPts val="0"/>
              </a:spcBef>
              <a:spcAft>
                <a:spcPts val="0"/>
              </a:spcAft>
              <a:buSzPts val="2200"/>
              <a:buChar char="◂"/>
              <a:defRPr/>
            </a:lvl3pPr>
            <a:lvl4pPr marL="1828800" lvl="3" indent="-368300" algn="l" rtl="0">
              <a:lnSpc>
                <a:spcPct val="100000"/>
              </a:lnSpc>
              <a:spcBef>
                <a:spcPts val="0"/>
              </a:spcBef>
              <a:spcAft>
                <a:spcPts val="0"/>
              </a:spcAft>
              <a:buSzPts val="2200"/>
              <a:buChar char="◂"/>
              <a:defRPr/>
            </a:lvl4pPr>
            <a:lvl5pPr marL="2286000" lvl="4" indent="-368300" algn="l" rtl="0">
              <a:lnSpc>
                <a:spcPct val="100000"/>
              </a:lnSpc>
              <a:spcBef>
                <a:spcPts val="0"/>
              </a:spcBef>
              <a:spcAft>
                <a:spcPts val="0"/>
              </a:spcAft>
              <a:buSzPts val="2200"/>
              <a:buChar char="○"/>
              <a:defRPr/>
            </a:lvl5pPr>
            <a:lvl6pPr marL="2743200" lvl="5" indent="-368300" algn="l" rtl="0">
              <a:lnSpc>
                <a:spcPct val="100000"/>
              </a:lnSpc>
              <a:spcBef>
                <a:spcPts val="0"/>
              </a:spcBef>
              <a:spcAft>
                <a:spcPts val="0"/>
              </a:spcAft>
              <a:buSzPts val="2200"/>
              <a:buChar char="■"/>
              <a:defRPr/>
            </a:lvl6pPr>
            <a:lvl7pPr marL="3200400" lvl="6" indent="-368300" algn="l" rtl="0">
              <a:lnSpc>
                <a:spcPct val="100000"/>
              </a:lnSpc>
              <a:spcBef>
                <a:spcPts val="0"/>
              </a:spcBef>
              <a:spcAft>
                <a:spcPts val="0"/>
              </a:spcAft>
              <a:buSzPts val="2200"/>
              <a:buChar char="●"/>
              <a:defRPr/>
            </a:lvl7pPr>
            <a:lvl8pPr marL="3657600" lvl="7" indent="-368300" algn="l" rtl="0">
              <a:lnSpc>
                <a:spcPct val="100000"/>
              </a:lnSpc>
              <a:spcBef>
                <a:spcPts val="0"/>
              </a:spcBef>
              <a:spcAft>
                <a:spcPts val="0"/>
              </a:spcAft>
              <a:buSzPts val="2200"/>
              <a:buChar char="○"/>
              <a:defRPr/>
            </a:lvl8pPr>
            <a:lvl9pPr marL="4114800" lvl="8" indent="-368300" algn="l" rtl="0">
              <a:lnSpc>
                <a:spcPct val="100000"/>
              </a:lnSpc>
              <a:spcBef>
                <a:spcPts val="0"/>
              </a:spcBef>
              <a:spcAft>
                <a:spcPts val="0"/>
              </a:spcAft>
              <a:buSzPts val="2200"/>
              <a:buChar char="■"/>
              <a:defRPr/>
            </a:lvl9pPr>
          </a:lstStyle>
          <a:p>
            <a:endParaRPr/>
          </a:p>
        </p:txBody>
      </p:sp>
      <p:sp>
        <p:nvSpPr>
          <p:cNvPr id="94" name="Google Shape;94;p1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5"/>
        <p:cNvGrpSpPr/>
        <p:nvPr/>
      </p:nvGrpSpPr>
      <p:grpSpPr>
        <a:xfrm>
          <a:off x="0" y="0"/>
          <a:ext cx="0" cy="0"/>
          <a:chOff x="0" y="0"/>
          <a:chExt cx="0" cy="0"/>
        </a:xfrm>
      </p:grpSpPr>
      <p:grpSp>
        <p:nvGrpSpPr>
          <p:cNvPr id="96" name="Google Shape;96;p15"/>
          <p:cNvGrpSpPr/>
          <p:nvPr/>
        </p:nvGrpSpPr>
        <p:grpSpPr>
          <a:xfrm>
            <a:off x="4283712" y="3856784"/>
            <a:ext cx="4860277" cy="1286730"/>
            <a:chOff x="4283712" y="3856784"/>
            <a:chExt cx="4860277" cy="1286730"/>
          </a:xfrm>
        </p:grpSpPr>
        <p:sp>
          <p:nvSpPr>
            <p:cNvPr id="97" name="Google Shape;97;p15"/>
            <p:cNvSpPr/>
            <p:nvPr/>
          </p:nvSpPr>
          <p:spPr>
            <a:xfrm rot="10800000">
              <a:off x="8536133" y="3856784"/>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15"/>
            <p:cNvSpPr/>
            <p:nvPr/>
          </p:nvSpPr>
          <p:spPr>
            <a:xfrm rot="10800000">
              <a:off x="7929943" y="4177563"/>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5"/>
            <p:cNvSpPr/>
            <p:nvPr/>
          </p:nvSpPr>
          <p:spPr>
            <a:xfrm rot="10800000">
              <a:off x="4892393" y="4499245"/>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5"/>
            <p:cNvSpPr/>
            <p:nvPr/>
          </p:nvSpPr>
          <p:spPr>
            <a:xfrm rot="10800000">
              <a:off x="8536133" y="4500140"/>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15"/>
            <p:cNvSpPr/>
            <p:nvPr/>
          </p:nvSpPr>
          <p:spPr>
            <a:xfrm rot="10800000">
              <a:off x="7929943" y="4820919"/>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5"/>
            <p:cNvSpPr/>
            <p:nvPr/>
          </p:nvSpPr>
          <p:spPr>
            <a:xfrm rot="10800000">
              <a:off x="7322086"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5"/>
            <p:cNvSpPr/>
            <p:nvPr/>
          </p:nvSpPr>
          <p:spPr>
            <a:xfrm rot="10800000">
              <a:off x="6714259" y="4820919"/>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15"/>
            <p:cNvSpPr/>
            <p:nvPr/>
          </p:nvSpPr>
          <p:spPr>
            <a:xfrm rot="10800000">
              <a:off x="6106404"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5"/>
            <p:cNvSpPr/>
            <p:nvPr/>
          </p:nvSpPr>
          <p:spPr>
            <a:xfrm rot="10800000">
              <a:off x="8536133" y="4177563"/>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5"/>
            <p:cNvSpPr/>
            <p:nvPr/>
          </p:nvSpPr>
          <p:spPr>
            <a:xfrm rot="10800000">
              <a:off x="7929943" y="3856784"/>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5"/>
            <p:cNvSpPr/>
            <p:nvPr/>
          </p:nvSpPr>
          <p:spPr>
            <a:xfrm rot="10800000">
              <a:off x="5498583" y="4499245"/>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5"/>
            <p:cNvSpPr/>
            <p:nvPr/>
          </p:nvSpPr>
          <p:spPr>
            <a:xfrm rot="10800000">
              <a:off x="4892393" y="4178466"/>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15"/>
            <p:cNvSpPr/>
            <p:nvPr/>
          </p:nvSpPr>
          <p:spPr>
            <a:xfrm rot="10800000">
              <a:off x="7321266"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15"/>
            <p:cNvSpPr/>
            <p:nvPr/>
          </p:nvSpPr>
          <p:spPr>
            <a:xfrm rot="10800000">
              <a:off x="8536133" y="4820919"/>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15"/>
            <p:cNvSpPr/>
            <p:nvPr/>
          </p:nvSpPr>
          <p:spPr>
            <a:xfrm rot="10800000">
              <a:off x="7929943" y="4500140"/>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15"/>
            <p:cNvSpPr/>
            <p:nvPr/>
          </p:nvSpPr>
          <p:spPr>
            <a:xfrm rot="10800000">
              <a:off x="7322086" y="4820919"/>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15"/>
            <p:cNvSpPr/>
            <p:nvPr/>
          </p:nvSpPr>
          <p:spPr>
            <a:xfrm rot="10800000">
              <a:off x="4284531" y="4820919"/>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15"/>
            <p:cNvSpPr/>
            <p:nvPr/>
          </p:nvSpPr>
          <p:spPr>
            <a:xfrm rot="10800000">
              <a:off x="4892387" y="4820919"/>
              <a:ext cx="607856" cy="322577"/>
            </a:xfrm>
            <a:custGeom>
              <a:avLst/>
              <a:gdLst/>
              <a:ahLst/>
              <a:cxnLst/>
              <a:rect l="l" t="t" r="r" b="b"/>
              <a:pathLst>
                <a:path w="20427" h="10046" extrusionOk="0">
                  <a:moveTo>
                    <a:pt x="0" y="0"/>
                  </a:moveTo>
                  <a:lnTo>
                    <a:pt x="20427" y="10046"/>
                  </a:lnTo>
                  <a:lnTo>
                    <a:pt x="20427"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15"/>
            <p:cNvSpPr/>
            <p:nvPr/>
          </p:nvSpPr>
          <p:spPr>
            <a:xfrm rot="10800000">
              <a:off x="5500214" y="4820919"/>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15"/>
            <p:cNvSpPr/>
            <p:nvPr/>
          </p:nvSpPr>
          <p:spPr>
            <a:xfrm rot="10800000">
              <a:off x="6106404" y="4820919"/>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15"/>
            <p:cNvSpPr/>
            <p:nvPr/>
          </p:nvSpPr>
          <p:spPr>
            <a:xfrm rot="10800000" flipH="1">
              <a:off x="6713429"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15"/>
            <p:cNvSpPr/>
            <p:nvPr/>
          </p:nvSpPr>
          <p:spPr>
            <a:xfrm rot="10800000">
              <a:off x="4283712" y="450012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9" name="Google Shape;119;p15"/>
          <p:cNvSpPr txBox="1">
            <a:spLocks noGrp="1"/>
          </p:cNvSpPr>
          <p:nvPr>
            <p:ph type="body" idx="1"/>
          </p:nvPr>
        </p:nvSpPr>
        <p:spPr>
          <a:xfrm>
            <a:off x="457200" y="4101500"/>
            <a:ext cx="3539700" cy="519600"/>
          </a:xfrm>
          <a:prstGeom prst="rect">
            <a:avLst/>
          </a:prstGeom>
          <a:noFill/>
          <a:ln>
            <a:noFill/>
          </a:ln>
        </p:spPr>
        <p:txBody>
          <a:bodyPr spcFirstLastPara="1" wrap="square" lIns="91425" tIns="91425" rIns="91425" bIns="91425" anchor="t" anchorCtr="0">
            <a:noAutofit/>
          </a:bodyPr>
          <a:lstStyle>
            <a:lvl1pPr marL="457200" lvl="0" indent="-228600" algn="l" rtl="0">
              <a:lnSpc>
                <a:spcPct val="100000"/>
              </a:lnSpc>
              <a:spcBef>
                <a:spcPts val="360"/>
              </a:spcBef>
              <a:spcAft>
                <a:spcPts val="0"/>
              </a:spcAft>
              <a:buSzPts val="1600"/>
              <a:buNone/>
              <a:defRPr sz="1600"/>
            </a:lvl1pPr>
            <a:lvl2pPr marL="914400" lvl="1" indent="-368300" algn="l" rtl="0">
              <a:lnSpc>
                <a:spcPct val="100000"/>
              </a:lnSpc>
              <a:spcBef>
                <a:spcPts val="0"/>
              </a:spcBef>
              <a:spcAft>
                <a:spcPts val="0"/>
              </a:spcAft>
              <a:buSzPts val="2200"/>
              <a:buChar char="◂"/>
              <a:defRPr/>
            </a:lvl2pPr>
            <a:lvl3pPr marL="1371600" lvl="2" indent="-368300" algn="l" rtl="0">
              <a:lnSpc>
                <a:spcPct val="100000"/>
              </a:lnSpc>
              <a:spcBef>
                <a:spcPts val="0"/>
              </a:spcBef>
              <a:spcAft>
                <a:spcPts val="0"/>
              </a:spcAft>
              <a:buSzPts val="2200"/>
              <a:buChar char="◂"/>
              <a:defRPr/>
            </a:lvl3pPr>
            <a:lvl4pPr marL="1828800" lvl="3" indent="-368300" algn="l" rtl="0">
              <a:lnSpc>
                <a:spcPct val="100000"/>
              </a:lnSpc>
              <a:spcBef>
                <a:spcPts val="0"/>
              </a:spcBef>
              <a:spcAft>
                <a:spcPts val="0"/>
              </a:spcAft>
              <a:buSzPts val="2200"/>
              <a:buChar char="◂"/>
              <a:defRPr/>
            </a:lvl4pPr>
            <a:lvl5pPr marL="2286000" lvl="4" indent="-368300" algn="l" rtl="0">
              <a:lnSpc>
                <a:spcPct val="100000"/>
              </a:lnSpc>
              <a:spcBef>
                <a:spcPts val="0"/>
              </a:spcBef>
              <a:spcAft>
                <a:spcPts val="0"/>
              </a:spcAft>
              <a:buSzPts val="2200"/>
              <a:buChar char="○"/>
              <a:defRPr/>
            </a:lvl5pPr>
            <a:lvl6pPr marL="2743200" lvl="5" indent="-368300" algn="l" rtl="0">
              <a:lnSpc>
                <a:spcPct val="100000"/>
              </a:lnSpc>
              <a:spcBef>
                <a:spcPts val="0"/>
              </a:spcBef>
              <a:spcAft>
                <a:spcPts val="0"/>
              </a:spcAft>
              <a:buSzPts val="2200"/>
              <a:buChar char="■"/>
              <a:defRPr/>
            </a:lvl6pPr>
            <a:lvl7pPr marL="3200400" lvl="6" indent="-368300" algn="l" rtl="0">
              <a:lnSpc>
                <a:spcPct val="100000"/>
              </a:lnSpc>
              <a:spcBef>
                <a:spcPts val="0"/>
              </a:spcBef>
              <a:spcAft>
                <a:spcPts val="0"/>
              </a:spcAft>
              <a:buSzPts val="2200"/>
              <a:buChar char="●"/>
              <a:defRPr/>
            </a:lvl7pPr>
            <a:lvl8pPr marL="3657600" lvl="7" indent="-368300" algn="l" rtl="0">
              <a:lnSpc>
                <a:spcPct val="100000"/>
              </a:lnSpc>
              <a:spcBef>
                <a:spcPts val="0"/>
              </a:spcBef>
              <a:spcAft>
                <a:spcPts val="0"/>
              </a:spcAft>
              <a:buSzPts val="2200"/>
              <a:buChar char="○"/>
              <a:defRPr/>
            </a:lvl8pPr>
            <a:lvl9pPr marL="4114800" lvl="8" indent="-368300" algn="l" rtl="0">
              <a:lnSpc>
                <a:spcPct val="100000"/>
              </a:lnSpc>
              <a:spcBef>
                <a:spcPts val="0"/>
              </a:spcBef>
              <a:spcAft>
                <a:spcPts val="0"/>
              </a:spcAft>
              <a:buSzPts val="2200"/>
              <a:buChar char="■"/>
              <a:defRPr/>
            </a:lvl9pPr>
          </a:lstStyle>
          <a:p>
            <a:endParaRPr/>
          </a:p>
        </p:txBody>
      </p:sp>
      <p:sp>
        <p:nvSpPr>
          <p:cNvPr id="120" name="Google Shape;120;p1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grpSp>
        <p:nvGrpSpPr>
          <p:cNvPr id="121" name="Google Shape;121;p15"/>
          <p:cNvGrpSpPr/>
          <p:nvPr/>
        </p:nvGrpSpPr>
        <p:grpSpPr>
          <a:xfrm>
            <a:off x="892" y="-11"/>
            <a:ext cx="5467280" cy="1287607"/>
            <a:chOff x="892" y="-11"/>
            <a:chExt cx="5467280" cy="1287607"/>
          </a:xfrm>
        </p:grpSpPr>
        <p:sp>
          <p:nvSpPr>
            <p:cNvPr id="122" name="Google Shape;122;p15"/>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15"/>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15"/>
            <p:cNvSpPr/>
            <p:nvPr/>
          </p:nvSpPr>
          <p:spPr>
            <a:xfrm>
              <a:off x="3646269" y="852"/>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15"/>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15"/>
            <p:cNvSpPr/>
            <p:nvPr/>
          </p:nvSpPr>
          <p:spPr>
            <a:xfrm>
              <a:off x="4252459" y="321631"/>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15"/>
            <p:cNvSpPr/>
            <p:nvPr/>
          </p:nvSpPr>
          <p:spPr>
            <a:xfrm>
              <a:off x="4860316" y="852"/>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15"/>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15"/>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15"/>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15"/>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15"/>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15"/>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15"/>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15"/>
            <p:cNvSpPr/>
            <p:nvPr/>
          </p:nvSpPr>
          <p:spPr>
            <a:xfrm>
              <a:off x="3038442" y="852"/>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15"/>
            <p:cNvSpPr/>
            <p:nvPr/>
          </p:nvSpPr>
          <p:spPr>
            <a:xfrm>
              <a:off x="3646269" y="321631"/>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15"/>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15"/>
            <p:cNvSpPr/>
            <p:nvPr/>
          </p:nvSpPr>
          <p:spPr>
            <a:xfrm>
              <a:off x="4252459" y="852"/>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15"/>
            <p:cNvSpPr/>
            <p:nvPr/>
          </p:nvSpPr>
          <p:spPr>
            <a:xfrm>
              <a:off x="4252459" y="644208"/>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15"/>
            <p:cNvSpPr/>
            <p:nvPr/>
          </p:nvSpPr>
          <p:spPr>
            <a:xfrm>
              <a:off x="1822755"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15"/>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15"/>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15"/>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15"/>
            <p:cNvSpPr/>
            <p:nvPr/>
          </p:nvSpPr>
          <p:spPr>
            <a:xfrm>
              <a:off x="4252495" y="-11"/>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15"/>
            <p:cNvSpPr/>
            <p:nvPr/>
          </p:nvSpPr>
          <p:spPr>
            <a:xfrm>
              <a:off x="3644639"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15"/>
            <p:cNvSpPr/>
            <p:nvPr/>
          </p:nvSpPr>
          <p:spPr>
            <a:xfrm>
              <a:off x="3038449" y="-11"/>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15"/>
            <p:cNvSpPr/>
            <p:nvPr/>
          </p:nvSpPr>
          <p:spPr>
            <a:xfrm>
              <a:off x="2430592" y="-11"/>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15"/>
            <p:cNvSpPr/>
            <p:nvPr/>
          </p:nvSpPr>
          <p:spPr>
            <a:xfrm>
              <a:off x="3037603" y="3216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15"/>
            <p:cNvSpPr/>
            <p:nvPr/>
          </p:nvSpPr>
          <p:spPr>
            <a:xfrm flipH="1">
              <a:off x="2430592"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column + image 1">
  <p:cSld name="Title + 1 column + image 1">
    <p:spTree>
      <p:nvGrpSpPr>
        <p:cNvPr id="1" name="Shape 150"/>
        <p:cNvGrpSpPr/>
        <p:nvPr/>
      </p:nvGrpSpPr>
      <p:grpSpPr>
        <a:xfrm>
          <a:off x="0" y="0"/>
          <a:ext cx="0" cy="0"/>
          <a:chOff x="0" y="0"/>
          <a:chExt cx="0" cy="0"/>
        </a:xfrm>
      </p:grpSpPr>
      <p:grpSp>
        <p:nvGrpSpPr>
          <p:cNvPr id="151" name="Google Shape;151;p16"/>
          <p:cNvGrpSpPr/>
          <p:nvPr/>
        </p:nvGrpSpPr>
        <p:grpSpPr>
          <a:xfrm>
            <a:off x="4894945" y="-11"/>
            <a:ext cx="4251604" cy="5146815"/>
            <a:chOff x="4894945" y="-11"/>
            <a:chExt cx="4251604" cy="5146815"/>
          </a:xfrm>
        </p:grpSpPr>
        <p:sp>
          <p:nvSpPr>
            <p:cNvPr id="152" name="Google Shape;152;p16"/>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16"/>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16"/>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16"/>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16"/>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16"/>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16"/>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16"/>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16"/>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16"/>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16"/>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16"/>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16"/>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16"/>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16"/>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16"/>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16"/>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16"/>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16"/>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16"/>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16"/>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16"/>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16"/>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16"/>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16"/>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16"/>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16"/>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16"/>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16"/>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16"/>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16"/>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16"/>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16"/>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16"/>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16"/>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16"/>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16"/>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9" name="Google Shape;189;p16"/>
          <p:cNvGrpSpPr/>
          <p:nvPr/>
        </p:nvGrpSpPr>
        <p:grpSpPr>
          <a:xfrm>
            <a:off x="-6" y="-11"/>
            <a:ext cx="2429759" cy="1609289"/>
            <a:chOff x="608719" y="-11"/>
            <a:chExt cx="2429759" cy="1609289"/>
          </a:xfrm>
        </p:grpSpPr>
        <p:sp>
          <p:nvSpPr>
            <p:cNvPr id="190" name="Google Shape;190;p16"/>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16"/>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16"/>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16"/>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16"/>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16"/>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16"/>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16"/>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16"/>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1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16"/>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16"/>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16"/>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2" name="Google Shape;202;p16"/>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203" name="Google Shape;203;p16"/>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rtl="0">
              <a:lnSpc>
                <a:spcPct val="100000"/>
              </a:lnSpc>
              <a:spcBef>
                <a:spcPts val="600"/>
              </a:spcBef>
              <a:spcAft>
                <a:spcPts val="0"/>
              </a:spcAft>
              <a:buSzPts val="2000"/>
              <a:buChar char="◂"/>
              <a:defRPr sz="2000"/>
            </a:lvl1pPr>
            <a:lvl2pPr marL="914400" lvl="1" indent="-355600" algn="l" rtl="0">
              <a:lnSpc>
                <a:spcPct val="100000"/>
              </a:lnSpc>
              <a:spcBef>
                <a:spcPts val="0"/>
              </a:spcBef>
              <a:spcAft>
                <a:spcPts val="0"/>
              </a:spcAft>
              <a:buSzPts val="2000"/>
              <a:buChar char="◂"/>
              <a:defRPr sz="2000"/>
            </a:lvl2pPr>
            <a:lvl3pPr marL="1371600" lvl="2" indent="-355600" algn="l" rtl="0">
              <a:lnSpc>
                <a:spcPct val="100000"/>
              </a:lnSpc>
              <a:spcBef>
                <a:spcPts val="0"/>
              </a:spcBef>
              <a:spcAft>
                <a:spcPts val="0"/>
              </a:spcAft>
              <a:buSzPts val="2000"/>
              <a:buChar char="◂"/>
              <a:defRPr sz="2000"/>
            </a:lvl3pPr>
            <a:lvl4pPr marL="1828800" lvl="3" indent="-355600" algn="l" rtl="0">
              <a:lnSpc>
                <a:spcPct val="100000"/>
              </a:lnSpc>
              <a:spcBef>
                <a:spcPts val="0"/>
              </a:spcBef>
              <a:spcAft>
                <a:spcPts val="0"/>
              </a:spcAft>
              <a:buSzPts val="2000"/>
              <a:buChar char="◂"/>
              <a:defRPr sz="2000"/>
            </a:lvl4pPr>
            <a:lvl5pPr marL="2286000" lvl="4" indent="-355600" algn="l" rtl="0">
              <a:lnSpc>
                <a:spcPct val="100000"/>
              </a:lnSpc>
              <a:spcBef>
                <a:spcPts val="0"/>
              </a:spcBef>
              <a:spcAft>
                <a:spcPts val="0"/>
              </a:spcAft>
              <a:buSzPts val="2000"/>
              <a:buChar char="○"/>
              <a:defRPr sz="2000"/>
            </a:lvl5pPr>
            <a:lvl6pPr marL="2743200" lvl="5" indent="-355600" algn="l" rtl="0">
              <a:lnSpc>
                <a:spcPct val="100000"/>
              </a:lnSpc>
              <a:spcBef>
                <a:spcPts val="0"/>
              </a:spcBef>
              <a:spcAft>
                <a:spcPts val="0"/>
              </a:spcAft>
              <a:buSzPts val="2000"/>
              <a:buChar char="■"/>
              <a:defRPr sz="2000"/>
            </a:lvl6pPr>
            <a:lvl7pPr marL="3200400" lvl="6" indent="-355600" algn="l" rtl="0">
              <a:lnSpc>
                <a:spcPct val="100000"/>
              </a:lnSpc>
              <a:spcBef>
                <a:spcPts val="0"/>
              </a:spcBef>
              <a:spcAft>
                <a:spcPts val="0"/>
              </a:spcAft>
              <a:buSzPts val="2000"/>
              <a:buChar char="●"/>
              <a:defRPr sz="2000"/>
            </a:lvl7pPr>
            <a:lvl8pPr marL="3657600" lvl="7" indent="-355600" algn="l" rtl="0">
              <a:lnSpc>
                <a:spcPct val="100000"/>
              </a:lnSpc>
              <a:spcBef>
                <a:spcPts val="0"/>
              </a:spcBef>
              <a:spcAft>
                <a:spcPts val="0"/>
              </a:spcAft>
              <a:buSzPts val="2000"/>
              <a:buChar char="○"/>
              <a:defRPr sz="2000"/>
            </a:lvl8pPr>
            <a:lvl9pPr marL="4114800" lvl="8" indent="-355600" algn="l" rtl="0">
              <a:lnSpc>
                <a:spcPct val="100000"/>
              </a:lnSpc>
              <a:spcBef>
                <a:spcPts val="0"/>
              </a:spcBef>
              <a:spcAft>
                <a:spcPts val="0"/>
              </a:spcAft>
              <a:buSzPts val="2000"/>
              <a:buChar char="■"/>
              <a:defRPr sz="2000"/>
            </a:lvl9pPr>
          </a:lstStyle>
          <a:p>
            <a:endParaRPr/>
          </a:p>
        </p:txBody>
      </p:sp>
      <p:sp>
        <p:nvSpPr>
          <p:cNvPr id="204" name="Google Shape;204;p1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
        <p:nvSpPr>
          <p:cNvPr id="205" name="Google Shape;205;p16"/>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206"/>
        <p:cNvGrpSpPr/>
        <p:nvPr/>
      </p:nvGrpSpPr>
      <p:grpSpPr>
        <a:xfrm>
          <a:off x="0" y="0"/>
          <a:ext cx="0" cy="0"/>
          <a:chOff x="0" y="0"/>
          <a:chExt cx="0" cy="0"/>
        </a:xfrm>
      </p:grpSpPr>
      <p:grpSp>
        <p:nvGrpSpPr>
          <p:cNvPr id="207" name="Google Shape;207;p17"/>
          <p:cNvGrpSpPr/>
          <p:nvPr/>
        </p:nvGrpSpPr>
        <p:grpSpPr>
          <a:xfrm>
            <a:off x="-6" y="-11"/>
            <a:ext cx="2429759" cy="1609289"/>
            <a:chOff x="608719" y="-11"/>
            <a:chExt cx="2429759" cy="1609289"/>
          </a:xfrm>
        </p:grpSpPr>
        <p:sp>
          <p:nvSpPr>
            <p:cNvPr id="208" name="Google Shape;208;p17"/>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17"/>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17"/>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17"/>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17"/>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17"/>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17"/>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17"/>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17"/>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17"/>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17"/>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17"/>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0" name="Google Shape;220;p17"/>
          <p:cNvSpPr txBox="1">
            <a:spLocks noGrp="1"/>
          </p:cNvSpPr>
          <p:nvPr>
            <p:ph type="ctrTitle"/>
          </p:nvPr>
        </p:nvSpPr>
        <p:spPr>
          <a:xfrm>
            <a:off x="685800" y="1991825"/>
            <a:ext cx="5265000" cy="1159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4000"/>
              <a:buNone/>
              <a:defRPr sz="4000">
                <a:solidFill>
                  <a:srgbClr val="FFFFFF"/>
                </a:solidFill>
              </a:defRPr>
            </a:lvl1pPr>
            <a:lvl2pPr lvl="1" algn="l" rtl="0">
              <a:lnSpc>
                <a:spcPct val="100000"/>
              </a:lnSpc>
              <a:spcBef>
                <a:spcPts val="0"/>
              </a:spcBef>
              <a:spcAft>
                <a:spcPts val="0"/>
              </a:spcAft>
              <a:buClr>
                <a:srgbClr val="FFFFFF"/>
              </a:buClr>
              <a:buSzPts val="4000"/>
              <a:buNone/>
              <a:defRPr sz="4000">
                <a:solidFill>
                  <a:srgbClr val="FFFFFF"/>
                </a:solidFill>
              </a:defRPr>
            </a:lvl2pPr>
            <a:lvl3pPr lvl="2" algn="l" rtl="0">
              <a:lnSpc>
                <a:spcPct val="100000"/>
              </a:lnSpc>
              <a:spcBef>
                <a:spcPts val="0"/>
              </a:spcBef>
              <a:spcAft>
                <a:spcPts val="0"/>
              </a:spcAft>
              <a:buClr>
                <a:srgbClr val="FFFFFF"/>
              </a:buClr>
              <a:buSzPts val="4000"/>
              <a:buNone/>
              <a:defRPr sz="4000">
                <a:solidFill>
                  <a:srgbClr val="FFFFFF"/>
                </a:solidFill>
              </a:defRPr>
            </a:lvl3pPr>
            <a:lvl4pPr lvl="3" algn="l" rtl="0">
              <a:lnSpc>
                <a:spcPct val="100000"/>
              </a:lnSpc>
              <a:spcBef>
                <a:spcPts val="0"/>
              </a:spcBef>
              <a:spcAft>
                <a:spcPts val="0"/>
              </a:spcAft>
              <a:buClr>
                <a:srgbClr val="FFFFFF"/>
              </a:buClr>
              <a:buSzPts val="4000"/>
              <a:buNone/>
              <a:defRPr sz="4000">
                <a:solidFill>
                  <a:srgbClr val="FFFFFF"/>
                </a:solidFill>
              </a:defRPr>
            </a:lvl4pPr>
            <a:lvl5pPr lvl="4" algn="l" rtl="0">
              <a:lnSpc>
                <a:spcPct val="100000"/>
              </a:lnSpc>
              <a:spcBef>
                <a:spcPts val="0"/>
              </a:spcBef>
              <a:spcAft>
                <a:spcPts val="0"/>
              </a:spcAft>
              <a:buClr>
                <a:srgbClr val="FFFFFF"/>
              </a:buClr>
              <a:buSzPts val="4000"/>
              <a:buNone/>
              <a:defRPr sz="4000">
                <a:solidFill>
                  <a:srgbClr val="FFFFFF"/>
                </a:solidFill>
              </a:defRPr>
            </a:lvl5pPr>
            <a:lvl6pPr lvl="5" algn="l" rtl="0">
              <a:lnSpc>
                <a:spcPct val="100000"/>
              </a:lnSpc>
              <a:spcBef>
                <a:spcPts val="0"/>
              </a:spcBef>
              <a:spcAft>
                <a:spcPts val="0"/>
              </a:spcAft>
              <a:buClr>
                <a:srgbClr val="FFFFFF"/>
              </a:buClr>
              <a:buSzPts val="4000"/>
              <a:buNone/>
              <a:defRPr sz="4000">
                <a:solidFill>
                  <a:srgbClr val="FFFFFF"/>
                </a:solidFill>
              </a:defRPr>
            </a:lvl6pPr>
            <a:lvl7pPr lvl="6" algn="l" rtl="0">
              <a:lnSpc>
                <a:spcPct val="100000"/>
              </a:lnSpc>
              <a:spcBef>
                <a:spcPts val="0"/>
              </a:spcBef>
              <a:spcAft>
                <a:spcPts val="0"/>
              </a:spcAft>
              <a:buClr>
                <a:srgbClr val="FFFFFF"/>
              </a:buClr>
              <a:buSzPts val="4000"/>
              <a:buNone/>
              <a:defRPr sz="4000">
                <a:solidFill>
                  <a:srgbClr val="FFFFFF"/>
                </a:solidFill>
              </a:defRPr>
            </a:lvl7pPr>
            <a:lvl8pPr lvl="7" algn="l" rtl="0">
              <a:lnSpc>
                <a:spcPct val="100000"/>
              </a:lnSpc>
              <a:spcBef>
                <a:spcPts val="0"/>
              </a:spcBef>
              <a:spcAft>
                <a:spcPts val="0"/>
              </a:spcAft>
              <a:buClr>
                <a:srgbClr val="FFFFFF"/>
              </a:buClr>
              <a:buSzPts val="4000"/>
              <a:buNone/>
              <a:defRPr sz="4000">
                <a:solidFill>
                  <a:srgbClr val="FFFFFF"/>
                </a:solidFill>
              </a:defRPr>
            </a:lvl8pPr>
            <a:lvl9pPr lvl="8" algn="l" rtl="0">
              <a:lnSpc>
                <a:spcPct val="100000"/>
              </a:lnSpc>
              <a:spcBef>
                <a:spcPts val="0"/>
              </a:spcBef>
              <a:spcAft>
                <a:spcPts val="0"/>
              </a:spcAft>
              <a:buClr>
                <a:srgbClr val="FFFFFF"/>
              </a:buClr>
              <a:buSzPts val="4000"/>
              <a:buNone/>
              <a:defRPr sz="4000">
                <a:solidFill>
                  <a:srgbClr val="FFFFFF"/>
                </a:solidFill>
              </a:defRPr>
            </a:lvl9pPr>
          </a:lstStyle>
          <a:p>
            <a:endParaRPr/>
          </a:p>
        </p:txBody>
      </p:sp>
      <p:grpSp>
        <p:nvGrpSpPr>
          <p:cNvPr id="221" name="Google Shape;221;p17"/>
          <p:cNvGrpSpPr/>
          <p:nvPr/>
        </p:nvGrpSpPr>
        <p:grpSpPr>
          <a:xfrm>
            <a:off x="4894945" y="-11"/>
            <a:ext cx="4252454" cy="5146815"/>
            <a:chOff x="4894945" y="-11"/>
            <a:chExt cx="4252454" cy="5146815"/>
          </a:xfrm>
        </p:grpSpPr>
        <p:sp>
          <p:nvSpPr>
            <p:cNvPr id="222" name="Google Shape;222;p17"/>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17"/>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17"/>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17"/>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17"/>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17"/>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17"/>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17"/>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17"/>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17"/>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17"/>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17"/>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17"/>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17"/>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17"/>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17"/>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17"/>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17"/>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17"/>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17"/>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17"/>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17"/>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17"/>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17"/>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17"/>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17"/>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17"/>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17"/>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17"/>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17"/>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17"/>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17"/>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17"/>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17"/>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17"/>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17"/>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17"/>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17"/>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17"/>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17"/>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17"/>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17"/>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17"/>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17"/>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17"/>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17"/>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17"/>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17"/>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17"/>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17"/>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17"/>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17"/>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17"/>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17"/>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76" name="Google Shape;276;p17"/>
          <p:cNvGrpSpPr/>
          <p:nvPr/>
        </p:nvGrpSpPr>
        <p:grpSpPr>
          <a:xfrm flipH="1">
            <a:off x="-9" y="3860093"/>
            <a:ext cx="2429756" cy="1286711"/>
            <a:chOff x="6714243" y="3860093"/>
            <a:chExt cx="2429756" cy="1286711"/>
          </a:xfrm>
        </p:grpSpPr>
        <p:sp>
          <p:nvSpPr>
            <p:cNvPr id="277" name="Google Shape;277;p17"/>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17"/>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17"/>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17"/>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17"/>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17"/>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17"/>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17"/>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17"/>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17"/>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17"/>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17"/>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293"/>
        <p:cNvGrpSpPr/>
        <p:nvPr/>
      </p:nvGrpSpPr>
      <p:grpSpPr>
        <a:xfrm>
          <a:off x="0" y="0"/>
          <a:ext cx="0" cy="0"/>
          <a:chOff x="0" y="0"/>
          <a:chExt cx="0" cy="0"/>
        </a:xfrm>
      </p:grpSpPr>
      <p:grpSp>
        <p:nvGrpSpPr>
          <p:cNvPr id="294" name="Google Shape;294;p19"/>
          <p:cNvGrpSpPr/>
          <p:nvPr/>
        </p:nvGrpSpPr>
        <p:grpSpPr>
          <a:xfrm>
            <a:off x="-6" y="-11"/>
            <a:ext cx="2429759" cy="1609289"/>
            <a:chOff x="608719" y="-11"/>
            <a:chExt cx="2429759" cy="1609289"/>
          </a:xfrm>
        </p:grpSpPr>
        <p:sp>
          <p:nvSpPr>
            <p:cNvPr id="295" name="Google Shape;295;p19"/>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19"/>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19"/>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7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19"/>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19"/>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19"/>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7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19"/>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19"/>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23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19"/>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7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19"/>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19"/>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19"/>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07" name="Google Shape;307;p19"/>
          <p:cNvSpPr txBox="1">
            <a:spLocks noGrp="1"/>
          </p:cNvSpPr>
          <p:nvPr>
            <p:ph type="ctrTitle"/>
          </p:nvPr>
        </p:nvSpPr>
        <p:spPr>
          <a:xfrm>
            <a:off x="685800" y="1991825"/>
            <a:ext cx="5265000" cy="1159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4000"/>
              <a:buNone/>
              <a:defRPr sz="4000">
                <a:solidFill>
                  <a:srgbClr val="FFFFFF"/>
                </a:solidFill>
              </a:defRPr>
            </a:lvl1pPr>
            <a:lvl2pPr lvl="1" algn="l" rtl="0">
              <a:lnSpc>
                <a:spcPct val="100000"/>
              </a:lnSpc>
              <a:spcBef>
                <a:spcPts val="0"/>
              </a:spcBef>
              <a:spcAft>
                <a:spcPts val="0"/>
              </a:spcAft>
              <a:buClr>
                <a:srgbClr val="FFFFFF"/>
              </a:buClr>
              <a:buSzPts val="4000"/>
              <a:buNone/>
              <a:defRPr sz="4000">
                <a:solidFill>
                  <a:srgbClr val="FFFFFF"/>
                </a:solidFill>
              </a:defRPr>
            </a:lvl2pPr>
            <a:lvl3pPr lvl="2" algn="l" rtl="0">
              <a:lnSpc>
                <a:spcPct val="100000"/>
              </a:lnSpc>
              <a:spcBef>
                <a:spcPts val="0"/>
              </a:spcBef>
              <a:spcAft>
                <a:spcPts val="0"/>
              </a:spcAft>
              <a:buClr>
                <a:srgbClr val="FFFFFF"/>
              </a:buClr>
              <a:buSzPts val="4000"/>
              <a:buNone/>
              <a:defRPr sz="4000">
                <a:solidFill>
                  <a:srgbClr val="FFFFFF"/>
                </a:solidFill>
              </a:defRPr>
            </a:lvl3pPr>
            <a:lvl4pPr lvl="3" algn="l" rtl="0">
              <a:lnSpc>
                <a:spcPct val="100000"/>
              </a:lnSpc>
              <a:spcBef>
                <a:spcPts val="0"/>
              </a:spcBef>
              <a:spcAft>
                <a:spcPts val="0"/>
              </a:spcAft>
              <a:buClr>
                <a:srgbClr val="FFFFFF"/>
              </a:buClr>
              <a:buSzPts val="4000"/>
              <a:buNone/>
              <a:defRPr sz="4000">
                <a:solidFill>
                  <a:srgbClr val="FFFFFF"/>
                </a:solidFill>
              </a:defRPr>
            </a:lvl4pPr>
            <a:lvl5pPr lvl="4" algn="l" rtl="0">
              <a:lnSpc>
                <a:spcPct val="100000"/>
              </a:lnSpc>
              <a:spcBef>
                <a:spcPts val="0"/>
              </a:spcBef>
              <a:spcAft>
                <a:spcPts val="0"/>
              </a:spcAft>
              <a:buClr>
                <a:srgbClr val="FFFFFF"/>
              </a:buClr>
              <a:buSzPts val="4000"/>
              <a:buNone/>
              <a:defRPr sz="4000">
                <a:solidFill>
                  <a:srgbClr val="FFFFFF"/>
                </a:solidFill>
              </a:defRPr>
            </a:lvl5pPr>
            <a:lvl6pPr lvl="5" algn="l" rtl="0">
              <a:lnSpc>
                <a:spcPct val="100000"/>
              </a:lnSpc>
              <a:spcBef>
                <a:spcPts val="0"/>
              </a:spcBef>
              <a:spcAft>
                <a:spcPts val="0"/>
              </a:spcAft>
              <a:buClr>
                <a:srgbClr val="FFFFFF"/>
              </a:buClr>
              <a:buSzPts val="4000"/>
              <a:buNone/>
              <a:defRPr sz="4000">
                <a:solidFill>
                  <a:srgbClr val="FFFFFF"/>
                </a:solidFill>
              </a:defRPr>
            </a:lvl6pPr>
            <a:lvl7pPr lvl="6" algn="l" rtl="0">
              <a:lnSpc>
                <a:spcPct val="100000"/>
              </a:lnSpc>
              <a:spcBef>
                <a:spcPts val="0"/>
              </a:spcBef>
              <a:spcAft>
                <a:spcPts val="0"/>
              </a:spcAft>
              <a:buClr>
                <a:srgbClr val="FFFFFF"/>
              </a:buClr>
              <a:buSzPts val="4000"/>
              <a:buNone/>
              <a:defRPr sz="4000">
                <a:solidFill>
                  <a:srgbClr val="FFFFFF"/>
                </a:solidFill>
              </a:defRPr>
            </a:lvl7pPr>
            <a:lvl8pPr lvl="7" algn="l" rtl="0">
              <a:lnSpc>
                <a:spcPct val="100000"/>
              </a:lnSpc>
              <a:spcBef>
                <a:spcPts val="0"/>
              </a:spcBef>
              <a:spcAft>
                <a:spcPts val="0"/>
              </a:spcAft>
              <a:buClr>
                <a:srgbClr val="FFFFFF"/>
              </a:buClr>
              <a:buSzPts val="4000"/>
              <a:buNone/>
              <a:defRPr sz="4000">
                <a:solidFill>
                  <a:srgbClr val="FFFFFF"/>
                </a:solidFill>
              </a:defRPr>
            </a:lvl8pPr>
            <a:lvl9pPr lvl="8" algn="l" rtl="0">
              <a:lnSpc>
                <a:spcPct val="100000"/>
              </a:lnSpc>
              <a:spcBef>
                <a:spcPts val="0"/>
              </a:spcBef>
              <a:spcAft>
                <a:spcPts val="0"/>
              </a:spcAft>
              <a:buClr>
                <a:srgbClr val="FFFFFF"/>
              </a:buClr>
              <a:buSzPts val="4000"/>
              <a:buNone/>
              <a:defRPr sz="4000">
                <a:solidFill>
                  <a:srgbClr val="FFFFFF"/>
                </a:solidFill>
              </a:defRPr>
            </a:lvl9pPr>
          </a:lstStyle>
          <a:p>
            <a:endParaRPr/>
          </a:p>
        </p:txBody>
      </p:sp>
      <p:grpSp>
        <p:nvGrpSpPr>
          <p:cNvPr id="308" name="Google Shape;308;p19"/>
          <p:cNvGrpSpPr/>
          <p:nvPr/>
        </p:nvGrpSpPr>
        <p:grpSpPr>
          <a:xfrm>
            <a:off x="4894945" y="-11"/>
            <a:ext cx="4252454" cy="5146815"/>
            <a:chOff x="4894945" y="-11"/>
            <a:chExt cx="4252454" cy="5146815"/>
          </a:xfrm>
        </p:grpSpPr>
        <p:sp>
          <p:nvSpPr>
            <p:cNvPr id="309" name="Google Shape;309;p19"/>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47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19"/>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19"/>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19"/>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19"/>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19"/>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19"/>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7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19"/>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19"/>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19"/>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19"/>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47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19"/>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19"/>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23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19"/>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19"/>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47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19"/>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19"/>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19"/>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19"/>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7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19"/>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47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19"/>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19"/>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7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19"/>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23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19"/>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19"/>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19"/>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19"/>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23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19"/>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19"/>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7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19"/>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19"/>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19"/>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19"/>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19"/>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19"/>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19"/>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19"/>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19"/>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19"/>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47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19"/>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19"/>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19"/>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47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19"/>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19"/>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19"/>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19"/>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19"/>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19"/>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23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19"/>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47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19"/>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7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19"/>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19"/>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19"/>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19"/>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63" name="Google Shape;363;p19"/>
          <p:cNvGrpSpPr/>
          <p:nvPr/>
        </p:nvGrpSpPr>
        <p:grpSpPr>
          <a:xfrm flipH="1">
            <a:off x="-9" y="3860093"/>
            <a:ext cx="2429756" cy="1286711"/>
            <a:chOff x="6714243" y="3860093"/>
            <a:chExt cx="2429756" cy="1286711"/>
          </a:xfrm>
        </p:grpSpPr>
        <p:sp>
          <p:nvSpPr>
            <p:cNvPr id="364" name="Google Shape;364;p19"/>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7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19"/>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19"/>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19"/>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19"/>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19"/>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19"/>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19"/>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19"/>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7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19"/>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19"/>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19"/>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23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76"/>
        <p:cNvGrpSpPr/>
        <p:nvPr/>
      </p:nvGrpSpPr>
      <p:grpSpPr>
        <a:xfrm>
          <a:off x="0" y="0"/>
          <a:ext cx="0" cy="0"/>
          <a:chOff x="0" y="0"/>
          <a:chExt cx="0" cy="0"/>
        </a:xfrm>
      </p:grpSpPr>
      <p:grpSp>
        <p:nvGrpSpPr>
          <p:cNvPr id="377" name="Google Shape;377;p20"/>
          <p:cNvGrpSpPr/>
          <p:nvPr/>
        </p:nvGrpSpPr>
        <p:grpSpPr>
          <a:xfrm>
            <a:off x="6714243" y="3860093"/>
            <a:ext cx="2429756" cy="1286711"/>
            <a:chOff x="6714243" y="3860093"/>
            <a:chExt cx="2429756" cy="1286711"/>
          </a:xfrm>
        </p:grpSpPr>
        <p:sp>
          <p:nvSpPr>
            <p:cNvPr id="378" name="Google Shape;378;p20"/>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20"/>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20"/>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20"/>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20"/>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20"/>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20"/>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20"/>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20"/>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20"/>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20"/>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20"/>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90" name="Google Shape;390;p20"/>
          <p:cNvGrpSpPr/>
          <p:nvPr/>
        </p:nvGrpSpPr>
        <p:grpSpPr>
          <a:xfrm>
            <a:off x="892" y="-11"/>
            <a:ext cx="3037586" cy="2252645"/>
            <a:chOff x="892" y="-11"/>
            <a:chExt cx="3037586" cy="2252645"/>
          </a:xfrm>
        </p:grpSpPr>
        <p:sp>
          <p:nvSpPr>
            <p:cNvPr id="391" name="Google Shape;391;p20"/>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20"/>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20"/>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20"/>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20"/>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20"/>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20"/>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20"/>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20"/>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20"/>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20"/>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20"/>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20"/>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20"/>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20"/>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20"/>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20"/>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20"/>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20"/>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20"/>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20"/>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20"/>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20"/>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14" name="Google Shape;414;p20"/>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415" name="Google Shape;415;p20"/>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rtl="0">
              <a:lnSpc>
                <a:spcPct val="100000"/>
              </a:lnSpc>
              <a:spcBef>
                <a:spcPts val="600"/>
              </a:spcBef>
              <a:spcAft>
                <a:spcPts val="0"/>
              </a:spcAft>
              <a:buSzPts val="2200"/>
              <a:buChar char="◂"/>
              <a:defRPr/>
            </a:lvl1pPr>
            <a:lvl2pPr marL="914400" lvl="1" indent="-368300" algn="l" rtl="0">
              <a:lnSpc>
                <a:spcPct val="100000"/>
              </a:lnSpc>
              <a:spcBef>
                <a:spcPts val="0"/>
              </a:spcBef>
              <a:spcAft>
                <a:spcPts val="0"/>
              </a:spcAft>
              <a:buSzPts val="2200"/>
              <a:buChar char="◂"/>
              <a:defRPr/>
            </a:lvl2pPr>
            <a:lvl3pPr marL="1371600" lvl="2" indent="-368300" algn="l" rtl="0">
              <a:lnSpc>
                <a:spcPct val="100000"/>
              </a:lnSpc>
              <a:spcBef>
                <a:spcPts val="0"/>
              </a:spcBef>
              <a:spcAft>
                <a:spcPts val="0"/>
              </a:spcAft>
              <a:buSzPts val="2200"/>
              <a:buChar char="◂"/>
              <a:defRPr/>
            </a:lvl3pPr>
            <a:lvl4pPr marL="1828800" lvl="3" indent="-368300" algn="l" rtl="0">
              <a:lnSpc>
                <a:spcPct val="100000"/>
              </a:lnSpc>
              <a:spcBef>
                <a:spcPts val="0"/>
              </a:spcBef>
              <a:spcAft>
                <a:spcPts val="0"/>
              </a:spcAft>
              <a:buSzPts val="2200"/>
              <a:buChar char="◂"/>
              <a:defRPr/>
            </a:lvl4pPr>
            <a:lvl5pPr marL="2286000" lvl="4" indent="-368300" algn="l" rtl="0">
              <a:lnSpc>
                <a:spcPct val="100000"/>
              </a:lnSpc>
              <a:spcBef>
                <a:spcPts val="0"/>
              </a:spcBef>
              <a:spcAft>
                <a:spcPts val="0"/>
              </a:spcAft>
              <a:buSzPts val="2200"/>
              <a:buChar char="○"/>
              <a:defRPr/>
            </a:lvl5pPr>
            <a:lvl6pPr marL="2743200" lvl="5" indent="-368300" algn="l" rtl="0">
              <a:lnSpc>
                <a:spcPct val="100000"/>
              </a:lnSpc>
              <a:spcBef>
                <a:spcPts val="0"/>
              </a:spcBef>
              <a:spcAft>
                <a:spcPts val="0"/>
              </a:spcAft>
              <a:buSzPts val="2200"/>
              <a:buChar char="■"/>
              <a:defRPr/>
            </a:lvl6pPr>
            <a:lvl7pPr marL="3200400" lvl="6" indent="-368300" algn="l" rtl="0">
              <a:lnSpc>
                <a:spcPct val="100000"/>
              </a:lnSpc>
              <a:spcBef>
                <a:spcPts val="0"/>
              </a:spcBef>
              <a:spcAft>
                <a:spcPts val="0"/>
              </a:spcAft>
              <a:buSzPts val="2200"/>
              <a:buChar char="●"/>
              <a:defRPr/>
            </a:lvl7pPr>
            <a:lvl8pPr marL="3657600" lvl="7" indent="-368300" algn="l" rtl="0">
              <a:lnSpc>
                <a:spcPct val="100000"/>
              </a:lnSpc>
              <a:spcBef>
                <a:spcPts val="0"/>
              </a:spcBef>
              <a:spcAft>
                <a:spcPts val="0"/>
              </a:spcAft>
              <a:buSzPts val="2200"/>
              <a:buChar char="○"/>
              <a:defRPr/>
            </a:lvl8pPr>
            <a:lvl9pPr marL="4114800" lvl="8" indent="-368300" algn="l" rtl="0">
              <a:lnSpc>
                <a:spcPct val="100000"/>
              </a:lnSpc>
              <a:spcBef>
                <a:spcPts val="0"/>
              </a:spcBef>
              <a:spcAft>
                <a:spcPts val="0"/>
              </a:spcAft>
              <a:buSzPts val="2200"/>
              <a:buChar char="■"/>
              <a:defRPr/>
            </a:lvl9pPr>
          </a:lstStyle>
          <a:p>
            <a:endParaRPr/>
          </a:p>
        </p:txBody>
      </p:sp>
      <p:sp>
        <p:nvSpPr>
          <p:cNvPr id="416" name="Google Shape;416;p2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417"/>
        <p:cNvGrpSpPr/>
        <p:nvPr/>
      </p:nvGrpSpPr>
      <p:grpSpPr>
        <a:xfrm>
          <a:off x="0" y="0"/>
          <a:ext cx="0" cy="0"/>
          <a:chOff x="0" y="0"/>
          <a:chExt cx="0" cy="0"/>
        </a:xfrm>
      </p:grpSpPr>
      <p:grpSp>
        <p:nvGrpSpPr>
          <p:cNvPr id="418" name="Google Shape;418;p21"/>
          <p:cNvGrpSpPr/>
          <p:nvPr/>
        </p:nvGrpSpPr>
        <p:grpSpPr>
          <a:xfrm>
            <a:off x="4894945" y="-11"/>
            <a:ext cx="4251604" cy="5146815"/>
            <a:chOff x="4894945" y="-11"/>
            <a:chExt cx="4251604" cy="5146815"/>
          </a:xfrm>
        </p:grpSpPr>
        <p:sp>
          <p:nvSpPr>
            <p:cNvPr id="419" name="Google Shape;419;p21"/>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21"/>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21"/>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21"/>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21"/>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21"/>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21"/>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21"/>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21"/>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p21"/>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21"/>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21"/>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21"/>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21"/>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21"/>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21"/>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p21"/>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21"/>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21"/>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21"/>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21"/>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21"/>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21"/>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21"/>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21"/>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21"/>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21"/>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21"/>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21"/>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21"/>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21"/>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21"/>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21"/>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21"/>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21"/>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21"/>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21"/>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56" name="Google Shape;456;p21"/>
          <p:cNvGrpSpPr/>
          <p:nvPr/>
        </p:nvGrpSpPr>
        <p:grpSpPr>
          <a:xfrm>
            <a:off x="-6" y="-11"/>
            <a:ext cx="2429759" cy="1609289"/>
            <a:chOff x="608719" y="-11"/>
            <a:chExt cx="2429759" cy="1609289"/>
          </a:xfrm>
        </p:grpSpPr>
        <p:sp>
          <p:nvSpPr>
            <p:cNvPr id="457" name="Google Shape;457;p21"/>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21"/>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21"/>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21"/>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21"/>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21"/>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21"/>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21"/>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21"/>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21"/>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21"/>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21"/>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69" name="Google Shape;469;p21"/>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470" name="Google Shape;470;p21"/>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rtl="0">
              <a:lnSpc>
                <a:spcPct val="100000"/>
              </a:lnSpc>
              <a:spcBef>
                <a:spcPts val="600"/>
              </a:spcBef>
              <a:spcAft>
                <a:spcPts val="0"/>
              </a:spcAft>
              <a:buSzPts val="2000"/>
              <a:buChar char="◂"/>
              <a:defRPr sz="2000"/>
            </a:lvl1pPr>
            <a:lvl2pPr marL="914400" lvl="1" indent="-355600" algn="l" rtl="0">
              <a:lnSpc>
                <a:spcPct val="100000"/>
              </a:lnSpc>
              <a:spcBef>
                <a:spcPts val="0"/>
              </a:spcBef>
              <a:spcAft>
                <a:spcPts val="0"/>
              </a:spcAft>
              <a:buSzPts val="2000"/>
              <a:buChar char="◂"/>
              <a:defRPr sz="2000"/>
            </a:lvl2pPr>
            <a:lvl3pPr marL="1371600" lvl="2" indent="-355600" algn="l" rtl="0">
              <a:lnSpc>
                <a:spcPct val="100000"/>
              </a:lnSpc>
              <a:spcBef>
                <a:spcPts val="0"/>
              </a:spcBef>
              <a:spcAft>
                <a:spcPts val="0"/>
              </a:spcAft>
              <a:buSzPts val="2000"/>
              <a:buChar char="◂"/>
              <a:defRPr sz="2000"/>
            </a:lvl3pPr>
            <a:lvl4pPr marL="1828800" lvl="3" indent="-355600" algn="l" rtl="0">
              <a:lnSpc>
                <a:spcPct val="100000"/>
              </a:lnSpc>
              <a:spcBef>
                <a:spcPts val="0"/>
              </a:spcBef>
              <a:spcAft>
                <a:spcPts val="0"/>
              </a:spcAft>
              <a:buSzPts val="2000"/>
              <a:buChar char="◂"/>
              <a:defRPr sz="2000"/>
            </a:lvl4pPr>
            <a:lvl5pPr marL="2286000" lvl="4" indent="-355600" algn="l" rtl="0">
              <a:lnSpc>
                <a:spcPct val="100000"/>
              </a:lnSpc>
              <a:spcBef>
                <a:spcPts val="0"/>
              </a:spcBef>
              <a:spcAft>
                <a:spcPts val="0"/>
              </a:spcAft>
              <a:buSzPts val="2000"/>
              <a:buChar char="○"/>
              <a:defRPr sz="2000"/>
            </a:lvl5pPr>
            <a:lvl6pPr marL="2743200" lvl="5" indent="-355600" algn="l" rtl="0">
              <a:lnSpc>
                <a:spcPct val="100000"/>
              </a:lnSpc>
              <a:spcBef>
                <a:spcPts val="0"/>
              </a:spcBef>
              <a:spcAft>
                <a:spcPts val="0"/>
              </a:spcAft>
              <a:buSzPts val="2000"/>
              <a:buChar char="■"/>
              <a:defRPr sz="2000"/>
            </a:lvl6pPr>
            <a:lvl7pPr marL="3200400" lvl="6" indent="-355600" algn="l" rtl="0">
              <a:lnSpc>
                <a:spcPct val="100000"/>
              </a:lnSpc>
              <a:spcBef>
                <a:spcPts val="0"/>
              </a:spcBef>
              <a:spcAft>
                <a:spcPts val="0"/>
              </a:spcAft>
              <a:buSzPts val="2000"/>
              <a:buChar char="●"/>
              <a:defRPr sz="2000"/>
            </a:lvl7pPr>
            <a:lvl8pPr marL="3657600" lvl="7" indent="-355600" algn="l" rtl="0">
              <a:lnSpc>
                <a:spcPct val="100000"/>
              </a:lnSpc>
              <a:spcBef>
                <a:spcPts val="0"/>
              </a:spcBef>
              <a:spcAft>
                <a:spcPts val="0"/>
              </a:spcAft>
              <a:buSzPts val="2000"/>
              <a:buChar char="○"/>
              <a:defRPr sz="2000"/>
            </a:lvl8pPr>
            <a:lvl9pPr marL="4114800" lvl="8" indent="-355600" algn="l" rtl="0">
              <a:lnSpc>
                <a:spcPct val="100000"/>
              </a:lnSpc>
              <a:spcBef>
                <a:spcPts val="0"/>
              </a:spcBef>
              <a:spcAft>
                <a:spcPts val="0"/>
              </a:spcAft>
              <a:buSzPts val="2000"/>
              <a:buChar char="■"/>
              <a:defRPr sz="2000"/>
            </a:lvl9pPr>
          </a:lstStyle>
          <a:p>
            <a:endParaRPr/>
          </a:p>
        </p:txBody>
      </p:sp>
      <p:sp>
        <p:nvSpPr>
          <p:cNvPr id="471" name="Google Shape;471;p2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
        <p:nvSpPr>
          <p:cNvPr id="472" name="Google Shape;472;p21"/>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77"/>
        <p:cNvGrpSpPr/>
        <p:nvPr/>
      </p:nvGrpSpPr>
      <p:grpSpPr>
        <a:xfrm>
          <a:off x="0" y="0"/>
          <a:ext cx="0" cy="0"/>
          <a:chOff x="0" y="0"/>
          <a:chExt cx="0" cy="0"/>
        </a:xfrm>
      </p:grpSpPr>
      <p:grpSp>
        <p:nvGrpSpPr>
          <p:cNvPr id="478" name="Google Shape;478;p23"/>
          <p:cNvGrpSpPr/>
          <p:nvPr/>
        </p:nvGrpSpPr>
        <p:grpSpPr>
          <a:xfrm>
            <a:off x="4283712" y="3856784"/>
            <a:ext cx="4860277" cy="1286730"/>
            <a:chOff x="4283712" y="3856784"/>
            <a:chExt cx="4860277" cy="1286730"/>
          </a:xfrm>
        </p:grpSpPr>
        <p:sp>
          <p:nvSpPr>
            <p:cNvPr id="479" name="Google Shape;479;p23"/>
            <p:cNvSpPr/>
            <p:nvPr/>
          </p:nvSpPr>
          <p:spPr>
            <a:xfrm rot="10800000">
              <a:off x="8536133" y="3856784"/>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23"/>
            <p:cNvSpPr/>
            <p:nvPr/>
          </p:nvSpPr>
          <p:spPr>
            <a:xfrm rot="10800000">
              <a:off x="7929943" y="4177563"/>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23"/>
            <p:cNvSpPr/>
            <p:nvPr/>
          </p:nvSpPr>
          <p:spPr>
            <a:xfrm rot="10800000">
              <a:off x="4892393" y="4499245"/>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23"/>
            <p:cNvSpPr/>
            <p:nvPr/>
          </p:nvSpPr>
          <p:spPr>
            <a:xfrm rot="10800000">
              <a:off x="8536133" y="4500140"/>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23"/>
            <p:cNvSpPr/>
            <p:nvPr/>
          </p:nvSpPr>
          <p:spPr>
            <a:xfrm rot="10800000">
              <a:off x="7929943" y="4820919"/>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23"/>
            <p:cNvSpPr/>
            <p:nvPr/>
          </p:nvSpPr>
          <p:spPr>
            <a:xfrm rot="10800000">
              <a:off x="7322086"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23"/>
            <p:cNvSpPr/>
            <p:nvPr/>
          </p:nvSpPr>
          <p:spPr>
            <a:xfrm rot="10800000">
              <a:off x="6714259" y="4820919"/>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23"/>
            <p:cNvSpPr/>
            <p:nvPr/>
          </p:nvSpPr>
          <p:spPr>
            <a:xfrm rot="10800000">
              <a:off x="6106404"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23"/>
            <p:cNvSpPr/>
            <p:nvPr/>
          </p:nvSpPr>
          <p:spPr>
            <a:xfrm rot="10800000">
              <a:off x="8536133" y="4177563"/>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23"/>
            <p:cNvSpPr/>
            <p:nvPr/>
          </p:nvSpPr>
          <p:spPr>
            <a:xfrm rot="10800000">
              <a:off x="7929943" y="3856784"/>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23"/>
            <p:cNvSpPr/>
            <p:nvPr/>
          </p:nvSpPr>
          <p:spPr>
            <a:xfrm rot="10800000">
              <a:off x="5498583" y="4499245"/>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23"/>
            <p:cNvSpPr/>
            <p:nvPr/>
          </p:nvSpPr>
          <p:spPr>
            <a:xfrm rot="10800000">
              <a:off x="4892393" y="4178466"/>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23"/>
            <p:cNvSpPr/>
            <p:nvPr/>
          </p:nvSpPr>
          <p:spPr>
            <a:xfrm rot="10800000">
              <a:off x="7321266"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23"/>
            <p:cNvSpPr/>
            <p:nvPr/>
          </p:nvSpPr>
          <p:spPr>
            <a:xfrm rot="10800000">
              <a:off x="8536133" y="4820919"/>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23"/>
            <p:cNvSpPr/>
            <p:nvPr/>
          </p:nvSpPr>
          <p:spPr>
            <a:xfrm rot="10800000">
              <a:off x="7929943" y="4500140"/>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23"/>
            <p:cNvSpPr/>
            <p:nvPr/>
          </p:nvSpPr>
          <p:spPr>
            <a:xfrm rot="10800000">
              <a:off x="7322086" y="4820919"/>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23"/>
            <p:cNvSpPr/>
            <p:nvPr/>
          </p:nvSpPr>
          <p:spPr>
            <a:xfrm rot="10800000">
              <a:off x="4284531" y="4820919"/>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23"/>
            <p:cNvSpPr/>
            <p:nvPr/>
          </p:nvSpPr>
          <p:spPr>
            <a:xfrm rot="10800000">
              <a:off x="4892387" y="4820919"/>
              <a:ext cx="607856" cy="322577"/>
            </a:xfrm>
            <a:custGeom>
              <a:avLst/>
              <a:gdLst/>
              <a:ahLst/>
              <a:cxnLst/>
              <a:rect l="l" t="t" r="r" b="b"/>
              <a:pathLst>
                <a:path w="20427" h="10046" extrusionOk="0">
                  <a:moveTo>
                    <a:pt x="0" y="0"/>
                  </a:moveTo>
                  <a:lnTo>
                    <a:pt x="20427" y="10046"/>
                  </a:lnTo>
                  <a:lnTo>
                    <a:pt x="20427"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23"/>
            <p:cNvSpPr/>
            <p:nvPr/>
          </p:nvSpPr>
          <p:spPr>
            <a:xfrm rot="10800000">
              <a:off x="5500214" y="4820919"/>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23"/>
            <p:cNvSpPr/>
            <p:nvPr/>
          </p:nvSpPr>
          <p:spPr>
            <a:xfrm rot="10800000">
              <a:off x="6106404" y="4820919"/>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23"/>
            <p:cNvSpPr/>
            <p:nvPr/>
          </p:nvSpPr>
          <p:spPr>
            <a:xfrm rot="10800000" flipH="1">
              <a:off x="6713429"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23"/>
            <p:cNvSpPr/>
            <p:nvPr/>
          </p:nvSpPr>
          <p:spPr>
            <a:xfrm rot="10800000">
              <a:off x="4283712" y="450012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01" name="Google Shape;501;p23"/>
          <p:cNvSpPr txBox="1">
            <a:spLocks noGrp="1"/>
          </p:cNvSpPr>
          <p:nvPr>
            <p:ph type="body" idx="1"/>
          </p:nvPr>
        </p:nvSpPr>
        <p:spPr>
          <a:xfrm>
            <a:off x="457200" y="4101500"/>
            <a:ext cx="3539700" cy="519600"/>
          </a:xfrm>
          <a:prstGeom prst="rect">
            <a:avLst/>
          </a:prstGeom>
          <a:noFill/>
          <a:ln>
            <a:noFill/>
          </a:ln>
        </p:spPr>
        <p:txBody>
          <a:bodyPr spcFirstLastPara="1" wrap="square" lIns="91425" tIns="91425" rIns="91425" bIns="91425" anchor="t" anchorCtr="0">
            <a:noAutofit/>
          </a:bodyPr>
          <a:lstStyle>
            <a:lvl1pPr marL="457200" lvl="0" indent="-228600" algn="l" rtl="0">
              <a:lnSpc>
                <a:spcPct val="100000"/>
              </a:lnSpc>
              <a:spcBef>
                <a:spcPts val="360"/>
              </a:spcBef>
              <a:spcAft>
                <a:spcPts val="0"/>
              </a:spcAft>
              <a:buSzPts val="1600"/>
              <a:buNone/>
              <a:defRPr sz="1600"/>
            </a:lvl1pPr>
          </a:lstStyle>
          <a:p>
            <a:endParaRPr/>
          </a:p>
        </p:txBody>
      </p:sp>
      <p:sp>
        <p:nvSpPr>
          <p:cNvPr id="502" name="Google Shape;502;p2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grpSp>
        <p:nvGrpSpPr>
          <p:cNvPr id="503" name="Google Shape;503;p23"/>
          <p:cNvGrpSpPr/>
          <p:nvPr/>
        </p:nvGrpSpPr>
        <p:grpSpPr>
          <a:xfrm>
            <a:off x="892" y="-11"/>
            <a:ext cx="5467280" cy="1287607"/>
            <a:chOff x="892" y="-11"/>
            <a:chExt cx="5467280" cy="1287607"/>
          </a:xfrm>
        </p:grpSpPr>
        <p:sp>
          <p:nvSpPr>
            <p:cNvPr id="504" name="Google Shape;504;p23"/>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23"/>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23"/>
            <p:cNvSpPr/>
            <p:nvPr/>
          </p:nvSpPr>
          <p:spPr>
            <a:xfrm>
              <a:off x="3646269" y="852"/>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23"/>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23"/>
            <p:cNvSpPr/>
            <p:nvPr/>
          </p:nvSpPr>
          <p:spPr>
            <a:xfrm>
              <a:off x="4252459" y="321631"/>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23"/>
            <p:cNvSpPr/>
            <p:nvPr/>
          </p:nvSpPr>
          <p:spPr>
            <a:xfrm>
              <a:off x="4860316" y="852"/>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23"/>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23"/>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23"/>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p23"/>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23"/>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23"/>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23"/>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23"/>
            <p:cNvSpPr/>
            <p:nvPr/>
          </p:nvSpPr>
          <p:spPr>
            <a:xfrm>
              <a:off x="3038442" y="852"/>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23"/>
            <p:cNvSpPr/>
            <p:nvPr/>
          </p:nvSpPr>
          <p:spPr>
            <a:xfrm>
              <a:off x="3646269" y="321631"/>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23"/>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23"/>
            <p:cNvSpPr/>
            <p:nvPr/>
          </p:nvSpPr>
          <p:spPr>
            <a:xfrm>
              <a:off x="4252459" y="852"/>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23"/>
            <p:cNvSpPr/>
            <p:nvPr/>
          </p:nvSpPr>
          <p:spPr>
            <a:xfrm>
              <a:off x="4252459" y="644208"/>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23"/>
            <p:cNvSpPr/>
            <p:nvPr/>
          </p:nvSpPr>
          <p:spPr>
            <a:xfrm>
              <a:off x="1822755"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23"/>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23"/>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23"/>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23"/>
            <p:cNvSpPr/>
            <p:nvPr/>
          </p:nvSpPr>
          <p:spPr>
            <a:xfrm>
              <a:off x="4252495" y="-11"/>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23"/>
            <p:cNvSpPr/>
            <p:nvPr/>
          </p:nvSpPr>
          <p:spPr>
            <a:xfrm>
              <a:off x="3644639"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23"/>
            <p:cNvSpPr/>
            <p:nvPr/>
          </p:nvSpPr>
          <p:spPr>
            <a:xfrm>
              <a:off x="3038449" y="-11"/>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23"/>
            <p:cNvSpPr/>
            <p:nvPr/>
          </p:nvSpPr>
          <p:spPr>
            <a:xfrm>
              <a:off x="2430592" y="-11"/>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23"/>
            <p:cNvSpPr/>
            <p:nvPr/>
          </p:nvSpPr>
          <p:spPr>
            <a:xfrm>
              <a:off x="3037603" y="3216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23"/>
            <p:cNvSpPr/>
            <p:nvPr/>
          </p:nvSpPr>
          <p:spPr>
            <a:xfrm flipH="1">
              <a:off x="2430592"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532"/>
        <p:cNvGrpSpPr/>
        <p:nvPr/>
      </p:nvGrpSpPr>
      <p:grpSpPr>
        <a:xfrm>
          <a:off x="0" y="0"/>
          <a:ext cx="0" cy="0"/>
          <a:chOff x="0" y="0"/>
          <a:chExt cx="0" cy="0"/>
        </a:xfrm>
      </p:grpSpPr>
      <p:grpSp>
        <p:nvGrpSpPr>
          <p:cNvPr id="533" name="Google Shape;533;p24"/>
          <p:cNvGrpSpPr/>
          <p:nvPr/>
        </p:nvGrpSpPr>
        <p:grpSpPr>
          <a:xfrm>
            <a:off x="892" y="-11"/>
            <a:ext cx="3037586" cy="2252645"/>
            <a:chOff x="892" y="-11"/>
            <a:chExt cx="3037586" cy="2252645"/>
          </a:xfrm>
        </p:grpSpPr>
        <p:sp>
          <p:nvSpPr>
            <p:cNvPr id="534" name="Google Shape;534;p24"/>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24"/>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24"/>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24"/>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24"/>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24"/>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24"/>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24"/>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24"/>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24"/>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24"/>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24"/>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24"/>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24"/>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24"/>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24"/>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24"/>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24"/>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24"/>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24"/>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24"/>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p24"/>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24"/>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57" name="Google Shape;557;p24"/>
          <p:cNvGrpSpPr/>
          <p:nvPr/>
        </p:nvGrpSpPr>
        <p:grpSpPr>
          <a:xfrm>
            <a:off x="6714243" y="3860093"/>
            <a:ext cx="2429756" cy="1286711"/>
            <a:chOff x="6714243" y="3860093"/>
            <a:chExt cx="2429756" cy="1286711"/>
          </a:xfrm>
        </p:grpSpPr>
        <p:sp>
          <p:nvSpPr>
            <p:cNvPr id="558" name="Google Shape;558;p24"/>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24"/>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24"/>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24"/>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24"/>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24"/>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24"/>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24"/>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24"/>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24"/>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24"/>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24"/>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70" name="Google Shape;570;p24"/>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571" name="Google Shape;571;p24"/>
          <p:cNvSpPr txBox="1">
            <a:spLocks noGrp="1"/>
          </p:cNvSpPr>
          <p:nvPr>
            <p:ph type="body" idx="1"/>
          </p:nvPr>
        </p:nvSpPr>
        <p:spPr>
          <a:xfrm>
            <a:off x="1320025"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rtl="0">
              <a:lnSpc>
                <a:spcPct val="100000"/>
              </a:lnSpc>
              <a:spcBef>
                <a:spcPts val="600"/>
              </a:spcBef>
              <a:spcAft>
                <a:spcPts val="0"/>
              </a:spcAft>
              <a:buSzPts val="1800"/>
              <a:buChar char="◂"/>
              <a:defRPr sz="1800"/>
            </a:lvl1pPr>
            <a:lvl2pPr marL="914400" lvl="1" indent="-342900" algn="l" rtl="0">
              <a:lnSpc>
                <a:spcPct val="100000"/>
              </a:lnSpc>
              <a:spcBef>
                <a:spcPts val="0"/>
              </a:spcBef>
              <a:spcAft>
                <a:spcPts val="0"/>
              </a:spcAft>
              <a:buSzPts val="1800"/>
              <a:buChar char="◂"/>
              <a:defRPr sz="1800"/>
            </a:lvl2pPr>
            <a:lvl3pPr marL="1371600" lvl="2" indent="-342900" algn="l" rtl="0">
              <a:lnSpc>
                <a:spcPct val="100000"/>
              </a:lnSpc>
              <a:spcBef>
                <a:spcPts val="0"/>
              </a:spcBef>
              <a:spcAft>
                <a:spcPts val="0"/>
              </a:spcAft>
              <a:buSzPts val="1800"/>
              <a:buChar char="◂"/>
              <a:defRPr sz="1800"/>
            </a:lvl3pPr>
            <a:lvl4pPr marL="1828800" lvl="3" indent="-342900" algn="l" rtl="0">
              <a:lnSpc>
                <a:spcPct val="100000"/>
              </a:lnSpc>
              <a:spcBef>
                <a:spcPts val="0"/>
              </a:spcBef>
              <a:spcAft>
                <a:spcPts val="0"/>
              </a:spcAft>
              <a:buSzPts val="1800"/>
              <a:buChar char="◂"/>
              <a:defRPr sz="1800"/>
            </a:lvl4pPr>
            <a:lvl5pPr marL="2286000" lvl="4" indent="-342900" algn="l" rtl="0">
              <a:lnSpc>
                <a:spcPct val="100000"/>
              </a:lnSpc>
              <a:spcBef>
                <a:spcPts val="0"/>
              </a:spcBef>
              <a:spcAft>
                <a:spcPts val="0"/>
              </a:spcAft>
              <a:buSzPts val="1800"/>
              <a:buChar char="○"/>
              <a:defRPr sz="1800"/>
            </a:lvl5pPr>
            <a:lvl6pPr marL="2743200" lvl="5" indent="-342900" algn="l" rtl="0">
              <a:lnSpc>
                <a:spcPct val="100000"/>
              </a:lnSpc>
              <a:spcBef>
                <a:spcPts val="0"/>
              </a:spcBef>
              <a:spcAft>
                <a:spcPts val="0"/>
              </a:spcAft>
              <a:buSzPts val="1800"/>
              <a:buChar char="■"/>
              <a:defRPr sz="1800"/>
            </a:lvl6pPr>
            <a:lvl7pPr marL="3200400" lvl="6" indent="-342900" algn="l" rtl="0">
              <a:lnSpc>
                <a:spcPct val="100000"/>
              </a:lnSpc>
              <a:spcBef>
                <a:spcPts val="0"/>
              </a:spcBef>
              <a:spcAft>
                <a:spcPts val="0"/>
              </a:spcAft>
              <a:buSzPts val="1800"/>
              <a:buChar char="●"/>
              <a:defRPr sz="1800"/>
            </a:lvl7pPr>
            <a:lvl8pPr marL="3657600" lvl="7" indent="-342900" algn="l" rtl="0">
              <a:lnSpc>
                <a:spcPct val="100000"/>
              </a:lnSpc>
              <a:spcBef>
                <a:spcPts val="0"/>
              </a:spcBef>
              <a:spcAft>
                <a:spcPts val="0"/>
              </a:spcAft>
              <a:buSzPts val="1800"/>
              <a:buChar char="○"/>
              <a:defRPr sz="1800"/>
            </a:lvl8pPr>
            <a:lvl9pPr marL="4114800" lvl="8" indent="-342900" algn="l" rtl="0">
              <a:lnSpc>
                <a:spcPct val="100000"/>
              </a:lnSpc>
              <a:spcBef>
                <a:spcPts val="0"/>
              </a:spcBef>
              <a:spcAft>
                <a:spcPts val="0"/>
              </a:spcAft>
              <a:buSzPts val="1800"/>
              <a:buChar char="■"/>
              <a:defRPr sz="1800"/>
            </a:lvl9pPr>
          </a:lstStyle>
          <a:p>
            <a:endParaRPr/>
          </a:p>
        </p:txBody>
      </p:sp>
      <p:sp>
        <p:nvSpPr>
          <p:cNvPr id="572" name="Google Shape;572;p24"/>
          <p:cNvSpPr txBox="1">
            <a:spLocks noGrp="1"/>
          </p:cNvSpPr>
          <p:nvPr>
            <p:ph type="body" idx="2"/>
          </p:nvPr>
        </p:nvSpPr>
        <p:spPr>
          <a:xfrm>
            <a:off x="4642177"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rtl="0">
              <a:lnSpc>
                <a:spcPct val="100000"/>
              </a:lnSpc>
              <a:spcBef>
                <a:spcPts val="600"/>
              </a:spcBef>
              <a:spcAft>
                <a:spcPts val="0"/>
              </a:spcAft>
              <a:buSzPts val="1800"/>
              <a:buChar char="◂"/>
              <a:defRPr sz="1800"/>
            </a:lvl1pPr>
            <a:lvl2pPr marL="914400" lvl="1" indent="-342900" algn="l" rtl="0">
              <a:lnSpc>
                <a:spcPct val="100000"/>
              </a:lnSpc>
              <a:spcBef>
                <a:spcPts val="0"/>
              </a:spcBef>
              <a:spcAft>
                <a:spcPts val="0"/>
              </a:spcAft>
              <a:buSzPts val="1800"/>
              <a:buChar char="◂"/>
              <a:defRPr sz="1800"/>
            </a:lvl2pPr>
            <a:lvl3pPr marL="1371600" lvl="2" indent="-342900" algn="l" rtl="0">
              <a:lnSpc>
                <a:spcPct val="100000"/>
              </a:lnSpc>
              <a:spcBef>
                <a:spcPts val="0"/>
              </a:spcBef>
              <a:spcAft>
                <a:spcPts val="0"/>
              </a:spcAft>
              <a:buSzPts val="1800"/>
              <a:buChar char="◂"/>
              <a:defRPr sz="1800"/>
            </a:lvl3pPr>
            <a:lvl4pPr marL="1828800" lvl="3" indent="-342900" algn="l" rtl="0">
              <a:lnSpc>
                <a:spcPct val="100000"/>
              </a:lnSpc>
              <a:spcBef>
                <a:spcPts val="0"/>
              </a:spcBef>
              <a:spcAft>
                <a:spcPts val="0"/>
              </a:spcAft>
              <a:buSzPts val="1800"/>
              <a:buChar char="◂"/>
              <a:defRPr sz="1800"/>
            </a:lvl4pPr>
            <a:lvl5pPr marL="2286000" lvl="4" indent="-342900" algn="l" rtl="0">
              <a:lnSpc>
                <a:spcPct val="100000"/>
              </a:lnSpc>
              <a:spcBef>
                <a:spcPts val="0"/>
              </a:spcBef>
              <a:spcAft>
                <a:spcPts val="0"/>
              </a:spcAft>
              <a:buSzPts val="1800"/>
              <a:buChar char="○"/>
              <a:defRPr sz="1800"/>
            </a:lvl5pPr>
            <a:lvl6pPr marL="2743200" lvl="5" indent="-342900" algn="l" rtl="0">
              <a:lnSpc>
                <a:spcPct val="100000"/>
              </a:lnSpc>
              <a:spcBef>
                <a:spcPts val="0"/>
              </a:spcBef>
              <a:spcAft>
                <a:spcPts val="0"/>
              </a:spcAft>
              <a:buSzPts val="1800"/>
              <a:buChar char="■"/>
              <a:defRPr sz="1800"/>
            </a:lvl6pPr>
            <a:lvl7pPr marL="3200400" lvl="6" indent="-342900" algn="l" rtl="0">
              <a:lnSpc>
                <a:spcPct val="100000"/>
              </a:lnSpc>
              <a:spcBef>
                <a:spcPts val="0"/>
              </a:spcBef>
              <a:spcAft>
                <a:spcPts val="0"/>
              </a:spcAft>
              <a:buSzPts val="1800"/>
              <a:buChar char="●"/>
              <a:defRPr sz="1800"/>
            </a:lvl7pPr>
            <a:lvl8pPr marL="3657600" lvl="7" indent="-342900" algn="l" rtl="0">
              <a:lnSpc>
                <a:spcPct val="100000"/>
              </a:lnSpc>
              <a:spcBef>
                <a:spcPts val="0"/>
              </a:spcBef>
              <a:spcAft>
                <a:spcPts val="0"/>
              </a:spcAft>
              <a:buSzPts val="1800"/>
              <a:buChar char="○"/>
              <a:defRPr sz="1800"/>
            </a:lvl8pPr>
            <a:lvl9pPr marL="4114800" lvl="8" indent="-342900" algn="l" rtl="0">
              <a:lnSpc>
                <a:spcPct val="100000"/>
              </a:lnSpc>
              <a:spcBef>
                <a:spcPts val="0"/>
              </a:spcBef>
              <a:spcAft>
                <a:spcPts val="0"/>
              </a:spcAft>
              <a:buSzPts val="1800"/>
              <a:buChar char="■"/>
              <a:defRPr sz="1800"/>
            </a:lvl9pPr>
          </a:lstStyle>
          <a:p>
            <a:endParaRPr/>
          </a:p>
        </p:txBody>
      </p:sp>
      <p:sp>
        <p:nvSpPr>
          <p:cNvPr id="573" name="Google Shape;573;p2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574"/>
        <p:cNvGrpSpPr/>
        <p:nvPr/>
      </p:nvGrpSpPr>
      <p:grpSpPr>
        <a:xfrm>
          <a:off x="0" y="0"/>
          <a:ext cx="0" cy="0"/>
          <a:chOff x="0" y="0"/>
          <a:chExt cx="0" cy="0"/>
        </a:xfrm>
      </p:grpSpPr>
      <p:grpSp>
        <p:nvGrpSpPr>
          <p:cNvPr id="575" name="Google Shape;575;p25"/>
          <p:cNvGrpSpPr/>
          <p:nvPr/>
        </p:nvGrpSpPr>
        <p:grpSpPr>
          <a:xfrm>
            <a:off x="4894945" y="-11"/>
            <a:ext cx="4251604" cy="5146815"/>
            <a:chOff x="4894945" y="-11"/>
            <a:chExt cx="4251604" cy="5146815"/>
          </a:xfrm>
        </p:grpSpPr>
        <p:sp>
          <p:nvSpPr>
            <p:cNvPr id="576" name="Google Shape;576;p25"/>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25"/>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25"/>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p25"/>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25"/>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25"/>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25"/>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p25"/>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p25"/>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25"/>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p25"/>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p25"/>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25"/>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25"/>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25"/>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25"/>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25"/>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p25"/>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25"/>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25"/>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25"/>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25"/>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25"/>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25"/>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25"/>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25"/>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25"/>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25"/>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25"/>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25"/>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25"/>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25"/>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25"/>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25"/>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25"/>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25"/>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25"/>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13" name="Google Shape;613;p25"/>
          <p:cNvGrpSpPr/>
          <p:nvPr/>
        </p:nvGrpSpPr>
        <p:grpSpPr>
          <a:xfrm>
            <a:off x="-6" y="-11"/>
            <a:ext cx="2429759" cy="1609289"/>
            <a:chOff x="608719" y="-11"/>
            <a:chExt cx="2429759" cy="1609289"/>
          </a:xfrm>
        </p:grpSpPr>
        <p:sp>
          <p:nvSpPr>
            <p:cNvPr id="614" name="Google Shape;614;p25"/>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25"/>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25"/>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25"/>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25"/>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25"/>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25"/>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p25"/>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25"/>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p25"/>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p25"/>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p25"/>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26" name="Google Shape;626;p25"/>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627" name="Google Shape;627;p25"/>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rtl="0">
              <a:lnSpc>
                <a:spcPct val="100000"/>
              </a:lnSpc>
              <a:spcBef>
                <a:spcPts val="600"/>
              </a:spcBef>
              <a:spcAft>
                <a:spcPts val="0"/>
              </a:spcAft>
              <a:buSzPts val="2000"/>
              <a:buChar char="◂"/>
              <a:defRPr sz="2000"/>
            </a:lvl1pPr>
            <a:lvl2pPr marL="914400" lvl="1" indent="-355600" algn="l" rtl="0">
              <a:lnSpc>
                <a:spcPct val="100000"/>
              </a:lnSpc>
              <a:spcBef>
                <a:spcPts val="0"/>
              </a:spcBef>
              <a:spcAft>
                <a:spcPts val="0"/>
              </a:spcAft>
              <a:buSzPts val="2000"/>
              <a:buChar char="◂"/>
              <a:defRPr sz="2000"/>
            </a:lvl2pPr>
            <a:lvl3pPr marL="1371600" lvl="2" indent="-355600" algn="l" rtl="0">
              <a:lnSpc>
                <a:spcPct val="100000"/>
              </a:lnSpc>
              <a:spcBef>
                <a:spcPts val="0"/>
              </a:spcBef>
              <a:spcAft>
                <a:spcPts val="0"/>
              </a:spcAft>
              <a:buSzPts val="2000"/>
              <a:buChar char="◂"/>
              <a:defRPr sz="2000"/>
            </a:lvl3pPr>
            <a:lvl4pPr marL="1828800" lvl="3" indent="-355600" algn="l" rtl="0">
              <a:lnSpc>
                <a:spcPct val="100000"/>
              </a:lnSpc>
              <a:spcBef>
                <a:spcPts val="0"/>
              </a:spcBef>
              <a:spcAft>
                <a:spcPts val="0"/>
              </a:spcAft>
              <a:buSzPts val="2000"/>
              <a:buChar char="◂"/>
              <a:defRPr sz="2000"/>
            </a:lvl4pPr>
            <a:lvl5pPr marL="2286000" lvl="4" indent="-355600" algn="l" rtl="0">
              <a:lnSpc>
                <a:spcPct val="100000"/>
              </a:lnSpc>
              <a:spcBef>
                <a:spcPts val="0"/>
              </a:spcBef>
              <a:spcAft>
                <a:spcPts val="0"/>
              </a:spcAft>
              <a:buSzPts val="2000"/>
              <a:buChar char="○"/>
              <a:defRPr sz="2000"/>
            </a:lvl5pPr>
            <a:lvl6pPr marL="2743200" lvl="5" indent="-355600" algn="l" rtl="0">
              <a:lnSpc>
                <a:spcPct val="100000"/>
              </a:lnSpc>
              <a:spcBef>
                <a:spcPts val="0"/>
              </a:spcBef>
              <a:spcAft>
                <a:spcPts val="0"/>
              </a:spcAft>
              <a:buSzPts val="2000"/>
              <a:buChar char="■"/>
              <a:defRPr sz="2000"/>
            </a:lvl6pPr>
            <a:lvl7pPr marL="3200400" lvl="6" indent="-355600" algn="l" rtl="0">
              <a:lnSpc>
                <a:spcPct val="100000"/>
              </a:lnSpc>
              <a:spcBef>
                <a:spcPts val="0"/>
              </a:spcBef>
              <a:spcAft>
                <a:spcPts val="0"/>
              </a:spcAft>
              <a:buSzPts val="2000"/>
              <a:buChar char="●"/>
              <a:defRPr sz="2000"/>
            </a:lvl7pPr>
            <a:lvl8pPr marL="3657600" lvl="7" indent="-355600" algn="l" rtl="0">
              <a:lnSpc>
                <a:spcPct val="100000"/>
              </a:lnSpc>
              <a:spcBef>
                <a:spcPts val="0"/>
              </a:spcBef>
              <a:spcAft>
                <a:spcPts val="0"/>
              </a:spcAft>
              <a:buSzPts val="2000"/>
              <a:buChar char="○"/>
              <a:defRPr sz="2000"/>
            </a:lvl8pPr>
            <a:lvl9pPr marL="4114800" lvl="8" indent="-355600" algn="l" rtl="0">
              <a:lnSpc>
                <a:spcPct val="100000"/>
              </a:lnSpc>
              <a:spcBef>
                <a:spcPts val="0"/>
              </a:spcBef>
              <a:spcAft>
                <a:spcPts val="0"/>
              </a:spcAft>
              <a:buSzPts val="2000"/>
              <a:buChar char="■"/>
              <a:defRPr sz="2000"/>
            </a:lvl9pPr>
          </a:lstStyle>
          <a:p>
            <a:endParaRPr/>
          </a:p>
        </p:txBody>
      </p:sp>
      <p:sp>
        <p:nvSpPr>
          <p:cNvPr id="628" name="Google Shape;628;p2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
        <p:nvSpPr>
          <p:cNvPr id="629" name="Google Shape;629;p25"/>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2"/>
        <p:cNvGrpSpPr/>
        <p:nvPr/>
      </p:nvGrpSpPr>
      <p:grpSpPr>
        <a:xfrm>
          <a:off x="0" y="0"/>
          <a:ext cx="0" cy="0"/>
          <a:chOff x="0" y="0"/>
          <a:chExt cx="0" cy="0"/>
        </a:xfrm>
      </p:grpSpPr>
      <p:grpSp>
        <p:nvGrpSpPr>
          <p:cNvPr id="683" name="Google Shape;683;p27"/>
          <p:cNvGrpSpPr/>
          <p:nvPr/>
        </p:nvGrpSpPr>
        <p:grpSpPr>
          <a:xfrm>
            <a:off x="6714243" y="3860093"/>
            <a:ext cx="2429756" cy="1286711"/>
            <a:chOff x="6714243" y="3860093"/>
            <a:chExt cx="2429756" cy="1286711"/>
          </a:xfrm>
        </p:grpSpPr>
        <p:sp>
          <p:nvSpPr>
            <p:cNvPr id="684" name="Google Shape;684;p27"/>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p27"/>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27"/>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27"/>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27"/>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p27"/>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p27"/>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p27"/>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p27"/>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 name="Google Shape;693;p27"/>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27"/>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p27"/>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96" name="Google Shape;696;p27"/>
          <p:cNvGrpSpPr/>
          <p:nvPr/>
        </p:nvGrpSpPr>
        <p:grpSpPr>
          <a:xfrm>
            <a:off x="892" y="-11"/>
            <a:ext cx="3037586" cy="2252645"/>
            <a:chOff x="892" y="-11"/>
            <a:chExt cx="3037586" cy="2252645"/>
          </a:xfrm>
        </p:grpSpPr>
        <p:sp>
          <p:nvSpPr>
            <p:cNvPr id="697" name="Google Shape;697;p27"/>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27"/>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699;p27"/>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 name="Google Shape;700;p27"/>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 name="Google Shape;701;p27"/>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702;p27"/>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p27"/>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27"/>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27"/>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27"/>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27"/>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p27"/>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p27"/>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p27"/>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p27"/>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p27"/>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27"/>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p27"/>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 name="Google Shape;715;p27"/>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p27"/>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p27"/>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p27"/>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 name="Google Shape;719;p27"/>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20" name="Google Shape;720;p2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FFA400"/>
        </a:solidFill>
        <a:effectLst/>
      </p:bgPr>
    </p:bg>
    <p:spTree>
      <p:nvGrpSpPr>
        <p:cNvPr id="1" name="Shape 721"/>
        <p:cNvGrpSpPr/>
        <p:nvPr/>
      </p:nvGrpSpPr>
      <p:grpSpPr>
        <a:xfrm>
          <a:off x="0" y="0"/>
          <a:ext cx="0" cy="0"/>
          <a:chOff x="0" y="0"/>
          <a:chExt cx="0" cy="0"/>
        </a:xfrm>
      </p:grpSpPr>
      <p:sp>
        <p:nvSpPr>
          <p:cNvPr id="722" name="Google Shape;722;p28"/>
          <p:cNvSpPr txBox="1">
            <a:spLocks noGrp="1"/>
          </p:cNvSpPr>
          <p:nvPr>
            <p:ph type="ctrTitle"/>
          </p:nvPr>
        </p:nvSpPr>
        <p:spPr>
          <a:xfrm>
            <a:off x="685800" y="1659550"/>
            <a:ext cx="4252500" cy="11598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rgbClr val="FFFFFF"/>
              </a:buClr>
              <a:buSzPts val="3600"/>
              <a:buNone/>
              <a:defRPr sz="3600">
                <a:solidFill>
                  <a:srgbClr val="FFFFFF"/>
                </a:solidFill>
              </a:defRPr>
            </a:lvl1pPr>
            <a:lvl2pPr lvl="1" algn="l" rtl="0">
              <a:lnSpc>
                <a:spcPct val="100000"/>
              </a:lnSpc>
              <a:spcBef>
                <a:spcPts val="0"/>
              </a:spcBef>
              <a:spcAft>
                <a:spcPts val="0"/>
              </a:spcAft>
              <a:buClr>
                <a:srgbClr val="FFFFFF"/>
              </a:buClr>
              <a:buSzPts val="3600"/>
              <a:buNone/>
              <a:defRPr sz="3600">
                <a:solidFill>
                  <a:srgbClr val="FFFFFF"/>
                </a:solidFill>
              </a:defRPr>
            </a:lvl2pPr>
            <a:lvl3pPr lvl="2" algn="l" rtl="0">
              <a:lnSpc>
                <a:spcPct val="100000"/>
              </a:lnSpc>
              <a:spcBef>
                <a:spcPts val="0"/>
              </a:spcBef>
              <a:spcAft>
                <a:spcPts val="0"/>
              </a:spcAft>
              <a:buClr>
                <a:srgbClr val="FFFFFF"/>
              </a:buClr>
              <a:buSzPts val="3600"/>
              <a:buNone/>
              <a:defRPr sz="3600">
                <a:solidFill>
                  <a:srgbClr val="FFFFFF"/>
                </a:solidFill>
              </a:defRPr>
            </a:lvl3pPr>
            <a:lvl4pPr lvl="3" algn="l" rtl="0">
              <a:lnSpc>
                <a:spcPct val="100000"/>
              </a:lnSpc>
              <a:spcBef>
                <a:spcPts val="0"/>
              </a:spcBef>
              <a:spcAft>
                <a:spcPts val="0"/>
              </a:spcAft>
              <a:buClr>
                <a:srgbClr val="FFFFFF"/>
              </a:buClr>
              <a:buSzPts val="3600"/>
              <a:buNone/>
              <a:defRPr sz="3600">
                <a:solidFill>
                  <a:srgbClr val="FFFFFF"/>
                </a:solidFill>
              </a:defRPr>
            </a:lvl4pPr>
            <a:lvl5pPr lvl="4" algn="l" rtl="0">
              <a:lnSpc>
                <a:spcPct val="100000"/>
              </a:lnSpc>
              <a:spcBef>
                <a:spcPts val="0"/>
              </a:spcBef>
              <a:spcAft>
                <a:spcPts val="0"/>
              </a:spcAft>
              <a:buClr>
                <a:srgbClr val="FFFFFF"/>
              </a:buClr>
              <a:buSzPts val="3600"/>
              <a:buNone/>
              <a:defRPr sz="3600">
                <a:solidFill>
                  <a:srgbClr val="FFFFFF"/>
                </a:solidFill>
              </a:defRPr>
            </a:lvl5pPr>
            <a:lvl6pPr lvl="5" algn="l" rtl="0">
              <a:lnSpc>
                <a:spcPct val="100000"/>
              </a:lnSpc>
              <a:spcBef>
                <a:spcPts val="0"/>
              </a:spcBef>
              <a:spcAft>
                <a:spcPts val="0"/>
              </a:spcAft>
              <a:buClr>
                <a:srgbClr val="FFFFFF"/>
              </a:buClr>
              <a:buSzPts val="3600"/>
              <a:buNone/>
              <a:defRPr sz="3600">
                <a:solidFill>
                  <a:srgbClr val="FFFFFF"/>
                </a:solidFill>
              </a:defRPr>
            </a:lvl6pPr>
            <a:lvl7pPr lvl="6" algn="l" rtl="0">
              <a:lnSpc>
                <a:spcPct val="100000"/>
              </a:lnSpc>
              <a:spcBef>
                <a:spcPts val="0"/>
              </a:spcBef>
              <a:spcAft>
                <a:spcPts val="0"/>
              </a:spcAft>
              <a:buClr>
                <a:srgbClr val="FFFFFF"/>
              </a:buClr>
              <a:buSzPts val="3600"/>
              <a:buNone/>
              <a:defRPr sz="3600">
                <a:solidFill>
                  <a:srgbClr val="FFFFFF"/>
                </a:solidFill>
              </a:defRPr>
            </a:lvl7pPr>
            <a:lvl8pPr lvl="7" algn="l" rtl="0">
              <a:lnSpc>
                <a:spcPct val="100000"/>
              </a:lnSpc>
              <a:spcBef>
                <a:spcPts val="0"/>
              </a:spcBef>
              <a:spcAft>
                <a:spcPts val="0"/>
              </a:spcAft>
              <a:buClr>
                <a:srgbClr val="FFFFFF"/>
              </a:buClr>
              <a:buSzPts val="3600"/>
              <a:buNone/>
              <a:defRPr sz="3600">
                <a:solidFill>
                  <a:srgbClr val="FFFFFF"/>
                </a:solidFill>
              </a:defRPr>
            </a:lvl8pPr>
            <a:lvl9pPr lvl="8" algn="l" rtl="0">
              <a:lnSpc>
                <a:spcPct val="100000"/>
              </a:lnSpc>
              <a:spcBef>
                <a:spcPts val="0"/>
              </a:spcBef>
              <a:spcAft>
                <a:spcPts val="0"/>
              </a:spcAft>
              <a:buClr>
                <a:srgbClr val="FFFFFF"/>
              </a:buClr>
              <a:buSzPts val="3600"/>
              <a:buNone/>
              <a:defRPr sz="3600">
                <a:solidFill>
                  <a:srgbClr val="FFFFFF"/>
                </a:solidFill>
              </a:defRPr>
            </a:lvl9pPr>
          </a:lstStyle>
          <a:p>
            <a:endParaRPr/>
          </a:p>
        </p:txBody>
      </p:sp>
      <p:sp>
        <p:nvSpPr>
          <p:cNvPr id="723" name="Google Shape;723;p28"/>
          <p:cNvSpPr txBox="1">
            <a:spLocks noGrp="1"/>
          </p:cNvSpPr>
          <p:nvPr>
            <p:ph type="subTitle" idx="1"/>
          </p:nvPr>
        </p:nvSpPr>
        <p:spPr>
          <a:xfrm>
            <a:off x="685800" y="2687652"/>
            <a:ext cx="4252500" cy="784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2"/>
              </a:buClr>
              <a:buSzPts val="2200"/>
              <a:buNone/>
              <a:defRPr>
                <a:solidFill>
                  <a:schemeClr val="dk2"/>
                </a:solidFill>
              </a:defRPr>
            </a:lvl1pPr>
            <a:lvl2pPr lvl="1" algn="l" rtl="0">
              <a:lnSpc>
                <a:spcPct val="100000"/>
              </a:lnSpc>
              <a:spcBef>
                <a:spcPts val="0"/>
              </a:spcBef>
              <a:spcAft>
                <a:spcPts val="0"/>
              </a:spcAft>
              <a:buClr>
                <a:schemeClr val="dk2"/>
              </a:buClr>
              <a:buSzPts val="3000"/>
              <a:buNone/>
              <a:defRPr sz="3000">
                <a:solidFill>
                  <a:schemeClr val="dk2"/>
                </a:solidFill>
              </a:defRPr>
            </a:lvl2pPr>
            <a:lvl3pPr lvl="2" algn="l" rtl="0">
              <a:lnSpc>
                <a:spcPct val="100000"/>
              </a:lnSpc>
              <a:spcBef>
                <a:spcPts val="0"/>
              </a:spcBef>
              <a:spcAft>
                <a:spcPts val="0"/>
              </a:spcAft>
              <a:buClr>
                <a:schemeClr val="dk2"/>
              </a:buClr>
              <a:buSzPts val="3000"/>
              <a:buNone/>
              <a:defRPr sz="3000">
                <a:solidFill>
                  <a:schemeClr val="dk2"/>
                </a:solidFill>
              </a:defRPr>
            </a:lvl3pPr>
            <a:lvl4pPr lvl="3" algn="l" rtl="0">
              <a:lnSpc>
                <a:spcPct val="100000"/>
              </a:lnSpc>
              <a:spcBef>
                <a:spcPts val="0"/>
              </a:spcBef>
              <a:spcAft>
                <a:spcPts val="0"/>
              </a:spcAft>
              <a:buClr>
                <a:schemeClr val="dk2"/>
              </a:buClr>
              <a:buSzPts val="3000"/>
              <a:buNone/>
              <a:defRPr sz="3000">
                <a:solidFill>
                  <a:schemeClr val="dk2"/>
                </a:solidFill>
              </a:defRPr>
            </a:lvl4pPr>
            <a:lvl5pPr lvl="4" algn="l" rtl="0">
              <a:lnSpc>
                <a:spcPct val="100000"/>
              </a:lnSpc>
              <a:spcBef>
                <a:spcPts val="0"/>
              </a:spcBef>
              <a:spcAft>
                <a:spcPts val="0"/>
              </a:spcAft>
              <a:buClr>
                <a:schemeClr val="dk2"/>
              </a:buClr>
              <a:buSzPts val="3000"/>
              <a:buNone/>
              <a:defRPr sz="3000">
                <a:solidFill>
                  <a:schemeClr val="dk2"/>
                </a:solidFill>
              </a:defRPr>
            </a:lvl5pPr>
            <a:lvl6pPr lvl="5" algn="l" rtl="0">
              <a:lnSpc>
                <a:spcPct val="100000"/>
              </a:lnSpc>
              <a:spcBef>
                <a:spcPts val="0"/>
              </a:spcBef>
              <a:spcAft>
                <a:spcPts val="0"/>
              </a:spcAft>
              <a:buClr>
                <a:schemeClr val="dk2"/>
              </a:buClr>
              <a:buSzPts val="3000"/>
              <a:buNone/>
              <a:defRPr sz="3000">
                <a:solidFill>
                  <a:schemeClr val="dk2"/>
                </a:solidFill>
              </a:defRPr>
            </a:lvl6pPr>
            <a:lvl7pPr lvl="6" algn="l" rtl="0">
              <a:lnSpc>
                <a:spcPct val="100000"/>
              </a:lnSpc>
              <a:spcBef>
                <a:spcPts val="0"/>
              </a:spcBef>
              <a:spcAft>
                <a:spcPts val="0"/>
              </a:spcAft>
              <a:buClr>
                <a:schemeClr val="dk2"/>
              </a:buClr>
              <a:buSzPts val="3000"/>
              <a:buNone/>
              <a:defRPr sz="3000">
                <a:solidFill>
                  <a:schemeClr val="dk2"/>
                </a:solidFill>
              </a:defRPr>
            </a:lvl7pPr>
            <a:lvl8pPr lvl="7" algn="l" rtl="0">
              <a:lnSpc>
                <a:spcPct val="100000"/>
              </a:lnSpc>
              <a:spcBef>
                <a:spcPts val="0"/>
              </a:spcBef>
              <a:spcAft>
                <a:spcPts val="0"/>
              </a:spcAft>
              <a:buClr>
                <a:schemeClr val="dk2"/>
              </a:buClr>
              <a:buSzPts val="3000"/>
              <a:buNone/>
              <a:defRPr sz="3000">
                <a:solidFill>
                  <a:schemeClr val="dk2"/>
                </a:solidFill>
              </a:defRPr>
            </a:lvl8pPr>
            <a:lvl9pPr lvl="8" algn="l" rtl="0">
              <a:lnSpc>
                <a:spcPct val="100000"/>
              </a:lnSpc>
              <a:spcBef>
                <a:spcPts val="0"/>
              </a:spcBef>
              <a:spcAft>
                <a:spcPts val="0"/>
              </a:spcAft>
              <a:buClr>
                <a:schemeClr val="dk2"/>
              </a:buClr>
              <a:buSzPts val="3000"/>
              <a:buNone/>
              <a:defRPr sz="3000">
                <a:solidFill>
                  <a:schemeClr val="dk2"/>
                </a:solidFill>
              </a:defRPr>
            </a:lvl9pPr>
          </a:lstStyle>
          <a:p>
            <a:endParaRPr/>
          </a:p>
        </p:txBody>
      </p:sp>
      <p:grpSp>
        <p:nvGrpSpPr>
          <p:cNvPr id="724" name="Google Shape;724;p28"/>
          <p:cNvGrpSpPr/>
          <p:nvPr/>
        </p:nvGrpSpPr>
        <p:grpSpPr>
          <a:xfrm>
            <a:off x="4894945" y="-11"/>
            <a:ext cx="4252454" cy="5146815"/>
            <a:chOff x="4894945" y="-11"/>
            <a:chExt cx="4252454" cy="5146815"/>
          </a:xfrm>
        </p:grpSpPr>
        <p:sp>
          <p:nvSpPr>
            <p:cNvPr id="725" name="Google Shape;725;p28"/>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28"/>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28"/>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p28"/>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p28"/>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p28"/>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p28"/>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p28"/>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p28"/>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 name="Google Shape;734;p28"/>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p28"/>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p28"/>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737;p28"/>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p28"/>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p28"/>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28"/>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 name="Google Shape;741;p28"/>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28"/>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p28"/>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p28"/>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p28"/>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28"/>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28"/>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p28"/>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p28"/>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p28"/>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28"/>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28"/>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 name="Google Shape;753;p28"/>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 name="Google Shape;754;p28"/>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28"/>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28"/>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p28"/>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p28"/>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 name="Google Shape;759;p28"/>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p28"/>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28"/>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p28"/>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 name="Google Shape;763;p28"/>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p28"/>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p28"/>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 name="Google Shape;766;p28"/>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767;p28"/>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768;p28"/>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 name="Google Shape;769;p28"/>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0" name="Google Shape;770;p28"/>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FFFF">
                <a:alpha val="5019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1" name="Google Shape;771;p28"/>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 name="Google Shape;772;p28"/>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773;p28"/>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774;p28"/>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p28"/>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p28"/>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p28"/>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p28"/>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779"/>
        <p:cNvGrpSpPr/>
        <p:nvPr/>
      </p:nvGrpSpPr>
      <p:grpSpPr>
        <a:xfrm>
          <a:off x="0" y="0"/>
          <a:ext cx="0" cy="0"/>
          <a:chOff x="0" y="0"/>
          <a:chExt cx="0" cy="0"/>
        </a:xfrm>
      </p:grpSpPr>
      <p:grpSp>
        <p:nvGrpSpPr>
          <p:cNvPr id="780" name="Google Shape;780;p29"/>
          <p:cNvGrpSpPr/>
          <p:nvPr/>
        </p:nvGrpSpPr>
        <p:grpSpPr>
          <a:xfrm>
            <a:off x="6714243" y="3860093"/>
            <a:ext cx="2429756" cy="1286711"/>
            <a:chOff x="6714243" y="3860093"/>
            <a:chExt cx="2429756" cy="1286711"/>
          </a:xfrm>
        </p:grpSpPr>
        <p:sp>
          <p:nvSpPr>
            <p:cNvPr id="781" name="Google Shape;781;p29"/>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29"/>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p29"/>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p29"/>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p29"/>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29"/>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29"/>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p29"/>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p29"/>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29"/>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29"/>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29"/>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93" name="Google Shape;793;p29"/>
          <p:cNvGrpSpPr/>
          <p:nvPr/>
        </p:nvGrpSpPr>
        <p:grpSpPr>
          <a:xfrm>
            <a:off x="892" y="-11"/>
            <a:ext cx="3037586" cy="2252645"/>
            <a:chOff x="892" y="-11"/>
            <a:chExt cx="3037586" cy="2252645"/>
          </a:xfrm>
        </p:grpSpPr>
        <p:sp>
          <p:nvSpPr>
            <p:cNvPr id="794" name="Google Shape;794;p29"/>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29"/>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29"/>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p29"/>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p29"/>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799;p29"/>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p29"/>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p29"/>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p29"/>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p29"/>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p29"/>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 name="Google Shape;805;p29"/>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29"/>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p29"/>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p29"/>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 name="Google Shape;809;p29"/>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29"/>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29"/>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29"/>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29"/>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 name="Google Shape;814;p29"/>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 name="Google Shape;815;p29"/>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p29"/>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17" name="Google Shape;817;p29"/>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818" name="Google Shape;818;p29"/>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rtl="0">
              <a:lnSpc>
                <a:spcPct val="100000"/>
              </a:lnSpc>
              <a:spcBef>
                <a:spcPts val="600"/>
              </a:spcBef>
              <a:spcAft>
                <a:spcPts val="0"/>
              </a:spcAft>
              <a:buSzPts val="2200"/>
              <a:buChar char="◂"/>
              <a:defRPr/>
            </a:lvl1pPr>
            <a:lvl2pPr marL="914400" lvl="1" indent="-368300" algn="l" rtl="0">
              <a:lnSpc>
                <a:spcPct val="100000"/>
              </a:lnSpc>
              <a:spcBef>
                <a:spcPts val="0"/>
              </a:spcBef>
              <a:spcAft>
                <a:spcPts val="0"/>
              </a:spcAft>
              <a:buSzPts val="2200"/>
              <a:buChar char="◂"/>
              <a:defRPr/>
            </a:lvl2pPr>
            <a:lvl3pPr marL="1371600" lvl="2" indent="-368300" algn="l" rtl="0">
              <a:lnSpc>
                <a:spcPct val="100000"/>
              </a:lnSpc>
              <a:spcBef>
                <a:spcPts val="0"/>
              </a:spcBef>
              <a:spcAft>
                <a:spcPts val="0"/>
              </a:spcAft>
              <a:buSzPts val="2200"/>
              <a:buChar char="◂"/>
              <a:defRPr/>
            </a:lvl3pPr>
            <a:lvl4pPr marL="1828800" lvl="3" indent="-368300" algn="l" rtl="0">
              <a:lnSpc>
                <a:spcPct val="100000"/>
              </a:lnSpc>
              <a:spcBef>
                <a:spcPts val="0"/>
              </a:spcBef>
              <a:spcAft>
                <a:spcPts val="0"/>
              </a:spcAft>
              <a:buSzPts val="2200"/>
              <a:buChar char="◂"/>
              <a:defRPr/>
            </a:lvl4pPr>
            <a:lvl5pPr marL="2286000" lvl="4" indent="-368300" algn="l" rtl="0">
              <a:lnSpc>
                <a:spcPct val="100000"/>
              </a:lnSpc>
              <a:spcBef>
                <a:spcPts val="0"/>
              </a:spcBef>
              <a:spcAft>
                <a:spcPts val="0"/>
              </a:spcAft>
              <a:buSzPts val="2200"/>
              <a:buChar char="○"/>
              <a:defRPr/>
            </a:lvl5pPr>
            <a:lvl6pPr marL="2743200" lvl="5" indent="-368300" algn="l" rtl="0">
              <a:lnSpc>
                <a:spcPct val="100000"/>
              </a:lnSpc>
              <a:spcBef>
                <a:spcPts val="0"/>
              </a:spcBef>
              <a:spcAft>
                <a:spcPts val="0"/>
              </a:spcAft>
              <a:buSzPts val="2200"/>
              <a:buChar char="■"/>
              <a:defRPr/>
            </a:lvl6pPr>
            <a:lvl7pPr marL="3200400" lvl="6" indent="-368300" algn="l" rtl="0">
              <a:lnSpc>
                <a:spcPct val="100000"/>
              </a:lnSpc>
              <a:spcBef>
                <a:spcPts val="0"/>
              </a:spcBef>
              <a:spcAft>
                <a:spcPts val="0"/>
              </a:spcAft>
              <a:buSzPts val="2200"/>
              <a:buChar char="●"/>
              <a:defRPr/>
            </a:lvl7pPr>
            <a:lvl8pPr marL="3657600" lvl="7" indent="-368300" algn="l" rtl="0">
              <a:lnSpc>
                <a:spcPct val="100000"/>
              </a:lnSpc>
              <a:spcBef>
                <a:spcPts val="0"/>
              </a:spcBef>
              <a:spcAft>
                <a:spcPts val="0"/>
              </a:spcAft>
              <a:buSzPts val="2200"/>
              <a:buChar char="○"/>
              <a:defRPr/>
            </a:lvl8pPr>
            <a:lvl9pPr marL="4114800" lvl="8" indent="-368300" algn="l" rtl="0">
              <a:lnSpc>
                <a:spcPct val="100000"/>
              </a:lnSpc>
              <a:spcBef>
                <a:spcPts val="0"/>
              </a:spcBef>
              <a:spcAft>
                <a:spcPts val="0"/>
              </a:spcAft>
              <a:buSzPts val="2200"/>
              <a:buChar char="■"/>
              <a:defRPr/>
            </a:lvl9pPr>
          </a:lstStyle>
          <a:p>
            <a:endParaRPr/>
          </a:p>
        </p:txBody>
      </p:sp>
      <p:sp>
        <p:nvSpPr>
          <p:cNvPr id="819" name="Google Shape;819;p2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lateral pattern">
  <p:cSld name="BLANK_2">
    <p:spTree>
      <p:nvGrpSpPr>
        <p:cNvPr id="1" name="Shape 820"/>
        <p:cNvGrpSpPr/>
        <p:nvPr/>
      </p:nvGrpSpPr>
      <p:grpSpPr>
        <a:xfrm>
          <a:off x="0" y="0"/>
          <a:ext cx="0" cy="0"/>
          <a:chOff x="0" y="0"/>
          <a:chExt cx="0" cy="0"/>
        </a:xfrm>
      </p:grpSpPr>
      <p:grpSp>
        <p:nvGrpSpPr>
          <p:cNvPr id="821" name="Google Shape;821;p30"/>
          <p:cNvGrpSpPr/>
          <p:nvPr/>
        </p:nvGrpSpPr>
        <p:grpSpPr>
          <a:xfrm>
            <a:off x="6109812" y="-11"/>
            <a:ext cx="3037587" cy="5146815"/>
            <a:chOff x="6109812" y="-11"/>
            <a:chExt cx="3037587" cy="5146815"/>
          </a:xfrm>
        </p:grpSpPr>
        <p:sp>
          <p:nvSpPr>
            <p:cNvPr id="822" name="Google Shape;822;p30"/>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823;p30"/>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p30"/>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p30"/>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p30"/>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30"/>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 name="Google Shape;828;p30"/>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30"/>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30"/>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p30"/>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p30"/>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p30"/>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p30"/>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30"/>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 name="Google Shape;836;p30"/>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 name="Google Shape;837;p30"/>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p30"/>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 name="Google Shape;839;p30"/>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0" name="Google Shape;840;p30"/>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 name="Google Shape;841;p30"/>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p30"/>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p30"/>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 name="Google Shape;844;p30"/>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 name="Google Shape;845;p30"/>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p30"/>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p30"/>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 name="Google Shape;848;p30"/>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 name="Google Shape;849;p30"/>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 name="Google Shape;850;p30"/>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p30"/>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 name="Google Shape;852;p30"/>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 name="Google Shape;853;p30"/>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p30"/>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 name="Google Shape;855;p30"/>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 name="Google Shape;856;p30"/>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57" name="Google Shape;857;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bottom pattern">
  <p:cSld name="BLANK_2_1">
    <p:spTree>
      <p:nvGrpSpPr>
        <p:cNvPr id="1" name="Shape 858"/>
        <p:cNvGrpSpPr/>
        <p:nvPr/>
      </p:nvGrpSpPr>
      <p:grpSpPr>
        <a:xfrm>
          <a:off x="0" y="0"/>
          <a:ext cx="0" cy="0"/>
          <a:chOff x="0" y="0"/>
          <a:chExt cx="0" cy="0"/>
        </a:xfrm>
      </p:grpSpPr>
      <p:grpSp>
        <p:nvGrpSpPr>
          <p:cNvPr id="859" name="Google Shape;859;p31"/>
          <p:cNvGrpSpPr/>
          <p:nvPr/>
        </p:nvGrpSpPr>
        <p:grpSpPr>
          <a:xfrm rot="10800000" flipH="1">
            <a:off x="900" y="3856776"/>
            <a:ext cx="9143992" cy="1286720"/>
            <a:chOff x="900" y="0"/>
            <a:chExt cx="9143992" cy="1286720"/>
          </a:xfrm>
        </p:grpSpPr>
        <p:sp>
          <p:nvSpPr>
            <p:cNvPr id="860" name="Google Shape;860;p31"/>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 name="Google Shape;861;p31"/>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p31"/>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 name="Google Shape;863;p31"/>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 name="Google Shape;864;p31"/>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 name="Google Shape;865;p31"/>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 name="Google Shape;866;p31"/>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 name="Google Shape;867;p31"/>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868;p31"/>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 name="Google Shape;869;p31"/>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 name="Google Shape;870;p31"/>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 name="Google Shape;871;p31"/>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p31"/>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3" name="Google Shape;873;p31"/>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 name="Google Shape;874;p31"/>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5" name="Google Shape;875;p31"/>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6" name="Google Shape;876;p31"/>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7" name="Google Shape;877;p31"/>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 name="Google Shape;878;p31"/>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p31"/>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 name="Google Shape;880;p31"/>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p31"/>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p31"/>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p31"/>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884;p31"/>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 name="Google Shape;885;p31"/>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p31"/>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p31"/>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 name="Google Shape;888;p31"/>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p31"/>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 name="Google Shape;890;p31"/>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1" name="Google Shape;891;p31"/>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 name="Google Shape;892;p31"/>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 name="Google Shape;893;p31"/>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 name="Google Shape;894;p31"/>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 name="Google Shape;895;p31"/>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6" name="Google Shape;896;p31"/>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 name="Google Shape;897;p31"/>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 name="Google Shape;898;p31"/>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 name="Google Shape;899;p31"/>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p31"/>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 name="Google Shape;901;p31"/>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902;p31"/>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p31"/>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 name="Google Shape;904;p31"/>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p31"/>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p31"/>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p31"/>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08" name="Google Shape;908;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909"/>
        <p:cNvGrpSpPr/>
        <p:nvPr/>
      </p:nvGrpSpPr>
      <p:grpSpPr>
        <a:xfrm>
          <a:off x="0" y="0"/>
          <a:ext cx="0" cy="0"/>
          <a:chOff x="0" y="0"/>
          <a:chExt cx="0" cy="0"/>
        </a:xfrm>
      </p:grpSpPr>
      <p:grpSp>
        <p:nvGrpSpPr>
          <p:cNvPr id="910" name="Google Shape;910;p32"/>
          <p:cNvGrpSpPr/>
          <p:nvPr/>
        </p:nvGrpSpPr>
        <p:grpSpPr>
          <a:xfrm>
            <a:off x="900" y="0"/>
            <a:ext cx="9143992" cy="2564787"/>
            <a:chOff x="900" y="0"/>
            <a:chExt cx="9143992" cy="2564787"/>
          </a:xfrm>
        </p:grpSpPr>
        <p:sp>
          <p:nvSpPr>
            <p:cNvPr id="911" name="Google Shape;911;p32"/>
            <p:cNvSpPr/>
            <p:nvPr/>
          </p:nvSpPr>
          <p:spPr>
            <a:xfrm flipH="1">
              <a:off x="1219296" y="1278075"/>
              <a:ext cx="1214076" cy="1286712"/>
            </a:xfrm>
            <a:custGeom>
              <a:avLst/>
              <a:gdLst/>
              <a:ahLst/>
              <a:cxnLst/>
              <a:rect l="l" t="t" r="r" b="b"/>
              <a:pathLst>
                <a:path w="40799" h="40072" extrusionOk="0">
                  <a:moveTo>
                    <a:pt x="40798" y="0"/>
                  </a:moveTo>
                  <a:lnTo>
                    <a:pt x="1" y="20036"/>
                  </a:lnTo>
                  <a:lnTo>
                    <a:pt x="40798" y="40072"/>
                  </a:lnTo>
                  <a:lnTo>
                    <a:pt x="40798"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 name="Google Shape;912;p32"/>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p32"/>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p32"/>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p32"/>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p32"/>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p32"/>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 name="Google Shape;918;p32"/>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9" name="Google Shape;919;p32"/>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920;p32"/>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p32"/>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p32"/>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p32"/>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p32"/>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p32"/>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p32"/>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7" name="Google Shape;927;p32"/>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8" name="Google Shape;928;p32"/>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p32"/>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p32"/>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1" name="Google Shape;931;p32"/>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2" name="Google Shape;932;p32"/>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3" name="Google Shape;933;p32"/>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4" name="Google Shape;934;p32"/>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5" name="Google Shape;935;p32"/>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6" name="Google Shape;936;p32"/>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p32"/>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8" name="Google Shape;938;p32"/>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9" name="Google Shape;939;p32"/>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0" name="Google Shape;940;p32"/>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1" name="Google Shape;941;p32"/>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2" name="Google Shape;942;p32"/>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3" name="Google Shape;943;p32"/>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4" name="Google Shape;944;p32"/>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5" name="Google Shape;945;p32"/>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6" name="Google Shape;946;p32"/>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7" name="Google Shape;947;p32"/>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8" name="Google Shape;948;p32"/>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9" name="Google Shape;949;p32"/>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0" name="Google Shape;950;p32"/>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1" name="Google Shape;951;p32"/>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2" name="Google Shape;952;p32"/>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3" name="Google Shape;953;p32"/>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4" name="Google Shape;954;p32"/>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5" name="Google Shape;955;p32"/>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6" name="Google Shape;956;p32"/>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7" name="Google Shape;957;p32"/>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8" name="Google Shape;958;p32"/>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9" name="Google Shape;959;p32"/>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0" name="Google Shape;960;p32"/>
            <p:cNvSpPr/>
            <p:nvPr/>
          </p:nvSpPr>
          <p:spPr>
            <a:xfrm>
              <a:off x="1222480" y="9650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1" name="Google Shape;961;p32"/>
            <p:cNvSpPr/>
            <p:nvPr/>
          </p:nvSpPr>
          <p:spPr>
            <a:xfrm>
              <a:off x="1834119" y="192138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62" name="Google Shape;962;p32"/>
          <p:cNvSpPr txBox="1">
            <a:spLocks noGrp="1"/>
          </p:cNvSpPr>
          <p:nvPr>
            <p:ph type="body" idx="1"/>
          </p:nvPr>
        </p:nvSpPr>
        <p:spPr>
          <a:xfrm>
            <a:off x="2528350" y="1552150"/>
            <a:ext cx="5497800" cy="2985600"/>
          </a:xfrm>
          <a:prstGeom prst="rect">
            <a:avLst/>
          </a:prstGeom>
          <a:noFill/>
          <a:ln>
            <a:noFill/>
          </a:ln>
        </p:spPr>
        <p:txBody>
          <a:bodyPr spcFirstLastPara="1" wrap="square" lIns="91425" tIns="91425" rIns="91425" bIns="91425" anchor="t" anchorCtr="0">
            <a:noAutofit/>
          </a:bodyPr>
          <a:lstStyle>
            <a:lvl1pPr marL="457200" lvl="0" indent="-419100" algn="l" rtl="0">
              <a:lnSpc>
                <a:spcPct val="100000"/>
              </a:lnSpc>
              <a:spcBef>
                <a:spcPts val="600"/>
              </a:spcBef>
              <a:spcAft>
                <a:spcPts val="0"/>
              </a:spcAft>
              <a:buSzPts val="3000"/>
              <a:buChar char="◂"/>
              <a:defRPr sz="3000" i="1"/>
            </a:lvl1pPr>
            <a:lvl2pPr marL="914400" lvl="1" indent="-419100" algn="l" rtl="0">
              <a:lnSpc>
                <a:spcPct val="100000"/>
              </a:lnSpc>
              <a:spcBef>
                <a:spcPts val="0"/>
              </a:spcBef>
              <a:spcAft>
                <a:spcPts val="0"/>
              </a:spcAft>
              <a:buSzPts val="3000"/>
              <a:buChar char="◂"/>
              <a:defRPr sz="3000" i="1"/>
            </a:lvl2pPr>
            <a:lvl3pPr marL="1371600" lvl="2" indent="-419100" algn="l" rtl="0">
              <a:lnSpc>
                <a:spcPct val="100000"/>
              </a:lnSpc>
              <a:spcBef>
                <a:spcPts val="0"/>
              </a:spcBef>
              <a:spcAft>
                <a:spcPts val="0"/>
              </a:spcAft>
              <a:buSzPts val="3000"/>
              <a:buChar char="◂"/>
              <a:defRPr sz="3000" i="1"/>
            </a:lvl3pPr>
            <a:lvl4pPr marL="1828800" lvl="3" indent="-419100" algn="l" rtl="0">
              <a:lnSpc>
                <a:spcPct val="100000"/>
              </a:lnSpc>
              <a:spcBef>
                <a:spcPts val="0"/>
              </a:spcBef>
              <a:spcAft>
                <a:spcPts val="0"/>
              </a:spcAft>
              <a:buSzPts val="3000"/>
              <a:buChar char="◂"/>
              <a:defRPr sz="3000" i="1"/>
            </a:lvl4pPr>
            <a:lvl5pPr marL="2286000" lvl="4" indent="-419100" algn="l" rtl="0">
              <a:lnSpc>
                <a:spcPct val="100000"/>
              </a:lnSpc>
              <a:spcBef>
                <a:spcPts val="0"/>
              </a:spcBef>
              <a:spcAft>
                <a:spcPts val="0"/>
              </a:spcAft>
              <a:buSzPts val="3000"/>
              <a:buChar char="○"/>
              <a:defRPr sz="3000" i="1"/>
            </a:lvl5pPr>
            <a:lvl6pPr marL="2743200" lvl="5" indent="-419100" algn="l" rtl="0">
              <a:lnSpc>
                <a:spcPct val="100000"/>
              </a:lnSpc>
              <a:spcBef>
                <a:spcPts val="0"/>
              </a:spcBef>
              <a:spcAft>
                <a:spcPts val="0"/>
              </a:spcAft>
              <a:buSzPts val="3000"/>
              <a:buChar char="■"/>
              <a:defRPr sz="3000" i="1"/>
            </a:lvl6pPr>
            <a:lvl7pPr marL="3200400" lvl="6" indent="-419100" algn="l" rtl="0">
              <a:lnSpc>
                <a:spcPct val="100000"/>
              </a:lnSpc>
              <a:spcBef>
                <a:spcPts val="0"/>
              </a:spcBef>
              <a:spcAft>
                <a:spcPts val="0"/>
              </a:spcAft>
              <a:buSzPts val="3000"/>
              <a:buChar char="●"/>
              <a:defRPr sz="3000" i="1"/>
            </a:lvl7pPr>
            <a:lvl8pPr marL="3657600" lvl="7" indent="-419100" algn="l" rtl="0">
              <a:lnSpc>
                <a:spcPct val="100000"/>
              </a:lnSpc>
              <a:spcBef>
                <a:spcPts val="0"/>
              </a:spcBef>
              <a:spcAft>
                <a:spcPts val="0"/>
              </a:spcAft>
              <a:buSzPts val="3000"/>
              <a:buChar char="○"/>
              <a:defRPr sz="3000" i="1"/>
            </a:lvl8pPr>
            <a:lvl9pPr marL="4114800" lvl="8" indent="-419100" algn="l" rtl="0">
              <a:lnSpc>
                <a:spcPct val="100000"/>
              </a:lnSpc>
              <a:spcBef>
                <a:spcPts val="0"/>
              </a:spcBef>
              <a:spcAft>
                <a:spcPts val="0"/>
              </a:spcAft>
              <a:buSzPts val="3000"/>
              <a:buChar char="■"/>
              <a:defRPr sz="3000" i="1"/>
            </a:lvl9pPr>
          </a:lstStyle>
          <a:p>
            <a:endParaRPr/>
          </a:p>
        </p:txBody>
      </p:sp>
      <p:sp>
        <p:nvSpPr>
          <p:cNvPr id="963" name="Google Shape;963;p32"/>
          <p:cNvSpPr txBox="1"/>
          <p:nvPr/>
        </p:nvSpPr>
        <p:spPr>
          <a:xfrm>
            <a:off x="1295501" y="1558650"/>
            <a:ext cx="735900" cy="105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GB" sz="6000" b="1" i="0" u="none" strike="noStrike" cap="none">
                <a:solidFill>
                  <a:srgbClr val="FFFFFF"/>
                </a:solidFill>
                <a:latin typeface="Montserrat"/>
                <a:ea typeface="Montserrat"/>
                <a:cs typeface="Montserrat"/>
                <a:sym typeface="Montserrat"/>
              </a:rPr>
              <a:t>“</a:t>
            </a:r>
            <a:endParaRPr sz="6000" b="1" i="0" u="none" strike="noStrike" cap="none">
              <a:solidFill>
                <a:srgbClr val="FFFFFF"/>
              </a:solidFill>
              <a:latin typeface="Montserrat"/>
              <a:ea typeface="Montserrat"/>
              <a:cs typeface="Montserrat"/>
              <a:sym typeface="Montserrat"/>
            </a:endParaRPr>
          </a:p>
        </p:txBody>
      </p:sp>
      <p:sp>
        <p:nvSpPr>
          <p:cNvPr id="964" name="Google Shape;964;p32"/>
          <p:cNvSpPr txBox="1">
            <a:spLocks noGrp="1"/>
          </p:cNvSpPr>
          <p:nvPr>
            <p:ph type="sldNum" idx="12"/>
          </p:nvPr>
        </p:nvSpPr>
        <p:spPr>
          <a:xfrm>
            <a:off x="854332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2547"/>
        <p:cNvGrpSpPr/>
        <p:nvPr/>
      </p:nvGrpSpPr>
      <p:grpSpPr>
        <a:xfrm>
          <a:off x="0" y="0"/>
          <a:ext cx="0" cy="0"/>
          <a:chOff x="0" y="0"/>
          <a:chExt cx="0" cy="0"/>
        </a:xfrm>
      </p:grpSpPr>
      <p:grpSp>
        <p:nvGrpSpPr>
          <p:cNvPr id="2548" name="Google Shape;2548;p75"/>
          <p:cNvGrpSpPr/>
          <p:nvPr/>
        </p:nvGrpSpPr>
        <p:grpSpPr>
          <a:xfrm>
            <a:off x="6714243" y="3860093"/>
            <a:ext cx="2429756" cy="1286711"/>
            <a:chOff x="6714243" y="3860093"/>
            <a:chExt cx="2429756" cy="1286711"/>
          </a:xfrm>
        </p:grpSpPr>
        <p:sp>
          <p:nvSpPr>
            <p:cNvPr id="2549" name="Google Shape;2549;p75"/>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0" name="Google Shape;2550;p75"/>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1" name="Google Shape;2551;p75"/>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2" name="Google Shape;2552;p75"/>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3" name="Google Shape;2553;p75"/>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4" name="Google Shape;2554;p75"/>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5" name="Google Shape;2555;p75"/>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6" name="Google Shape;2556;p75"/>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7" name="Google Shape;2557;p75"/>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8" name="Google Shape;2558;p75"/>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9" name="Google Shape;2559;p75"/>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0" name="Google Shape;2560;p75"/>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61" name="Google Shape;2561;p75"/>
          <p:cNvGrpSpPr/>
          <p:nvPr/>
        </p:nvGrpSpPr>
        <p:grpSpPr>
          <a:xfrm>
            <a:off x="892" y="-11"/>
            <a:ext cx="3037586" cy="2252645"/>
            <a:chOff x="892" y="-11"/>
            <a:chExt cx="3037586" cy="2252645"/>
          </a:xfrm>
        </p:grpSpPr>
        <p:sp>
          <p:nvSpPr>
            <p:cNvPr id="2562" name="Google Shape;2562;p75"/>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3" name="Google Shape;2563;p75"/>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4" name="Google Shape;2564;p75"/>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5" name="Google Shape;2565;p75"/>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6" name="Google Shape;2566;p75"/>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7" name="Google Shape;2567;p75"/>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8" name="Google Shape;2568;p75"/>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9" name="Google Shape;2569;p75"/>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0" name="Google Shape;2570;p75"/>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1" name="Google Shape;2571;p75"/>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2" name="Google Shape;2572;p75"/>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3" name="Google Shape;2573;p75"/>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4" name="Google Shape;2574;p75"/>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5" name="Google Shape;2575;p75"/>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6" name="Google Shape;2576;p75"/>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7" name="Google Shape;2577;p75"/>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8" name="Google Shape;2578;p75"/>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9" name="Google Shape;2579;p75"/>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0" name="Google Shape;2580;p75"/>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1" name="Google Shape;2581;p75"/>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2" name="Google Shape;2582;p75"/>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3" name="Google Shape;2583;p75"/>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4" name="Google Shape;2584;p75"/>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585" name="Google Shape;2585;p75"/>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2586" name="Google Shape;2586;p75"/>
          <p:cNvSpPr txBox="1">
            <a:spLocks noGrp="1"/>
          </p:cNvSpPr>
          <p:nvPr>
            <p:ph type="body" idx="1"/>
          </p:nvPr>
        </p:nvSpPr>
        <p:spPr>
          <a:xfrm>
            <a:off x="1320025"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2587" name="Google Shape;2587;p75"/>
          <p:cNvSpPr txBox="1">
            <a:spLocks noGrp="1"/>
          </p:cNvSpPr>
          <p:nvPr>
            <p:ph type="body" idx="2"/>
          </p:nvPr>
        </p:nvSpPr>
        <p:spPr>
          <a:xfrm>
            <a:off x="3507463"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2588" name="Google Shape;2588;p75"/>
          <p:cNvSpPr txBox="1">
            <a:spLocks noGrp="1"/>
          </p:cNvSpPr>
          <p:nvPr>
            <p:ph type="body" idx="3"/>
          </p:nvPr>
        </p:nvSpPr>
        <p:spPr>
          <a:xfrm>
            <a:off x="5694901"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2589" name="Google Shape;2589;p7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37482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4.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52" name="Google Shape;52;p13"/>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53" name="Google Shape;53;p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9"/>
        <p:cNvGrpSpPr/>
        <p:nvPr/>
      </p:nvGrpSpPr>
      <p:grpSpPr>
        <a:xfrm>
          <a:off x="0" y="0"/>
          <a:ext cx="0" cy="0"/>
          <a:chOff x="0" y="0"/>
          <a:chExt cx="0" cy="0"/>
        </a:xfrm>
      </p:grpSpPr>
      <p:sp>
        <p:nvSpPr>
          <p:cNvPr id="290" name="Google Shape;290;p18"/>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291" name="Google Shape;291;p18"/>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292" name="Google Shape;292;p1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473"/>
        <p:cNvGrpSpPr/>
        <p:nvPr/>
      </p:nvGrpSpPr>
      <p:grpSpPr>
        <a:xfrm>
          <a:off x="0" y="0"/>
          <a:ext cx="0" cy="0"/>
          <a:chOff x="0" y="0"/>
          <a:chExt cx="0" cy="0"/>
        </a:xfrm>
      </p:grpSpPr>
      <p:sp>
        <p:nvSpPr>
          <p:cNvPr id="474" name="Google Shape;474;p22"/>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475" name="Google Shape;475;p22"/>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476" name="Google Shape;476;p2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70" r:id="rId4"/>
    <p:sldLayoutId id="2147483671" r:id="rId5"/>
    <p:sldLayoutId id="2147483672" r:id="rId6"/>
    <p:sldLayoutId id="2147483673" r:id="rId7"/>
    <p:sldLayoutId id="2147483674" r:id="rId8"/>
    <p:sldLayoutId id="2147483675" r:id="rId9"/>
    <p:sldLayoutId id="2147483681" r:id="rId10"/>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hyperlink" Target="https://youtu.be/pT-k1kDIRnw"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34.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3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8.jp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4.xml"/><Relationship Id="rId5" Type="http://schemas.openxmlformats.org/officeDocument/2006/relationships/image" Target="../media/image39.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8.xml"/><Relationship Id="rId6" Type="http://schemas.openxmlformats.org/officeDocument/2006/relationships/image" Target="../media/image5.png"/><Relationship Id="rId5" Type="http://schemas.openxmlformats.org/officeDocument/2006/relationships/hyperlink" Target="http://creativecommons.org/licenses/by-sa/3.0/ie/" TargetMode="External"/><Relationship Id="rId4" Type="http://schemas.openxmlformats.org/officeDocument/2006/relationships/image" Target="../media/image40.png"/><Relationship Id="rId9" Type="http://schemas.openxmlformats.org/officeDocument/2006/relationships/image" Target="../media/image41.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hyperlink" Target="https://vimeo.com/383270456" TargetMode="Externa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png"/><Relationship Id="rId4" Type="http://schemas.openxmlformats.org/officeDocument/2006/relationships/image" Target="../media/image19.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1011"/>
        <p:cNvGrpSpPr/>
        <p:nvPr/>
      </p:nvGrpSpPr>
      <p:grpSpPr>
        <a:xfrm>
          <a:off x="0" y="0"/>
          <a:ext cx="0" cy="0"/>
          <a:chOff x="0" y="0"/>
          <a:chExt cx="0" cy="0"/>
        </a:xfrm>
      </p:grpSpPr>
      <p:sp>
        <p:nvSpPr>
          <p:cNvPr id="1012" name="Google Shape;1012;p34"/>
          <p:cNvSpPr txBox="1">
            <a:spLocks noGrp="1"/>
          </p:cNvSpPr>
          <p:nvPr>
            <p:ph type="ctrTitle"/>
          </p:nvPr>
        </p:nvSpPr>
        <p:spPr>
          <a:xfrm>
            <a:off x="2179325" y="3041554"/>
            <a:ext cx="5066700" cy="1159800"/>
          </a:xfrm>
          <a:prstGeom prst="rect">
            <a:avLst/>
          </a:prstGeom>
          <a:solidFill>
            <a:schemeClr val="lt1">
              <a:alpha val="89000"/>
            </a:schemeClr>
          </a:solidFill>
          <a:ln>
            <a:solidFill>
              <a:srgbClr val="FFC000"/>
            </a:solid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Clr>
                <a:srgbClr val="FFFFFF"/>
              </a:buClr>
              <a:buSzPts val="3600"/>
              <a:buNone/>
            </a:pPr>
            <a:r>
              <a:rPr lang="en-GB" sz="2400" dirty="0">
                <a:solidFill>
                  <a:srgbClr val="00B0F0"/>
                </a:solidFill>
              </a:rPr>
              <a:t>SAFER INTERNET DAY</a:t>
            </a:r>
            <a:endParaRPr sz="2400" dirty="0">
              <a:solidFill>
                <a:srgbClr val="00B0F0"/>
              </a:solidFill>
            </a:endParaRPr>
          </a:p>
          <a:p>
            <a:pPr marL="0" lvl="0" indent="0" algn="ctr" rtl="0">
              <a:lnSpc>
                <a:spcPct val="100000"/>
              </a:lnSpc>
              <a:spcBef>
                <a:spcPts val="0"/>
              </a:spcBef>
              <a:spcAft>
                <a:spcPts val="0"/>
              </a:spcAft>
              <a:buClr>
                <a:srgbClr val="FFFFFF"/>
              </a:buClr>
              <a:buSzPts val="3600"/>
              <a:buNone/>
            </a:pPr>
            <a:r>
              <a:rPr lang="en-GB" sz="2400" dirty="0">
                <a:solidFill>
                  <a:srgbClr val="00B0F0"/>
                </a:solidFill>
              </a:rPr>
              <a:t>News, Information &amp; Problems of False Information</a:t>
            </a:r>
            <a:endParaRPr sz="2400" dirty="0">
              <a:solidFill>
                <a:srgbClr val="00B0F0"/>
              </a:solidFill>
            </a:endParaRPr>
          </a:p>
        </p:txBody>
      </p:sp>
      <p:pic>
        <p:nvPicPr>
          <p:cNvPr id="1013" name="Google Shape;1013;p34"/>
          <p:cNvPicPr preferRelativeResize="0"/>
          <p:nvPr/>
        </p:nvPicPr>
        <p:blipFill rotWithShape="1">
          <a:blip r:embed="rId4">
            <a:alphaModFix/>
          </a:blip>
          <a:srcRect/>
          <a:stretch/>
        </p:blipFill>
        <p:spPr>
          <a:xfrm>
            <a:off x="3203688" y="265179"/>
            <a:ext cx="3017973" cy="667253"/>
          </a:xfrm>
          <a:prstGeom prst="rect">
            <a:avLst/>
          </a:prstGeom>
          <a:noFill/>
          <a:ln>
            <a:noFill/>
          </a:ln>
        </p:spPr>
      </p:pic>
      <p:sp>
        <p:nvSpPr>
          <p:cNvPr id="1014" name="Google Shape;1014;p34"/>
          <p:cNvSpPr/>
          <p:nvPr/>
        </p:nvSpPr>
        <p:spPr>
          <a:xfrm>
            <a:off x="2036674" y="4532400"/>
            <a:ext cx="5352000" cy="611100"/>
          </a:xfrm>
          <a:prstGeom prst="rect">
            <a:avLst/>
          </a:prstGeom>
          <a:solidFill>
            <a:srgbClr val="FFFFFF"/>
          </a:solidFill>
          <a:ln>
            <a:noFill/>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1015" name="Google Shape;1015;p34"/>
          <p:cNvPicPr preferRelativeResize="0"/>
          <p:nvPr/>
        </p:nvPicPr>
        <p:blipFill rotWithShape="1">
          <a:blip r:embed="rId5">
            <a:alphaModFix/>
          </a:blip>
          <a:srcRect/>
          <a:stretch/>
        </p:blipFill>
        <p:spPr>
          <a:xfrm>
            <a:off x="2104337" y="4616225"/>
            <a:ext cx="1310205" cy="512689"/>
          </a:xfrm>
          <a:prstGeom prst="rect">
            <a:avLst/>
          </a:prstGeom>
          <a:noFill/>
          <a:ln>
            <a:noFill/>
          </a:ln>
        </p:spPr>
      </p:pic>
      <p:pic>
        <p:nvPicPr>
          <p:cNvPr id="1016" name="Google Shape;1016;p34"/>
          <p:cNvPicPr preferRelativeResize="0"/>
          <p:nvPr/>
        </p:nvPicPr>
        <p:blipFill rotWithShape="1">
          <a:blip r:embed="rId6">
            <a:alphaModFix/>
          </a:blip>
          <a:srcRect/>
          <a:stretch/>
        </p:blipFill>
        <p:spPr>
          <a:xfrm>
            <a:off x="3357778" y="4661908"/>
            <a:ext cx="967495" cy="421325"/>
          </a:xfrm>
          <a:prstGeom prst="rect">
            <a:avLst/>
          </a:prstGeom>
          <a:noFill/>
          <a:ln>
            <a:noFill/>
          </a:ln>
        </p:spPr>
      </p:pic>
      <p:pic>
        <p:nvPicPr>
          <p:cNvPr id="1017" name="Google Shape;1017;p34"/>
          <p:cNvPicPr preferRelativeResize="0"/>
          <p:nvPr/>
        </p:nvPicPr>
        <p:blipFill rotWithShape="1">
          <a:blip r:embed="rId7">
            <a:alphaModFix/>
          </a:blip>
          <a:srcRect/>
          <a:stretch/>
        </p:blipFill>
        <p:spPr>
          <a:xfrm>
            <a:off x="4388138" y="4740049"/>
            <a:ext cx="1980352" cy="276544"/>
          </a:xfrm>
          <a:prstGeom prst="rect">
            <a:avLst/>
          </a:prstGeom>
          <a:noFill/>
          <a:ln>
            <a:noFill/>
          </a:ln>
        </p:spPr>
      </p:pic>
      <p:pic>
        <p:nvPicPr>
          <p:cNvPr id="1018" name="Google Shape;1018;p34"/>
          <p:cNvPicPr preferRelativeResize="0"/>
          <p:nvPr/>
        </p:nvPicPr>
        <p:blipFill rotWithShape="1">
          <a:blip r:embed="rId8">
            <a:alphaModFix/>
          </a:blip>
          <a:srcRect/>
          <a:stretch/>
        </p:blipFill>
        <p:spPr>
          <a:xfrm>
            <a:off x="6165881" y="4349940"/>
            <a:ext cx="1479001" cy="105676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pic>
        <p:nvPicPr>
          <p:cNvPr id="1177" name="Google Shape;1177;p47"/>
          <p:cNvPicPr preferRelativeResize="0"/>
          <p:nvPr/>
        </p:nvPicPr>
        <p:blipFill rotWithShape="1">
          <a:blip r:embed="rId3">
            <a:alphaModFix/>
          </a:blip>
          <a:srcRect/>
          <a:stretch/>
        </p:blipFill>
        <p:spPr>
          <a:xfrm>
            <a:off x="1801450" y="1223984"/>
            <a:ext cx="4495500" cy="3919516"/>
          </a:xfrm>
          <a:prstGeom prst="rect">
            <a:avLst/>
          </a:prstGeom>
          <a:noFill/>
          <a:ln>
            <a:noFill/>
          </a:ln>
        </p:spPr>
      </p:pic>
      <p:sp>
        <p:nvSpPr>
          <p:cNvPr id="1178" name="Google Shape;1178;p47"/>
          <p:cNvSpPr/>
          <p:nvPr/>
        </p:nvSpPr>
        <p:spPr>
          <a:xfrm>
            <a:off x="1402794" y="141490"/>
            <a:ext cx="75069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endParaRPr sz="2000" b="1" i="0" u="none" strike="noStrike" cap="none">
              <a:solidFill>
                <a:srgbClr val="FF6600"/>
              </a:solidFill>
              <a:latin typeface="Montserrat"/>
              <a:ea typeface="Montserrat"/>
              <a:cs typeface="Montserrat"/>
              <a:sym typeface="Montserrat"/>
            </a:endParaRPr>
          </a:p>
        </p:txBody>
      </p:sp>
      <p:sp>
        <p:nvSpPr>
          <p:cNvPr id="1179" name="Google Shape;1179;p47"/>
          <p:cNvSpPr/>
          <p:nvPr/>
        </p:nvSpPr>
        <p:spPr>
          <a:xfrm>
            <a:off x="3017700" y="204495"/>
            <a:ext cx="59811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15000"/>
              </a:lnSpc>
              <a:spcBef>
                <a:spcPts val="0"/>
              </a:spcBef>
              <a:spcAft>
                <a:spcPts val="0"/>
              </a:spcAft>
              <a:buNone/>
            </a:pPr>
            <a:r>
              <a:rPr lang="en-GB" sz="2200" b="1" dirty="0">
                <a:solidFill>
                  <a:srgbClr val="FF0000"/>
                </a:solidFill>
                <a:latin typeface="Montserrat"/>
                <a:ea typeface="Montserrat"/>
                <a:cs typeface="Montserrat"/>
                <a:sym typeface="Montserrat"/>
              </a:rPr>
              <a:t>Images, Deepfakes &amp; Visual Deception</a:t>
            </a:r>
            <a:endParaRPr sz="2200" b="1" dirty="0">
              <a:solidFill>
                <a:srgbClr val="FF0000"/>
              </a:solidFill>
              <a:latin typeface="Montserrat"/>
              <a:ea typeface="Montserrat"/>
              <a:cs typeface="Montserrat"/>
              <a:sym typeface="Montserrat"/>
            </a:endParaRPr>
          </a:p>
          <a:p>
            <a:pPr marL="0" marR="0" lvl="0" indent="0" algn="r" rtl="0">
              <a:lnSpc>
                <a:spcPct val="115000"/>
              </a:lnSpc>
              <a:spcBef>
                <a:spcPts val="0"/>
              </a:spcBef>
              <a:spcAft>
                <a:spcPts val="0"/>
              </a:spcAft>
              <a:buNone/>
            </a:pPr>
            <a:r>
              <a:rPr lang="en-GB" sz="2200" b="1" i="0" u="none" strike="noStrike" cap="none" dirty="0">
                <a:solidFill>
                  <a:srgbClr val="FF0000"/>
                </a:solidFill>
                <a:latin typeface="Montserrat"/>
                <a:ea typeface="Montserrat"/>
                <a:cs typeface="Montserrat"/>
                <a:sym typeface="Montserrat"/>
              </a:rPr>
              <a:t>Which is the Real Tom Cruise? </a:t>
            </a:r>
            <a:endParaRPr sz="2200" dirty="0">
              <a:solidFill>
                <a:srgbClr val="FF0000"/>
              </a:solidFill>
              <a:latin typeface="Montserrat"/>
              <a:ea typeface="Montserrat"/>
              <a:cs typeface="Montserrat"/>
              <a:sym typeface="Montserrat"/>
            </a:endParaRPr>
          </a:p>
        </p:txBody>
      </p:sp>
      <p:pic>
        <p:nvPicPr>
          <p:cNvPr id="1180" name="Google Shape;1180;p47"/>
          <p:cNvPicPr preferRelativeResize="0"/>
          <p:nvPr/>
        </p:nvPicPr>
        <p:blipFill rotWithShape="1">
          <a:blip r:embed="rId4">
            <a:alphaModFix/>
          </a:blip>
          <a:srcRect l="5098" r="4819"/>
          <a:stretch/>
        </p:blipFill>
        <p:spPr>
          <a:xfrm>
            <a:off x="1896725" y="1322875"/>
            <a:ext cx="4304949" cy="2500975"/>
          </a:xfrm>
          <a:prstGeom prst="rect">
            <a:avLst/>
          </a:prstGeom>
          <a:noFill/>
          <a:ln>
            <a:noFill/>
          </a:ln>
        </p:spPr>
      </p:pic>
      <p:pic>
        <p:nvPicPr>
          <p:cNvPr id="1181" name="Google Shape;1181;p47"/>
          <p:cNvPicPr preferRelativeResize="0"/>
          <p:nvPr/>
        </p:nvPicPr>
        <p:blipFill rotWithShape="1">
          <a:blip r:embed="rId5">
            <a:alphaModFix/>
          </a:blip>
          <a:srcRect/>
          <a:stretch/>
        </p:blipFill>
        <p:spPr>
          <a:xfrm>
            <a:off x="6201674" y="4492268"/>
            <a:ext cx="2542006" cy="56204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pic>
        <p:nvPicPr>
          <p:cNvPr id="1186" name="Google Shape;1186;p48"/>
          <p:cNvPicPr preferRelativeResize="0"/>
          <p:nvPr/>
        </p:nvPicPr>
        <p:blipFill rotWithShape="1">
          <a:blip r:embed="rId3">
            <a:alphaModFix/>
          </a:blip>
          <a:srcRect/>
          <a:stretch/>
        </p:blipFill>
        <p:spPr>
          <a:xfrm>
            <a:off x="146117" y="1081474"/>
            <a:ext cx="4425894" cy="3858826"/>
          </a:xfrm>
          <a:prstGeom prst="rect">
            <a:avLst/>
          </a:prstGeom>
          <a:noFill/>
          <a:ln>
            <a:noFill/>
          </a:ln>
        </p:spPr>
      </p:pic>
      <p:sp>
        <p:nvSpPr>
          <p:cNvPr id="1187" name="Google Shape;1187;p48"/>
          <p:cNvSpPr/>
          <p:nvPr/>
        </p:nvSpPr>
        <p:spPr>
          <a:xfrm>
            <a:off x="1402794" y="141490"/>
            <a:ext cx="75069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endParaRPr sz="2000" b="1" i="0" u="none" strike="noStrike" cap="none">
              <a:solidFill>
                <a:srgbClr val="FF6600"/>
              </a:solidFill>
              <a:latin typeface="Montserrat"/>
              <a:ea typeface="Montserrat"/>
              <a:cs typeface="Montserrat"/>
              <a:sym typeface="Montserrat"/>
            </a:endParaRPr>
          </a:p>
        </p:txBody>
      </p:sp>
      <p:sp>
        <p:nvSpPr>
          <p:cNvPr id="1188" name="Google Shape;1188;p48"/>
          <p:cNvSpPr/>
          <p:nvPr/>
        </p:nvSpPr>
        <p:spPr>
          <a:xfrm>
            <a:off x="5500276" y="181925"/>
            <a:ext cx="3409200" cy="784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GB" sz="2250" b="1" i="0" u="none" strike="noStrike" cap="none" dirty="0">
                <a:solidFill>
                  <a:srgbClr val="00B0F0"/>
                </a:solidFill>
                <a:latin typeface="Montserrat"/>
                <a:ea typeface="Montserrat"/>
                <a:cs typeface="Montserrat"/>
                <a:sym typeface="Montserrat"/>
              </a:rPr>
              <a:t>Visual Deception:</a:t>
            </a:r>
            <a:r>
              <a:rPr lang="en-GB" sz="2250" b="1" dirty="0">
                <a:solidFill>
                  <a:srgbClr val="00B0F0"/>
                </a:solidFill>
                <a:latin typeface="Montserrat"/>
                <a:ea typeface="Montserrat"/>
                <a:cs typeface="Montserrat"/>
                <a:sym typeface="Montserrat"/>
              </a:rPr>
              <a:t> </a:t>
            </a:r>
            <a:r>
              <a:rPr lang="en-GB" sz="2250" b="1" i="0" u="none" strike="noStrike" cap="none" dirty="0">
                <a:solidFill>
                  <a:srgbClr val="FF6600"/>
                </a:solidFill>
                <a:latin typeface="Montserrat"/>
                <a:ea typeface="Montserrat"/>
                <a:cs typeface="Montserrat"/>
                <a:sym typeface="Montserrat"/>
              </a:rPr>
              <a:t>What are deepfakes?</a:t>
            </a:r>
            <a:endParaRPr dirty="0"/>
          </a:p>
        </p:txBody>
      </p:sp>
      <p:sp>
        <p:nvSpPr>
          <p:cNvPr id="1189" name="Google Shape;1189;p48"/>
          <p:cNvSpPr/>
          <p:nvPr/>
        </p:nvSpPr>
        <p:spPr>
          <a:xfrm>
            <a:off x="4816450" y="1258250"/>
            <a:ext cx="4093200" cy="26067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GB" sz="1600" b="1" i="0" u="none" strike="noStrike" cap="none">
                <a:solidFill>
                  <a:srgbClr val="000000"/>
                </a:solidFill>
                <a:latin typeface="Montserrat"/>
                <a:ea typeface="Montserrat"/>
                <a:cs typeface="Montserrat"/>
                <a:sym typeface="Montserrat"/>
              </a:rPr>
              <a:t>Deepfakes are fake videos created using digital software, machine learning and face swapping. </a:t>
            </a:r>
            <a:endParaRPr sz="1600" b="1" i="0" u="none" strike="noStrike" cap="none">
              <a:solidFill>
                <a:srgbClr val="000000"/>
              </a:solidFill>
              <a:latin typeface="Montserrat"/>
              <a:ea typeface="Montserrat"/>
              <a:cs typeface="Montserrat"/>
              <a:sym typeface="Montserrat"/>
            </a:endParaRPr>
          </a:p>
          <a:p>
            <a:pPr marL="0" marR="0" lvl="0" indent="0" algn="l" rtl="0">
              <a:lnSpc>
                <a:spcPct val="115000"/>
              </a:lnSpc>
              <a:spcBef>
                <a:spcPts val="0"/>
              </a:spcBef>
              <a:spcAft>
                <a:spcPts val="0"/>
              </a:spcAft>
              <a:buNone/>
            </a:pPr>
            <a:endParaRPr sz="1600">
              <a:latin typeface="Montserrat"/>
              <a:ea typeface="Montserrat"/>
              <a:cs typeface="Montserrat"/>
              <a:sym typeface="Montserrat"/>
            </a:endParaRPr>
          </a:p>
          <a:p>
            <a:pPr marL="0" marR="0" lvl="0" indent="0" algn="l" rtl="0">
              <a:lnSpc>
                <a:spcPct val="115000"/>
              </a:lnSpc>
              <a:spcBef>
                <a:spcPts val="0"/>
              </a:spcBef>
              <a:spcAft>
                <a:spcPts val="0"/>
              </a:spcAft>
              <a:buNone/>
            </a:pPr>
            <a:r>
              <a:rPr lang="en-GB" sz="1600" i="0" u="none" strike="noStrike" cap="none">
                <a:solidFill>
                  <a:srgbClr val="000000"/>
                </a:solidFill>
                <a:latin typeface="Montserrat"/>
                <a:ea typeface="Montserrat"/>
                <a:cs typeface="Montserrat"/>
                <a:sym typeface="Montserrat"/>
              </a:rPr>
              <a:t>Deepfakes are </a:t>
            </a:r>
            <a:r>
              <a:rPr lang="en-GB" sz="1600" b="1" i="0" u="none" strike="noStrike" cap="none">
                <a:solidFill>
                  <a:srgbClr val="000000"/>
                </a:solidFill>
                <a:latin typeface="Montserrat"/>
                <a:ea typeface="Montserrat"/>
                <a:cs typeface="Montserrat"/>
                <a:sym typeface="Montserrat"/>
              </a:rPr>
              <a:t>computer-created artificial videos </a:t>
            </a:r>
            <a:r>
              <a:rPr lang="en-GB" sz="1600" i="0" u="none" strike="noStrike" cap="none">
                <a:solidFill>
                  <a:srgbClr val="000000"/>
                </a:solidFill>
                <a:latin typeface="Montserrat"/>
                <a:ea typeface="Montserrat"/>
                <a:cs typeface="Montserrat"/>
                <a:sym typeface="Montserrat"/>
              </a:rPr>
              <a:t>in which </a:t>
            </a:r>
            <a:r>
              <a:rPr lang="en-GB" sz="1600" b="1" i="0" u="none" strike="noStrike" cap="none">
                <a:solidFill>
                  <a:srgbClr val="000000"/>
                </a:solidFill>
                <a:latin typeface="Montserrat"/>
                <a:ea typeface="Montserrat"/>
                <a:cs typeface="Montserrat"/>
                <a:sym typeface="Montserrat"/>
              </a:rPr>
              <a:t>images are combined to create new footage that </a:t>
            </a:r>
            <a:r>
              <a:rPr lang="en-GB" sz="1600" i="0" u="none" strike="noStrike" cap="none">
                <a:solidFill>
                  <a:srgbClr val="000000"/>
                </a:solidFill>
                <a:latin typeface="Montserrat"/>
                <a:ea typeface="Montserrat"/>
                <a:cs typeface="Montserrat"/>
                <a:sym typeface="Montserrat"/>
              </a:rPr>
              <a:t>depicts events, statements or action that </a:t>
            </a:r>
            <a:r>
              <a:rPr lang="en-GB" sz="1600" b="1" i="0" u="none" strike="noStrike" cap="none">
                <a:solidFill>
                  <a:srgbClr val="000000"/>
                </a:solidFill>
                <a:latin typeface="Montserrat"/>
                <a:ea typeface="Montserrat"/>
                <a:cs typeface="Montserrat"/>
                <a:sym typeface="Montserrat"/>
              </a:rPr>
              <a:t>never actually happened</a:t>
            </a:r>
            <a:r>
              <a:rPr lang="en-GB" sz="1600" i="0" u="none" strike="noStrike" cap="none">
                <a:solidFill>
                  <a:srgbClr val="000000"/>
                </a:solidFill>
                <a:latin typeface="Montserrat"/>
                <a:ea typeface="Montserrat"/>
                <a:cs typeface="Montserrat"/>
                <a:sym typeface="Montserrat"/>
              </a:rPr>
              <a:t>. </a:t>
            </a:r>
            <a:endParaRPr sz="1600" i="0" u="none" strike="noStrike" cap="none">
              <a:solidFill>
                <a:srgbClr val="000000"/>
              </a:solidFill>
              <a:latin typeface="Montserrat"/>
              <a:ea typeface="Montserrat"/>
              <a:cs typeface="Montserrat"/>
              <a:sym typeface="Montserrat"/>
            </a:endParaRPr>
          </a:p>
        </p:txBody>
      </p:sp>
      <p:pic>
        <p:nvPicPr>
          <p:cNvPr id="1190" name="Google Shape;1190;p48"/>
          <p:cNvPicPr preferRelativeResize="0"/>
          <p:nvPr/>
        </p:nvPicPr>
        <p:blipFill rotWithShape="1">
          <a:blip r:embed="rId4">
            <a:alphaModFix/>
          </a:blip>
          <a:srcRect/>
          <a:stretch/>
        </p:blipFill>
        <p:spPr>
          <a:xfrm>
            <a:off x="910925" y="1354773"/>
            <a:ext cx="2896250" cy="2184379"/>
          </a:xfrm>
          <a:prstGeom prst="rect">
            <a:avLst/>
          </a:prstGeom>
          <a:noFill/>
          <a:ln>
            <a:noFill/>
          </a:ln>
        </p:spPr>
      </p:pic>
      <p:pic>
        <p:nvPicPr>
          <p:cNvPr id="1191" name="Google Shape;1191;p48"/>
          <p:cNvPicPr preferRelativeResize="0"/>
          <p:nvPr/>
        </p:nvPicPr>
        <p:blipFill rotWithShape="1">
          <a:blip r:embed="rId5">
            <a:alphaModFix/>
          </a:blip>
          <a:srcRect/>
          <a:stretch/>
        </p:blipFill>
        <p:spPr>
          <a:xfrm>
            <a:off x="146124" y="79781"/>
            <a:ext cx="2542006" cy="56204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6" name="Google Shape;1196;p49"/>
          <p:cNvSpPr/>
          <p:nvPr/>
        </p:nvSpPr>
        <p:spPr>
          <a:xfrm>
            <a:off x="1402794" y="141490"/>
            <a:ext cx="75069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endParaRPr sz="2000" b="1" i="0" u="none" strike="noStrike" cap="none">
              <a:solidFill>
                <a:srgbClr val="FF6600"/>
              </a:solidFill>
              <a:latin typeface="Montserrat"/>
              <a:ea typeface="Montserrat"/>
              <a:cs typeface="Montserrat"/>
              <a:sym typeface="Montserrat"/>
            </a:endParaRPr>
          </a:p>
        </p:txBody>
      </p:sp>
      <p:sp>
        <p:nvSpPr>
          <p:cNvPr id="1197" name="Google Shape;1197;p49"/>
          <p:cNvSpPr/>
          <p:nvPr/>
        </p:nvSpPr>
        <p:spPr>
          <a:xfrm>
            <a:off x="4013724" y="181925"/>
            <a:ext cx="48960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GB" sz="2250" b="1">
                <a:solidFill>
                  <a:srgbClr val="FF6600"/>
                </a:solidFill>
                <a:latin typeface="Montserrat"/>
                <a:ea typeface="Montserrat"/>
                <a:cs typeface="Montserrat"/>
                <a:sym typeface="Montserrat"/>
              </a:rPr>
              <a:t>Deepfakes: </a:t>
            </a:r>
            <a:r>
              <a:rPr lang="en-GB" sz="2250" b="1" i="0" u="none" strike="noStrike" cap="none">
                <a:solidFill>
                  <a:srgbClr val="FF6600"/>
                </a:solidFill>
                <a:latin typeface="Montserrat"/>
                <a:ea typeface="Montserrat"/>
                <a:cs typeface="Montserrat"/>
                <a:sym typeface="Montserrat"/>
              </a:rPr>
              <a:t>How does it work?</a:t>
            </a:r>
            <a:endParaRPr/>
          </a:p>
        </p:txBody>
      </p:sp>
      <p:sp>
        <p:nvSpPr>
          <p:cNvPr id="1198" name="Google Shape;1198;p49"/>
          <p:cNvSpPr/>
          <p:nvPr/>
        </p:nvSpPr>
        <p:spPr>
          <a:xfrm>
            <a:off x="3518625" y="1223300"/>
            <a:ext cx="5313900" cy="3077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600" i="0" u="none" strike="noStrike" cap="none">
                <a:solidFill>
                  <a:srgbClr val="000000"/>
                </a:solidFill>
                <a:latin typeface="Montserrat"/>
                <a:ea typeface="Montserrat"/>
                <a:cs typeface="Montserrat"/>
                <a:sym typeface="Montserrat"/>
              </a:rPr>
              <a:t>Deep Fakes use a technology similar to </a:t>
            </a:r>
            <a:r>
              <a:rPr lang="en-GB" sz="1600" b="1" i="0" u="none" strike="noStrike" cap="none">
                <a:solidFill>
                  <a:srgbClr val="000000"/>
                </a:solidFill>
                <a:latin typeface="Montserrat"/>
                <a:ea typeface="Montserrat"/>
                <a:cs typeface="Montserrat"/>
                <a:sym typeface="Montserrat"/>
              </a:rPr>
              <a:t>facial recognition </a:t>
            </a:r>
            <a:r>
              <a:rPr lang="en-GB" sz="1600" i="0" u="none" strike="noStrike" cap="none">
                <a:solidFill>
                  <a:srgbClr val="000000"/>
                </a:solidFill>
                <a:latin typeface="Montserrat"/>
                <a:ea typeface="Montserrat"/>
                <a:cs typeface="Montserrat"/>
                <a:sym typeface="Montserrat"/>
              </a:rPr>
              <a:t>used in </a:t>
            </a:r>
            <a:r>
              <a:rPr lang="en-GB" sz="1600">
                <a:latin typeface="Montserrat"/>
                <a:ea typeface="Montserrat"/>
                <a:cs typeface="Montserrat"/>
                <a:sym typeface="Montserrat"/>
              </a:rPr>
              <a:t>apps such as Snapchat’s face swap or filters function but deep fakes augment your facial features to </a:t>
            </a:r>
            <a:r>
              <a:rPr lang="en-GB" sz="1600" b="1">
                <a:latin typeface="Montserrat"/>
                <a:ea typeface="Montserrat"/>
                <a:cs typeface="Montserrat"/>
                <a:sym typeface="Montserrat"/>
              </a:rPr>
              <a:t>map faces to “landmark” points</a:t>
            </a:r>
            <a:r>
              <a:rPr lang="en-GB" sz="1600">
                <a:latin typeface="Montserrat"/>
                <a:ea typeface="Montserrat"/>
                <a:cs typeface="Montserrat"/>
                <a:sym typeface="Montserrat"/>
              </a:rPr>
              <a:t> like </a:t>
            </a:r>
            <a:r>
              <a:rPr lang="en-GB" sz="1600">
                <a:solidFill>
                  <a:schemeClr val="dk1"/>
                </a:solidFill>
                <a:latin typeface="Montserrat"/>
                <a:ea typeface="Montserrat"/>
                <a:cs typeface="Montserrat"/>
                <a:sym typeface="Montserrat"/>
              </a:rPr>
              <a:t>the corners of your eyes and mouth, your nostrils, and the contour of your jawline to</a:t>
            </a:r>
            <a:r>
              <a:rPr lang="en-GB" sz="1600">
                <a:latin typeface="Montserrat"/>
                <a:ea typeface="Montserrat"/>
                <a:cs typeface="Montserrat"/>
                <a:sym typeface="Montserrat"/>
              </a:rPr>
              <a:t> make the transformation appear </a:t>
            </a:r>
            <a:r>
              <a:rPr lang="en-GB" sz="1600" i="0" u="none" strike="noStrike" cap="none">
                <a:solidFill>
                  <a:srgbClr val="000000"/>
                </a:solidFill>
                <a:latin typeface="Montserrat"/>
                <a:ea typeface="Montserrat"/>
                <a:cs typeface="Montserrat"/>
                <a:sym typeface="Montserrat"/>
              </a:rPr>
              <a:t>much more realistic.</a:t>
            </a:r>
            <a:endParaRPr sz="160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sz="1600">
              <a:latin typeface="Montserrat"/>
              <a:ea typeface="Montserrat"/>
              <a:cs typeface="Montserrat"/>
              <a:sym typeface="Montserrat"/>
            </a:endParaRPr>
          </a:p>
          <a:p>
            <a:pPr marL="0" marR="0" lvl="0" indent="0" algn="l" rtl="0">
              <a:lnSpc>
                <a:spcPct val="100000"/>
              </a:lnSpc>
              <a:spcBef>
                <a:spcPts val="0"/>
              </a:spcBef>
              <a:spcAft>
                <a:spcPts val="0"/>
              </a:spcAft>
              <a:buNone/>
            </a:pPr>
            <a:r>
              <a:rPr lang="en-GB" sz="1600" i="0" u="none" strike="noStrike" cap="none">
                <a:solidFill>
                  <a:srgbClr val="000000"/>
                </a:solidFill>
                <a:latin typeface="Montserrat"/>
                <a:ea typeface="Montserrat"/>
                <a:cs typeface="Montserrat"/>
                <a:sym typeface="Montserrat"/>
              </a:rPr>
              <a:t>GAN can also be used to </a:t>
            </a:r>
            <a:r>
              <a:rPr lang="en-GB" sz="1600" b="1" i="0" u="none" strike="noStrike" cap="none">
                <a:solidFill>
                  <a:srgbClr val="000000"/>
                </a:solidFill>
                <a:latin typeface="Montserrat"/>
                <a:ea typeface="Montserrat"/>
                <a:cs typeface="Montserrat"/>
                <a:sym typeface="Montserrat"/>
              </a:rPr>
              <a:t>generate new audio</a:t>
            </a:r>
            <a:r>
              <a:rPr lang="en-GB" sz="1600" i="0" u="none" strike="noStrike" cap="none">
                <a:solidFill>
                  <a:srgbClr val="000000"/>
                </a:solidFill>
                <a:latin typeface="Montserrat"/>
                <a:ea typeface="Montserrat"/>
                <a:cs typeface="Montserrat"/>
                <a:sym typeface="Montserrat"/>
              </a:rPr>
              <a:t> from existing audio, or new text from existing text – it is a multiuse technology. </a:t>
            </a:r>
            <a:endParaRPr sz="160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a:latin typeface="Montserrat"/>
              <a:ea typeface="Montserrat"/>
              <a:cs typeface="Montserrat"/>
              <a:sym typeface="Montserrat"/>
            </a:endParaRPr>
          </a:p>
          <a:p>
            <a:pPr marL="0" marR="0" lvl="0" indent="0" algn="l" rtl="0">
              <a:lnSpc>
                <a:spcPct val="100000"/>
              </a:lnSpc>
              <a:spcBef>
                <a:spcPts val="0"/>
              </a:spcBef>
              <a:spcAft>
                <a:spcPts val="0"/>
              </a:spcAft>
              <a:buNone/>
            </a:pPr>
            <a:endParaRPr>
              <a:latin typeface="Montserrat"/>
              <a:ea typeface="Montserrat"/>
              <a:cs typeface="Montserrat"/>
              <a:sym typeface="Montserrat"/>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199" name="Google Shape;1199;p49"/>
          <p:cNvGrpSpPr/>
          <p:nvPr/>
        </p:nvGrpSpPr>
        <p:grpSpPr>
          <a:xfrm rot="5400000">
            <a:off x="-153490" y="1441330"/>
            <a:ext cx="4185985" cy="2934118"/>
            <a:chOff x="531239" y="2245624"/>
            <a:chExt cx="4710234" cy="3525313"/>
          </a:xfrm>
        </p:grpSpPr>
        <p:pic>
          <p:nvPicPr>
            <p:cNvPr id="1200" name="Google Shape;1200;p49"/>
            <p:cNvPicPr preferRelativeResize="0"/>
            <p:nvPr/>
          </p:nvPicPr>
          <p:blipFill rotWithShape="1">
            <a:blip r:embed="rId3">
              <a:alphaModFix/>
            </a:blip>
            <a:srcRect/>
            <a:stretch/>
          </p:blipFill>
          <p:spPr>
            <a:xfrm rot="5400000">
              <a:off x="1123699" y="1653164"/>
              <a:ext cx="3525313" cy="4710234"/>
            </a:xfrm>
            <a:prstGeom prst="rect">
              <a:avLst/>
            </a:prstGeom>
            <a:noFill/>
            <a:ln>
              <a:noFill/>
            </a:ln>
          </p:spPr>
        </p:pic>
        <p:sp>
          <p:nvSpPr>
            <p:cNvPr id="1201" name="Google Shape;1201;p49"/>
            <p:cNvSpPr/>
            <p:nvPr/>
          </p:nvSpPr>
          <p:spPr>
            <a:xfrm>
              <a:off x="1109749" y="2580941"/>
              <a:ext cx="3703200" cy="2826000"/>
            </a:xfrm>
            <a:prstGeom prst="rect">
              <a:avLst/>
            </a:prstGeom>
            <a:solidFill>
              <a:srgbClr val="FFCA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FFFFFF"/>
                </a:solidFill>
                <a:latin typeface="Arial"/>
                <a:ea typeface="Arial"/>
                <a:cs typeface="Arial"/>
                <a:sym typeface="Arial"/>
              </a:endParaRPr>
            </a:p>
          </p:txBody>
        </p:sp>
      </p:grpSp>
      <p:pic>
        <p:nvPicPr>
          <p:cNvPr id="1202" name="Google Shape;1202;p49"/>
          <p:cNvPicPr preferRelativeResize="0"/>
          <p:nvPr/>
        </p:nvPicPr>
        <p:blipFill rotWithShape="1">
          <a:blip r:embed="rId4">
            <a:alphaModFix/>
          </a:blip>
          <a:srcRect r="53124" b="9543"/>
          <a:stretch/>
        </p:blipFill>
        <p:spPr>
          <a:xfrm>
            <a:off x="732027" y="1250377"/>
            <a:ext cx="2414949" cy="3370175"/>
          </a:xfrm>
          <a:prstGeom prst="rect">
            <a:avLst/>
          </a:prstGeom>
          <a:noFill/>
          <a:ln>
            <a:noFill/>
          </a:ln>
        </p:spPr>
      </p:pic>
      <p:pic>
        <p:nvPicPr>
          <p:cNvPr id="1203" name="Google Shape;1203;p49"/>
          <p:cNvPicPr preferRelativeResize="0"/>
          <p:nvPr/>
        </p:nvPicPr>
        <p:blipFill rotWithShape="1">
          <a:blip r:embed="rId5">
            <a:alphaModFix/>
          </a:blip>
          <a:srcRect/>
          <a:stretch/>
        </p:blipFill>
        <p:spPr>
          <a:xfrm>
            <a:off x="146124" y="79781"/>
            <a:ext cx="2542006" cy="56204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08" name="Google Shape;1208;p50"/>
          <p:cNvSpPr/>
          <p:nvPr/>
        </p:nvSpPr>
        <p:spPr>
          <a:xfrm>
            <a:off x="1402794" y="141490"/>
            <a:ext cx="75069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endParaRPr sz="2000" b="1" i="0" u="none" strike="noStrike" cap="none">
              <a:solidFill>
                <a:srgbClr val="FF6600"/>
              </a:solidFill>
              <a:latin typeface="Montserrat"/>
              <a:ea typeface="Montserrat"/>
              <a:cs typeface="Montserrat"/>
              <a:sym typeface="Montserrat"/>
            </a:endParaRPr>
          </a:p>
        </p:txBody>
      </p:sp>
      <p:sp>
        <p:nvSpPr>
          <p:cNvPr id="1209" name="Google Shape;1209;p50"/>
          <p:cNvSpPr/>
          <p:nvPr/>
        </p:nvSpPr>
        <p:spPr>
          <a:xfrm>
            <a:off x="3065994" y="490957"/>
            <a:ext cx="5843700" cy="4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2400" b="1" i="0" u="none" strike="noStrike" cap="none">
                <a:solidFill>
                  <a:srgbClr val="FF6600"/>
                </a:solidFill>
                <a:latin typeface="Montserrat"/>
                <a:ea typeface="Montserrat"/>
                <a:cs typeface="Montserrat"/>
                <a:sym typeface="Montserrat"/>
              </a:rPr>
              <a:t>When seeing is no longer believing</a:t>
            </a:r>
            <a:r>
              <a:rPr lang="en-GB" sz="2250" b="1" i="0" u="none" strike="noStrike" cap="none">
                <a:solidFill>
                  <a:srgbClr val="FF6600"/>
                </a:solidFill>
                <a:latin typeface="Montserrat"/>
                <a:ea typeface="Montserrat"/>
                <a:cs typeface="Montserrat"/>
                <a:sym typeface="Montserrat"/>
              </a:rPr>
              <a:t> </a:t>
            </a:r>
            <a:endParaRPr/>
          </a:p>
        </p:txBody>
      </p:sp>
      <p:sp>
        <p:nvSpPr>
          <p:cNvPr id="1210" name="Google Shape;1210;p50"/>
          <p:cNvSpPr/>
          <p:nvPr/>
        </p:nvSpPr>
        <p:spPr>
          <a:xfrm>
            <a:off x="4444825" y="1279025"/>
            <a:ext cx="4464900" cy="270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600" b="1" i="0" u="none" strike="noStrike" cap="none">
                <a:solidFill>
                  <a:srgbClr val="000000"/>
                </a:solidFill>
                <a:latin typeface="Montserrat"/>
                <a:ea typeface="Montserrat"/>
                <a:cs typeface="Montserrat"/>
                <a:sym typeface="Montserrat"/>
              </a:rPr>
              <a:t>Developments in these kinds of technologies have obvious social, moral and political implications. </a:t>
            </a:r>
            <a:endParaRPr sz="1600" b="1"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sz="1600" b="1">
              <a:latin typeface="Montserrat"/>
              <a:ea typeface="Montserrat"/>
              <a:cs typeface="Montserrat"/>
              <a:sym typeface="Montserrat"/>
            </a:endParaRPr>
          </a:p>
          <a:p>
            <a:pPr marL="0" marR="0" lvl="0" indent="0" algn="l" rtl="0">
              <a:lnSpc>
                <a:spcPct val="100000"/>
              </a:lnSpc>
              <a:spcBef>
                <a:spcPts val="0"/>
              </a:spcBef>
              <a:spcAft>
                <a:spcPts val="0"/>
              </a:spcAft>
              <a:buNone/>
            </a:pPr>
            <a:r>
              <a:rPr lang="en-GB" sz="1600" b="1" i="0" u="none" strike="noStrike" cap="none">
                <a:solidFill>
                  <a:srgbClr val="000000"/>
                </a:solidFill>
                <a:latin typeface="Montserrat"/>
                <a:ea typeface="Montserrat"/>
                <a:cs typeface="Montserrat"/>
                <a:sym typeface="Montserrat"/>
              </a:rPr>
              <a:t>If everything could be fake does that mean that nothing is real anymore? </a:t>
            </a:r>
            <a:endParaRPr sz="1600" b="1"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sz="1600" b="1">
              <a:latin typeface="Montserrat"/>
              <a:ea typeface="Montserrat"/>
              <a:cs typeface="Montserrat"/>
              <a:sym typeface="Montserrat"/>
            </a:endParaRPr>
          </a:p>
          <a:p>
            <a:pPr marL="0" marR="0" lvl="0" indent="0" algn="l" rtl="0">
              <a:lnSpc>
                <a:spcPct val="100000"/>
              </a:lnSpc>
              <a:spcBef>
                <a:spcPts val="0"/>
              </a:spcBef>
              <a:spcAft>
                <a:spcPts val="0"/>
              </a:spcAft>
              <a:buNone/>
            </a:pPr>
            <a:r>
              <a:rPr lang="en-GB" sz="1600" b="1" i="0" u="none" strike="noStrike" cap="none">
                <a:solidFill>
                  <a:srgbClr val="000000"/>
                </a:solidFill>
                <a:latin typeface="Montserrat"/>
                <a:ea typeface="Montserrat"/>
                <a:cs typeface="Montserrat"/>
                <a:sym typeface="Montserrat"/>
              </a:rPr>
              <a:t>If deepfakes make people believe they can’t trust video, the problems of false information and conspiracy theories could get worse.</a:t>
            </a:r>
            <a:endParaRPr sz="1600" b="1">
              <a:latin typeface="Montserrat"/>
              <a:ea typeface="Montserrat"/>
              <a:cs typeface="Montserrat"/>
              <a:sym typeface="Montserrat"/>
            </a:endParaRPr>
          </a:p>
        </p:txBody>
      </p:sp>
      <p:pic>
        <p:nvPicPr>
          <p:cNvPr id="1211" name="Google Shape;1211;p50"/>
          <p:cNvPicPr preferRelativeResize="0"/>
          <p:nvPr/>
        </p:nvPicPr>
        <p:blipFill rotWithShape="1">
          <a:blip r:embed="rId3">
            <a:alphaModFix/>
          </a:blip>
          <a:srcRect/>
          <a:stretch/>
        </p:blipFill>
        <p:spPr>
          <a:xfrm>
            <a:off x="146125" y="1367625"/>
            <a:ext cx="4031098" cy="2545925"/>
          </a:xfrm>
          <a:prstGeom prst="rect">
            <a:avLst/>
          </a:prstGeom>
          <a:noFill/>
          <a:ln w="38100" cap="flat" cmpd="sng">
            <a:solidFill>
              <a:srgbClr val="434343"/>
            </a:solidFill>
            <a:prstDash val="solid"/>
            <a:round/>
            <a:headEnd type="none" w="sm" len="sm"/>
            <a:tailEnd type="none" w="sm" len="sm"/>
          </a:ln>
        </p:spPr>
      </p:pic>
      <p:pic>
        <p:nvPicPr>
          <p:cNvPr id="1212" name="Google Shape;1212;p50"/>
          <p:cNvPicPr preferRelativeResize="0"/>
          <p:nvPr/>
        </p:nvPicPr>
        <p:blipFill rotWithShape="1">
          <a:blip r:embed="rId4">
            <a:alphaModFix/>
          </a:blip>
          <a:srcRect/>
          <a:stretch/>
        </p:blipFill>
        <p:spPr>
          <a:xfrm>
            <a:off x="146124" y="79781"/>
            <a:ext cx="2542006" cy="56204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sp>
        <p:nvSpPr>
          <p:cNvPr id="1217" name="Google Shape;1217;p51"/>
          <p:cNvSpPr/>
          <p:nvPr/>
        </p:nvSpPr>
        <p:spPr>
          <a:xfrm>
            <a:off x="1402794" y="141490"/>
            <a:ext cx="75069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endParaRPr sz="2000" b="1" i="0" u="none" strike="noStrike" cap="none">
              <a:solidFill>
                <a:srgbClr val="FF6600"/>
              </a:solidFill>
              <a:latin typeface="Montserrat"/>
              <a:ea typeface="Montserrat"/>
              <a:cs typeface="Montserrat"/>
              <a:sym typeface="Montserrat"/>
            </a:endParaRPr>
          </a:p>
        </p:txBody>
      </p:sp>
      <p:sp>
        <p:nvSpPr>
          <p:cNvPr id="1218" name="Google Shape;1218;p51"/>
          <p:cNvSpPr/>
          <p:nvPr/>
        </p:nvSpPr>
        <p:spPr>
          <a:xfrm>
            <a:off x="3909649" y="181925"/>
            <a:ext cx="4999800" cy="784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GB" sz="2400" b="1" i="0" u="none" strike="noStrike" cap="none">
                <a:solidFill>
                  <a:srgbClr val="FF6600"/>
                </a:solidFill>
                <a:latin typeface="Montserrat"/>
                <a:ea typeface="Montserrat"/>
                <a:cs typeface="Montserrat"/>
                <a:sym typeface="Montserrat"/>
              </a:rPr>
              <a:t>H</a:t>
            </a:r>
            <a:r>
              <a:rPr lang="en-GB" sz="2400" b="1">
                <a:solidFill>
                  <a:srgbClr val="FF6600"/>
                </a:solidFill>
                <a:latin typeface="Montserrat"/>
                <a:ea typeface="Montserrat"/>
                <a:cs typeface="Montserrat"/>
                <a:sym typeface="Montserrat"/>
              </a:rPr>
              <a:t>OW TO SPOT DEEP FAKES</a:t>
            </a:r>
            <a:r>
              <a:rPr lang="en-GB" sz="2400" b="1" i="0" u="none" strike="noStrike" cap="none">
                <a:solidFill>
                  <a:srgbClr val="FF6600"/>
                </a:solidFill>
                <a:latin typeface="Montserrat"/>
                <a:ea typeface="Montserrat"/>
                <a:cs typeface="Montserrat"/>
                <a:sym typeface="Montserrat"/>
              </a:rPr>
              <a:t>?</a:t>
            </a:r>
            <a:endParaRPr sz="2400"/>
          </a:p>
        </p:txBody>
      </p:sp>
      <p:sp>
        <p:nvSpPr>
          <p:cNvPr id="1219" name="Google Shape;1219;p51"/>
          <p:cNvSpPr/>
          <p:nvPr/>
        </p:nvSpPr>
        <p:spPr>
          <a:xfrm>
            <a:off x="3459150" y="966725"/>
            <a:ext cx="5075400" cy="28680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GB" sz="1800" i="0" u="none" strike="noStrike" cap="none">
                <a:solidFill>
                  <a:srgbClr val="000000"/>
                </a:solidFill>
                <a:latin typeface="Montserrat"/>
                <a:ea typeface="Montserrat"/>
                <a:cs typeface="Montserrat"/>
                <a:sym typeface="Montserrat"/>
              </a:rPr>
              <a:t>We need to use</a:t>
            </a:r>
            <a:r>
              <a:rPr lang="en-GB" sz="1800" b="1" i="0" u="none" strike="noStrike" cap="none">
                <a:solidFill>
                  <a:srgbClr val="000000"/>
                </a:solidFill>
                <a:latin typeface="Montserrat"/>
                <a:ea typeface="Montserrat"/>
                <a:cs typeface="Montserrat"/>
                <a:sym typeface="Montserrat"/>
              </a:rPr>
              <a:t> critical thinking</a:t>
            </a:r>
            <a:r>
              <a:rPr lang="en-GB" sz="1800" i="0" u="none" strike="noStrike" cap="none">
                <a:solidFill>
                  <a:srgbClr val="000000"/>
                </a:solidFill>
                <a:latin typeface="Montserrat"/>
                <a:ea typeface="Montserrat"/>
                <a:cs typeface="Montserrat"/>
                <a:sym typeface="Montserrat"/>
              </a:rPr>
              <a:t> and ask ourselves key questions such as: </a:t>
            </a:r>
            <a:endParaRPr sz="1800">
              <a:latin typeface="Montserrat"/>
              <a:ea typeface="Montserrat"/>
              <a:cs typeface="Montserrat"/>
              <a:sym typeface="Montserrat"/>
            </a:endParaRPr>
          </a:p>
          <a:p>
            <a:pPr marL="457200" marR="0" lvl="0" indent="-342900" algn="l" rtl="0">
              <a:lnSpc>
                <a:spcPct val="115000"/>
              </a:lnSpc>
              <a:spcBef>
                <a:spcPts val="0"/>
              </a:spcBef>
              <a:spcAft>
                <a:spcPts val="0"/>
              </a:spcAft>
              <a:buClr>
                <a:srgbClr val="000000"/>
              </a:buClr>
              <a:buSzPts val="1800"/>
              <a:buFont typeface="Montserrat"/>
              <a:buChar char="●"/>
            </a:pPr>
            <a:r>
              <a:rPr lang="en-GB" sz="1800" b="1" i="0" u="none" strike="noStrike" cap="none">
                <a:solidFill>
                  <a:srgbClr val="000000"/>
                </a:solidFill>
                <a:latin typeface="Montserrat"/>
                <a:ea typeface="Montserrat"/>
                <a:cs typeface="Montserrat"/>
                <a:sym typeface="Montserrat"/>
              </a:rPr>
              <a:t>Who and why is someone sharing this video? </a:t>
            </a:r>
            <a:endParaRPr sz="1800" b="1">
              <a:latin typeface="Montserrat"/>
              <a:ea typeface="Montserrat"/>
              <a:cs typeface="Montserrat"/>
              <a:sym typeface="Montserrat"/>
            </a:endParaRPr>
          </a:p>
          <a:p>
            <a:pPr marL="457200" marR="0" lvl="0" indent="-342900" algn="l" rtl="0">
              <a:lnSpc>
                <a:spcPct val="115000"/>
              </a:lnSpc>
              <a:spcBef>
                <a:spcPts val="0"/>
              </a:spcBef>
              <a:spcAft>
                <a:spcPts val="0"/>
              </a:spcAft>
              <a:buClr>
                <a:srgbClr val="000000"/>
              </a:buClr>
              <a:buSzPts val="1800"/>
              <a:buFont typeface="Montserrat"/>
              <a:buChar char="●"/>
            </a:pPr>
            <a:r>
              <a:rPr lang="en-GB" sz="1800" b="1" i="0" u="none" strike="noStrike" cap="none">
                <a:solidFill>
                  <a:srgbClr val="000000"/>
                </a:solidFill>
                <a:latin typeface="Montserrat"/>
                <a:ea typeface="Montserrat"/>
                <a:cs typeface="Montserrat"/>
                <a:sym typeface="Montserrat"/>
              </a:rPr>
              <a:t>Who or what is the original source? </a:t>
            </a:r>
            <a:endParaRPr sz="1800" b="1">
              <a:latin typeface="Montserrat"/>
              <a:ea typeface="Montserrat"/>
              <a:cs typeface="Montserrat"/>
              <a:sym typeface="Montserrat"/>
            </a:endParaRPr>
          </a:p>
          <a:p>
            <a:pPr marL="457200" marR="0" lvl="0" indent="-342900" algn="l" rtl="0">
              <a:lnSpc>
                <a:spcPct val="115000"/>
              </a:lnSpc>
              <a:spcBef>
                <a:spcPts val="0"/>
              </a:spcBef>
              <a:spcAft>
                <a:spcPts val="0"/>
              </a:spcAft>
              <a:buClr>
                <a:srgbClr val="000000"/>
              </a:buClr>
              <a:buSzPts val="1800"/>
              <a:buFont typeface="Montserrat"/>
              <a:buChar char="●"/>
            </a:pPr>
            <a:r>
              <a:rPr lang="en-GB" sz="1800" b="1" i="0" u="none" strike="noStrike" cap="none">
                <a:solidFill>
                  <a:srgbClr val="000000"/>
                </a:solidFill>
                <a:latin typeface="Montserrat"/>
                <a:ea typeface="Montserrat"/>
                <a:cs typeface="Montserrat"/>
                <a:sym typeface="Montserrat"/>
              </a:rPr>
              <a:t>Is the person in the video saying something you’d never expect them to say? </a:t>
            </a:r>
            <a:endParaRPr sz="1800" b="1">
              <a:latin typeface="Montserrat"/>
              <a:ea typeface="Montserrat"/>
              <a:cs typeface="Montserrat"/>
              <a:sym typeface="Montserrat"/>
            </a:endParaRPr>
          </a:p>
          <a:p>
            <a:pPr marL="457200" marR="0" lvl="0" indent="-342900" algn="l" rtl="0">
              <a:lnSpc>
                <a:spcPct val="115000"/>
              </a:lnSpc>
              <a:spcBef>
                <a:spcPts val="0"/>
              </a:spcBef>
              <a:spcAft>
                <a:spcPts val="0"/>
              </a:spcAft>
              <a:buClr>
                <a:srgbClr val="000000"/>
              </a:buClr>
              <a:buSzPts val="1800"/>
              <a:buFont typeface="Montserrat"/>
              <a:buChar char="●"/>
            </a:pPr>
            <a:r>
              <a:rPr lang="en-GB" sz="1800" b="1" i="0" u="none" strike="noStrike" cap="none">
                <a:solidFill>
                  <a:srgbClr val="000000"/>
                </a:solidFill>
                <a:latin typeface="Montserrat"/>
                <a:ea typeface="Montserrat"/>
                <a:cs typeface="Montserrat"/>
                <a:sym typeface="Montserrat"/>
              </a:rPr>
              <a:t>Does the video advance someone else’s agenda? Who benefits from this video?</a:t>
            </a:r>
            <a:endParaRPr sz="1800" b="1">
              <a:latin typeface="Montserrat"/>
              <a:ea typeface="Montserrat"/>
              <a:cs typeface="Montserrat"/>
              <a:sym typeface="Montserrat"/>
            </a:endParaRPr>
          </a:p>
        </p:txBody>
      </p:sp>
      <p:grpSp>
        <p:nvGrpSpPr>
          <p:cNvPr id="1220" name="Google Shape;1220;p51"/>
          <p:cNvGrpSpPr/>
          <p:nvPr/>
        </p:nvGrpSpPr>
        <p:grpSpPr>
          <a:xfrm rot="5400000">
            <a:off x="-100890" y="1206030"/>
            <a:ext cx="4185985" cy="2934118"/>
            <a:chOff x="531239" y="2245624"/>
            <a:chExt cx="4710234" cy="3525313"/>
          </a:xfrm>
        </p:grpSpPr>
        <p:pic>
          <p:nvPicPr>
            <p:cNvPr id="1221" name="Google Shape;1221;p51"/>
            <p:cNvPicPr preferRelativeResize="0"/>
            <p:nvPr/>
          </p:nvPicPr>
          <p:blipFill rotWithShape="1">
            <a:blip r:embed="rId3">
              <a:alphaModFix/>
            </a:blip>
            <a:srcRect/>
            <a:stretch/>
          </p:blipFill>
          <p:spPr>
            <a:xfrm rot="5400000">
              <a:off x="1123699" y="1653164"/>
              <a:ext cx="3525313" cy="4710234"/>
            </a:xfrm>
            <a:prstGeom prst="rect">
              <a:avLst/>
            </a:prstGeom>
            <a:noFill/>
            <a:ln>
              <a:noFill/>
            </a:ln>
          </p:spPr>
        </p:pic>
        <p:sp>
          <p:nvSpPr>
            <p:cNvPr id="1222" name="Google Shape;1222;p51"/>
            <p:cNvSpPr/>
            <p:nvPr/>
          </p:nvSpPr>
          <p:spPr>
            <a:xfrm>
              <a:off x="1109749" y="2580941"/>
              <a:ext cx="3703200" cy="2826000"/>
            </a:xfrm>
            <a:prstGeom prst="rect">
              <a:avLst/>
            </a:prstGeom>
            <a:solidFill>
              <a:srgbClr val="FFCA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FFFFFF"/>
                </a:solidFill>
                <a:latin typeface="Arial"/>
                <a:ea typeface="Arial"/>
                <a:cs typeface="Arial"/>
                <a:sym typeface="Arial"/>
              </a:endParaRPr>
            </a:p>
          </p:txBody>
        </p:sp>
      </p:grpSp>
      <p:pic>
        <p:nvPicPr>
          <p:cNvPr id="1223" name="Google Shape;1223;p51"/>
          <p:cNvPicPr preferRelativeResize="0"/>
          <p:nvPr/>
        </p:nvPicPr>
        <p:blipFill rotWithShape="1">
          <a:blip r:embed="rId4">
            <a:alphaModFix/>
          </a:blip>
          <a:srcRect/>
          <a:stretch/>
        </p:blipFill>
        <p:spPr>
          <a:xfrm>
            <a:off x="827776" y="1032484"/>
            <a:ext cx="2352252" cy="3352648"/>
          </a:xfrm>
          <a:prstGeom prst="rect">
            <a:avLst/>
          </a:prstGeom>
          <a:noFill/>
          <a:ln>
            <a:noFill/>
          </a:ln>
        </p:spPr>
      </p:pic>
      <p:pic>
        <p:nvPicPr>
          <p:cNvPr id="1224" name="Google Shape;1224;p51"/>
          <p:cNvPicPr preferRelativeResize="0"/>
          <p:nvPr/>
        </p:nvPicPr>
        <p:blipFill rotWithShape="1">
          <a:blip r:embed="rId5">
            <a:alphaModFix/>
          </a:blip>
          <a:srcRect/>
          <a:stretch/>
        </p:blipFill>
        <p:spPr>
          <a:xfrm>
            <a:off x="146124" y="79781"/>
            <a:ext cx="2542006" cy="56204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pic>
        <p:nvPicPr>
          <p:cNvPr id="1229" name="Google Shape;1229;p52"/>
          <p:cNvPicPr preferRelativeResize="0"/>
          <p:nvPr/>
        </p:nvPicPr>
        <p:blipFill rotWithShape="1">
          <a:blip r:embed="rId3">
            <a:alphaModFix/>
          </a:blip>
          <a:srcRect/>
          <a:stretch/>
        </p:blipFill>
        <p:spPr>
          <a:xfrm>
            <a:off x="5129784" y="2980944"/>
            <a:ext cx="4014216" cy="2162740"/>
          </a:xfrm>
          <a:prstGeom prst="rect">
            <a:avLst/>
          </a:prstGeom>
          <a:noFill/>
          <a:ln>
            <a:noFill/>
          </a:ln>
        </p:spPr>
      </p:pic>
      <p:sp>
        <p:nvSpPr>
          <p:cNvPr id="1230" name="Google Shape;1230;p5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GB"/>
              <a:t>15</a:t>
            </a:fld>
            <a:endParaRPr/>
          </a:p>
        </p:txBody>
      </p:sp>
      <p:pic>
        <p:nvPicPr>
          <p:cNvPr id="1231" name="Google Shape;1231;p52"/>
          <p:cNvPicPr preferRelativeResize="0"/>
          <p:nvPr/>
        </p:nvPicPr>
        <p:blipFill rotWithShape="1">
          <a:blip r:embed="rId4">
            <a:alphaModFix/>
          </a:blip>
          <a:srcRect/>
          <a:stretch/>
        </p:blipFill>
        <p:spPr>
          <a:xfrm>
            <a:off x="602129" y="125821"/>
            <a:ext cx="2542005" cy="562043"/>
          </a:xfrm>
          <a:prstGeom prst="rect">
            <a:avLst/>
          </a:prstGeom>
          <a:noFill/>
          <a:ln>
            <a:noFill/>
          </a:ln>
        </p:spPr>
      </p:pic>
      <p:sp>
        <p:nvSpPr>
          <p:cNvPr id="1232" name="Google Shape;1232;p52"/>
          <p:cNvSpPr/>
          <p:nvPr/>
        </p:nvSpPr>
        <p:spPr>
          <a:xfrm>
            <a:off x="1813601" y="177100"/>
            <a:ext cx="72918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GB" sz="2400" b="1" i="0" u="none" strike="noStrike" cap="none" dirty="0">
                <a:solidFill>
                  <a:srgbClr val="FF6600"/>
                </a:solidFill>
                <a:latin typeface="Montserrat"/>
                <a:ea typeface="Montserrat"/>
                <a:cs typeface="Montserrat"/>
                <a:sym typeface="Montserrat"/>
              </a:rPr>
              <a:t>False information </a:t>
            </a:r>
            <a:endParaRPr sz="2400" b="1" i="0" u="none" strike="noStrike" cap="none" dirty="0">
              <a:solidFill>
                <a:srgbClr val="FF6600"/>
              </a:solidFill>
              <a:latin typeface="Montserrat"/>
              <a:ea typeface="Montserrat"/>
              <a:cs typeface="Montserrat"/>
              <a:sym typeface="Montserrat"/>
            </a:endParaRPr>
          </a:p>
          <a:p>
            <a:pPr marL="0" marR="0" lvl="0" indent="0" algn="r" rtl="0">
              <a:lnSpc>
                <a:spcPct val="100000"/>
              </a:lnSpc>
              <a:spcBef>
                <a:spcPts val="0"/>
              </a:spcBef>
              <a:spcAft>
                <a:spcPts val="0"/>
              </a:spcAft>
              <a:buNone/>
            </a:pPr>
            <a:r>
              <a:rPr lang="en-GB" sz="2400" b="1" dirty="0">
                <a:solidFill>
                  <a:srgbClr val="FF6600"/>
                </a:solidFill>
                <a:latin typeface="Montserrat"/>
                <a:ea typeface="Montserrat"/>
                <a:cs typeface="Montserrat"/>
                <a:sym typeface="Montserrat"/>
              </a:rPr>
              <a:t>&amp; </a:t>
            </a:r>
            <a:r>
              <a:rPr lang="en-GB" sz="2400" b="1" i="0" u="none" strike="noStrike" cap="none" dirty="0">
                <a:solidFill>
                  <a:srgbClr val="FF6600"/>
                </a:solidFill>
                <a:latin typeface="Montserrat"/>
                <a:ea typeface="Montserrat"/>
                <a:cs typeface="Montserrat"/>
                <a:sym typeface="Montserrat"/>
              </a:rPr>
              <a:t>social media </a:t>
            </a:r>
            <a:endParaRPr sz="2400" dirty="0"/>
          </a:p>
        </p:txBody>
      </p:sp>
      <p:sp>
        <p:nvSpPr>
          <p:cNvPr id="1233" name="Google Shape;1233;p52"/>
          <p:cNvSpPr/>
          <p:nvPr/>
        </p:nvSpPr>
        <p:spPr>
          <a:xfrm>
            <a:off x="162867" y="1207377"/>
            <a:ext cx="4713000" cy="2246700"/>
          </a:xfrm>
          <a:prstGeom prst="rect">
            <a:avLst/>
          </a:prstGeom>
          <a:noFill/>
          <a:ln>
            <a:noFill/>
          </a:ln>
        </p:spPr>
        <p:txBody>
          <a:bodyPr spcFirstLastPara="1" wrap="square" lIns="91425" tIns="45700" rIns="91425" bIns="45700" anchor="t" anchorCtr="0">
            <a:noAutofit/>
          </a:bodyPr>
          <a:lstStyle/>
          <a:p>
            <a:pPr marL="285750" marR="0" lvl="0" indent="-298450" algn="l" rtl="0">
              <a:lnSpc>
                <a:spcPct val="115000"/>
              </a:lnSpc>
              <a:spcBef>
                <a:spcPts val="0"/>
              </a:spcBef>
              <a:spcAft>
                <a:spcPts val="0"/>
              </a:spcAft>
              <a:buClr>
                <a:srgbClr val="000000"/>
              </a:buClr>
              <a:buSzPts val="1600"/>
              <a:buFont typeface="Montserrat"/>
              <a:buChar char="•"/>
            </a:pPr>
            <a:r>
              <a:rPr lang="en-GB" sz="1600" b="1" i="0" u="none" strike="noStrike" cap="none" dirty="0">
                <a:solidFill>
                  <a:srgbClr val="000000"/>
                </a:solidFill>
                <a:latin typeface="Montserrat"/>
                <a:ea typeface="Montserrat"/>
                <a:cs typeface="Montserrat"/>
                <a:sym typeface="Montserrat"/>
              </a:rPr>
              <a:t>Information overload and a general lack of understanding about how the internet works by people has also contributed to an increase in fake news or hoax stories. </a:t>
            </a:r>
            <a:endParaRPr sz="1600" b="1" i="0" u="none" strike="noStrike" cap="none" dirty="0">
              <a:solidFill>
                <a:srgbClr val="000000"/>
              </a:solidFill>
              <a:latin typeface="Montserrat"/>
              <a:ea typeface="Montserrat"/>
              <a:cs typeface="Montserrat"/>
              <a:sym typeface="Montserrat"/>
            </a:endParaRPr>
          </a:p>
          <a:p>
            <a:pPr marL="285750" marR="0" lvl="0" indent="-298450" algn="l" rtl="0">
              <a:lnSpc>
                <a:spcPct val="115000"/>
              </a:lnSpc>
              <a:spcBef>
                <a:spcPts val="0"/>
              </a:spcBef>
              <a:spcAft>
                <a:spcPts val="0"/>
              </a:spcAft>
              <a:buClr>
                <a:srgbClr val="000000"/>
              </a:buClr>
              <a:buSzPts val="1600"/>
              <a:buFont typeface="Montserrat"/>
              <a:buChar char="•"/>
            </a:pPr>
            <a:r>
              <a:rPr lang="en-GB" sz="1600" b="1" i="0" u="none" strike="noStrike" cap="none" dirty="0">
                <a:solidFill>
                  <a:srgbClr val="000000"/>
                </a:solidFill>
                <a:latin typeface="Montserrat"/>
                <a:ea typeface="Montserrat"/>
                <a:cs typeface="Montserrat"/>
                <a:sym typeface="Montserrat"/>
              </a:rPr>
              <a:t>Social media sites can play a big part in increasing the reach of these type of stories.</a:t>
            </a:r>
            <a:endParaRPr sz="1600" b="1" dirty="0">
              <a:latin typeface="Montserrat"/>
              <a:ea typeface="Montserrat"/>
              <a:cs typeface="Montserrat"/>
              <a:sym typeface="Montserrat"/>
            </a:endParaRPr>
          </a:p>
          <a:p>
            <a:pPr marL="457200" marR="0" lvl="0" indent="0" algn="l" rtl="0">
              <a:lnSpc>
                <a:spcPct val="115000"/>
              </a:lnSpc>
              <a:spcBef>
                <a:spcPts val="0"/>
              </a:spcBef>
              <a:spcAft>
                <a:spcPts val="0"/>
              </a:spcAft>
              <a:buNone/>
            </a:pPr>
            <a:r>
              <a:rPr lang="en-GB" sz="1600" b="1" i="1" u="none" strike="noStrike" cap="none" dirty="0">
                <a:solidFill>
                  <a:srgbClr val="000000"/>
                </a:solidFill>
                <a:latin typeface="Montserrat"/>
                <a:ea typeface="Montserrat"/>
                <a:cs typeface="Montserrat"/>
                <a:sym typeface="Montserrat"/>
              </a:rPr>
              <a:t>The economics of social media favour gossip, novelty, speed and “shareability” </a:t>
            </a:r>
            <a:endParaRPr sz="1600" b="1" i="1" u="none" strike="noStrike" cap="none" dirty="0">
              <a:solidFill>
                <a:srgbClr val="000000"/>
              </a:solidFill>
              <a:latin typeface="Montserrat"/>
              <a:ea typeface="Montserrat"/>
              <a:cs typeface="Montserrat"/>
              <a:sym typeface="Montserrat"/>
            </a:endParaRPr>
          </a:p>
          <a:p>
            <a:pPr marL="0" marR="0" lvl="0" indent="0" algn="l" rtl="0">
              <a:lnSpc>
                <a:spcPct val="115000"/>
              </a:lnSpc>
              <a:spcBef>
                <a:spcPts val="0"/>
              </a:spcBef>
              <a:spcAft>
                <a:spcPts val="0"/>
              </a:spcAft>
              <a:buNone/>
            </a:pPr>
            <a:r>
              <a:rPr lang="en-GB" sz="1600" b="1" i="1" dirty="0">
                <a:latin typeface="Montserrat"/>
                <a:ea typeface="Montserrat"/>
                <a:cs typeface="Montserrat"/>
                <a:sym typeface="Montserrat"/>
              </a:rPr>
              <a:t>   	 </a:t>
            </a:r>
            <a:r>
              <a:rPr lang="en-GB" sz="1600" b="1" i="1" u="none" strike="noStrike" cap="none" dirty="0">
                <a:solidFill>
                  <a:srgbClr val="000000"/>
                </a:solidFill>
                <a:latin typeface="Montserrat"/>
                <a:ea typeface="Montserrat"/>
                <a:cs typeface="Montserrat"/>
                <a:sym typeface="Montserrat"/>
              </a:rPr>
              <a:t>Simeon Yates</a:t>
            </a:r>
            <a:endParaRPr sz="1600" b="1" i="1" dirty="0">
              <a:latin typeface="Montserrat"/>
              <a:ea typeface="Montserrat"/>
              <a:cs typeface="Montserrat"/>
              <a:sym typeface="Montserrat"/>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234" name="Google Shape;1234;p52"/>
          <p:cNvPicPr preferRelativeResize="0"/>
          <p:nvPr/>
        </p:nvPicPr>
        <p:blipFill rotWithShape="1">
          <a:blip r:embed="rId5">
            <a:alphaModFix/>
          </a:blip>
          <a:srcRect/>
          <a:stretch/>
        </p:blipFill>
        <p:spPr>
          <a:xfrm>
            <a:off x="5459501" y="1739118"/>
            <a:ext cx="1218018" cy="1183218"/>
          </a:xfrm>
          <a:prstGeom prst="rect">
            <a:avLst/>
          </a:prstGeom>
          <a:noFill/>
          <a:ln>
            <a:noFill/>
          </a:ln>
        </p:spPr>
      </p:pic>
      <p:pic>
        <p:nvPicPr>
          <p:cNvPr id="1235" name="Google Shape;1235;p52"/>
          <p:cNvPicPr preferRelativeResize="0"/>
          <p:nvPr/>
        </p:nvPicPr>
        <p:blipFill rotWithShape="1">
          <a:blip r:embed="rId6">
            <a:alphaModFix/>
          </a:blip>
          <a:srcRect/>
          <a:stretch/>
        </p:blipFill>
        <p:spPr>
          <a:xfrm>
            <a:off x="7261153" y="1314382"/>
            <a:ext cx="1553044" cy="156421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p53"/>
          <p:cNvSpPr/>
          <p:nvPr/>
        </p:nvSpPr>
        <p:spPr>
          <a:xfrm>
            <a:off x="1402794" y="141490"/>
            <a:ext cx="75069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endParaRPr sz="2000" b="1" i="0" u="none" strike="noStrike" cap="none">
              <a:solidFill>
                <a:srgbClr val="FF6600"/>
              </a:solidFill>
              <a:latin typeface="Montserrat"/>
              <a:ea typeface="Montserrat"/>
              <a:cs typeface="Montserrat"/>
              <a:sym typeface="Montserrat"/>
            </a:endParaRPr>
          </a:p>
        </p:txBody>
      </p:sp>
      <p:sp>
        <p:nvSpPr>
          <p:cNvPr id="1241" name="Google Shape;1241;p53"/>
          <p:cNvSpPr/>
          <p:nvPr/>
        </p:nvSpPr>
        <p:spPr>
          <a:xfrm>
            <a:off x="4207934" y="181937"/>
            <a:ext cx="47016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GB" sz="2250" b="1" i="0" u="none" strike="noStrike" cap="none">
                <a:solidFill>
                  <a:srgbClr val="FF6600"/>
                </a:solidFill>
                <a:latin typeface="Montserrat"/>
                <a:ea typeface="Montserrat"/>
                <a:cs typeface="Montserrat"/>
                <a:sym typeface="Montserrat"/>
              </a:rPr>
              <a:t>The False </a:t>
            </a:r>
            <a:r>
              <a:rPr lang="en-GB" sz="2250" b="1">
                <a:solidFill>
                  <a:srgbClr val="FF6600"/>
                </a:solidFill>
                <a:latin typeface="Montserrat"/>
                <a:ea typeface="Montserrat"/>
                <a:cs typeface="Montserrat"/>
                <a:sym typeface="Montserrat"/>
              </a:rPr>
              <a:t>I</a:t>
            </a:r>
            <a:r>
              <a:rPr lang="en-GB" sz="2250" b="1" i="0" u="none" strike="noStrike" cap="none">
                <a:solidFill>
                  <a:srgbClr val="FF6600"/>
                </a:solidFill>
                <a:latin typeface="Montserrat"/>
                <a:ea typeface="Montserrat"/>
                <a:cs typeface="Montserrat"/>
                <a:sym typeface="Montserrat"/>
              </a:rPr>
              <a:t>nformation </a:t>
            </a:r>
            <a:r>
              <a:rPr lang="en-GB" sz="2250" b="1">
                <a:solidFill>
                  <a:srgbClr val="FF6600"/>
                </a:solidFill>
                <a:latin typeface="Montserrat"/>
                <a:ea typeface="Montserrat"/>
                <a:cs typeface="Montserrat"/>
                <a:sym typeface="Montserrat"/>
              </a:rPr>
              <a:t>B</a:t>
            </a:r>
            <a:r>
              <a:rPr lang="en-GB" sz="2250" b="1" i="0" u="none" strike="noStrike" cap="none">
                <a:solidFill>
                  <a:srgbClr val="FF6600"/>
                </a:solidFill>
                <a:latin typeface="Montserrat"/>
                <a:ea typeface="Montserrat"/>
                <a:cs typeface="Montserrat"/>
                <a:sym typeface="Montserrat"/>
              </a:rPr>
              <a:t>usiness </a:t>
            </a:r>
            <a:r>
              <a:rPr lang="en-GB" sz="2250" b="1">
                <a:solidFill>
                  <a:srgbClr val="FF6600"/>
                </a:solidFill>
                <a:latin typeface="Montserrat"/>
                <a:ea typeface="Montserrat"/>
                <a:cs typeface="Montserrat"/>
                <a:sym typeface="Montserrat"/>
              </a:rPr>
              <a:t>M</a:t>
            </a:r>
            <a:r>
              <a:rPr lang="en-GB" sz="2250" b="1" i="0" u="none" strike="noStrike" cap="none">
                <a:solidFill>
                  <a:srgbClr val="FF6600"/>
                </a:solidFill>
                <a:latin typeface="Montserrat"/>
                <a:ea typeface="Montserrat"/>
                <a:cs typeface="Montserrat"/>
                <a:sym typeface="Montserrat"/>
              </a:rPr>
              <a:t>odel </a:t>
            </a:r>
            <a:endParaRPr/>
          </a:p>
        </p:txBody>
      </p:sp>
      <p:sp>
        <p:nvSpPr>
          <p:cNvPr id="1242" name="Google Shape;1242;p53"/>
          <p:cNvSpPr/>
          <p:nvPr/>
        </p:nvSpPr>
        <p:spPr>
          <a:xfrm>
            <a:off x="4638075" y="1125200"/>
            <a:ext cx="4271400" cy="31086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GB" sz="1400" i="0" u="none" strike="noStrike" cap="none">
                <a:solidFill>
                  <a:srgbClr val="000000"/>
                </a:solidFill>
                <a:latin typeface="Montserrat"/>
                <a:ea typeface="Montserrat"/>
                <a:cs typeface="Montserrat"/>
                <a:sym typeface="Montserrat"/>
              </a:rPr>
              <a:t>With so many people now getting news from social media sites, many content creators</a:t>
            </a:r>
            <a:r>
              <a:rPr lang="en-GB">
                <a:latin typeface="Montserrat"/>
                <a:ea typeface="Montserrat"/>
                <a:cs typeface="Montserrat"/>
                <a:sym typeface="Montserrat"/>
              </a:rPr>
              <a:t> or </a:t>
            </a:r>
            <a:r>
              <a:rPr lang="en-GB" sz="1400" i="0" u="none" strike="noStrike" cap="none">
                <a:solidFill>
                  <a:srgbClr val="000000"/>
                </a:solidFill>
                <a:latin typeface="Montserrat"/>
                <a:ea typeface="Montserrat"/>
                <a:cs typeface="Montserrat"/>
                <a:sym typeface="Montserrat"/>
              </a:rPr>
              <a:t>publishers have used this to their advantage.</a:t>
            </a:r>
            <a:endParaRPr sz="1400" i="0" u="none" strike="noStrike" cap="none">
              <a:solidFill>
                <a:srgbClr val="000000"/>
              </a:solidFill>
              <a:latin typeface="Montserrat"/>
              <a:ea typeface="Montserrat"/>
              <a:cs typeface="Montserrat"/>
              <a:sym typeface="Montserrat"/>
            </a:endParaRPr>
          </a:p>
          <a:p>
            <a:pPr marL="0" marR="0" lvl="0" indent="0" algn="l" rtl="0">
              <a:lnSpc>
                <a:spcPct val="115000"/>
              </a:lnSpc>
              <a:spcBef>
                <a:spcPts val="0"/>
              </a:spcBef>
              <a:spcAft>
                <a:spcPts val="0"/>
              </a:spcAft>
              <a:buNone/>
            </a:pPr>
            <a:endParaRPr>
              <a:latin typeface="Montserrat"/>
              <a:ea typeface="Montserrat"/>
              <a:cs typeface="Montserrat"/>
              <a:sym typeface="Montserrat"/>
            </a:endParaRPr>
          </a:p>
          <a:p>
            <a:pPr marL="0" marR="0" lvl="0" indent="0" algn="l" rtl="0">
              <a:lnSpc>
                <a:spcPct val="115000"/>
              </a:lnSpc>
              <a:spcBef>
                <a:spcPts val="0"/>
              </a:spcBef>
              <a:spcAft>
                <a:spcPts val="0"/>
              </a:spcAft>
              <a:buNone/>
            </a:pPr>
            <a:r>
              <a:rPr lang="en-GB" sz="1400" i="0" u="none" strike="noStrike" cap="none">
                <a:solidFill>
                  <a:srgbClr val="000000"/>
                </a:solidFill>
                <a:latin typeface="Montserrat"/>
                <a:ea typeface="Montserrat"/>
                <a:cs typeface="Montserrat"/>
                <a:sym typeface="Montserrat"/>
              </a:rPr>
              <a:t>False information can be a profitable business, generating large sums of advertising revenue for publishers who create and publish stories that go viral. The more clicks a story gets, the more money online publishers make through advertising revenue and </a:t>
            </a:r>
            <a:r>
              <a:rPr lang="en-GB" sz="1400" b="1" i="0" u="none" strike="noStrike" cap="none">
                <a:solidFill>
                  <a:srgbClr val="000000"/>
                </a:solidFill>
                <a:latin typeface="Montserrat"/>
                <a:ea typeface="Montserrat"/>
                <a:cs typeface="Montserrat"/>
                <a:sym typeface="Montserrat"/>
              </a:rPr>
              <a:t>for many publishers social media is an ideal platform to share content and drive web traffic.</a:t>
            </a:r>
            <a:endParaRPr sz="1400" i="0" u="none" strike="noStrike" cap="none">
              <a:solidFill>
                <a:srgbClr val="000000"/>
              </a:solidFill>
              <a:latin typeface="Montserrat"/>
              <a:ea typeface="Montserrat"/>
              <a:cs typeface="Montserrat"/>
              <a:sym typeface="Montserrat"/>
            </a:endParaRPr>
          </a:p>
        </p:txBody>
      </p:sp>
      <p:pic>
        <p:nvPicPr>
          <p:cNvPr id="1243" name="Google Shape;1243;p53"/>
          <p:cNvPicPr preferRelativeResize="0"/>
          <p:nvPr/>
        </p:nvPicPr>
        <p:blipFill rotWithShape="1">
          <a:blip r:embed="rId3">
            <a:alphaModFix/>
          </a:blip>
          <a:srcRect/>
          <a:stretch/>
        </p:blipFill>
        <p:spPr>
          <a:xfrm>
            <a:off x="143962" y="1581026"/>
            <a:ext cx="4348305" cy="3103035"/>
          </a:xfrm>
          <a:prstGeom prst="rect">
            <a:avLst/>
          </a:prstGeom>
          <a:noFill/>
          <a:ln>
            <a:noFill/>
          </a:ln>
        </p:spPr>
      </p:pic>
      <p:pic>
        <p:nvPicPr>
          <p:cNvPr id="1244" name="Google Shape;1244;p53"/>
          <p:cNvPicPr preferRelativeResize="0"/>
          <p:nvPr/>
        </p:nvPicPr>
        <p:blipFill rotWithShape="1">
          <a:blip r:embed="rId4">
            <a:alphaModFix/>
          </a:blip>
          <a:srcRect/>
          <a:stretch/>
        </p:blipFill>
        <p:spPr>
          <a:xfrm>
            <a:off x="602129" y="125821"/>
            <a:ext cx="2542005" cy="56204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Google Shape;1249;p54"/>
          <p:cNvSpPr/>
          <p:nvPr/>
        </p:nvSpPr>
        <p:spPr>
          <a:xfrm>
            <a:off x="1402794" y="141490"/>
            <a:ext cx="75069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endParaRPr sz="2000" b="1" i="0" u="none" strike="noStrike" cap="none">
              <a:solidFill>
                <a:srgbClr val="FF6600"/>
              </a:solidFill>
              <a:latin typeface="Montserrat"/>
              <a:ea typeface="Montserrat"/>
              <a:cs typeface="Montserrat"/>
              <a:sym typeface="Montserrat"/>
            </a:endParaRPr>
          </a:p>
        </p:txBody>
      </p:sp>
      <p:sp>
        <p:nvSpPr>
          <p:cNvPr id="1250" name="Google Shape;1250;p54"/>
          <p:cNvSpPr/>
          <p:nvPr/>
        </p:nvSpPr>
        <p:spPr>
          <a:xfrm>
            <a:off x="3880338" y="181937"/>
            <a:ext cx="50292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GB" sz="2250" b="1" i="0" u="none" strike="noStrike" cap="none">
                <a:solidFill>
                  <a:srgbClr val="FF6600"/>
                </a:solidFill>
                <a:latin typeface="Montserrat"/>
                <a:ea typeface="Montserrat"/>
                <a:cs typeface="Montserrat"/>
                <a:sym typeface="Montserrat"/>
              </a:rPr>
              <a:t>Explained: Filter bubbles </a:t>
            </a:r>
            <a:endParaRPr/>
          </a:p>
        </p:txBody>
      </p:sp>
      <p:sp>
        <p:nvSpPr>
          <p:cNvPr id="1251" name="Google Shape;1251;p54"/>
          <p:cNvSpPr/>
          <p:nvPr/>
        </p:nvSpPr>
        <p:spPr>
          <a:xfrm>
            <a:off x="4703923" y="687866"/>
            <a:ext cx="57561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400" b="1" i="0" strike="noStrike" cap="none">
                <a:solidFill>
                  <a:srgbClr val="000000"/>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Watch video: https://youtu.be/pT-k1kDIRnw</a:t>
            </a:r>
            <a:endParaRPr sz="1400" b="1" i="0" strike="noStrike" cap="none">
              <a:solidFill>
                <a:srgbClr val="000000"/>
              </a:solidFill>
              <a:latin typeface="Montserrat"/>
              <a:ea typeface="Montserrat"/>
              <a:cs typeface="Montserrat"/>
              <a:sym typeface="Montserrat"/>
            </a:endParaRPr>
          </a:p>
        </p:txBody>
      </p:sp>
      <p:pic>
        <p:nvPicPr>
          <p:cNvPr id="1252" name="Google Shape;1252;p54"/>
          <p:cNvPicPr preferRelativeResize="0"/>
          <p:nvPr/>
        </p:nvPicPr>
        <p:blipFill rotWithShape="1">
          <a:blip r:embed="rId4">
            <a:alphaModFix/>
          </a:blip>
          <a:srcRect/>
          <a:stretch/>
        </p:blipFill>
        <p:spPr>
          <a:xfrm>
            <a:off x="2359053" y="1284674"/>
            <a:ext cx="4425894" cy="3858826"/>
          </a:xfrm>
          <a:prstGeom prst="rect">
            <a:avLst/>
          </a:prstGeom>
          <a:noFill/>
          <a:ln>
            <a:noFill/>
          </a:ln>
        </p:spPr>
      </p:pic>
      <p:pic>
        <p:nvPicPr>
          <p:cNvPr id="1253" name="Google Shape;1253;p54"/>
          <p:cNvPicPr preferRelativeResize="0"/>
          <p:nvPr/>
        </p:nvPicPr>
        <p:blipFill rotWithShape="1">
          <a:blip r:embed="rId5">
            <a:alphaModFix/>
          </a:blip>
          <a:srcRect/>
          <a:stretch/>
        </p:blipFill>
        <p:spPr>
          <a:xfrm>
            <a:off x="2503376" y="1490133"/>
            <a:ext cx="4129179" cy="2318557"/>
          </a:xfrm>
          <a:prstGeom prst="rect">
            <a:avLst/>
          </a:prstGeom>
          <a:noFill/>
          <a:ln>
            <a:noFill/>
          </a:ln>
        </p:spPr>
      </p:pic>
      <p:pic>
        <p:nvPicPr>
          <p:cNvPr id="1254" name="Google Shape;1254;p54"/>
          <p:cNvPicPr preferRelativeResize="0"/>
          <p:nvPr/>
        </p:nvPicPr>
        <p:blipFill rotWithShape="1">
          <a:blip r:embed="rId6">
            <a:alphaModFix/>
          </a:blip>
          <a:srcRect/>
          <a:stretch/>
        </p:blipFill>
        <p:spPr>
          <a:xfrm>
            <a:off x="602129" y="125821"/>
            <a:ext cx="2542005" cy="56204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sp>
        <p:nvSpPr>
          <p:cNvPr id="1259" name="Google Shape;1259;p55"/>
          <p:cNvSpPr/>
          <p:nvPr/>
        </p:nvSpPr>
        <p:spPr>
          <a:xfrm>
            <a:off x="1402794" y="141490"/>
            <a:ext cx="75069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endParaRPr sz="2000" b="1" i="0" u="none" strike="noStrike" cap="none">
              <a:solidFill>
                <a:srgbClr val="FF6600"/>
              </a:solidFill>
              <a:latin typeface="Montserrat"/>
              <a:ea typeface="Montserrat"/>
              <a:cs typeface="Montserrat"/>
              <a:sym typeface="Montserrat"/>
            </a:endParaRPr>
          </a:p>
        </p:txBody>
      </p:sp>
      <p:sp>
        <p:nvSpPr>
          <p:cNvPr id="1260" name="Google Shape;1260;p55"/>
          <p:cNvSpPr/>
          <p:nvPr/>
        </p:nvSpPr>
        <p:spPr>
          <a:xfrm>
            <a:off x="3880338" y="181937"/>
            <a:ext cx="50292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GB" sz="2250" b="1">
                <a:solidFill>
                  <a:srgbClr val="FF6600"/>
                </a:solidFill>
                <a:latin typeface="Montserrat"/>
                <a:ea typeface="Montserrat"/>
                <a:cs typeface="Montserrat"/>
                <a:sym typeface="Montserrat"/>
              </a:rPr>
              <a:t>Let’s Discuss Filter bubbles</a:t>
            </a:r>
            <a:endParaRPr/>
          </a:p>
        </p:txBody>
      </p:sp>
      <p:sp>
        <p:nvSpPr>
          <p:cNvPr id="1261" name="Google Shape;1261;p55"/>
          <p:cNvSpPr/>
          <p:nvPr/>
        </p:nvSpPr>
        <p:spPr>
          <a:xfrm>
            <a:off x="2286000" y="1021590"/>
            <a:ext cx="52578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a:p>
        </p:txBody>
      </p:sp>
      <p:pic>
        <p:nvPicPr>
          <p:cNvPr id="1262" name="Google Shape;1262;p55"/>
          <p:cNvPicPr preferRelativeResize="0"/>
          <p:nvPr/>
        </p:nvPicPr>
        <p:blipFill rotWithShape="1">
          <a:blip r:embed="rId3">
            <a:alphaModFix/>
          </a:blip>
          <a:srcRect/>
          <a:stretch/>
        </p:blipFill>
        <p:spPr>
          <a:xfrm>
            <a:off x="602129" y="125821"/>
            <a:ext cx="2542005" cy="562043"/>
          </a:xfrm>
          <a:prstGeom prst="rect">
            <a:avLst/>
          </a:prstGeom>
          <a:noFill/>
          <a:ln>
            <a:noFill/>
          </a:ln>
        </p:spPr>
      </p:pic>
      <p:graphicFrame>
        <p:nvGraphicFramePr>
          <p:cNvPr id="1263" name="Google Shape;1263;p55"/>
          <p:cNvGraphicFramePr/>
          <p:nvPr/>
        </p:nvGraphicFramePr>
        <p:xfrm>
          <a:off x="1228500" y="924967"/>
          <a:ext cx="7372800" cy="4033300"/>
        </p:xfrm>
        <a:graphic>
          <a:graphicData uri="http://schemas.openxmlformats.org/drawingml/2006/table">
            <a:tbl>
              <a:tblPr>
                <a:noFill/>
                <a:tableStyleId>{696A8C37-8F60-4E38-92E0-99554179B662}</a:tableStyleId>
              </a:tblPr>
              <a:tblGrid>
                <a:gridCol w="3835050">
                  <a:extLst>
                    <a:ext uri="{9D8B030D-6E8A-4147-A177-3AD203B41FA5}">
                      <a16:colId xmlns:a16="http://schemas.microsoft.com/office/drawing/2014/main" val="20000"/>
                    </a:ext>
                  </a:extLst>
                </a:gridCol>
                <a:gridCol w="3537750">
                  <a:extLst>
                    <a:ext uri="{9D8B030D-6E8A-4147-A177-3AD203B41FA5}">
                      <a16:colId xmlns:a16="http://schemas.microsoft.com/office/drawing/2014/main" val="20001"/>
                    </a:ext>
                  </a:extLst>
                </a:gridCol>
              </a:tblGrid>
              <a:tr h="473600">
                <a:tc>
                  <a:txBody>
                    <a:bodyPr/>
                    <a:lstStyle/>
                    <a:p>
                      <a:pPr marL="0" lvl="0" indent="0" algn="ctr" rtl="0">
                        <a:spcBef>
                          <a:spcPts val="0"/>
                        </a:spcBef>
                        <a:spcAft>
                          <a:spcPts val="0"/>
                        </a:spcAft>
                        <a:buNone/>
                      </a:pPr>
                      <a:r>
                        <a:rPr lang="en-GB" sz="1600" b="1"/>
                        <a:t>Benefits of Filter Bubbles</a:t>
                      </a:r>
                      <a:endParaRPr sz="1600" b="1"/>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GB" sz="1600" b="1"/>
                        <a:t>Drawbacks of Filter Bubbles</a:t>
                      </a:r>
                      <a:endParaRPr sz="1600" b="1"/>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0"/>
                  </a:ext>
                </a:extLst>
              </a:tr>
              <a:tr h="3559700">
                <a:tc>
                  <a:txBody>
                    <a:bodyPr/>
                    <a:lstStyle/>
                    <a:p>
                      <a:pPr marL="0" lvl="0" indent="0" algn="l" rtl="0">
                        <a:lnSpc>
                          <a:spcPct val="115000"/>
                        </a:lnSpc>
                        <a:spcBef>
                          <a:spcPts val="0"/>
                        </a:spcBef>
                        <a:spcAft>
                          <a:spcPts val="0"/>
                        </a:spcAft>
                        <a:buClr>
                          <a:schemeClr val="dk1"/>
                        </a:buClr>
                        <a:buSzPts val="1100"/>
                        <a:buFont typeface="Arial"/>
                        <a:buNone/>
                      </a:pPr>
                      <a:r>
                        <a:rPr lang="en-GB">
                          <a:solidFill>
                            <a:srgbClr val="F568A6"/>
                          </a:solidFill>
                          <a:latin typeface="Montserrat"/>
                          <a:ea typeface="Montserrat"/>
                          <a:cs typeface="Montserrat"/>
                          <a:sym typeface="Montserrat"/>
                        </a:rPr>
                        <a:t>— </a:t>
                      </a:r>
                      <a:r>
                        <a:rPr lang="en-GB">
                          <a:solidFill>
                            <a:schemeClr val="dk1"/>
                          </a:solidFill>
                          <a:latin typeface="Montserrat"/>
                          <a:ea typeface="Montserrat"/>
                          <a:cs typeface="Montserrat"/>
                          <a:sym typeface="Montserrat"/>
                        </a:rPr>
                        <a:t>Search engines can give us more relevant results that we want faster.</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rgbClr val="F568A6"/>
                          </a:solidFill>
                          <a:latin typeface="Montserrat"/>
                          <a:ea typeface="Montserrat"/>
                          <a:cs typeface="Montserrat"/>
                          <a:sym typeface="Montserrat"/>
                        </a:rPr>
                        <a:t>— </a:t>
                      </a:r>
                      <a:r>
                        <a:rPr lang="en-GB">
                          <a:solidFill>
                            <a:schemeClr val="dk1"/>
                          </a:solidFill>
                          <a:latin typeface="Montserrat"/>
                          <a:ea typeface="Montserrat"/>
                          <a:cs typeface="Montserrat"/>
                          <a:sym typeface="Montserrat"/>
                        </a:rPr>
                        <a:t>Websites, apps, search engines show us content we’ve already shown an interest in.</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rgbClr val="F568A6"/>
                          </a:solidFill>
                          <a:latin typeface="Montserrat"/>
                          <a:ea typeface="Montserrat"/>
                          <a:cs typeface="Montserrat"/>
                          <a:sym typeface="Montserrat"/>
                        </a:rPr>
                        <a:t>— </a:t>
                      </a:r>
                      <a:r>
                        <a:rPr lang="en-GB">
                          <a:solidFill>
                            <a:schemeClr val="dk1"/>
                          </a:solidFill>
                          <a:latin typeface="Montserrat"/>
                          <a:ea typeface="Montserrat"/>
                          <a:cs typeface="Montserrat"/>
                          <a:sym typeface="Montserrat"/>
                        </a:rPr>
                        <a:t>Websites that we commonly go to are easier to find, as they appear higher up in search lists.</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rgbClr val="F568A6"/>
                          </a:solidFill>
                          <a:latin typeface="Montserrat"/>
                          <a:ea typeface="Montserrat"/>
                          <a:cs typeface="Montserrat"/>
                          <a:sym typeface="Montserrat"/>
                        </a:rPr>
                        <a:t>— </a:t>
                      </a:r>
                      <a:r>
                        <a:rPr lang="en-GB">
                          <a:solidFill>
                            <a:schemeClr val="dk1"/>
                          </a:solidFill>
                          <a:latin typeface="Montserrat"/>
                          <a:ea typeface="Montserrat"/>
                          <a:cs typeface="Montserrat"/>
                          <a:sym typeface="Montserrat"/>
                        </a:rPr>
                        <a:t>Location tracking helps us search our area for relevant shops, restaurants etc.</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rgbClr val="F568A6"/>
                          </a:solidFill>
                          <a:latin typeface="Montserrat"/>
                          <a:ea typeface="Montserrat"/>
                          <a:cs typeface="Montserrat"/>
                          <a:sym typeface="Montserrat"/>
                        </a:rPr>
                        <a:t>— </a:t>
                      </a:r>
                      <a:r>
                        <a:rPr lang="en-GB">
                          <a:solidFill>
                            <a:schemeClr val="dk1"/>
                          </a:solidFill>
                          <a:latin typeface="Montserrat"/>
                          <a:ea typeface="Montserrat"/>
                          <a:cs typeface="Montserrat"/>
                          <a:sym typeface="Montserrat"/>
                        </a:rPr>
                        <a:t>We can save our login details on our devices so we don’t have to keep retyping them.</a:t>
                      </a:r>
                      <a:endParaRPr>
                        <a:latin typeface="Montserrat"/>
                        <a:ea typeface="Montserrat"/>
                        <a:cs typeface="Montserrat"/>
                        <a:sym typeface="Montserrat"/>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l" rtl="0">
                        <a:lnSpc>
                          <a:spcPct val="115000"/>
                        </a:lnSpc>
                        <a:spcBef>
                          <a:spcPts val="0"/>
                        </a:spcBef>
                        <a:spcAft>
                          <a:spcPts val="0"/>
                        </a:spcAft>
                        <a:buClr>
                          <a:schemeClr val="dk1"/>
                        </a:buClr>
                        <a:buSzPts val="1100"/>
                        <a:buFont typeface="Arial"/>
                        <a:buNone/>
                      </a:pPr>
                      <a:r>
                        <a:rPr lang="en-GB">
                          <a:solidFill>
                            <a:srgbClr val="F568A6"/>
                          </a:solidFill>
                          <a:latin typeface="Montserrat"/>
                          <a:ea typeface="Montserrat"/>
                          <a:cs typeface="Montserrat"/>
                          <a:sym typeface="Montserrat"/>
                        </a:rPr>
                        <a:t>— </a:t>
                      </a:r>
                      <a:r>
                        <a:rPr lang="en-GB">
                          <a:solidFill>
                            <a:schemeClr val="dk1"/>
                          </a:solidFill>
                          <a:latin typeface="Montserrat"/>
                          <a:ea typeface="Montserrat"/>
                          <a:cs typeface="Montserrat"/>
                          <a:sym typeface="Montserrat"/>
                        </a:rPr>
                        <a:t>If search results are skewed and we are unaware of it, this affects our ability to access, evaluate, and use information. We need to know if search results are biased in order to be critical in our selection of information.</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a:solidFill>
                            <a:srgbClr val="F568A6"/>
                          </a:solidFill>
                          <a:latin typeface="Montserrat"/>
                          <a:ea typeface="Montserrat"/>
                          <a:cs typeface="Montserrat"/>
                          <a:sym typeface="Montserrat"/>
                        </a:rPr>
                        <a:t>— </a:t>
                      </a:r>
                      <a:r>
                        <a:rPr lang="en-GB">
                          <a:solidFill>
                            <a:schemeClr val="dk1"/>
                          </a:solidFill>
                          <a:latin typeface="Montserrat"/>
                          <a:ea typeface="Montserrat"/>
                          <a:cs typeface="Montserrat"/>
                          <a:sym typeface="Montserrat"/>
                        </a:rPr>
                        <a:t>Make you less open-minded and able to see things from someone else’s point of view.</a:t>
                      </a:r>
                      <a:endParaRPr>
                        <a:latin typeface="Montserrat"/>
                        <a:ea typeface="Montserrat"/>
                        <a:cs typeface="Montserrat"/>
                        <a:sym typeface="Montserrat"/>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1268" name="Google Shape;1268;p56"/>
          <p:cNvSpPr/>
          <p:nvPr/>
        </p:nvSpPr>
        <p:spPr>
          <a:xfrm>
            <a:off x="1402794" y="141490"/>
            <a:ext cx="75069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endParaRPr sz="2000" b="1" i="0" u="none" strike="noStrike" cap="none">
              <a:solidFill>
                <a:srgbClr val="FF6600"/>
              </a:solidFill>
              <a:latin typeface="Montserrat"/>
              <a:ea typeface="Montserrat"/>
              <a:cs typeface="Montserrat"/>
              <a:sym typeface="Montserrat"/>
            </a:endParaRPr>
          </a:p>
        </p:txBody>
      </p:sp>
      <p:sp>
        <p:nvSpPr>
          <p:cNvPr id="1269" name="Google Shape;1269;p56"/>
          <p:cNvSpPr/>
          <p:nvPr/>
        </p:nvSpPr>
        <p:spPr>
          <a:xfrm>
            <a:off x="3880488" y="199950"/>
            <a:ext cx="5029200" cy="784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GB" sz="2400" b="1" i="0" u="none" strike="noStrike" cap="none">
                <a:solidFill>
                  <a:srgbClr val="FF6600"/>
                </a:solidFill>
                <a:latin typeface="Montserrat"/>
                <a:ea typeface="Montserrat"/>
                <a:cs typeface="Montserrat"/>
                <a:sym typeface="Montserrat"/>
              </a:rPr>
              <a:t>How might you break </a:t>
            </a:r>
            <a:endParaRPr sz="2400"/>
          </a:p>
          <a:p>
            <a:pPr marL="0" marR="0" lvl="0" indent="0" algn="r" rtl="0">
              <a:lnSpc>
                <a:spcPct val="100000"/>
              </a:lnSpc>
              <a:spcBef>
                <a:spcPts val="0"/>
              </a:spcBef>
              <a:spcAft>
                <a:spcPts val="0"/>
              </a:spcAft>
              <a:buNone/>
            </a:pPr>
            <a:r>
              <a:rPr lang="en-GB" sz="2400" b="1" i="0" u="none" strike="noStrike" cap="none">
                <a:solidFill>
                  <a:srgbClr val="FF6600"/>
                </a:solidFill>
                <a:latin typeface="Montserrat"/>
                <a:ea typeface="Montserrat"/>
                <a:cs typeface="Montserrat"/>
                <a:sym typeface="Montserrat"/>
              </a:rPr>
              <a:t>out of your filter bubble? </a:t>
            </a:r>
            <a:endParaRPr sz="2400"/>
          </a:p>
        </p:txBody>
      </p:sp>
      <p:pic>
        <p:nvPicPr>
          <p:cNvPr id="1270" name="Google Shape;1270;p56"/>
          <p:cNvPicPr preferRelativeResize="0"/>
          <p:nvPr/>
        </p:nvPicPr>
        <p:blipFill rotWithShape="1">
          <a:blip r:embed="rId3">
            <a:alphaModFix/>
          </a:blip>
          <a:srcRect/>
          <a:stretch/>
        </p:blipFill>
        <p:spPr>
          <a:xfrm>
            <a:off x="3454400" y="141490"/>
            <a:ext cx="1117600" cy="901700"/>
          </a:xfrm>
          <a:prstGeom prst="rect">
            <a:avLst/>
          </a:prstGeom>
          <a:noFill/>
          <a:ln>
            <a:noFill/>
          </a:ln>
        </p:spPr>
      </p:pic>
      <p:pic>
        <p:nvPicPr>
          <p:cNvPr id="1271" name="Google Shape;1271;p56"/>
          <p:cNvPicPr preferRelativeResize="0"/>
          <p:nvPr/>
        </p:nvPicPr>
        <p:blipFill rotWithShape="1">
          <a:blip r:embed="rId4">
            <a:alphaModFix/>
          </a:blip>
          <a:srcRect/>
          <a:stretch/>
        </p:blipFill>
        <p:spPr>
          <a:xfrm>
            <a:off x="146124" y="1709551"/>
            <a:ext cx="3834775" cy="3343450"/>
          </a:xfrm>
          <a:prstGeom prst="rect">
            <a:avLst/>
          </a:prstGeom>
          <a:noFill/>
          <a:ln>
            <a:noFill/>
          </a:ln>
        </p:spPr>
      </p:pic>
      <p:pic>
        <p:nvPicPr>
          <p:cNvPr id="1272" name="Google Shape;1272;p56"/>
          <p:cNvPicPr preferRelativeResize="0"/>
          <p:nvPr/>
        </p:nvPicPr>
        <p:blipFill rotWithShape="1">
          <a:blip r:embed="rId5">
            <a:alphaModFix/>
          </a:blip>
          <a:srcRect/>
          <a:stretch/>
        </p:blipFill>
        <p:spPr>
          <a:xfrm>
            <a:off x="305900" y="1860875"/>
            <a:ext cx="3515224" cy="2083599"/>
          </a:xfrm>
          <a:prstGeom prst="rect">
            <a:avLst/>
          </a:prstGeom>
          <a:noFill/>
          <a:ln>
            <a:noFill/>
          </a:ln>
        </p:spPr>
      </p:pic>
      <p:sp>
        <p:nvSpPr>
          <p:cNvPr id="1273" name="Google Shape;1273;p56"/>
          <p:cNvSpPr txBox="1"/>
          <p:nvPr/>
        </p:nvSpPr>
        <p:spPr>
          <a:xfrm>
            <a:off x="4021500" y="1043200"/>
            <a:ext cx="4934100" cy="364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500">
                <a:solidFill>
                  <a:schemeClr val="dk1"/>
                </a:solidFill>
                <a:latin typeface="Montserrat"/>
                <a:ea typeface="Montserrat"/>
                <a:cs typeface="Montserrat"/>
                <a:sym typeface="Montserrat"/>
              </a:rPr>
              <a:t>What people and organisations might you follow? What new perspectives might you seek out? How could you find them? </a:t>
            </a:r>
            <a:endParaRPr sz="1500">
              <a:solidFill>
                <a:schemeClr val="dk1"/>
              </a:solidFill>
              <a:latin typeface="Montserrat"/>
              <a:ea typeface="Montserrat"/>
              <a:cs typeface="Montserrat"/>
              <a:sym typeface="Montserrat"/>
            </a:endParaRPr>
          </a:p>
          <a:p>
            <a:pPr marL="0" lvl="0" indent="0" algn="l" rtl="0">
              <a:spcBef>
                <a:spcPts val="0"/>
              </a:spcBef>
              <a:spcAft>
                <a:spcPts val="0"/>
              </a:spcAft>
              <a:buNone/>
            </a:pPr>
            <a:endParaRPr sz="1500">
              <a:solidFill>
                <a:schemeClr val="dk1"/>
              </a:solidFill>
              <a:latin typeface="Montserrat"/>
              <a:ea typeface="Montserrat"/>
              <a:cs typeface="Montserrat"/>
              <a:sym typeface="Montserrat"/>
            </a:endParaRPr>
          </a:p>
          <a:p>
            <a:pPr marL="0" lvl="0" indent="0" algn="l" rtl="0">
              <a:spcBef>
                <a:spcPts val="0"/>
              </a:spcBef>
              <a:spcAft>
                <a:spcPts val="0"/>
              </a:spcAft>
              <a:buNone/>
            </a:pPr>
            <a:r>
              <a:rPr lang="en-GB" sz="1500">
                <a:solidFill>
                  <a:schemeClr val="dk1"/>
                </a:solidFill>
                <a:latin typeface="Montserrat"/>
                <a:ea typeface="Montserrat"/>
                <a:cs typeface="Montserrat"/>
                <a:sym typeface="Montserrat"/>
              </a:rPr>
              <a:t>Suggestions include: </a:t>
            </a:r>
            <a:endParaRPr sz="1500">
              <a:solidFill>
                <a:schemeClr val="dk1"/>
              </a:solidFill>
              <a:latin typeface="Montserrat"/>
              <a:ea typeface="Montserrat"/>
              <a:cs typeface="Montserrat"/>
              <a:sym typeface="Montserrat"/>
            </a:endParaRPr>
          </a:p>
          <a:p>
            <a:pPr marL="457200" lvl="0" indent="-323850" algn="l" rtl="0">
              <a:spcBef>
                <a:spcPts val="0"/>
              </a:spcBef>
              <a:spcAft>
                <a:spcPts val="0"/>
              </a:spcAft>
              <a:buClr>
                <a:schemeClr val="dk1"/>
              </a:buClr>
              <a:buSzPts val="1500"/>
              <a:buFont typeface="Montserrat"/>
              <a:buChar char="●"/>
            </a:pPr>
            <a:r>
              <a:rPr lang="en-GB" sz="1500" b="1">
                <a:solidFill>
                  <a:schemeClr val="dk1"/>
                </a:solidFill>
                <a:latin typeface="Montserrat"/>
                <a:ea typeface="Montserrat"/>
                <a:cs typeface="Montserrat"/>
                <a:sym typeface="Montserrat"/>
              </a:rPr>
              <a:t>Try doing a search with a search engine that you don’t usually use e.g., DuckDuckGo, sweetsearch</a:t>
            </a:r>
            <a:endParaRPr sz="1500" b="1">
              <a:solidFill>
                <a:schemeClr val="dk1"/>
              </a:solidFill>
              <a:latin typeface="Montserrat"/>
              <a:ea typeface="Montserrat"/>
              <a:cs typeface="Montserrat"/>
              <a:sym typeface="Montserrat"/>
            </a:endParaRPr>
          </a:p>
          <a:p>
            <a:pPr marL="457200" lvl="0" indent="-323850" algn="l" rtl="0">
              <a:spcBef>
                <a:spcPts val="0"/>
              </a:spcBef>
              <a:spcAft>
                <a:spcPts val="0"/>
              </a:spcAft>
              <a:buClr>
                <a:schemeClr val="dk1"/>
              </a:buClr>
              <a:buSzPts val="1500"/>
              <a:buFont typeface="Montserrat"/>
              <a:buChar char="●"/>
            </a:pPr>
            <a:r>
              <a:rPr lang="en-GB" sz="1500" b="1">
                <a:solidFill>
                  <a:schemeClr val="dk1"/>
                </a:solidFill>
                <a:latin typeface="Montserrat"/>
                <a:ea typeface="Montserrat"/>
                <a:cs typeface="Montserrat"/>
                <a:sym typeface="Montserrat"/>
              </a:rPr>
              <a:t>Turn off targeted ads</a:t>
            </a:r>
            <a:endParaRPr sz="1500" b="1">
              <a:solidFill>
                <a:schemeClr val="dk1"/>
              </a:solidFill>
              <a:latin typeface="Montserrat"/>
              <a:ea typeface="Montserrat"/>
              <a:cs typeface="Montserrat"/>
              <a:sym typeface="Montserrat"/>
            </a:endParaRPr>
          </a:p>
          <a:p>
            <a:pPr marL="457200" lvl="0" indent="-323850" algn="l" rtl="0">
              <a:spcBef>
                <a:spcPts val="0"/>
              </a:spcBef>
              <a:spcAft>
                <a:spcPts val="0"/>
              </a:spcAft>
              <a:buClr>
                <a:schemeClr val="dk1"/>
              </a:buClr>
              <a:buSzPts val="1500"/>
              <a:buFont typeface="Montserrat"/>
              <a:buChar char="●"/>
            </a:pPr>
            <a:r>
              <a:rPr lang="en-GB" sz="1500" b="1">
                <a:solidFill>
                  <a:schemeClr val="dk1"/>
                </a:solidFill>
                <a:latin typeface="Montserrat"/>
                <a:ea typeface="Montserrat"/>
                <a:cs typeface="Montserrat"/>
                <a:sym typeface="Montserrat"/>
              </a:rPr>
              <a:t>Regularly delete your browser history</a:t>
            </a:r>
            <a:endParaRPr sz="1500" b="1">
              <a:solidFill>
                <a:schemeClr val="dk1"/>
              </a:solidFill>
              <a:latin typeface="Montserrat"/>
              <a:ea typeface="Montserrat"/>
              <a:cs typeface="Montserrat"/>
              <a:sym typeface="Montserrat"/>
            </a:endParaRPr>
          </a:p>
          <a:p>
            <a:pPr marL="457200" lvl="0" indent="-323850" algn="l" rtl="0">
              <a:spcBef>
                <a:spcPts val="0"/>
              </a:spcBef>
              <a:spcAft>
                <a:spcPts val="0"/>
              </a:spcAft>
              <a:buClr>
                <a:schemeClr val="dk1"/>
              </a:buClr>
              <a:buSzPts val="1500"/>
              <a:buFont typeface="Montserrat"/>
              <a:buChar char="●"/>
            </a:pPr>
            <a:r>
              <a:rPr lang="en-GB" sz="1500" b="1">
                <a:solidFill>
                  <a:schemeClr val="dk1"/>
                </a:solidFill>
                <a:latin typeface="Montserrat"/>
                <a:ea typeface="Montserrat"/>
                <a:cs typeface="Montserrat"/>
                <a:sym typeface="Montserrat"/>
              </a:rPr>
              <a:t>Follow trusted news sources, journalists, experts</a:t>
            </a:r>
            <a:endParaRPr sz="1500" b="1">
              <a:solidFill>
                <a:schemeClr val="dk1"/>
              </a:solidFill>
              <a:latin typeface="Montserrat"/>
              <a:ea typeface="Montserrat"/>
              <a:cs typeface="Montserrat"/>
              <a:sym typeface="Montserrat"/>
            </a:endParaRPr>
          </a:p>
          <a:p>
            <a:pPr marL="457200" lvl="0" indent="-323850" algn="l" rtl="0">
              <a:spcBef>
                <a:spcPts val="0"/>
              </a:spcBef>
              <a:spcAft>
                <a:spcPts val="0"/>
              </a:spcAft>
              <a:buClr>
                <a:schemeClr val="dk1"/>
              </a:buClr>
              <a:buSzPts val="1500"/>
              <a:buFont typeface="Montserrat"/>
              <a:buChar char="●"/>
            </a:pPr>
            <a:r>
              <a:rPr lang="en-GB" sz="1500" b="1">
                <a:solidFill>
                  <a:schemeClr val="dk1"/>
                </a:solidFill>
                <a:latin typeface="Montserrat"/>
                <a:ea typeface="Montserrat"/>
                <a:cs typeface="Montserrat"/>
                <a:sym typeface="Montserrat"/>
              </a:rPr>
              <a:t>Swap one of your trusted sources for one you rarely use, maybe even just for a short period of time</a:t>
            </a:r>
            <a:endParaRPr sz="1500" b="1">
              <a:latin typeface="Montserrat"/>
              <a:ea typeface="Montserrat"/>
              <a:cs typeface="Montserrat"/>
              <a:sym typeface="Montserrat"/>
            </a:endParaRPr>
          </a:p>
        </p:txBody>
      </p:sp>
      <p:pic>
        <p:nvPicPr>
          <p:cNvPr id="1274" name="Google Shape;1274;p56"/>
          <p:cNvPicPr preferRelativeResize="0"/>
          <p:nvPr/>
        </p:nvPicPr>
        <p:blipFill rotWithShape="1">
          <a:blip r:embed="rId6">
            <a:alphaModFix/>
          </a:blip>
          <a:srcRect/>
          <a:stretch/>
        </p:blipFill>
        <p:spPr>
          <a:xfrm>
            <a:off x="602129" y="125821"/>
            <a:ext cx="2542005" cy="56204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Google Shape;1023;p3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GB"/>
              <a:t>2</a:t>
            </a:fld>
            <a:endParaRPr/>
          </a:p>
        </p:txBody>
      </p:sp>
      <p:pic>
        <p:nvPicPr>
          <p:cNvPr id="1024" name="Google Shape;1024;p35"/>
          <p:cNvPicPr preferRelativeResize="0"/>
          <p:nvPr/>
        </p:nvPicPr>
        <p:blipFill rotWithShape="1">
          <a:blip r:embed="rId3">
            <a:alphaModFix/>
          </a:blip>
          <a:srcRect/>
          <a:stretch/>
        </p:blipFill>
        <p:spPr>
          <a:xfrm>
            <a:off x="602129" y="125821"/>
            <a:ext cx="2542006" cy="562043"/>
          </a:xfrm>
          <a:prstGeom prst="rect">
            <a:avLst/>
          </a:prstGeom>
          <a:noFill/>
          <a:ln>
            <a:noFill/>
          </a:ln>
        </p:spPr>
      </p:pic>
      <p:sp>
        <p:nvSpPr>
          <p:cNvPr id="1025" name="Google Shape;1025;p35"/>
          <p:cNvSpPr/>
          <p:nvPr/>
        </p:nvSpPr>
        <p:spPr>
          <a:xfrm>
            <a:off x="3144134" y="1510113"/>
            <a:ext cx="6000000" cy="3060000"/>
          </a:xfrm>
          <a:prstGeom prst="rect">
            <a:avLst/>
          </a:prstGeom>
          <a:noFill/>
          <a:ln>
            <a:noFill/>
          </a:ln>
        </p:spPr>
        <p:txBody>
          <a:bodyPr spcFirstLastPara="1" wrap="square" lIns="91425" tIns="45700" rIns="91425" bIns="45700" anchor="t" anchorCtr="0">
            <a:noAutofit/>
          </a:bodyPr>
          <a:lstStyle/>
          <a:p>
            <a:pPr marL="457200" marR="0" lvl="0" indent="-330200" algn="l" rtl="0">
              <a:lnSpc>
                <a:spcPct val="115000"/>
              </a:lnSpc>
              <a:spcBef>
                <a:spcPts val="0"/>
              </a:spcBef>
              <a:spcAft>
                <a:spcPts val="0"/>
              </a:spcAft>
              <a:buClr>
                <a:schemeClr val="dk1"/>
              </a:buClr>
              <a:buSzPts val="1600"/>
              <a:buFont typeface="Montserrat"/>
              <a:buAutoNum type="arabicPeriod"/>
            </a:pPr>
            <a:r>
              <a:rPr lang="en-GB" sz="1400" b="0" i="0" u="none" strike="noStrike" cap="none">
                <a:solidFill>
                  <a:schemeClr val="dk1"/>
                </a:solidFill>
                <a:latin typeface="Montserrat"/>
                <a:ea typeface="Montserrat"/>
                <a:cs typeface="Montserrat"/>
                <a:sym typeface="Montserrat"/>
              </a:rPr>
              <a:t>Responsible for the promotion and coordination of Safer Internet Day in Ireland </a:t>
            </a:r>
            <a:endParaRPr sz="14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chemeClr val="dk1"/>
              </a:buClr>
              <a:buSzPts val="1600"/>
              <a:buFont typeface="Montserrat"/>
              <a:buAutoNum type="arabicPeriod"/>
            </a:pPr>
            <a:r>
              <a:rPr lang="en-GB" sz="1400" b="0" i="0" u="none" strike="noStrike" cap="none">
                <a:solidFill>
                  <a:schemeClr val="dk1"/>
                </a:solidFill>
                <a:latin typeface="Montserrat"/>
                <a:ea typeface="Montserrat"/>
                <a:cs typeface="Montserrat"/>
                <a:sym typeface="Montserrat"/>
              </a:rPr>
              <a:t>Develop education resources and programmes for schools to address a range of online safety initiatives</a:t>
            </a:r>
            <a:endParaRPr sz="14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chemeClr val="dk1"/>
              </a:buClr>
              <a:buSzPts val="1600"/>
              <a:buFont typeface="Montserrat"/>
              <a:buAutoNum type="arabicPeriod"/>
            </a:pPr>
            <a:r>
              <a:rPr lang="en-GB" sz="1400" b="0" i="0" u="none" strike="noStrike" cap="none">
                <a:solidFill>
                  <a:schemeClr val="dk1"/>
                </a:solidFill>
                <a:latin typeface="Montserrat"/>
                <a:ea typeface="Montserrat"/>
                <a:cs typeface="Montserrat"/>
                <a:sym typeface="Montserrat"/>
              </a:rPr>
              <a:t>Webwise are supported by a Youth Advisory panel made up of second-level students from across Ireland</a:t>
            </a:r>
            <a:endParaRPr sz="14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chemeClr val="dk1"/>
              </a:buClr>
              <a:buSzPts val="1600"/>
              <a:buFont typeface="Montserrat"/>
              <a:buAutoNum type="arabicPeriod"/>
            </a:pPr>
            <a:r>
              <a:rPr lang="en-GB" sz="1400" b="0" i="0" u="none" strike="noStrike" cap="none">
                <a:solidFill>
                  <a:schemeClr val="dk1"/>
                </a:solidFill>
                <a:latin typeface="Montserrat"/>
                <a:ea typeface="Montserrat"/>
                <a:cs typeface="Montserrat"/>
                <a:sym typeface="Montserrat"/>
              </a:rPr>
              <a:t>Provide free training programmes to second-level students to support schools engaging in Safer Internet Day</a:t>
            </a:r>
            <a:endParaRPr sz="14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chemeClr val="dk1"/>
              </a:buClr>
              <a:buSzPts val="1600"/>
              <a:buFont typeface="Montserrat"/>
              <a:buAutoNum type="arabicPeriod"/>
            </a:pPr>
            <a:r>
              <a:rPr lang="en-GB" sz="1400" b="0" i="0" u="none" strike="noStrike" cap="none">
                <a:solidFill>
                  <a:schemeClr val="dk1"/>
                </a:solidFill>
                <a:latin typeface="Montserrat"/>
                <a:ea typeface="Montserrat"/>
                <a:cs typeface="Montserrat"/>
                <a:sym typeface="Montserrat"/>
              </a:rPr>
              <a:t>Provide information, advice, and tools to parents to support their engagement in their children’s online live</a:t>
            </a:r>
            <a:endParaRPr sz="1400" b="0" i="0" u="none" strike="noStrike" cap="none">
              <a:solidFill>
                <a:schemeClr val="dk1"/>
              </a:solidFill>
              <a:latin typeface="Montserrat"/>
              <a:ea typeface="Montserrat"/>
              <a:cs typeface="Montserrat"/>
              <a:sym typeface="Montserrat"/>
            </a:endParaRPr>
          </a:p>
          <a:p>
            <a:pPr marL="457200" marR="0" lvl="0" indent="-330200" algn="l" rtl="0">
              <a:lnSpc>
                <a:spcPct val="115000"/>
              </a:lnSpc>
              <a:spcBef>
                <a:spcPts val="0"/>
              </a:spcBef>
              <a:spcAft>
                <a:spcPts val="0"/>
              </a:spcAft>
              <a:buClr>
                <a:schemeClr val="dk1"/>
              </a:buClr>
              <a:buSzPts val="1600"/>
              <a:buFont typeface="Montserrat"/>
              <a:buAutoNum type="arabicPeriod"/>
            </a:pPr>
            <a:r>
              <a:rPr lang="en-GB" sz="1400" b="0" i="0" u="none" strike="noStrike" cap="none">
                <a:solidFill>
                  <a:schemeClr val="dk1"/>
                </a:solidFill>
                <a:latin typeface="Montserrat"/>
                <a:ea typeface="Montserrat"/>
                <a:cs typeface="Montserrat"/>
                <a:sym typeface="Montserrat"/>
              </a:rPr>
              <a:t>Students can find more information on the dedicated youth hub: http://webwise.ie/youth</a:t>
            </a:r>
            <a:endParaRPr sz="1400" b="0" i="0" u="none" strike="noStrike" cap="none">
              <a:solidFill>
                <a:schemeClr val="dk1"/>
              </a:solidFill>
              <a:latin typeface="Montserrat"/>
              <a:ea typeface="Montserrat"/>
              <a:cs typeface="Montserrat"/>
              <a:sym typeface="Montserrat"/>
            </a:endParaRPr>
          </a:p>
        </p:txBody>
      </p:sp>
      <p:sp>
        <p:nvSpPr>
          <p:cNvPr id="1026" name="Google Shape;1026;p35"/>
          <p:cNvSpPr/>
          <p:nvPr/>
        </p:nvSpPr>
        <p:spPr>
          <a:xfrm>
            <a:off x="3653350" y="866500"/>
            <a:ext cx="5338500" cy="5826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GB" sz="1400" b="1" i="0" u="none" strike="noStrike" cap="none">
                <a:solidFill>
                  <a:schemeClr val="dk1"/>
                </a:solidFill>
                <a:latin typeface="Montserrat"/>
                <a:ea typeface="Montserrat"/>
                <a:cs typeface="Montserrat"/>
                <a:sym typeface="Montserrat"/>
              </a:rPr>
              <a:t>Irish Internet Safety Awareness Centre that promotes safer use of the internet by young people</a:t>
            </a:r>
            <a:endParaRPr sz="1400" b="0" i="0" u="none" strike="noStrike" cap="none">
              <a:solidFill>
                <a:srgbClr val="000000"/>
              </a:solidFill>
              <a:latin typeface="Arial"/>
              <a:ea typeface="Arial"/>
              <a:cs typeface="Arial"/>
              <a:sym typeface="Arial"/>
            </a:endParaRPr>
          </a:p>
        </p:txBody>
      </p:sp>
      <p:grpSp>
        <p:nvGrpSpPr>
          <p:cNvPr id="1027" name="Google Shape;1027;p35"/>
          <p:cNvGrpSpPr/>
          <p:nvPr/>
        </p:nvGrpSpPr>
        <p:grpSpPr>
          <a:xfrm rot="5400000">
            <a:off x="-347769" y="1333961"/>
            <a:ext cx="4131817" cy="3092405"/>
            <a:chOff x="531239" y="2245624"/>
            <a:chExt cx="4710234" cy="3525313"/>
          </a:xfrm>
        </p:grpSpPr>
        <p:pic>
          <p:nvPicPr>
            <p:cNvPr id="1028" name="Google Shape;1028;p35"/>
            <p:cNvPicPr preferRelativeResize="0"/>
            <p:nvPr/>
          </p:nvPicPr>
          <p:blipFill rotWithShape="1">
            <a:blip r:embed="rId4">
              <a:alphaModFix/>
            </a:blip>
            <a:srcRect/>
            <a:stretch/>
          </p:blipFill>
          <p:spPr>
            <a:xfrm rot="5400000">
              <a:off x="1123699" y="1653164"/>
              <a:ext cx="3525313" cy="4710234"/>
            </a:xfrm>
            <a:prstGeom prst="rect">
              <a:avLst/>
            </a:prstGeom>
            <a:noFill/>
            <a:ln>
              <a:noFill/>
            </a:ln>
          </p:spPr>
        </p:pic>
        <p:sp>
          <p:nvSpPr>
            <p:cNvPr id="1029" name="Google Shape;1029;p35"/>
            <p:cNvSpPr/>
            <p:nvPr/>
          </p:nvSpPr>
          <p:spPr>
            <a:xfrm>
              <a:off x="1109749" y="2580941"/>
              <a:ext cx="3703200" cy="2826000"/>
            </a:xfrm>
            <a:prstGeom prst="rect">
              <a:avLst/>
            </a:prstGeom>
            <a:solidFill>
              <a:srgbClr val="FFCA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sp>
        <p:nvSpPr>
          <p:cNvPr id="1030" name="Google Shape;1030;p35"/>
          <p:cNvSpPr/>
          <p:nvPr/>
        </p:nvSpPr>
        <p:spPr>
          <a:xfrm>
            <a:off x="748747" y="170590"/>
            <a:ext cx="82431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r>
              <a:rPr lang="en-GB" sz="2250" b="1" i="0" u="none" strike="noStrike" cap="none">
                <a:solidFill>
                  <a:srgbClr val="FF0000"/>
                </a:solidFill>
                <a:latin typeface="Montserrat"/>
                <a:ea typeface="Montserrat"/>
                <a:cs typeface="Montserrat"/>
                <a:sym typeface="Montserrat"/>
              </a:rPr>
              <a:t>ABOUT WEBWISE</a:t>
            </a:r>
            <a:endParaRPr sz="2250" b="1" i="0" u="none" strike="noStrike" cap="none">
              <a:solidFill>
                <a:srgbClr val="FF0000"/>
              </a:solidFill>
              <a:latin typeface="Montserrat"/>
              <a:ea typeface="Montserrat"/>
              <a:cs typeface="Montserrat"/>
              <a:sym typeface="Montserrat"/>
            </a:endParaRPr>
          </a:p>
        </p:txBody>
      </p:sp>
      <p:pic>
        <p:nvPicPr>
          <p:cNvPr id="1031" name="Google Shape;1031;p35"/>
          <p:cNvPicPr preferRelativeResize="0"/>
          <p:nvPr/>
        </p:nvPicPr>
        <p:blipFill rotWithShape="1">
          <a:blip r:embed="rId5">
            <a:alphaModFix/>
          </a:blip>
          <a:srcRect l="5318" t="7805" r="53359" b="1434"/>
          <a:stretch/>
        </p:blipFill>
        <p:spPr>
          <a:xfrm>
            <a:off x="491215" y="1125908"/>
            <a:ext cx="2479038" cy="362394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Google Shape;1279;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GB"/>
              <a:t>20</a:t>
            </a:fld>
            <a:endParaRPr/>
          </a:p>
        </p:txBody>
      </p:sp>
      <p:sp>
        <p:nvSpPr>
          <p:cNvPr id="1280" name="Google Shape;1280;p57"/>
          <p:cNvSpPr txBox="1"/>
          <p:nvPr/>
        </p:nvSpPr>
        <p:spPr>
          <a:xfrm>
            <a:off x="262275" y="1396425"/>
            <a:ext cx="3383700" cy="12375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600"/>
              <a:buFont typeface="Arial"/>
              <a:buNone/>
            </a:pPr>
            <a:r>
              <a:rPr lang="en-GB" sz="1600" b="1" i="0" u="none" strike="noStrike" cap="none">
                <a:solidFill>
                  <a:schemeClr val="dk1"/>
                </a:solidFill>
                <a:latin typeface="Montserrat"/>
                <a:ea typeface="Montserrat"/>
                <a:cs typeface="Montserrat"/>
                <a:sym typeface="Montserrat"/>
              </a:rPr>
              <a:t>Webwise love seeing all your photos from your online safety campaigns and Safer Internet Day activities. </a:t>
            </a:r>
            <a:endParaRPr sz="1600" b="1" i="0" u="none" strike="noStrike" cap="none">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600"/>
              <a:buFont typeface="Arial"/>
              <a:buNone/>
            </a:pPr>
            <a:endParaRPr sz="1600" b="1">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600"/>
              <a:buFont typeface="Arial"/>
              <a:buNone/>
            </a:pPr>
            <a:r>
              <a:rPr lang="en-GB" sz="1600" b="1" i="0" u="none" strike="noStrike" cap="none">
                <a:solidFill>
                  <a:schemeClr val="dk1"/>
                </a:solidFill>
                <a:latin typeface="Montserrat"/>
                <a:ea typeface="Montserrat"/>
                <a:cs typeface="Montserrat"/>
                <a:sym typeface="Montserrat"/>
              </a:rPr>
              <a:t>Send in your photos, videos and posters to Webwise and you could be in with a chance of winning some great prizes. </a:t>
            </a:r>
            <a:endParaRPr sz="1600" b="1" i="0" u="none" strike="noStrike" cap="none">
              <a:solidFill>
                <a:srgbClr val="000000"/>
              </a:solidFill>
              <a:latin typeface="Montserrat"/>
              <a:ea typeface="Montserrat"/>
              <a:cs typeface="Montserrat"/>
              <a:sym typeface="Montserrat"/>
            </a:endParaRPr>
          </a:p>
        </p:txBody>
      </p:sp>
      <p:sp>
        <p:nvSpPr>
          <p:cNvPr id="1281" name="Google Shape;1281;p57"/>
          <p:cNvSpPr txBox="1"/>
          <p:nvPr/>
        </p:nvSpPr>
        <p:spPr>
          <a:xfrm>
            <a:off x="2174875" y="243448"/>
            <a:ext cx="6722700" cy="708900"/>
          </a:xfrm>
          <a:prstGeom prst="rect">
            <a:avLst/>
          </a:prstGeom>
          <a:noFill/>
          <a:ln>
            <a:noFill/>
          </a:ln>
        </p:spPr>
        <p:txBody>
          <a:bodyPr spcFirstLastPara="1" wrap="square" lIns="91425" tIns="91425" rIns="91425" bIns="91425" anchor="t" anchorCtr="0">
            <a:noAutofit/>
          </a:bodyPr>
          <a:lstStyle/>
          <a:p>
            <a:pPr marL="0" marR="0" lvl="0" indent="0" algn="r" rtl="0">
              <a:lnSpc>
                <a:spcPct val="90000"/>
              </a:lnSpc>
              <a:spcBef>
                <a:spcPts val="0"/>
              </a:spcBef>
              <a:spcAft>
                <a:spcPts val="0"/>
              </a:spcAft>
              <a:buClr>
                <a:schemeClr val="dk1"/>
              </a:buClr>
              <a:buSzPts val="1100"/>
              <a:buFont typeface="Arial"/>
              <a:buNone/>
            </a:pPr>
            <a:r>
              <a:rPr lang="en-GB" sz="3000" b="1" i="0" u="none" strike="noStrike" cap="none">
                <a:solidFill>
                  <a:srgbClr val="FFA400"/>
                </a:solidFill>
                <a:latin typeface="Montserrat"/>
                <a:ea typeface="Montserrat"/>
                <a:cs typeface="Montserrat"/>
                <a:sym typeface="Montserrat"/>
              </a:rPr>
              <a:t>Safer Internet Day Selfie</a:t>
            </a:r>
            <a:endParaRPr sz="3000" b="0" i="0" u="none" strike="noStrike" cap="none">
              <a:solidFill>
                <a:srgbClr val="FFA400"/>
              </a:solidFill>
              <a:latin typeface="Montserrat Light"/>
              <a:ea typeface="Montserrat Light"/>
              <a:cs typeface="Montserrat Light"/>
              <a:sym typeface="Montserrat Light"/>
            </a:endParaRPr>
          </a:p>
        </p:txBody>
      </p:sp>
      <p:pic>
        <p:nvPicPr>
          <p:cNvPr id="1282" name="Google Shape;1282;p57"/>
          <p:cNvPicPr preferRelativeResize="0"/>
          <p:nvPr/>
        </p:nvPicPr>
        <p:blipFill rotWithShape="1">
          <a:blip r:embed="rId3">
            <a:alphaModFix/>
          </a:blip>
          <a:srcRect/>
          <a:stretch/>
        </p:blipFill>
        <p:spPr>
          <a:xfrm>
            <a:off x="1369834" y="-245954"/>
            <a:ext cx="2617073" cy="1869912"/>
          </a:xfrm>
          <a:prstGeom prst="rect">
            <a:avLst/>
          </a:prstGeom>
          <a:noFill/>
          <a:ln>
            <a:noFill/>
          </a:ln>
        </p:spPr>
      </p:pic>
      <p:pic>
        <p:nvPicPr>
          <p:cNvPr id="1283" name="Google Shape;1283;p57"/>
          <p:cNvPicPr preferRelativeResize="0"/>
          <p:nvPr/>
        </p:nvPicPr>
        <p:blipFill rotWithShape="1">
          <a:blip r:embed="rId4">
            <a:alphaModFix/>
          </a:blip>
          <a:srcRect/>
          <a:stretch/>
        </p:blipFill>
        <p:spPr>
          <a:xfrm>
            <a:off x="5023417" y="4489514"/>
            <a:ext cx="2354998" cy="520674"/>
          </a:xfrm>
          <a:prstGeom prst="rect">
            <a:avLst/>
          </a:prstGeom>
          <a:noFill/>
          <a:ln>
            <a:noFill/>
          </a:ln>
        </p:spPr>
      </p:pic>
      <p:pic>
        <p:nvPicPr>
          <p:cNvPr id="1284" name="Google Shape;1284;p57"/>
          <p:cNvPicPr preferRelativeResize="0"/>
          <p:nvPr/>
        </p:nvPicPr>
        <p:blipFill rotWithShape="1">
          <a:blip r:embed="rId5">
            <a:alphaModFix/>
          </a:blip>
          <a:srcRect t="13412"/>
          <a:stretch/>
        </p:blipFill>
        <p:spPr>
          <a:xfrm>
            <a:off x="111125" y="0"/>
            <a:ext cx="1778838" cy="1540295"/>
          </a:xfrm>
          <a:prstGeom prst="rect">
            <a:avLst/>
          </a:prstGeom>
          <a:noFill/>
          <a:ln>
            <a:noFill/>
          </a:ln>
        </p:spPr>
      </p:pic>
      <p:pic>
        <p:nvPicPr>
          <p:cNvPr id="1285" name="Google Shape;1285;p57" descr="29512738_757665944429053_7189551503153978920_n.jpg"/>
          <p:cNvPicPr preferRelativeResize="0"/>
          <p:nvPr/>
        </p:nvPicPr>
        <p:blipFill rotWithShape="1">
          <a:blip r:embed="rId6">
            <a:alphaModFix/>
          </a:blip>
          <a:srcRect/>
          <a:stretch/>
        </p:blipFill>
        <p:spPr>
          <a:xfrm>
            <a:off x="3986908" y="1254125"/>
            <a:ext cx="4910666" cy="276225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sp>
        <p:nvSpPr>
          <p:cNvPr id="1290" name="Google Shape;1290;p58"/>
          <p:cNvSpPr txBox="1">
            <a:spLocks noGrp="1"/>
          </p:cNvSpPr>
          <p:nvPr>
            <p:ph type="title"/>
          </p:nvPr>
        </p:nvSpPr>
        <p:spPr>
          <a:xfrm>
            <a:off x="2320924" y="224900"/>
            <a:ext cx="8976600" cy="6681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GB" sz="3000"/>
              <a:t>Join the conversation </a:t>
            </a:r>
            <a:endParaRPr sz="3000"/>
          </a:p>
        </p:txBody>
      </p:sp>
      <p:sp>
        <p:nvSpPr>
          <p:cNvPr id="1291" name="Google Shape;1291;p58"/>
          <p:cNvSpPr txBox="1">
            <a:spLocks noGrp="1"/>
          </p:cNvSpPr>
          <p:nvPr>
            <p:ph type="body" idx="1"/>
          </p:nvPr>
        </p:nvSpPr>
        <p:spPr>
          <a:xfrm>
            <a:off x="236225" y="1901650"/>
            <a:ext cx="5923200" cy="2902500"/>
          </a:xfrm>
          <a:prstGeom prst="rect">
            <a:avLst/>
          </a:prstGeom>
          <a:solidFill>
            <a:schemeClr val="lt1"/>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800" b="1">
                <a:solidFill>
                  <a:schemeClr val="dk1"/>
                </a:solidFill>
                <a:latin typeface="Montserrat"/>
                <a:ea typeface="Montserrat"/>
                <a:cs typeface="Montserrat"/>
                <a:sym typeface="Montserrat"/>
              </a:rPr>
              <a:t>Connect with Webwise on:</a:t>
            </a:r>
            <a:endParaRPr/>
          </a:p>
          <a:p>
            <a:pPr marL="0" lvl="0" indent="0" algn="l" rtl="0">
              <a:lnSpc>
                <a:spcPct val="115000"/>
              </a:lnSpc>
              <a:spcBef>
                <a:spcPts val="0"/>
              </a:spcBef>
              <a:spcAft>
                <a:spcPts val="0"/>
              </a:spcAft>
              <a:buClr>
                <a:schemeClr val="dk1"/>
              </a:buClr>
              <a:buSzPts val="1100"/>
              <a:buFont typeface="Arial"/>
              <a:buNone/>
            </a:pPr>
            <a:endParaRPr sz="18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sz="1800" b="1">
                <a:solidFill>
                  <a:schemeClr val="dk1"/>
                </a:solidFill>
                <a:latin typeface="Montserrat"/>
                <a:ea typeface="Montserrat"/>
                <a:cs typeface="Montserrat"/>
                <a:sym typeface="Montserrat"/>
              </a:rPr>
              <a:t>Twitter: @Webwise_Ireland</a:t>
            </a:r>
            <a:endParaRPr sz="18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8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sz="1800" b="1">
                <a:solidFill>
                  <a:schemeClr val="dk1"/>
                </a:solidFill>
                <a:latin typeface="Montserrat"/>
                <a:ea typeface="Montserrat"/>
                <a:cs typeface="Montserrat"/>
                <a:sym typeface="Montserrat"/>
              </a:rPr>
              <a:t>Facebook: facebook.com/webwise_Ireland</a:t>
            </a:r>
            <a:endParaRPr sz="18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8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GB" sz="1800" b="1">
                <a:solidFill>
                  <a:schemeClr val="dk1"/>
                </a:solidFill>
                <a:latin typeface="Montserrat"/>
                <a:ea typeface="Montserrat"/>
                <a:cs typeface="Montserrat"/>
                <a:sym typeface="Montserrat"/>
              </a:rPr>
              <a:t>Instagram: webwiseireland</a:t>
            </a:r>
            <a:endParaRPr sz="18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8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600" b="1">
              <a:solidFill>
                <a:schemeClr val="dk1"/>
              </a:solidFill>
              <a:latin typeface="Montserrat"/>
              <a:ea typeface="Montserrat"/>
              <a:cs typeface="Montserrat"/>
              <a:sym typeface="Montserrat"/>
            </a:endParaRPr>
          </a:p>
        </p:txBody>
      </p:sp>
      <p:sp>
        <p:nvSpPr>
          <p:cNvPr id="1292" name="Google Shape;1292;p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GB"/>
              <a:t>21</a:t>
            </a:fld>
            <a:endParaRPr/>
          </a:p>
        </p:txBody>
      </p:sp>
      <p:pic>
        <p:nvPicPr>
          <p:cNvPr id="1293" name="Google Shape;1293;p58"/>
          <p:cNvPicPr preferRelativeResize="0"/>
          <p:nvPr/>
        </p:nvPicPr>
        <p:blipFill rotWithShape="1">
          <a:blip r:embed="rId3">
            <a:alphaModFix/>
          </a:blip>
          <a:srcRect/>
          <a:stretch/>
        </p:blipFill>
        <p:spPr>
          <a:xfrm>
            <a:off x="383537" y="407474"/>
            <a:ext cx="2196028" cy="485526"/>
          </a:xfrm>
          <a:prstGeom prst="rect">
            <a:avLst/>
          </a:prstGeom>
          <a:noFill/>
          <a:ln>
            <a:noFill/>
          </a:ln>
        </p:spPr>
      </p:pic>
      <p:pic>
        <p:nvPicPr>
          <p:cNvPr id="1294" name="Google Shape;1294;p58"/>
          <p:cNvPicPr preferRelativeResize="0"/>
          <p:nvPr/>
        </p:nvPicPr>
        <p:blipFill rotWithShape="1">
          <a:blip r:embed="rId4">
            <a:alphaModFix/>
          </a:blip>
          <a:srcRect/>
          <a:stretch/>
        </p:blipFill>
        <p:spPr>
          <a:xfrm>
            <a:off x="2579563" y="-135466"/>
            <a:ext cx="2491393" cy="1780111"/>
          </a:xfrm>
          <a:prstGeom prst="rect">
            <a:avLst/>
          </a:prstGeom>
          <a:noFill/>
          <a:ln>
            <a:noFill/>
          </a:ln>
        </p:spPr>
      </p:pic>
      <p:sp>
        <p:nvSpPr>
          <p:cNvPr id="1295" name="Google Shape;1295;p58"/>
          <p:cNvSpPr/>
          <p:nvPr/>
        </p:nvSpPr>
        <p:spPr>
          <a:xfrm>
            <a:off x="4788278" y="893000"/>
            <a:ext cx="4041900" cy="4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a:solidFill>
                  <a:srgbClr val="FF0000"/>
                </a:solidFill>
                <a:latin typeface="Montserrat"/>
                <a:ea typeface="Montserrat"/>
                <a:cs typeface="Montserrat"/>
                <a:sym typeface="Montserrat"/>
              </a:rPr>
              <a:t>#SaferInternetDay #Webwise</a:t>
            </a:r>
            <a:endParaRPr sz="2200" b="0" i="0" u="none" strike="noStrike" cap="none">
              <a:solidFill>
                <a:srgbClr val="FF0000"/>
              </a:solidFill>
              <a:latin typeface="Arial"/>
              <a:ea typeface="Arial"/>
              <a:cs typeface="Arial"/>
              <a:sym typeface="Arial"/>
            </a:endParaRPr>
          </a:p>
        </p:txBody>
      </p:sp>
      <p:pic>
        <p:nvPicPr>
          <p:cNvPr id="1296" name="Google Shape;1296;p58" descr="Screen Shot 2020-02-01 at 14.50.48.png"/>
          <p:cNvPicPr preferRelativeResize="0"/>
          <p:nvPr/>
        </p:nvPicPr>
        <p:blipFill rotWithShape="1">
          <a:blip r:embed="rId5">
            <a:alphaModFix/>
          </a:blip>
          <a:srcRect r="53645"/>
          <a:stretch/>
        </p:blipFill>
        <p:spPr>
          <a:xfrm>
            <a:off x="5641600" y="2287200"/>
            <a:ext cx="1708250" cy="1889825"/>
          </a:xfrm>
          <a:prstGeom prst="rect">
            <a:avLst/>
          </a:prstGeom>
          <a:noFill/>
          <a:ln>
            <a:noFill/>
          </a:ln>
        </p:spPr>
      </p:pic>
      <p:pic>
        <p:nvPicPr>
          <p:cNvPr id="1297" name="Google Shape;1297;p58" descr="Screen Shot 2020-02-01 at 14.50.48.png"/>
          <p:cNvPicPr preferRelativeResize="0"/>
          <p:nvPr/>
        </p:nvPicPr>
        <p:blipFill rotWithShape="1">
          <a:blip r:embed="rId5">
            <a:alphaModFix/>
          </a:blip>
          <a:srcRect l="49826"/>
          <a:stretch/>
        </p:blipFill>
        <p:spPr>
          <a:xfrm>
            <a:off x="7256524" y="2287200"/>
            <a:ext cx="1848963" cy="18898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27"/>
        <p:cNvGrpSpPr/>
        <p:nvPr/>
      </p:nvGrpSpPr>
      <p:grpSpPr>
        <a:xfrm>
          <a:off x="0" y="0"/>
          <a:ext cx="0" cy="0"/>
          <a:chOff x="0" y="0"/>
          <a:chExt cx="0" cy="0"/>
        </a:xfrm>
      </p:grpSpPr>
      <p:sp>
        <p:nvSpPr>
          <p:cNvPr id="3328" name="Google Shape;3328;p104"/>
          <p:cNvSpPr txBox="1"/>
          <p:nvPr/>
        </p:nvSpPr>
        <p:spPr>
          <a:xfrm>
            <a:off x="2661303" y="1420652"/>
            <a:ext cx="8589900" cy="47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250"/>
              <a:buFont typeface="Arial"/>
              <a:buNone/>
            </a:pPr>
            <a:r>
              <a:rPr lang="en-GB" sz="2250" b="1" i="0" u="none" strike="noStrike" cap="none" dirty="0">
                <a:solidFill>
                  <a:srgbClr val="00B0F0"/>
                </a:solidFill>
                <a:latin typeface="Montserrat"/>
                <a:ea typeface="Montserrat"/>
                <a:cs typeface="Montserrat"/>
                <a:sym typeface="Montserrat"/>
              </a:rPr>
              <a:t>THANKS!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900"/>
              </a:spcBef>
              <a:spcAft>
                <a:spcPts val="0"/>
              </a:spcAft>
              <a:buClr>
                <a:srgbClr val="000000"/>
              </a:buClr>
              <a:buSzPts val="2250"/>
              <a:buFont typeface="Arial"/>
              <a:buNone/>
            </a:pPr>
            <a:r>
              <a:rPr lang="en-GB" sz="2250" b="1" i="0" u="none" strike="noStrike" cap="none" dirty="0">
                <a:solidFill>
                  <a:schemeClr val="dk1"/>
                </a:solidFill>
                <a:latin typeface="Montserrat"/>
                <a:ea typeface="Montserrat"/>
                <a:cs typeface="Montserrat"/>
                <a:sym typeface="Montserrat"/>
              </a:rPr>
              <a:t>ANY QUESTIONS? </a:t>
            </a:r>
            <a:endParaRPr sz="2250" b="1" i="0" u="none" strike="noStrike" cap="none" dirty="0">
              <a:solidFill>
                <a:srgbClr val="00B0F0"/>
              </a:solidFill>
              <a:latin typeface="Montserrat"/>
              <a:ea typeface="Montserrat"/>
              <a:cs typeface="Montserrat"/>
              <a:sym typeface="Montserrat"/>
            </a:endParaRPr>
          </a:p>
        </p:txBody>
      </p:sp>
      <p:pic>
        <p:nvPicPr>
          <p:cNvPr id="3329" name="Google Shape;3329;p104"/>
          <p:cNvPicPr preferRelativeResize="0"/>
          <p:nvPr/>
        </p:nvPicPr>
        <p:blipFill rotWithShape="1">
          <a:blip r:embed="rId3">
            <a:alphaModFix/>
          </a:blip>
          <a:srcRect/>
          <a:stretch/>
        </p:blipFill>
        <p:spPr>
          <a:xfrm>
            <a:off x="5345495" y="2488576"/>
            <a:ext cx="3221516" cy="712284"/>
          </a:xfrm>
          <a:prstGeom prst="rect">
            <a:avLst/>
          </a:prstGeom>
          <a:noFill/>
          <a:ln>
            <a:noFill/>
          </a:ln>
        </p:spPr>
      </p:pic>
      <p:pic>
        <p:nvPicPr>
          <p:cNvPr id="3330" name="Google Shape;3330;p104"/>
          <p:cNvPicPr preferRelativeResize="0"/>
          <p:nvPr/>
        </p:nvPicPr>
        <p:blipFill rotWithShape="1">
          <a:blip r:embed="rId4">
            <a:alphaModFix/>
          </a:blip>
          <a:srcRect/>
          <a:stretch/>
        </p:blipFill>
        <p:spPr>
          <a:xfrm>
            <a:off x="1557990" y="3985897"/>
            <a:ext cx="1228199" cy="429899"/>
          </a:xfrm>
          <a:prstGeom prst="rect">
            <a:avLst/>
          </a:prstGeom>
          <a:noFill/>
          <a:ln>
            <a:noFill/>
          </a:ln>
        </p:spPr>
      </p:pic>
      <p:sp>
        <p:nvSpPr>
          <p:cNvPr id="3331" name="Google Shape;3331;p104"/>
          <p:cNvSpPr txBox="1"/>
          <p:nvPr/>
        </p:nvSpPr>
        <p:spPr>
          <a:xfrm>
            <a:off x="3473712" y="4000997"/>
            <a:ext cx="5112600" cy="369300"/>
          </a:xfrm>
          <a:prstGeom prst="rect">
            <a:avLst/>
          </a:prstGeom>
          <a:noFill/>
          <a:ln>
            <a:noFill/>
          </a:ln>
        </p:spPr>
        <p:txBody>
          <a:bodyPr spcFirstLastPara="1" wrap="square" lIns="91400" tIns="45675" rIns="91400" bIns="456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 Webwise_Ireland</a:t>
            </a:r>
            <a:endParaRPr sz="1400" b="1" i="0" u="none" strike="noStrike" cap="none">
              <a:solidFill>
                <a:srgbClr val="000000"/>
              </a:solidFill>
              <a:latin typeface="Arial"/>
              <a:ea typeface="Arial"/>
              <a:cs typeface="Arial"/>
              <a:sym typeface="Arial"/>
            </a:endParaRPr>
          </a:p>
        </p:txBody>
      </p:sp>
      <p:sp>
        <p:nvSpPr>
          <p:cNvPr id="3332" name="Google Shape;3332;p104"/>
          <p:cNvSpPr txBox="1"/>
          <p:nvPr/>
        </p:nvSpPr>
        <p:spPr>
          <a:xfrm>
            <a:off x="598266" y="4415796"/>
            <a:ext cx="8444400" cy="504000"/>
          </a:xfrm>
          <a:prstGeom prst="rect">
            <a:avLst/>
          </a:prstGeom>
          <a:noFill/>
          <a:ln>
            <a:noFill/>
          </a:ln>
        </p:spPr>
        <p:txBody>
          <a:bodyPr spcFirstLastPara="1" wrap="square" lIns="91400" tIns="45675" rIns="91400" bIns="456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This work is made available under the terms of the Creative Commons Attribution Share Alike 3.0 Licence </a:t>
            </a:r>
            <a:r>
              <a:rPr lang="en-GB" sz="1200" b="0" i="0" u="sng" strike="noStrike" cap="none">
                <a:solidFill>
                  <a:srgbClr val="0000FF"/>
                </a:solidFill>
                <a:latin typeface="Arial"/>
                <a:ea typeface="Arial"/>
                <a:cs typeface="Arial"/>
                <a:sym typeface="Arial"/>
                <a:hlinkClick r:id="rId5">
                  <a:extLst>
                    <a:ext uri="{A12FA001-AC4F-418D-AE19-62706E023703}">
                      <ahyp:hlinkClr xmlns:ahyp="http://schemas.microsoft.com/office/drawing/2018/hyperlinkcolor" val="tx"/>
                    </a:ext>
                  </a:extLst>
                </a:hlinkClick>
              </a:rPr>
              <a:t>http://creativecommons.org/licenses/by-sa/3.0/ie/</a:t>
            </a:r>
            <a:r>
              <a:rPr lang="en-GB" sz="1200" b="0" i="0" u="none" strike="noStrike" cap="none">
                <a:solidFill>
                  <a:srgbClr val="000000"/>
                </a:solidFill>
                <a:latin typeface="Arial"/>
                <a:ea typeface="Arial"/>
                <a:cs typeface="Arial"/>
                <a:sym typeface="Arial"/>
              </a:rPr>
              <a:t>. You may use and re-use this material (not including images and logos) free of charge in any format or medium, under the terms of the Creative Commons Attribution Share Alike Licence.</a:t>
            </a:r>
            <a:endParaRPr sz="1400" b="0" i="0" u="none" strike="noStrike" cap="none">
              <a:solidFill>
                <a:srgbClr val="000000"/>
              </a:solidFill>
              <a:latin typeface="Arial"/>
              <a:ea typeface="Arial"/>
              <a:cs typeface="Arial"/>
              <a:sym typeface="Arial"/>
            </a:endParaRPr>
          </a:p>
        </p:txBody>
      </p:sp>
      <p:pic>
        <p:nvPicPr>
          <p:cNvPr id="3334" name="Google Shape;3334;p104"/>
          <p:cNvPicPr preferRelativeResize="0"/>
          <p:nvPr/>
        </p:nvPicPr>
        <p:blipFill rotWithShape="1">
          <a:blip r:embed="rId6">
            <a:alphaModFix/>
          </a:blip>
          <a:srcRect/>
          <a:stretch/>
        </p:blipFill>
        <p:spPr>
          <a:xfrm>
            <a:off x="6171242" y="285834"/>
            <a:ext cx="1570021" cy="219244"/>
          </a:xfrm>
          <a:prstGeom prst="rect">
            <a:avLst/>
          </a:prstGeom>
          <a:noFill/>
          <a:ln>
            <a:noFill/>
          </a:ln>
        </p:spPr>
      </p:pic>
      <p:pic>
        <p:nvPicPr>
          <p:cNvPr id="3335" name="Google Shape;3335;p104"/>
          <p:cNvPicPr preferRelativeResize="0"/>
          <p:nvPr/>
        </p:nvPicPr>
        <p:blipFill rotWithShape="1">
          <a:blip r:embed="rId7">
            <a:alphaModFix/>
          </a:blip>
          <a:srcRect/>
          <a:stretch/>
        </p:blipFill>
        <p:spPr>
          <a:xfrm>
            <a:off x="5243278" y="234445"/>
            <a:ext cx="755178" cy="328865"/>
          </a:xfrm>
          <a:prstGeom prst="rect">
            <a:avLst/>
          </a:prstGeom>
          <a:noFill/>
          <a:ln>
            <a:noFill/>
          </a:ln>
        </p:spPr>
      </p:pic>
      <p:pic>
        <p:nvPicPr>
          <p:cNvPr id="3336" name="Google Shape;3336;p104"/>
          <p:cNvPicPr preferRelativeResize="0"/>
          <p:nvPr/>
        </p:nvPicPr>
        <p:blipFill rotWithShape="1">
          <a:blip r:embed="rId8">
            <a:alphaModFix/>
          </a:blip>
          <a:srcRect/>
          <a:stretch/>
        </p:blipFill>
        <p:spPr>
          <a:xfrm>
            <a:off x="7741263" y="182232"/>
            <a:ext cx="1183949" cy="432466"/>
          </a:xfrm>
          <a:prstGeom prst="rect">
            <a:avLst/>
          </a:prstGeom>
          <a:noFill/>
          <a:ln>
            <a:noFill/>
          </a:ln>
        </p:spPr>
      </p:pic>
      <p:pic>
        <p:nvPicPr>
          <p:cNvPr id="3" name="Picture 2">
            <a:extLst>
              <a:ext uri="{FF2B5EF4-FFF2-40B4-BE49-F238E27FC236}">
                <a16:creationId xmlns:a16="http://schemas.microsoft.com/office/drawing/2014/main" id="{0B74AE88-9064-6346-93C4-53341FD6FB4E}"/>
              </a:ext>
            </a:extLst>
          </p:cNvPr>
          <p:cNvPicPr>
            <a:picLocks noChangeAspect="1"/>
          </p:cNvPicPr>
          <p:nvPr/>
        </p:nvPicPr>
        <p:blipFill>
          <a:blip r:embed="rId9"/>
          <a:stretch>
            <a:fillRect/>
          </a:stretch>
        </p:blipFill>
        <p:spPr>
          <a:xfrm>
            <a:off x="473932" y="830135"/>
            <a:ext cx="4007353" cy="2667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p3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GB"/>
              <a:t>3</a:t>
            </a:fld>
            <a:endParaRPr/>
          </a:p>
        </p:txBody>
      </p:sp>
      <p:pic>
        <p:nvPicPr>
          <p:cNvPr id="1037" name="Google Shape;1037;p36" descr="SID2.png"/>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038" name="Google Shape;1038;p36"/>
          <p:cNvSpPr/>
          <p:nvPr/>
        </p:nvSpPr>
        <p:spPr>
          <a:xfrm>
            <a:off x="2536672" y="1541612"/>
            <a:ext cx="5824500" cy="3222300"/>
          </a:xfrm>
          <a:prstGeom prst="rect">
            <a:avLst/>
          </a:prstGeom>
          <a:noFill/>
          <a:ln>
            <a:noFill/>
          </a:ln>
        </p:spPr>
        <p:txBody>
          <a:bodyPr spcFirstLastPara="1" wrap="square" lIns="91425" tIns="45700" rIns="91425" bIns="45700" anchor="t" anchorCtr="0">
            <a:noAutofit/>
          </a:bodyPr>
          <a:lstStyle/>
          <a:p>
            <a:pPr marL="0" marR="0" lvl="0" indent="457200" algn="l" rtl="0">
              <a:lnSpc>
                <a:spcPct val="115000"/>
              </a:lnSpc>
              <a:spcBef>
                <a:spcPts val="0"/>
              </a:spcBef>
              <a:spcAft>
                <a:spcPts val="0"/>
              </a:spcAft>
              <a:buClr>
                <a:srgbClr val="000000"/>
              </a:buClr>
              <a:buSzPts val="1800"/>
              <a:buFont typeface="Arial"/>
              <a:buNone/>
            </a:pPr>
            <a:r>
              <a:rPr lang="en-GB" sz="1800" b="1" i="0" u="none" strike="noStrike" cap="none">
                <a:solidFill>
                  <a:srgbClr val="FFFFFF"/>
                </a:solidFill>
                <a:latin typeface="Montserrat"/>
                <a:ea typeface="Montserrat"/>
                <a:cs typeface="Montserrat"/>
                <a:sym typeface="Montserrat"/>
              </a:rPr>
              <a:t>       What is Safer Internet Day?</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1800" b="1" i="0" u="none" strike="noStrike" cap="none">
              <a:solidFill>
                <a:srgbClr val="FFFFFF"/>
              </a:solidFill>
              <a:latin typeface="Montserrat"/>
              <a:ea typeface="Montserrat"/>
              <a:cs typeface="Montserrat"/>
              <a:sym typeface="Montserrat"/>
            </a:endParaRPr>
          </a:p>
          <a:p>
            <a:pPr marL="914400" marR="0" lvl="0" indent="-342900" algn="l" rtl="0">
              <a:lnSpc>
                <a:spcPct val="100000"/>
              </a:lnSpc>
              <a:spcBef>
                <a:spcPts val="0"/>
              </a:spcBef>
              <a:spcAft>
                <a:spcPts val="0"/>
              </a:spcAft>
              <a:buClr>
                <a:srgbClr val="FFFFFF"/>
              </a:buClr>
              <a:buSzPts val="1800"/>
              <a:buFont typeface="Montserrat"/>
              <a:buChar char="●"/>
            </a:pPr>
            <a:r>
              <a:rPr lang="en-GB" sz="1800" b="0" i="0" u="none" strike="noStrike" cap="none">
                <a:solidFill>
                  <a:srgbClr val="FFFFFF"/>
                </a:solidFill>
                <a:latin typeface="Montserrat"/>
                <a:ea typeface="Montserrat"/>
                <a:cs typeface="Montserrat"/>
                <a:sym typeface="Montserrat"/>
              </a:rPr>
              <a:t>A day to create awareness of a better internet for </a:t>
            </a:r>
            <a:r>
              <a:rPr lang="en-GB" sz="1800" b="1" i="0" u="none" strike="noStrike" cap="none">
                <a:solidFill>
                  <a:srgbClr val="FFFFFF"/>
                </a:solidFill>
                <a:latin typeface="Montserrat"/>
                <a:ea typeface="Montserrat"/>
                <a:cs typeface="Montserrat"/>
                <a:sym typeface="Montserrat"/>
              </a:rPr>
              <a:t>ALL</a:t>
            </a:r>
            <a:r>
              <a:rPr lang="en-GB" sz="1800" b="0" i="0" u="none" strike="noStrike" cap="none">
                <a:solidFill>
                  <a:srgbClr val="FFFFFF"/>
                </a:solidFill>
                <a:latin typeface="Montserrat"/>
                <a:ea typeface="Montserrat"/>
                <a:cs typeface="Montserrat"/>
                <a:sym typeface="Montserrat"/>
              </a:rPr>
              <a:t> users</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Montserrat"/>
              <a:ea typeface="Montserrat"/>
              <a:cs typeface="Montserrat"/>
              <a:sym typeface="Montserrat"/>
            </a:endParaRPr>
          </a:p>
          <a:p>
            <a:pPr marL="914400" marR="0" lvl="0" indent="-342900" algn="l" rtl="0">
              <a:lnSpc>
                <a:spcPct val="100000"/>
              </a:lnSpc>
              <a:spcBef>
                <a:spcPts val="0"/>
              </a:spcBef>
              <a:spcAft>
                <a:spcPts val="0"/>
              </a:spcAft>
              <a:buClr>
                <a:srgbClr val="FFFFFF"/>
              </a:buClr>
              <a:buSzPts val="1800"/>
              <a:buFont typeface="Montserrat"/>
              <a:buChar char="●"/>
            </a:pPr>
            <a:r>
              <a:rPr lang="en-GB" sz="1800" b="0" i="0" u="none" strike="noStrike" cap="none">
                <a:solidFill>
                  <a:srgbClr val="FFFFFF"/>
                </a:solidFill>
                <a:latin typeface="Montserrat"/>
                <a:ea typeface="Montserrat"/>
                <a:cs typeface="Montserrat"/>
                <a:sym typeface="Montserrat"/>
              </a:rPr>
              <a:t>The theme for Safer Internet day is </a:t>
            </a:r>
            <a:r>
              <a:rPr lang="en-GB" sz="1800" b="1" i="1" u="none" strike="noStrike" cap="none">
                <a:solidFill>
                  <a:srgbClr val="FFFFFF"/>
                </a:solidFill>
                <a:latin typeface="Montserrat"/>
                <a:ea typeface="Montserrat"/>
                <a:cs typeface="Montserrat"/>
                <a:sym typeface="Montserrat"/>
              </a:rPr>
              <a:t>“Together for a Better Internet”</a:t>
            </a:r>
            <a:r>
              <a:rPr lang="en-GB" sz="1800" b="0" i="1" u="none" strike="noStrike" cap="none">
                <a:solidFill>
                  <a:srgbClr val="FFFFFF"/>
                </a:solidFill>
                <a:latin typeface="Montserrat"/>
                <a:ea typeface="Montserrat"/>
                <a:cs typeface="Montserrat"/>
                <a:sym typeface="Montserrat"/>
              </a:rPr>
              <a:t> </a:t>
            </a:r>
            <a:endParaRPr sz="1800" b="0" i="0" u="none" strike="noStrike" cap="none">
              <a:solidFill>
                <a:srgbClr val="FFFFFF"/>
              </a:solidFill>
              <a:latin typeface="Montserrat"/>
              <a:ea typeface="Montserrat"/>
              <a:cs typeface="Montserrat"/>
              <a:sym typeface="Montserrat"/>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Montserrat"/>
              <a:ea typeface="Montserrat"/>
              <a:cs typeface="Montserrat"/>
              <a:sym typeface="Montserrat"/>
            </a:endParaRPr>
          </a:p>
          <a:p>
            <a:pPr marL="914400" marR="0" lvl="0" indent="-342900" algn="l" rtl="0">
              <a:lnSpc>
                <a:spcPct val="100000"/>
              </a:lnSpc>
              <a:spcBef>
                <a:spcPts val="0"/>
              </a:spcBef>
              <a:spcAft>
                <a:spcPts val="0"/>
              </a:spcAft>
              <a:buClr>
                <a:srgbClr val="FFFFFF"/>
              </a:buClr>
              <a:buSzPts val="1800"/>
              <a:buFont typeface="Montserrat"/>
              <a:buChar char="●"/>
            </a:pPr>
            <a:r>
              <a:rPr lang="en-GB" sz="1800" b="0" i="0" u="none" strike="noStrike" cap="none">
                <a:solidFill>
                  <a:srgbClr val="FFFFFF"/>
                </a:solidFill>
                <a:latin typeface="Montserrat"/>
                <a:ea typeface="Montserrat"/>
                <a:cs typeface="Montserrat"/>
                <a:sym typeface="Montserrat"/>
              </a:rPr>
              <a:t>Safer Internet Day is celebrated all across Europe on the second Tuesday, of the second month, every year.</a:t>
            </a:r>
            <a:endParaRPr sz="1800" b="0" i="0" u="none" strike="noStrike" cap="none">
              <a:solidFill>
                <a:srgbClr val="FFFFFF"/>
              </a:solidFill>
              <a:latin typeface="Montserrat Light"/>
              <a:ea typeface="Montserrat Light"/>
              <a:cs typeface="Montserrat Light"/>
              <a:sym typeface="Montserrat Light"/>
            </a:endParaRPr>
          </a:p>
        </p:txBody>
      </p:sp>
      <p:pic>
        <p:nvPicPr>
          <p:cNvPr id="1039" name="Google Shape;1039;p36" descr="50051923_2178198305577176_3469331361729347584_o.jpg"/>
          <p:cNvPicPr preferRelativeResize="0"/>
          <p:nvPr/>
        </p:nvPicPr>
        <p:blipFill rotWithShape="1">
          <a:blip r:embed="rId4">
            <a:alphaModFix/>
          </a:blip>
          <a:srcRect l="21036" r="9238"/>
          <a:stretch/>
        </p:blipFill>
        <p:spPr>
          <a:xfrm rot="-472467">
            <a:off x="420248" y="2133852"/>
            <a:ext cx="2452118" cy="234467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37"/>
          <p:cNvSpPr txBox="1">
            <a:spLocks noGrp="1"/>
          </p:cNvSpPr>
          <p:nvPr>
            <p:ph type="title" idx="4294967295"/>
          </p:nvPr>
        </p:nvSpPr>
        <p:spPr>
          <a:xfrm>
            <a:off x="3182880" y="175528"/>
            <a:ext cx="5750700" cy="513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GB" sz="2200">
                <a:solidFill>
                  <a:srgbClr val="4C4C4C"/>
                </a:solidFill>
              </a:rPr>
              <a:t>Getting involved in Safer Internet Day </a:t>
            </a:r>
            <a:endParaRPr sz="2200">
              <a:solidFill>
                <a:srgbClr val="4C4C4C"/>
              </a:solidFill>
            </a:endParaRPr>
          </a:p>
        </p:txBody>
      </p:sp>
      <p:sp>
        <p:nvSpPr>
          <p:cNvPr id="1045" name="Google Shape;1045;p3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GB"/>
              <a:t>4</a:t>
            </a:fld>
            <a:endParaRPr/>
          </a:p>
        </p:txBody>
      </p:sp>
      <p:grpSp>
        <p:nvGrpSpPr>
          <p:cNvPr id="1046" name="Google Shape;1046;p37"/>
          <p:cNvGrpSpPr/>
          <p:nvPr/>
        </p:nvGrpSpPr>
        <p:grpSpPr>
          <a:xfrm>
            <a:off x="-503674" y="1237018"/>
            <a:ext cx="5657921" cy="3192450"/>
            <a:chOff x="-5715543" y="207647"/>
            <a:chExt cx="6625200" cy="3762906"/>
          </a:xfrm>
        </p:grpSpPr>
        <p:sp>
          <p:nvSpPr>
            <p:cNvPr id="1047" name="Google Shape;1047;p37"/>
            <p:cNvSpPr/>
            <p:nvPr/>
          </p:nvSpPr>
          <p:spPr>
            <a:xfrm>
              <a:off x="-2427524" y="282449"/>
              <a:ext cx="45000" cy="438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048" name="Google Shape;1048;p37"/>
            <p:cNvSpPr/>
            <p:nvPr/>
          </p:nvSpPr>
          <p:spPr>
            <a:xfrm>
              <a:off x="-5081178" y="207647"/>
              <a:ext cx="5372700" cy="3681600"/>
            </a:xfrm>
            <a:prstGeom prst="roundRect">
              <a:avLst>
                <a:gd name="adj" fmla="val 5106"/>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049" name="Google Shape;1049;p37"/>
            <p:cNvSpPr/>
            <p:nvPr/>
          </p:nvSpPr>
          <p:spPr>
            <a:xfrm>
              <a:off x="-2441390" y="280974"/>
              <a:ext cx="36000" cy="360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nvGrpSpPr>
            <p:cNvPr id="1050" name="Google Shape;1050;p37"/>
            <p:cNvGrpSpPr/>
            <p:nvPr/>
          </p:nvGrpSpPr>
          <p:grpSpPr>
            <a:xfrm>
              <a:off x="-5715543" y="3770615"/>
              <a:ext cx="6625200" cy="199939"/>
              <a:chOff x="-5715543" y="3770615"/>
              <a:chExt cx="6625200" cy="199939"/>
            </a:xfrm>
          </p:grpSpPr>
          <p:sp>
            <p:nvSpPr>
              <p:cNvPr id="1051" name="Google Shape;1051;p37"/>
              <p:cNvSpPr/>
              <p:nvPr/>
            </p:nvSpPr>
            <p:spPr>
              <a:xfrm>
                <a:off x="-5706018" y="3849586"/>
                <a:ext cx="6603820" cy="120968"/>
              </a:xfrm>
              <a:custGeom>
                <a:avLst/>
                <a:gdLst/>
                <a:ahLst/>
                <a:cxnLst/>
                <a:rect l="l" t="t" r="r" b="b"/>
                <a:pathLst>
                  <a:path w="6570965" h="76200" extrusionOk="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gradFill>
                <a:gsLst>
                  <a:gs pos="0">
                    <a:srgbClr val="868B90"/>
                  </a:gs>
                  <a:gs pos="8000">
                    <a:srgbClr val="868B90"/>
                  </a:gs>
                  <a:gs pos="50000">
                    <a:srgbClr val="868B90"/>
                  </a:gs>
                  <a:gs pos="95000">
                    <a:srgbClr val="A5A9AD"/>
                  </a:gs>
                  <a:gs pos="100000">
                    <a:srgbClr val="A5A9AD"/>
                  </a:gs>
                </a:gsLst>
                <a:lin ang="16200038" scaled="0"/>
              </a:gradFill>
              <a:ln>
                <a:noFill/>
              </a:ln>
              <a:effectLst>
                <a:outerShdw blurRad="12700" dist="25400" dir="5400000" algn="t" rotWithShape="0">
                  <a:srgbClr val="262626"/>
                </a:outerShdw>
                <a:reflection stA="50000" endA="300" endPos="90000" dist="50800" dir="5400000" fadeDir="5400012"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052" name="Google Shape;1052;p37"/>
              <p:cNvSpPr/>
              <p:nvPr/>
            </p:nvSpPr>
            <p:spPr>
              <a:xfrm>
                <a:off x="-5715543" y="3770615"/>
                <a:ext cx="6625200" cy="129600"/>
              </a:xfrm>
              <a:prstGeom prst="roundRect">
                <a:avLst>
                  <a:gd name="adj" fmla="val 23977"/>
                </a:avLst>
              </a:prstGeom>
              <a:gradFill>
                <a:gsLst>
                  <a:gs pos="0">
                    <a:srgbClr val="868B90"/>
                  </a:gs>
                  <a:gs pos="2000">
                    <a:srgbClr val="FBF9FA"/>
                  </a:gs>
                  <a:gs pos="5000">
                    <a:srgbClr val="868B90"/>
                  </a:gs>
                  <a:gs pos="10000">
                    <a:srgbClr val="FBF9FA"/>
                  </a:gs>
                  <a:gs pos="39000">
                    <a:srgbClr val="FBF9FA"/>
                  </a:gs>
                  <a:gs pos="63000">
                    <a:srgbClr val="FBF9FA"/>
                  </a:gs>
                  <a:gs pos="90000">
                    <a:srgbClr val="FAF9FB"/>
                  </a:gs>
                  <a:gs pos="95000">
                    <a:srgbClr val="868B90"/>
                  </a:gs>
                  <a:gs pos="98000">
                    <a:srgbClr val="FFFFFF"/>
                  </a:gs>
                  <a:gs pos="100000">
                    <a:srgbClr val="868B90"/>
                  </a:gs>
                </a:gsLst>
                <a:lin ang="21593863" scaled="0"/>
              </a:gradFill>
              <a:ln>
                <a:noFill/>
              </a:ln>
              <a:effectLst>
                <a:reflection stA="50000" endA="300" endPos="90000" dist="50800" dir="5400000" fadeDir="5400012"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sp>
          <p:nvSpPr>
            <p:cNvPr id="1053" name="Google Shape;1053;p37"/>
            <p:cNvSpPr/>
            <p:nvPr/>
          </p:nvSpPr>
          <p:spPr>
            <a:xfrm>
              <a:off x="-2857566" y="3771797"/>
              <a:ext cx="923491" cy="82550"/>
            </a:xfrm>
            <a:custGeom>
              <a:avLst/>
              <a:gdLst/>
              <a:ahLst/>
              <a:cxnLst/>
              <a:rect l="l" t="t" r="r" b="b"/>
              <a:pathLst>
                <a:path w="923491" h="82550" extrusionOk="0">
                  <a:moveTo>
                    <a:pt x="0" y="0"/>
                  </a:moveTo>
                  <a:lnTo>
                    <a:pt x="923491" y="0"/>
                  </a:lnTo>
                  <a:cubicBezTo>
                    <a:pt x="920296" y="46402"/>
                    <a:pt x="881273" y="82550"/>
                    <a:pt x="833807" y="82550"/>
                  </a:cubicBezTo>
                  <a:lnTo>
                    <a:pt x="89683" y="82550"/>
                  </a:lnTo>
                  <a:cubicBezTo>
                    <a:pt x="42218" y="82550"/>
                    <a:pt x="3194" y="46402"/>
                    <a:pt x="0" y="0"/>
                  </a:cubicBezTo>
                  <a:close/>
                </a:path>
              </a:pathLst>
            </a:custGeom>
            <a:solidFill>
              <a:srgbClr val="F7F5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054" name="Google Shape;1054;p37"/>
            <p:cNvSpPr/>
            <p:nvPr/>
          </p:nvSpPr>
          <p:spPr>
            <a:xfrm>
              <a:off x="-5080279" y="207647"/>
              <a:ext cx="2070313" cy="3020732"/>
            </a:xfrm>
            <a:custGeom>
              <a:avLst/>
              <a:gdLst/>
              <a:ahLst/>
              <a:cxnLst/>
              <a:rect l="l" t="t" r="r" b="b"/>
              <a:pathLst>
                <a:path w="2070313" h="3020732" extrusionOk="0">
                  <a:moveTo>
                    <a:pt x="187976" y="0"/>
                  </a:moveTo>
                  <a:lnTo>
                    <a:pt x="2070313" y="0"/>
                  </a:lnTo>
                  <a:lnTo>
                    <a:pt x="1928420" y="207031"/>
                  </a:lnTo>
                  <a:lnTo>
                    <a:pt x="183453" y="207031"/>
                  </a:lnTo>
                  <a:lnTo>
                    <a:pt x="183453" y="2753062"/>
                  </a:lnTo>
                  <a:lnTo>
                    <a:pt x="0" y="3020732"/>
                  </a:lnTo>
                  <a:lnTo>
                    <a:pt x="0" y="187976"/>
                  </a:lnTo>
                  <a:cubicBezTo>
                    <a:pt x="0" y="84160"/>
                    <a:pt x="84160" y="0"/>
                    <a:pt x="187976" y="0"/>
                  </a:cubicBezTo>
                  <a:close/>
                </a:path>
              </a:pathLst>
            </a:custGeom>
            <a:gradFill>
              <a:gsLst>
                <a:gs pos="0">
                  <a:srgbClr val="FFFFFF">
                    <a:alpha val="0"/>
                  </a:srgbClr>
                </a:gs>
                <a:gs pos="86000">
                  <a:srgbClr val="FFFFFF">
                    <a:alpha val="40000"/>
                  </a:srgbClr>
                </a:gs>
                <a:gs pos="100000">
                  <a:srgbClr val="FFFFFF">
                    <a:alpha val="40000"/>
                  </a:srgbClr>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sp>
        <p:nvSpPr>
          <p:cNvPr id="1055" name="Google Shape;1055;p37"/>
          <p:cNvSpPr/>
          <p:nvPr/>
        </p:nvSpPr>
        <p:spPr>
          <a:xfrm>
            <a:off x="4921802" y="2209466"/>
            <a:ext cx="2856300" cy="376200"/>
          </a:xfrm>
          <a:prstGeom prst="rect">
            <a:avLst/>
          </a:prstGeom>
          <a:noFill/>
          <a:ln>
            <a:noFill/>
          </a:ln>
        </p:spPr>
        <p:txBody>
          <a:bodyPr spcFirstLastPara="1" wrap="square" lIns="67950" tIns="33975" rIns="67950" bIns="33975" anchor="t" anchorCtr="0">
            <a:noAutofit/>
          </a:bodyPr>
          <a:lstStyle/>
          <a:p>
            <a:pPr marL="0" marR="0" lvl="0" indent="0" algn="l" rtl="0">
              <a:lnSpc>
                <a:spcPct val="125000"/>
              </a:lnSpc>
              <a:spcBef>
                <a:spcPts val="0"/>
              </a:spcBef>
              <a:spcAft>
                <a:spcPts val="0"/>
              </a:spcAft>
              <a:buClr>
                <a:srgbClr val="000000"/>
              </a:buClr>
              <a:buSzPts val="1800"/>
              <a:buFont typeface="Arial"/>
              <a:buNone/>
            </a:pPr>
            <a:r>
              <a:rPr lang="en-GB" sz="1800" b="0" i="0" u="none" strike="noStrike" cap="none">
                <a:solidFill>
                  <a:srgbClr val="616161"/>
                </a:solidFill>
                <a:latin typeface="Verdana"/>
                <a:ea typeface="Verdana"/>
                <a:cs typeface="Verdana"/>
                <a:sym typeface="Verdana"/>
              </a:rPr>
              <a:t>PLAN YOUR CAMPAIGN</a:t>
            </a:r>
            <a:endParaRPr sz="1800" b="0" i="0" u="none" strike="noStrike" cap="none">
              <a:solidFill>
                <a:srgbClr val="616161"/>
              </a:solidFill>
              <a:latin typeface="Verdana"/>
              <a:ea typeface="Verdana"/>
              <a:cs typeface="Verdana"/>
              <a:sym typeface="Verdana"/>
            </a:endParaRPr>
          </a:p>
        </p:txBody>
      </p:sp>
      <p:sp>
        <p:nvSpPr>
          <p:cNvPr id="1056" name="Google Shape;1056;p37"/>
          <p:cNvSpPr/>
          <p:nvPr/>
        </p:nvSpPr>
        <p:spPr>
          <a:xfrm>
            <a:off x="4921802" y="2688359"/>
            <a:ext cx="3844500" cy="376200"/>
          </a:xfrm>
          <a:prstGeom prst="rect">
            <a:avLst/>
          </a:prstGeom>
          <a:noFill/>
          <a:ln>
            <a:noFill/>
          </a:ln>
        </p:spPr>
        <p:txBody>
          <a:bodyPr spcFirstLastPara="1" wrap="square" lIns="67950" tIns="33975" rIns="67950" bIns="33975" anchor="t" anchorCtr="0">
            <a:noAutofit/>
          </a:bodyPr>
          <a:lstStyle/>
          <a:p>
            <a:pPr marL="0" marR="0" lvl="0" indent="0" algn="l" rtl="0">
              <a:lnSpc>
                <a:spcPct val="125000"/>
              </a:lnSpc>
              <a:spcBef>
                <a:spcPts val="0"/>
              </a:spcBef>
              <a:spcAft>
                <a:spcPts val="0"/>
              </a:spcAft>
              <a:buClr>
                <a:srgbClr val="000000"/>
              </a:buClr>
              <a:buSzPts val="1800"/>
              <a:buFont typeface="Arial"/>
              <a:buNone/>
            </a:pPr>
            <a:r>
              <a:rPr lang="en-GB" sz="1800" b="0" i="0" u="none" strike="noStrike" cap="none">
                <a:solidFill>
                  <a:srgbClr val="34B2E4"/>
                </a:solidFill>
                <a:latin typeface="Verdana"/>
                <a:ea typeface="Verdana"/>
                <a:cs typeface="Verdana"/>
                <a:sym typeface="Verdana"/>
              </a:rPr>
              <a:t>FREE RESOURCES</a:t>
            </a:r>
            <a:endParaRPr sz="1800" b="0" i="0" u="none" strike="noStrike" cap="none">
              <a:solidFill>
                <a:srgbClr val="34B2E4"/>
              </a:solidFill>
              <a:latin typeface="Verdana"/>
              <a:ea typeface="Verdana"/>
              <a:cs typeface="Verdana"/>
              <a:sym typeface="Verdana"/>
            </a:endParaRPr>
          </a:p>
        </p:txBody>
      </p:sp>
      <p:sp>
        <p:nvSpPr>
          <p:cNvPr id="1057" name="Google Shape;1057;p37"/>
          <p:cNvSpPr/>
          <p:nvPr/>
        </p:nvSpPr>
        <p:spPr>
          <a:xfrm>
            <a:off x="4921802" y="3239591"/>
            <a:ext cx="3148800" cy="461700"/>
          </a:xfrm>
          <a:prstGeom prst="rect">
            <a:avLst/>
          </a:prstGeom>
          <a:noFill/>
          <a:ln>
            <a:noFill/>
          </a:ln>
        </p:spPr>
        <p:txBody>
          <a:bodyPr spcFirstLastPara="1" wrap="square" lIns="67950" tIns="33975" rIns="67950" bIns="33975" anchor="t" anchorCtr="0">
            <a:noAutofit/>
          </a:bodyPr>
          <a:lstStyle/>
          <a:p>
            <a:pPr marL="0" marR="0" lvl="0" indent="0" algn="l" rtl="0">
              <a:lnSpc>
                <a:spcPct val="125000"/>
              </a:lnSpc>
              <a:spcBef>
                <a:spcPts val="0"/>
              </a:spcBef>
              <a:spcAft>
                <a:spcPts val="0"/>
              </a:spcAft>
              <a:buClr>
                <a:srgbClr val="000000"/>
              </a:buClr>
              <a:buSzPts val="1600"/>
              <a:buFont typeface="Arial"/>
              <a:buNone/>
            </a:pPr>
            <a:r>
              <a:rPr lang="en-GB" sz="1600" b="0" i="0" u="none" strike="noStrike" cap="none">
                <a:solidFill>
                  <a:srgbClr val="FE912A"/>
                </a:solidFill>
                <a:latin typeface="Verdana"/>
                <a:ea typeface="Verdana"/>
                <a:cs typeface="Verdana"/>
                <a:sym typeface="Verdana"/>
              </a:rPr>
              <a:t>FREE SID WRISTBANDS</a:t>
            </a:r>
            <a:endParaRPr sz="500" b="0" i="0" u="none" strike="noStrike" cap="none">
              <a:solidFill>
                <a:srgbClr val="616161"/>
              </a:solidFill>
              <a:latin typeface="Verdana"/>
              <a:ea typeface="Verdana"/>
              <a:cs typeface="Verdana"/>
              <a:sym typeface="Verdana"/>
            </a:endParaRPr>
          </a:p>
        </p:txBody>
      </p:sp>
      <p:sp>
        <p:nvSpPr>
          <p:cNvPr id="1058" name="Google Shape;1058;p37"/>
          <p:cNvSpPr/>
          <p:nvPr/>
        </p:nvSpPr>
        <p:spPr>
          <a:xfrm>
            <a:off x="4921802" y="3747079"/>
            <a:ext cx="3321000" cy="342000"/>
          </a:xfrm>
          <a:prstGeom prst="rect">
            <a:avLst/>
          </a:prstGeom>
          <a:noFill/>
          <a:ln>
            <a:noFill/>
          </a:ln>
        </p:spPr>
        <p:txBody>
          <a:bodyPr spcFirstLastPara="1" wrap="square" lIns="67950" tIns="33975" rIns="67950" bIns="33975" anchor="t" anchorCtr="0">
            <a:noAutofit/>
          </a:bodyPr>
          <a:lstStyle/>
          <a:p>
            <a:pPr marL="0" marR="0" lvl="0" indent="0" algn="just" rtl="0">
              <a:lnSpc>
                <a:spcPct val="125000"/>
              </a:lnSpc>
              <a:spcBef>
                <a:spcPts val="0"/>
              </a:spcBef>
              <a:spcAft>
                <a:spcPts val="0"/>
              </a:spcAft>
              <a:buClr>
                <a:srgbClr val="000000"/>
              </a:buClr>
              <a:buSzPts val="1600"/>
              <a:buFont typeface="Arial"/>
              <a:buNone/>
            </a:pPr>
            <a:r>
              <a:rPr lang="en-GB" sz="1600" b="0" i="0" u="none" strike="noStrike" cap="none">
                <a:solidFill>
                  <a:srgbClr val="5142BB"/>
                </a:solidFill>
                <a:latin typeface="Verdana"/>
                <a:ea typeface="Verdana"/>
                <a:cs typeface="Verdana"/>
                <a:sym typeface="Verdana"/>
              </a:rPr>
              <a:t>VIDEOS &amp; PRESENTATIONS</a:t>
            </a:r>
            <a:endParaRPr sz="1600" b="0" i="0" u="none" strike="noStrike" cap="none">
              <a:solidFill>
                <a:srgbClr val="5142BB"/>
              </a:solidFill>
              <a:latin typeface="Verdana"/>
              <a:ea typeface="Verdana"/>
              <a:cs typeface="Verdana"/>
              <a:sym typeface="Verdana"/>
            </a:endParaRPr>
          </a:p>
        </p:txBody>
      </p:sp>
      <p:sp>
        <p:nvSpPr>
          <p:cNvPr id="1059" name="Google Shape;1059;p37"/>
          <p:cNvSpPr/>
          <p:nvPr/>
        </p:nvSpPr>
        <p:spPr>
          <a:xfrm>
            <a:off x="4921803" y="1729569"/>
            <a:ext cx="2856300" cy="342000"/>
          </a:xfrm>
          <a:prstGeom prst="rect">
            <a:avLst/>
          </a:prstGeom>
          <a:noFill/>
          <a:ln>
            <a:noFill/>
          </a:ln>
        </p:spPr>
        <p:txBody>
          <a:bodyPr spcFirstLastPara="1" wrap="square" lIns="67950" tIns="33975" rIns="67950" bIns="33975" anchor="t" anchorCtr="0">
            <a:noAutofit/>
          </a:bodyPr>
          <a:lstStyle/>
          <a:p>
            <a:pPr marL="0" marR="0" lvl="0" indent="0" algn="just" rtl="0">
              <a:lnSpc>
                <a:spcPct val="125000"/>
              </a:lnSpc>
              <a:spcBef>
                <a:spcPts val="0"/>
              </a:spcBef>
              <a:spcAft>
                <a:spcPts val="0"/>
              </a:spcAft>
              <a:buClr>
                <a:srgbClr val="000000"/>
              </a:buClr>
              <a:buSzPts val="1600"/>
              <a:buFont typeface="Arial"/>
              <a:buNone/>
            </a:pPr>
            <a:r>
              <a:rPr lang="en-GB" sz="1600" b="0" i="0" u="none" strike="noStrike" cap="none">
                <a:solidFill>
                  <a:srgbClr val="076097"/>
                </a:solidFill>
                <a:latin typeface="Verdana"/>
                <a:ea typeface="Verdana"/>
                <a:cs typeface="Verdana"/>
                <a:sym typeface="Verdana"/>
              </a:rPr>
              <a:t>IDEAS &amp; INSPIRATION </a:t>
            </a:r>
            <a:endParaRPr sz="1400" b="0" i="0" u="none" strike="noStrike" cap="none">
              <a:solidFill>
                <a:srgbClr val="000000"/>
              </a:solidFill>
              <a:latin typeface="Arial"/>
              <a:ea typeface="Arial"/>
              <a:cs typeface="Arial"/>
              <a:sym typeface="Arial"/>
            </a:endParaRPr>
          </a:p>
        </p:txBody>
      </p:sp>
      <p:pic>
        <p:nvPicPr>
          <p:cNvPr id="1060" name="Google Shape;1060;p37"/>
          <p:cNvPicPr preferRelativeResize="0"/>
          <p:nvPr/>
        </p:nvPicPr>
        <p:blipFill rotWithShape="1">
          <a:blip r:embed="rId3">
            <a:alphaModFix/>
          </a:blip>
          <a:srcRect t="8144" b="6835"/>
          <a:stretch/>
        </p:blipFill>
        <p:spPr>
          <a:xfrm>
            <a:off x="191467" y="1419817"/>
            <a:ext cx="4202215" cy="2708471"/>
          </a:xfrm>
          <a:prstGeom prst="rect">
            <a:avLst/>
          </a:prstGeom>
          <a:noFill/>
          <a:ln>
            <a:noFill/>
          </a:ln>
        </p:spPr>
      </p:pic>
      <p:grpSp>
        <p:nvGrpSpPr>
          <p:cNvPr id="1061" name="Google Shape;1061;p37"/>
          <p:cNvGrpSpPr/>
          <p:nvPr/>
        </p:nvGrpSpPr>
        <p:grpSpPr>
          <a:xfrm rot="10800000" flipH="1">
            <a:off x="4183537" y="1683048"/>
            <a:ext cx="599784" cy="515009"/>
            <a:chOff x="21793163" y="6498754"/>
            <a:chExt cx="1848903" cy="1371527"/>
          </a:xfrm>
        </p:grpSpPr>
        <p:sp>
          <p:nvSpPr>
            <p:cNvPr id="1062" name="Google Shape;1062;p37"/>
            <p:cNvSpPr/>
            <p:nvPr/>
          </p:nvSpPr>
          <p:spPr>
            <a:xfrm rot="5400000">
              <a:off x="23292866" y="6365554"/>
              <a:ext cx="216000" cy="482400"/>
            </a:xfrm>
            <a:prstGeom prst="triangle">
              <a:avLst>
                <a:gd name="adj" fmla="val 100000"/>
              </a:avLst>
            </a:prstGeom>
            <a:solidFill>
              <a:srgbClr val="1C405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1063" name="Google Shape;1063;p37"/>
            <p:cNvSpPr/>
            <p:nvPr/>
          </p:nvSpPr>
          <p:spPr>
            <a:xfrm rot="10800000" flipH="1">
              <a:off x="21793163" y="6710781"/>
              <a:ext cx="1836300" cy="1159500"/>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FFFFFF"/>
                  </a:solidFill>
                  <a:latin typeface="Oswald"/>
                  <a:ea typeface="Oswald"/>
                  <a:cs typeface="Oswald"/>
                  <a:sym typeface="Oswald"/>
                </a:rPr>
                <a:t>01</a:t>
              </a:r>
              <a:endParaRPr sz="1400" b="0" i="0" u="none" strike="noStrike" cap="none">
                <a:solidFill>
                  <a:srgbClr val="000000"/>
                </a:solidFill>
                <a:latin typeface="Arial"/>
                <a:ea typeface="Arial"/>
                <a:cs typeface="Arial"/>
                <a:sym typeface="Arial"/>
              </a:endParaRPr>
            </a:p>
          </p:txBody>
        </p:sp>
      </p:grpSp>
      <p:grpSp>
        <p:nvGrpSpPr>
          <p:cNvPr id="1064" name="Google Shape;1064;p37"/>
          <p:cNvGrpSpPr/>
          <p:nvPr/>
        </p:nvGrpSpPr>
        <p:grpSpPr>
          <a:xfrm rot="10800000" flipH="1">
            <a:off x="4183520" y="2185922"/>
            <a:ext cx="599783" cy="515009"/>
            <a:chOff x="21793167" y="6498754"/>
            <a:chExt cx="1848898" cy="1371527"/>
          </a:xfrm>
        </p:grpSpPr>
        <p:sp>
          <p:nvSpPr>
            <p:cNvPr id="1065" name="Google Shape;1065;p37"/>
            <p:cNvSpPr/>
            <p:nvPr/>
          </p:nvSpPr>
          <p:spPr>
            <a:xfrm rot="5400000">
              <a:off x="23292866" y="6365554"/>
              <a:ext cx="216000" cy="482400"/>
            </a:xfrm>
            <a:prstGeom prst="triangle">
              <a:avLst>
                <a:gd name="adj" fmla="val 100000"/>
              </a:avLst>
            </a:prstGeom>
            <a:solidFill>
              <a:srgbClr val="72511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1066" name="Google Shape;1066;p37"/>
            <p:cNvSpPr/>
            <p:nvPr/>
          </p:nvSpPr>
          <p:spPr>
            <a:xfrm rot="10800000" flipH="1">
              <a:off x="21793167" y="6710781"/>
              <a:ext cx="1836300" cy="1159500"/>
            </a:xfrm>
            <a:prstGeom prst="rect">
              <a:avLst/>
            </a:prstGeom>
            <a:solidFill>
              <a:schemeClr val="accen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FFFFFF"/>
                  </a:solidFill>
                  <a:latin typeface="Oswald"/>
                  <a:ea typeface="Oswald"/>
                  <a:cs typeface="Oswald"/>
                  <a:sym typeface="Oswald"/>
                </a:rPr>
                <a:t>02</a:t>
              </a:r>
              <a:endParaRPr sz="1400" b="0" i="0" u="none" strike="noStrike" cap="none">
                <a:solidFill>
                  <a:srgbClr val="000000"/>
                </a:solidFill>
                <a:latin typeface="Arial"/>
                <a:ea typeface="Arial"/>
                <a:cs typeface="Arial"/>
                <a:sym typeface="Arial"/>
              </a:endParaRPr>
            </a:p>
          </p:txBody>
        </p:sp>
      </p:grpSp>
      <p:grpSp>
        <p:nvGrpSpPr>
          <p:cNvPr id="1067" name="Google Shape;1067;p37"/>
          <p:cNvGrpSpPr/>
          <p:nvPr/>
        </p:nvGrpSpPr>
        <p:grpSpPr>
          <a:xfrm rot="10800000" flipH="1">
            <a:off x="4183520" y="3191670"/>
            <a:ext cx="599783" cy="515009"/>
            <a:chOff x="21793167" y="6498754"/>
            <a:chExt cx="1848898" cy="1371527"/>
          </a:xfrm>
        </p:grpSpPr>
        <p:sp>
          <p:nvSpPr>
            <p:cNvPr id="1068" name="Google Shape;1068;p37"/>
            <p:cNvSpPr/>
            <p:nvPr/>
          </p:nvSpPr>
          <p:spPr>
            <a:xfrm rot="5400000">
              <a:off x="23292866" y="6365554"/>
              <a:ext cx="216000" cy="482400"/>
            </a:xfrm>
            <a:prstGeom prst="triangle">
              <a:avLst>
                <a:gd name="adj" fmla="val 100000"/>
              </a:avLst>
            </a:prstGeom>
            <a:solidFill>
              <a:srgbClr val="28555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1069" name="Google Shape;1069;p37"/>
            <p:cNvSpPr/>
            <p:nvPr/>
          </p:nvSpPr>
          <p:spPr>
            <a:xfrm rot="10800000" flipH="1">
              <a:off x="21793167" y="6710781"/>
              <a:ext cx="1836300" cy="1159500"/>
            </a:xfrm>
            <a:prstGeom prst="rect">
              <a:avLst/>
            </a:prstGeom>
            <a:solidFill>
              <a:schemeClr val="accent4"/>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FFFFFF"/>
                  </a:solidFill>
                  <a:latin typeface="Oswald"/>
                  <a:ea typeface="Oswald"/>
                  <a:cs typeface="Oswald"/>
                  <a:sym typeface="Oswald"/>
                </a:rPr>
                <a:t>04</a:t>
              </a:r>
              <a:endParaRPr sz="1400" b="0" i="0" u="none" strike="noStrike" cap="none">
                <a:solidFill>
                  <a:srgbClr val="000000"/>
                </a:solidFill>
                <a:latin typeface="Arial"/>
                <a:ea typeface="Arial"/>
                <a:cs typeface="Arial"/>
                <a:sym typeface="Arial"/>
              </a:endParaRPr>
            </a:p>
          </p:txBody>
        </p:sp>
      </p:grpSp>
      <p:grpSp>
        <p:nvGrpSpPr>
          <p:cNvPr id="1070" name="Google Shape;1070;p37"/>
          <p:cNvGrpSpPr/>
          <p:nvPr/>
        </p:nvGrpSpPr>
        <p:grpSpPr>
          <a:xfrm rot="10800000" flipH="1">
            <a:off x="4183520" y="3694545"/>
            <a:ext cx="599783" cy="515009"/>
            <a:chOff x="21793167" y="6498754"/>
            <a:chExt cx="1848898" cy="1371527"/>
          </a:xfrm>
        </p:grpSpPr>
        <p:sp>
          <p:nvSpPr>
            <p:cNvPr id="1071" name="Google Shape;1071;p37"/>
            <p:cNvSpPr/>
            <p:nvPr/>
          </p:nvSpPr>
          <p:spPr>
            <a:xfrm rot="5400000">
              <a:off x="23292866" y="6365554"/>
              <a:ext cx="216000" cy="482400"/>
            </a:xfrm>
            <a:prstGeom prst="triangle">
              <a:avLst>
                <a:gd name="adj" fmla="val 100000"/>
              </a:avLst>
            </a:prstGeom>
            <a:solidFill>
              <a:srgbClr val="45552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1072" name="Google Shape;1072;p37"/>
            <p:cNvSpPr/>
            <p:nvPr/>
          </p:nvSpPr>
          <p:spPr>
            <a:xfrm rot="10800000" flipH="1">
              <a:off x="21793167" y="6710781"/>
              <a:ext cx="1836300" cy="1159500"/>
            </a:xfrm>
            <a:prstGeom prst="rect">
              <a:avLst/>
            </a:prstGeom>
            <a:solidFill>
              <a:schemeClr val="accent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FFFFFF"/>
                  </a:solidFill>
                  <a:latin typeface="Oswald"/>
                  <a:ea typeface="Oswald"/>
                  <a:cs typeface="Oswald"/>
                  <a:sym typeface="Oswald"/>
                </a:rPr>
                <a:t>05</a:t>
              </a:r>
              <a:endParaRPr sz="1400" b="0" i="0" u="none" strike="noStrike" cap="none">
                <a:solidFill>
                  <a:srgbClr val="000000"/>
                </a:solidFill>
                <a:latin typeface="Arial"/>
                <a:ea typeface="Arial"/>
                <a:cs typeface="Arial"/>
                <a:sym typeface="Arial"/>
              </a:endParaRPr>
            </a:p>
          </p:txBody>
        </p:sp>
      </p:grpSp>
      <p:grpSp>
        <p:nvGrpSpPr>
          <p:cNvPr id="1073" name="Google Shape;1073;p37"/>
          <p:cNvGrpSpPr/>
          <p:nvPr/>
        </p:nvGrpSpPr>
        <p:grpSpPr>
          <a:xfrm rot="10800000" flipH="1">
            <a:off x="4183520" y="2688797"/>
            <a:ext cx="599783" cy="515009"/>
            <a:chOff x="21793167" y="6498754"/>
            <a:chExt cx="1848898" cy="1371527"/>
          </a:xfrm>
        </p:grpSpPr>
        <p:sp>
          <p:nvSpPr>
            <p:cNvPr id="1074" name="Google Shape;1074;p37"/>
            <p:cNvSpPr/>
            <p:nvPr/>
          </p:nvSpPr>
          <p:spPr>
            <a:xfrm rot="5400000">
              <a:off x="23292866" y="6365554"/>
              <a:ext cx="216000" cy="482400"/>
            </a:xfrm>
            <a:prstGeom prst="triangle">
              <a:avLst>
                <a:gd name="adj" fmla="val 100000"/>
              </a:avLst>
            </a:prstGeom>
            <a:solidFill>
              <a:srgbClr val="4B191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1075" name="Google Shape;1075;p37"/>
            <p:cNvSpPr/>
            <p:nvPr/>
          </p:nvSpPr>
          <p:spPr>
            <a:xfrm rot="10800000" flipH="1">
              <a:off x="21793167" y="6710781"/>
              <a:ext cx="1836300" cy="1159500"/>
            </a:xfrm>
            <a:prstGeom prst="rect">
              <a:avLst/>
            </a:prstGeom>
            <a:solidFill>
              <a:schemeClr val="accent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FFFFFF"/>
                  </a:solidFill>
                  <a:latin typeface="Oswald"/>
                  <a:ea typeface="Oswald"/>
                  <a:cs typeface="Oswald"/>
                  <a:sym typeface="Oswald"/>
                </a:rPr>
                <a:t>03</a:t>
              </a:r>
              <a:endParaRPr sz="1400" b="0" i="0" u="none" strike="noStrike" cap="none">
                <a:solidFill>
                  <a:srgbClr val="000000"/>
                </a:solidFill>
                <a:latin typeface="Arial"/>
                <a:ea typeface="Arial"/>
                <a:cs typeface="Arial"/>
                <a:sym typeface="Arial"/>
              </a:endParaRPr>
            </a:p>
          </p:txBody>
        </p:sp>
      </p:grpSp>
      <p:sp>
        <p:nvSpPr>
          <p:cNvPr id="1076" name="Google Shape;1076;p37"/>
          <p:cNvSpPr/>
          <p:nvPr/>
        </p:nvSpPr>
        <p:spPr>
          <a:xfrm>
            <a:off x="4999525" y="740800"/>
            <a:ext cx="3462900" cy="3720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400"/>
              <a:buFont typeface="Arial"/>
              <a:buNone/>
            </a:pPr>
            <a:r>
              <a:rPr lang="en-GB" sz="1600" b="1" i="0" u="none" strike="noStrike" cap="none">
                <a:solidFill>
                  <a:srgbClr val="FFC000"/>
                </a:solidFill>
                <a:latin typeface="Montserrat"/>
                <a:ea typeface="Montserrat"/>
                <a:cs typeface="Montserrat"/>
                <a:sym typeface="Montserrat"/>
              </a:rPr>
              <a:t>webwise.ie/saferinternetday</a:t>
            </a:r>
            <a:endParaRPr sz="1600" i="0" u="none" strike="noStrike" cap="none">
              <a:solidFill>
                <a:srgbClr val="000000"/>
              </a:solidFill>
              <a:latin typeface="Montserrat"/>
              <a:ea typeface="Montserrat"/>
              <a:cs typeface="Montserrat"/>
              <a:sym typeface="Montserrat"/>
            </a:endParaRPr>
          </a:p>
        </p:txBody>
      </p:sp>
      <p:pic>
        <p:nvPicPr>
          <p:cNvPr id="1077" name="Google Shape;1077;p37"/>
          <p:cNvPicPr preferRelativeResize="0"/>
          <p:nvPr/>
        </p:nvPicPr>
        <p:blipFill rotWithShape="1">
          <a:blip r:embed="rId4">
            <a:alphaModFix/>
          </a:blip>
          <a:srcRect/>
          <a:stretch/>
        </p:blipFill>
        <p:spPr>
          <a:xfrm>
            <a:off x="211437" y="4627537"/>
            <a:ext cx="1825707" cy="40400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46"/>
                                        </p:tgtEl>
                                        <p:attrNameLst>
                                          <p:attrName>style.visibility</p:attrName>
                                        </p:attrNameLst>
                                      </p:cBhvr>
                                      <p:to>
                                        <p:strVal val="visible"/>
                                      </p:to>
                                    </p:set>
                                    <p:animEffect transition="in" filter="fade">
                                      <p:cBhvr>
                                        <p:cTn id="7" dur="750"/>
                                        <p:tgtEl>
                                          <p:spTgt spid="1046"/>
                                        </p:tgtEl>
                                      </p:cBhvr>
                                    </p:animEffect>
                                  </p:childTnLst>
                                </p:cTn>
                              </p:par>
                            </p:childTnLst>
                          </p:cTn>
                        </p:par>
                        <p:par>
                          <p:cTn id="8" fill="hold">
                            <p:stCondLst>
                              <p:cond delay="750"/>
                            </p:stCondLst>
                            <p:childTnLst>
                              <p:par>
                                <p:cTn id="9" presetID="2" presetClass="entr" presetSubtype="8" fill="hold" nodeType="afterEffect">
                                  <p:stCondLst>
                                    <p:cond delay="0"/>
                                  </p:stCondLst>
                                  <p:childTnLst>
                                    <p:set>
                                      <p:cBhvr>
                                        <p:cTn id="10" dur="1" fill="hold">
                                          <p:stCondLst>
                                            <p:cond delay="0"/>
                                          </p:stCondLst>
                                        </p:cTn>
                                        <p:tgtEl>
                                          <p:spTgt spid="1061"/>
                                        </p:tgtEl>
                                        <p:attrNameLst>
                                          <p:attrName>style.visibility</p:attrName>
                                        </p:attrNameLst>
                                      </p:cBhvr>
                                      <p:to>
                                        <p:strVal val="visible"/>
                                      </p:to>
                                    </p:set>
                                    <p:anim calcmode="lin" valueType="num">
                                      <p:cBhvr additive="base">
                                        <p:cTn id="11" dur="400"/>
                                        <p:tgtEl>
                                          <p:spTgt spid="1061"/>
                                        </p:tgtEl>
                                        <p:attrNameLst>
                                          <p:attrName>ppt_x</p:attrName>
                                        </p:attrNameLst>
                                      </p:cBhvr>
                                      <p:tavLst>
                                        <p:tav tm="0">
                                          <p:val>
                                            <p:strVal val="#ppt_x-1"/>
                                          </p:val>
                                        </p:tav>
                                        <p:tav tm="100000">
                                          <p:val>
                                            <p:strVal val="#ppt_x"/>
                                          </p:val>
                                        </p:tav>
                                      </p:tavLst>
                                    </p:anim>
                                  </p:childTnLst>
                                </p:cTn>
                              </p:par>
                              <p:par>
                                <p:cTn id="12" presetID="10" presetClass="entr" presetSubtype="0" fill="hold" nodeType="withEffect">
                                  <p:stCondLst>
                                    <p:cond delay="100"/>
                                  </p:stCondLst>
                                  <p:childTnLst>
                                    <p:set>
                                      <p:cBhvr>
                                        <p:cTn id="13" dur="1" fill="hold">
                                          <p:stCondLst>
                                            <p:cond delay="0"/>
                                          </p:stCondLst>
                                        </p:cTn>
                                        <p:tgtEl>
                                          <p:spTgt spid="1055"/>
                                        </p:tgtEl>
                                        <p:attrNameLst>
                                          <p:attrName>style.visibility</p:attrName>
                                        </p:attrNameLst>
                                      </p:cBhvr>
                                      <p:to>
                                        <p:strVal val="visible"/>
                                      </p:to>
                                    </p:set>
                                    <p:animEffect transition="in" filter="fade">
                                      <p:cBhvr>
                                        <p:cTn id="14" dur="500"/>
                                        <p:tgtEl>
                                          <p:spTgt spid="1055"/>
                                        </p:tgtEl>
                                      </p:cBhvr>
                                    </p:animEffect>
                                  </p:childTnLst>
                                </p:cTn>
                              </p:par>
                            </p:childTnLst>
                          </p:cTn>
                        </p:par>
                        <p:par>
                          <p:cTn id="15" fill="hold">
                            <p:stCondLst>
                              <p:cond delay="1250"/>
                            </p:stCondLst>
                            <p:childTnLst>
                              <p:par>
                                <p:cTn id="16" presetID="2" presetClass="entr" presetSubtype="8" fill="hold" nodeType="afterEffect">
                                  <p:stCondLst>
                                    <p:cond delay="0"/>
                                  </p:stCondLst>
                                  <p:childTnLst>
                                    <p:set>
                                      <p:cBhvr>
                                        <p:cTn id="17" dur="1" fill="hold">
                                          <p:stCondLst>
                                            <p:cond delay="0"/>
                                          </p:stCondLst>
                                        </p:cTn>
                                        <p:tgtEl>
                                          <p:spTgt spid="1064"/>
                                        </p:tgtEl>
                                        <p:attrNameLst>
                                          <p:attrName>style.visibility</p:attrName>
                                        </p:attrNameLst>
                                      </p:cBhvr>
                                      <p:to>
                                        <p:strVal val="visible"/>
                                      </p:to>
                                    </p:set>
                                    <p:anim calcmode="lin" valueType="num">
                                      <p:cBhvr additive="base">
                                        <p:cTn id="18" dur="400"/>
                                        <p:tgtEl>
                                          <p:spTgt spid="1064"/>
                                        </p:tgtEl>
                                        <p:attrNameLst>
                                          <p:attrName>ppt_x</p:attrName>
                                        </p:attrNameLst>
                                      </p:cBhvr>
                                      <p:tavLst>
                                        <p:tav tm="0">
                                          <p:val>
                                            <p:strVal val="#ppt_x-1"/>
                                          </p:val>
                                        </p:tav>
                                        <p:tav tm="100000">
                                          <p:val>
                                            <p:strVal val="#ppt_x"/>
                                          </p:val>
                                        </p:tav>
                                      </p:tavLst>
                                    </p:anim>
                                  </p:childTnLst>
                                </p:cTn>
                              </p:par>
                              <p:par>
                                <p:cTn id="19" presetID="10" presetClass="entr" presetSubtype="0" fill="hold" nodeType="withEffect">
                                  <p:stCondLst>
                                    <p:cond delay="100"/>
                                  </p:stCondLst>
                                  <p:childTnLst>
                                    <p:set>
                                      <p:cBhvr>
                                        <p:cTn id="20" dur="1" fill="hold">
                                          <p:stCondLst>
                                            <p:cond delay="0"/>
                                          </p:stCondLst>
                                        </p:cTn>
                                        <p:tgtEl>
                                          <p:spTgt spid="1056"/>
                                        </p:tgtEl>
                                        <p:attrNameLst>
                                          <p:attrName>style.visibility</p:attrName>
                                        </p:attrNameLst>
                                      </p:cBhvr>
                                      <p:to>
                                        <p:strVal val="visible"/>
                                      </p:to>
                                    </p:set>
                                    <p:animEffect transition="in" filter="fade">
                                      <p:cBhvr>
                                        <p:cTn id="21" dur="500"/>
                                        <p:tgtEl>
                                          <p:spTgt spid="1056"/>
                                        </p:tgtEl>
                                      </p:cBhvr>
                                    </p:animEffect>
                                  </p:childTnLst>
                                </p:cTn>
                              </p:par>
                              <p:par>
                                <p:cTn id="22" presetID="10" presetClass="entr" presetSubtype="0" fill="hold" nodeType="withEffect">
                                  <p:stCondLst>
                                    <p:cond delay="100"/>
                                  </p:stCondLst>
                                  <p:childTnLst>
                                    <p:set>
                                      <p:cBhvr>
                                        <p:cTn id="23" dur="1" fill="hold">
                                          <p:stCondLst>
                                            <p:cond delay="0"/>
                                          </p:stCondLst>
                                        </p:cTn>
                                        <p:tgtEl>
                                          <p:spTgt spid="1057"/>
                                        </p:tgtEl>
                                        <p:attrNameLst>
                                          <p:attrName>style.visibility</p:attrName>
                                        </p:attrNameLst>
                                      </p:cBhvr>
                                      <p:to>
                                        <p:strVal val="visible"/>
                                      </p:to>
                                    </p:set>
                                    <p:animEffect transition="in" filter="fade">
                                      <p:cBhvr>
                                        <p:cTn id="24" dur="500"/>
                                        <p:tgtEl>
                                          <p:spTgt spid="1057"/>
                                        </p:tgtEl>
                                      </p:cBhvr>
                                    </p:animEffect>
                                  </p:childTnLst>
                                </p:cTn>
                              </p:par>
                            </p:childTnLst>
                          </p:cTn>
                        </p:par>
                        <p:par>
                          <p:cTn id="25" fill="hold">
                            <p:stCondLst>
                              <p:cond delay="1750"/>
                            </p:stCondLst>
                            <p:childTnLst>
                              <p:par>
                                <p:cTn id="26" presetID="2" presetClass="entr" presetSubtype="8" fill="hold" nodeType="afterEffect">
                                  <p:stCondLst>
                                    <p:cond delay="0"/>
                                  </p:stCondLst>
                                  <p:childTnLst>
                                    <p:set>
                                      <p:cBhvr>
                                        <p:cTn id="27" dur="1" fill="hold">
                                          <p:stCondLst>
                                            <p:cond delay="0"/>
                                          </p:stCondLst>
                                        </p:cTn>
                                        <p:tgtEl>
                                          <p:spTgt spid="1067"/>
                                        </p:tgtEl>
                                        <p:attrNameLst>
                                          <p:attrName>style.visibility</p:attrName>
                                        </p:attrNameLst>
                                      </p:cBhvr>
                                      <p:to>
                                        <p:strVal val="visible"/>
                                      </p:to>
                                    </p:set>
                                    <p:anim calcmode="lin" valueType="num">
                                      <p:cBhvr additive="base">
                                        <p:cTn id="28" dur="400"/>
                                        <p:tgtEl>
                                          <p:spTgt spid="1067"/>
                                        </p:tgtEl>
                                        <p:attrNameLst>
                                          <p:attrName>ppt_x</p:attrName>
                                        </p:attrNameLst>
                                      </p:cBhvr>
                                      <p:tavLst>
                                        <p:tav tm="0">
                                          <p:val>
                                            <p:strVal val="#ppt_x-1"/>
                                          </p:val>
                                        </p:tav>
                                        <p:tav tm="100000">
                                          <p:val>
                                            <p:strVal val="#ppt_x"/>
                                          </p:val>
                                        </p:tav>
                                      </p:tavLst>
                                    </p:anim>
                                  </p:childTnLst>
                                </p:cTn>
                              </p:par>
                              <p:par>
                                <p:cTn id="29" presetID="10" presetClass="entr" presetSubtype="0" fill="hold" nodeType="withEffect">
                                  <p:stCondLst>
                                    <p:cond delay="100"/>
                                  </p:stCondLst>
                                  <p:childTnLst>
                                    <p:set>
                                      <p:cBhvr>
                                        <p:cTn id="30" dur="1" fill="hold">
                                          <p:stCondLst>
                                            <p:cond delay="0"/>
                                          </p:stCondLst>
                                        </p:cTn>
                                        <p:tgtEl>
                                          <p:spTgt spid="1058"/>
                                        </p:tgtEl>
                                        <p:attrNameLst>
                                          <p:attrName>style.visibility</p:attrName>
                                        </p:attrNameLst>
                                      </p:cBhvr>
                                      <p:to>
                                        <p:strVal val="visible"/>
                                      </p:to>
                                    </p:set>
                                    <p:animEffect transition="in" filter="fade">
                                      <p:cBhvr>
                                        <p:cTn id="31" dur="500"/>
                                        <p:tgtEl>
                                          <p:spTgt spid="1058"/>
                                        </p:tgtEl>
                                      </p:cBhvr>
                                    </p:animEffect>
                                  </p:childTnLst>
                                </p:cTn>
                              </p:par>
                            </p:childTnLst>
                          </p:cTn>
                        </p:par>
                        <p:par>
                          <p:cTn id="32" fill="hold">
                            <p:stCondLst>
                              <p:cond delay="2250"/>
                            </p:stCondLst>
                            <p:childTnLst>
                              <p:par>
                                <p:cTn id="33" presetID="2" presetClass="entr" presetSubtype="8" fill="hold" nodeType="afterEffect">
                                  <p:stCondLst>
                                    <p:cond delay="0"/>
                                  </p:stCondLst>
                                  <p:childTnLst>
                                    <p:set>
                                      <p:cBhvr>
                                        <p:cTn id="34" dur="1" fill="hold">
                                          <p:stCondLst>
                                            <p:cond delay="0"/>
                                          </p:stCondLst>
                                        </p:cTn>
                                        <p:tgtEl>
                                          <p:spTgt spid="1070"/>
                                        </p:tgtEl>
                                        <p:attrNameLst>
                                          <p:attrName>style.visibility</p:attrName>
                                        </p:attrNameLst>
                                      </p:cBhvr>
                                      <p:to>
                                        <p:strVal val="visible"/>
                                      </p:to>
                                    </p:set>
                                    <p:anim calcmode="lin" valueType="num">
                                      <p:cBhvr additive="base">
                                        <p:cTn id="35" dur="400"/>
                                        <p:tgtEl>
                                          <p:spTgt spid="1070"/>
                                        </p:tgtEl>
                                        <p:attrNameLst>
                                          <p:attrName>ppt_x</p:attrName>
                                        </p:attrNameLst>
                                      </p:cBhvr>
                                      <p:tavLst>
                                        <p:tav tm="0">
                                          <p:val>
                                            <p:strVal val="#ppt_x-1"/>
                                          </p:val>
                                        </p:tav>
                                        <p:tav tm="100000">
                                          <p:val>
                                            <p:strVal val="#ppt_x"/>
                                          </p:val>
                                        </p:tav>
                                      </p:tavLst>
                                    </p:anim>
                                  </p:childTnLst>
                                </p:cTn>
                              </p:par>
                              <p:par>
                                <p:cTn id="36" presetID="10" presetClass="entr" presetSubtype="0" fill="hold" nodeType="withEffect">
                                  <p:stCondLst>
                                    <p:cond delay="100"/>
                                  </p:stCondLst>
                                  <p:childTnLst>
                                    <p:set>
                                      <p:cBhvr>
                                        <p:cTn id="37" dur="1" fill="hold">
                                          <p:stCondLst>
                                            <p:cond delay="0"/>
                                          </p:stCondLst>
                                        </p:cTn>
                                        <p:tgtEl>
                                          <p:spTgt spid="1059"/>
                                        </p:tgtEl>
                                        <p:attrNameLst>
                                          <p:attrName>style.visibility</p:attrName>
                                        </p:attrNameLst>
                                      </p:cBhvr>
                                      <p:to>
                                        <p:strVal val="visible"/>
                                      </p:to>
                                    </p:set>
                                    <p:animEffect transition="in" filter="fade">
                                      <p:cBhvr>
                                        <p:cTn id="38" dur="500"/>
                                        <p:tgtEl>
                                          <p:spTgt spid="1059"/>
                                        </p:tgtEl>
                                      </p:cBhvr>
                                    </p:animEffect>
                                  </p:childTnLst>
                                </p:cTn>
                              </p:par>
                            </p:childTnLst>
                          </p:cTn>
                        </p:par>
                        <p:par>
                          <p:cTn id="39" fill="hold">
                            <p:stCondLst>
                              <p:cond delay="2750"/>
                            </p:stCondLst>
                            <p:childTnLst>
                              <p:par>
                                <p:cTn id="40" presetID="2" presetClass="entr" presetSubtype="8" fill="hold" nodeType="afterEffect">
                                  <p:stCondLst>
                                    <p:cond delay="0"/>
                                  </p:stCondLst>
                                  <p:childTnLst>
                                    <p:set>
                                      <p:cBhvr>
                                        <p:cTn id="41" dur="1" fill="hold">
                                          <p:stCondLst>
                                            <p:cond delay="0"/>
                                          </p:stCondLst>
                                        </p:cTn>
                                        <p:tgtEl>
                                          <p:spTgt spid="1073"/>
                                        </p:tgtEl>
                                        <p:attrNameLst>
                                          <p:attrName>style.visibility</p:attrName>
                                        </p:attrNameLst>
                                      </p:cBhvr>
                                      <p:to>
                                        <p:strVal val="visible"/>
                                      </p:to>
                                    </p:set>
                                    <p:anim calcmode="lin" valueType="num">
                                      <p:cBhvr additive="base">
                                        <p:cTn id="42" dur="400"/>
                                        <p:tgtEl>
                                          <p:spTgt spid="107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22"/>
        <p:cNvGrpSpPr/>
        <p:nvPr/>
      </p:nvGrpSpPr>
      <p:grpSpPr>
        <a:xfrm>
          <a:off x="0" y="0"/>
          <a:ext cx="0" cy="0"/>
          <a:chOff x="0" y="0"/>
          <a:chExt cx="0" cy="0"/>
        </a:xfrm>
      </p:grpSpPr>
      <p:sp>
        <p:nvSpPr>
          <p:cNvPr id="1123" name="Google Shape;1123;p42"/>
          <p:cNvSpPr txBox="1">
            <a:spLocks noGrp="1"/>
          </p:cNvSpPr>
          <p:nvPr>
            <p:ph type="ctrTitle"/>
          </p:nvPr>
        </p:nvSpPr>
        <p:spPr>
          <a:xfrm>
            <a:off x="151075" y="2337150"/>
            <a:ext cx="4635000" cy="1159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000"/>
              <a:buNone/>
            </a:pPr>
            <a:br>
              <a:rPr lang="en-GB" sz="3000" dirty="0">
                <a:solidFill>
                  <a:srgbClr val="FFC000"/>
                </a:solidFill>
              </a:rPr>
            </a:br>
            <a:r>
              <a:rPr lang="en-GB" sz="3000" dirty="0"/>
              <a:t>News, media and the problems of false information</a:t>
            </a:r>
            <a:endParaRPr sz="3000" dirty="0"/>
          </a:p>
        </p:txBody>
      </p:sp>
      <p:pic>
        <p:nvPicPr>
          <p:cNvPr id="1124" name="Google Shape;1124;p42"/>
          <p:cNvPicPr preferRelativeResize="0"/>
          <p:nvPr/>
        </p:nvPicPr>
        <p:blipFill rotWithShape="1">
          <a:blip r:embed="rId4">
            <a:alphaModFix/>
          </a:blip>
          <a:srcRect/>
          <a:stretch/>
        </p:blipFill>
        <p:spPr>
          <a:xfrm>
            <a:off x="3857953" y="4548319"/>
            <a:ext cx="2136098" cy="47229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Google Shape;1129;p43"/>
          <p:cNvSpPr/>
          <p:nvPr/>
        </p:nvSpPr>
        <p:spPr>
          <a:xfrm>
            <a:off x="1483601" y="266061"/>
            <a:ext cx="75069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r>
              <a:rPr lang="en-GB" sz="2500" b="1" i="0" u="none" strike="noStrike" cap="none" dirty="0">
                <a:solidFill>
                  <a:srgbClr val="FF6600"/>
                </a:solidFill>
                <a:latin typeface="Montserrat"/>
                <a:ea typeface="Montserrat"/>
                <a:cs typeface="Montserrat"/>
                <a:sym typeface="Montserrat"/>
              </a:rPr>
              <a:t>WHAT IS FALSE INFORMATION? </a:t>
            </a:r>
            <a:endParaRPr sz="2500" b="1" i="0" u="none" strike="noStrike" cap="none" dirty="0">
              <a:solidFill>
                <a:srgbClr val="FF6600"/>
              </a:solidFill>
              <a:latin typeface="Montserrat"/>
              <a:ea typeface="Montserrat"/>
              <a:cs typeface="Montserrat"/>
              <a:sym typeface="Montserrat"/>
            </a:endParaRPr>
          </a:p>
        </p:txBody>
      </p:sp>
      <p:sp>
        <p:nvSpPr>
          <p:cNvPr id="1130" name="Google Shape;1130;p43"/>
          <p:cNvSpPr/>
          <p:nvPr/>
        </p:nvSpPr>
        <p:spPr>
          <a:xfrm>
            <a:off x="2909525" y="830784"/>
            <a:ext cx="3324900" cy="1169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a:p>
        </p:txBody>
      </p:sp>
      <p:sp>
        <p:nvSpPr>
          <p:cNvPr id="1131" name="Google Shape;1131;p43"/>
          <p:cNvSpPr/>
          <p:nvPr/>
        </p:nvSpPr>
        <p:spPr>
          <a:xfrm>
            <a:off x="1929384" y="1301414"/>
            <a:ext cx="5696700" cy="1200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2400" b="1" dirty="0"/>
              <a:t>What</a:t>
            </a:r>
            <a:r>
              <a:rPr lang="en-GB" sz="2400" b="1" i="0" u="none" strike="noStrike" cap="none" dirty="0">
                <a:solidFill>
                  <a:srgbClr val="000000"/>
                </a:solidFill>
                <a:latin typeface="Arial"/>
                <a:ea typeface="Arial"/>
                <a:cs typeface="Arial"/>
                <a:sym typeface="Arial"/>
              </a:rPr>
              <a:t> words do you think of</a:t>
            </a:r>
            <a:endParaRPr b="1" dirty="0"/>
          </a:p>
          <a:p>
            <a:pPr marL="0" marR="0" lvl="0" indent="0" algn="ctr" rtl="0">
              <a:lnSpc>
                <a:spcPct val="100000"/>
              </a:lnSpc>
              <a:spcBef>
                <a:spcPts val="0"/>
              </a:spcBef>
              <a:spcAft>
                <a:spcPts val="0"/>
              </a:spcAft>
              <a:buNone/>
            </a:pPr>
            <a:r>
              <a:rPr lang="en-GB" sz="2400" b="1" i="0" u="none" strike="noStrike" cap="none" dirty="0">
                <a:solidFill>
                  <a:srgbClr val="000000"/>
                </a:solidFill>
                <a:latin typeface="Arial"/>
                <a:ea typeface="Arial"/>
                <a:cs typeface="Arial"/>
                <a:sym typeface="Arial"/>
              </a:rPr>
              <a:t>or associate with the term ‘fake news’ or ‘false information’</a:t>
            </a:r>
            <a:r>
              <a:rPr lang="en-GB" sz="2250" b="1" i="0" u="none" strike="noStrike" cap="none" dirty="0">
                <a:solidFill>
                  <a:srgbClr val="FF6600"/>
                </a:solidFill>
                <a:latin typeface="Montserrat"/>
                <a:ea typeface="Montserrat"/>
                <a:cs typeface="Montserrat"/>
                <a:sym typeface="Montserrat"/>
              </a:rPr>
              <a:t> </a:t>
            </a:r>
            <a:endParaRPr b="1" dirty="0"/>
          </a:p>
        </p:txBody>
      </p:sp>
      <p:pic>
        <p:nvPicPr>
          <p:cNvPr id="1132" name="Google Shape;1132;p43"/>
          <p:cNvPicPr preferRelativeResize="0"/>
          <p:nvPr/>
        </p:nvPicPr>
        <p:blipFill rotWithShape="1">
          <a:blip r:embed="rId3">
            <a:alphaModFix/>
          </a:blip>
          <a:srcRect l="12226" t="14922"/>
          <a:stretch/>
        </p:blipFill>
        <p:spPr>
          <a:xfrm>
            <a:off x="0" y="2626285"/>
            <a:ext cx="3858768" cy="2517215"/>
          </a:xfrm>
          <a:prstGeom prst="rect">
            <a:avLst/>
          </a:prstGeom>
          <a:noFill/>
          <a:ln>
            <a:noFill/>
          </a:ln>
        </p:spPr>
      </p:pic>
      <p:pic>
        <p:nvPicPr>
          <p:cNvPr id="1133" name="Google Shape;1133;p43"/>
          <p:cNvPicPr preferRelativeResize="0"/>
          <p:nvPr/>
        </p:nvPicPr>
        <p:blipFill rotWithShape="1">
          <a:blip r:embed="rId4">
            <a:alphaModFix/>
          </a:blip>
          <a:srcRect/>
          <a:stretch/>
        </p:blipFill>
        <p:spPr>
          <a:xfrm>
            <a:off x="246863" y="266061"/>
            <a:ext cx="2542006" cy="56204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pic>
        <p:nvPicPr>
          <p:cNvPr id="1138" name="Google Shape;1138;p44"/>
          <p:cNvPicPr preferRelativeResize="0"/>
          <p:nvPr/>
        </p:nvPicPr>
        <p:blipFill rotWithShape="1">
          <a:blip r:embed="rId3">
            <a:alphaModFix/>
          </a:blip>
          <a:srcRect/>
          <a:stretch/>
        </p:blipFill>
        <p:spPr>
          <a:xfrm>
            <a:off x="505063" y="1063173"/>
            <a:ext cx="4425894" cy="3858826"/>
          </a:xfrm>
          <a:prstGeom prst="rect">
            <a:avLst/>
          </a:prstGeom>
          <a:noFill/>
          <a:ln>
            <a:noFill/>
          </a:ln>
        </p:spPr>
      </p:pic>
      <p:sp>
        <p:nvSpPr>
          <p:cNvPr id="1139" name="Google Shape;1139;p44"/>
          <p:cNvSpPr/>
          <p:nvPr/>
        </p:nvSpPr>
        <p:spPr>
          <a:xfrm>
            <a:off x="1424502" y="266061"/>
            <a:ext cx="75069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r>
              <a:rPr lang="en-GB" sz="2400" b="1" i="0" u="none" strike="noStrike" cap="none" dirty="0">
                <a:solidFill>
                  <a:srgbClr val="FF6600"/>
                </a:solidFill>
                <a:latin typeface="Montserrat"/>
                <a:ea typeface="Montserrat"/>
                <a:cs typeface="Montserrat"/>
                <a:sym typeface="Montserrat"/>
              </a:rPr>
              <a:t>EXPLAINED: </a:t>
            </a:r>
            <a:r>
              <a:rPr lang="en-GB" sz="2400" b="1" i="0" u="none" strike="noStrike" cap="none" dirty="0">
                <a:solidFill>
                  <a:srgbClr val="00B0F0"/>
                </a:solidFill>
                <a:latin typeface="Montserrat"/>
                <a:ea typeface="Montserrat"/>
                <a:cs typeface="Montserrat"/>
                <a:sym typeface="Montserrat"/>
              </a:rPr>
              <a:t>FALSE INFORMATION</a:t>
            </a:r>
            <a:endParaRPr sz="2400" b="1" i="0" u="none" strike="noStrike" cap="none" dirty="0">
              <a:solidFill>
                <a:srgbClr val="00B0F0"/>
              </a:solidFill>
              <a:latin typeface="Montserrat"/>
              <a:ea typeface="Montserrat"/>
              <a:cs typeface="Montserrat"/>
              <a:sym typeface="Montserrat"/>
            </a:endParaRPr>
          </a:p>
        </p:txBody>
      </p:sp>
      <p:pic>
        <p:nvPicPr>
          <p:cNvPr id="1140" name="Google Shape;1140;p44" descr="Screen Shot 2020-05-28 at 16.36.41.png"/>
          <p:cNvPicPr preferRelativeResize="0"/>
          <p:nvPr/>
        </p:nvPicPr>
        <p:blipFill rotWithShape="1">
          <a:blip r:embed="rId4">
            <a:alphaModFix/>
          </a:blip>
          <a:srcRect/>
          <a:stretch/>
        </p:blipFill>
        <p:spPr>
          <a:xfrm>
            <a:off x="656375" y="1294600"/>
            <a:ext cx="3974575" cy="218967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141" name="Google Shape;1141;p44"/>
          <p:cNvSpPr/>
          <p:nvPr/>
        </p:nvSpPr>
        <p:spPr>
          <a:xfrm>
            <a:off x="5106200" y="1228375"/>
            <a:ext cx="3974700" cy="4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2250" b="1" i="0" u="none" strike="noStrike" cap="none">
                <a:solidFill>
                  <a:srgbClr val="FF6600"/>
                </a:solidFill>
                <a:latin typeface="Montserrat"/>
                <a:ea typeface="Montserrat"/>
                <a:cs typeface="Montserrat"/>
                <a:sym typeface="Montserrat"/>
              </a:rPr>
              <a:t>What is false information?</a:t>
            </a:r>
            <a:endParaRPr sz="2250" b="1" i="0" u="none" strike="noStrike" cap="none">
              <a:solidFill>
                <a:srgbClr val="FF6600"/>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sz="2250" b="1">
              <a:solidFill>
                <a:srgbClr val="FF6600"/>
              </a:solidFill>
              <a:latin typeface="Montserrat"/>
              <a:ea typeface="Montserrat"/>
              <a:cs typeface="Montserrat"/>
              <a:sym typeface="Montserrat"/>
            </a:endParaRPr>
          </a:p>
          <a:p>
            <a:pPr marL="0" lvl="0" indent="0" algn="l" rtl="0">
              <a:lnSpc>
                <a:spcPct val="90000"/>
              </a:lnSpc>
              <a:spcBef>
                <a:spcPts val="0"/>
              </a:spcBef>
              <a:spcAft>
                <a:spcPts val="0"/>
              </a:spcAft>
              <a:buSzPts val="1800"/>
              <a:buNone/>
            </a:pPr>
            <a:r>
              <a:rPr lang="en-GB" sz="1800" b="1">
                <a:solidFill>
                  <a:schemeClr val="dk1"/>
                </a:solidFill>
                <a:latin typeface="Montserrat"/>
                <a:ea typeface="Montserrat"/>
                <a:cs typeface="Montserrat"/>
                <a:sym typeface="Montserrat"/>
              </a:rPr>
              <a:t>Click the link to play video: </a:t>
            </a:r>
            <a:endParaRPr sz="1800" b="1">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800"/>
              <a:buFont typeface="Arial"/>
              <a:buNone/>
            </a:pPr>
            <a:r>
              <a:rPr lang="en-GB" sz="1800" b="1" u="sng">
                <a:solidFill>
                  <a:schemeClr val="hlink"/>
                </a:solidFill>
                <a:latin typeface="Montserrat"/>
                <a:ea typeface="Montserrat"/>
                <a:cs typeface="Montserrat"/>
                <a:sym typeface="Montserrat"/>
                <a:hlinkClick r:id="rId5"/>
              </a:rPr>
              <a:t>https://vimeo.com/383270456</a:t>
            </a:r>
            <a:r>
              <a:rPr lang="en-GB" sz="1800" b="1">
                <a:solidFill>
                  <a:schemeClr val="dk1"/>
                </a:solidFill>
                <a:latin typeface="Montserrat"/>
                <a:ea typeface="Montserrat"/>
                <a:cs typeface="Montserrat"/>
                <a:sym typeface="Montserrat"/>
              </a:rPr>
              <a:t> </a:t>
            </a:r>
            <a:endParaRPr sz="1800" b="1">
              <a:solidFill>
                <a:schemeClr val="dk1"/>
              </a:solidFill>
              <a:latin typeface="Montserrat"/>
              <a:ea typeface="Montserrat"/>
              <a:cs typeface="Montserrat"/>
              <a:sym typeface="Montserrat"/>
            </a:endParaRPr>
          </a:p>
          <a:p>
            <a:pPr marL="0" marR="0" lvl="0" indent="0" algn="r" rtl="0">
              <a:lnSpc>
                <a:spcPct val="100000"/>
              </a:lnSpc>
              <a:spcBef>
                <a:spcPts val="0"/>
              </a:spcBef>
              <a:spcAft>
                <a:spcPts val="0"/>
              </a:spcAft>
              <a:buNone/>
            </a:pPr>
            <a:r>
              <a:rPr lang="en-GB" sz="2250" b="1" i="0" u="none" strike="noStrike" cap="none">
                <a:solidFill>
                  <a:srgbClr val="FF6600"/>
                </a:solidFill>
                <a:latin typeface="Montserrat"/>
                <a:ea typeface="Montserrat"/>
                <a:cs typeface="Montserrat"/>
                <a:sym typeface="Montserrat"/>
              </a:rPr>
              <a:t> </a:t>
            </a:r>
            <a:endParaRPr/>
          </a:p>
        </p:txBody>
      </p:sp>
      <p:pic>
        <p:nvPicPr>
          <p:cNvPr id="1142" name="Google Shape;1142;p44"/>
          <p:cNvPicPr preferRelativeResize="0"/>
          <p:nvPr/>
        </p:nvPicPr>
        <p:blipFill rotWithShape="1">
          <a:blip r:embed="rId6">
            <a:alphaModFix/>
          </a:blip>
          <a:srcRect/>
          <a:stretch/>
        </p:blipFill>
        <p:spPr>
          <a:xfrm>
            <a:off x="153499" y="142618"/>
            <a:ext cx="2542006" cy="56204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p45"/>
          <p:cNvSpPr/>
          <p:nvPr/>
        </p:nvSpPr>
        <p:spPr>
          <a:xfrm>
            <a:off x="1402794" y="141490"/>
            <a:ext cx="75069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r>
              <a:rPr lang="en-GB" sz="2200" b="1" i="0" u="none" strike="noStrike" cap="none" dirty="0">
                <a:solidFill>
                  <a:srgbClr val="00B0F0"/>
                </a:solidFill>
                <a:latin typeface="Montserrat"/>
                <a:ea typeface="Montserrat"/>
                <a:cs typeface="Montserrat"/>
                <a:sym typeface="Montserrat"/>
              </a:rPr>
              <a:t>Let’s Discuss:</a:t>
            </a:r>
            <a:endParaRPr sz="2200" dirty="0">
              <a:solidFill>
                <a:srgbClr val="00B0F0"/>
              </a:solidFill>
              <a:latin typeface="Montserrat"/>
              <a:ea typeface="Montserrat"/>
              <a:cs typeface="Montserrat"/>
              <a:sym typeface="Montserrat"/>
            </a:endParaRPr>
          </a:p>
          <a:p>
            <a:pPr marL="0" marR="0" lvl="0" indent="0" algn="r" rtl="0">
              <a:lnSpc>
                <a:spcPct val="100000"/>
              </a:lnSpc>
              <a:spcBef>
                <a:spcPts val="0"/>
              </a:spcBef>
              <a:spcAft>
                <a:spcPts val="0"/>
              </a:spcAft>
              <a:buClr>
                <a:srgbClr val="000000"/>
              </a:buClr>
              <a:buSzPts val="2250"/>
              <a:buFont typeface="Arial"/>
              <a:buNone/>
            </a:pPr>
            <a:r>
              <a:rPr lang="en-GB" sz="2200" b="1" i="0" u="none" strike="noStrike" cap="none" dirty="0">
                <a:solidFill>
                  <a:srgbClr val="FF6600"/>
                </a:solidFill>
                <a:latin typeface="Montserrat"/>
                <a:ea typeface="Montserrat"/>
                <a:cs typeface="Montserrat"/>
                <a:sym typeface="Montserrat"/>
              </a:rPr>
              <a:t>The Problems of False information </a:t>
            </a:r>
            <a:endParaRPr sz="2200" b="1" i="0" u="none" strike="noStrike" cap="none" dirty="0">
              <a:solidFill>
                <a:srgbClr val="FF6600"/>
              </a:solidFill>
              <a:latin typeface="Montserrat"/>
              <a:ea typeface="Montserrat"/>
              <a:cs typeface="Montserrat"/>
              <a:sym typeface="Montserrat"/>
            </a:endParaRPr>
          </a:p>
        </p:txBody>
      </p:sp>
      <p:sp>
        <p:nvSpPr>
          <p:cNvPr id="1148" name="Google Shape;1148;p45"/>
          <p:cNvSpPr/>
          <p:nvPr/>
        </p:nvSpPr>
        <p:spPr>
          <a:xfrm>
            <a:off x="3077872" y="964337"/>
            <a:ext cx="44856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endParaRPr/>
          </a:p>
        </p:txBody>
      </p:sp>
      <p:sp>
        <p:nvSpPr>
          <p:cNvPr id="1149" name="Google Shape;1149;p45"/>
          <p:cNvSpPr txBox="1"/>
          <p:nvPr/>
        </p:nvSpPr>
        <p:spPr>
          <a:xfrm>
            <a:off x="4572000" y="1402925"/>
            <a:ext cx="3966600" cy="2918400"/>
          </a:xfrm>
          <a:prstGeom prst="rect">
            <a:avLst/>
          </a:prstGeom>
          <a:noFill/>
          <a:ln>
            <a:noFill/>
          </a:ln>
        </p:spPr>
        <p:txBody>
          <a:bodyPr spcFirstLastPara="1" wrap="square" lIns="91425" tIns="45700" rIns="91425" bIns="45700" anchor="t" anchorCtr="0">
            <a:spAutoFit/>
          </a:bodyPr>
          <a:lstStyle/>
          <a:p>
            <a:pPr marL="285750" marR="0" lvl="0" indent="-311150" algn="l" rtl="0">
              <a:lnSpc>
                <a:spcPct val="115000"/>
              </a:lnSpc>
              <a:spcBef>
                <a:spcPts val="0"/>
              </a:spcBef>
              <a:spcAft>
                <a:spcPts val="0"/>
              </a:spcAft>
              <a:buClr>
                <a:srgbClr val="000000"/>
              </a:buClr>
              <a:buSzPts val="1800"/>
              <a:buFont typeface="Montserrat"/>
              <a:buChar char="•"/>
            </a:pPr>
            <a:r>
              <a:rPr lang="en-GB" sz="1800" b="1" i="0" u="none" strike="noStrike" cap="none">
                <a:solidFill>
                  <a:srgbClr val="000000"/>
                </a:solidFill>
                <a:latin typeface="Montserrat"/>
                <a:ea typeface="Montserrat"/>
                <a:cs typeface="Montserrat"/>
                <a:sym typeface="Montserrat"/>
              </a:rPr>
              <a:t>Where can false information come from?</a:t>
            </a:r>
            <a:endParaRPr sz="1800" b="1" i="0" u="none" strike="noStrike" cap="none">
              <a:solidFill>
                <a:srgbClr val="000000"/>
              </a:solidFill>
              <a:latin typeface="Montserrat"/>
              <a:ea typeface="Montserrat"/>
              <a:cs typeface="Montserrat"/>
              <a:sym typeface="Montserrat"/>
            </a:endParaRPr>
          </a:p>
          <a:p>
            <a:pPr marL="0" marR="0" lvl="0" indent="0" algn="l" rtl="0">
              <a:lnSpc>
                <a:spcPct val="115000"/>
              </a:lnSpc>
              <a:spcBef>
                <a:spcPts val="0"/>
              </a:spcBef>
              <a:spcAft>
                <a:spcPts val="0"/>
              </a:spcAft>
              <a:buNone/>
            </a:pPr>
            <a:endParaRPr sz="1800" b="1">
              <a:latin typeface="Montserrat"/>
              <a:ea typeface="Montserrat"/>
              <a:cs typeface="Montserrat"/>
              <a:sym typeface="Montserrat"/>
            </a:endParaRPr>
          </a:p>
          <a:p>
            <a:pPr marL="285750" marR="0" lvl="0" indent="-311150" algn="l" rtl="0">
              <a:lnSpc>
                <a:spcPct val="115000"/>
              </a:lnSpc>
              <a:spcBef>
                <a:spcPts val="0"/>
              </a:spcBef>
              <a:spcAft>
                <a:spcPts val="0"/>
              </a:spcAft>
              <a:buClr>
                <a:srgbClr val="000000"/>
              </a:buClr>
              <a:buSzPts val="1800"/>
              <a:buFont typeface="Montserrat"/>
              <a:buChar char="•"/>
            </a:pPr>
            <a:r>
              <a:rPr lang="en-GB" sz="1800" b="1">
                <a:latin typeface="Montserrat"/>
                <a:ea typeface="Montserrat"/>
                <a:cs typeface="Montserrat"/>
                <a:sym typeface="Montserrat"/>
              </a:rPr>
              <a:t>W</a:t>
            </a:r>
            <a:r>
              <a:rPr lang="en-GB" sz="1800" b="1" i="0" u="none" strike="noStrike" cap="none">
                <a:solidFill>
                  <a:srgbClr val="000000"/>
                </a:solidFill>
                <a:latin typeface="Montserrat"/>
                <a:ea typeface="Montserrat"/>
                <a:cs typeface="Montserrat"/>
                <a:sym typeface="Montserrat"/>
              </a:rPr>
              <a:t>hy do people share false information? </a:t>
            </a:r>
            <a:endParaRPr sz="1800" b="1" i="0" u="none" strike="noStrike" cap="none">
              <a:solidFill>
                <a:srgbClr val="000000"/>
              </a:solidFill>
              <a:latin typeface="Montserrat"/>
              <a:ea typeface="Montserrat"/>
              <a:cs typeface="Montserrat"/>
              <a:sym typeface="Montserrat"/>
            </a:endParaRPr>
          </a:p>
          <a:p>
            <a:pPr marL="0" marR="0" lvl="0" indent="0" algn="l" rtl="0">
              <a:lnSpc>
                <a:spcPct val="115000"/>
              </a:lnSpc>
              <a:spcBef>
                <a:spcPts val="0"/>
              </a:spcBef>
              <a:spcAft>
                <a:spcPts val="0"/>
              </a:spcAft>
              <a:buNone/>
            </a:pPr>
            <a:endParaRPr sz="1800" b="1">
              <a:latin typeface="Montserrat"/>
              <a:ea typeface="Montserrat"/>
              <a:cs typeface="Montserrat"/>
              <a:sym typeface="Montserrat"/>
            </a:endParaRPr>
          </a:p>
          <a:p>
            <a:pPr marL="285750" marR="0" lvl="0" indent="-311150" algn="l" rtl="0">
              <a:lnSpc>
                <a:spcPct val="115000"/>
              </a:lnSpc>
              <a:spcBef>
                <a:spcPts val="0"/>
              </a:spcBef>
              <a:spcAft>
                <a:spcPts val="0"/>
              </a:spcAft>
              <a:buClr>
                <a:srgbClr val="000000"/>
              </a:buClr>
              <a:buSzPts val="1800"/>
              <a:buFont typeface="Montserrat"/>
              <a:buChar char="•"/>
            </a:pPr>
            <a:r>
              <a:rPr lang="en-GB" sz="1800" b="1" i="0" u="none" strike="noStrike" cap="none">
                <a:solidFill>
                  <a:srgbClr val="000000"/>
                </a:solidFill>
                <a:latin typeface="Montserrat"/>
                <a:ea typeface="Montserrat"/>
                <a:cs typeface="Montserrat"/>
                <a:sym typeface="Montserrat"/>
              </a:rPr>
              <a:t>What impact do you think false information can have on people? </a:t>
            </a:r>
            <a:endParaRPr sz="1800" b="1">
              <a:latin typeface="Montserrat"/>
              <a:ea typeface="Montserrat"/>
              <a:cs typeface="Montserrat"/>
              <a:sym typeface="Montserrat"/>
            </a:endParaRPr>
          </a:p>
        </p:txBody>
      </p:sp>
      <p:pic>
        <p:nvPicPr>
          <p:cNvPr id="1150" name="Google Shape;1150;p45"/>
          <p:cNvPicPr preferRelativeResize="0"/>
          <p:nvPr/>
        </p:nvPicPr>
        <p:blipFill rotWithShape="1">
          <a:blip r:embed="rId3">
            <a:alphaModFix/>
          </a:blip>
          <a:srcRect/>
          <a:stretch/>
        </p:blipFill>
        <p:spPr>
          <a:xfrm>
            <a:off x="53036" y="2225100"/>
            <a:ext cx="3966600" cy="2918400"/>
          </a:xfrm>
          <a:prstGeom prst="rect">
            <a:avLst/>
          </a:prstGeom>
          <a:noFill/>
          <a:ln>
            <a:noFill/>
          </a:ln>
        </p:spPr>
      </p:pic>
      <p:pic>
        <p:nvPicPr>
          <p:cNvPr id="1151" name="Google Shape;1151;p45"/>
          <p:cNvPicPr preferRelativeResize="0"/>
          <p:nvPr/>
        </p:nvPicPr>
        <p:blipFill rotWithShape="1">
          <a:blip r:embed="rId4">
            <a:alphaModFix/>
          </a:blip>
          <a:srcRect/>
          <a:stretch/>
        </p:blipFill>
        <p:spPr>
          <a:xfrm>
            <a:off x="153499" y="142618"/>
            <a:ext cx="2542006" cy="56204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p46"/>
          <p:cNvSpPr/>
          <p:nvPr/>
        </p:nvSpPr>
        <p:spPr>
          <a:xfrm>
            <a:off x="1402794" y="141490"/>
            <a:ext cx="7506900" cy="438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250"/>
              <a:buFont typeface="Arial"/>
              <a:buNone/>
            </a:pPr>
            <a:r>
              <a:rPr lang="en-GB" sz="2400" b="1" i="0" u="none" strike="noStrike" cap="none">
                <a:solidFill>
                  <a:srgbClr val="FF0000"/>
                </a:solidFill>
                <a:latin typeface="Montserrat"/>
                <a:ea typeface="Montserrat"/>
                <a:cs typeface="Montserrat"/>
                <a:sym typeface="Montserrat"/>
              </a:rPr>
              <a:t>CHECKING THE STORY</a:t>
            </a:r>
            <a:endParaRPr/>
          </a:p>
          <a:p>
            <a:pPr marL="0" marR="0" lvl="0" indent="0" algn="r" rtl="0">
              <a:lnSpc>
                <a:spcPct val="100000"/>
              </a:lnSpc>
              <a:spcBef>
                <a:spcPts val="0"/>
              </a:spcBef>
              <a:spcAft>
                <a:spcPts val="0"/>
              </a:spcAft>
              <a:buClr>
                <a:srgbClr val="000000"/>
              </a:buClr>
              <a:buSzPts val="2250"/>
              <a:buFont typeface="Arial"/>
              <a:buNone/>
            </a:pPr>
            <a:endParaRPr sz="2000" b="1" i="0" u="none" strike="noStrike" cap="none">
              <a:solidFill>
                <a:srgbClr val="FF6600"/>
              </a:solidFill>
              <a:latin typeface="Montserrat"/>
              <a:ea typeface="Montserrat"/>
              <a:cs typeface="Montserrat"/>
              <a:sym typeface="Montserrat"/>
            </a:endParaRPr>
          </a:p>
        </p:txBody>
      </p:sp>
      <p:sp>
        <p:nvSpPr>
          <p:cNvPr id="1157" name="Google Shape;1157;p46"/>
          <p:cNvSpPr/>
          <p:nvPr/>
        </p:nvSpPr>
        <p:spPr>
          <a:xfrm>
            <a:off x="1402800" y="580100"/>
            <a:ext cx="7506900" cy="438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2000" b="1" i="0" u="none" strike="noStrike" cap="none">
                <a:solidFill>
                  <a:srgbClr val="FF6600"/>
                </a:solidFill>
                <a:latin typeface="Montserrat"/>
                <a:ea typeface="Montserrat"/>
                <a:cs typeface="Montserrat"/>
                <a:sym typeface="Montserrat"/>
              </a:rPr>
              <a:t>How to spot false information online</a:t>
            </a:r>
            <a:endParaRPr sz="2000"/>
          </a:p>
        </p:txBody>
      </p:sp>
      <p:sp>
        <p:nvSpPr>
          <p:cNvPr id="1158" name="Google Shape;1158;p46"/>
          <p:cNvSpPr txBox="1"/>
          <p:nvPr/>
        </p:nvSpPr>
        <p:spPr>
          <a:xfrm>
            <a:off x="5820225" y="3069438"/>
            <a:ext cx="31488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b="1">
                <a:latin typeface="Montserrat"/>
                <a:ea typeface="Montserrat"/>
                <a:cs typeface="Montserrat"/>
                <a:sym typeface="Montserrat"/>
              </a:rPr>
              <a:t>CHECK A FACT-CHECKING SITE</a:t>
            </a:r>
            <a:endParaRPr b="1">
              <a:latin typeface="Montserrat"/>
              <a:ea typeface="Montserrat"/>
              <a:cs typeface="Montserrat"/>
              <a:sym typeface="Montserrat"/>
            </a:endParaRPr>
          </a:p>
          <a:p>
            <a:pPr marL="0" lvl="0" indent="0" algn="l" rtl="0">
              <a:lnSpc>
                <a:spcPct val="115000"/>
              </a:lnSpc>
              <a:spcBef>
                <a:spcPts val="0"/>
              </a:spcBef>
              <a:spcAft>
                <a:spcPts val="0"/>
              </a:spcAft>
              <a:buNone/>
            </a:pPr>
            <a:endParaRPr b="1">
              <a:latin typeface="Montserrat"/>
              <a:ea typeface="Montserrat"/>
              <a:cs typeface="Montserrat"/>
              <a:sym typeface="Montserrat"/>
            </a:endParaRPr>
          </a:p>
        </p:txBody>
      </p:sp>
      <p:pic>
        <p:nvPicPr>
          <p:cNvPr id="1159" name="Google Shape;1159;p46"/>
          <p:cNvPicPr preferRelativeResize="0"/>
          <p:nvPr/>
        </p:nvPicPr>
        <p:blipFill>
          <a:blip r:embed="rId3">
            <a:alphaModFix/>
          </a:blip>
          <a:stretch>
            <a:fillRect/>
          </a:stretch>
        </p:blipFill>
        <p:spPr>
          <a:xfrm>
            <a:off x="1402800" y="1210400"/>
            <a:ext cx="703925" cy="772354"/>
          </a:xfrm>
          <a:prstGeom prst="rect">
            <a:avLst/>
          </a:prstGeom>
          <a:noFill/>
          <a:ln>
            <a:noFill/>
          </a:ln>
        </p:spPr>
      </p:pic>
      <p:pic>
        <p:nvPicPr>
          <p:cNvPr id="1160" name="Google Shape;1160;p46"/>
          <p:cNvPicPr preferRelativeResize="0"/>
          <p:nvPr/>
        </p:nvPicPr>
        <p:blipFill>
          <a:blip r:embed="rId4">
            <a:alphaModFix/>
          </a:blip>
          <a:stretch>
            <a:fillRect/>
          </a:stretch>
        </p:blipFill>
        <p:spPr>
          <a:xfrm>
            <a:off x="1402800" y="2044475"/>
            <a:ext cx="703925" cy="756501"/>
          </a:xfrm>
          <a:prstGeom prst="rect">
            <a:avLst/>
          </a:prstGeom>
          <a:noFill/>
          <a:ln>
            <a:noFill/>
          </a:ln>
        </p:spPr>
      </p:pic>
      <p:pic>
        <p:nvPicPr>
          <p:cNvPr id="1161" name="Google Shape;1161;p46"/>
          <p:cNvPicPr preferRelativeResize="0"/>
          <p:nvPr/>
        </p:nvPicPr>
        <p:blipFill>
          <a:blip r:embed="rId5">
            <a:alphaModFix/>
          </a:blip>
          <a:stretch>
            <a:fillRect/>
          </a:stretch>
        </p:blipFill>
        <p:spPr>
          <a:xfrm>
            <a:off x="1451675" y="2919575"/>
            <a:ext cx="606175" cy="743432"/>
          </a:xfrm>
          <a:prstGeom prst="rect">
            <a:avLst/>
          </a:prstGeom>
          <a:noFill/>
          <a:ln>
            <a:noFill/>
          </a:ln>
        </p:spPr>
      </p:pic>
      <p:pic>
        <p:nvPicPr>
          <p:cNvPr id="1162" name="Google Shape;1162;p46"/>
          <p:cNvPicPr preferRelativeResize="0"/>
          <p:nvPr/>
        </p:nvPicPr>
        <p:blipFill>
          <a:blip r:embed="rId6">
            <a:alphaModFix/>
          </a:blip>
          <a:stretch>
            <a:fillRect/>
          </a:stretch>
        </p:blipFill>
        <p:spPr>
          <a:xfrm>
            <a:off x="1451675" y="3781600"/>
            <a:ext cx="606175" cy="654276"/>
          </a:xfrm>
          <a:prstGeom prst="rect">
            <a:avLst/>
          </a:prstGeom>
          <a:noFill/>
          <a:ln>
            <a:noFill/>
          </a:ln>
        </p:spPr>
      </p:pic>
      <p:pic>
        <p:nvPicPr>
          <p:cNvPr id="1163" name="Google Shape;1163;p46"/>
          <p:cNvPicPr preferRelativeResize="0"/>
          <p:nvPr/>
        </p:nvPicPr>
        <p:blipFill>
          <a:blip r:embed="rId7">
            <a:alphaModFix/>
          </a:blip>
          <a:stretch>
            <a:fillRect/>
          </a:stretch>
        </p:blipFill>
        <p:spPr>
          <a:xfrm>
            <a:off x="5116300" y="1192450"/>
            <a:ext cx="606175" cy="705542"/>
          </a:xfrm>
          <a:prstGeom prst="rect">
            <a:avLst/>
          </a:prstGeom>
          <a:noFill/>
          <a:ln>
            <a:noFill/>
          </a:ln>
        </p:spPr>
      </p:pic>
      <p:pic>
        <p:nvPicPr>
          <p:cNvPr id="1164" name="Google Shape;1164;p46"/>
          <p:cNvPicPr preferRelativeResize="0"/>
          <p:nvPr/>
        </p:nvPicPr>
        <p:blipFill>
          <a:blip r:embed="rId8">
            <a:alphaModFix/>
          </a:blip>
          <a:stretch>
            <a:fillRect/>
          </a:stretch>
        </p:blipFill>
        <p:spPr>
          <a:xfrm>
            <a:off x="5116300" y="2071750"/>
            <a:ext cx="606175" cy="715475"/>
          </a:xfrm>
          <a:prstGeom prst="rect">
            <a:avLst/>
          </a:prstGeom>
          <a:noFill/>
          <a:ln>
            <a:noFill/>
          </a:ln>
        </p:spPr>
      </p:pic>
      <p:pic>
        <p:nvPicPr>
          <p:cNvPr id="1165" name="Google Shape;1165;p46"/>
          <p:cNvPicPr preferRelativeResize="0"/>
          <p:nvPr/>
        </p:nvPicPr>
        <p:blipFill>
          <a:blip r:embed="rId9">
            <a:alphaModFix/>
          </a:blip>
          <a:stretch>
            <a:fillRect/>
          </a:stretch>
        </p:blipFill>
        <p:spPr>
          <a:xfrm>
            <a:off x="5067423" y="3035688"/>
            <a:ext cx="703935" cy="715475"/>
          </a:xfrm>
          <a:prstGeom prst="rect">
            <a:avLst/>
          </a:prstGeom>
          <a:noFill/>
          <a:ln>
            <a:noFill/>
          </a:ln>
        </p:spPr>
      </p:pic>
      <p:sp>
        <p:nvSpPr>
          <p:cNvPr id="1166" name="Google Shape;1166;p46"/>
          <p:cNvSpPr txBox="1"/>
          <p:nvPr/>
        </p:nvSpPr>
        <p:spPr>
          <a:xfrm>
            <a:off x="2135000" y="1272575"/>
            <a:ext cx="25017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b="1">
                <a:latin typeface="Montserrat"/>
                <a:ea typeface="Montserrat"/>
                <a:cs typeface="Montserrat"/>
                <a:sym typeface="Montserrat"/>
              </a:rPr>
              <a:t>CHECK THE SOURCE</a:t>
            </a:r>
            <a:endParaRPr b="1">
              <a:latin typeface="Montserrat"/>
              <a:ea typeface="Montserrat"/>
              <a:cs typeface="Montserrat"/>
              <a:sym typeface="Montserrat"/>
            </a:endParaRPr>
          </a:p>
          <a:p>
            <a:pPr marL="457200" lvl="0" indent="0" algn="l" rtl="0">
              <a:lnSpc>
                <a:spcPct val="115000"/>
              </a:lnSpc>
              <a:spcBef>
                <a:spcPts val="0"/>
              </a:spcBef>
              <a:spcAft>
                <a:spcPts val="0"/>
              </a:spcAft>
              <a:buNone/>
            </a:pPr>
            <a:endParaRPr b="1">
              <a:latin typeface="Montserrat"/>
              <a:ea typeface="Montserrat"/>
              <a:cs typeface="Montserrat"/>
              <a:sym typeface="Montserrat"/>
            </a:endParaRPr>
          </a:p>
        </p:txBody>
      </p:sp>
      <p:sp>
        <p:nvSpPr>
          <p:cNvPr id="1167" name="Google Shape;1167;p46"/>
          <p:cNvSpPr txBox="1"/>
          <p:nvPr/>
        </p:nvSpPr>
        <p:spPr>
          <a:xfrm>
            <a:off x="2135000" y="2082100"/>
            <a:ext cx="27567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b="1">
                <a:solidFill>
                  <a:schemeClr val="dk1"/>
                </a:solidFill>
                <a:latin typeface="Montserrat"/>
                <a:ea typeface="Montserrat"/>
                <a:cs typeface="Montserrat"/>
                <a:sym typeface="Montserrat"/>
              </a:rPr>
              <a:t>LOOK BEYOND THE HEADLINE</a:t>
            </a: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b="1">
              <a:latin typeface="Montserrat"/>
              <a:ea typeface="Montserrat"/>
              <a:cs typeface="Montserrat"/>
              <a:sym typeface="Montserrat"/>
            </a:endParaRPr>
          </a:p>
          <a:p>
            <a:pPr marL="457200" lvl="0" indent="0" algn="l" rtl="0">
              <a:lnSpc>
                <a:spcPct val="115000"/>
              </a:lnSpc>
              <a:spcBef>
                <a:spcPts val="0"/>
              </a:spcBef>
              <a:spcAft>
                <a:spcPts val="0"/>
              </a:spcAft>
              <a:buNone/>
            </a:pPr>
            <a:endParaRPr b="1">
              <a:latin typeface="Montserrat"/>
              <a:ea typeface="Montserrat"/>
              <a:cs typeface="Montserrat"/>
              <a:sym typeface="Montserrat"/>
            </a:endParaRPr>
          </a:p>
        </p:txBody>
      </p:sp>
      <p:sp>
        <p:nvSpPr>
          <p:cNvPr id="1168" name="Google Shape;1168;p46"/>
          <p:cNvSpPr txBox="1"/>
          <p:nvPr/>
        </p:nvSpPr>
        <p:spPr>
          <a:xfrm>
            <a:off x="2135000" y="3069413"/>
            <a:ext cx="30000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b="1">
                <a:solidFill>
                  <a:schemeClr val="dk1"/>
                </a:solidFill>
                <a:latin typeface="Montserrat"/>
                <a:ea typeface="Montserrat"/>
                <a:cs typeface="Montserrat"/>
                <a:sym typeface="Montserrat"/>
              </a:rPr>
              <a:t>CHECK OTHER SOURCES</a:t>
            </a:r>
            <a:endParaRPr b="1">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None/>
            </a:pPr>
            <a:endParaRPr b="1">
              <a:solidFill>
                <a:schemeClr val="dk1"/>
              </a:solidFill>
              <a:latin typeface="Montserrat"/>
              <a:ea typeface="Montserrat"/>
              <a:cs typeface="Montserrat"/>
              <a:sym typeface="Montserrat"/>
            </a:endParaRPr>
          </a:p>
        </p:txBody>
      </p:sp>
      <p:sp>
        <p:nvSpPr>
          <p:cNvPr id="1169" name="Google Shape;1169;p46"/>
          <p:cNvSpPr txBox="1"/>
          <p:nvPr/>
        </p:nvSpPr>
        <p:spPr>
          <a:xfrm>
            <a:off x="2135000" y="3870274"/>
            <a:ext cx="30000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GB" b="1">
                <a:solidFill>
                  <a:schemeClr val="dk1"/>
                </a:solidFill>
                <a:latin typeface="Montserrat"/>
                <a:ea typeface="Montserrat"/>
                <a:cs typeface="Montserrat"/>
                <a:sym typeface="Montserrat"/>
              </a:rPr>
              <a:t>IS IT FACT OR OPINION?</a:t>
            </a: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b="1">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None/>
            </a:pPr>
            <a:endParaRPr b="1">
              <a:solidFill>
                <a:schemeClr val="dk1"/>
              </a:solidFill>
              <a:latin typeface="Montserrat"/>
              <a:ea typeface="Montserrat"/>
              <a:cs typeface="Montserrat"/>
              <a:sym typeface="Montserrat"/>
            </a:endParaRPr>
          </a:p>
        </p:txBody>
      </p:sp>
      <p:sp>
        <p:nvSpPr>
          <p:cNvPr id="1170" name="Google Shape;1170;p46"/>
          <p:cNvSpPr txBox="1"/>
          <p:nvPr/>
        </p:nvSpPr>
        <p:spPr>
          <a:xfrm>
            <a:off x="5820225" y="1272575"/>
            <a:ext cx="30000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b="1">
                <a:solidFill>
                  <a:schemeClr val="dk1"/>
                </a:solidFill>
                <a:latin typeface="Montserrat"/>
                <a:ea typeface="Montserrat"/>
                <a:cs typeface="Montserrat"/>
                <a:sym typeface="Montserrat"/>
              </a:rPr>
              <a:t>CHECK YOUR BIASES</a:t>
            </a: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b="1">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None/>
            </a:pPr>
            <a:endParaRPr b="1">
              <a:solidFill>
                <a:schemeClr val="dk1"/>
              </a:solidFill>
              <a:latin typeface="Montserrat"/>
              <a:ea typeface="Montserrat"/>
              <a:cs typeface="Montserrat"/>
              <a:sym typeface="Montserrat"/>
            </a:endParaRPr>
          </a:p>
        </p:txBody>
      </p:sp>
      <p:sp>
        <p:nvSpPr>
          <p:cNvPr id="1171" name="Google Shape;1171;p46"/>
          <p:cNvSpPr txBox="1"/>
          <p:nvPr/>
        </p:nvSpPr>
        <p:spPr>
          <a:xfrm>
            <a:off x="5820225" y="2123852"/>
            <a:ext cx="30000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b="1">
                <a:solidFill>
                  <a:schemeClr val="dk1"/>
                </a:solidFill>
                <a:latin typeface="Montserrat"/>
                <a:ea typeface="Montserrat"/>
                <a:cs typeface="Montserrat"/>
                <a:sym typeface="Montserrat"/>
              </a:rPr>
              <a:t>IS IT A JOKE?</a:t>
            </a: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b="1">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None/>
            </a:pPr>
            <a:endParaRPr b="1">
              <a:solidFill>
                <a:schemeClr val="dk1"/>
              </a:solidFill>
              <a:latin typeface="Montserrat"/>
              <a:ea typeface="Montserrat"/>
              <a:cs typeface="Montserrat"/>
              <a:sym typeface="Montserrat"/>
            </a:endParaRPr>
          </a:p>
        </p:txBody>
      </p:sp>
      <p:pic>
        <p:nvPicPr>
          <p:cNvPr id="1172" name="Google Shape;1172;p46"/>
          <p:cNvPicPr preferRelativeResize="0"/>
          <p:nvPr/>
        </p:nvPicPr>
        <p:blipFill rotWithShape="1">
          <a:blip r:embed="rId10">
            <a:alphaModFix/>
          </a:blip>
          <a:srcRect/>
          <a:stretch/>
        </p:blipFill>
        <p:spPr>
          <a:xfrm>
            <a:off x="5590549" y="4435868"/>
            <a:ext cx="2542006" cy="562043"/>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5093</Words>
  <Application>Microsoft Macintosh PowerPoint</Application>
  <PresentationFormat>On-screen Show (16:9)</PresentationFormat>
  <Paragraphs>287</Paragraphs>
  <Slides>22</Slides>
  <Notes>22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22</vt:i4>
      </vt:variant>
    </vt:vector>
  </HeadingPairs>
  <TitlesOfParts>
    <vt:vector size="33" baseType="lpstr">
      <vt:lpstr>Arial</vt:lpstr>
      <vt:lpstr>Verdana</vt:lpstr>
      <vt:lpstr>Oswald</vt:lpstr>
      <vt:lpstr>Montserrat Light</vt:lpstr>
      <vt:lpstr>Quattrocento Sans</vt:lpstr>
      <vt:lpstr>Montserrat</vt:lpstr>
      <vt:lpstr>Montserrat ExtraBold</vt:lpstr>
      <vt:lpstr>Simple Light</vt:lpstr>
      <vt:lpstr>Wart template</vt:lpstr>
      <vt:lpstr>3_Wart template</vt:lpstr>
      <vt:lpstr>Wart template</vt:lpstr>
      <vt:lpstr>SAFER INTERNET DAY News, Information &amp; Problems of False Information</vt:lpstr>
      <vt:lpstr>PowerPoint Presentation</vt:lpstr>
      <vt:lpstr>PowerPoint Presentation</vt:lpstr>
      <vt:lpstr>Getting involved in Safer Internet Day </vt:lpstr>
      <vt:lpstr> News, media and the problems of false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Join the conversation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SAFER INTERNET DAY News, Information &amp; Problems of False Information</dc:title>
  <cp:lastModifiedBy>Microsoft Office User</cp:lastModifiedBy>
  <cp:revision>1</cp:revision>
  <dcterms:modified xsi:type="dcterms:W3CDTF">2021-06-24T09:12:19Z</dcterms:modified>
</cp:coreProperties>
</file>