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9"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Montserrat" panose="020B0604020202020204" charset="0"/>
      <p:regular r:id="rId28"/>
      <p:bold r:id="rId29"/>
      <p:italic r:id="rId30"/>
      <p:boldItalic r:id="rId31"/>
    </p:embeddedFont>
    <p:embeddedFont>
      <p:font typeface="Montserrat ExtraBold" panose="020B0604020202020204" charset="0"/>
      <p:bold r:id="rId32"/>
      <p:italic r:id="rId33"/>
      <p:boldItalic r:id="rId34"/>
    </p:embeddedFont>
    <p:embeddedFont>
      <p:font typeface="Montserrat Light" panose="020B0604020202020204" charset="0"/>
      <p:regular r:id="rId35"/>
      <p:bold r:id="rId36"/>
      <p:italic r:id="rId37"/>
      <p:boldItalic r:id="rId38"/>
    </p:embeddedFont>
    <p:embeddedFont>
      <p:font typeface="Oswald" panose="020B0604020202020204" charset="0"/>
      <p:regular r:id="rId39"/>
      <p:bold r:id="rId40"/>
    </p:embeddedFont>
    <p:embeddedFont>
      <p:font typeface="PT Sans" panose="020B0604020202020204" charset="0"/>
      <p:regular r:id="rId41"/>
      <p:bold r:id="rId42"/>
      <p:italic r:id="rId43"/>
      <p:boldItalic r:id="rId44"/>
    </p:embeddedFont>
    <p:embeddedFont>
      <p:font typeface="Quattrocento Sans" panose="020B0604020202020204" charset="0"/>
      <p:regular r:id="rId45"/>
      <p:bold r:id="rId46"/>
      <p:italic r:id="rId47"/>
      <p:boldItalic r:id="rId48"/>
    </p:embeddedFont>
    <p:embeddedFont>
      <p:font typeface="Roboto Light" panose="02000000000000000000" pitchFamily="2" charset="0"/>
      <p:regular r:id="rId49"/>
      <p:bold r:id="rId50"/>
      <p:italic r:id="rId51"/>
      <p:boldItalic r:id="rId52"/>
    </p:embeddedFont>
    <p:embeddedFont>
      <p:font typeface="Verdana" panose="020B060403050404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jiXSv74y40MTFcYKK99gUqRuMWa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snapToGrid="0">
      <p:cViewPr varScale="1">
        <p:scale>
          <a:sx n="136" d="100"/>
          <a:sy n="136" d="100"/>
        </p:scale>
        <p:origin x="89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font" Target="fonts/font3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font" Target="fonts/font18.fntdata"/><Relationship Id="rId54"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font" Target="fonts/font30.fntdata"/><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font" Target="fonts/font33.fntdata"/><Relationship Id="rId8" Type="http://schemas.openxmlformats.org/officeDocument/2006/relationships/slide" Target="slides/slide6.xml"/><Relationship Id="rId51" Type="http://schemas.openxmlformats.org/officeDocument/2006/relationships/font" Target="fonts/font2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internetsafety@pdst.i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webwise.ie/saferinterne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webwise.ie/saferinternetda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ebwise.ie/parents/where-to-find-help/"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2:notes"/>
          <p:cNvSpPr>
            <a:spLocks noGrp="1" noRot="1" noChangeAspect="1"/>
          </p:cNvSpPr>
          <p:nvPr>
            <p:ph type="sldImg" idx="2"/>
          </p:nvPr>
        </p:nvSpPr>
        <p:spPr>
          <a:xfrm>
            <a:off x="650875"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6" name="Google Shape;966;p2:notes"/>
          <p:cNvSpPr txBox="1">
            <a:spLocks noGrp="1"/>
          </p:cNvSpPr>
          <p:nvPr>
            <p:ph type="body" idx="1"/>
          </p:nvPr>
        </p:nvSpPr>
        <p:spPr>
          <a:xfrm>
            <a:off x="691886" y="4000957"/>
            <a:ext cx="5535088" cy="379038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 sz="1100" b="1">
                <a:solidFill>
                  <a:schemeClr val="dk1"/>
                </a:solidFill>
                <a:highlight>
                  <a:srgbClr val="FFFFFF"/>
                </a:highlight>
                <a:latin typeface="Montserrat"/>
                <a:ea typeface="Montserrat"/>
                <a:cs typeface="Montserrat"/>
                <a:sym typeface="Montserrat"/>
              </a:rPr>
              <a:t>Notes for speaker – brief introduction and welcome. </a:t>
            </a:r>
            <a:endParaRPr/>
          </a:p>
          <a:p>
            <a:pPr marL="0" lvl="0" indent="0" algn="l" rtl="0">
              <a:lnSpc>
                <a:spcPct val="120000"/>
              </a:lnSpc>
              <a:spcBef>
                <a:spcPts val="0"/>
              </a:spcBef>
              <a:spcAft>
                <a:spcPts val="0"/>
              </a:spcAft>
              <a:buSzPts val="1100"/>
              <a:buNone/>
            </a:pPr>
            <a:r>
              <a:rPr lang="en" sz="1100">
                <a:solidFill>
                  <a:schemeClr val="dk1"/>
                </a:solidFill>
                <a:highlight>
                  <a:srgbClr val="FFFFFF"/>
                </a:highlight>
                <a:latin typeface="Montserrat"/>
                <a:ea typeface="Montserrat"/>
                <a:cs typeface="Montserrat"/>
                <a:sym typeface="Montserrat"/>
              </a:rPr>
              <a:t>Explain how long the talk will take and the types of things you will be doing over that time. </a:t>
            </a:r>
            <a:endParaRPr/>
          </a:p>
          <a:p>
            <a:pPr marL="0" lvl="0" indent="0" algn="l" rtl="0">
              <a:lnSpc>
                <a:spcPct val="120000"/>
              </a:lnSpc>
              <a:spcBef>
                <a:spcPts val="0"/>
              </a:spcBef>
              <a:spcAft>
                <a:spcPts val="0"/>
              </a:spcAft>
              <a:buClr>
                <a:schemeClr val="dk1"/>
              </a:buClr>
              <a:buSzPts val="1100"/>
              <a:buFont typeface="Arial"/>
              <a:buNone/>
            </a:pPr>
            <a:r>
              <a:rPr lang="en" sz="1100">
                <a:solidFill>
                  <a:schemeClr val="dk1"/>
                </a:solidFill>
                <a:highlight>
                  <a:srgbClr val="FFFFFF"/>
                </a:highlight>
                <a:latin typeface="Montserrat"/>
                <a:ea typeface="Montserrat"/>
                <a:cs typeface="Montserrat"/>
                <a:sym typeface="Montserrat"/>
              </a:rPr>
              <a:t>For example:</a:t>
            </a:r>
            <a:endParaRPr/>
          </a:p>
          <a:p>
            <a:pPr marL="0" lvl="0" indent="0" algn="l" rtl="0">
              <a:lnSpc>
                <a:spcPct val="120000"/>
              </a:lnSpc>
              <a:spcBef>
                <a:spcPts val="0"/>
              </a:spcBef>
              <a:spcAft>
                <a:spcPts val="0"/>
              </a:spcAft>
              <a:buClr>
                <a:schemeClr val="dk1"/>
              </a:buClr>
              <a:buSzPts val="1100"/>
              <a:buFont typeface="Arial"/>
              <a:buNone/>
            </a:pPr>
            <a:r>
              <a:rPr lang="en" sz="1100">
                <a:solidFill>
                  <a:schemeClr val="dk1"/>
                </a:solidFill>
                <a:highlight>
                  <a:srgbClr val="FFFFFF"/>
                </a:highlight>
                <a:latin typeface="Montserrat"/>
                <a:ea typeface="Montserrat"/>
                <a:cs typeface="Montserrat"/>
                <a:sym typeface="Montserrat"/>
              </a:rPr>
              <a:t>‘‘Today we are joining millions of people around the world in celebrating Safer Internet Day, a day for promoting a safer and better internet for all users, especially young people. During this assembly we are going to talk about being online and using the internet. We will look at the positives and possible negatives of the internet as well as some general advice on how to manage your online wellbeing.</a:t>
            </a:r>
            <a:r>
              <a:rPr lang="en">
                <a:solidFill>
                  <a:schemeClr val="dk1"/>
                </a:solidFill>
                <a:highlight>
                  <a:srgbClr val="FFFFFF"/>
                </a:highlight>
                <a:latin typeface="Montserrat"/>
                <a:ea typeface="Montserrat"/>
                <a:cs typeface="Montserrat"/>
                <a:sym typeface="Montserrat"/>
              </a:rPr>
              <a:t>”</a:t>
            </a:r>
            <a:endParaRPr sz="1100">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4" name="Google Shape;108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sz="1100" b="1" i="1">
                <a:latin typeface="Montserrat"/>
                <a:ea typeface="Montserrat"/>
                <a:cs typeface="Montserrat"/>
                <a:sym typeface="Montserrat"/>
              </a:rPr>
              <a:t>Notes:</a:t>
            </a:r>
            <a:r>
              <a:rPr lang="en" sz="1100">
                <a:latin typeface="Montserrat"/>
                <a:ea typeface="Montserrat"/>
                <a:cs typeface="Montserrat"/>
                <a:sym typeface="Montserrat"/>
              </a:rPr>
              <a:t> Now we are going to look at the idea of what digital stress means. Experiencing digital stress refers to stress we get from using digital devices (e.g., smartphones, laptops, tablets, game consoles) and digital media (e.g., social media, online games, messenger apps).</a:t>
            </a:r>
            <a:endParaRPr/>
          </a:p>
          <a:p>
            <a:pPr marL="0" lvl="0" indent="0" algn="l" rtl="0">
              <a:lnSpc>
                <a:spcPct val="100000"/>
              </a:lnSpc>
              <a:spcBef>
                <a:spcPts val="0"/>
              </a:spcBef>
              <a:spcAft>
                <a:spcPts val="0"/>
              </a:spcAft>
              <a:buSzPts val="1400"/>
              <a:buNone/>
            </a:pPr>
            <a:endParaRPr sz="1100">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 sz="1100">
                <a:latin typeface="Montserrat"/>
                <a:ea typeface="Montserrat"/>
                <a:cs typeface="Montserrat"/>
                <a:sym typeface="Montserrat"/>
              </a:rPr>
              <a:t>S</a:t>
            </a:r>
            <a:r>
              <a:rPr lang="en" sz="1100">
                <a:solidFill>
                  <a:schemeClr val="dk1"/>
                </a:solidFill>
                <a:latin typeface="Montserrat"/>
                <a:ea typeface="Montserrat"/>
                <a:cs typeface="Montserrat"/>
                <a:sym typeface="Montserrat"/>
              </a:rPr>
              <a:t>uggestions on what causes digital stress e.g. mean or harassing comments on social media, impersonation, constantly checking social media for fear of feeling left out, or social media makes you feel like other people are having more fun or living better lives than you.</a:t>
            </a:r>
            <a:r>
              <a:rPr lang="en" sz="1100" b="1">
                <a:solidFill>
                  <a:schemeClr val="dk1"/>
                </a:solidFill>
                <a:latin typeface="Montserrat"/>
                <a:ea typeface="Montserrat"/>
                <a:cs typeface="Montserrat"/>
                <a:sym typeface="Montserrat"/>
              </a:rPr>
              <a:t> Emphasise that some level of digital stress is to be expected if you use technology and that these lessons will help us to identify and employ strategies to cope with that stress.</a:t>
            </a:r>
            <a:endParaRPr/>
          </a:p>
          <a:p>
            <a:pPr marL="0" lvl="0" indent="0" algn="l" rtl="0">
              <a:lnSpc>
                <a:spcPct val="100000"/>
              </a:lnSpc>
              <a:spcBef>
                <a:spcPts val="0"/>
              </a:spcBef>
              <a:spcAft>
                <a:spcPts val="0"/>
              </a:spcAft>
              <a:buSzPts val="1400"/>
              <a:buNone/>
            </a:pPr>
            <a:endParaRPr sz="1100">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5" name="Google Shape;109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100" b="1" i="1">
                <a:solidFill>
                  <a:schemeClr val="dk1"/>
                </a:solidFill>
                <a:latin typeface="Montserrat"/>
                <a:ea typeface="Montserrat"/>
                <a:cs typeface="Montserrat"/>
                <a:sym typeface="Montserrat"/>
              </a:rPr>
              <a:t>Notes: </a:t>
            </a:r>
            <a:r>
              <a:rPr lang="en" sz="1100">
                <a:solidFill>
                  <a:schemeClr val="dk1"/>
                </a:solidFill>
                <a:latin typeface="Montserrat"/>
                <a:ea typeface="Montserrat"/>
                <a:cs typeface="Montserrat"/>
                <a:sym typeface="Montserrat"/>
              </a:rPr>
              <a:t>Next we will consider resilience and what it means to be resilient.  We will do this by comparing 3 different types of balls: a foam ball, a ping pong ball and a rubber ball. Ask the students to decide which ball they think is the most resilient and ask for an explanation for their choice. </a:t>
            </a:r>
            <a:endParaRPr/>
          </a:p>
          <a:p>
            <a:pPr marL="0" lvl="0" indent="0" algn="l" rtl="0">
              <a:lnSpc>
                <a:spcPct val="90000"/>
              </a:lnSpc>
              <a:spcBef>
                <a:spcPts val="0"/>
              </a:spcBef>
              <a:spcAft>
                <a:spcPts val="0"/>
              </a:spcAft>
              <a:buClr>
                <a:schemeClr val="dk1"/>
              </a:buClr>
              <a:buSzPts val="1100"/>
              <a:buFont typeface="Arial"/>
              <a:buNone/>
            </a:pPr>
            <a:endParaRPr sz="1100"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Prompts for the students to consider are: </a:t>
            </a:r>
            <a:endParaRPr/>
          </a:p>
          <a:p>
            <a:pPr marL="457200" lvl="0" indent="0" algn="l" rtl="0">
              <a:lnSpc>
                <a:spcPct val="9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 Is the rubber ball resilient or just solid? </a:t>
            </a:r>
            <a:endParaRPr/>
          </a:p>
          <a:p>
            <a:pPr marL="457200" lvl="0" indent="0" algn="l" rtl="0">
              <a:lnSpc>
                <a:spcPct val="9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 What happens to a ping pong ball if it gets a dent or crack in it? </a:t>
            </a:r>
            <a:endParaRPr/>
          </a:p>
          <a:p>
            <a:pPr marL="457200" lvl="0" indent="0" algn="l" rtl="0">
              <a:lnSpc>
                <a:spcPct val="9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 Which ball can recover most? </a:t>
            </a:r>
            <a:endParaRPr/>
          </a:p>
          <a:p>
            <a:pPr marL="457200" lvl="0" indent="0" algn="l" rtl="0">
              <a:lnSpc>
                <a:spcPct val="9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 Which ball best represents us as human beings?</a:t>
            </a:r>
            <a:endParaRPr/>
          </a:p>
          <a:p>
            <a:pPr marL="0" lvl="0" indent="0" algn="l" rtl="0">
              <a:lnSpc>
                <a:spcPct val="9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Get feedback from students on which ball they think is the most resilient out of the 3. Sample answers may include: the rubber ball is the most resilient because it just keeps bouncing, the ping pong ball is not very resilient because you cannot fix them if they crack or dent, and the foam ball is not very resilient because it can be broken up. </a:t>
            </a:r>
            <a:endParaRPr/>
          </a:p>
          <a:p>
            <a:pPr marL="0" lvl="0" indent="0" algn="l" rtl="0">
              <a:lnSpc>
                <a:spcPct val="9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Discuss with students what resilience means to them.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7faea66b6c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9" name="Google Shape;1109;g7faea66b6c_0_2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a:t>
            </a:r>
            <a:r>
              <a:rPr lang="en">
                <a:solidFill>
                  <a:schemeClr val="dk1"/>
                </a:solidFill>
                <a:latin typeface="Montserrat"/>
                <a:ea typeface="Montserrat"/>
                <a:cs typeface="Montserrat"/>
                <a:sym typeface="Montserrat"/>
              </a:rPr>
              <a:t> Clarify that resilience is not just the ability to bend and take knocks at times, but also being able to adapt and recover. Ask them if this has changed their opinion on which ball is the most resilient. </a:t>
            </a:r>
            <a:endParaRPr>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sz="1200">
              <a:latin typeface="Montserrat"/>
              <a:ea typeface="Montserrat"/>
              <a:cs typeface="Montserrat"/>
              <a:sym typeface="Montserra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7faea66b6c_0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7" name="Google Shape;1117;g7faea66b6c_0_5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 </a:t>
            </a:r>
            <a:r>
              <a:rPr lang="en">
                <a:solidFill>
                  <a:schemeClr val="dk1"/>
                </a:solidFill>
                <a:latin typeface="Montserrat"/>
                <a:ea typeface="Montserrat"/>
                <a:cs typeface="Montserrat"/>
                <a:sym typeface="Montserrat"/>
              </a:rPr>
              <a:t>Read through the definition of digital resilience. Explain to students that they have identified different types of digital stress we face, and will now look at how having digital resilience can help us deal with it effectively. When we go online it can be like a ball being bounced around, most of the time it is great fun, but there are bound to be some bumps along the way.</a:t>
            </a:r>
            <a:endParaRPr>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So ...how do you become more digitally resilient? Suggestions:</a:t>
            </a:r>
            <a:endParaRPr>
              <a:latin typeface="Montserrat"/>
              <a:ea typeface="Montserrat"/>
              <a:cs typeface="Montserrat"/>
              <a:sym typeface="Montserrat"/>
            </a:endParaRPr>
          </a:p>
          <a:p>
            <a:pPr marL="457200" lvl="0" indent="-298450" algn="l" rtl="0">
              <a:lnSpc>
                <a:spcPct val="90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Build a support network </a:t>
            </a:r>
            <a:endParaRPr>
              <a:latin typeface="Montserrat"/>
              <a:ea typeface="Montserrat"/>
              <a:cs typeface="Montserrat"/>
              <a:sym typeface="Montserrat"/>
            </a:endParaRPr>
          </a:p>
          <a:p>
            <a:pPr marL="457200" lvl="0" indent="-298450" algn="l" rtl="0">
              <a:lnSpc>
                <a:spcPct val="90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Give yourself a break </a:t>
            </a:r>
            <a:endParaRPr>
              <a:latin typeface="Montserrat"/>
              <a:ea typeface="Montserrat"/>
              <a:cs typeface="Montserrat"/>
              <a:sym typeface="Montserrat"/>
            </a:endParaRPr>
          </a:p>
          <a:p>
            <a:pPr marL="457200" lvl="0" indent="-298450" algn="l" rtl="0">
              <a:lnSpc>
                <a:spcPct val="90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Make some lifestyle changes </a:t>
            </a:r>
            <a:endParaRPr>
              <a:latin typeface="Montserrat"/>
              <a:ea typeface="Montserrat"/>
              <a:cs typeface="Montserrat"/>
              <a:sym typeface="Montserrat"/>
            </a:endParaRPr>
          </a:p>
          <a:p>
            <a:pPr marL="457200" lvl="0" indent="-298450" algn="l" rtl="0">
              <a:lnSpc>
                <a:spcPct val="90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Look after your physical health </a:t>
            </a:r>
            <a:endParaRPr>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We will explore how to do this now... </a:t>
            </a:r>
            <a:endParaRPr>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sz="1200" b="1">
              <a:latin typeface="Montserrat"/>
              <a:ea typeface="Montserrat"/>
              <a:cs typeface="Montserrat"/>
              <a:sym typeface="Montserra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7" name="Google Shape;112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1" i="1">
                <a:solidFill>
                  <a:schemeClr val="dk1"/>
                </a:solidFill>
                <a:latin typeface="Montserrat"/>
                <a:ea typeface="Montserrat"/>
                <a:cs typeface="Montserrat"/>
                <a:sym typeface="Montserrat"/>
              </a:rPr>
              <a:t>Notes:  </a:t>
            </a:r>
            <a:r>
              <a:rPr lang="en" sz="1100">
                <a:solidFill>
                  <a:schemeClr val="dk1"/>
                </a:solidFill>
                <a:latin typeface="Montserrat"/>
                <a:ea typeface="Montserrat"/>
                <a:cs typeface="Montserrat"/>
                <a:sym typeface="Montserrat"/>
              </a:rPr>
              <a:t>There are three main ways of managing your online wellbeing. The first is recognising it’s important to make time for rest and reflection so that you have a healthy balance of activities in your life on and offline. The second is through changing your habits and attitudes to make the most of your time online. Finally, by being mindful of your time management: if your time is better organised, your online life won’t get in the way of other things you need to do.</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2" name="Google Shape;114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400"/>
              <a:buNone/>
            </a:pPr>
            <a:r>
              <a:rPr lang="en" sz="1100" b="1" i="1">
                <a:solidFill>
                  <a:schemeClr val="dk1"/>
                </a:solidFill>
                <a:latin typeface="Montserrat"/>
                <a:ea typeface="Montserrat"/>
                <a:cs typeface="Montserrat"/>
                <a:sym typeface="Montserrat"/>
              </a:rPr>
              <a:t>Notes:</a:t>
            </a:r>
            <a:r>
              <a:rPr lang="en" sz="1100">
                <a:solidFill>
                  <a:schemeClr val="dk1"/>
                </a:solidFill>
                <a:latin typeface="Montserrat"/>
                <a:ea typeface="Montserrat"/>
                <a:cs typeface="Montserrat"/>
                <a:sym typeface="Montserrat"/>
              </a:rPr>
              <a:t> Making time for rest and reflection means recognising it’s important to make time for rest and reflection so that you have a healthy balance of activities in your life on and offline. </a:t>
            </a:r>
            <a:endParaRPr sz="110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SzPts val="1400"/>
              <a:buNone/>
            </a:pPr>
            <a:endParaRPr sz="1100">
              <a:solidFill>
                <a:schemeClr val="dk1"/>
              </a:solidFill>
              <a:latin typeface="Montserrat"/>
              <a:ea typeface="Montserrat"/>
              <a:cs typeface="Montserrat"/>
              <a:sym typeface="Montserrat"/>
            </a:endParaRPr>
          </a:p>
          <a:p>
            <a:pPr marL="457200" lvl="0" indent="-304800" algn="l" rtl="0">
              <a:lnSpc>
                <a:spcPct val="90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Turn off your notifications. </a:t>
            </a:r>
            <a:endParaRPr/>
          </a:p>
          <a:p>
            <a:pPr marL="457200" lvl="0" indent="-304800" algn="l" rtl="0">
              <a:lnSpc>
                <a:spcPct val="90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Play a game of “phone stack” with your friends: when you’re hanging out together, everyone puts their phones (or any other digital device) in a pile. Whoever can last longest without picking theirs up wins!</a:t>
            </a:r>
            <a:endParaRPr/>
          </a:p>
          <a:p>
            <a:pPr marL="457200" lvl="0" indent="-304800" algn="l" rtl="0">
              <a:lnSpc>
                <a:spcPct val="90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Log out of all your social networks, turn off wi-fi or turn off your phone at bedtime. </a:t>
            </a:r>
            <a:endParaRPr/>
          </a:p>
          <a:p>
            <a:pPr marL="457200" lvl="0" indent="-304800" algn="l" rtl="0">
              <a:lnSpc>
                <a:spcPct val="90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Schedule screen free times e.g. things like going for a walk, exercising, or spending time with a friend can do a lot to relieve stress. </a:t>
            </a:r>
            <a:endParaRPr/>
          </a:p>
          <a:p>
            <a:pPr marL="457200" lvl="0" indent="-304800" algn="l" rtl="0">
              <a:lnSpc>
                <a:spcPct val="90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Take an occasional break from social media and digital devices. </a:t>
            </a:r>
            <a:endParaRPr sz="110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7faea66b6c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2" name="Google Shape;1152;g7faea66b6c_0_7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400"/>
              <a:buNone/>
            </a:pPr>
            <a:r>
              <a:rPr lang="en" b="1" i="1">
                <a:solidFill>
                  <a:schemeClr val="dk1"/>
                </a:solidFill>
                <a:latin typeface="Montserrat"/>
                <a:ea typeface="Montserrat"/>
                <a:cs typeface="Montserrat"/>
                <a:sym typeface="Montserrat"/>
              </a:rPr>
              <a:t>Notes: </a:t>
            </a:r>
            <a:r>
              <a:rPr lang="en">
                <a:solidFill>
                  <a:schemeClr val="dk1"/>
                </a:solidFill>
                <a:latin typeface="Montserrat"/>
                <a:ea typeface="Montserrat"/>
                <a:cs typeface="Montserrat"/>
                <a:sym typeface="Montserrat"/>
              </a:rPr>
              <a:t>The second way for managing your online wellbeing is through changing your habits and attitudes to make the most of your time online. </a:t>
            </a:r>
            <a:endParaRPr>
              <a:latin typeface="Montserrat"/>
              <a:ea typeface="Montserrat"/>
              <a:cs typeface="Montserrat"/>
              <a:sym typeface="Montserrat"/>
            </a:endParaRPr>
          </a:p>
          <a:p>
            <a:pPr marL="0" lvl="0" indent="0" algn="l" rtl="0">
              <a:lnSpc>
                <a:spcPct val="90000"/>
              </a:lnSpc>
              <a:spcBef>
                <a:spcPts val="0"/>
              </a:spcBef>
              <a:spcAft>
                <a:spcPts val="0"/>
              </a:spcAft>
              <a:buSzPts val="1400"/>
              <a:buNone/>
            </a:pPr>
            <a:r>
              <a:rPr lang="en">
                <a:solidFill>
                  <a:schemeClr val="dk1"/>
                </a:solidFill>
                <a:latin typeface="Montserrat"/>
                <a:ea typeface="Montserrat"/>
                <a:cs typeface="Montserrat"/>
                <a:sym typeface="Montserrat"/>
              </a:rPr>
              <a:t>That means:</a:t>
            </a:r>
            <a:endParaRPr>
              <a:latin typeface="Montserrat"/>
              <a:ea typeface="Montserrat"/>
              <a:cs typeface="Montserrat"/>
              <a:sym typeface="Montserrat"/>
            </a:endParaRPr>
          </a:p>
          <a:p>
            <a:pPr marL="457200" lvl="0" indent="-298450" algn="l" rtl="0">
              <a:lnSpc>
                <a:spcPct val="9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Don’t compare yourself to people you see online – including your friends. </a:t>
            </a:r>
            <a:endParaRPr>
              <a:latin typeface="Montserrat"/>
              <a:ea typeface="Montserrat"/>
              <a:cs typeface="Montserrat"/>
              <a:sym typeface="Montserrat"/>
            </a:endParaRPr>
          </a:p>
          <a:p>
            <a:pPr marL="457200" lvl="0" indent="-298450" algn="l" rtl="0">
              <a:lnSpc>
                <a:spcPct val="9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Be in the moment. Enjoy what you’re doing and don’t worry about getting pictures of it!</a:t>
            </a:r>
            <a:endParaRPr>
              <a:latin typeface="Montserrat"/>
              <a:ea typeface="Montserrat"/>
              <a:cs typeface="Montserrat"/>
              <a:sym typeface="Montserrat"/>
            </a:endParaRPr>
          </a:p>
          <a:p>
            <a:pPr marL="457200" lvl="0" indent="-298450" algn="l" rtl="0">
              <a:lnSpc>
                <a:spcPct val="9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Accept that you can’t be there for everything – even virtually. Trying to keep tabs on everything will just stress you out. </a:t>
            </a:r>
            <a:endParaRPr>
              <a:latin typeface="Montserrat"/>
              <a:ea typeface="Montserrat"/>
              <a:cs typeface="Montserrat"/>
              <a:sym typeface="Montserrat"/>
            </a:endParaRPr>
          </a:p>
          <a:p>
            <a:pPr marL="457200" lvl="0" indent="-298450" algn="l" rtl="0">
              <a:lnSpc>
                <a:spcPct val="9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Don’t take it personally. Odds are, your friends aren’t posting things to make you jealous: they’re trying to make themselves and their lives look good, just like you.</a:t>
            </a:r>
            <a:endParaRPr>
              <a:latin typeface="Montserrat"/>
              <a:ea typeface="Montserrat"/>
              <a:cs typeface="Montserrat"/>
              <a:sym typeface="Montserrat"/>
            </a:endParaRPr>
          </a:p>
          <a:p>
            <a:pPr marL="0" lvl="0" indent="0" algn="l" rtl="0">
              <a:lnSpc>
                <a:spcPct val="9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2" name="Google Shape;116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 </a:t>
            </a:r>
            <a:r>
              <a:rPr lang="en">
                <a:solidFill>
                  <a:schemeClr val="dk1"/>
                </a:solidFill>
                <a:latin typeface="Montserrat"/>
                <a:ea typeface="Montserrat"/>
                <a:cs typeface="Montserrat"/>
                <a:sym typeface="Montserrat"/>
              </a:rPr>
              <a:t>Finally, if your time is better organised, your online life won’t get in the way of other things you need to do. Being mindful of your time management means understanding: </a:t>
            </a:r>
            <a:endParaRPr>
              <a:latin typeface="Montserrat"/>
              <a:ea typeface="Montserrat"/>
              <a:cs typeface="Montserrat"/>
              <a:sym typeface="Montserrat"/>
            </a:endParaRPr>
          </a:p>
          <a:p>
            <a:pPr marL="457200" lvl="0" indent="-298450" algn="l" rtl="0">
              <a:lnSpc>
                <a:spcPct val="9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You can’t do everything. Think about the things that are most important to you (School? Family? Hobbies? Work?) and make sure to put those first. </a:t>
            </a:r>
            <a:endParaRPr>
              <a:latin typeface="Montserrat"/>
              <a:ea typeface="Montserrat"/>
              <a:cs typeface="Montserrat"/>
              <a:sym typeface="Montserrat"/>
            </a:endParaRPr>
          </a:p>
          <a:p>
            <a:pPr marL="457200" lvl="0" indent="0" algn="l" rtl="0">
              <a:lnSpc>
                <a:spcPct val="9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457200" lvl="0" indent="-298450" algn="l" rtl="0">
              <a:lnSpc>
                <a:spcPct val="9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Make a to-do list of things you need to do and use a planner to keep track of them. </a:t>
            </a:r>
            <a:endParaRPr>
              <a:latin typeface="Montserrat"/>
              <a:ea typeface="Montserrat"/>
              <a:cs typeface="Montserrat"/>
              <a:sym typeface="Montserrat"/>
            </a:endParaRPr>
          </a:p>
          <a:p>
            <a:pPr marL="457200" lvl="0" indent="0" algn="l" rtl="0">
              <a:lnSpc>
                <a:spcPct val="9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457200" lvl="0" indent="-298450" algn="l" rtl="0">
              <a:lnSpc>
                <a:spcPct val="9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Put an alarm on when playing games online to show you how long you have been playing for and to take a break from the screen. </a:t>
            </a:r>
            <a:endParaRPr>
              <a:latin typeface="Montserrat"/>
              <a:ea typeface="Montserrat"/>
              <a:cs typeface="Montserrat"/>
              <a:sym typeface="Montserrat"/>
            </a:endParaRPr>
          </a:p>
          <a:p>
            <a:pPr marL="457200" lvl="0" indent="0" algn="l" rtl="0">
              <a:lnSpc>
                <a:spcPct val="9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457200" lvl="0" indent="-298450" algn="l" rtl="0">
              <a:lnSpc>
                <a:spcPct val="9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Decide specific times when you’re going to check social media. </a:t>
            </a:r>
            <a:endParaRPr>
              <a:latin typeface="Montserrat"/>
              <a:ea typeface="Montserrat"/>
              <a:cs typeface="Montserrat"/>
              <a:sym typeface="Montserrat"/>
            </a:endParaRPr>
          </a:p>
          <a:p>
            <a:pPr marL="0" lvl="0" indent="0" algn="l" rtl="0">
              <a:lnSpc>
                <a:spcPct val="9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7f98d56b6c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2" name="Google Shape;1172;g7f98d56b6c_1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 </a:t>
            </a:r>
            <a:r>
              <a:rPr lang="en">
                <a:solidFill>
                  <a:schemeClr val="dk1"/>
                </a:solidFill>
                <a:latin typeface="Montserrat"/>
                <a:ea typeface="Montserrat"/>
                <a:cs typeface="Montserrat"/>
                <a:sym typeface="Montserrat"/>
              </a:rPr>
              <a:t>Webwise love seeing all your photos from your online safety campaigns and Safer Internet Day activities. Send in your photos, videos and posters to Webwise and you could be in with a chance of winning some great prizes. </a:t>
            </a:r>
            <a:r>
              <a:rPr lang="en" b="1">
                <a:solidFill>
                  <a:schemeClr val="dk1"/>
                </a:solidFill>
                <a:latin typeface="Montserrat"/>
                <a:ea typeface="Montserrat"/>
                <a:cs typeface="Montserrat"/>
                <a:sym typeface="Montserrat"/>
              </a:rPr>
              <a:t>Just email: </a:t>
            </a:r>
            <a:r>
              <a:rPr lang="en" b="1" u="sng">
                <a:solidFill>
                  <a:schemeClr val="hlink"/>
                </a:solidFill>
                <a:latin typeface="Montserrat"/>
                <a:ea typeface="Montserrat"/>
                <a:cs typeface="Montserrat"/>
                <a:sym typeface="Montserrat"/>
                <a:hlinkClick r:id="rId3"/>
              </a:rPr>
              <a:t>internetsafety@pdst.ie</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Share your SID activities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We love seeing all your photos from your online safety campaigns and Safer Internet Day activities. Connect with us on:</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Twitter @Webwise_Ireland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Facebook: facebook.com/webwise_Ireland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Instagram: webwiseireland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Share ideas tips/plans using #SaferInternetDay</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Share your internet safety messages on webwise.ie/saferinternetday</a:t>
            </a:r>
            <a:endParaRPr b="1">
              <a:solidFill>
                <a:schemeClr val="dk1"/>
              </a:solidFill>
              <a:latin typeface="Montserrat"/>
              <a:ea typeface="Montserrat"/>
              <a:cs typeface="Montserrat"/>
              <a:sym typeface="Montserra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7fb15c2752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3" name="Google Shape;1183;g7fb15c2752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Notes: </a:t>
            </a:r>
            <a:r>
              <a:rPr lang="en">
                <a:solidFill>
                  <a:schemeClr val="dk1"/>
                </a:solidFill>
                <a:latin typeface="Montserrat"/>
                <a:ea typeface="Montserrat"/>
                <a:cs typeface="Montserrat"/>
                <a:sym typeface="Montserrat"/>
              </a:rPr>
              <a:t>Join the conversation on online safety!</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We love seeing your online safety campaigns and Safer Internet Day activities. Connect with us on:</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Twitter @Webwise_Ireland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Facebook: facebook.com/webwise_Ireland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Instagram: webwiseireland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Share ideas tips/plans using #SaferInternetDay</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Share your internet safety messages on webwise.ie/saferinternetday</a:t>
            </a:r>
            <a:endParaRPr b="1">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8" name="Google Shape;97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27000" marR="0" lvl="0" indent="0" algn="l" rtl="0">
              <a:lnSpc>
                <a:spcPct val="115000"/>
              </a:lnSpc>
              <a:spcBef>
                <a:spcPts val="0"/>
              </a:spcBef>
              <a:spcAft>
                <a:spcPts val="0"/>
              </a:spcAft>
              <a:buClr>
                <a:schemeClr val="dk1"/>
              </a:buClr>
              <a:buSzPts val="1600"/>
              <a:buFont typeface="Montserrat"/>
              <a:buNone/>
            </a:pPr>
            <a:r>
              <a:rPr lang="en" b="1" i="1">
                <a:solidFill>
                  <a:schemeClr val="dk1"/>
                </a:solidFill>
                <a:latin typeface="Montserrat"/>
                <a:ea typeface="Montserrat"/>
                <a:cs typeface="Montserrat"/>
                <a:sym typeface="Montserrat"/>
              </a:rPr>
              <a:t>Notes:</a:t>
            </a:r>
            <a:r>
              <a:rPr lang="en">
                <a:solidFill>
                  <a:schemeClr val="dk1"/>
                </a:solidFill>
                <a:latin typeface="Montserrat"/>
                <a:ea typeface="Montserrat"/>
                <a:cs typeface="Montserrat"/>
                <a:sym typeface="Montserrat"/>
              </a:rPr>
              <a:t> Today’s talk has been developed by Webwise. </a:t>
            </a:r>
            <a:r>
              <a:rPr lang="en" b="1">
                <a:solidFill>
                  <a:schemeClr val="dk1"/>
                </a:solidFill>
                <a:latin typeface="Montserrat"/>
                <a:ea typeface="Montserrat"/>
                <a:cs typeface="Montserrat"/>
                <a:sym typeface="Montserrat"/>
              </a:rPr>
              <a:t>Irish Internet Safety Awareness Centre that promotes safer use of the internet by young people</a:t>
            </a:r>
            <a:endParaRPr>
              <a:latin typeface="Montserrat"/>
              <a:ea typeface="Montserrat"/>
              <a:cs typeface="Montserrat"/>
              <a:sym typeface="Montserrat"/>
            </a:endParaRPr>
          </a:p>
          <a:p>
            <a:pPr marL="127000" lvl="0" indent="0" algn="l" rtl="0">
              <a:lnSpc>
                <a:spcPct val="115000"/>
              </a:lnSpc>
              <a:spcBef>
                <a:spcPts val="0"/>
              </a:spcBef>
              <a:spcAft>
                <a:spcPts val="0"/>
              </a:spcAft>
              <a:buClr>
                <a:schemeClr val="dk1"/>
              </a:buClr>
              <a:buSzPts val="1600"/>
              <a:buFont typeface="Montserrat"/>
              <a:buNone/>
            </a:pPr>
            <a:r>
              <a:rPr lang="en">
                <a:solidFill>
                  <a:schemeClr val="dk1"/>
                </a:solidFill>
                <a:latin typeface="Montserrat"/>
                <a:ea typeface="Montserrat"/>
                <a:cs typeface="Montserrat"/>
                <a:sym typeface="Montserrat"/>
              </a:rPr>
              <a:t>Some of the work Webwise are involved in:</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Responsible for the promotion and coordination of Safer Internet day in Ireland </a:t>
            </a:r>
            <a:endParaRPr>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Develop education resources and programmes for schools to address a range of online safety initiatives</a:t>
            </a:r>
            <a:endParaRPr>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Webwise are supported by a Youth Advisory panel made up of second-level students from across Ireland</a:t>
            </a:r>
            <a:endParaRPr>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Provide free training programmes to second-level students to support schools engaging in Safer Internet Day</a:t>
            </a:r>
            <a:endParaRPr>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Provide information, advice, and tools to parents to support their engagement in their children’s online live</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Students can find more information on the dedicated youth hub: http://webwise.ie/youth</a:t>
            </a:r>
            <a:endParaRPr>
              <a:solidFill>
                <a:schemeClr val="dk1"/>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d5a92ac8b7_0_10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6" name="Google Shape;3326;gd5a92ac8b7_0_108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GB" b="1" i="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Webwise would encourage you to download copies of the </a:t>
            </a:r>
            <a:r>
              <a:rPr lang="en-GB" b="1">
                <a:solidFill>
                  <a:schemeClr val="dk1"/>
                </a:solidFill>
                <a:latin typeface="Montserrat"/>
                <a:ea typeface="Montserrat"/>
                <a:cs typeface="Montserrat"/>
                <a:sym typeface="Montserrat"/>
              </a:rPr>
              <a:t>Parents' Guide to a Better Internet</a:t>
            </a:r>
            <a:r>
              <a:rPr lang="en-GB">
                <a:solidFill>
                  <a:schemeClr val="dk1"/>
                </a:solidFill>
                <a:latin typeface="Montserrat"/>
                <a:ea typeface="Montserrat"/>
                <a:cs typeface="Montserrat"/>
                <a:sym typeface="Montserrat"/>
              </a:rPr>
              <a:t> booklets and or Parent’s checklists to distribute to pupils to take home to their parents. The booklet can be ordered for free at webwise.ie/parents</a:t>
            </a:r>
            <a:endParaRPr b="1" u="sng">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b="1" i="0" u="none" strike="noStrike" cap="none">
              <a:solidFill>
                <a:srgbClr val="000000"/>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1" name="Google Shape;99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00" b="1" i="1">
                <a:latin typeface="Montserrat"/>
                <a:ea typeface="Montserrat"/>
                <a:cs typeface="Montserrat"/>
                <a:sym typeface="Montserrat"/>
              </a:rPr>
              <a:t>Notes:</a:t>
            </a:r>
            <a:r>
              <a:rPr lang="en" sz="1100">
                <a:latin typeface="Montserrat"/>
                <a:ea typeface="Montserrat"/>
                <a:cs typeface="Montserrat"/>
                <a:sym typeface="Montserrat"/>
              </a:rPr>
              <a:t> Safer Internet Day (SID) is an EU wide initiative to promote a safer internet for all users, especially young people. </a:t>
            </a:r>
            <a:r>
              <a:rPr lang="en" sz="1100">
                <a:highlight>
                  <a:srgbClr val="FFFFFF"/>
                </a:highlight>
                <a:latin typeface="Montserrat"/>
                <a:ea typeface="Montserrat"/>
                <a:cs typeface="Montserrat"/>
                <a:sym typeface="Montserrat"/>
              </a:rPr>
              <a:t>Safer Internet Day in Ireland is promoted and coordinated by Webwise, the Irish Internet Safety Education Awareness Programme. </a:t>
            </a:r>
            <a:r>
              <a:rPr lang="en" sz="1100">
                <a:latin typeface="Montserrat"/>
                <a:ea typeface="Montserrat"/>
                <a:cs typeface="Montserrat"/>
                <a:sym typeface="Montserrat"/>
              </a:rPr>
              <a:t> The Theme for Safer Internet Day is “Together for a Better Internet“.</a:t>
            </a:r>
            <a:endParaRPr/>
          </a:p>
          <a:p>
            <a:pPr marL="0" lvl="0" indent="0" algn="l" rtl="0">
              <a:lnSpc>
                <a:spcPct val="100000"/>
              </a:lnSpc>
              <a:spcBef>
                <a:spcPts val="0"/>
              </a:spcBef>
              <a:spcAft>
                <a:spcPts val="0"/>
              </a:spcAft>
              <a:buSzPts val="1100"/>
              <a:buNone/>
            </a:pPr>
            <a:endParaRPr sz="110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 sz="1100">
                <a:latin typeface="Montserrat"/>
                <a:ea typeface="Montserrat"/>
                <a:cs typeface="Montserrat"/>
                <a:sym typeface="Montserrat"/>
              </a:rPr>
              <a:t>The aim of the day is a call on all stakeholders - industry, government and the public to </a:t>
            </a:r>
            <a:r>
              <a:rPr lang="en" sz="1100">
                <a:solidFill>
                  <a:schemeClr val="dk1"/>
                </a:solidFill>
                <a:highlight>
                  <a:srgbClr val="FFFFFF"/>
                </a:highlight>
                <a:latin typeface="Montserrat"/>
                <a:ea typeface="Montserrat"/>
                <a:cs typeface="Montserrat"/>
                <a:sym typeface="Montserrat"/>
              </a:rPr>
              <a:t>join together to make the internet a safer and better place for all, and especially for children and young people.</a:t>
            </a:r>
            <a:endParaRPr/>
          </a:p>
          <a:p>
            <a:pPr marL="0" lvl="0" indent="0" algn="l" rtl="0">
              <a:lnSpc>
                <a:spcPct val="100000"/>
              </a:lnSpc>
              <a:spcBef>
                <a:spcPts val="0"/>
              </a:spcBef>
              <a:spcAft>
                <a:spcPts val="0"/>
              </a:spcAft>
              <a:buSzPts val="1100"/>
              <a:buNone/>
            </a:pPr>
            <a:endParaRPr sz="1100">
              <a:solidFill>
                <a:schemeClr val="dk1"/>
              </a:solidFill>
              <a:highlight>
                <a:srgbClr val="FFFFFF"/>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sz="1100">
                <a:solidFill>
                  <a:schemeClr val="dk1"/>
                </a:solidFill>
                <a:highlight>
                  <a:srgbClr val="FFFFFF"/>
                </a:highlight>
                <a:latin typeface="Montserrat"/>
                <a:ea typeface="Montserrat"/>
                <a:cs typeface="Montserrat"/>
                <a:sym typeface="Montserrat"/>
              </a:rPr>
              <a:t>Safer Internet Day is a day to promote safe and responsible use of the internet, a day for us to consider all the different ways we use the internet and how we can make the internet a safer and better place for all, and especially for children and young people.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5: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100" b="1" i="1">
                <a:solidFill>
                  <a:schemeClr val="dk1"/>
                </a:solidFill>
                <a:latin typeface="Montserrat"/>
                <a:ea typeface="Montserrat"/>
                <a:cs typeface="Montserrat"/>
                <a:sym typeface="Montserrat"/>
              </a:rPr>
              <a:t>Notes: </a:t>
            </a:r>
            <a:r>
              <a:rPr lang="en" sz="1100">
                <a:solidFill>
                  <a:schemeClr val="dk1"/>
                </a:solidFill>
                <a:latin typeface="Montserrat"/>
                <a:ea typeface="Montserrat"/>
                <a:cs typeface="Montserrat"/>
                <a:sym typeface="Montserrat"/>
              </a:rPr>
              <a:t>Safer Internet Day provides an opportunity for students to take the lead in raising awareness of internet safety concerns and issues of young people to the school community including teachers, students and parents/guardians. It provides an opportunity to address the issue of cyberbullying and internet safety by leading awareness-raising campaigns in their clubs, schools, and communities.</a:t>
            </a: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There are lots of ideas for SID activities on the Safer Internet Day page: </a:t>
            </a:r>
            <a:r>
              <a:rPr lang="en" sz="1100">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www.webwise.ie/saferinternet</a:t>
            </a:r>
            <a:r>
              <a:rPr lang="en" sz="1100">
                <a:solidFill>
                  <a:schemeClr val="dk1"/>
                </a:solidFill>
                <a:latin typeface="Montserrat"/>
                <a:ea typeface="Montserrat"/>
                <a:cs typeface="Montserrat"/>
                <a:sym typeface="Montserrat"/>
              </a:rPr>
              <a:t>day</a:t>
            </a:r>
            <a:r>
              <a:rPr lang="en">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 </a:t>
            </a:r>
            <a:endParaRPr sz="110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Register your school's Safer Internet Day events on the Webwise event’s map and see how other schools are celebrating Safer Internet Day here: </a:t>
            </a:r>
            <a:r>
              <a:rPr lang="en" sz="1100">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www.webwise.ie/saferinternetday</a:t>
            </a:r>
            <a:endParaRPr sz="11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
        <p:nvSpPr>
          <p:cNvPr id="999" name="Google Shape;99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7" name="Google Shape;103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a:solidFill>
                  <a:schemeClr val="dk1"/>
                </a:solidFill>
                <a:latin typeface="Montserrat"/>
                <a:ea typeface="Montserrat"/>
                <a:cs typeface="Montserrat"/>
                <a:sym typeface="Montserrat"/>
              </a:rPr>
              <a:t>Notes: </a:t>
            </a:r>
            <a:r>
              <a:rPr lang="en" sz="1100">
                <a:solidFill>
                  <a:schemeClr val="dk1"/>
                </a:solidFill>
                <a:latin typeface="Montserrat"/>
                <a:ea typeface="Montserrat"/>
                <a:cs typeface="Montserrat"/>
                <a:sym typeface="Montserrat"/>
              </a:rPr>
              <a:t>Today we are going to consider the positives and negatives of the internet and look at ways to manage your online wellbeing.</a:t>
            </a:r>
            <a:endParaRPr/>
          </a:p>
          <a:p>
            <a:pPr marL="0" lvl="0" indent="0" algn="l" rtl="0">
              <a:lnSpc>
                <a:spcPct val="115000"/>
              </a:lnSpc>
              <a:spcBef>
                <a:spcPts val="0"/>
              </a:spcBef>
              <a:spcAft>
                <a:spcPts val="0"/>
              </a:spcAft>
              <a:buClr>
                <a:schemeClr val="dk1"/>
              </a:buClr>
              <a:buSzPts val="1100"/>
              <a:buFont typeface="Arial"/>
              <a:buNone/>
            </a:pPr>
            <a:endParaRPr sz="11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b="1">
                <a:solidFill>
                  <a:schemeClr val="dk1"/>
                </a:solidFill>
                <a:latin typeface="Montserrat"/>
                <a:ea typeface="Montserrat"/>
                <a:cs typeface="Montserrat"/>
                <a:sym typeface="Montserrat"/>
              </a:rPr>
              <a:t>Let’s consider the positives and negatives of the internet?</a:t>
            </a:r>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Ask pupils to list:</a:t>
            </a:r>
            <a:endParaRPr/>
          </a:p>
          <a:p>
            <a:pPr marL="457200" lvl="0" indent="-304800" algn="l" rtl="0">
              <a:lnSpc>
                <a:spcPct val="115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What might be the positive things about the internet?</a:t>
            </a:r>
            <a:endParaRPr/>
          </a:p>
          <a:p>
            <a:pPr marL="457200" lvl="0" indent="-304800" algn="l" rtl="0">
              <a:lnSpc>
                <a:spcPct val="115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What might be the negative things about the internet?</a:t>
            </a:r>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Examples of the benefits of using the internet might be; communicating with friends who live far away, instant access to music or films you want to watch, researching for homework/project work, developing and learning new skills or creating content. </a:t>
            </a:r>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Examples of negative effects of the internet might be that the children could see something they don’t want to see, cyberbullying, spending too much time online. This lesson also gives the class and teacher a chance to recap on the Stay Safe programme and Stay Safe rules.</a:t>
            </a:r>
            <a:endParaRPr sz="110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9" name="Google Shape;104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i="1">
                <a:solidFill>
                  <a:schemeClr val="dk1"/>
                </a:solidFill>
                <a:latin typeface="Montserrat"/>
                <a:ea typeface="Montserrat"/>
                <a:cs typeface="Montserrat"/>
                <a:sym typeface="Montserrat"/>
              </a:rPr>
              <a:t>Notes:</a:t>
            </a:r>
            <a:r>
              <a:rPr lang="en">
                <a:latin typeface="Montserrat"/>
                <a:ea typeface="Montserrat"/>
                <a:cs typeface="Montserrat"/>
                <a:sym typeface="Montserrat"/>
              </a:rPr>
              <a:t> </a:t>
            </a:r>
            <a:r>
              <a:rPr lang="en" sz="1100">
                <a:solidFill>
                  <a:schemeClr val="dk1"/>
                </a:solidFill>
                <a:latin typeface="Montserrat"/>
                <a:ea typeface="Montserrat"/>
                <a:cs typeface="Montserrat"/>
                <a:sym typeface="Montserrat"/>
              </a:rPr>
              <a:t>Lead the discussion to how we could prevent the negative things associated with the internet or even lessen their harmful effects.</a:t>
            </a:r>
            <a:r>
              <a:rPr lang="en">
                <a:latin typeface="Montserrat"/>
                <a:ea typeface="Montserrat"/>
                <a:cs typeface="Montserrat"/>
                <a:sym typeface="Montserrat"/>
              </a:rPr>
              <a:t> </a:t>
            </a:r>
            <a:r>
              <a:rPr lang="en" sz="1100">
                <a:solidFill>
                  <a:schemeClr val="dk1"/>
                </a:solidFill>
                <a:latin typeface="Montserrat"/>
                <a:ea typeface="Montserrat"/>
                <a:cs typeface="Montserrat"/>
                <a:sym typeface="Montserrat"/>
              </a:rPr>
              <a:t>You can use this as an opportunity to stress the importance of ground rules when using the internet in school and at home.</a:t>
            </a:r>
            <a:endParaRPr>
              <a:latin typeface="Montserrat"/>
              <a:ea typeface="Montserrat"/>
              <a:cs typeface="Montserrat"/>
              <a:sym typeface="Montserrat"/>
            </a:endParaRPr>
          </a:p>
          <a:p>
            <a:pPr marL="0" lvl="0" indent="0" algn="l" rtl="0">
              <a:lnSpc>
                <a:spcPct val="115000"/>
              </a:lnSpc>
              <a:spcBef>
                <a:spcPts val="0"/>
              </a:spcBef>
              <a:spcAft>
                <a:spcPts val="0"/>
              </a:spcAft>
              <a:buNone/>
            </a:pPr>
            <a:r>
              <a:rPr lang="en" sz="1100">
                <a:solidFill>
                  <a:schemeClr val="dk1"/>
                </a:solidFill>
                <a:latin typeface="Montserrat"/>
                <a:ea typeface="Montserrat"/>
                <a:cs typeface="Montserrat"/>
                <a:sym typeface="Montserrat"/>
              </a:rPr>
              <a:t>Also, emphasise the point that it can be easy to come across something inappropriate or upsetting on the internet and that if they do it is important to tell an adult about it when it happens.</a:t>
            </a:r>
            <a:r>
              <a:rPr lang="en">
                <a:latin typeface="Montserrat"/>
                <a:ea typeface="Montserrat"/>
                <a:cs typeface="Montserrat"/>
                <a:sym typeface="Montserrat"/>
              </a:rPr>
              <a:t> </a:t>
            </a:r>
            <a:r>
              <a:rPr lang="en" sz="1100">
                <a:solidFill>
                  <a:schemeClr val="dk1"/>
                </a:solidFill>
                <a:latin typeface="Montserrat"/>
                <a:ea typeface="Montserrat"/>
                <a:cs typeface="Montserrat"/>
                <a:sym typeface="Montserrat"/>
              </a:rPr>
              <a:t>Reassure the pupils that they are not to blame if they come across something online that makes them feel uncomfortable.</a:t>
            </a:r>
            <a:r>
              <a:rPr lang="en">
                <a:latin typeface="Montserrat"/>
                <a:ea typeface="Montserrat"/>
                <a:cs typeface="Montserrat"/>
                <a:sym typeface="Montserrat"/>
              </a:rPr>
              <a:t> </a:t>
            </a:r>
            <a:r>
              <a:rPr lang="en" sz="1100">
                <a:solidFill>
                  <a:schemeClr val="dk1"/>
                </a:solidFill>
                <a:latin typeface="Montserrat"/>
                <a:ea typeface="Montserrat"/>
                <a:cs typeface="Montserrat"/>
                <a:sym typeface="Montserrat"/>
              </a:rPr>
              <a:t>Experiencing cyberbullying or online harassment is another issue that can affect anyone.</a:t>
            </a:r>
            <a:endParaRPr>
              <a:latin typeface="Montserrat"/>
              <a:ea typeface="Montserrat"/>
              <a:cs typeface="Montserrat"/>
              <a:sym typeface="Montserrat"/>
            </a:endParaRPr>
          </a:p>
          <a:p>
            <a:pPr marL="0" lvl="0" indent="0" algn="l" rtl="0">
              <a:lnSpc>
                <a:spcPct val="115000"/>
              </a:lnSpc>
              <a:spcBef>
                <a:spcPts val="0"/>
              </a:spcBef>
              <a:spcAft>
                <a:spcPts val="0"/>
              </a:spcAft>
              <a:buSzPts val="1400"/>
              <a:buNone/>
            </a:pPr>
            <a:endParaRPr sz="11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sz="1100">
                <a:latin typeface="Montserrat"/>
                <a:ea typeface="Montserrat"/>
                <a:cs typeface="Montserrat"/>
                <a:sym typeface="Montserrat"/>
              </a:rPr>
              <a:t>Experiencing online harassment can have a huge impact both emotionally and physically on the victim, but there are ways to deal with it, and supports are available to people.</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sz="1100">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sz="1100">
                <a:latin typeface="Montserrat"/>
                <a:ea typeface="Montserrat"/>
                <a:cs typeface="Montserrat"/>
                <a:sym typeface="Montserrat"/>
              </a:rPr>
              <a:t>Types of Online Harassment</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sz="1100">
                <a:latin typeface="Montserrat"/>
                <a:ea typeface="Montserrat"/>
                <a:cs typeface="Montserrat"/>
                <a:sym typeface="Montserrat"/>
              </a:rPr>
              <a:t> </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 sz="1100">
                <a:latin typeface="Montserrat"/>
                <a:ea typeface="Montserrat"/>
                <a:cs typeface="Montserrat"/>
                <a:sym typeface="Montserrat"/>
              </a:rPr>
              <a:t>Personal threats and intimidation</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sz="1100">
                <a:latin typeface="Montserrat"/>
                <a:ea typeface="Montserrat"/>
                <a:cs typeface="Montserrat"/>
                <a:sym typeface="Montserrat"/>
              </a:rPr>
              <a:t>This behaviour includes receiving threatening messages, posting abusive and threatening comments on the victim’s profile or other websites.</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 sz="1100">
                <a:latin typeface="Montserrat"/>
                <a:ea typeface="Montserrat"/>
                <a:cs typeface="Montserrat"/>
                <a:sym typeface="Montserrat"/>
              </a:rPr>
              <a:t>Impersonation</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sz="1100">
                <a:latin typeface="Montserrat"/>
                <a:ea typeface="Montserrat"/>
                <a:cs typeface="Montserrat"/>
                <a:sym typeface="Montserrat"/>
              </a:rPr>
              <a:t>This involves setting up fake profiles and web pages that are attributed to the victim and it can also involve gaining access to someone’s social media profile or messaging apps and using it to contact others while impersonating the account or profile owner.</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 sz="1100">
                <a:latin typeface="Montserrat"/>
                <a:ea typeface="Montserrat"/>
                <a:cs typeface="Montserrat"/>
                <a:sym typeface="Montserrat"/>
              </a:rPr>
              <a:t>Stalking or harassment</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sz="1100">
                <a:latin typeface="Montserrat"/>
                <a:ea typeface="Montserrat"/>
                <a:cs typeface="Montserrat"/>
                <a:sym typeface="Montserrat"/>
              </a:rPr>
              <a:t>This can include repeatedly sending unwanted messages, or making phone calls. Using social media or message boards, to repeatedly harass, or to post derogatory or defamatory statements. Tracking a person’s activity and collecting information about them. </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 sz="1100">
                <a:latin typeface="Montserrat"/>
                <a:ea typeface="Montserrat"/>
                <a:cs typeface="Montserrat"/>
                <a:sym typeface="Montserrat"/>
              </a:rPr>
              <a:t>Exclusion</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sz="1100">
                <a:latin typeface="Montserrat"/>
                <a:ea typeface="Montserrat"/>
                <a:cs typeface="Montserrat"/>
                <a:sym typeface="Montserrat"/>
              </a:rPr>
              <a:t>This can include blocking an individual from a popular group or community such as a school or class group, deleting them from friends lists, and/or using ‘ignore functions’.</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 sz="1100">
                <a:latin typeface="Montserrat"/>
                <a:ea typeface="Montserrat"/>
                <a:cs typeface="Montserrat"/>
                <a:sym typeface="Montserrat"/>
              </a:rPr>
              <a:t>Personal humiliation</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sz="1100">
                <a:latin typeface="Montserrat"/>
                <a:ea typeface="Montserrat"/>
                <a:cs typeface="Montserrat"/>
                <a:sym typeface="Montserrat"/>
              </a:rPr>
              <a:t>This behaviour involves posting images or videos intended to embarrass someone, it can involve users sharing and posting images or videos of victims being abused or humiliated offline, or users sharing personal communications such as emails or messages with a wider audience than was intended by the sender.</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 sz="1100">
                <a:latin typeface="Montserrat"/>
                <a:ea typeface="Montserrat"/>
                <a:cs typeface="Montserrat"/>
                <a:sym typeface="Montserrat"/>
              </a:rPr>
              <a:t>False reporting</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sz="1100">
                <a:latin typeface="Montserrat"/>
                <a:ea typeface="Montserrat"/>
                <a:cs typeface="Montserrat"/>
                <a:sym typeface="Montserrat"/>
              </a:rPr>
              <a:t>This behaviour involves making false reports to the service provider or reporting other users for a range of behaviours with a view to having the user’s account or website deleted.</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10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9" name="Google Shape;105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i="1">
                <a:solidFill>
                  <a:schemeClr val="dk1"/>
                </a:solidFill>
                <a:latin typeface="Montserrat"/>
                <a:ea typeface="Montserrat"/>
                <a:cs typeface="Montserrat"/>
                <a:sym typeface="Montserrat"/>
              </a:rPr>
              <a:t>Notes: </a:t>
            </a:r>
            <a:r>
              <a:rPr lang="en" sz="1100">
                <a:solidFill>
                  <a:schemeClr val="dk1"/>
                </a:solidFill>
                <a:latin typeface="Montserrat"/>
                <a:ea typeface="Montserrat"/>
                <a:cs typeface="Montserrat"/>
                <a:sym typeface="Montserrat"/>
              </a:rPr>
              <a:t>‘Who would you tell if you saw something on the internet that you didn’t like or that made you feel unsafe?’. They can discuss this in their pairs and feedback to you when they have finished.</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9" name="Google Shape;106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 </a:t>
            </a:r>
            <a:r>
              <a:rPr lang="en" sz="1100">
                <a:solidFill>
                  <a:schemeClr val="dk1"/>
                </a:solidFill>
                <a:latin typeface="Montserrat"/>
                <a:ea typeface="Montserrat"/>
                <a:cs typeface="Montserrat"/>
                <a:sym typeface="Montserrat"/>
              </a:rPr>
              <a:t>What can students do if they are experiencing online harassment?</a:t>
            </a:r>
            <a:endParaRPr/>
          </a:p>
          <a:p>
            <a:pPr marL="457200" lvl="0" indent="-304800" algn="l" rtl="0">
              <a:lnSpc>
                <a:spcPct val="115000"/>
              </a:lnSpc>
              <a:spcBef>
                <a:spcPts val="60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Don’t Reply to messages that harass or annoy you. Even though you may really want to, this is exactly what the sender wants. Put down your phone or take a step back. Responding immediately can sometimes make the situation even worse, particularly in serious cases of harassment. </a:t>
            </a:r>
            <a:endParaRPr/>
          </a:p>
          <a:p>
            <a:pPr marL="457200" lvl="0" indent="-304800" algn="l" rtl="0">
              <a:lnSpc>
                <a:spcPct val="115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Keep the Message: You don’t have to read it, but keep it. If you keep getting messages that upset you, you will need to have evidence in order to get help. Website owners, mobile phone companies and the Gardaí will all look for evidence before they will be able to take any action to help you.</a:t>
            </a:r>
            <a:endParaRPr/>
          </a:p>
          <a:p>
            <a:pPr marL="457200" lvl="0" indent="-304800" algn="l" rtl="0">
              <a:lnSpc>
                <a:spcPct val="115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Block the Sender: You don’t need to put up with someone harassing you. If you are getting messages that upset you, block the person. All popular social networks and messaging apps allow users to block other users. On most social networks this is a straightforward process done through the app setting or by clicking on the user profile. On some mobile phones you can block a caller’s number. You might need to check the manual or ask an adult to help you do this. </a:t>
            </a:r>
            <a:endParaRPr/>
          </a:p>
          <a:p>
            <a:pPr marL="457200" lvl="0" indent="-304800" algn="l" rtl="0">
              <a:lnSpc>
                <a:spcPct val="115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Talk to someone you trust, and get support: Speaking to your parents/guardian, friends, or someone you trust is usually the first step in dealing with any issue. In the case of school related bullying messages you should also talk to a teacher you trust. If you need to speak to someone straight away please call Childline on 1800 66 66 66. In serious cases of bullying and harassment you should contact the Gardai. </a:t>
            </a:r>
            <a:r>
              <a:rPr lang="en" sz="1100" u="sng">
                <a:solidFill>
                  <a:srgbClr val="1155CC"/>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More services and supports are available from a number of organisations</a:t>
            </a:r>
            <a:r>
              <a:rPr lang="en" sz="1100">
                <a:solidFill>
                  <a:schemeClr val="dk1"/>
                </a:solidFill>
                <a:latin typeface="Montserrat"/>
                <a:ea typeface="Montserrat"/>
                <a:cs typeface="Montserrat"/>
                <a:sym typeface="Montserrat"/>
              </a:rPr>
              <a:t>.</a:t>
            </a:r>
            <a:endParaRPr/>
          </a:p>
          <a:p>
            <a:pPr marL="457200" lvl="0" indent="-304800" algn="l" rtl="0">
              <a:lnSpc>
                <a:spcPct val="115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Report the Problem:  to the people who can do something about it. You can take control, by not putting up with offensive content by reporting it when you come across it. Responsible websites, social networks and mobile phone operators provide ways for their users to report things such as inappropriate content, cyberbullying or hate speech and or other offensive material.</a:t>
            </a:r>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 </a:t>
            </a:r>
            <a:endParaRPr/>
          </a:p>
          <a:p>
            <a:pPr marL="0" lvl="0" indent="0" algn="l" rtl="0">
              <a:lnSpc>
                <a:spcPct val="115000"/>
              </a:lnSpc>
              <a:spcBef>
                <a:spcPts val="180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What to do if a friend is being bullied online?</a:t>
            </a:r>
            <a:endParaRPr/>
          </a:p>
          <a:p>
            <a:pPr marL="0" lvl="0" indent="0" algn="l" rtl="0">
              <a:lnSpc>
                <a:spcPct val="115000"/>
              </a:lnSpc>
              <a:spcBef>
                <a:spcPts val="60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Remember to be a good friend and digital citizen, if you see someone being harassed online or are aware of bullying, there are steps you can take to help that person. </a:t>
            </a:r>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If you are worried a friend or someone you know is being bullied online:</a:t>
            </a:r>
            <a:endParaRPr/>
          </a:p>
          <a:p>
            <a:pPr marL="457200" lvl="0" indent="-304800" algn="l" rtl="0">
              <a:lnSpc>
                <a:spcPct val="115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Let your friend know you are there for them.</a:t>
            </a:r>
            <a:endParaRPr/>
          </a:p>
          <a:p>
            <a:pPr marL="457200" lvl="0" indent="-304800" algn="l" rtl="0">
              <a:lnSpc>
                <a:spcPct val="115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Don’t join in or share any comments, posts or pictures that may hurt others.</a:t>
            </a:r>
            <a:endParaRPr/>
          </a:p>
          <a:p>
            <a:pPr marL="457200" lvl="0" indent="-304800" algn="l" rtl="0">
              <a:lnSpc>
                <a:spcPct val="115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Report the bullying to someone who can help – a parent or teacher.</a:t>
            </a:r>
            <a:endParaRPr/>
          </a:p>
          <a:p>
            <a:pPr marL="457200" lvl="0" indent="-304800" algn="l" rtl="0">
              <a:lnSpc>
                <a:spcPct val="115000"/>
              </a:lnSpc>
              <a:spcBef>
                <a:spcPts val="0"/>
              </a:spcBef>
              <a:spcAft>
                <a:spcPts val="0"/>
              </a:spcAft>
              <a:buClr>
                <a:schemeClr val="dk1"/>
              </a:buClr>
              <a:buSzPts val="1200"/>
              <a:buFont typeface="Montserrat"/>
              <a:buChar char="●"/>
            </a:pPr>
            <a:r>
              <a:rPr lang="en" sz="1100">
                <a:solidFill>
                  <a:schemeClr val="dk1"/>
                </a:solidFill>
                <a:latin typeface="Montserrat"/>
                <a:ea typeface="Montserrat"/>
                <a:cs typeface="Montserrat"/>
                <a:sym typeface="Montserrat"/>
              </a:rPr>
              <a:t>If you see offensive comments online report them to the platform.</a:t>
            </a:r>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 </a:t>
            </a:r>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No one should ever experience harassment online, we can all help make the internet a better place by standing up to online harassment and bullying.</a:t>
            </a:r>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8" name="Google Shape;107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100" b="1" i="1">
                <a:solidFill>
                  <a:schemeClr val="dk1"/>
                </a:solidFill>
                <a:latin typeface="Montserrat"/>
                <a:ea typeface="Montserrat"/>
                <a:cs typeface="Montserrat"/>
                <a:sym typeface="Montserrat"/>
              </a:rPr>
              <a:t>Notes: </a:t>
            </a:r>
            <a:r>
              <a:rPr lang="en" sz="1100">
                <a:solidFill>
                  <a:schemeClr val="dk1"/>
                </a:solidFill>
                <a:latin typeface="Montserrat"/>
                <a:ea typeface="Montserrat"/>
                <a:cs typeface="Montserrat"/>
                <a:sym typeface="Montserrat"/>
              </a:rPr>
              <a:t>Our overall wellbeing is based on the emotional and physical experiences we have. As technology is a significant part of life, it is also important to recognise the impact it can have on how we feel. This is called our ‘digital or online wellbeing’, and is essentially about being aware of how being online can make us feel, and making sure that we look after ourselves and other people. This can include paying attention to the impact it has on our mental, or physical health, and knowing how to cope with difficult experiences - which is what we will explore in the next couple of slides.</a:t>
            </a:r>
            <a:endParaRPr sz="1100">
              <a:latin typeface="Montserrat"/>
              <a:ea typeface="Montserrat"/>
              <a:cs typeface="Montserrat"/>
              <a:sym typeface="Montserra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Google Shape;10;p23"/>
          <p:cNvGrpSpPr/>
          <p:nvPr/>
        </p:nvGrpSpPr>
        <p:grpSpPr>
          <a:xfrm>
            <a:off x="-6" y="-11"/>
            <a:ext cx="2429759" cy="1609289"/>
            <a:chOff x="608719" y="-11"/>
            <a:chExt cx="2429759" cy="1609289"/>
          </a:xfrm>
        </p:grpSpPr>
        <p:sp>
          <p:nvSpPr>
            <p:cNvPr id="11" name="Google Shape;11;p2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2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2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2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2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 name="Google Shape;23;p23"/>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24" name="Google Shape;24;p23"/>
          <p:cNvGrpSpPr/>
          <p:nvPr/>
        </p:nvGrpSpPr>
        <p:grpSpPr>
          <a:xfrm>
            <a:off x="4894945" y="-11"/>
            <a:ext cx="4252453" cy="5146815"/>
            <a:chOff x="4894945" y="-11"/>
            <a:chExt cx="4252453" cy="5146815"/>
          </a:xfrm>
        </p:grpSpPr>
        <p:sp>
          <p:nvSpPr>
            <p:cNvPr id="25" name="Google Shape;25;p23"/>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23"/>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3"/>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3"/>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23"/>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23"/>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23"/>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23"/>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23"/>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23"/>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23"/>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3"/>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3"/>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23"/>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23"/>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23"/>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23"/>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23"/>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23"/>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23"/>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23"/>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23"/>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23"/>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23"/>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23"/>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23"/>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23"/>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23"/>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23"/>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23"/>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23"/>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23"/>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23"/>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23"/>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23"/>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23"/>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23"/>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23"/>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23"/>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23"/>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23"/>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23"/>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23"/>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23"/>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23"/>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23"/>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23"/>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23"/>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23"/>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23"/>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23"/>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23"/>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23"/>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23"/>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 name="Google Shape;79;p23"/>
          <p:cNvGrpSpPr/>
          <p:nvPr/>
        </p:nvGrpSpPr>
        <p:grpSpPr>
          <a:xfrm flipH="1">
            <a:off x="-8" y="3860093"/>
            <a:ext cx="2429755" cy="1286711"/>
            <a:chOff x="6714243" y="3860093"/>
            <a:chExt cx="2429755" cy="1286711"/>
          </a:xfrm>
        </p:grpSpPr>
        <p:sp>
          <p:nvSpPr>
            <p:cNvPr id="80" name="Google Shape;80;p2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2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2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2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2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2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2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2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2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2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391"/>
        <p:cNvGrpSpPr/>
        <p:nvPr/>
      </p:nvGrpSpPr>
      <p:grpSpPr>
        <a:xfrm>
          <a:off x="0" y="0"/>
          <a:ext cx="0" cy="0"/>
          <a:chOff x="0" y="0"/>
          <a:chExt cx="0" cy="0"/>
        </a:xfrm>
      </p:grpSpPr>
      <p:grpSp>
        <p:nvGrpSpPr>
          <p:cNvPr id="392" name="Google Shape;392;p45"/>
          <p:cNvGrpSpPr/>
          <p:nvPr/>
        </p:nvGrpSpPr>
        <p:grpSpPr>
          <a:xfrm>
            <a:off x="6109812" y="-11"/>
            <a:ext cx="3037586" cy="5146815"/>
            <a:chOff x="6109812" y="-11"/>
            <a:chExt cx="3037586" cy="5146815"/>
          </a:xfrm>
        </p:grpSpPr>
        <p:sp>
          <p:nvSpPr>
            <p:cNvPr id="393" name="Google Shape;393;p45"/>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45"/>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45"/>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45"/>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45"/>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45"/>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45"/>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45"/>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45"/>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45"/>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45"/>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45"/>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45"/>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45"/>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45"/>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45"/>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45"/>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45"/>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45"/>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45"/>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45"/>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45"/>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45"/>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45"/>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45"/>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45"/>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45"/>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45"/>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45"/>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45"/>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45"/>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45"/>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45"/>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45"/>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45"/>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8" name="Google Shape;428;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3"/>
        <p:cNvGrpSpPr/>
        <p:nvPr/>
      </p:nvGrpSpPr>
      <p:grpSpPr>
        <a:xfrm>
          <a:off x="0" y="0"/>
          <a:ext cx="0" cy="0"/>
          <a:chOff x="0" y="0"/>
          <a:chExt cx="0" cy="0"/>
        </a:xfrm>
      </p:grpSpPr>
      <p:grpSp>
        <p:nvGrpSpPr>
          <p:cNvPr id="434" name="Google Shape;434;p39"/>
          <p:cNvGrpSpPr/>
          <p:nvPr/>
        </p:nvGrpSpPr>
        <p:grpSpPr>
          <a:xfrm>
            <a:off x="4283712" y="3856784"/>
            <a:ext cx="4860277" cy="1286730"/>
            <a:chOff x="4283712" y="3856784"/>
            <a:chExt cx="4860277" cy="1286730"/>
          </a:xfrm>
        </p:grpSpPr>
        <p:sp>
          <p:nvSpPr>
            <p:cNvPr id="435" name="Google Shape;435;p39"/>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39"/>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39"/>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39"/>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39"/>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39"/>
            <p:cNvSpPr/>
            <p:nvPr/>
          </p:nvSpPr>
          <p:spPr>
            <a:xfrm rot="10800000">
              <a:off x="7322087"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39"/>
            <p:cNvSpPr/>
            <p:nvPr/>
          </p:nvSpPr>
          <p:spPr>
            <a:xfrm rot="10800000">
              <a:off x="6714260"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39"/>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39"/>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39"/>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39"/>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39"/>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39"/>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39"/>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39"/>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39"/>
            <p:cNvSpPr/>
            <p:nvPr/>
          </p:nvSpPr>
          <p:spPr>
            <a:xfrm rot="10800000">
              <a:off x="7322087"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39"/>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39"/>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39"/>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39"/>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39"/>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39"/>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57" name="Google Shape;457;p39"/>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360"/>
              </a:spcBef>
              <a:spcAft>
                <a:spcPts val="0"/>
              </a:spcAft>
              <a:buSzPts val="1600"/>
              <a:buNone/>
              <a:defRPr sz="1600"/>
            </a:lvl1pPr>
          </a:lstStyle>
          <a:p>
            <a:endParaRPr/>
          </a:p>
        </p:txBody>
      </p:sp>
      <p:sp>
        <p:nvSpPr>
          <p:cNvPr id="458" name="Google Shape;458;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grpSp>
        <p:nvGrpSpPr>
          <p:cNvPr id="459" name="Google Shape;459;p39"/>
          <p:cNvGrpSpPr/>
          <p:nvPr/>
        </p:nvGrpSpPr>
        <p:grpSpPr>
          <a:xfrm>
            <a:off x="892" y="-11"/>
            <a:ext cx="5467280" cy="1287607"/>
            <a:chOff x="892" y="-11"/>
            <a:chExt cx="5467280" cy="1287607"/>
          </a:xfrm>
        </p:grpSpPr>
        <p:sp>
          <p:nvSpPr>
            <p:cNvPr id="460" name="Google Shape;460;p3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3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39"/>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3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39"/>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39"/>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3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3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3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3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3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3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3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39"/>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39"/>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3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39"/>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39"/>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39"/>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3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3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3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39"/>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39"/>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39"/>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39"/>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39"/>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39"/>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88"/>
        <p:cNvGrpSpPr/>
        <p:nvPr/>
      </p:nvGrpSpPr>
      <p:grpSpPr>
        <a:xfrm>
          <a:off x="0" y="0"/>
          <a:ext cx="0" cy="0"/>
          <a:chOff x="0" y="0"/>
          <a:chExt cx="0" cy="0"/>
        </a:xfrm>
      </p:grpSpPr>
      <p:grpSp>
        <p:nvGrpSpPr>
          <p:cNvPr id="489" name="Google Shape;489;p30"/>
          <p:cNvGrpSpPr/>
          <p:nvPr/>
        </p:nvGrpSpPr>
        <p:grpSpPr>
          <a:xfrm>
            <a:off x="892" y="-11"/>
            <a:ext cx="3037586" cy="2252645"/>
            <a:chOff x="892" y="-11"/>
            <a:chExt cx="3037586" cy="2252645"/>
          </a:xfrm>
        </p:grpSpPr>
        <p:sp>
          <p:nvSpPr>
            <p:cNvPr id="490" name="Google Shape;490;p30"/>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3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3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3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30"/>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3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30"/>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30"/>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3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3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30"/>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30"/>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3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30"/>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30"/>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30"/>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3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3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30"/>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3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30"/>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3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3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13" name="Google Shape;513;p30"/>
          <p:cNvGrpSpPr/>
          <p:nvPr/>
        </p:nvGrpSpPr>
        <p:grpSpPr>
          <a:xfrm>
            <a:off x="6714243" y="3860093"/>
            <a:ext cx="2429755" cy="1286711"/>
            <a:chOff x="6714243" y="3860093"/>
            <a:chExt cx="2429755" cy="1286711"/>
          </a:xfrm>
        </p:grpSpPr>
        <p:sp>
          <p:nvSpPr>
            <p:cNvPr id="514" name="Google Shape;514;p3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3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3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3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3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3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3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3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3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3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3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3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6" name="Google Shape;526;p3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527" name="Google Shape;527;p30"/>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528" name="Google Shape;528;p30"/>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529" name="Google Shape;529;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530"/>
        <p:cNvGrpSpPr/>
        <p:nvPr/>
      </p:nvGrpSpPr>
      <p:grpSpPr>
        <a:xfrm>
          <a:off x="0" y="0"/>
          <a:ext cx="0" cy="0"/>
          <a:chOff x="0" y="0"/>
          <a:chExt cx="0" cy="0"/>
        </a:xfrm>
      </p:grpSpPr>
      <p:grpSp>
        <p:nvGrpSpPr>
          <p:cNvPr id="531" name="Google Shape;531;p37"/>
          <p:cNvGrpSpPr/>
          <p:nvPr/>
        </p:nvGrpSpPr>
        <p:grpSpPr>
          <a:xfrm>
            <a:off x="4894945" y="-11"/>
            <a:ext cx="4251603" cy="5146815"/>
            <a:chOff x="4894945" y="-11"/>
            <a:chExt cx="4251603" cy="5146815"/>
          </a:xfrm>
        </p:grpSpPr>
        <p:sp>
          <p:nvSpPr>
            <p:cNvPr id="532" name="Google Shape;532;p3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3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3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3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3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3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3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3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3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3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3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3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3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3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3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3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3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3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3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3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3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3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3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3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3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3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3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3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3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37"/>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3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3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3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3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3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3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69" name="Google Shape;569;p37"/>
          <p:cNvGrpSpPr/>
          <p:nvPr/>
        </p:nvGrpSpPr>
        <p:grpSpPr>
          <a:xfrm>
            <a:off x="-6" y="-11"/>
            <a:ext cx="2429759" cy="1609289"/>
            <a:chOff x="608719" y="-11"/>
            <a:chExt cx="2429759" cy="1609289"/>
          </a:xfrm>
        </p:grpSpPr>
        <p:sp>
          <p:nvSpPr>
            <p:cNvPr id="570" name="Google Shape;570;p3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3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3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3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3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3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3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3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3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3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3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3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2" name="Google Shape;582;p37"/>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583" name="Google Shape;583;p37"/>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584" name="Google Shape;584;p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585" name="Google Shape;585;p3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6"/>
        <p:cNvGrpSpPr/>
        <p:nvPr/>
      </p:nvGrpSpPr>
      <p:grpSpPr>
        <a:xfrm>
          <a:off x="0" y="0"/>
          <a:ext cx="0" cy="0"/>
          <a:chOff x="0" y="0"/>
          <a:chExt cx="0" cy="0"/>
        </a:xfrm>
      </p:grpSpPr>
      <p:grpSp>
        <p:nvGrpSpPr>
          <p:cNvPr id="587" name="Google Shape;587;p40"/>
          <p:cNvGrpSpPr/>
          <p:nvPr/>
        </p:nvGrpSpPr>
        <p:grpSpPr>
          <a:xfrm rot="10800000" flipH="1">
            <a:off x="900" y="3856776"/>
            <a:ext cx="9143992" cy="1286720"/>
            <a:chOff x="900" y="0"/>
            <a:chExt cx="9143992" cy="1286720"/>
          </a:xfrm>
        </p:grpSpPr>
        <p:sp>
          <p:nvSpPr>
            <p:cNvPr id="588" name="Google Shape;588;p40"/>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40"/>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40"/>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40"/>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40"/>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40"/>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40"/>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40"/>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40"/>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40"/>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40"/>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40"/>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40"/>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40"/>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40"/>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40"/>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40"/>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40"/>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40"/>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40"/>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40"/>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40"/>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40"/>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40"/>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40"/>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40"/>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40"/>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40"/>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40"/>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40"/>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40"/>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40"/>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40"/>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40"/>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40"/>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40"/>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40"/>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40"/>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40"/>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40"/>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40"/>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40"/>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40"/>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40"/>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40"/>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40"/>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40"/>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40"/>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36" name="Google Shape;636;p40"/>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637" name="Google Shape;637;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8"/>
        <p:cNvGrpSpPr/>
        <p:nvPr/>
      </p:nvGrpSpPr>
      <p:grpSpPr>
        <a:xfrm>
          <a:off x="0" y="0"/>
          <a:ext cx="0" cy="0"/>
          <a:chOff x="0" y="0"/>
          <a:chExt cx="0" cy="0"/>
        </a:xfrm>
      </p:grpSpPr>
      <p:grpSp>
        <p:nvGrpSpPr>
          <p:cNvPr id="639" name="Google Shape;639;p38"/>
          <p:cNvGrpSpPr/>
          <p:nvPr/>
        </p:nvGrpSpPr>
        <p:grpSpPr>
          <a:xfrm>
            <a:off x="6714243" y="3860093"/>
            <a:ext cx="2429755" cy="1286711"/>
            <a:chOff x="6714243" y="3860093"/>
            <a:chExt cx="2429755" cy="1286711"/>
          </a:xfrm>
        </p:grpSpPr>
        <p:sp>
          <p:nvSpPr>
            <p:cNvPr id="640" name="Google Shape;640;p38"/>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38"/>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38"/>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38"/>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38"/>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38"/>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38"/>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38"/>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38"/>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38"/>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38"/>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38"/>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52" name="Google Shape;652;p38"/>
          <p:cNvGrpSpPr/>
          <p:nvPr/>
        </p:nvGrpSpPr>
        <p:grpSpPr>
          <a:xfrm>
            <a:off x="892" y="-11"/>
            <a:ext cx="3037586" cy="2252645"/>
            <a:chOff x="892" y="-11"/>
            <a:chExt cx="3037586" cy="2252645"/>
          </a:xfrm>
        </p:grpSpPr>
        <p:sp>
          <p:nvSpPr>
            <p:cNvPr id="653" name="Google Shape;653;p38"/>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3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3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3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38"/>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3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38"/>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38"/>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3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3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38"/>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38"/>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3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38"/>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38"/>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38"/>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3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3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38"/>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3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38"/>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3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3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76" name="Google Shape;676;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FFA400"/>
        </a:solidFill>
        <a:effectLst/>
      </p:bgPr>
    </p:bg>
    <p:spTree>
      <p:nvGrpSpPr>
        <p:cNvPr id="1" name="Shape 677"/>
        <p:cNvGrpSpPr/>
        <p:nvPr/>
      </p:nvGrpSpPr>
      <p:grpSpPr>
        <a:xfrm>
          <a:off x="0" y="0"/>
          <a:ext cx="0" cy="0"/>
          <a:chOff x="0" y="0"/>
          <a:chExt cx="0" cy="0"/>
        </a:xfrm>
      </p:grpSpPr>
      <p:sp>
        <p:nvSpPr>
          <p:cNvPr id="678" name="Google Shape;678;p32"/>
          <p:cNvSpPr txBox="1">
            <a:spLocks noGrp="1"/>
          </p:cNvSpPr>
          <p:nvPr>
            <p:ph type="ctrTitle"/>
          </p:nvPr>
        </p:nvSpPr>
        <p:spPr>
          <a:xfrm>
            <a:off x="685800" y="1659550"/>
            <a:ext cx="4252500" cy="1159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3600"/>
              <a:buNone/>
              <a:defRPr sz="3600">
                <a:solidFill>
                  <a:srgbClr val="FFFFFF"/>
                </a:solidFill>
              </a:defRPr>
            </a:lvl1pPr>
            <a:lvl2pPr lvl="1" algn="l">
              <a:lnSpc>
                <a:spcPct val="100000"/>
              </a:lnSpc>
              <a:spcBef>
                <a:spcPts val="0"/>
              </a:spcBef>
              <a:spcAft>
                <a:spcPts val="0"/>
              </a:spcAft>
              <a:buClr>
                <a:srgbClr val="FFFFFF"/>
              </a:buClr>
              <a:buSzPts val="3600"/>
              <a:buNone/>
              <a:defRPr sz="3600">
                <a:solidFill>
                  <a:srgbClr val="FFFFFF"/>
                </a:solidFill>
              </a:defRPr>
            </a:lvl2pPr>
            <a:lvl3pPr lvl="2" algn="l">
              <a:lnSpc>
                <a:spcPct val="100000"/>
              </a:lnSpc>
              <a:spcBef>
                <a:spcPts val="0"/>
              </a:spcBef>
              <a:spcAft>
                <a:spcPts val="0"/>
              </a:spcAft>
              <a:buClr>
                <a:srgbClr val="FFFFFF"/>
              </a:buClr>
              <a:buSzPts val="3600"/>
              <a:buNone/>
              <a:defRPr sz="3600">
                <a:solidFill>
                  <a:srgbClr val="FFFFFF"/>
                </a:solidFill>
              </a:defRPr>
            </a:lvl3pPr>
            <a:lvl4pPr lvl="3" algn="l">
              <a:lnSpc>
                <a:spcPct val="100000"/>
              </a:lnSpc>
              <a:spcBef>
                <a:spcPts val="0"/>
              </a:spcBef>
              <a:spcAft>
                <a:spcPts val="0"/>
              </a:spcAft>
              <a:buClr>
                <a:srgbClr val="FFFFFF"/>
              </a:buClr>
              <a:buSzPts val="3600"/>
              <a:buNone/>
              <a:defRPr sz="3600">
                <a:solidFill>
                  <a:srgbClr val="FFFFFF"/>
                </a:solidFill>
              </a:defRPr>
            </a:lvl4pPr>
            <a:lvl5pPr lvl="4" algn="l">
              <a:lnSpc>
                <a:spcPct val="100000"/>
              </a:lnSpc>
              <a:spcBef>
                <a:spcPts val="0"/>
              </a:spcBef>
              <a:spcAft>
                <a:spcPts val="0"/>
              </a:spcAft>
              <a:buClr>
                <a:srgbClr val="FFFFFF"/>
              </a:buClr>
              <a:buSzPts val="3600"/>
              <a:buNone/>
              <a:defRPr sz="3600">
                <a:solidFill>
                  <a:srgbClr val="FFFFFF"/>
                </a:solidFill>
              </a:defRPr>
            </a:lvl5pPr>
            <a:lvl6pPr lvl="5" algn="l">
              <a:lnSpc>
                <a:spcPct val="100000"/>
              </a:lnSpc>
              <a:spcBef>
                <a:spcPts val="0"/>
              </a:spcBef>
              <a:spcAft>
                <a:spcPts val="0"/>
              </a:spcAft>
              <a:buClr>
                <a:srgbClr val="FFFFFF"/>
              </a:buClr>
              <a:buSzPts val="3600"/>
              <a:buNone/>
              <a:defRPr sz="3600">
                <a:solidFill>
                  <a:srgbClr val="FFFFFF"/>
                </a:solidFill>
              </a:defRPr>
            </a:lvl6pPr>
            <a:lvl7pPr lvl="6" algn="l">
              <a:lnSpc>
                <a:spcPct val="100000"/>
              </a:lnSpc>
              <a:spcBef>
                <a:spcPts val="0"/>
              </a:spcBef>
              <a:spcAft>
                <a:spcPts val="0"/>
              </a:spcAft>
              <a:buClr>
                <a:srgbClr val="FFFFFF"/>
              </a:buClr>
              <a:buSzPts val="3600"/>
              <a:buNone/>
              <a:defRPr sz="3600">
                <a:solidFill>
                  <a:srgbClr val="FFFFFF"/>
                </a:solidFill>
              </a:defRPr>
            </a:lvl7pPr>
            <a:lvl8pPr lvl="7" algn="l">
              <a:lnSpc>
                <a:spcPct val="100000"/>
              </a:lnSpc>
              <a:spcBef>
                <a:spcPts val="0"/>
              </a:spcBef>
              <a:spcAft>
                <a:spcPts val="0"/>
              </a:spcAft>
              <a:buClr>
                <a:srgbClr val="FFFFFF"/>
              </a:buClr>
              <a:buSzPts val="3600"/>
              <a:buNone/>
              <a:defRPr sz="3600">
                <a:solidFill>
                  <a:srgbClr val="FFFFFF"/>
                </a:solidFill>
              </a:defRPr>
            </a:lvl8pPr>
            <a:lvl9pPr lvl="8" algn="l">
              <a:lnSpc>
                <a:spcPct val="100000"/>
              </a:lnSpc>
              <a:spcBef>
                <a:spcPts val="0"/>
              </a:spcBef>
              <a:spcAft>
                <a:spcPts val="0"/>
              </a:spcAft>
              <a:buClr>
                <a:srgbClr val="FFFFFF"/>
              </a:buClr>
              <a:buSzPts val="3600"/>
              <a:buNone/>
              <a:defRPr sz="3600">
                <a:solidFill>
                  <a:srgbClr val="FFFFFF"/>
                </a:solidFill>
              </a:defRPr>
            </a:lvl9pPr>
          </a:lstStyle>
          <a:p>
            <a:endParaRPr/>
          </a:p>
        </p:txBody>
      </p:sp>
      <p:sp>
        <p:nvSpPr>
          <p:cNvPr id="679" name="Google Shape;679;p32"/>
          <p:cNvSpPr txBox="1">
            <a:spLocks noGrp="1"/>
          </p:cNvSpPr>
          <p:nvPr>
            <p:ph type="subTitle" idx="1"/>
          </p:nvPr>
        </p:nvSpPr>
        <p:spPr>
          <a:xfrm>
            <a:off x="685800" y="2687652"/>
            <a:ext cx="4252500" cy="7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200"/>
              <a:buNone/>
              <a:defRPr>
                <a:solidFill>
                  <a:schemeClr val="dk2"/>
                </a:solidFill>
              </a:defRPr>
            </a:lvl1pPr>
            <a:lvl2pPr lvl="1" algn="l">
              <a:lnSpc>
                <a:spcPct val="100000"/>
              </a:lnSpc>
              <a:spcBef>
                <a:spcPts val="0"/>
              </a:spcBef>
              <a:spcAft>
                <a:spcPts val="0"/>
              </a:spcAft>
              <a:buClr>
                <a:schemeClr val="dk2"/>
              </a:buClr>
              <a:buSzPts val="3000"/>
              <a:buNone/>
              <a:defRPr sz="3000">
                <a:solidFill>
                  <a:schemeClr val="dk2"/>
                </a:solidFill>
              </a:defRPr>
            </a:lvl2pPr>
            <a:lvl3pPr lvl="2" algn="l">
              <a:lnSpc>
                <a:spcPct val="100000"/>
              </a:lnSpc>
              <a:spcBef>
                <a:spcPts val="0"/>
              </a:spcBef>
              <a:spcAft>
                <a:spcPts val="0"/>
              </a:spcAft>
              <a:buClr>
                <a:schemeClr val="dk2"/>
              </a:buClr>
              <a:buSzPts val="3000"/>
              <a:buNone/>
              <a:defRPr sz="3000">
                <a:solidFill>
                  <a:schemeClr val="dk2"/>
                </a:solidFill>
              </a:defRPr>
            </a:lvl3pPr>
            <a:lvl4pPr lvl="3" algn="l">
              <a:lnSpc>
                <a:spcPct val="100000"/>
              </a:lnSpc>
              <a:spcBef>
                <a:spcPts val="0"/>
              </a:spcBef>
              <a:spcAft>
                <a:spcPts val="0"/>
              </a:spcAft>
              <a:buClr>
                <a:schemeClr val="dk2"/>
              </a:buClr>
              <a:buSzPts val="3000"/>
              <a:buNone/>
              <a:defRPr sz="3000">
                <a:solidFill>
                  <a:schemeClr val="dk2"/>
                </a:solidFill>
              </a:defRPr>
            </a:lvl4pPr>
            <a:lvl5pPr lvl="4" algn="l">
              <a:lnSpc>
                <a:spcPct val="100000"/>
              </a:lnSpc>
              <a:spcBef>
                <a:spcPts val="0"/>
              </a:spcBef>
              <a:spcAft>
                <a:spcPts val="0"/>
              </a:spcAft>
              <a:buClr>
                <a:schemeClr val="dk2"/>
              </a:buClr>
              <a:buSzPts val="3000"/>
              <a:buNone/>
              <a:defRPr sz="3000">
                <a:solidFill>
                  <a:schemeClr val="dk2"/>
                </a:solidFill>
              </a:defRPr>
            </a:lvl5pPr>
            <a:lvl6pPr lvl="5" algn="l">
              <a:lnSpc>
                <a:spcPct val="100000"/>
              </a:lnSpc>
              <a:spcBef>
                <a:spcPts val="0"/>
              </a:spcBef>
              <a:spcAft>
                <a:spcPts val="0"/>
              </a:spcAft>
              <a:buClr>
                <a:schemeClr val="dk2"/>
              </a:buClr>
              <a:buSzPts val="3000"/>
              <a:buNone/>
              <a:defRPr sz="3000">
                <a:solidFill>
                  <a:schemeClr val="dk2"/>
                </a:solidFill>
              </a:defRPr>
            </a:lvl6pPr>
            <a:lvl7pPr lvl="6" algn="l">
              <a:lnSpc>
                <a:spcPct val="100000"/>
              </a:lnSpc>
              <a:spcBef>
                <a:spcPts val="0"/>
              </a:spcBef>
              <a:spcAft>
                <a:spcPts val="0"/>
              </a:spcAft>
              <a:buClr>
                <a:schemeClr val="dk2"/>
              </a:buClr>
              <a:buSzPts val="3000"/>
              <a:buNone/>
              <a:defRPr sz="3000">
                <a:solidFill>
                  <a:schemeClr val="dk2"/>
                </a:solidFill>
              </a:defRPr>
            </a:lvl7pPr>
            <a:lvl8pPr lvl="7" algn="l">
              <a:lnSpc>
                <a:spcPct val="100000"/>
              </a:lnSpc>
              <a:spcBef>
                <a:spcPts val="0"/>
              </a:spcBef>
              <a:spcAft>
                <a:spcPts val="0"/>
              </a:spcAft>
              <a:buClr>
                <a:schemeClr val="dk2"/>
              </a:buClr>
              <a:buSzPts val="3000"/>
              <a:buNone/>
              <a:defRPr sz="3000">
                <a:solidFill>
                  <a:schemeClr val="dk2"/>
                </a:solidFill>
              </a:defRPr>
            </a:lvl8pPr>
            <a:lvl9pPr lvl="8" algn="l">
              <a:lnSpc>
                <a:spcPct val="100000"/>
              </a:lnSpc>
              <a:spcBef>
                <a:spcPts val="0"/>
              </a:spcBef>
              <a:spcAft>
                <a:spcPts val="0"/>
              </a:spcAft>
              <a:buClr>
                <a:schemeClr val="dk2"/>
              </a:buClr>
              <a:buSzPts val="3000"/>
              <a:buNone/>
              <a:defRPr sz="3000">
                <a:solidFill>
                  <a:schemeClr val="dk2"/>
                </a:solidFill>
              </a:defRPr>
            </a:lvl9pPr>
          </a:lstStyle>
          <a:p>
            <a:endParaRPr/>
          </a:p>
        </p:txBody>
      </p:sp>
      <p:grpSp>
        <p:nvGrpSpPr>
          <p:cNvPr id="680" name="Google Shape;680;p32"/>
          <p:cNvGrpSpPr/>
          <p:nvPr/>
        </p:nvGrpSpPr>
        <p:grpSpPr>
          <a:xfrm>
            <a:off x="4894945" y="-11"/>
            <a:ext cx="4252453" cy="5146815"/>
            <a:chOff x="4894945" y="-11"/>
            <a:chExt cx="4252453" cy="5146815"/>
          </a:xfrm>
        </p:grpSpPr>
        <p:sp>
          <p:nvSpPr>
            <p:cNvPr id="681" name="Google Shape;681;p32"/>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32"/>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32"/>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32"/>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32"/>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32"/>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32"/>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32"/>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32"/>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32"/>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32"/>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32"/>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32"/>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32"/>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32"/>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32"/>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32"/>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32"/>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32"/>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32"/>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32"/>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32"/>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32"/>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32"/>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32"/>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32"/>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32"/>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32"/>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32"/>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32"/>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32"/>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32"/>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32"/>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32"/>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32"/>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32"/>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32"/>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32"/>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32"/>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32"/>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32"/>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32"/>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32"/>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32"/>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32"/>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32"/>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32"/>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32"/>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32"/>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32"/>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32"/>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32"/>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32"/>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32"/>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735"/>
        <p:cNvGrpSpPr/>
        <p:nvPr/>
      </p:nvGrpSpPr>
      <p:grpSpPr>
        <a:xfrm>
          <a:off x="0" y="0"/>
          <a:ext cx="0" cy="0"/>
          <a:chOff x="0" y="0"/>
          <a:chExt cx="0" cy="0"/>
        </a:xfrm>
      </p:grpSpPr>
      <p:grpSp>
        <p:nvGrpSpPr>
          <p:cNvPr id="736" name="Google Shape;736;p34"/>
          <p:cNvGrpSpPr/>
          <p:nvPr/>
        </p:nvGrpSpPr>
        <p:grpSpPr>
          <a:xfrm>
            <a:off x="6714243" y="3860093"/>
            <a:ext cx="2429755" cy="1286711"/>
            <a:chOff x="6714243" y="3860093"/>
            <a:chExt cx="2429755" cy="1286711"/>
          </a:xfrm>
        </p:grpSpPr>
        <p:sp>
          <p:nvSpPr>
            <p:cNvPr id="737" name="Google Shape;737;p3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3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3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3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3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3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3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3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3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3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3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3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49" name="Google Shape;749;p34"/>
          <p:cNvGrpSpPr/>
          <p:nvPr/>
        </p:nvGrpSpPr>
        <p:grpSpPr>
          <a:xfrm>
            <a:off x="892" y="-11"/>
            <a:ext cx="3037586" cy="2252645"/>
            <a:chOff x="892" y="-11"/>
            <a:chExt cx="3037586" cy="2252645"/>
          </a:xfrm>
        </p:grpSpPr>
        <p:sp>
          <p:nvSpPr>
            <p:cNvPr id="750" name="Google Shape;750;p3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3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3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3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3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3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3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3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3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3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3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3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3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3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3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3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3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3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3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3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3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771;p3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3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73" name="Google Shape;773;p34"/>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774" name="Google Shape;774;p34"/>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775" name="Google Shape;775;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776"/>
        <p:cNvGrpSpPr/>
        <p:nvPr/>
      </p:nvGrpSpPr>
      <p:grpSpPr>
        <a:xfrm>
          <a:off x="0" y="0"/>
          <a:ext cx="0" cy="0"/>
          <a:chOff x="0" y="0"/>
          <a:chExt cx="0" cy="0"/>
        </a:xfrm>
      </p:grpSpPr>
      <p:grpSp>
        <p:nvGrpSpPr>
          <p:cNvPr id="777" name="Google Shape;777;p31"/>
          <p:cNvGrpSpPr/>
          <p:nvPr/>
        </p:nvGrpSpPr>
        <p:grpSpPr>
          <a:xfrm>
            <a:off x="6109812" y="-11"/>
            <a:ext cx="3037586" cy="5146815"/>
            <a:chOff x="6109812" y="-11"/>
            <a:chExt cx="3037586" cy="5146815"/>
          </a:xfrm>
        </p:grpSpPr>
        <p:sp>
          <p:nvSpPr>
            <p:cNvPr id="778" name="Google Shape;778;p3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3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3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3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3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3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3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3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3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3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3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3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3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3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3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3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3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3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3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3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3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3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3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3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3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3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31"/>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31"/>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31"/>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31"/>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31"/>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31"/>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31"/>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31"/>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31"/>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13" name="Google Shape;813;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814"/>
        <p:cNvGrpSpPr/>
        <p:nvPr/>
      </p:nvGrpSpPr>
      <p:grpSpPr>
        <a:xfrm>
          <a:off x="0" y="0"/>
          <a:ext cx="0" cy="0"/>
          <a:chOff x="0" y="0"/>
          <a:chExt cx="0" cy="0"/>
        </a:xfrm>
      </p:grpSpPr>
      <p:grpSp>
        <p:nvGrpSpPr>
          <p:cNvPr id="815" name="Google Shape;815;p35"/>
          <p:cNvGrpSpPr/>
          <p:nvPr/>
        </p:nvGrpSpPr>
        <p:grpSpPr>
          <a:xfrm rot="10800000" flipH="1">
            <a:off x="900" y="3856776"/>
            <a:ext cx="9143992" cy="1286720"/>
            <a:chOff x="900" y="0"/>
            <a:chExt cx="9143992" cy="1286720"/>
          </a:xfrm>
        </p:grpSpPr>
        <p:sp>
          <p:nvSpPr>
            <p:cNvPr id="816" name="Google Shape;816;p3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3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3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3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3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3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3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3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3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3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3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3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3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3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3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3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3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3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3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3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3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3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3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3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p3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3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3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3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3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3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3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3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3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3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3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3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3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3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3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3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3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3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3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3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3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3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3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3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64" name="Google Shape;864;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bottom pattern">
  <p:cSld name="Blank bottom pattern">
    <p:spTree>
      <p:nvGrpSpPr>
        <p:cNvPr id="1" name="Shape 92"/>
        <p:cNvGrpSpPr/>
        <p:nvPr/>
      </p:nvGrpSpPr>
      <p:grpSpPr>
        <a:xfrm>
          <a:off x="0" y="0"/>
          <a:ext cx="0" cy="0"/>
          <a:chOff x="0" y="0"/>
          <a:chExt cx="0" cy="0"/>
        </a:xfrm>
      </p:grpSpPr>
      <p:grpSp>
        <p:nvGrpSpPr>
          <p:cNvPr id="93" name="Google Shape;93;p24"/>
          <p:cNvGrpSpPr/>
          <p:nvPr/>
        </p:nvGrpSpPr>
        <p:grpSpPr>
          <a:xfrm rot="10800000" flipH="1">
            <a:off x="900" y="3856776"/>
            <a:ext cx="9143992" cy="1286720"/>
            <a:chOff x="900" y="0"/>
            <a:chExt cx="9143992" cy="1286720"/>
          </a:xfrm>
        </p:grpSpPr>
        <p:sp>
          <p:nvSpPr>
            <p:cNvPr id="94" name="Google Shape;94;p24"/>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24"/>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24"/>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24"/>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24"/>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24"/>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24"/>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24"/>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24"/>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24"/>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24"/>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24"/>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24"/>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24"/>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24"/>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24"/>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24"/>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24"/>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24"/>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24"/>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24"/>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24"/>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24"/>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24"/>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24"/>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24"/>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24"/>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24"/>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24"/>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24"/>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24"/>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24"/>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24"/>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24"/>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24"/>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24"/>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24"/>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24"/>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24"/>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24"/>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24"/>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24"/>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24"/>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24"/>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24"/>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24"/>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24"/>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24"/>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2" name="Google Shape;142;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865"/>
        <p:cNvGrpSpPr/>
        <p:nvPr/>
      </p:nvGrpSpPr>
      <p:grpSpPr>
        <a:xfrm>
          <a:off x="0" y="0"/>
          <a:ext cx="0" cy="0"/>
          <a:chOff x="0" y="0"/>
          <a:chExt cx="0" cy="0"/>
        </a:xfrm>
      </p:grpSpPr>
      <p:grpSp>
        <p:nvGrpSpPr>
          <p:cNvPr id="866" name="Google Shape;866;p33"/>
          <p:cNvGrpSpPr/>
          <p:nvPr/>
        </p:nvGrpSpPr>
        <p:grpSpPr>
          <a:xfrm>
            <a:off x="900" y="0"/>
            <a:ext cx="9143992" cy="2564787"/>
            <a:chOff x="900" y="0"/>
            <a:chExt cx="9143992" cy="2564787"/>
          </a:xfrm>
        </p:grpSpPr>
        <p:sp>
          <p:nvSpPr>
            <p:cNvPr id="867" name="Google Shape;867;p33"/>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33"/>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33"/>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33"/>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33"/>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33"/>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p33"/>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p33"/>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33"/>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33"/>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p33"/>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33"/>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33"/>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33"/>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33"/>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33"/>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33"/>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33"/>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33"/>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33"/>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33"/>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33"/>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33"/>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33"/>
            <p:cNvSpPr/>
            <p:nvPr/>
          </p:nvSpPr>
          <p:spPr>
            <a:xfrm>
              <a:off x="900" y="643324"/>
              <a:ext cx="609923"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p33"/>
            <p:cNvSpPr/>
            <p:nvPr/>
          </p:nvSpPr>
          <p:spPr>
            <a:xfrm>
              <a:off x="610793" y="322545"/>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p33"/>
            <p:cNvSpPr/>
            <p:nvPr/>
          </p:nvSpPr>
          <p:spPr>
            <a:xfrm>
              <a:off x="3658671" y="863"/>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p33"/>
            <p:cNvSpPr/>
            <p:nvPr/>
          </p:nvSpPr>
          <p:spPr>
            <a:xfrm>
              <a:off x="1828968" y="3225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33"/>
            <p:cNvSpPr/>
            <p:nvPr/>
          </p:nvSpPr>
          <p:spPr>
            <a:xfrm>
              <a:off x="4266922" y="321642"/>
              <a:ext cx="609953"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33"/>
            <p:cNvSpPr/>
            <p:nvPr/>
          </p:nvSpPr>
          <p:spPr>
            <a:xfrm>
              <a:off x="900" y="0"/>
              <a:ext cx="609923"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p33"/>
            <p:cNvSpPr/>
            <p:nvPr/>
          </p:nvSpPr>
          <p:spPr>
            <a:xfrm>
              <a:off x="610793" y="0"/>
              <a:ext cx="608281"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33"/>
            <p:cNvSpPr/>
            <p:nvPr/>
          </p:nvSpPr>
          <p:spPr>
            <a:xfrm>
              <a:off x="1219044"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33"/>
            <p:cNvSpPr/>
            <p:nvPr/>
          </p:nvSpPr>
          <p:spPr>
            <a:xfrm>
              <a:off x="1828968" y="0"/>
              <a:ext cx="609923"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33"/>
            <p:cNvSpPr/>
            <p:nvPr/>
          </p:nvSpPr>
          <p:spPr>
            <a:xfrm>
              <a:off x="2438861"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33"/>
            <p:cNvSpPr/>
            <p:nvPr/>
          </p:nvSpPr>
          <p:spPr>
            <a:xfrm>
              <a:off x="900" y="322545"/>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33"/>
            <p:cNvSpPr/>
            <p:nvPr/>
          </p:nvSpPr>
          <p:spPr>
            <a:xfrm>
              <a:off x="610793" y="643324"/>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33"/>
            <p:cNvSpPr/>
            <p:nvPr/>
          </p:nvSpPr>
          <p:spPr>
            <a:xfrm>
              <a:off x="3048778" y="863"/>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33"/>
            <p:cNvSpPr/>
            <p:nvPr/>
          </p:nvSpPr>
          <p:spPr>
            <a:xfrm>
              <a:off x="3658671" y="321642"/>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33"/>
            <p:cNvSpPr/>
            <p:nvPr/>
          </p:nvSpPr>
          <p:spPr>
            <a:xfrm>
              <a:off x="1219044" y="322545"/>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33"/>
            <p:cNvSpPr/>
            <p:nvPr/>
          </p:nvSpPr>
          <p:spPr>
            <a:xfrm>
              <a:off x="4266922" y="863"/>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33"/>
            <p:cNvSpPr/>
            <p:nvPr/>
          </p:nvSpPr>
          <p:spPr>
            <a:xfrm>
              <a:off x="900"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33"/>
            <p:cNvSpPr/>
            <p:nvPr/>
          </p:nvSpPr>
          <p:spPr>
            <a:xfrm>
              <a:off x="610793" y="0"/>
              <a:ext cx="608281"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33"/>
            <p:cNvSpPr/>
            <p:nvPr/>
          </p:nvSpPr>
          <p:spPr>
            <a:xfrm>
              <a:off x="1219044" y="0"/>
              <a:ext cx="609953"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33"/>
            <p:cNvSpPr/>
            <p:nvPr/>
          </p:nvSpPr>
          <p:spPr>
            <a:xfrm>
              <a:off x="4266958" y="0"/>
              <a:ext cx="609923"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33"/>
            <p:cNvSpPr/>
            <p:nvPr/>
          </p:nvSpPr>
          <p:spPr>
            <a:xfrm>
              <a:off x="3657035"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33"/>
            <p:cNvSpPr/>
            <p:nvPr/>
          </p:nvSpPr>
          <p:spPr>
            <a:xfrm>
              <a:off x="3048784" y="0"/>
              <a:ext cx="608281"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33"/>
            <p:cNvSpPr/>
            <p:nvPr/>
          </p:nvSpPr>
          <p:spPr>
            <a:xfrm>
              <a:off x="2438861" y="0"/>
              <a:ext cx="609953"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33"/>
            <p:cNvSpPr/>
            <p:nvPr/>
          </p:nvSpPr>
          <p:spPr>
            <a:xfrm>
              <a:off x="3047936" y="3216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33"/>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33"/>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33"/>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33"/>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18" name="Google Shape;918;p33"/>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sz="3000" i="1"/>
            </a:lvl1pPr>
            <a:lvl2pPr marL="914400" lvl="1" indent="-419100" algn="l">
              <a:lnSpc>
                <a:spcPct val="100000"/>
              </a:lnSpc>
              <a:spcBef>
                <a:spcPts val="0"/>
              </a:spcBef>
              <a:spcAft>
                <a:spcPts val="0"/>
              </a:spcAft>
              <a:buSzPts val="3000"/>
              <a:buChar char="◂"/>
              <a:defRPr sz="3000" i="1"/>
            </a:lvl2pPr>
            <a:lvl3pPr marL="1371600" lvl="2" indent="-419100" algn="l">
              <a:lnSpc>
                <a:spcPct val="100000"/>
              </a:lnSpc>
              <a:spcBef>
                <a:spcPts val="0"/>
              </a:spcBef>
              <a:spcAft>
                <a:spcPts val="0"/>
              </a:spcAft>
              <a:buSzPts val="3000"/>
              <a:buChar char="◂"/>
              <a:defRPr sz="3000" i="1"/>
            </a:lvl3pPr>
            <a:lvl4pPr marL="1828800" lvl="3" indent="-419100" algn="l">
              <a:lnSpc>
                <a:spcPct val="100000"/>
              </a:lnSpc>
              <a:spcBef>
                <a:spcPts val="0"/>
              </a:spcBef>
              <a:spcAft>
                <a:spcPts val="0"/>
              </a:spcAft>
              <a:buSzPts val="3000"/>
              <a:buChar char="◂"/>
              <a:defRPr sz="3000" i="1"/>
            </a:lvl4pPr>
            <a:lvl5pPr marL="2286000" lvl="4" indent="-419100" algn="l">
              <a:lnSpc>
                <a:spcPct val="100000"/>
              </a:lnSpc>
              <a:spcBef>
                <a:spcPts val="0"/>
              </a:spcBef>
              <a:spcAft>
                <a:spcPts val="0"/>
              </a:spcAft>
              <a:buSzPts val="3000"/>
              <a:buChar char="○"/>
              <a:defRPr sz="3000" i="1"/>
            </a:lvl5pPr>
            <a:lvl6pPr marL="2743200" lvl="5" indent="-419100" algn="l">
              <a:lnSpc>
                <a:spcPct val="100000"/>
              </a:lnSpc>
              <a:spcBef>
                <a:spcPts val="0"/>
              </a:spcBef>
              <a:spcAft>
                <a:spcPts val="0"/>
              </a:spcAft>
              <a:buSzPts val="3000"/>
              <a:buChar char="■"/>
              <a:defRPr sz="3000" i="1"/>
            </a:lvl6pPr>
            <a:lvl7pPr marL="3200400" lvl="6" indent="-419100" algn="l">
              <a:lnSpc>
                <a:spcPct val="100000"/>
              </a:lnSpc>
              <a:spcBef>
                <a:spcPts val="0"/>
              </a:spcBef>
              <a:spcAft>
                <a:spcPts val="0"/>
              </a:spcAft>
              <a:buSzPts val="3000"/>
              <a:buChar char="●"/>
              <a:defRPr sz="3000" i="1"/>
            </a:lvl7pPr>
            <a:lvl8pPr marL="3657600" lvl="7" indent="-419100" algn="l">
              <a:lnSpc>
                <a:spcPct val="100000"/>
              </a:lnSpc>
              <a:spcBef>
                <a:spcPts val="0"/>
              </a:spcBef>
              <a:spcAft>
                <a:spcPts val="0"/>
              </a:spcAft>
              <a:buSzPts val="3000"/>
              <a:buChar char="○"/>
              <a:defRPr sz="3000" i="1"/>
            </a:lvl8pPr>
            <a:lvl9pPr marL="4114800" lvl="8" indent="-419100" algn="l">
              <a:lnSpc>
                <a:spcPct val="100000"/>
              </a:lnSpc>
              <a:spcBef>
                <a:spcPts val="0"/>
              </a:spcBef>
              <a:spcAft>
                <a:spcPts val="0"/>
              </a:spcAft>
              <a:buSzPts val="3000"/>
              <a:buChar char="■"/>
              <a:defRPr sz="3000" i="1"/>
            </a:lvl9pPr>
          </a:lstStyle>
          <a:p>
            <a:endParaRPr/>
          </a:p>
        </p:txBody>
      </p:sp>
      <p:sp>
        <p:nvSpPr>
          <p:cNvPr id="919" name="Google Shape;919;p33"/>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920" name="Google Shape;920;p33"/>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547"/>
        <p:cNvGrpSpPr/>
        <p:nvPr/>
      </p:nvGrpSpPr>
      <p:grpSpPr>
        <a:xfrm>
          <a:off x="0" y="0"/>
          <a:ext cx="0" cy="0"/>
          <a:chOff x="0" y="0"/>
          <a:chExt cx="0" cy="0"/>
        </a:xfrm>
      </p:grpSpPr>
      <p:grpSp>
        <p:nvGrpSpPr>
          <p:cNvPr id="2548" name="Google Shape;2548;p75"/>
          <p:cNvGrpSpPr/>
          <p:nvPr/>
        </p:nvGrpSpPr>
        <p:grpSpPr>
          <a:xfrm>
            <a:off x="6714243" y="3860093"/>
            <a:ext cx="2429756" cy="1286711"/>
            <a:chOff x="6714243" y="3860093"/>
            <a:chExt cx="2429756" cy="1286711"/>
          </a:xfrm>
        </p:grpSpPr>
        <p:sp>
          <p:nvSpPr>
            <p:cNvPr id="2549" name="Google Shape;2549;p7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0" name="Google Shape;2550;p7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1" name="Google Shape;2551;p7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2" name="Google Shape;2552;p7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3" name="Google Shape;2553;p7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4" name="Google Shape;2554;p7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5" name="Google Shape;2555;p7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6" name="Google Shape;2556;p7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7" name="Google Shape;2557;p7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8" name="Google Shape;2558;p7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9" name="Google Shape;2559;p7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0" name="Google Shape;2560;p7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61" name="Google Shape;2561;p75"/>
          <p:cNvGrpSpPr/>
          <p:nvPr/>
        </p:nvGrpSpPr>
        <p:grpSpPr>
          <a:xfrm>
            <a:off x="892" y="-11"/>
            <a:ext cx="3037586" cy="2252645"/>
            <a:chOff x="892" y="-11"/>
            <a:chExt cx="3037586" cy="2252645"/>
          </a:xfrm>
        </p:grpSpPr>
        <p:sp>
          <p:nvSpPr>
            <p:cNvPr id="2562" name="Google Shape;2562;p7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3" name="Google Shape;2563;p7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4" name="Google Shape;2564;p7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5" name="Google Shape;2565;p7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6" name="Google Shape;2566;p7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7" name="Google Shape;2567;p7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8" name="Google Shape;2568;p7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9" name="Google Shape;2569;p7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0" name="Google Shape;2570;p7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1" name="Google Shape;2571;p7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2" name="Google Shape;2572;p7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3" name="Google Shape;2573;p7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4" name="Google Shape;2574;p7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5" name="Google Shape;2575;p7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6" name="Google Shape;2576;p7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7" name="Google Shape;2577;p7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8" name="Google Shape;2578;p7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9" name="Google Shape;2579;p7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0" name="Google Shape;2580;p7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1" name="Google Shape;2581;p7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2" name="Google Shape;2582;p7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3" name="Google Shape;2583;p7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4" name="Google Shape;2584;p7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85" name="Google Shape;2585;p7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586" name="Google Shape;2586;p75"/>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7" name="Google Shape;2587;p75"/>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8" name="Google Shape;2588;p75"/>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9" name="Google Shape;2589;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31720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43"/>
        <p:cNvGrpSpPr/>
        <p:nvPr/>
      </p:nvGrpSpPr>
      <p:grpSpPr>
        <a:xfrm>
          <a:off x="0" y="0"/>
          <a:ext cx="0" cy="0"/>
          <a:chOff x="0" y="0"/>
          <a:chExt cx="0" cy="0"/>
        </a:xfrm>
      </p:grpSpPr>
      <p:grpSp>
        <p:nvGrpSpPr>
          <p:cNvPr id="144" name="Google Shape;144;p25"/>
          <p:cNvGrpSpPr/>
          <p:nvPr/>
        </p:nvGrpSpPr>
        <p:grpSpPr>
          <a:xfrm>
            <a:off x="6714243" y="3860093"/>
            <a:ext cx="2429755" cy="1286711"/>
            <a:chOff x="6714243" y="3860093"/>
            <a:chExt cx="2429755" cy="1286711"/>
          </a:xfrm>
        </p:grpSpPr>
        <p:sp>
          <p:nvSpPr>
            <p:cNvPr id="145" name="Google Shape;145;p2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2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2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2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2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2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2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2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2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2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2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2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7" name="Google Shape;157;p25"/>
          <p:cNvGrpSpPr/>
          <p:nvPr/>
        </p:nvGrpSpPr>
        <p:grpSpPr>
          <a:xfrm>
            <a:off x="892" y="-11"/>
            <a:ext cx="3037586" cy="2252645"/>
            <a:chOff x="892" y="-11"/>
            <a:chExt cx="3037586" cy="2252645"/>
          </a:xfrm>
        </p:grpSpPr>
        <p:sp>
          <p:nvSpPr>
            <p:cNvPr id="158" name="Google Shape;158;p2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2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2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2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2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2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2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2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2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2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2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2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2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2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2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2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2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2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2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2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2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2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2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1" name="Google Shape;181;p2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2" name="Google Shape;182;p25"/>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83" name="Google Shape;183;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4"/>
        <p:cNvGrpSpPr/>
        <p:nvPr/>
      </p:nvGrpSpPr>
      <p:grpSpPr>
        <a:xfrm>
          <a:off x="0" y="0"/>
          <a:ext cx="0" cy="0"/>
          <a:chOff x="0" y="0"/>
          <a:chExt cx="0" cy="0"/>
        </a:xfrm>
      </p:grpSpPr>
      <p:sp>
        <p:nvSpPr>
          <p:cNvPr id="185" name="Google Shape;185;p2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6" name="Google Shape;186;p26"/>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87" name="Google Shape;187;p26"/>
          <p:cNvSpPr txBox="1">
            <a:spLocks noGrp="1"/>
          </p:cNvSpPr>
          <p:nvPr>
            <p:ph type="dt" idx="10"/>
          </p:nvPr>
        </p:nvSpPr>
        <p:spPr>
          <a:xfrm>
            <a:off x="457200" y="4767267"/>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8" name="Google Shape;188;p26"/>
          <p:cNvSpPr txBox="1">
            <a:spLocks noGrp="1"/>
          </p:cNvSpPr>
          <p:nvPr>
            <p:ph type="ftr" idx="11"/>
          </p:nvPr>
        </p:nvSpPr>
        <p:spPr>
          <a:xfrm>
            <a:off x="3124200" y="4767267"/>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9" name="Google Shape;189;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190"/>
        <p:cNvGrpSpPr/>
        <p:nvPr/>
      </p:nvGrpSpPr>
      <p:grpSpPr>
        <a:xfrm>
          <a:off x="0" y="0"/>
          <a:ext cx="0" cy="0"/>
          <a:chOff x="0" y="0"/>
          <a:chExt cx="0" cy="0"/>
        </a:xfrm>
      </p:grpSpPr>
      <p:grpSp>
        <p:nvGrpSpPr>
          <p:cNvPr id="191" name="Google Shape;191;p27"/>
          <p:cNvGrpSpPr/>
          <p:nvPr/>
        </p:nvGrpSpPr>
        <p:grpSpPr>
          <a:xfrm>
            <a:off x="4894945" y="-11"/>
            <a:ext cx="4251603" cy="5146815"/>
            <a:chOff x="4894945" y="-11"/>
            <a:chExt cx="4251603" cy="5146815"/>
          </a:xfrm>
        </p:grpSpPr>
        <p:sp>
          <p:nvSpPr>
            <p:cNvPr id="192" name="Google Shape;192;p2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2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2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2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2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2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2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2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2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2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2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2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2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2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2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2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2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2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2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2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2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2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2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2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2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2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2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7"/>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2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2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2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2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2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9" name="Google Shape;229;p27"/>
          <p:cNvGrpSpPr/>
          <p:nvPr/>
        </p:nvGrpSpPr>
        <p:grpSpPr>
          <a:xfrm>
            <a:off x="-6" y="-11"/>
            <a:ext cx="2429759" cy="1609289"/>
            <a:chOff x="608719" y="-11"/>
            <a:chExt cx="2429759" cy="1609289"/>
          </a:xfrm>
        </p:grpSpPr>
        <p:sp>
          <p:nvSpPr>
            <p:cNvPr id="230" name="Google Shape;230;p2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2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2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2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2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2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2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2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2" name="Google Shape;242;p27"/>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43" name="Google Shape;243;p27"/>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244" name="Google Shape;244;p2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245" name="Google Shape;245;p2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Right type 1">
  <p:cSld name="Right type 1">
    <p:spTree>
      <p:nvGrpSpPr>
        <p:cNvPr id="1" name="Shape 246"/>
        <p:cNvGrpSpPr/>
        <p:nvPr/>
      </p:nvGrpSpPr>
      <p:grpSpPr>
        <a:xfrm>
          <a:off x="0" y="0"/>
          <a:ext cx="0" cy="0"/>
          <a:chOff x="0" y="0"/>
          <a:chExt cx="0" cy="0"/>
        </a:xfrm>
      </p:grpSpPr>
      <p:sp>
        <p:nvSpPr>
          <p:cNvPr id="247" name="Google Shape;247;p41"/>
          <p:cNvSpPr txBox="1">
            <a:spLocks noGrp="1"/>
          </p:cNvSpPr>
          <p:nvPr>
            <p:ph type="body" idx="1"/>
          </p:nvPr>
        </p:nvSpPr>
        <p:spPr>
          <a:xfrm>
            <a:off x="6545883" y="900144"/>
            <a:ext cx="2311981" cy="207425"/>
          </a:xfrm>
          <a:prstGeom prst="rect">
            <a:avLst/>
          </a:prstGeom>
          <a:noFill/>
          <a:ln>
            <a:noFill/>
          </a:ln>
        </p:spPr>
        <p:txBody>
          <a:bodyPr spcFirstLastPara="1" wrap="square" lIns="91425" tIns="91425" rIns="91425" bIns="91425" anchor="t" anchorCtr="0">
            <a:noAutofit/>
          </a:bodyPr>
          <a:lstStyle>
            <a:lvl1pPr marL="457200" marR="0" lvl="0" indent="-276225" algn="r">
              <a:lnSpc>
                <a:spcPct val="125000"/>
              </a:lnSpc>
              <a:spcBef>
                <a:spcPts val="113"/>
              </a:spcBef>
              <a:spcAft>
                <a:spcPts val="0"/>
              </a:spcAft>
              <a:buClr>
                <a:srgbClr val="616161"/>
              </a:buClr>
              <a:buSzPts val="750"/>
              <a:buFont typeface="Arial"/>
              <a:buChar char="•"/>
              <a:defRPr sz="563" b="0" i="0" u="none" strike="noStrike" cap="none">
                <a:solidFill>
                  <a:srgbClr val="616161"/>
                </a:solidFill>
                <a:latin typeface="PT Sans"/>
                <a:ea typeface="PT Sans"/>
                <a:cs typeface="PT Sans"/>
                <a:sym typeface="PT Sans"/>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48" name="Google Shape;248;p41"/>
          <p:cNvSpPr txBox="1">
            <a:spLocks noGrp="1"/>
          </p:cNvSpPr>
          <p:nvPr>
            <p:ph type="sldNum" idx="12"/>
          </p:nvPr>
        </p:nvSpPr>
        <p:spPr>
          <a:xfrm>
            <a:off x="8529413" y="4887588"/>
            <a:ext cx="354307" cy="201836"/>
          </a:xfrm>
          <a:prstGeom prst="rect">
            <a:avLst/>
          </a:prstGeom>
          <a:noFill/>
          <a:ln>
            <a:noFill/>
          </a:ln>
        </p:spPr>
        <p:txBody>
          <a:bodyPr spcFirstLastPara="1" wrap="square" lIns="181250" tIns="90650" rIns="181250" bIns="90650" anchor="ctr" anchorCtr="0">
            <a:noAutofit/>
          </a:bodyPr>
          <a:lstStyle>
            <a:lvl1pPr marL="0" marR="0" lvl="0"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1pPr>
            <a:lvl2pPr marL="0" marR="0" lvl="1"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2pPr>
            <a:lvl3pPr marL="0" marR="0" lvl="2"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3pPr>
            <a:lvl4pPr marL="0" marR="0" lvl="3"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4pPr>
            <a:lvl5pPr marL="0" marR="0" lvl="4"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5pPr>
            <a:lvl6pPr marL="0" marR="0" lvl="5"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6pPr>
            <a:lvl7pPr marL="0" marR="0" lvl="6"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7pPr>
            <a:lvl8pPr marL="0" marR="0" lvl="7"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8pPr>
            <a:lvl9pPr marL="0" marR="0" lvl="8"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9pPr>
          </a:lstStyle>
          <a:p>
            <a:pPr marL="0" lvl="0" indent="0" algn="ctr" rtl="0">
              <a:spcBef>
                <a:spcPts val="0"/>
              </a:spcBef>
              <a:spcAft>
                <a:spcPts val="0"/>
              </a:spcAft>
              <a:buNone/>
            </a:pPr>
            <a:fld id="{00000000-1234-1234-1234-123412341234}" type="slidenum">
              <a:rPr lang="en"/>
              <a:t>‹#›</a:t>
            </a:fld>
            <a:endParaRPr/>
          </a:p>
        </p:txBody>
      </p:sp>
      <p:sp>
        <p:nvSpPr>
          <p:cNvPr id="249" name="Google Shape;249;p41"/>
          <p:cNvSpPr txBox="1">
            <a:spLocks noGrp="1"/>
          </p:cNvSpPr>
          <p:nvPr>
            <p:ph type="body" idx="2"/>
          </p:nvPr>
        </p:nvSpPr>
        <p:spPr>
          <a:xfrm>
            <a:off x="267951" y="200885"/>
            <a:ext cx="8589912" cy="354985"/>
          </a:xfrm>
          <a:prstGeom prst="rect">
            <a:avLst/>
          </a:prstGeom>
          <a:noFill/>
          <a:ln>
            <a:noFill/>
          </a:ln>
        </p:spPr>
        <p:txBody>
          <a:bodyPr spcFirstLastPara="1" wrap="square" lIns="91425" tIns="91425" rIns="91425" bIns="91425" anchor="ctr" anchorCtr="0">
            <a:noAutofit/>
          </a:bodyPr>
          <a:lstStyle>
            <a:lvl1pPr marL="457200" marR="0" lvl="0" indent="-371475" algn="r">
              <a:lnSpc>
                <a:spcPct val="100000"/>
              </a:lnSpc>
              <a:spcBef>
                <a:spcPts val="338"/>
              </a:spcBef>
              <a:spcAft>
                <a:spcPts val="0"/>
              </a:spcAft>
              <a:buClr>
                <a:srgbClr val="444444"/>
              </a:buClr>
              <a:buSzPts val="2250"/>
              <a:buFont typeface="Arial"/>
              <a:buChar char="•"/>
              <a:defRPr sz="1687" b="0" i="0" u="none" strike="noStrike" cap="none">
                <a:solidFill>
                  <a:srgbClr val="444444"/>
                </a:solidFill>
                <a:latin typeface="Oswald"/>
                <a:ea typeface="Oswald"/>
                <a:cs typeface="Oswald"/>
                <a:sym typeface="Oswald"/>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250" name="Google Shape;250;p41"/>
          <p:cNvCxnSpPr/>
          <p:nvPr/>
        </p:nvCxnSpPr>
        <p:spPr>
          <a:xfrm>
            <a:off x="6545883" y="728006"/>
            <a:ext cx="2311981" cy="0"/>
          </a:xfrm>
          <a:prstGeom prst="straightConnector1">
            <a:avLst/>
          </a:prstGeom>
          <a:noFill/>
          <a:ln w="19050" cap="flat" cmpd="sng">
            <a:solidFill>
              <a:srgbClr val="CBD0D7"/>
            </a:solidFill>
            <a:prstDash val="solid"/>
            <a:round/>
            <a:headEnd type="none" w="sm" len="sm"/>
            <a:tailEnd type="none" w="sm" len="sm"/>
          </a:ln>
        </p:spPr>
      </p:cxnSp>
      <p:sp>
        <p:nvSpPr>
          <p:cNvPr id="251" name="Google Shape;251;p41"/>
          <p:cNvSpPr/>
          <p:nvPr/>
        </p:nvSpPr>
        <p:spPr>
          <a:xfrm>
            <a:off x="8085150" y="715858"/>
            <a:ext cx="772714" cy="24297"/>
          </a:xfrm>
          <a:prstGeom prst="rect">
            <a:avLst/>
          </a:prstGeom>
          <a:solidFill>
            <a:schemeClr val="accent1"/>
          </a:solid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nvGrpSpPr>
          <p:cNvPr id="252" name="Google Shape;252;p41"/>
          <p:cNvGrpSpPr/>
          <p:nvPr/>
        </p:nvGrpSpPr>
        <p:grpSpPr>
          <a:xfrm>
            <a:off x="8852495" y="4901389"/>
            <a:ext cx="174223" cy="174233"/>
            <a:chOff x="9447488" y="6048704"/>
            <a:chExt cx="1800000" cy="1800200"/>
          </a:xfrm>
        </p:grpSpPr>
        <p:sp>
          <p:nvSpPr>
            <p:cNvPr id="253" name="Google Shape;253;p41"/>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254" name="Google Shape;254;p41"/>
            <p:cNvSpPr/>
            <p:nvPr/>
          </p:nvSpPr>
          <p:spPr>
            <a:xfrm>
              <a:off x="10015172"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grpSp>
        <p:nvGrpSpPr>
          <p:cNvPr id="255" name="Google Shape;255;p41"/>
          <p:cNvGrpSpPr/>
          <p:nvPr/>
        </p:nvGrpSpPr>
        <p:grpSpPr>
          <a:xfrm>
            <a:off x="8386414" y="4901389"/>
            <a:ext cx="174223" cy="174233"/>
            <a:chOff x="9447488" y="6048704"/>
            <a:chExt cx="1800000" cy="1800200"/>
          </a:xfrm>
        </p:grpSpPr>
        <p:sp>
          <p:nvSpPr>
            <p:cNvPr id="256" name="Google Shape;256;p41"/>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257" name="Google Shape;257;p41"/>
            <p:cNvSpPr/>
            <p:nvPr/>
          </p:nvSpPr>
          <p:spPr>
            <a:xfrm flipH="1">
              <a:off x="9959826"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58"/>
        <p:cNvGrpSpPr/>
        <p:nvPr/>
      </p:nvGrpSpPr>
      <p:grpSpPr>
        <a:xfrm>
          <a:off x="0" y="0"/>
          <a:ext cx="0" cy="0"/>
          <a:chOff x="0" y="0"/>
          <a:chExt cx="0" cy="0"/>
        </a:xfrm>
      </p:grpSpPr>
      <p:grpSp>
        <p:nvGrpSpPr>
          <p:cNvPr id="259" name="Google Shape;259;p42"/>
          <p:cNvGrpSpPr/>
          <p:nvPr/>
        </p:nvGrpSpPr>
        <p:grpSpPr>
          <a:xfrm>
            <a:off x="892" y="-11"/>
            <a:ext cx="3037586" cy="2252645"/>
            <a:chOff x="892" y="-11"/>
            <a:chExt cx="3037586" cy="2252645"/>
          </a:xfrm>
        </p:grpSpPr>
        <p:sp>
          <p:nvSpPr>
            <p:cNvPr id="260" name="Google Shape;260;p42"/>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42"/>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42"/>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42"/>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42"/>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42"/>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42"/>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42"/>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42"/>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42"/>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42"/>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42"/>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42"/>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42"/>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42"/>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42"/>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42"/>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42"/>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42"/>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42"/>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42"/>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42"/>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42"/>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3" name="Google Shape;283;p42"/>
          <p:cNvGrpSpPr/>
          <p:nvPr/>
        </p:nvGrpSpPr>
        <p:grpSpPr>
          <a:xfrm>
            <a:off x="6714243" y="3860093"/>
            <a:ext cx="2429755" cy="1286711"/>
            <a:chOff x="6714243" y="3860093"/>
            <a:chExt cx="2429755" cy="1286711"/>
          </a:xfrm>
        </p:grpSpPr>
        <p:sp>
          <p:nvSpPr>
            <p:cNvPr id="284" name="Google Shape;284;p42"/>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42"/>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42"/>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42"/>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42"/>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42"/>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42"/>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42"/>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42"/>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42"/>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42"/>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42"/>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6" name="Google Shape;296;p42"/>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97" name="Google Shape;297;p42"/>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98" name="Google Shape;298;p42"/>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99" name="Google Shape;299;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0"/>
        <p:cNvGrpSpPr/>
        <p:nvPr/>
      </p:nvGrpSpPr>
      <p:grpSpPr>
        <a:xfrm>
          <a:off x="0" y="0"/>
          <a:ext cx="0" cy="0"/>
          <a:chOff x="0" y="0"/>
          <a:chExt cx="0" cy="0"/>
        </a:xfrm>
      </p:grpSpPr>
      <p:grpSp>
        <p:nvGrpSpPr>
          <p:cNvPr id="301" name="Google Shape;301;p43"/>
          <p:cNvGrpSpPr/>
          <p:nvPr/>
        </p:nvGrpSpPr>
        <p:grpSpPr>
          <a:xfrm>
            <a:off x="6714243" y="3860093"/>
            <a:ext cx="2429755" cy="1286711"/>
            <a:chOff x="6714243" y="3860093"/>
            <a:chExt cx="2429755" cy="1286711"/>
          </a:xfrm>
        </p:grpSpPr>
        <p:sp>
          <p:nvSpPr>
            <p:cNvPr id="302" name="Google Shape;302;p4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4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4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4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4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4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4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4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4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4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4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4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4" name="Google Shape;314;p43"/>
          <p:cNvGrpSpPr/>
          <p:nvPr/>
        </p:nvGrpSpPr>
        <p:grpSpPr>
          <a:xfrm>
            <a:off x="892" y="-11"/>
            <a:ext cx="3037586" cy="2252645"/>
            <a:chOff x="892" y="-11"/>
            <a:chExt cx="3037586" cy="2252645"/>
          </a:xfrm>
        </p:grpSpPr>
        <p:sp>
          <p:nvSpPr>
            <p:cNvPr id="315" name="Google Shape;315;p43"/>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4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4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4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43"/>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4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43"/>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43"/>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4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4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43"/>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43"/>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4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43"/>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43"/>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43"/>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4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4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43"/>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4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43"/>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4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4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8" name="Google Shape;338;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9"/>
        <p:cNvGrpSpPr/>
        <p:nvPr/>
      </p:nvGrpSpPr>
      <p:grpSpPr>
        <a:xfrm>
          <a:off x="0" y="0"/>
          <a:ext cx="0" cy="0"/>
          <a:chOff x="0" y="0"/>
          <a:chExt cx="0" cy="0"/>
        </a:xfrm>
      </p:grpSpPr>
      <p:grpSp>
        <p:nvGrpSpPr>
          <p:cNvPr id="340" name="Google Shape;340;p44"/>
          <p:cNvGrpSpPr/>
          <p:nvPr/>
        </p:nvGrpSpPr>
        <p:grpSpPr>
          <a:xfrm rot="10800000" flipH="1">
            <a:off x="900" y="3856776"/>
            <a:ext cx="9143992" cy="1286720"/>
            <a:chOff x="900" y="0"/>
            <a:chExt cx="9143992" cy="1286720"/>
          </a:xfrm>
        </p:grpSpPr>
        <p:sp>
          <p:nvSpPr>
            <p:cNvPr id="341" name="Google Shape;341;p44"/>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44"/>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44"/>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44"/>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44"/>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44"/>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44"/>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44"/>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44"/>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44"/>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44"/>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44"/>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44"/>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44"/>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44"/>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44"/>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44"/>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44"/>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44"/>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44"/>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44"/>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44"/>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44"/>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44"/>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44"/>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44"/>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44"/>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44"/>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44"/>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44"/>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44"/>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44"/>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44"/>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44"/>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44"/>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44"/>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44"/>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44"/>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44"/>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44"/>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44"/>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44"/>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44"/>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44"/>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44"/>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44"/>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44"/>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44"/>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9" name="Google Shape;389;p44"/>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90" name="Google Shape;390;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7" name="Google Shape;7;p22"/>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8" name="Google Shape;8;p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429"/>
        <p:cNvGrpSpPr/>
        <p:nvPr/>
      </p:nvGrpSpPr>
      <p:grpSpPr>
        <a:xfrm>
          <a:off x="0" y="0"/>
          <a:ext cx="0" cy="0"/>
          <a:chOff x="0" y="0"/>
          <a:chExt cx="0" cy="0"/>
        </a:xfrm>
      </p:grpSpPr>
      <p:sp>
        <p:nvSpPr>
          <p:cNvPr id="430" name="Google Shape;430;p2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431" name="Google Shape;431;p28"/>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432" name="Google Shape;432;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4.png"/><Relationship Id="rId5" Type="http://schemas.openxmlformats.org/officeDocument/2006/relationships/hyperlink" Target="http://creativecommons.org/licenses/by-sa/3.0/ie/" TargetMode="External"/><Relationship Id="rId4" Type="http://schemas.openxmlformats.org/officeDocument/2006/relationships/image" Target="../media/image44.png"/><Relationship Id="rId9"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l="-2000" r="-2000"/>
          </a:stretch>
        </a:blipFill>
        <a:effectLst/>
      </p:bgPr>
    </p:bg>
    <p:spTree>
      <p:nvGrpSpPr>
        <p:cNvPr id="1" name="Shape 967"/>
        <p:cNvGrpSpPr/>
        <p:nvPr/>
      </p:nvGrpSpPr>
      <p:grpSpPr>
        <a:xfrm>
          <a:off x="0" y="0"/>
          <a:ext cx="0" cy="0"/>
          <a:chOff x="0" y="0"/>
          <a:chExt cx="0" cy="0"/>
        </a:xfrm>
      </p:grpSpPr>
      <p:sp>
        <p:nvSpPr>
          <p:cNvPr id="968" name="Google Shape;968;p2"/>
          <p:cNvSpPr txBox="1">
            <a:spLocks noGrp="1"/>
          </p:cNvSpPr>
          <p:nvPr>
            <p:ph type="ctrTitle"/>
          </p:nvPr>
        </p:nvSpPr>
        <p:spPr>
          <a:xfrm>
            <a:off x="1701281" y="3262158"/>
            <a:ext cx="5715000" cy="1159800"/>
          </a:xfrm>
          <a:prstGeom prst="rect">
            <a:avLst/>
          </a:prstGeom>
          <a:solidFill>
            <a:schemeClr val="lt1">
              <a:alpha val="24313"/>
            </a:schemeClr>
          </a:solidFill>
          <a:ln w="254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en" sz="2200" dirty="0">
                <a:solidFill>
                  <a:schemeClr val="lt1"/>
                </a:solidFill>
                <a:latin typeface="Arial"/>
                <a:ea typeface="Arial"/>
                <a:cs typeface="Arial"/>
                <a:sym typeface="Arial"/>
              </a:rPr>
              <a:t>SAFER INTERNET DAY</a:t>
            </a:r>
            <a:br>
              <a:rPr lang="en" sz="2200" dirty="0">
                <a:solidFill>
                  <a:schemeClr val="lt1"/>
                </a:solidFill>
                <a:latin typeface="Arial"/>
                <a:ea typeface="Arial"/>
                <a:cs typeface="Arial"/>
                <a:sym typeface="Arial"/>
              </a:rPr>
            </a:br>
            <a:r>
              <a:rPr lang="en" sz="2200" dirty="0">
                <a:solidFill>
                  <a:schemeClr val="lt1"/>
                </a:solidFill>
                <a:latin typeface="Arial"/>
                <a:ea typeface="Arial"/>
                <a:cs typeface="Arial"/>
                <a:sym typeface="Arial"/>
              </a:rPr>
              <a:t>MANAGING YOUR ONLINE WELLBEING</a:t>
            </a:r>
            <a:endParaRPr sz="2200" dirty="0">
              <a:solidFill>
                <a:schemeClr val="lt1"/>
              </a:solidFill>
            </a:endParaRPr>
          </a:p>
        </p:txBody>
      </p:sp>
      <p:pic>
        <p:nvPicPr>
          <p:cNvPr id="969" name="Google Shape;969;p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395276" y="79322"/>
            <a:ext cx="2542005" cy="562043"/>
          </a:xfrm>
          <a:prstGeom prst="rect">
            <a:avLst/>
          </a:prstGeom>
          <a:noFill/>
          <a:ln>
            <a:noFill/>
          </a:ln>
        </p:spPr>
      </p:pic>
      <p:sp>
        <p:nvSpPr>
          <p:cNvPr id="970" name="Google Shape;970;p2"/>
          <p:cNvSpPr/>
          <p:nvPr/>
        </p:nvSpPr>
        <p:spPr>
          <a:xfrm>
            <a:off x="3395276" y="4532260"/>
            <a:ext cx="18466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C000"/>
              </a:solidFill>
              <a:latin typeface="Arial"/>
              <a:ea typeface="Arial"/>
              <a:cs typeface="Arial"/>
              <a:sym typeface="Arial"/>
            </a:endParaRPr>
          </a:p>
        </p:txBody>
      </p:sp>
      <p:sp>
        <p:nvSpPr>
          <p:cNvPr id="971" name="Google Shape;971;p2"/>
          <p:cNvSpPr/>
          <p:nvPr/>
        </p:nvSpPr>
        <p:spPr>
          <a:xfrm>
            <a:off x="1894025" y="4532260"/>
            <a:ext cx="5352021" cy="611240"/>
          </a:xfrm>
          <a:prstGeom prst="rect">
            <a:avLst/>
          </a:prstGeom>
          <a:solidFill>
            <a:srgbClr val="FFFFFF"/>
          </a:solid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72" name="Google Shape;972;p2"/>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5937281" y="4311656"/>
            <a:ext cx="1479000" cy="1056762"/>
          </a:xfrm>
          <a:prstGeom prst="rect">
            <a:avLst/>
          </a:prstGeom>
          <a:noFill/>
          <a:ln>
            <a:noFill/>
          </a:ln>
        </p:spPr>
      </p:pic>
      <p:pic>
        <p:nvPicPr>
          <p:cNvPr id="973" name="Google Shape;973;p2"/>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4159538" y="4701765"/>
            <a:ext cx="1980351" cy="276544"/>
          </a:xfrm>
          <a:prstGeom prst="rect">
            <a:avLst/>
          </a:prstGeom>
          <a:noFill/>
          <a:ln>
            <a:noFill/>
          </a:ln>
        </p:spPr>
      </p:pic>
      <p:pic>
        <p:nvPicPr>
          <p:cNvPr id="974" name="Google Shape;974;p2"/>
          <p:cNvPicPr preferRelativeResize="0"/>
          <p:nvPr/>
        </p:nvPicPr>
        <p:blipFill rotWithShape="1">
          <a:blip r:embed="rId7">
            <a:alphaModFix/>
          </a:blip>
          <a:srcRect/>
          <a:stretch/>
        </p:blipFill>
        <p:spPr>
          <a:xfrm>
            <a:off x="3129178" y="4623624"/>
            <a:ext cx="967495" cy="421325"/>
          </a:xfrm>
          <a:prstGeom prst="rect">
            <a:avLst/>
          </a:prstGeom>
          <a:noFill/>
          <a:ln>
            <a:noFill/>
          </a:ln>
        </p:spPr>
      </p:pic>
      <p:pic>
        <p:nvPicPr>
          <p:cNvPr id="975" name="Google Shape;975;p2"/>
          <p:cNvPicPr preferRelativeResize="0"/>
          <p:nvPr/>
        </p:nvPicPr>
        <p:blipFill>
          <a:blip r:embed="rId8" cstate="hqprint">
            <a:alphaModFix/>
            <a:extLst>
              <a:ext uri="{28A0092B-C50C-407E-A947-70E740481C1C}">
                <a14:useLocalDpi xmlns:a14="http://schemas.microsoft.com/office/drawing/2010/main"/>
              </a:ext>
            </a:extLst>
          </a:blip>
          <a:stretch>
            <a:fillRect/>
          </a:stretch>
        </p:blipFill>
        <p:spPr>
          <a:xfrm>
            <a:off x="1991150" y="4623627"/>
            <a:ext cx="1075144" cy="4213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10</a:t>
            </a:fld>
            <a:endParaRPr/>
          </a:p>
        </p:txBody>
      </p:sp>
      <p:pic>
        <p:nvPicPr>
          <p:cNvPr id="1087" name="Google Shape;1087;p14" descr="IMG-0126.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706334">
            <a:off x="5001955" y="1120295"/>
            <a:ext cx="2627643" cy="199666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088" name="Google Shape;1088;p14"/>
          <p:cNvSpPr/>
          <p:nvPr/>
        </p:nvSpPr>
        <p:spPr>
          <a:xfrm>
            <a:off x="3299325" y="186600"/>
            <a:ext cx="5717100" cy="47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rgbClr val="5DC1FF"/>
                </a:solidFill>
                <a:latin typeface="Montserrat"/>
                <a:ea typeface="Montserrat"/>
                <a:cs typeface="Montserrat"/>
                <a:sym typeface="Montserrat"/>
              </a:rPr>
              <a:t>LET’S DISCUSS</a:t>
            </a:r>
            <a:r>
              <a:rPr lang="en" sz="2500" b="1" i="0" u="none" strike="noStrike" cap="none">
                <a:solidFill>
                  <a:srgbClr val="FF0000"/>
                </a:solidFill>
                <a:latin typeface="Montserrat"/>
                <a:ea typeface="Montserrat"/>
                <a:cs typeface="Montserrat"/>
                <a:sym typeface="Montserrat"/>
              </a:rPr>
              <a:t> </a:t>
            </a:r>
            <a:r>
              <a:rPr lang="en" sz="2500" b="1" i="0" u="none" strike="noStrike" cap="none">
                <a:solidFill>
                  <a:srgbClr val="FFCF29"/>
                </a:solidFill>
                <a:latin typeface="Montserrat"/>
                <a:ea typeface="Montserrat"/>
                <a:cs typeface="Montserrat"/>
                <a:sym typeface="Montserrat"/>
              </a:rPr>
              <a:t>DIGITAL STRESS</a:t>
            </a:r>
            <a:endParaRPr sz="2500" b="1" i="0" u="none" strike="noStrike" cap="none">
              <a:solidFill>
                <a:srgbClr val="FFCF29"/>
              </a:solidFill>
              <a:latin typeface="Montserrat"/>
              <a:ea typeface="Montserrat"/>
              <a:cs typeface="Montserrat"/>
              <a:sym typeface="Montserrat"/>
            </a:endParaRPr>
          </a:p>
        </p:txBody>
      </p:sp>
      <p:pic>
        <p:nvPicPr>
          <p:cNvPr id="1089" name="Google Shape;1089;p14"/>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53499" y="142618"/>
            <a:ext cx="2542005" cy="562043"/>
          </a:xfrm>
          <a:prstGeom prst="rect">
            <a:avLst/>
          </a:prstGeom>
          <a:noFill/>
          <a:ln>
            <a:noFill/>
          </a:ln>
        </p:spPr>
      </p:pic>
      <p:pic>
        <p:nvPicPr>
          <p:cNvPr id="1090" name="Google Shape;1090;p14" descr="Screen Shot 2018-09-11 at 14.02.44.png"/>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rot="592837">
            <a:off x="4976277" y="2891680"/>
            <a:ext cx="2385984" cy="195885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091" name="Google Shape;1091;p14" descr="Screen Shot 2018-09-11 at 14.05.45.png"/>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rot="214636">
            <a:off x="7081169" y="1759387"/>
            <a:ext cx="1871309" cy="211172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092" name="Google Shape;1092;p14"/>
          <p:cNvSpPr/>
          <p:nvPr/>
        </p:nvSpPr>
        <p:spPr>
          <a:xfrm>
            <a:off x="651073" y="1994705"/>
            <a:ext cx="4088862" cy="223086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200"/>
              <a:buFont typeface="Arial"/>
              <a:buNone/>
            </a:pPr>
            <a:r>
              <a:rPr lang="en" sz="2200" b="1" i="0" u="none" strike="noStrike" cap="none">
                <a:solidFill>
                  <a:srgbClr val="5DC1FF"/>
                </a:solidFill>
                <a:latin typeface="Montserrat"/>
                <a:ea typeface="Montserrat"/>
                <a:cs typeface="Montserrat"/>
                <a:sym typeface="Montserrat"/>
              </a:rPr>
              <a:t>Digital stress refers to stress we get from using digital devices (e.g. smartphones, laptops, tablets, game consoles) and digital media (e.g. social media, online games, messenger apps).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11</a:t>
            </a:fld>
            <a:endParaRPr/>
          </a:p>
        </p:txBody>
      </p:sp>
      <p:sp>
        <p:nvSpPr>
          <p:cNvPr id="1098" name="Google Shape;1098;p15"/>
          <p:cNvSpPr txBox="1"/>
          <p:nvPr/>
        </p:nvSpPr>
        <p:spPr>
          <a:xfrm>
            <a:off x="266958" y="128375"/>
            <a:ext cx="6455700" cy="668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22222"/>
              </a:buClr>
              <a:buSzPts val="2400"/>
              <a:buFont typeface="Montserrat"/>
              <a:buNone/>
            </a:pPr>
            <a:r>
              <a:rPr lang="en" sz="3200" b="1" i="0" u="none" strike="noStrike" cap="none">
                <a:solidFill>
                  <a:srgbClr val="222222"/>
                </a:solidFill>
                <a:latin typeface="Montserrat"/>
                <a:ea typeface="Montserrat"/>
                <a:cs typeface="Montserrat"/>
                <a:sym typeface="Montserrat"/>
              </a:rPr>
              <a:t>What is resilience?</a:t>
            </a:r>
            <a:endParaRPr sz="3200" b="1" i="0" u="none" strike="noStrike" cap="none">
              <a:solidFill>
                <a:srgbClr val="222222"/>
              </a:solidFill>
              <a:latin typeface="Montserrat"/>
              <a:ea typeface="Montserrat"/>
              <a:cs typeface="Montserrat"/>
              <a:sym typeface="Montserrat"/>
            </a:endParaRPr>
          </a:p>
        </p:txBody>
      </p:sp>
      <p:sp>
        <p:nvSpPr>
          <p:cNvPr id="1099" name="Google Shape;1099;p15"/>
          <p:cNvSpPr txBox="1"/>
          <p:nvPr/>
        </p:nvSpPr>
        <p:spPr>
          <a:xfrm>
            <a:off x="141184" y="3443088"/>
            <a:ext cx="8964300" cy="1700400"/>
          </a:xfrm>
          <a:prstGeom prst="rect">
            <a:avLst/>
          </a:prstGeom>
          <a:noFill/>
          <a:ln>
            <a:noFill/>
          </a:ln>
        </p:spPr>
        <p:txBody>
          <a:bodyPr spcFirstLastPara="1" wrap="square" lIns="91425" tIns="91425" rIns="91425" bIns="91425" anchor="t" anchorCtr="0">
            <a:noAutofit/>
          </a:bodyPr>
          <a:lstStyle/>
          <a:p>
            <a:pPr marL="114300" marR="0" lvl="0" indent="0" algn="l" rtl="0">
              <a:lnSpc>
                <a:spcPct val="100000"/>
              </a:lnSpc>
              <a:spcBef>
                <a:spcPts val="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457200" marR="0" lvl="0" indent="-228600" algn="l" rtl="0">
              <a:lnSpc>
                <a:spcPct val="100000"/>
              </a:lnSpc>
              <a:spcBef>
                <a:spcPts val="6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Arial"/>
              <a:buNone/>
            </a:pPr>
            <a:r>
              <a:rPr lang="en" sz="1600" b="1" i="0" u="none" strike="noStrike" cap="none">
                <a:solidFill>
                  <a:srgbClr val="000000"/>
                </a:solidFill>
                <a:latin typeface="Montserrat"/>
                <a:ea typeface="Montserrat"/>
                <a:cs typeface="Montserrat"/>
                <a:sym typeface="Montserrat"/>
              </a:rPr>
              <a:t>	A rubber ball? 		A foam ball? 		A ping pong ball?</a:t>
            </a:r>
            <a:endParaRPr sz="1600" b="1" i="0" u="none" strike="noStrike" cap="none">
              <a:solidFill>
                <a:srgbClr val="000000"/>
              </a:solidFill>
              <a:latin typeface="Montserrat"/>
              <a:ea typeface="Montserrat"/>
              <a:cs typeface="Montserrat"/>
              <a:sym typeface="Montserrat"/>
            </a:endParaRPr>
          </a:p>
        </p:txBody>
      </p:sp>
      <p:pic>
        <p:nvPicPr>
          <p:cNvPr id="1100" name="Google Shape;1100;p1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279509" y="4471532"/>
            <a:ext cx="2517560" cy="556638"/>
          </a:xfrm>
          <a:prstGeom prst="rect">
            <a:avLst/>
          </a:prstGeom>
          <a:noFill/>
          <a:ln>
            <a:noFill/>
          </a:ln>
        </p:spPr>
      </p:pic>
      <p:sp>
        <p:nvSpPr>
          <p:cNvPr id="1101" name="Google Shape;1101;p15"/>
          <p:cNvSpPr/>
          <p:nvPr/>
        </p:nvSpPr>
        <p:spPr>
          <a:xfrm>
            <a:off x="4418688" y="335075"/>
            <a:ext cx="2853600" cy="1323300"/>
          </a:xfrm>
          <a:prstGeom prst="wedgeEllipseCallout">
            <a:avLst>
              <a:gd name="adj1" fmla="val -20833"/>
              <a:gd name="adj2" fmla="val 62500"/>
            </a:avLst>
          </a:prstGeom>
          <a:solidFill>
            <a:srgbClr val="5DC1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2" name="Google Shape;1102;p15"/>
          <p:cNvSpPr txBox="1"/>
          <p:nvPr/>
        </p:nvSpPr>
        <p:spPr>
          <a:xfrm>
            <a:off x="4526450" y="663467"/>
            <a:ext cx="2690100" cy="86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PT Sans"/>
                <a:ea typeface="PT Sans"/>
                <a:cs typeface="PT Sans"/>
                <a:sym typeface="PT Sans"/>
              </a:rPr>
              <a:t>Which ball do you think is the most resilient?</a:t>
            </a:r>
            <a:endParaRPr sz="1400" b="1" i="0" u="none" strike="noStrike" cap="none">
              <a:solidFill>
                <a:srgbClr val="000000"/>
              </a:solidFill>
              <a:latin typeface="PT Sans"/>
              <a:ea typeface="PT Sans"/>
              <a:cs typeface="PT Sans"/>
              <a:sym typeface="PT Sans"/>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3" name="Google Shape;1103;p15"/>
          <p:cNvPicPr preferRelativeResize="0"/>
          <p:nvPr/>
        </p:nvPicPr>
        <p:blipFill rotWithShape="1">
          <a:blip r:embed="rId4">
            <a:alphaModFix/>
          </a:blip>
          <a:srcRect/>
          <a:stretch/>
        </p:blipFill>
        <p:spPr>
          <a:xfrm>
            <a:off x="7601251" y="107954"/>
            <a:ext cx="1366302" cy="1326352"/>
          </a:xfrm>
          <a:prstGeom prst="rect">
            <a:avLst/>
          </a:prstGeom>
          <a:noFill/>
          <a:ln>
            <a:noFill/>
          </a:ln>
        </p:spPr>
      </p:pic>
      <p:pic>
        <p:nvPicPr>
          <p:cNvPr id="1104" name="Google Shape;1104;p15"/>
          <p:cNvPicPr preferRelativeResize="0"/>
          <p:nvPr/>
        </p:nvPicPr>
        <p:blipFill rotWithShape="1">
          <a:blip r:embed="rId5">
            <a:alphaModFix/>
          </a:blip>
          <a:srcRect/>
          <a:stretch/>
        </p:blipFill>
        <p:spPr>
          <a:xfrm>
            <a:off x="3298488" y="1923676"/>
            <a:ext cx="2547000" cy="183809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105" name="Google Shape;1105;p15"/>
          <p:cNvPicPr preferRelativeResize="0"/>
          <p:nvPr/>
        </p:nvPicPr>
        <p:blipFill rotWithShape="1">
          <a:blip r:embed="rId6">
            <a:alphaModFix/>
          </a:blip>
          <a:srcRect/>
          <a:stretch/>
        </p:blipFill>
        <p:spPr>
          <a:xfrm>
            <a:off x="6165325" y="1878948"/>
            <a:ext cx="2607226" cy="183585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106" name="Google Shape;1106;p15"/>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434975" y="1892176"/>
            <a:ext cx="2607226" cy="19011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g7faea66b6c_0_280"/>
          <p:cNvSpPr txBox="1">
            <a:spLocks noGrp="1"/>
          </p:cNvSpPr>
          <p:nvPr>
            <p:ph type="ctrTitle" idx="4294967295"/>
          </p:nvPr>
        </p:nvSpPr>
        <p:spPr>
          <a:xfrm>
            <a:off x="1763103" y="192588"/>
            <a:ext cx="5293500" cy="9492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22222"/>
              </a:buClr>
              <a:buSzPts val="2400"/>
              <a:buFont typeface="Montserrat"/>
              <a:buNone/>
            </a:pPr>
            <a:r>
              <a:rPr lang="en" sz="4800" b="1" i="0" u="none" strike="noStrike" cap="none">
                <a:solidFill>
                  <a:srgbClr val="F64646"/>
                </a:solidFill>
                <a:latin typeface="Montserrat"/>
                <a:ea typeface="Montserrat"/>
                <a:cs typeface="Montserrat"/>
                <a:sym typeface="Montserrat"/>
              </a:rPr>
              <a:t>Resilience is…</a:t>
            </a:r>
            <a:endParaRPr sz="4800" b="1" i="0" u="none" strike="noStrike" cap="none">
              <a:solidFill>
                <a:srgbClr val="F64646"/>
              </a:solidFill>
              <a:latin typeface="Montserrat"/>
              <a:ea typeface="Montserrat"/>
              <a:cs typeface="Montserrat"/>
              <a:sym typeface="Montserrat"/>
            </a:endParaRPr>
          </a:p>
        </p:txBody>
      </p:sp>
      <p:sp>
        <p:nvSpPr>
          <p:cNvPr id="1112" name="Google Shape;1112;g7faea66b6c_0_280"/>
          <p:cNvSpPr txBox="1">
            <a:spLocks noGrp="1"/>
          </p:cNvSpPr>
          <p:nvPr>
            <p:ph type="subTitle" idx="4294967295"/>
          </p:nvPr>
        </p:nvSpPr>
        <p:spPr>
          <a:xfrm>
            <a:off x="825024" y="1373800"/>
            <a:ext cx="5796900" cy="25830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600"/>
              </a:spcBef>
              <a:spcAft>
                <a:spcPts val="0"/>
              </a:spcAft>
              <a:buClr>
                <a:srgbClr val="000000"/>
              </a:buClr>
              <a:buSzPts val="1800"/>
              <a:buFont typeface="Montserrat Light"/>
              <a:buChar char="◂"/>
            </a:pPr>
            <a:r>
              <a:rPr lang="en" sz="1800" b="1" i="0" u="none" strike="noStrike" cap="none">
                <a:solidFill>
                  <a:srgbClr val="000000"/>
                </a:solidFill>
                <a:latin typeface="Montserrat Light"/>
                <a:ea typeface="Montserrat Light"/>
                <a:cs typeface="Montserrat Light"/>
                <a:sym typeface="Montserrat Light"/>
              </a:rPr>
              <a:t>Not about trying to be ‘so tough’ that nothing impacts us. Resilience is not about putting up with things.</a:t>
            </a:r>
            <a:endParaRPr sz="1800" b="1" i="0" u="none" strike="noStrike" cap="none">
              <a:solidFill>
                <a:srgbClr val="000000"/>
              </a:solidFill>
              <a:latin typeface="Montserrat Light"/>
              <a:ea typeface="Montserrat Light"/>
              <a:cs typeface="Montserrat Light"/>
              <a:sym typeface="Montserrat Light"/>
            </a:endParaRPr>
          </a:p>
          <a:p>
            <a:pPr marL="88900" marR="0" lvl="0" indent="0" algn="l" rtl="0">
              <a:lnSpc>
                <a:spcPct val="100000"/>
              </a:lnSpc>
              <a:spcBef>
                <a:spcPts val="600"/>
              </a:spcBef>
              <a:spcAft>
                <a:spcPts val="0"/>
              </a:spcAft>
              <a:buClr>
                <a:srgbClr val="FFC800"/>
              </a:buClr>
              <a:buSzPts val="2200"/>
              <a:buFont typeface="Montserrat Light"/>
              <a:buNone/>
            </a:pPr>
            <a:endParaRPr sz="1800" b="1" i="0" u="none" strike="noStrike" cap="none">
              <a:solidFill>
                <a:srgbClr val="000000"/>
              </a:solidFill>
              <a:latin typeface="Montserrat Light"/>
              <a:ea typeface="Montserrat Light"/>
              <a:cs typeface="Montserrat Light"/>
              <a:sym typeface="Montserrat Light"/>
            </a:endParaRPr>
          </a:p>
          <a:p>
            <a:pPr marL="457200" marR="0" lvl="0" indent="-342900" algn="l" rtl="0">
              <a:lnSpc>
                <a:spcPct val="100000"/>
              </a:lnSpc>
              <a:spcBef>
                <a:spcPts val="600"/>
              </a:spcBef>
              <a:spcAft>
                <a:spcPts val="0"/>
              </a:spcAft>
              <a:buClr>
                <a:srgbClr val="000000"/>
              </a:buClr>
              <a:buSzPts val="1800"/>
              <a:buFont typeface="Montserrat Light"/>
              <a:buChar char="◂"/>
            </a:pPr>
            <a:r>
              <a:rPr lang="en" sz="1800" b="1" i="0" u="none" strike="noStrike" cap="none">
                <a:solidFill>
                  <a:srgbClr val="000000"/>
                </a:solidFill>
                <a:latin typeface="Montserrat Light"/>
                <a:ea typeface="Montserrat Light"/>
                <a:cs typeface="Montserrat Light"/>
                <a:sym typeface="Montserrat Light"/>
              </a:rPr>
              <a:t>Resilience is the ability to recover from setbacks. It is ok to feel sad, angry, happy, worried...it is how we respond and adapt that is key.</a:t>
            </a:r>
            <a:endParaRPr sz="1800" b="1" i="0" u="none" strike="noStrike" cap="none">
              <a:solidFill>
                <a:srgbClr val="000000"/>
              </a:solidFill>
              <a:latin typeface="Montserrat Light"/>
              <a:ea typeface="Montserrat Light"/>
              <a:cs typeface="Montserrat Light"/>
              <a:sym typeface="Montserrat Light"/>
            </a:endParaRPr>
          </a:p>
        </p:txBody>
      </p:sp>
      <p:pic>
        <p:nvPicPr>
          <p:cNvPr id="1113" name="Google Shape;1113;g7faea66b6c_0_280"/>
          <p:cNvPicPr preferRelativeResize="0"/>
          <p:nvPr/>
        </p:nvPicPr>
        <p:blipFill rotWithShape="1">
          <a:blip r:embed="rId3">
            <a:alphaModFix/>
          </a:blip>
          <a:srcRect/>
          <a:stretch/>
        </p:blipFill>
        <p:spPr>
          <a:xfrm>
            <a:off x="219972" y="195759"/>
            <a:ext cx="1042556" cy="982639"/>
          </a:xfrm>
          <a:prstGeom prst="rect">
            <a:avLst/>
          </a:prstGeom>
          <a:noFill/>
          <a:ln>
            <a:noFill/>
          </a:ln>
        </p:spPr>
      </p:pic>
      <p:pic>
        <p:nvPicPr>
          <p:cNvPr id="1114" name="Google Shape;1114;g7faea66b6c_0_280"/>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274527" y="4421562"/>
            <a:ext cx="2517560" cy="55663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g7faea66b6c_0_50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13</a:t>
            </a:fld>
            <a:endParaRPr/>
          </a:p>
        </p:txBody>
      </p:sp>
      <p:sp>
        <p:nvSpPr>
          <p:cNvPr id="1120" name="Google Shape;1120;g7faea66b6c_0_509"/>
          <p:cNvSpPr txBox="1">
            <a:spLocks noGrp="1"/>
          </p:cNvSpPr>
          <p:nvPr>
            <p:ph type="ctrTitle" idx="4294967295"/>
          </p:nvPr>
        </p:nvSpPr>
        <p:spPr>
          <a:xfrm>
            <a:off x="354249" y="1360419"/>
            <a:ext cx="7663247" cy="1158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22222"/>
              </a:buClr>
              <a:buSzPts val="2400"/>
              <a:buFont typeface="Montserrat"/>
              <a:buNone/>
            </a:pPr>
            <a:r>
              <a:rPr lang="en" sz="3000" b="1" i="0" u="none" strike="noStrike" cap="none">
                <a:solidFill>
                  <a:srgbClr val="FFA400"/>
                </a:solidFill>
                <a:latin typeface="Montserrat"/>
                <a:ea typeface="Montserrat"/>
                <a:cs typeface="Montserrat"/>
                <a:sym typeface="Montserrat"/>
              </a:rPr>
              <a:t>Definition of </a:t>
            </a:r>
            <a:br>
              <a:rPr lang="en" sz="3000" b="1" i="0" u="none" strike="noStrike" cap="none">
                <a:solidFill>
                  <a:srgbClr val="FFA400"/>
                </a:solidFill>
                <a:latin typeface="Montserrat"/>
                <a:ea typeface="Montserrat"/>
                <a:cs typeface="Montserrat"/>
                <a:sym typeface="Montserrat"/>
              </a:rPr>
            </a:br>
            <a:r>
              <a:rPr lang="en" sz="3000" b="1" i="0" u="none" strike="noStrike" cap="none">
                <a:solidFill>
                  <a:srgbClr val="FFA400"/>
                </a:solidFill>
                <a:latin typeface="Montserrat"/>
                <a:ea typeface="Montserrat"/>
                <a:cs typeface="Montserrat"/>
                <a:sym typeface="Montserrat"/>
              </a:rPr>
              <a:t>Digital Resilience</a:t>
            </a:r>
            <a:endParaRPr sz="3000" b="1" i="0" u="none" strike="noStrike" cap="none">
              <a:solidFill>
                <a:srgbClr val="FFA400"/>
              </a:solidFill>
              <a:latin typeface="Montserrat"/>
              <a:ea typeface="Montserrat"/>
              <a:cs typeface="Montserrat"/>
              <a:sym typeface="Montserrat"/>
            </a:endParaRPr>
          </a:p>
        </p:txBody>
      </p:sp>
      <p:sp>
        <p:nvSpPr>
          <p:cNvPr id="1121" name="Google Shape;1121;g7faea66b6c_0_509"/>
          <p:cNvSpPr txBox="1">
            <a:spLocks noGrp="1"/>
          </p:cNvSpPr>
          <p:nvPr>
            <p:ph type="subTitle" idx="4294967295"/>
          </p:nvPr>
        </p:nvSpPr>
        <p:spPr>
          <a:xfrm>
            <a:off x="354250" y="2560800"/>
            <a:ext cx="4575600" cy="78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FFC800"/>
              </a:buClr>
              <a:buSzPts val="2200"/>
              <a:buFont typeface="Montserrat Light"/>
              <a:buNone/>
            </a:pPr>
            <a:r>
              <a:rPr lang="en" sz="2200" b="0" i="0" u="none" strike="noStrike" cap="none">
                <a:solidFill>
                  <a:srgbClr val="434343"/>
                </a:solidFill>
                <a:latin typeface="Montserrat Light"/>
                <a:ea typeface="Montserrat Light"/>
                <a:cs typeface="Montserrat Light"/>
                <a:sym typeface="Montserrat Light"/>
              </a:rPr>
              <a:t>Digital resilience is the ability to bounce back from difficult times online over time.</a:t>
            </a:r>
            <a:endParaRPr sz="1800" b="0" i="0" u="none" strike="noStrike" cap="none">
              <a:solidFill>
                <a:srgbClr val="434343"/>
              </a:solidFill>
              <a:latin typeface="Montserrat Light"/>
              <a:ea typeface="Montserrat Light"/>
              <a:cs typeface="Montserrat Light"/>
              <a:sym typeface="Montserrat Light"/>
            </a:endParaRPr>
          </a:p>
        </p:txBody>
      </p:sp>
      <p:pic>
        <p:nvPicPr>
          <p:cNvPr id="1122" name="Google Shape;1122;g7faea66b6c_0_509"/>
          <p:cNvPicPr preferRelativeResize="0"/>
          <p:nvPr/>
        </p:nvPicPr>
        <p:blipFill rotWithShape="1">
          <a:blip r:embed="rId3">
            <a:alphaModFix/>
          </a:blip>
          <a:srcRect/>
          <a:stretch/>
        </p:blipFill>
        <p:spPr>
          <a:xfrm>
            <a:off x="4992787" y="1004500"/>
            <a:ext cx="4016557" cy="2792550"/>
          </a:xfrm>
          <a:prstGeom prst="rect">
            <a:avLst/>
          </a:prstGeom>
          <a:noFill/>
          <a:ln>
            <a:noFill/>
          </a:ln>
        </p:spPr>
      </p:pic>
      <p:pic>
        <p:nvPicPr>
          <p:cNvPr id="1123" name="Google Shape;1123;g7faea66b6c_0_509"/>
          <p:cNvPicPr preferRelativeResize="0"/>
          <p:nvPr/>
        </p:nvPicPr>
        <p:blipFill rotWithShape="1">
          <a:blip r:embed="rId4">
            <a:alphaModFix/>
          </a:blip>
          <a:srcRect/>
          <a:stretch/>
        </p:blipFill>
        <p:spPr>
          <a:xfrm>
            <a:off x="244809" y="101436"/>
            <a:ext cx="1042556" cy="982639"/>
          </a:xfrm>
          <a:prstGeom prst="rect">
            <a:avLst/>
          </a:prstGeom>
          <a:noFill/>
          <a:ln>
            <a:noFill/>
          </a:ln>
        </p:spPr>
      </p:pic>
      <p:pic>
        <p:nvPicPr>
          <p:cNvPr id="1124" name="Google Shape;1124;g7faea66b6c_0_509"/>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3214014" y="4471532"/>
            <a:ext cx="2517560" cy="55663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14</a:t>
            </a:fld>
            <a:endParaRPr/>
          </a:p>
        </p:txBody>
      </p:sp>
      <p:pic>
        <p:nvPicPr>
          <p:cNvPr id="1130" name="Google Shape;1130;p16"/>
          <p:cNvPicPr preferRelativeResize="0"/>
          <p:nvPr/>
        </p:nvPicPr>
        <p:blipFill rotWithShape="1">
          <a:blip r:embed="rId3">
            <a:alphaModFix/>
          </a:blip>
          <a:srcRect/>
          <a:stretch/>
        </p:blipFill>
        <p:spPr>
          <a:xfrm>
            <a:off x="4479981" y="1009762"/>
            <a:ext cx="4425894" cy="3858826"/>
          </a:xfrm>
          <a:prstGeom prst="rect">
            <a:avLst/>
          </a:prstGeom>
          <a:noFill/>
          <a:ln>
            <a:noFill/>
          </a:ln>
        </p:spPr>
      </p:pic>
      <p:pic>
        <p:nvPicPr>
          <p:cNvPr id="1131" name="Google Shape;1131;p16" descr="Screen Shot 2018-09-11 at 14.06.09.pn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651375" y="1247153"/>
            <a:ext cx="4089886" cy="2294080"/>
          </a:xfrm>
          <a:prstGeom prst="rect">
            <a:avLst/>
          </a:prstGeom>
          <a:noFill/>
          <a:ln>
            <a:noFill/>
          </a:ln>
        </p:spPr>
      </p:pic>
      <p:pic>
        <p:nvPicPr>
          <p:cNvPr id="1132" name="Google Shape;1132;p16"/>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216390" y="4201335"/>
            <a:ext cx="3017974" cy="667253"/>
          </a:xfrm>
          <a:prstGeom prst="rect">
            <a:avLst/>
          </a:prstGeom>
          <a:noFill/>
          <a:ln>
            <a:noFill/>
          </a:ln>
        </p:spPr>
      </p:pic>
      <p:sp>
        <p:nvSpPr>
          <p:cNvPr id="1133" name="Google Shape;1133;p16"/>
          <p:cNvSpPr txBox="1"/>
          <p:nvPr/>
        </p:nvSpPr>
        <p:spPr>
          <a:xfrm>
            <a:off x="216390" y="230228"/>
            <a:ext cx="6006610" cy="1159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rgbClr val="FFCF29"/>
                </a:solidFill>
                <a:latin typeface="Arial"/>
                <a:ea typeface="Arial"/>
                <a:cs typeface="Arial"/>
                <a:sym typeface="Arial"/>
              </a:rPr>
              <a:t>Managing our online wellbeing</a:t>
            </a:r>
            <a:endParaRPr sz="2800" b="1" i="0" u="none" strike="noStrike" cap="none">
              <a:solidFill>
                <a:srgbClr val="FFCF29"/>
              </a:solidFill>
              <a:latin typeface="Arial"/>
              <a:ea typeface="Arial"/>
              <a:cs typeface="Arial"/>
              <a:sym typeface="Arial"/>
            </a:endParaRPr>
          </a:p>
        </p:txBody>
      </p:sp>
      <p:sp>
        <p:nvSpPr>
          <p:cNvPr id="1134" name="Google Shape;1134;p16"/>
          <p:cNvSpPr/>
          <p:nvPr/>
        </p:nvSpPr>
        <p:spPr>
          <a:xfrm>
            <a:off x="678194" y="2120904"/>
            <a:ext cx="502500" cy="502500"/>
          </a:xfrm>
          <a:prstGeom prst="ellipse">
            <a:avLst/>
          </a:prstGeom>
          <a:solidFill>
            <a:srgbClr val="FEC50A"/>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Roboto Light"/>
              <a:ea typeface="Roboto Light"/>
              <a:cs typeface="Roboto Light"/>
              <a:sym typeface="Roboto Light"/>
            </a:endParaRPr>
          </a:p>
        </p:txBody>
      </p:sp>
      <p:sp>
        <p:nvSpPr>
          <p:cNvPr id="1135" name="Google Shape;1135;p16"/>
          <p:cNvSpPr/>
          <p:nvPr/>
        </p:nvSpPr>
        <p:spPr>
          <a:xfrm>
            <a:off x="678188" y="1173928"/>
            <a:ext cx="502500" cy="502500"/>
          </a:xfrm>
          <a:prstGeom prst="ellipse">
            <a:avLst/>
          </a:prstGeom>
          <a:solidFill>
            <a:srgbClr val="00C0F3"/>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Roboto Light"/>
              <a:ea typeface="Roboto Light"/>
              <a:cs typeface="Roboto Light"/>
              <a:sym typeface="Roboto Light"/>
            </a:endParaRPr>
          </a:p>
        </p:txBody>
      </p:sp>
      <p:sp>
        <p:nvSpPr>
          <p:cNvPr id="1136" name="Google Shape;1136;p16"/>
          <p:cNvSpPr/>
          <p:nvPr/>
        </p:nvSpPr>
        <p:spPr>
          <a:xfrm>
            <a:off x="678188" y="3067907"/>
            <a:ext cx="502515" cy="502515"/>
          </a:xfrm>
          <a:prstGeom prst="ellipse">
            <a:avLst/>
          </a:prstGeom>
          <a:solidFill>
            <a:srgbClr val="F05E43"/>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Roboto Light"/>
              <a:ea typeface="Roboto Light"/>
              <a:cs typeface="Roboto Light"/>
              <a:sym typeface="Roboto Light"/>
            </a:endParaRPr>
          </a:p>
        </p:txBody>
      </p:sp>
      <p:sp>
        <p:nvSpPr>
          <p:cNvPr id="1137" name="Google Shape;1137;p16"/>
          <p:cNvSpPr/>
          <p:nvPr/>
        </p:nvSpPr>
        <p:spPr>
          <a:xfrm>
            <a:off x="1183475" y="1099375"/>
            <a:ext cx="2807400" cy="651600"/>
          </a:xfrm>
          <a:prstGeom prst="rect">
            <a:avLst/>
          </a:prstGeom>
          <a:noFill/>
          <a:ln>
            <a:noFill/>
          </a:ln>
        </p:spPr>
        <p:txBody>
          <a:bodyPr spcFirstLastPara="1" wrap="square" lIns="91425" tIns="45700" rIns="91425" bIns="45700" anchor="t" anchorCtr="0">
            <a:spAutoFit/>
          </a:bodyPr>
          <a:lstStyle/>
          <a:p>
            <a:pPr marL="101600" marR="0" lvl="0" indent="0" algn="l" rtl="0">
              <a:lnSpc>
                <a:spcPct val="90000"/>
              </a:lnSpc>
              <a:spcBef>
                <a:spcPts val="0"/>
              </a:spcBef>
              <a:spcAft>
                <a:spcPts val="0"/>
              </a:spcAft>
              <a:buClr>
                <a:srgbClr val="000000"/>
              </a:buClr>
              <a:buSzPts val="2000"/>
              <a:buFont typeface="Arial"/>
              <a:buNone/>
            </a:pPr>
            <a:r>
              <a:rPr lang="en" sz="2000" b="1" i="0" u="none" strike="noStrike" cap="none">
                <a:solidFill>
                  <a:srgbClr val="141414"/>
                </a:solidFill>
                <a:latin typeface="Montserrat"/>
                <a:ea typeface="Montserrat"/>
                <a:cs typeface="Montserrat"/>
                <a:sym typeface="Montserrat"/>
              </a:rPr>
              <a:t>Making Time for </a:t>
            </a:r>
            <a:endParaRPr sz="2000" b="1" i="0" u="none" strike="noStrike" cap="none">
              <a:solidFill>
                <a:srgbClr val="141414"/>
              </a:solidFill>
              <a:latin typeface="Montserrat"/>
              <a:ea typeface="Montserrat"/>
              <a:cs typeface="Montserrat"/>
              <a:sym typeface="Montserrat"/>
            </a:endParaRPr>
          </a:p>
          <a:p>
            <a:pPr marL="101600" marR="0" lvl="0" indent="0" algn="l" rtl="0">
              <a:lnSpc>
                <a:spcPct val="90000"/>
              </a:lnSpc>
              <a:spcBef>
                <a:spcPts val="0"/>
              </a:spcBef>
              <a:spcAft>
                <a:spcPts val="0"/>
              </a:spcAft>
              <a:buClr>
                <a:srgbClr val="000000"/>
              </a:buClr>
              <a:buSzPts val="2000"/>
              <a:buFont typeface="Arial"/>
              <a:buNone/>
            </a:pPr>
            <a:r>
              <a:rPr lang="en" sz="2000" b="1" i="0" u="none" strike="noStrike" cap="none">
                <a:solidFill>
                  <a:srgbClr val="141414"/>
                </a:solidFill>
                <a:latin typeface="Montserrat"/>
                <a:ea typeface="Montserrat"/>
                <a:cs typeface="Montserrat"/>
                <a:sym typeface="Montserrat"/>
              </a:rPr>
              <a:t>Rest </a:t>
            </a:r>
            <a:r>
              <a:rPr lang="en" sz="2000" b="1">
                <a:solidFill>
                  <a:srgbClr val="141414"/>
                </a:solidFill>
                <a:latin typeface="Montserrat"/>
                <a:ea typeface="Montserrat"/>
                <a:cs typeface="Montserrat"/>
                <a:sym typeface="Montserrat"/>
              </a:rPr>
              <a:t>&amp;</a:t>
            </a:r>
            <a:r>
              <a:rPr lang="en" sz="2000" b="1" i="0" u="none" strike="noStrike" cap="none">
                <a:solidFill>
                  <a:srgbClr val="141414"/>
                </a:solidFill>
                <a:latin typeface="Montserrat"/>
                <a:ea typeface="Montserrat"/>
                <a:cs typeface="Montserrat"/>
                <a:sym typeface="Montserrat"/>
              </a:rPr>
              <a:t> Reflection </a:t>
            </a:r>
            <a:endParaRPr sz="1400" b="0" i="0" u="none" strike="noStrike" cap="none">
              <a:solidFill>
                <a:srgbClr val="000000"/>
              </a:solidFill>
              <a:latin typeface="Arial"/>
              <a:ea typeface="Arial"/>
              <a:cs typeface="Arial"/>
              <a:sym typeface="Arial"/>
            </a:endParaRPr>
          </a:p>
        </p:txBody>
      </p:sp>
      <p:sp>
        <p:nvSpPr>
          <p:cNvPr id="1138" name="Google Shape;1138;p16"/>
          <p:cNvSpPr/>
          <p:nvPr/>
        </p:nvSpPr>
        <p:spPr>
          <a:xfrm>
            <a:off x="1183475" y="2122650"/>
            <a:ext cx="2578800" cy="651600"/>
          </a:xfrm>
          <a:prstGeom prst="rect">
            <a:avLst/>
          </a:prstGeom>
          <a:noFill/>
          <a:ln>
            <a:noFill/>
          </a:ln>
        </p:spPr>
        <p:txBody>
          <a:bodyPr spcFirstLastPara="1" wrap="square" lIns="91425" tIns="45700" rIns="91425" bIns="45700" anchor="t" anchorCtr="0">
            <a:spAutoFit/>
          </a:bodyPr>
          <a:lstStyle/>
          <a:p>
            <a:pPr marL="101600" marR="0" lvl="0" indent="0" algn="l" rtl="0">
              <a:lnSpc>
                <a:spcPct val="90000"/>
              </a:lnSpc>
              <a:spcBef>
                <a:spcPts val="0"/>
              </a:spcBef>
              <a:spcAft>
                <a:spcPts val="0"/>
              </a:spcAft>
              <a:buClr>
                <a:srgbClr val="000000"/>
              </a:buClr>
              <a:buSzPts val="2000"/>
              <a:buFont typeface="Arial"/>
              <a:buNone/>
            </a:pPr>
            <a:r>
              <a:rPr lang="en" sz="2000" b="1" i="0" u="none" strike="noStrike" cap="none">
                <a:solidFill>
                  <a:srgbClr val="141414"/>
                </a:solidFill>
                <a:latin typeface="Montserrat"/>
                <a:ea typeface="Montserrat"/>
                <a:cs typeface="Montserrat"/>
                <a:sym typeface="Montserrat"/>
              </a:rPr>
              <a:t>Changing Habits </a:t>
            </a:r>
            <a:endParaRPr sz="2000" b="1" i="0" u="none" strike="noStrike" cap="none">
              <a:solidFill>
                <a:srgbClr val="141414"/>
              </a:solidFill>
              <a:latin typeface="Montserrat"/>
              <a:ea typeface="Montserrat"/>
              <a:cs typeface="Montserrat"/>
              <a:sym typeface="Montserrat"/>
            </a:endParaRPr>
          </a:p>
          <a:p>
            <a:pPr marL="101600" marR="0" lvl="0" indent="0" algn="l" rtl="0">
              <a:lnSpc>
                <a:spcPct val="90000"/>
              </a:lnSpc>
              <a:spcBef>
                <a:spcPts val="0"/>
              </a:spcBef>
              <a:spcAft>
                <a:spcPts val="0"/>
              </a:spcAft>
              <a:buClr>
                <a:srgbClr val="000000"/>
              </a:buClr>
              <a:buSzPts val="2000"/>
              <a:buFont typeface="Arial"/>
              <a:buNone/>
            </a:pPr>
            <a:r>
              <a:rPr lang="en" sz="2000" b="1">
                <a:solidFill>
                  <a:srgbClr val="141414"/>
                </a:solidFill>
                <a:latin typeface="Montserrat"/>
                <a:ea typeface="Montserrat"/>
                <a:cs typeface="Montserrat"/>
                <a:sym typeface="Montserrat"/>
              </a:rPr>
              <a:t>&amp;</a:t>
            </a:r>
            <a:r>
              <a:rPr lang="en" sz="2000" b="1" i="0" u="none" strike="noStrike" cap="none">
                <a:solidFill>
                  <a:srgbClr val="141414"/>
                </a:solidFill>
                <a:latin typeface="Montserrat"/>
                <a:ea typeface="Montserrat"/>
                <a:cs typeface="Montserrat"/>
                <a:sym typeface="Montserrat"/>
              </a:rPr>
              <a:t> Attitudes </a:t>
            </a:r>
            <a:endParaRPr sz="1400" b="0" i="0" u="none" strike="noStrike" cap="none">
              <a:solidFill>
                <a:srgbClr val="000000"/>
              </a:solidFill>
              <a:latin typeface="Arial"/>
              <a:ea typeface="Arial"/>
              <a:cs typeface="Arial"/>
              <a:sym typeface="Arial"/>
            </a:endParaRPr>
          </a:p>
        </p:txBody>
      </p:sp>
      <p:sp>
        <p:nvSpPr>
          <p:cNvPr id="1139" name="Google Shape;1139;p16"/>
          <p:cNvSpPr/>
          <p:nvPr/>
        </p:nvSpPr>
        <p:spPr>
          <a:xfrm>
            <a:off x="1183474" y="3067893"/>
            <a:ext cx="2422200" cy="374400"/>
          </a:xfrm>
          <a:prstGeom prst="rect">
            <a:avLst/>
          </a:prstGeom>
          <a:noFill/>
          <a:ln>
            <a:noFill/>
          </a:ln>
        </p:spPr>
        <p:txBody>
          <a:bodyPr spcFirstLastPara="1" wrap="square" lIns="91425" tIns="45700" rIns="91425" bIns="45700" anchor="t" anchorCtr="0">
            <a:spAutoFit/>
          </a:bodyPr>
          <a:lstStyle/>
          <a:p>
            <a:pPr marL="101600" marR="0" lvl="0" indent="0" algn="l" rtl="0">
              <a:lnSpc>
                <a:spcPct val="90000"/>
              </a:lnSpc>
              <a:spcBef>
                <a:spcPts val="0"/>
              </a:spcBef>
              <a:spcAft>
                <a:spcPts val="0"/>
              </a:spcAft>
              <a:buClr>
                <a:srgbClr val="000000"/>
              </a:buClr>
              <a:buSzPts val="2000"/>
              <a:buFont typeface="Arial"/>
              <a:buNone/>
            </a:pPr>
            <a:r>
              <a:rPr lang="en" sz="2000" b="1" i="0" u="none" strike="noStrike" cap="none">
                <a:solidFill>
                  <a:srgbClr val="141414"/>
                </a:solidFill>
                <a:latin typeface="Montserrat"/>
                <a:ea typeface="Montserrat"/>
                <a:cs typeface="Montserrat"/>
                <a:sym typeface="Montserrat"/>
              </a:rPr>
              <a:t>Time Management</a:t>
            </a:r>
            <a:r>
              <a:rPr lang="en" sz="2000" b="0" i="0" u="none" strike="noStrike" cap="none">
                <a:solidFill>
                  <a:srgbClr val="141414"/>
                </a:solidFill>
                <a:latin typeface="Montserrat"/>
                <a:ea typeface="Montserrat"/>
                <a:cs typeface="Montserrat"/>
                <a:sym typeface="Montserrat"/>
              </a:rPr>
              <a:t> </a:t>
            </a:r>
            <a:endParaRPr sz="2000" b="1" i="0" u="none" strike="noStrike" cap="none">
              <a:solidFill>
                <a:srgbClr val="141414"/>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15</a:t>
            </a:fld>
            <a:endParaRPr/>
          </a:p>
        </p:txBody>
      </p:sp>
      <p:pic>
        <p:nvPicPr>
          <p:cNvPr id="1145" name="Google Shape;1145;p17"/>
          <p:cNvPicPr preferRelativeResize="0"/>
          <p:nvPr/>
        </p:nvPicPr>
        <p:blipFill rotWithShape="1">
          <a:blip r:embed="rId3">
            <a:alphaModFix/>
          </a:blip>
          <a:srcRect/>
          <a:stretch/>
        </p:blipFill>
        <p:spPr>
          <a:xfrm>
            <a:off x="6324184" y="1136169"/>
            <a:ext cx="2781300" cy="2838450"/>
          </a:xfrm>
          <a:prstGeom prst="rect">
            <a:avLst/>
          </a:prstGeom>
          <a:noFill/>
          <a:ln>
            <a:noFill/>
          </a:ln>
        </p:spPr>
      </p:pic>
      <p:sp>
        <p:nvSpPr>
          <p:cNvPr id="1146" name="Google Shape;1146;p17"/>
          <p:cNvSpPr txBox="1"/>
          <p:nvPr/>
        </p:nvSpPr>
        <p:spPr>
          <a:xfrm>
            <a:off x="627825" y="148550"/>
            <a:ext cx="6006900" cy="675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000"/>
              <a:buFont typeface="Arial"/>
              <a:buNone/>
            </a:pPr>
            <a:r>
              <a:rPr lang="en" sz="3000" b="1" i="0" u="none" strike="noStrike" cap="none">
                <a:solidFill>
                  <a:srgbClr val="4A86E8"/>
                </a:solidFill>
                <a:latin typeface="Montserrat"/>
                <a:ea typeface="Montserrat"/>
                <a:cs typeface="Montserrat"/>
                <a:sym typeface="Montserrat"/>
              </a:rPr>
              <a:t>Making Time for </a:t>
            </a:r>
            <a:endParaRPr sz="3000" b="1" i="0" u="none" strike="noStrike" cap="none">
              <a:solidFill>
                <a:srgbClr val="4A86E8"/>
              </a:solidFill>
              <a:latin typeface="Montserrat"/>
              <a:ea typeface="Montserrat"/>
              <a:cs typeface="Montserrat"/>
              <a:sym typeface="Montserrat"/>
            </a:endParaRPr>
          </a:p>
          <a:p>
            <a:pPr marL="0" marR="0" lvl="0" indent="0" algn="l" rtl="0">
              <a:lnSpc>
                <a:spcPct val="90000"/>
              </a:lnSpc>
              <a:spcBef>
                <a:spcPts val="0"/>
              </a:spcBef>
              <a:spcAft>
                <a:spcPts val="0"/>
              </a:spcAft>
              <a:buClr>
                <a:srgbClr val="000000"/>
              </a:buClr>
              <a:buSzPts val="3000"/>
              <a:buFont typeface="Arial"/>
              <a:buNone/>
            </a:pPr>
            <a:r>
              <a:rPr lang="en" sz="3000" b="1" i="0" u="none" strike="noStrike" cap="none">
                <a:solidFill>
                  <a:srgbClr val="4A86E8"/>
                </a:solidFill>
                <a:latin typeface="Montserrat"/>
                <a:ea typeface="Montserrat"/>
                <a:cs typeface="Montserrat"/>
                <a:sym typeface="Montserrat"/>
              </a:rPr>
              <a:t>Rest and Reflection </a:t>
            </a:r>
            <a:endParaRPr sz="3000" b="1" i="0" u="none" strike="noStrike" cap="none">
              <a:solidFill>
                <a:srgbClr val="4A86E8"/>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Light"/>
              <a:ea typeface="Montserrat Light"/>
              <a:cs typeface="Montserrat Light"/>
              <a:sym typeface="Montserrat Light"/>
            </a:endParaRPr>
          </a:p>
        </p:txBody>
      </p:sp>
      <p:sp>
        <p:nvSpPr>
          <p:cNvPr id="1147" name="Google Shape;1147;p17"/>
          <p:cNvSpPr txBox="1"/>
          <p:nvPr/>
        </p:nvSpPr>
        <p:spPr>
          <a:xfrm>
            <a:off x="296500" y="1136163"/>
            <a:ext cx="5720100" cy="25749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90000"/>
              </a:lnSpc>
              <a:spcBef>
                <a:spcPts val="0"/>
              </a:spcBef>
              <a:spcAft>
                <a:spcPts val="0"/>
              </a:spcAft>
              <a:buClr>
                <a:schemeClr val="dk1"/>
              </a:buClr>
              <a:buSzPts val="1600"/>
              <a:buFont typeface="Montserrat"/>
              <a:buChar char="●"/>
            </a:pPr>
            <a:r>
              <a:rPr lang="en" sz="1600" i="0" u="none" strike="noStrike" cap="none">
                <a:solidFill>
                  <a:schemeClr val="dk1"/>
                </a:solidFill>
                <a:latin typeface="Montserrat"/>
                <a:ea typeface="Montserrat"/>
                <a:cs typeface="Montserrat"/>
                <a:sym typeface="Montserrat"/>
              </a:rPr>
              <a:t>Turn off your notifications. </a:t>
            </a:r>
            <a:endParaRPr sz="1600" i="0" u="none" strike="noStrike" cap="none">
              <a:solidFill>
                <a:srgbClr val="000000"/>
              </a:solidFill>
              <a:latin typeface="Montserrat"/>
              <a:ea typeface="Montserrat"/>
              <a:cs typeface="Montserrat"/>
              <a:sym typeface="Montserrat"/>
            </a:endParaRPr>
          </a:p>
          <a:p>
            <a:pPr marL="457200" marR="0" lvl="0" indent="0" algn="l" rtl="0">
              <a:lnSpc>
                <a:spcPct val="90000"/>
              </a:lnSpc>
              <a:spcBef>
                <a:spcPts val="0"/>
              </a:spcBef>
              <a:spcAft>
                <a:spcPts val="0"/>
              </a:spcAft>
              <a:buClr>
                <a:srgbClr val="000000"/>
              </a:buClr>
              <a:buSzPts val="1800"/>
              <a:buFont typeface="Arial"/>
              <a:buNone/>
            </a:pPr>
            <a:endParaRPr sz="1600" i="0" u="none" strike="noStrike" cap="none">
              <a:solidFill>
                <a:schemeClr val="dk1"/>
              </a:solidFill>
              <a:latin typeface="Montserrat"/>
              <a:ea typeface="Montserrat"/>
              <a:cs typeface="Montserrat"/>
              <a:sym typeface="Montserrat"/>
            </a:endParaRPr>
          </a:p>
          <a:p>
            <a:pPr marL="457200" marR="0" lvl="0" indent="-330200" algn="l" rtl="0">
              <a:lnSpc>
                <a:spcPct val="90000"/>
              </a:lnSpc>
              <a:spcBef>
                <a:spcPts val="0"/>
              </a:spcBef>
              <a:spcAft>
                <a:spcPts val="0"/>
              </a:spcAft>
              <a:buClr>
                <a:schemeClr val="dk1"/>
              </a:buClr>
              <a:buSzPts val="1600"/>
              <a:buFont typeface="Montserrat"/>
              <a:buChar char="●"/>
            </a:pPr>
            <a:r>
              <a:rPr lang="en" sz="1600" i="0" u="none" strike="noStrike" cap="none">
                <a:solidFill>
                  <a:schemeClr val="dk1"/>
                </a:solidFill>
                <a:latin typeface="Montserrat"/>
                <a:ea typeface="Montserrat"/>
                <a:cs typeface="Montserrat"/>
                <a:sym typeface="Montserrat"/>
              </a:rPr>
              <a:t>Play a game of “phone stack” with your friends.</a:t>
            </a:r>
            <a:endParaRPr sz="1600" i="0" u="none" strike="noStrike" cap="none">
              <a:solidFill>
                <a:srgbClr val="000000"/>
              </a:solidFill>
              <a:latin typeface="Montserrat"/>
              <a:ea typeface="Montserrat"/>
              <a:cs typeface="Montserrat"/>
              <a:sym typeface="Montserrat"/>
            </a:endParaRPr>
          </a:p>
          <a:p>
            <a:pPr marL="457200" marR="0" lvl="0" indent="0" algn="l" rtl="0">
              <a:lnSpc>
                <a:spcPct val="90000"/>
              </a:lnSpc>
              <a:spcBef>
                <a:spcPts val="0"/>
              </a:spcBef>
              <a:spcAft>
                <a:spcPts val="0"/>
              </a:spcAft>
              <a:buClr>
                <a:srgbClr val="000000"/>
              </a:buClr>
              <a:buSzPts val="1800"/>
              <a:buFont typeface="Arial"/>
              <a:buNone/>
            </a:pPr>
            <a:endParaRPr sz="1600" i="0" u="none" strike="noStrike" cap="none">
              <a:solidFill>
                <a:schemeClr val="dk1"/>
              </a:solidFill>
              <a:latin typeface="Montserrat"/>
              <a:ea typeface="Montserrat"/>
              <a:cs typeface="Montserrat"/>
              <a:sym typeface="Montserrat"/>
            </a:endParaRPr>
          </a:p>
          <a:p>
            <a:pPr marL="457200" marR="0" lvl="0" indent="-330200" algn="l" rtl="0">
              <a:lnSpc>
                <a:spcPct val="90000"/>
              </a:lnSpc>
              <a:spcBef>
                <a:spcPts val="0"/>
              </a:spcBef>
              <a:spcAft>
                <a:spcPts val="0"/>
              </a:spcAft>
              <a:buClr>
                <a:schemeClr val="dk1"/>
              </a:buClr>
              <a:buSzPts val="1600"/>
              <a:buFont typeface="Montserrat"/>
              <a:buChar char="●"/>
            </a:pPr>
            <a:r>
              <a:rPr lang="en" sz="1600" i="0" u="none" strike="noStrike" cap="none">
                <a:solidFill>
                  <a:schemeClr val="dk1"/>
                </a:solidFill>
                <a:latin typeface="Montserrat"/>
                <a:ea typeface="Montserrat"/>
                <a:cs typeface="Montserrat"/>
                <a:sym typeface="Montserrat"/>
              </a:rPr>
              <a:t>Log out of all your social networks, turn off wi-fi or turn off your phone at bedtime. </a:t>
            </a:r>
            <a:endParaRPr sz="1600" i="0" u="none" strike="noStrike" cap="none">
              <a:solidFill>
                <a:srgbClr val="000000"/>
              </a:solidFill>
              <a:latin typeface="Montserrat"/>
              <a:ea typeface="Montserrat"/>
              <a:cs typeface="Montserrat"/>
              <a:sym typeface="Montserrat"/>
            </a:endParaRPr>
          </a:p>
          <a:p>
            <a:pPr marL="457200" marR="0" lvl="0" indent="0" algn="l" rtl="0">
              <a:lnSpc>
                <a:spcPct val="90000"/>
              </a:lnSpc>
              <a:spcBef>
                <a:spcPts val="0"/>
              </a:spcBef>
              <a:spcAft>
                <a:spcPts val="0"/>
              </a:spcAft>
              <a:buClr>
                <a:srgbClr val="000000"/>
              </a:buClr>
              <a:buSzPts val="1800"/>
              <a:buFont typeface="Arial"/>
              <a:buNone/>
            </a:pPr>
            <a:endParaRPr sz="1600" i="0" u="none" strike="noStrike" cap="none">
              <a:solidFill>
                <a:schemeClr val="dk1"/>
              </a:solidFill>
              <a:latin typeface="Montserrat"/>
              <a:ea typeface="Montserrat"/>
              <a:cs typeface="Montserrat"/>
              <a:sym typeface="Montserrat"/>
            </a:endParaRPr>
          </a:p>
          <a:p>
            <a:pPr marL="457200" marR="0" lvl="0" indent="-330200" algn="l" rtl="0">
              <a:lnSpc>
                <a:spcPct val="90000"/>
              </a:lnSpc>
              <a:spcBef>
                <a:spcPts val="0"/>
              </a:spcBef>
              <a:spcAft>
                <a:spcPts val="0"/>
              </a:spcAft>
              <a:buClr>
                <a:schemeClr val="dk1"/>
              </a:buClr>
              <a:buSzPts val="1600"/>
              <a:buFont typeface="Montserrat"/>
              <a:buChar char="●"/>
            </a:pPr>
            <a:r>
              <a:rPr lang="en" sz="1600" i="0" u="none" strike="noStrike" cap="none">
                <a:solidFill>
                  <a:schemeClr val="dk1"/>
                </a:solidFill>
                <a:latin typeface="Montserrat"/>
                <a:ea typeface="Montserrat"/>
                <a:cs typeface="Montserrat"/>
                <a:sym typeface="Montserrat"/>
              </a:rPr>
              <a:t>Schedule screen free times.</a:t>
            </a:r>
            <a:endParaRPr sz="1600" i="0" u="none" strike="noStrike" cap="none">
              <a:solidFill>
                <a:srgbClr val="000000"/>
              </a:solidFill>
              <a:latin typeface="Montserrat"/>
              <a:ea typeface="Montserrat"/>
              <a:cs typeface="Montserrat"/>
              <a:sym typeface="Montserrat"/>
            </a:endParaRPr>
          </a:p>
          <a:p>
            <a:pPr marL="457200" marR="0" lvl="0" indent="0" algn="l" rtl="0">
              <a:lnSpc>
                <a:spcPct val="90000"/>
              </a:lnSpc>
              <a:spcBef>
                <a:spcPts val="0"/>
              </a:spcBef>
              <a:spcAft>
                <a:spcPts val="0"/>
              </a:spcAft>
              <a:buClr>
                <a:srgbClr val="000000"/>
              </a:buClr>
              <a:buSzPts val="1800"/>
              <a:buFont typeface="Arial"/>
              <a:buNone/>
            </a:pPr>
            <a:r>
              <a:rPr lang="en" sz="1600" i="0" u="none" strike="noStrike" cap="none">
                <a:solidFill>
                  <a:schemeClr val="dk1"/>
                </a:solidFill>
                <a:latin typeface="Montserrat"/>
                <a:ea typeface="Montserrat"/>
                <a:cs typeface="Montserrat"/>
                <a:sym typeface="Montserrat"/>
              </a:rPr>
              <a:t> </a:t>
            </a:r>
            <a:endParaRPr sz="1600" i="0" u="none" strike="noStrike" cap="none">
              <a:solidFill>
                <a:srgbClr val="000000"/>
              </a:solidFill>
              <a:latin typeface="Montserrat"/>
              <a:ea typeface="Montserrat"/>
              <a:cs typeface="Montserrat"/>
              <a:sym typeface="Montserrat"/>
            </a:endParaRPr>
          </a:p>
          <a:p>
            <a:pPr marL="457200" marR="0" lvl="0" indent="-330200" algn="l" rtl="0">
              <a:lnSpc>
                <a:spcPct val="90000"/>
              </a:lnSpc>
              <a:spcBef>
                <a:spcPts val="0"/>
              </a:spcBef>
              <a:spcAft>
                <a:spcPts val="0"/>
              </a:spcAft>
              <a:buClr>
                <a:schemeClr val="dk1"/>
              </a:buClr>
              <a:buSzPts val="1600"/>
              <a:buFont typeface="Montserrat"/>
              <a:buChar char="●"/>
            </a:pPr>
            <a:r>
              <a:rPr lang="en" sz="1600" i="0" u="none" strike="noStrike" cap="none">
                <a:solidFill>
                  <a:schemeClr val="dk1"/>
                </a:solidFill>
                <a:latin typeface="Montserrat"/>
                <a:ea typeface="Montserrat"/>
                <a:cs typeface="Montserrat"/>
                <a:sym typeface="Montserrat"/>
              </a:rPr>
              <a:t>Take an occasional break from social media and digital devices. </a:t>
            </a:r>
            <a:endParaRPr sz="160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pic>
        <p:nvPicPr>
          <p:cNvPr id="1148" name="Google Shape;1148;p17"/>
          <p:cNvPicPr preferRelativeResize="0"/>
          <p:nvPr/>
        </p:nvPicPr>
        <p:blipFill rotWithShape="1">
          <a:blip r:embed="rId4">
            <a:alphaModFix/>
          </a:blip>
          <a:srcRect/>
          <a:stretch/>
        </p:blipFill>
        <p:spPr>
          <a:xfrm>
            <a:off x="7827887" y="148550"/>
            <a:ext cx="1042556" cy="982639"/>
          </a:xfrm>
          <a:prstGeom prst="rect">
            <a:avLst/>
          </a:prstGeom>
          <a:noFill/>
          <a:ln>
            <a:noFill/>
          </a:ln>
        </p:spPr>
      </p:pic>
      <p:pic>
        <p:nvPicPr>
          <p:cNvPr id="1149" name="Google Shape;1149;p17"/>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3306210" y="4201335"/>
            <a:ext cx="3017974" cy="66725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g7faea66b6c_0_7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16</a:t>
            </a:fld>
            <a:endParaRPr/>
          </a:p>
        </p:txBody>
      </p:sp>
      <p:pic>
        <p:nvPicPr>
          <p:cNvPr id="1155" name="Google Shape;1155;g7faea66b6c_0_758"/>
          <p:cNvPicPr preferRelativeResize="0"/>
          <p:nvPr/>
        </p:nvPicPr>
        <p:blipFill rotWithShape="1">
          <a:blip r:embed="rId3">
            <a:alphaModFix/>
          </a:blip>
          <a:srcRect/>
          <a:stretch/>
        </p:blipFill>
        <p:spPr>
          <a:xfrm>
            <a:off x="5440000" y="1651850"/>
            <a:ext cx="3704000" cy="2399275"/>
          </a:xfrm>
          <a:prstGeom prst="rect">
            <a:avLst/>
          </a:prstGeom>
          <a:noFill/>
          <a:ln>
            <a:noFill/>
          </a:ln>
        </p:spPr>
      </p:pic>
      <p:sp>
        <p:nvSpPr>
          <p:cNvPr id="1156" name="Google Shape;1156;g7faea66b6c_0_758"/>
          <p:cNvSpPr txBox="1">
            <a:spLocks noGrp="1"/>
          </p:cNvSpPr>
          <p:nvPr>
            <p:ph type="body" idx="1"/>
          </p:nvPr>
        </p:nvSpPr>
        <p:spPr>
          <a:xfrm>
            <a:off x="1593950" y="1302600"/>
            <a:ext cx="3765600" cy="2902500"/>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Don’t compare yourself to people you see online – including your friends. </a:t>
            </a:r>
            <a:endParaRPr sz="1800">
              <a:solidFill>
                <a:schemeClr val="dk1"/>
              </a:solidFill>
              <a:latin typeface="Montserrat"/>
              <a:ea typeface="Montserrat"/>
              <a:cs typeface="Montserrat"/>
              <a:sym typeface="Montserrat"/>
            </a:endParaRPr>
          </a:p>
          <a:p>
            <a:pPr marL="457200" lvl="0" indent="0" algn="l" rtl="0">
              <a:lnSpc>
                <a:spcPct val="90000"/>
              </a:lnSpc>
              <a:spcBef>
                <a:spcPts val="0"/>
              </a:spcBef>
              <a:spcAft>
                <a:spcPts val="0"/>
              </a:spcAft>
              <a:buSzPts val="2200"/>
              <a:buNone/>
            </a:pPr>
            <a:endParaRPr sz="1800">
              <a:solidFill>
                <a:schemeClr val="dk1"/>
              </a:solidFill>
              <a:latin typeface="Montserrat"/>
              <a:ea typeface="Montserrat"/>
              <a:cs typeface="Montserrat"/>
              <a:sym typeface="Montserrat"/>
            </a:endParaRPr>
          </a:p>
          <a:p>
            <a:pPr marL="457200" lvl="0" indent="-342900" algn="l" rtl="0">
              <a:lnSpc>
                <a:spcPct val="90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Be in the moment. Enjoy what you’re doing and don’t worry about getting pictures of it!</a:t>
            </a:r>
            <a:endParaRPr sz="1800">
              <a:solidFill>
                <a:schemeClr val="dk1"/>
              </a:solidFill>
              <a:latin typeface="Montserrat"/>
              <a:ea typeface="Montserrat"/>
              <a:cs typeface="Montserrat"/>
              <a:sym typeface="Montserrat"/>
            </a:endParaRPr>
          </a:p>
          <a:p>
            <a:pPr marL="457200" lvl="0" indent="0" algn="l" rtl="0">
              <a:lnSpc>
                <a:spcPct val="90000"/>
              </a:lnSpc>
              <a:spcBef>
                <a:spcPts val="0"/>
              </a:spcBef>
              <a:spcAft>
                <a:spcPts val="0"/>
              </a:spcAft>
              <a:buSzPts val="2200"/>
              <a:buNone/>
            </a:pPr>
            <a:endParaRPr sz="1800">
              <a:solidFill>
                <a:schemeClr val="dk1"/>
              </a:solidFill>
              <a:latin typeface="Montserrat"/>
              <a:ea typeface="Montserrat"/>
              <a:cs typeface="Montserrat"/>
              <a:sym typeface="Montserrat"/>
            </a:endParaRPr>
          </a:p>
          <a:p>
            <a:pPr marL="457200" lvl="0" indent="-342900" algn="l" rtl="0">
              <a:lnSpc>
                <a:spcPct val="90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Accept that you can’t be there for everything – even virtually. </a:t>
            </a:r>
            <a:endParaRPr sz="1800">
              <a:solidFill>
                <a:schemeClr val="dk1"/>
              </a:solidFill>
              <a:latin typeface="Montserrat"/>
              <a:ea typeface="Montserrat"/>
              <a:cs typeface="Montserrat"/>
              <a:sym typeface="Montserrat"/>
            </a:endParaRPr>
          </a:p>
          <a:p>
            <a:pPr marL="457200" lvl="0" indent="0" algn="l" rtl="0">
              <a:lnSpc>
                <a:spcPct val="90000"/>
              </a:lnSpc>
              <a:spcBef>
                <a:spcPts val="0"/>
              </a:spcBef>
              <a:spcAft>
                <a:spcPts val="0"/>
              </a:spcAft>
              <a:buSzPts val="2200"/>
              <a:buNone/>
            </a:pPr>
            <a:endParaRPr sz="1800">
              <a:solidFill>
                <a:schemeClr val="dk1"/>
              </a:solidFill>
              <a:latin typeface="Montserrat"/>
              <a:ea typeface="Montserrat"/>
              <a:cs typeface="Montserrat"/>
              <a:sym typeface="Montserrat"/>
            </a:endParaRPr>
          </a:p>
          <a:p>
            <a:pPr marL="457200" lvl="0" indent="-342900" algn="l" rtl="0">
              <a:lnSpc>
                <a:spcPct val="90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Don’t take it personally. </a:t>
            </a:r>
            <a:endParaRPr sz="1800">
              <a:solidFill>
                <a:schemeClr val="dk1"/>
              </a:solidFill>
              <a:latin typeface="Montserrat"/>
              <a:ea typeface="Montserrat"/>
              <a:cs typeface="Montserrat"/>
              <a:sym typeface="Montserrat"/>
            </a:endParaRPr>
          </a:p>
          <a:p>
            <a:pPr marL="0" lvl="0" indent="0" algn="l" rtl="0">
              <a:lnSpc>
                <a:spcPct val="100000"/>
              </a:lnSpc>
              <a:spcBef>
                <a:spcPts val="600"/>
              </a:spcBef>
              <a:spcAft>
                <a:spcPts val="0"/>
              </a:spcAft>
              <a:buSzPts val="2200"/>
              <a:buNone/>
            </a:pPr>
            <a:endParaRPr/>
          </a:p>
        </p:txBody>
      </p:sp>
      <p:sp>
        <p:nvSpPr>
          <p:cNvPr id="1157" name="Google Shape;1157;g7faea66b6c_0_758"/>
          <p:cNvSpPr txBox="1">
            <a:spLocks noGrp="1"/>
          </p:cNvSpPr>
          <p:nvPr>
            <p:ph type="title"/>
          </p:nvPr>
        </p:nvSpPr>
        <p:spPr>
          <a:xfrm>
            <a:off x="1086675" y="544250"/>
            <a:ext cx="7704900" cy="668100"/>
          </a:xfrm>
          <a:prstGeom prst="rect">
            <a:avLst/>
          </a:prstGeom>
          <a:noFill/>
          <a:ln>
            <a:noFill/>
          </a:ln>
        </p:spPr>
        <p:txBody>
          <a:bodyPr spcFirstLastPara="1" wrap="square" lIns="91425" tIns="91425" rIns="91425" bIns="91425" anchor="b" anchorCtr="0">
            <a:noAutofit/>
          </a:bodyPr>
          <a:lstStyle/>
          <a:p>
            <a:pPr marL="457200" lvl="0" indent="457200" algn="ctr" rtl="0">
              <a:lnSpc>
                <a:spcPct val="90000"/>
              </a:lnSpc>
              <a:spcBef>
                <a:spcPts val="0"/>
              </a:spcBef>
              <a:spcAft>
                <a:spcPts val="0"/>
              </a:spcAft>
              <a:buClr>
                <a:schemeClr val="dk1"/>
              </a:buClr>
              <a:buSzPts val="1100"/>
              <a:buFont typeface="Arial"/>
              <a:buNone/>
            </a:pPr>
            <a:r>
              <a:rPr lang="en" sz="3000">
                <a:solidFill>
                  <a:srgbClr val="FFA400"/>
                </a:solidFill>
              </a:rPr>
              <a:t>Changing Habits and Attitudes </a:t>
            </a:r>
            <a:endParaRPr sz="3000">
              <a:solidFill>
                <a:srgbClr val="FFA400"/>
              </a:solidFill>
            </a:endParaRPr>
          </a:p>
        </p:txBody>
      </p:sp>
      <p:pic>
        <p:nvPicPr>
          <p:cNvPr id="1158" name="Google Shape;1158;g7faea66b6c_0_758"/>
          <p:cNvPicPr preferRelativeResize="0"/>
          <p:nvPr/>
        </p:nvPicPr>
        <p:blipFill rotWithShape="1">
          <a:blip r:embed="rId4">
            <a:alphaModFix/>
          </a:blip>
          <a:srcRect/>
          <a:stretch/>
        </p:blipFill>
        <p:spPr>
          <a:xfrm>
            <a:off x="8324601" y="87875"/>
            <a:ext cx="708824" cy="668100"/>
          </a:xfrm>
          <a:prstGeom prst="rect">
            <a:avLst/>
          </a:prstGeom>
          <a:noFill/>
          <a:ln>
            <a:noFill/>
          </a:ln>
        </p:spPr>
      </p:pic>
      <p:pic>
        <p:nvPicPr>
          <p:cNvPr id="1159" name="Google Shape;1159;g7faea66b6c_0_758"/>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239939" y="87865"/>
            <a:ext cx="2149146" cy="49132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17</a:t>
            </a:fld>
            <a:endParaRPr/>
          </a:p>
        </p:txBody>
      </p:sp>
      <p:sp>
        <p:nvSpPr>
          <p:cNvPr id="1165" name="Google Shape;1165;p18"/>
          <p:cNvSpPr txBox="1">
            <a:spLocks noGrp="1"/>
          </p:cNvSpPr>
          <p:nvPr>
            <p:ph type="title"/>
          </p:nvPr>
        </p:nvSpPr>
        <p:spPr>
          <a:xfrm>
            <a:off x="1061351" y="210200"/>
            <a:ext cx="7704900" cy="6681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1100"/>
              <a:buNone/>
            </a:pPr>
            <a:r>
              <a:rPr lang="en" sz="3000">
                <a:solidFill>
                  <a:srgbClr val="E8062F"/>
                </a:solidFill>
              </a:rPr>
              <a:t>Time Management</a:t>
            </a:r>
            <a:r>
              <a:rPr lang="en" sz="3000" b="0">
                <a:solidFill>
                  <a:srgbClr val="E8062F"/>
                </a:solidFill>
              </a:rPr>
              <a:t> </a:t>
            </a:r>
            <a:endParaRPr sz="3000">
              <a:solidFill>
                <a:srgbClr val="FFA400"/>
              </a:solidFill>
            </a:endParaRPr>
          </a:p>
        </p:txBody>
      </p:sp>
      <p:pic>
        <p:nvPicPr>
          <p:cNvPr id="1166" name="Google Shape;1166;p1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19719" y="333525"/>
            <a:ext cx="2149146" cy="491320"/>
          </a:xfrm>
          <a:prstGeom prst="rect">
            <a:avLst/>
          </a:prstGeom>
          <a:noFill/>
          <a:ln>
            <a:noFill/>
          </a:ln>
        </p:spPr>
      </p:pic>
      <p:sp>
        <p:nvSpPr>
          <p:cNvPr id="1167" name="Google Shape;1167;p18"/>
          <p:cNvSpPr/>
          <p:nvPr/>
        </p:nvSpPr>
        <p:spPr>
          <a:xfrm>
            <a:off x="2803100" y="1236625"/>
            <a:ext cx="5542800" cy="2977200"/>
          </a:xfrm>
          <a:prstGeom prst="rect">
            <a:avLst/>
          </a:prstGeom>
          <a:noFill/>
          <a:ln>
            <a:noFill/>
          </a:ln>
        </p:spPr>
        <p:txBody>
          <a:bodyPr spcFirstLastPara="1" wrap="square" lIns="91425" tIns="45700" rIns="91425" bIns="45700" anchor="t" anchorCtr="0">
            <a:spAutoFit/>
          </a:bodyPr>
          <a:lstStyle/>
          <a:p>
            <a:pPr marL="457200" marR="0" lvl="0" indent="-342900" algn="l" rtl="0">
              <a:lnSpc>
                <a:spcPct val="90000"/>
              </a:lnSpc>
              <a:spcBef>
                <a:spcPts val="0"/>
              </a:spcBef>
              <a:spcAft>
                <a:spcPts val="0"/>
              </a:spcAft>
              <a:buClr>
                <a:schemeClr val="dk1"/>
              </a:buClr>
              <a:buSzPts val="1800"/>
              <a:buFont typeface="Montserrat"/>
              <a:buChar char="●"/>
            </a:pPr>
            <a:r>
              <a:rPr lang="en" sz="1600" b="0" i="0" u="none" strike="noStrike" cap="none">
                <a:solidFill>
                  <a:schemeClr val="dk1"/>
                </a:solidFill>
                <a:latin typeface="Montserrat"/>
                <a:ea typeface="Montserrat"/>
                <a:cs typeface="Montserrat"/>
                <a:sym typeface="Montserrat"/>
              </a:rPr>
              <a:t>You can’t do everything. Think about the things that are most important to you (School? Family? Hobbies? Work?) and make sure to put those first. </a:t>
            </a:r>
            <a:endParaRPr sz="1400" b="0" i="0" u="none" strike="noStrike" cap="none">
              <a:solidFill>
                <a:srgbClr val="000000"/>
              </a:solidFill>
              <a:latin typeface="Arial"/>
              <a:ea typeface="Arial"/>
              <a:cs typeface="Arial"/>
              <a:sym typeface="Arial"/>
            </a:endParaRPr>
          </a:p>
          <a:p>
            <a:pPr marL="457200" marR="0" lvl="0" indent="0" algn="l" rtl="0">
              <a:lnSpc>
                <a:spcPct val="90000"/>
              </a:lnSpc>
              <a:spcBef>
                <a:spcPts val="0"/>
              </a:spcBef>
              <a:spcAft>
                <a:spcPts val="0"/>
              </a:spcAft>
              <a:buClr>
                <a:srgbClr val="000000"/>
              </a:buClr>
              <a:buSzPts val="1600"/>
              <a:buFont typeface="Arial"/>
              <a:buNone/>
            </a:pPr>
            <a:endParaRPr sz="1600" b="0" i="0" u="none" strike="noStrike" cap="none">
              <a:solidFill>
                <a:schemeClr val="dk1"/>
              </a:solidFill>
              <a:latin typeface="Montserrat"/>
              <a:ea typeface="Montserrat"/>
              <a:cs typeface="Montserrat"/>
              <a:sym typeface="Montserrat"/>
            </a:endParaRPr>
          </a:p>
          <a:p>
            <a:pPr marL="457200" marR="0" lvl="0" indent="-342900" algn="l" rtl="0">
              <a:lnSpc>
                <a:spcPct val="90000"/>
              </a:lnSpc>
              <a:spcBef>
                <a:spcPts val="0"/>
              </a:spcBef>
              <a:spcAft>
                <a:spcPts val="0"/>
              </a:spcAft>
              <a:buClr>
                <a:schemeClr val="dk1"/>
              </a:buClr>
              <a:buSzPts val="1800"/>
              <a:buFont typeface="Montserrat"/>
              <a:buChar char="●"/>
            </a:pPr>
            <a:r>
              <a:rPr lang="en" sz="1600" b="0" i="0" u="none" strike="noStrike" cap="none">
                <a:solidFill>
                  <a:schemeClr val="dk1"/>
                </a:solidFill>
                <a:latin typeface="Montserrat"/>
                <a:ea typeface="Montserrat"/>
                <a:cs typeface="Montserrat"/>
                <a:sym typeface="Montserrat"/>
              </a:rPr>
              <a:t>Make a to-do list of things you need to do and </a:t>
            </a:r>
            <a:endParaRPr sz="1400" b="0" i="0" u="none" strike="noStrike" cap="none">
              <a:solidFill>
                <a:srgbClr val="000000"/>
              </a:solidFill>
              <a:latin typeface="Arial"/>
              <a:ea typeface="Arial"/>
              <a:cs typeface="Arial"/>
              <a:sym typeface="Arial"/>
            </a:endParaRPr>
          </a:p>
          <a:p>
            <a:pPr marL="457200" marR="0" lvl="0" indent="0" algn="l" rtl="0">
              <a:lnSpc>
                <a:spcPct val="90000"/>
              </a:lnSpc>
              <a:spcBef>
                <a:spcPts val="0"/>
              </a:spcBef>
              <a:spcAft>
                <a:spcPts val="0"/>
              </a:spcAft>
              <a:buClr>
                <a:srgbClr val="000000"/>
              </a:buClr>
              <a:buSzPts val="1600"/>
              <a:buFont typeface="Arial"/>
              <a:buNone/>
            </a:pPr>
            <a:r>
              <a:rPr lang="en" sz="1600" b="0" i="0" u="none" strike="noStrike" cap="none">
                <a:solidFill>
                  <a:schemeClr val="dk1"/>
                </a:solidFill>
                <a:latin typeface="Montserrat"/>
                <a:ea typeface="Montserrat"/>
                <a:cs typeface="Montserrat"/>
                <a:sym typeface="Montserrat"/>
              </a:rPr>
              <a:t>use a planner to keep track of them. </a:t>
            </a:r>
            <a:endParaRPr sz="1400" b="0" i="0" u="none" strike="noStrike" cap="none">
              <a:solidFill>
                <a:srgbClr val="000000"/>
              </a:solidFill>
              <a:latin typeface="Arial"/>
              <a:ea typeface="Arial"/>
              <a:cs typeface="Arial"/>
              <a:sym typeface="Arial"/>
            </a:endParaRPr>
          </a:p>
          <a:p>
            <a:pPr marL="457200" marR="0" lvl="0" indent="0" algn="l" rtl="0">
              <a:lnSpc>
                <a:spcPct val="90000"/>
              </a:lnSpc>
              <a:spcBef>
                <a:spcPts val="0"/>
              </a:spcBef>
              <a:spcAft>
                <a:spcPts val="0"/>
              </a:spcAft>
              <a:buClr>
                <a:srgbClr val="000000"/>
              </a:buClr>
              <a:buSzPts val="1600"/>
              <a:buFont typeface="Arial"/>
              <a:buNone/>
            </a:pPr>
            <a:endParaRPr sz="1600" b="0" i="0" u="none" strike="noStrike" cap="none">
              <a:solidFill>
                <a:schemeClr val="dk1"/>
              </a:solidFill>
              <a:latin typeface="Montserrat"/>
              <a:ea typeface="Montserrat"/>
              <a:cs typeface="Montserrat"/>
              <a:sym typeface="Montserrat"/>
            </a:endParaRPr>
          </a:p>
          <a:p>
            <a:pPr marL="457200" marR="0" lvl="0" indent="-342900" algn="l" rtl="0">
              <a:lnSpc>
                <a:spcPct val="90000"/>
              </a:lnSpc>
              <a:spcBef>
                <a:spcPts val="0"/>
              </a:spcBef>
              <a:spcAft>
                <a:spcPts val="0"/>
              </a:spcAft>
              <a:buClr>
                <a:schemeClr val="dk1"/>
              </a:buClr>
              <a:buSzPts val="1800"/>
              <a:buFont typeface="Montserrat"/>
              <a:buChar char="●"/>
            </a:pPr>
            <a:r>
              <a:rPr lang="en" sz="1600" b="0" i="0" u="none" strike="noStrike" cap="none">
                <a:solidFill>
                  <a:schemeClr val="dk1"/>
                </a:solidFill>
                <a:latin typeface="Montserrat"/>
                <a:ea typeface="Montserrat"/>
                <a:cs typeface="Montserrat"/>
                <a:sym typeface="Montserrat"/>
              </a:rPr>
              <a:t>Put an alarm on when playing games online to show you how long you have been playing for and to take a break from the screen. </a:t>
            </a:r>
            <a:endParaRPr sz="1400" b="0" i="0" u="none" strike="noStrike" cap="none">
              <a:solidFill>
                <a:srgbClr val="000000"/>
              </a:solidFill>
              <a:latin typeface="Arial"/>
              <a:ea typeface="Arial"/>
              <a:cs typeface="Arial"/>
              <a:sym typeface="Arial"/>
            </a:endParaRPr>
          </a:p>
          <a:p>
            <a:pPr marL="457200" marR="0" lvl="0" indent="0" algn="l" rtl="0">
              <a:lnSpc>
                <a:spcPct val="90000"/>
              </a:lnSpc>
              <a:spcBef>
                <a:spcPts val="0"/>
              </a:spcBef>
              <a:spcAft>
                <a:spcPts val="0"/>
              </a:spcAft>
              <a:buClr>
                <a:srgbClr val="000000"/>
              </a:buClr>
              <a:buSzPts val="1600"/>
              <a:buFont typeface="Arial"/>
              <a:buNone/>
            </a:pPr>
            <a:endParaRPr sz="1600" b="0" i="0" u="none" strike="noStrike" cap="none">
              <a:solidFill>
                <a:schemeClr val="dk1"/>
              </a:solidFill>
              <a:latin typeface="Montserrat"/>
              <a:ea typeface="Montserrat"/>
              <a:cs typeface="Montserrat"/>
              <a:sym typeface="Montserrat"/>
            </a:endParaRPr>
          </a:p>
          <a:p>
            <a:pPr marL="457200" marR="0" lvl="0" indent="-342900" algn="l" rtl="0">
              <a:lnSpc>
                <a:spcPct val="90000"/>
              </a:lnSpc>
              <a:spcBef>
                <a:spcPts val="0"/>
              </a:spcBef>
              <a:spcAft>
                <a:spcPts val="0"/>
              </a:spcAft>
              <a:buClr>
                <a:schemeClr val="dk1"/>
              </a:buClr>
              <a:buSzPts val="1800"/>
              <a:buFont typeface="Montserrat"/>
              <a:buChar char="●"/>
            </a:pPr>
            <a:r>
              <a:rPr lang="en" sz="1600" b="0" i="0" u="none" strike="noStrike" cap="none">
                <a:solidFill>
                  <a:schemeClr val="dk1"/>
                </a:solidFill>
                <a:latin typeface="Montserrat"/>
                <a:ea typeface="Montserrat"/>
                <a:cs typeface="Montserrat"/>
                <a:sym typeface="Montserrat"/>
              </a:rPr>
              <a:t>Decide specific time</a:t>
            </a:r>
            <a:r>
              <a:rPr lang="en" sz="1600">
                <a:solidFill>
                  <a:schemeClr val="dk1"/>
                </a:solidFill>
                <a:latin typeface="Montserrat"/>
                <a:ea typeface="Montserrat"/>
                <a:cs typeface="Montserrat"/>
                <a:sym typeface="Montserrat"/>
              </a:rPr>
              <a:t>s</a:t>
            </a:r>
            <a:r>
              <a:rPr lang="en" sz="1600" b="0" i="0" u="none" strike="noStrike" cap="none">
                <a:solidFill>
                  <a:schemeClr val="dk1"/>
                </a:solidFill>
                <a:latin typeface="Montserrat"/>
                <a:ea typeface="Montserrat"/>
                <a:cs typeface="Montserrat"/>
                <a:sym typeface="Montserrat"/>
              </a:rPr>
              <a:t> when you’re going to check social media. </a:t>
            </a:r>
            <a:endParaRPr sz="1600" b="0" i="0" u="none" strike="noStrike" cap="none">
              <a:solidFill>
                <a:srgbClr val="000000"/>
              </a:solidFill>
              <a:latin typeface="Arial"/>
              <a:ea typeface="Arial"/>
              <a:cs typeface="Arial"/>
              <a:sym typeface="Arial"/>
            </a:endParaRPr>
          </a:p>
        </p:txBody>
      </p:sp>
      <p:pic>
        <p:nvPicPr>
          <p:cNvPr id="1168" name="Google Shape;1168;p18"/>
          <p:cNvPicPr preferRelativeResize="0"/>
          <p:nvPr/>
        </p:nvPicPr>
        <p:blipFill rotWithShape="1">
          <a:blip r:embed="rId4">
            <a:alphaModFix/>
          </a:blip>
          <a:srcRect/>
          <a:stretch/>
        </p:blipFill>
        <p:spPr>
          <a:xfrm>
            <a:off x="0" y="1162575"/>
            <a:ext cx="2803109" cy="3961726"/>
          </a:xfrm>
          <a:prstGeom prst="rect">
            <a:avLst/>
          </a:prstGeom>
          <a:noFill/>
          <a:ln>
            <a:noFill/>
          </a:ln>
        </p:spPr>
      </p:pic>
      <p:pic>
        <p:nvPicPr>
          <p:cNvPr id="1169" name="Google Shape;1169;p18"/>
          <p:cNvPicPr preferRelativeResize="0"/>
          <p:nvPr/>
        </p:nvPicPr>
        <p:blipFill rotWithShape="1">
          <a:blip r:embed="rId5">
            <a:alphaModFix/>
          </a:blip>
          <a:srcRect/>
          <a:stretch/>
        </p:blipFill>
        <p:spPr>
          <a:xfrm>
            <a:off x="7921625" y="179930"/>
            <a:ext cx="1042556" cy="98263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g7f98d56b6c_1_3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18</a:t>
            </a:fld>
            <a:endParaRPr/>
          </a:p>
        </p:txBody>
      </p:sp>
      <p:sp>
        <p:nvSpPr>
          <p:cNvPr id="1175" name="Google Shape;1175;g7f98d56b6c_1_36"/>
          <p:cNvSpPr txBox="1"/>
          <p:nvPr/>
        </p:nvSpPr>
        <p:spPr>
          <a:xfrm>
            <a:off x="244925" y="1396425"/>
            <a:ext cx="3401100" cy="1237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en" sz="1600" b="1" i="0" u="none" strike="noStrike" cap="none">
                <a:solidFill>
                  <a:schemeClr val="dk1"/>
                </a:solidFill>
                <a:latin typeface="Montserrat"/>
                <a:ea typeface="Montserrat"/>
                <a:cs typeface="Montserrat"/>
                <a:sym typeface="Montserrat"/>
              </a:rPr>
              <a:t>Webwise love seeing all your photos from your online safety campaigns and Safer Internet Day activities. </a:t>
            </a:r>
            <a:endParaRPr sz="1600" b="1"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endParaRPr sz="800" b="1">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r>
              <a:rPr lang="en" sz="1600" b="1" i="0" u="none" strike="noStrike" cap="none">
                <a:solidFill>
                  <a:schemeClr val="dk1"/>
                </a:solidFill>
                <a:latin typeface="Montserrat"/>
                <a:ea typeface="Montserrat"/>
                <a:cs typeface="Montserrat"/>
                <a:sym typeface="Montserrat"/>
              </a:rPr>
              <a:t>Send in your photos, videos and posters to Webwise and you could be in with a chance of winning some great prizes. </a:t>
            </a:r>
            <a:endParaRPr sz="1600" b="1" i="0" u="none" strike="noStrike" cap="none">
              <a:solidFill>
                <a:srgbClr val="000000"/>
              </a:solidFill>
              <a:latin typeface="Montserrat"/>
              <a:ea typeface="Montserrat"/>
              <a:cs typeface="Montserrat"/>
              <a:sym typeface="Montserrat"/>
            </a:endParaRPr>
          </a:p>
        </p:txBody>
      </p:sp>
      <p:sp>
        <p:nvSpPr>
          <p:cNvPr id="1176" name="Google Shape;1176;g7f98d56b6c_1_36"/>
          <p:cNvSpPr txBox="1"/>
          <p:nvPr/>
        </p:nvSpPr>
        <p:spPr>
          <a:xfrm>
            <a:off x="2174875" y="243448"/>
            <a:ext cx="6722700" cy="7089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0"/>
              </a:spcBef>
              <a:spcAft>
                <a:spcPts val="0"/>
              </a:spcAft>
              <a:buClr>
                <a:schemeClr val="dk1"/>
              </a:buClr>
              <a:buSzPts val="1100"/>
              <a:buFont typeface="Arial"/>
              <a:buNone/>
            </a:pPr>
            <a:r>
              <a:rPr lang="en" sz="3000" b="1" i="0" u="none" strike="noStrike" cap="none">
                <a:solidFill>
                  <a:srgbClr val="FFA400"/>
                </a:solidFill>
                <a:latin typeface="Montserrat"/>
                <a:ea typeface="Montserrat"/>
                <a:cs typeface="Montserrat"/>
                <a:sym typeface="Montserrat"/>
              </a:rPr>
              <a:t>Safer Internet Day Selfie</a:t>
            </a:r>
            <a:endParaRPr sz="3000" b="0" i="0" u="none" strike="noStrike" cap="none">
              <a:solidFill>
                <a:srgbClr val="FFA400"/>
              </a:solidFill>
              <a:latin typeface="Montserrat Light"/>
              <a:ea typeface="Montserrat Light"/>
              <a:cs typeface="Montserrat Light"/>
              <a:sym typeface="Montserrat Light"/>
            </a:endParaRPr>
          </a:p>
        </p:txBody>
      </p:sp>
      <p:pic>
        <p:nvPicPr>
          <p:cNvPr id="1177" name="Google Shape;1177;g7f98d56b6c_1_3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369834" y="-245954"/>
            <a:ext cx="2617074" cy="1869911"/>
          </a:xfrm>
          <a:prstGeom prst="rect">
            <a:avLst/>
          </a:prstGeom>
          <a:noFill/>
          <a:ln>
            <a:noFill/>
          </a:ln>
        </p:spPr>
      </p:pic>
      <p:pic>
        <p:nvPicPr>
          <p:cNvPr id="1178" name="Google Shape;1178;g7f98d56b6c_1_36"/>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5023417" y="4489514"/>
            <a:ext cx="2355000" cy="520674"/>
          </a:xfrm>
          <a:prstGeom prst="rect">
            <a:avLst/>
          </a:prstGeom>
          <a:noFill/>
          <a:ln>
            <a:noFill/>
          </a:ln>
        </p:spPr>
      </p:pic>
      <p:pic>
        <p:nvPicPr>
          <p:cNvPr id="1179" name="Google Shape;1179;g7f98d56b6c_1_36"/>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111125" y="0"/>
            <a:ext cx="1778838" cy="1540294"/>
          </a:xfrm>
          <a:prstGeom prst="rect">
            <a:avLst/>
          </a:prstGeom>
          <a:noFill/>
          <a:ln>
            <a:noFill/>
          </a:ln>
        </p:spPr>
      </p:pic>
      <p:pic>
        <p:nvPicPr>
          <p:cNvPr id="1180" name="Google Shape;1180;g7f98d56b6c_1_36" descr="29512738_757665944429053_7189551503153978920_n.jpg"/>
          <p:cNvPicPr preferRelativeResize="0"/>
          <p:nvPr/>
        </p:nvPicPr>
        <p:blipFill rotWithShape="1">
          <a:blip r:embed="rId6">
            <a:alphaModFix/>
          </a:blip>
          <a:srcRect/>
          <a:stretch/>
        </p:blipFill>
        <p:spPr>
          <a:xfrm>
            <a:off x="3986908" y="1254125"/>
            <a:ext cx="4910667" cy="27622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g7fb15c2752_1_12"/>
          <p:cNvSpPr txBox="1">
            <a:spLocks noGrp="1"/>
          </p:cNvSpPr>
          <p:nvPr>
            <p:ph type="title"/>
          </p:nvPr>
        </p:nvSpPr>
        <p:spPr>
          <a:xfrm>
            <a:off x="2320924" y="224900"/>
            <a:ext cx="8976600" cy="668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sz="3000"/>
              <a:t>Join the conversation </a:t>
            </a:r>
            <a:endParaRPr sz="3000"/>
          </a:p>
        </p:txBody>
      </p:sp>
      <p:sp>
        <p:nvSpPr>
          <p:cNvPr id="1186" name="Google Shape;1186;g7fb15c2752_1_12"/>
          <p:cNvSpPr txBox="1">
            <a:spLocks noGrp="1"/>
          </p:cNvSpPr>
          <p:nvPr>
            <p:ph type="body" idx="1"/>
          </p:nvPr>
        </p:nvSpPr>
        <p:spPr>
          <a:xfrm>
            <a:off x="86450" y="1910497"/>
            <a:ext cx="4984506" cy="2902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b="1" dirty="0">
                <a:solidFill>
                  <a:schemeClr val="dk1"/>
                </a:solidFill>
                <a:latin typeface="Montserrat"/>
                <a:ea typeface="Montserrat"/>
                <a:cs typeface="Montserrat"/>
                <a:sym typeface="Montserrat"/>
              </a:rPr>
              <a:t>Connect with </a:t>
            </a:r>
            <a:r>
              <a:rPr lang="en" sz="1600" b="1" dirty="0" err="1">
                <a:solidFill>
                  <a:schemeClr val="dk1"/>
                </a:solidFill>
                <a:latin typeface="Montserrat"/>
                <a:ea typeface="Montserrat"/>
                <a:cs typeface="Montserrat"/>
                <a:sym typeface="Montserrat"/>
              </a:rPr>
              <a:t>Webwise</a:t>
            </a:r>
            <a:r>
              <a:rPr lang="en" sz="1600" b="1" dirty="0">
                <a:solidFill>
                  <a:schemeClr val="dk1"/>
                </a:solidFill>
                <a:latin typeface="Montserrat"/>
                <a:ea typeface="Montserrat"/>
                <a:cs typeface="Montserrat"/>
                <a:sym typeface="Montserrat"/>
              </a:rPr>
              <a:t> on:</a:t>
            </a:r>
            <a:endParaRPr sz="1600" dirty="0"/>
          </a:p>
          <a:p>
            <a:pPr marL="0" lvl="0" indent="0" algn="l" rtl="0">
              <a:lnSpc>
                <a:spcPct val="115000"/>
              </a:lnSpc>
              <a:spcBef>
                <a:spcPts val="0"/>
              </a:spcBef>
              <a:spcAft>
                <a:spcPts val="0"/>
              </a:spcAft>
              <a:buClr>
                <a:schemeClr val="dk1"/>
              </a:buClr>
              <a:buSzPts val="1100"/>
              <a:buFont typeface="Arial"/>
              <a:buNone/>
            </a:pPr>
            <a:endParaRPr sz="16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600" b="1" dirty="0">
                <a:solidFill>
                  <a:schemeClr val="dk1"/>
                </a:solidFill>
                <a:latin typeface="Montserrat"/>
                <a:ea typeface="Montserrat"/>
                <a:cs typeface="Montserrat"/>
                <a:sym typeface="Montserrat"/>
              </a:rPr>
              <a:t>Twitter: @</a:t>
            </a:r>
            <a:r>
              <a:rPr lang="en" sz="1600" b="1" dirty="0" err="1">
                <a:solidFill>
                  <a:schemeClr val="dk1"/>
                </a:solidFill>
                <a:latin typeface="Montserrat"/>
                <a:ea typeface="Montserrat"/>
                <a:cs typeface="Montserrat"/>
                <a:sym typeface="Montserrat"/>
              </a:rPr>
              <a:t>Webwise_Ireland</a:t>
            </a:r>
            <a:endParaRPr sz="16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6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600" b="1" dirty="0">
                <a:solidFill>
                  <a:schemeClr val="dk1"/>
                </a:solidFill>
                <a:latin typeface="Montserrat"/>
                <a:ea typeface="Montserrat"/>
                <a:cs typeface="Montserrat"/>
                <a:sym typeface="Montserrat"/>
              </a:rPr>
              <a:t>Facebook: </a:t>
            </a:r>
            <a:r>
              <a:rPr lang="en" sz="1600" b="1" dirty="0" err="1">
                <a:solidFill>
                  <a:schemeClr val="dk1"/>
                </a:solidFill>
                <a:latin typeface="Montserrat"/>
                <a:ea typeface="Montserrat"/>
                <a:cs typeface="Montserrat"/>
                <a:sym typeface="Montserrat"/>
              </a:rPr>
              <a:t>facebook.com</a:t>
            </a:r>
            <a:r>
              <a:rPr lang="en" sz="1600" b="1" dirty="0">
                <a:solidFill>
                  <a:schemeClr val="dk1"/>
                </a:solidFill>
                <a:latin typeface="Montserrat"/>
                <a:ea typeface="Montserrat"/>
                <a:cs typeface="Montserrat"/>
                <a:sym typeface="Montserrat"/>
              </a:rPr>
              <a:t>/</a:t>
            </a:r>
            <a:r>
              <a:rPr lang="en" sz="1600" b="1" dirty="0" err="1">
                <a:solidFill>
                  <a:schemeClr val="dk1"/>
                </a:solidFill>
                <a:latin typeface="Montserrat"/>
                <a:ea typeface="Montserrat"/>
                <a:cs typeface="Montserrat"/>
                <a:sym typeface="Montserrat"/>
              </a:rPr>
              <a:t>webwise_Ireland</a:t>
            </a:r>
            <a:endParaRPr sz="16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6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600" b="1" dirty="0">
                <a:solidFill>
                  <a:schemeClr val="dk1"/>
                </a:solidFill>
                <a:latin typeface="Montserrat"/>
                <a:ea typeface="Montserrat"/>
                <a:cs typeface="Montserrat"/>
                <a:sym typeface="Montserrat"/>
              </a:rPr>
              <a:t>Instagram: </a:t>
            </a:r>
            <a:r>
              <a:rPr lang="en" sz="1600" b="1" dirty="0" err="1">
                <a:solidFill>
                  <a:schemeClr val="dk1"/>
                </a:solidFill>
                <a:latin typeface="Montserrat"/>
                <a:ea typeface="Montserrat"/>
                <a:cs typeface="Montserrat"/>
                <a:sym typeface="Montserrat"/>
              </a:rPr>
              <a:t>webwiseireland</a:t>
            </a:r>
            <a:endParaRPr sz="16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600" b="1" dirty="0">
              <a:solidFill>
                <a:schemeClr val="dk1"/>
              </a:solidFill>
              <a:latin typeface="Montserrat"/>
              <a:ea typeface="Montserrat"/>
              <a:cs typeface="Montserrat"/>
              <a:sym typeface="Montserrat"/>
            </a:endParaRPr>
          </a:p>
        </p:txBody>
      </p:sp>
      <p:sp>
        <p:nvSpPr>
          <p:cNvPr id="1187" name="Google Shape;1187;g7fb15c2752_1_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19</a:t>
            </a:fld>
            <a:endParaRPr/>
          </a:p>
        </p:txBody>
      </p:sp>
      <p:pic>
        <p:nvPicPr>
          <p:cNvPr id="1188" name="Google Shape;1188;g7fb15c2752_1_1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83537" y="407474"/>
            <a:ext cx="2196026" cy="485526"/>
          </a:xfrm>
          <a:prstGeom prst="rect">
            <a:avLst/>
          </a:prstGeom>
          <a:noFill/>
          <a:ln>
            <a:noFill/>
          </a:ln>
        </p:spPr>
      </p:pic>
      <p:pic>
        <p:nvPicPr>
          <p:cNvPr id="1189" name="Google Shape;1189;g7fb15c2752_1_1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2579563" y="-135466"/>
            <a:ext cx="2491393" cy="1780112"/>
          </a:xfrm>
          <a:prstGeom prst="rect">
            <a:avLst/>
          </a:prstGeom>
          <a:noFill/>
          <a:ln>
            <a:noFill/>
          </a:ln>
        </p:spPr>
      </p:pic>
      <p:sp>
        <p:nvSpPr>
          <p:cNvPr id="1190" name="Google Shape;1190;g7fb15c2752_1_12"/>
          <p:cNvSpPr/>
          <p:nvPr/>
        </p:nvSpPr>
        <p:spPr>
          <a:xfrm>
            <a:off x="4788278" y="893000"/>
            <a:ext cx="404189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FF0000"/>
                </a:solidFill>
                <a:latin typeface="Montserrat"/>
                <a:ea typeface="Montserrat"/>
                <a:cs typeface="Montserrat"/>
                <a:sym typeface="Montserrat"/>
              </a:rPr>
              <a:t>#SaferInternetDay #Webwise</a:t>
            </a:r>
            <a:endParaRPr sz="2200" b="0" i="0" u="none" strike="noStrike" cap="none">
              <a:solidFill>
                <a:srgbClr val="FF0000"/>
              </a:solidFill>
              <a:latin typeface="Arial"/>
              <a:ea typeface="Arial"/>
              <a:cs typeface="Arial"/>
              <a:sym typeface="Arial"/>
            </a:endParaRPr>
          </a:p>
        </p:txBody>
      </p:sp>
      <p:pic>
        <p:nvPicPr>
          <p:cNvPr id="1191" name="Google Shape;1191;g7fb15c2752_1_12" descr="Screen Shot 2020-02-01 at 14.50.48.png"/>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797104" y="2148600"/>
            <a:ext cx="2087446" cy="2309375"/>
          </a:xfrm>
          <a:prstGeom prst="rect">
            <a:avLst/>
          </a:prstGeom>
          <a:noFill/>
          <a:ln>
            <a:noFill/>
          </a:ln>
        </p:spPr>
      </p:pic>
      <p:pic>
        <p:nvPicPr>
          <p:cNvPr id="1192" name="Google Shape;1192;g7fb15c2752_1_12" descr="Screen Shot 2020-02-01 at 14.50.48.png"/>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6884550" y="2207050"/>
            <a:ext cx="2259451" cy="2309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2</a:t>
            </a:fld>
            <a:endParaRPr/>
          </a:p>
        </p:txBody>
      </p:sp>
      <p:pic>
        <p:nvPicPr>
          <p:cNvPr id="981" name="Google Shape;981;p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02129" y="125821"/>
            <a:ext cx="2542005" cy="562043"/>
          </a:xfrm>
          <a:prstGeom prst="rect">
            <a:avLst/>
          </a:prstGeom>
          <a:noFill/>
          <a:ln>
            <a:noFill/>
          </a:ln>
        </p:spPr>
      </p:pic>
      <p:sp>
        <p:nvSpPr>
          <p:cNvPr id="982" name="Google Shape;982;p3"/>
          <p:cNvSpPr/>
          <p:nvPr/>
        </p:nvSpPr>
        <p:spPr>
          <a:xfrm>
            <a:off x="2928050" y="1191775"/>
            <a:ext cx="5889300" cy="3143700"/>
          </a:xfrm>
          <a:prstGeom prst="rect">
            <a:avLst/>
          </a:prstGeom>
          <a:noFill/>
          <a:ln>
            <a:noFill/>
          </a:ln>
        </p:spPr>
        <p:txBody>
          <a:bodyPr spcFirstLastPara="1" wrap="square" lIns="91425" tIns="45700" rIns="91425" bIns="45700" anchor="t" anchorCtr="0">
            <a:spAutoFit/>
          </a:bodyPr>
          <a:lstStyle/>
          <a:p>
            <a:pPr marL="457200" marR="0" lvl="0" indent="-330200" algn="l" rtl="0">
              <a:lnSpc>
                <a:spcPct val="115000"/>
              </a:lnSpc>
              <a:spcBef>
                <a:spcPts val="0"/>
              </a:spcBef>
              <a:spcAft>
                <a:spcPts val="0"/>
              </a:spcAft>
              <a:buClr>
                <a:schemeClr val="dk1"/>
              </a:buClr>
              <a:buSzPts val="1600"/>
              <a:buFont typeface="Montserrat"/>
              <a:buAutoNum type="arabicPeriod"/>
            </a:pPr>
            <a:r>
              <a:rPr lang="en" sz="1400" b="0" i="0" u="none" strike="noStrike" cap="none">
                <a:solidFill>
                  <a:schemeClr val="dk1"/>
                </a:solidFill>
                <a:latin typeface="Montserrat"/>
                <a:ea typeface="Montserrat"/>
                <a:cs typeface="Montserrat"/>
                <a:sym typeface="Montserrat"/>
              </a:rPr>
              <a:t>Responsible for the promotion and coordination of Safer Internet Day in Ireland </a:t>
            </a:r>
            <a:endParaRPr sz="14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 sz="1400" b="0" i="0" u="none" strike="noStrike" cap="none">
                <a:solidFill>
                  <a:schemeClr val="dk1"/>
                </a:solidFill>
                <a:latin typeface="Montserrat"/>
                <a:ea typeface="Montserrat"/>
                <a:cs typeface="Montserrat"/>
                <a:sym typeface="Montserrat"/>
              </a:rPr>
              <a:t>Develop education resources and programmes for schools to address a range of online safety initiatives</a:t>
            </a:r>
            <a:endParaRPr sz="14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 sz="1400" b="0" i="0" u="none" strike="noStrike" cap="none">
                <a:solidFill>
                  <a:schemeClr val="dk1"/>
                </a:solidFill>
                <a:latin typeface="Montserrat"/>
                <a:ea typeface="Montserrat"/>
                <a:cs typeface="Montserrat"/>
                <a:sym typeface="Montserrat"/>
              </a:rPr>
              <a:t>Webwise are supported by a Youth Advisory panel made up of second-level students from across Ireland</a:t>
            </a:r>
            <a:endParaRPr sz="14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 sz="1400" b="0" i="0" u="none" strike="noStrike" cap="none">
                <a:solidFill>
                  <a:schemeClr val="dk1"/>
                </a:solidFill>
                <a:latin typeface="Montserrat"/>
                <a:ea typeface="Montserrat"/>
                <a:cs typeface="Montserrat"/>
                <a:sym typeface="Montserrat"/>
              </a:rPr>
              <a:t>Provide free training programmes to second-level students to support schools engaging in Safer Internet Day</a:t>
            </a:r>
            <a:endParaRPr sz="14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 sz="1400" b="0" i="0" u="none" strike="noStrike" cap="none">
                <a:solidFill>
                  <a:schemeClr val="dk1"/>
                </a:solidFill>
                <a:latin typeface="Montserrat"/>
                <a:ea typeface="Montserrat"/>
                <a:cs typeface="Montserrat"/>
                <a:sym typeface="Montserrat"/>
              </a:rPr>
              <a:t>Provide information, advice, and tools to parents to support their engagement in their children’s online live</a:t>
            </a:r>
            <a:endParaRPr sz="1400" b="0" i="0" u="none" strike="noStrike" cap="none">
              <a:solidFill>
                <a:schemeClr val="dk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 sz="1400" b="0" i="0" u="none" strike="noStrike" cap="none">
                <a:solidFill>
                  <a:schemeClr val="dk1"/>
                </a:solidFill>
                <a:latin typeface="Montserrat"/>
                <a:ea typeface="Montserrat"/>
                <a:cs typeface="Montserrat"/>
                <a:sym typeface="Montserrat"/>
              </a:rPr>
              <a:t>Students can find more information on the dedicated youth hub: http://webwise.ie/youth</a:t>
            </a:r>
            <a:endParaRPr sz="1400" b="0" i="0" u="none" strike="noStrike" cap="none">
              <a:solidFill>
                <a:schemeClr val="dk1"/>
              </a:solidFill>
              <a:latin typeface="Montserrat"/>
              <a:ea typeface="Montserrat"/>
              <a:cs typeface="Montserrat"/>
              <a:sym typeface="Montserrat"/>
            </a:endParaRPr>
          </a:p>
        </p:txBody>
      </p:sp>
      <p:sp>
        <p:nvSpPr>
          <p:cNvPr id="983" name="Google Shape;983;p3"/>
          <p:cNvSpPr/>
          <p:nvPr/>
        </p:nvSpPr>
        <p:spPr>
          <a:xfrm>
            <a:off x="3601687" y="609175"/>
            <a:ext cx="5503800" cy="5826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chemeClr val="dk1"/>
                </a:solidFill>
                <a:latin typeface="Montserrat"/>
                <a:ea typeface="Montserrat"/>
                <a:cs typeface="Montserrat"/>
                <a:sym typeface="Montserrat"/>
              </a:rPr>
              <a:t>Irish Internet Safety Awareness Centre that promotes safer use of the internet by young people</a:t>
            </a:r>
            <a:endParaRPr sz="1400" b="0" i="0" u="none" strike="noStrike" cap="none">
              <a:solidFill>
                <a:srgbClr val="000000"/>
              </a:solidFill>
              <a:latin typeface="Arial"/>
              <a:ea typeface="Arial"/>
              <a:cs typeface="Arial"/>
              <a:sym typeface="Arial"/>
            </a:endParaRPr>
          </a:p>
        </p:txBody>
      </p:sp>
      <p:grpSp>
        <p:nvGrpSpPr>
          <p:cNvPr id="984" name="Google Shape;984;p3"/>
          <p:cNvGrpSpPr/>
          <p:nvPr/>
        </p:nvGrpSpPr>
        <p:grpSpPr>
          <a:xfrm rot="5400000">
            <a:off x="-467994" y="1363473"/>
            <a:ext cx="4131816" cy="3092405"/>
            <a:chOff x="531240" y="2245624"/>
            <a:chExt cx="4710233" cy="3525314"/>
          </a:xfrm>
        </p:grpSpPr>
        <p:pic>
          <p:nvPicPr>
            <p:cNvPr id="985" name="Google Shape;985;p3"/>
            <p:cNvPicPr preferRelativeResize="0"/>
            <p:nvPr/>
          </p:nvPicPr>
          <p:blipFill rotWithShape="1">
            <a:blip r:embed="rId4">
              <a:alphaModFix/>
            </a:blip>
            <a:srcRect/>
            <a:stretch/>
          </p:blipFill>
          <p:spPr>
            <a:xfrm rot="5400000">
              <a:off x="1123699" y="1653165"/>
              <a:ext cx="3525314" cy="4710233"/>
            </a:xfrm>
            <a:prstGeom prst="rect">
              <a:avLst/>
            </a:prstGeom>
            <a:noFill/>
            <a:ln>
              <a:noFill/>
            </a:ln>
          </p:spPr>
        </p:pic>
        <p:sp>
          <p:nvSpPr>
            <p:cNvPr id="986" name="Google Shape;986;p3"/>
            <p:cNvSpPr/>
            <p:nvPr/>
          </p:nvSpPr>
          <p:spPr>
            <a:xfrm>
              <a:off x="1109749" y="2580941"/>
              <a:ext cx="3703320" cy="2826143"/>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sp>
        <p:nvSpPr>
          <p:cNvPr id="987" name="Google Shape;987;p3"/>
          <p:cNvSpPr/>
          <p:nvPr/>
        </p:nvSpPr>
        <p:spPr>
          <a:xfrm>
            <a:off x="748747" y="170590"/>
            <a:ext cx="8243200" cy="43858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r>
              <a:rPr lang="en" sz="2250" b="1" i="0" u="none" strike="noStrike" cap="none">
                <a:solidFill>
                  <a:srgbClr val="FF0000"/>
                </a:solidFill>
                <a:latin typeface="Montserrat"/>
                <a:ea typeface="Montserrat"/>
                <a:cs typeface="Montserrat"/>
                <a:sym typeface="Montserrat"/>
              </a:rPr>
              <a:t>ABOUT WEBWISE</a:t>
            </a:r>
            <a:endParaRPr sz="2250" b="1" i="0" u="none" strike="noStrike" cap="none">
              <a:solidFill>
                <a:srgbClr val="FF0000"/>
              </a:solidFill>
              <a:latin typeface="Montserrat"/>
              <a:ea typeface="Montserrat"/>
              <a:cs typeface="Montserrat"/>
              <a:sym typeface="Montserrat"/>
            </a:endParaRPr>
          </a:p>
        </p:txBody>
      </p:sp>
      <p:pic>
        <p:nvPicPr>
          <p:cNvPr id="988" name="Google Shape;988;p3"/>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358390" y="1097696"/>
            <a:ext cx="2479038" cy="362394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3328" name="Google Shape;3328;p104"/>
          <p:cNvSpPr txBox="1"/>
          <p:nvPr/>
        </p:nvSpPr>
        <p:spPr>
          <a:xfrm>
            <a:off x="2661303" y="1420652"/>
            <a:ext cx="8589900" cy="47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50"/>
              <a:buFont typeface="Arial"/>
              <a:buNone/>
            </a:pPr>
            <a:r>
              <a:rPr lang="en-GB" sz="2250" b="1" i="0" u="none" strike="noStrike" cap="none" dirty="0">
                <a:solidFill>
                  <a:srgbClr val="00B0F0"/>
                </a:solidFill>
                <a:latin typeface="Montserrat"/>
                <a:ea typeface="Montserrat"/>
                <a:cs typeface="Montserrat"/>
                <a:sym typeface="Montserrat"/>
              </a:rPr>
              <a:t>THANKS!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900"/>
              </a:spcBef>
              <a:spcAft>
                <a:spcPts val="0"/>
              </a:spcAft>
              <a:buClr>
                <a:srgbClr val="000000"/>
              </a:buClr>
              <a:buSzPts val="2250"/>
              <a:buFont typeface="Arial"/>
              <a:buNone/>
            </a:pPr>
            <a:r>
              <a:rPr lang="en-GB" sz="2250" b="1" i="0" u="none" strike="noStrike" cap="none" dirty="0">
                <a:solidFill>
                  <a:schemeClr val="dk1"/>
                </a:solidFill>
                <a:latin typeface="Montserrat"/>
                <a:ea typeface="Montserrat"/>
                <a:cs typeface="Montserrat"/>
                <a:sym typeface="Montserrat"/>
              </a:rPr>
              <a:t>ANY QUESTIONS? </a:t>
            </a:r>
            <a:endParaRPr sz="2250" b="1" i="0" u="none" strike="noStrike" cap="none" dirty="0">
              <a:solidFill>
                <a:srgbClr val="00B0F0"/>
              </a:solidFill>
              <a:latin typeface="Montserrat"/>
              <a:ea typeface="Montserrat"/>
              <a:cs typeface="Montserrat"/>
              <a:sym typeface="Montserrat"/>
            </a:endParaRPr>
          </a:p>
        </p:txBody>
      </p:sp>
      <p:pic>
        <p:nvPicPr>
          <p:cNvPr id="3329" name="Google Shape;3329;p10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345495" y="2488576"/>
            <a:ext cx="3221516" cy="712284"/>
          </a:xfrm>
          <a:prstGeom prst="rect">
            <a:avLst/>
          </a:prstGeom>
          <a:noFill/>
          <a:ln>
            <a:noFill/>
          </a:ln>
        </p:spPr>
      </p:pic>
      <p:pic>
        <p:nvPicPr>
          <p:cNvPr id="3330" name="Google Shape;3330;p104"/>
          <p:cNvPicPr preferRelativeResize="0"/>
          <p:nvPr/>
        </p:nvPicPr>
        <p:blipFill rotWithShape="1">
          <a:blip r:embed="rId4">
            <a:alphaModFix/>
          </a:blip>
          <a:srcRect/>
          <a:stretch/>
        </p:blipFill>
        <p:spPr>
          <a:xfrm>
            <a:off x="1557990" y="3985897"/>
            <a:ext cx="1228199" cy="429899"/>
          </a:xfrm>
          <a:prstGeom prst="rect">
            <a:avLst/>
          </a:prstGeom>
          <a:noFill/>
          <a:ln>
            <a:noFill/>
          </a:ln>
        </p:spPr>
      </p:pic>
      <p:sp>
        <p:nvSpPr>
          <p:cNvPr id="3331" name="Google Shape;3331;p104"/>
          <p:cNvSpPr txBox="1"/>
          <p:nvPr/>
        </p:nvSpPr>
        <p:spPr>
          <a:xfrm>
            <a:off x="3473712" y="4000997"/>
            <a:ext cx="5112600" cy="3693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 Webwise_Ireland</a:t>
            </a:r>
            <a:endParaRPr sz="1400" b="1" i="0" u="none" strike="noStrike" cap="none">
              <a:solidFill>
                <a:srgbClr val="000000"/>
              </a:solidFill>
              <a:latin typeface="Arial"/>
              <a:ea typeface="Arial"/>
              <a:cs typeface="Arial"/>
              <a:sym typeface="Arial"/>
            </a:endParaRPr>
          </a:p>
        </p:txBody>
      </p:sp>
      <p:sp>
        <p:nvSpPr>
          <p:cNvPr id="3332" name="Google Shape;3332;p104"/>
          <p:cNvSpPr txBox="1"/>
          <p:nvPr/>
        </p:nvSpPr>
        <p:spPr>
          <a:xfrm>
            <a:off x="598266" y="4415796"/>
            <a:ext cx="8444400" cy="5040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This work is made available under the terms of the Creative Commons Attribution Share Alike 3.0 Licence </a:t>
            </a:r>
            <a:r>
              <a:rPr lang="en-GB" sz="12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http://creativecommons.org/licenses/by-sa/3.0/ie/</a:t>
            </a:r>
            <a:r>
              <a:rPr lang="en-GB" sz="1200" b="0" i="0" u="none" strike="noStrike" cap="none">
                <a:solidFill>
                  <a:srgbClr val="000000"/>
                </a:solidFill>
                <a:latin typeface="Arial"/>
                <a:ea typeface="Arial"/>
                <a:cs typeface="Arial"/>
                <a:sym typeface="Arial"/>
              </a:rPr>
              <a:t>. You may use and re-use this material (not including images and logos) free of charge in any format or medium, under the terms of the Creative Commons Attribution Share Alike Licence.</a:t>
            </a:r>
            <a:endParaRPr sz="1400" b="0" i="0" u="none" strike="noStrike" cap="none">
              <a:solidFill>
                <a:srgbClr val="000000"/>
              </a:solidFill>
              <a:latin typeface="Arial"/>
              <a:ea typeface="Arial"/>
              <a:cs typeface="Arial"/>
              <a:sym typeface="Arial"/>
            </a:endParaRPr>
          </a:p>
        </p:txBody>
      </p:sp>
      <p:pic>
        <p:nvPicPr>
          <p:cNvPr id="3334" name="Google Shape;3334;p104"/>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6171242" y="285834"/>
            <a:ext cx="1570021" cy="219244"/>
          </a:xfrm>
          <a:prstGeom prst="rect">
            <a:avLst/>
          </a:prstGeom>
          <a:noFill/>
          <a:ln>
            <a:noFill/>
          </a:ln>
        </p:spPr>
      </p:pic>
      <p:pic>
        <p:nvPicPr>
          <p:cNvPr id="3335" name="Google Shape;3335;p104"/>
          <p:cNvPicPr preferRelativeResize="0"/>
          <p:nvPr/>
        </p:nvPicPr>
        <p:blipFill rotWithShape="1">
          <a:blip r:embed="rId7">
            <a:alphaModFix/>
          </a:blip>
          <a:srcRect/>
          <a:stretch/>
        </p:blipFill>
        <p:spPr>
          <a:xfrm>
            <a:off x="5243278" y="234445"/>
            <a:ext cx="755178" cy="328865"/>
          </a:xfrm>
          <a:prstGeom prst="rect">
            <a:avLst/>
          </a:prstGeom>
          <a:noFill/>
          <a:ln>
            <a:noFill/>
          </a:ln>
        </p:spPr>
      </p:pic>
      <p:pic>
        <p:nvPicPr>
          <p:cNvPr id="3336" name="Google Shape;3336;p104"/>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7741263" y="182232"/>
            <a:ext cx="1183949" cy="432466"/>
          </a:xfrm>
          <a:prstGeom prst="rect">
            <a:avLst/>
          </a:prstGeom>
          <a:noFill/>
          <a:ln>
            <a:noFill/>
          </a:ln>
        </p:spPr>
      </p:pic>
      <p:pic>
        <p:nvPicPr>
          <p:cNvPr id="3" name="Picture 2">
            <a:extLst>
              <a:ext uri="{FF2B5EF4-FFF2-40B4-BE49-F238E27FC236}">
                <a16:creationId xmlns:a16="http://schemas.microsoft.com/office/drawing/2014/main" id="{0B74AE88-9064-6346-93C4-53341FD6FB4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73932" y="830135"/>
            <a:ext cx="4007353" cy="2667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3</a:t>
            </a:fld>
            <a:endParaRPr/>
          </a:p>
        </p:txBody>
      </p:sp>
      <p:pic>
        <p:nvPicPr>
          <p:cNvPr id="994" name="Google Shape;994;p4" descr="SID2.pn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995" name="Google Shape;995;p4"/>
          <p:cNvSpPr/>
          <p:nvPr/>
        </p:nvSpPr>
        <p:spPr>
          <a:xfrm>
            <a:off x="2536672" y="1541612"/>
            <a:ext cx="5824634" cy="3222421"/>
          </a:xfrm>
          <a:prstGeom prst="rect">
            <a:avLst/>
          </a:prstGeom>
          <a:noFill/>
          <a:ln>
            <a:noFill/>
          </a:ln>
        </p:spPr>
        <p:txBody>
          <a:bodyPr spcFirstLastPara="1" wrap="square" lIns="91425" tIns="45700" rIns="91425" bIns="45700" anchor="t" anchorCtr="0">
            <a:spAutoFit/>
          </a:bodyPr>
          <a:lstStyle/>
          <a:p>
            <a:pPr marL="0" marR="0" lvl="0" indent="457200" algn="l" rtl="0">
              <a:lnSpc>
                <a:spcPct val="115000"/>
              </a:lnSpc>
              <a:spcBef>
                <a:spcPts val="0"/>
              </a:spcBef>
              <a:spcAft>
                <a:spcPts val="0"/>
              </a:spcAft>
              <a:buClr>
                <a:srgbClr val="000000"/>
              </a:buClr>
              <a:buSzPts val="1800"/>
              <a:buFont typeface="Arial"/>
              <a:buNone/>
            </a:pPr>
            <a:r>
              <a:rPr lang="en" sz="1800" b="1" i="0" u="none" strike="noStrike" cap="none">
                <a:solidFill>
                  <a:srgbClr val="FFFFFF"/>
                </a:solidFill>
                <a:latin typeface="Montserrat"/>
                <a:ea typeface="Montserrat"/>
                <a:cs typeface="Montserrat"/>
                <a:sym typeface="Montserrat"/>
              </a:rPr>
              <a:t>       What is Safer Internet Day?</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 sz="1800" b="0" i="0" u="none" strike="noStrike" cap="none">
                <a:solidFill>
                  <a:srgbClr val="FFFFFF"/>
                </a:solidFill>
                <a:latin typeface="Montserrat"/>
                <a:ea typeface="Montserrat"/>
                <a:cs typeface="Montserrat"/>
                <a:sym typeface="Montserrat"/>
              </a:rPr>
              <a:t>A day to create awareness of a better internet for </a:t>
            </a:r>
            <a:r>
              <a:rPr lang="en" sz="1800" b="1" i="0" u="none" strike="noStrike" cap="none">
                <a:solidFill>
                  <a:srgbClr val="FFFFFF"/>
                </a:solidFill>
                <a:latin typeface="Montserrat"/>
                <a:ea typeface="Montserrat"/>
                <a:cs typeface="Montserrat"/>
                <a:sym typeface="Montserrat"/>
              </a:rPr>
              <a:t>ALL</a:t>
            </a:r>
            <a:r>
              <a:rPr lang="en" sz="1800" b="0" i="0" u="none" strike="noStrike" cap="none">
                <a:solidFill>
                  <a:srgbClr val="FFFFFF"/>
                </a:solidFill>
                <a:latin typeface="Montserrat"/>
                <a:ea typeface="Montserrat"/>
                <a:cs typeface="Montserrat"/>
                <a:sym typeface="Montserrat"/>
              </a:rPr>
              <a:t> users</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 sz="1800" b="0" i="0" u="none" strike="noStrike" cap="none">
                <a:solidFill>
                  <a:srgbClr val="FFFFFF"/>
                </a:solidFill>
                <a:latin typeface="Montserrat"/>
                <a:ea typeface="Montserrat"/>
                <a:cs typeface="Montserrat"/>
                <a:sym typeface="Montserrat"/>
              </a:rPr>
              <a:t>The theme for Safer Internet day is </a:t>
            </a:r>
            <a:r>
              <a:rPr lang="en" sz="1800" b="1" i="1" u="none" strike="noStrike" cap="none">
                <a:solidFill>
                  <a:srgbClr val="FFFFFF"/>
                </a:solidFill>
                <a:latin typeface="Montserrat"/>
                <a:ea typeface="Montserrat"/>
                <a:cs typeface="Montserrat"/>
                <a:sym typeface="Montserrat"/>
              </a:rPr>
              <a:t>“Together for a Better Internet”</a:t>
            </a:r>
            <a:r>
              <a:rPr lang="en" sz="1800" b="0" i="1" u="none" strike="noStrike" cap="none">
                <a:solidFill>
                  <a:srgbClr val="FFFFFF"/>
                </a:solidFill>
                <a:latin typeface="Montserrat"/>
                <a:ea typeface="Montserrat"/>
                <a:cs typeface="Montserrat"/>
                <a:sym typeface="Montserrat"/>
              </a:rPr>
              <a:t> </a:t>
            </a:r>
            <a:endParaRPr sz="1800" b="0" i="0" u="none" strike="noStrike" cap="none">
              <a:solidFill>
                <a:srgbClr val="FFFFFF"/>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 sz="1800" b="0" i="0" u="none" strike="noStrike" cap="none">
                <a:solidFill>
                  <a:srgbClr val="FFFFFF"/>
                </a:solidFill>
                <a:latin typeface="Montserrat"/>
                <a:ea typeface="Montserrat"/>
                <a:cs typeface="Montserrat"/>
                <a:sym typeface="Montserrat"/>
              </a:rPr>
              <a:t>Safer Internet Day is celebrated all across Europe on the second Tuesday, of the second month, every year.</a:t>
            </a:r>
            <a:endParaRPr sz="1800" b="0" i="0" u="none" strike="noStrike" cap="none">
              <a:solidFill>
                <a:srgbClr val="FFFFFF"/>
              </a:solidFill>
              <a:latin typeface="Montserrat Light"/>
              <a:ea typeface="Montserrat Light"/>
              <a:cs typeface="Montserrat Light"/>
              <a:sym typeface="Montserrat Light"/>
            </a:endParaRPr>
          </a:p>
        </p:txBody>
      </p:sp>
      <p:pic>
        <p:nvPicPr>
          <p:cNvPr id="996" name="Google Shape;996;p4" descr="50051923_2178198305577176_3469331361729347584_o.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472466">
            <a:off x="420249" y="2133853"/>
            <a:ext cx="2452118" cy="234467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5"/>
          <p:cNvSpPr txBox="1">
            <a:spLocks noGrp="1"/>
          </p:cNvSpPr>
          <p:nvPr>
            <p:ph type="title" idx="4294967295"/>
          </p:nvPr>
        </p:nvSpPr>
        <p:spPr>
          <a:xfrm>
            <a:off x="3157005" y="175528"/>
            <a:ext cx="5750700" cy="513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200">
                <a:solidFill>
                  <a:srgbClr val="4C4C4C"/>
                </a:solidFill>
              </a:rPr>
              <a:t>Getting involved in Safer Internet Day</a:t>
            </a:r>
            <a:r>
              <a:rPr lang="en">
                <a:solidFill>
                  <a:srgbClr val="4C4C4C"/>
                </a:solidFill>
              </a:rPr>
              <a:t> </a:t>
            </a:r>
            <a:endParaRPr>
              <a:solidFill>
                <a:srgbClr val="4C4C4C"/>
              </a:solidFill>
            </a:endParaRPr>
          </a:p>
        </p:txBody>
      </p:sp>
      <p:sp>
        <p:nvSpPr>
          <p:cNvPr id="1002" name="Google Shape;1002;p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4</a:t>
            </a:fld>
            <a:endParaRPr/>
          </a:p>
        </p:txBody>
      </p:sp>
      <p:grpSp>
        <p:nvGrpSpPr>
          <p:cNvPr id="1003" name="Google Shape;1003;p5"/>
          <p:cNvGrpSpPr/>
          <p:nvPr/>
        </p:nvGrpSpPr>
        <p:grpSpPr>
          <a:xfrm>
            <a:off x="-503390" y="1237009"/>
            <a:ext cx="5657604" cy="3192248"/>
            <a:chOff x="-5715543" y="207647"/>
            <a:chExt cx="6625214" cy="3762852"/>
          </a:xfrm>
        </p:grpSpPr>
        <p:sp>
          <p:nvSpPr>
            <p:cNvPr id="1004" name="Google Shape;1004;p5"/>
            <p:cNvSpPr/>
            <p:nvPr/>
          </p:nvSpPr>
          <p:spPr>
            <a:xfrm>
              <a:off x="-2427524" y="282449"/>
              <a:ext cx="44887" cy="4377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05" name="Google Shape;1005;p5"/>
            <p:cNvSpPr/>
            <p:nvPr/>
          </p:nvSpPr>
          <p:spPr>
            <a:xfrm>
              <a:off x="-5081178" y="207647"/>
              <a:ext cx="5372676" cy="3681480"/>
            </a:xfrm>
            <a:prstGeom prst="roundRect">
              <a:avLst>
                <a:gd name="adj" fmla="val 5106"/>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06" name="Google Shape;1006;p5"/>
            <p:cNvSpPr/>
            <p:nvPr/>
          </p:nvSpPr>
          <p:spPr>
            <a:xfrm>
              <a:off x="-2441390" y="280974"/>
              <a:ext cx="36000" cy="360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nvGrpSpPr>
            <p:cNvPr id="1007" name="Google Shape;1007;p5"/>
            <p:cNvGrpSpPr/>
            <p:nvPr/>
          </p:nvGrpSpPr>
          <p:grpSpPr>
            <a:xfrm>
              <a:off x="-5715543" y="3770615"/>
              <a:ext cx="6625214" cy="199884"/>
              <a:chOff x="-5715543" y="3770615"/>
              <a:chExt cx="6625214" cy="199884"/>
            </a:xfrm>
          </p:grpSpPr>
          <p:sp>
            <p:nvSpPr>
              <p:cNvPr id="1008" name="Google Shape;1008;p5"/>
              <p:cNvSpPr/>
              <p:nvPr/>
            </p:nvSpPr>
            <p:spPr>
              <a:xfrm>
                <a:off x="-5706018" y="3849586"/>
                <a:ext cx="6599368" cy="120913"/>
              </a:xfrm>
              <a:custGeom>
                <a:avLst/>
                <a:gdLst/>
                <a:ahLst/>
                <a:cxnLst/>
                <a:rect l="l" t="t" r="r" b="b"/>
                <a:pathLst>
                  <a:path w="6570965" h="76200" extrusionOk="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a:gsLst>
                  <a:gs pos="0">
                    <a:srgbClr val="868B90"/>
                  </a:gs>
                  <a:gs pos="8000">
                    <a:srgbClr val="868B90"/>
                  </a:gs>
                  <a:gs pos="50000">
                    <a:srgbClr val="868B90"/>
                  </a:gs>
                  <a:gs pos="95000">
                    <a:srgbClr val="A5A9AD"/>
                  </a:gs>
                  <a:gs pos="100000">
                    <a:srgbClr val="A5A9AD"/>
                  </a:gs>
                </a:gsLst>
                <a:lin ang="16200000" scaled="0"/>
              </a:gradFill>
              <a:ln>
                <a:noFill/>
              </a:ln>
              <a:effectLst>
                <a:outerShdw blurRad="12700" dist="25400" dir="5400000" algn="t" rotWithShape="0">
                  <a:srgbClr val="262626"/>
                </a:outerShdw>
                <a:reflection stA="50000" endA="300" endPos="90000" dist="50800" dir="5400000"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09" name="Google Shape;1009;p5"/>
              <p:cNvSpPr/>
              <p:nvPr/>
            </p:nvSpPr>
            <p:spPr>
              <a:xfrm>
                <a:off x="-5715543" y="3770615"/>
                <a:ext cx="6625214" cy="129600"/>
              </a:xfrm>
              <a:prstGeom prst="roundRect">
                <a:avLst>
                  <a:gd name="adj" fmla="val 23977"/>
                </a:avLst>
              </a:prstGeom>
              <a:gradFill>
                <a:gsLst>
                  <a:gs pos="0">
                    <a:srgbClr val="868B90"/>
                  </a:gs>
                  <a:gs pos="2000">
                    <a:srgbClr val="FBF9FA"/>
                  </a:gs>
                  <a:gs pos="5000">
                    <a:srgbClr val="868B90"/>
                  </a:gs>
                  <a:gs pos="10000">
                    <a:srgbClr val="FBF9FA"/>
                  </a:gs>
                  <a:gs pos="39000">
                    <a:srgbClr val="FBF9FA"/>
                  </a:gs>
                  <a:gs pos="63000">
                    <a:srgbClr val="FBF9FA"/>
                  </a:gs>
                  <a:gs pos="90000">
                    <a:srgbClr val="FAF9FB"/>
                  </a:gs>
                  <a:gs pos="95000">
                    <a:srgbClr val="868B90"/>
                  </a:gs>
                  <a:gs pos="98000">
                    <a:srgbClr val="FFFFFF"/>
                  </a:gs>
                  <a:gs pos="100000">
                    <a:srgbClr val="868B90"/>
                  </a:gs>
                </a:gsLst>
                <a:lin ang="21593999" scaled="0"/>
              </a:gradFill>
              <a:ln>
                <a:noFill/>
              </a:ln>
              <a:effectLst>
                <a:reflection stA="50000" endA="300" endPos="90000" dist="50800" dir="5400000"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1010" name="Google Shape;1010;p5"/>
            <p:cNvSpPr/>
            <p:nvPr/>
          </p:nvSpPr>
          <p:spPr>
            <a:xfrm>
              <a:off x="-2857566" y="3771797"/>
              <a:ext cx="923491" cy="82550"/>
            </a:xfrm>
            <a:custGeom>
              <a:avLst/>
              <a:gdLst/>
              <a:ahLst/>
              <a:cxnLst/>
              <a:rect l="l" t="t" r="r" b="b"/>
              <a:pathLst>
                <a:path w="923491" h="82550" extrusionOk="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11" name="Google Shape;1011;p5"/>
            <p:cNvSpPr/>
            <p:nvPr/>
          </p:nvSpPr>
          <p:spPr>
            <a:xfrm>
              <a:off x="-5080279" y="207647"/>
              <a:ext cx="2070313" cy="3020732"/>
            </a:xfrm>
            <a:custGeom>
              <a:avLst/>
              <a:gdLst/>
              <a:ahLst/>
              <a:cxnLst/>
              <a:rect l="l" t="t" r="r" b="b"/>
              <a:pathLst>
                <a:path w="2070313" h="3020732" extrusionOk="0">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a:gsLst>
                <a:gs pos="0">
                  <a:srgbClr val="FFFFFF">
                    <a:alpha val="0"/>
                  </a:srgbClr>
                </a:gs>
                <a:gs pos="86000">
                  <a:srgbClr val="FFFFFF">
                    <a:alpha val="40000"/>
                  </a:srgbClr>
                </a:gs>
                <a:gs pos="100000">
                  <a:srgbClr val="FFFFFF">
                    <a:alpha val="4000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1012" name="Google Shape;1012;p5"/>
          <p:cNvSpPr/>
          <p:nvPr/>
        </p:nvSpPr>
        <p:spPr>
          <a:xfrm>
            <a:off x="4921802" y="2209466"/>
            <a:ext cx="2856384" cy="376162"/>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 sz="1800" b="0" i="0" u="none" strike="noStrike" cap="none">
                <a:solidFill>
                  <a:srgbClr val="616161"/>
                </a:solidFill>
                <a:latin typeface="Verdana"/>
                <a:ea typeface="Verdana"/>
                <a:cs typeface="Verdana"/>
                <a:sym typeface="Verdana"/>
              </a:rPr>
              <a:t>PLAN YOUR CAMPAIGN</a:t>
            </a:r>
            <a:endParaRPr sz="1800" b="0" i="0" u="none" strike="noStrike" cap="none">
              <a:solidFill>
                <a:srgbClr val="616161"/>
              </a:solidFill>
              <a:latin typeface="Verdana"/>
              <a:ea typeface="Verdana"/>
              <a:cs typeface="Verdana"/>
              <a:sym typeface="Verdana"/>
            </a:endParaRPr>
          </a:p>
        </p:txBody>
      </p:sp>
      <p:sp>
        <p:nvSpPr>
          <p:cNvPr id="1013" name="Google Shape;1013;p5"/>
          <p:cNvSpPr/>
          <p:nvPr/>
        </p:nvSpPr>
        <p:spPr>
          <a:xfrm>
            <a:off x="4921802" y="2688359"/>
            <a:ext cx="3844509" cy="376162"/>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 sz="1800" b="0" i="0" u="none" strike="noStrike" cap="none">
                <a:solidFill>
                  <a:srgbClr val="34B2E4"/>
                </a:solidFill>
                <a:latin typeface="Verdana"/>
                <a:ea typeface="Verdana"/>
                <a:cs typeface="Verdana"/>
                <a:sym typeface="Verdana"/>
              </a:rPr>
              <a:t>FREE RESOURCES</a:t>
            </a:r>
            <a:endParaRPr sz="1800" b="0" i="0" u="none" strike="noStrike" cap="none">
              <a:solidFill>
                <a:srgbClr val="34B2E4"/>
              </a:solidFill>
              <a:latin typeface="Verdana"/>
              <a:ea typeface="Verdana"/>
              <a:cs typeface="Verdana"/>
              <a:sym typeface="Verdana"/>
            </a:endParaRPr>
          </a:p>
        </p:txBody>
      </p:sp>
      <p:sp>
        <p:nvSpPr>
          <p:cNvPr id="1014" name="Google Shape;1014;p5"/>
          <p:cNvSpPr/>
          <p:nvPr/>
        </p:nvSpPr>
        <p:spPr>
          <a:xfrm>
            <a:off x="4921802" y="3239591"/>
            <a:ext cx="3148771" cy="461826"/>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600"/>
              <a:buFont typeface="Arial"/>
              <a:buNone/>
            </a:pPr>
            <a:r>
              <a:rPr lang="en" sz="1600" b="0" i="0" u="none" strike="noStrike" cap="none">
                <a:solidFill>
                  <a:srgbClr val="FE912A"/>
                </a:solidFill>
                <a:latin typeface="Verdana"/>
                <a:ea typeface="Verdana"/>
                <a:cs typeface="Verdana"/>
                <a:sym typeface="Verdana"/>
              </a:rPr>
              <a:t>FREE SID WRISTBANDS</a:t>
            </a:r>
            <a:endParaRPr sz="500" b="0" i="0" u="none" strike="noStrike" cap="none">
              <a:solidFill>
                <a:srgbClr val="616161"/>
              </a:solidFill>
              <a:latin typeface="Verdana"/>
              <a:ea typeface="Verdana"/>
              <a:cs typeface="Verdana"/>
              <a:sym typeface="Verdana"/>
            </a:endParaRPr>
          </a:p>
        </p:txBody>
      </p:sp>
      <p:sp>
        <p:nvSpPr>
          <p:cNvPr id="1015" name="Google Shape;1015;p5"/>
          <p:cNvSpPr/>
          <p:nvPr/>
        </p:nvSpPr>
        <p:spPr>
          <a:xfrm>
            <a:off x="4921802" y="3747079"/>
            <a:ext cx="3321048" cy="342050"/>
          </a:xfrm>
          <a:prstGeom prst="rect">
            <a:avLst/>
          </a:prstGeom>
          <a:noFill/>
          <a:ln>
            <a:noFill/>
          </a:ln>
        </p:spPr>
        <p:txBody>
          <a:bodyPr spcFirstLastPara="1" wrap="square" lIns="67950" tIns="33975" rIns="67950" bIns="33975" anchor="t" anchorCtr="0">
            <a:noAutofit/>
          </a:bodyPr>
          <a:lstStyle/>
          <a:p>
            <a:pPr marL="0" marR="0" lvl="0" indent="0" algn="just" rtl="0">
              <a:lnSpc>
                <a:spcPct val="125000"/>
              </a:lnSpc>
              <a:spcBef>
                <a:spcPts val="0"/>
              </a:spcBef>
              <a:spcAft>
                <a:spcPts val="0"/>
              </a:spcAft>
              <a:buClr>
                <a:srgbClr val="000000"/>
              </a:buClr>
              <a:buSzPts val="1600"/>
              <a:buFont typeface="Arial"/>
              <a:buNone/>
            </a:pPr>
            <a:r>
              <a:rPr lang="en" sz="1600" b="0" i="0" u="none" strike="noStrike" cap="none">
                <a:solidFill>
                  <a:srgbClr val="5142BB"/>
                </a:solidFill>
                <a:latin typeface="Verdana"/>
                <a:ea typeface="Verdana"/>
                <a:cs typeface="Verdana"/>
                <a:sym typeface="Verdana"/>
              </a:rPr>
              <a:t>VIDEOS &amp; PRESENTATIONS</a:t>
            </a:r>
            <a:endParaRPr sz="1600" b="0" i="0" u="none" strike="noStrike" cap="none">
              <a:solidFill>
                <a:srgbClr val="5142BB"/>
              </a:solidFill>
              <a:latin typeface="Verdana"/>
              <a:ea typeface="Verdana"/>
              <a:cs typeface="Verdana"/>
              <a:sym typeface="Verdana"/>
            </a:endParaRPr>
          </a:p>
        </p:txBody>
      </p:sp>
      <p:sp>
        <p:nvSpPr>
          <p:cNvPr id="1016" name="Google Shape;1016;p5"/>
          <p:cNvSpPr/>
          <p:nvPr/>
        </p:nvSpPr>
        <p:spPr>
          <a:xfrm>
            <a:off x="4921803" y="1729569"/>
            <a:ext cx="2856383" cy="342050"/>
          </a:xfrm>
          <a:prstGeom prst="rect">
            <a:avLst/>
          </a:prstGeom>
          <a:noFill/>
          <a:ln>
            <a:noFill/>
          </a:ln>
        </p:spPr>
        <p:txBody>
          <a:bodyPr spcFirstLastPara="1" wrap="square" lIns="67950" tIns="33975" rIns="67950" bIns="33975" anchor="t" anchorCtr="0">
            <a:noAutofit/>
          </a:bodyPr>
          <a:lstStyle/>
          <a:p>
            <a:pPr marL="0" marR="0" lvl="0" indent="0" algn="just" rtl="0">
              <a:lnSpc>
                <a:spcPct val="125000"/>
              </a:lnSpc>
              <a:spcBef>
                <a:spcPts val="0"/>
              </a:spcBef>
              <a:spcAft>
                <a:spcPts val="0"/>
              </a:spcAft>
              <a:buClr>
                <a:srgbClr val="000000"/>
              </a:buClr>
              <a:buSzPts val="1600"/>
              <a:buFont typeface="Arial"/>
              <a:buNone/>
            </a:pPr>
            <a:r>
              <a:rPr lang="en" sz="1600" b="0" i="0" u="none" strike="noStrike" cap="none">
                <a:solidFill>
                  <a:srgbClr val="076097"/>
                </a:solidFill>
                <a:latin typeface="Verdana"/>
                <a:ea typeface="Verdana"/>
                <a:cs typeface="Verdana"/>
                <a:sym typeface="Verdana"/>
              </a:rPr>
              <a:t>IDEAS &amp; INSPIRATION </a:t>
            </a:r>
            <a:endParaRPr sz="1400" b="0" i="0" u="none" strike="noStrike" cap="none">
              <a:solidFill>
                <a:srgbClr val="000000"/>
              </a:solidFill>
              <a:latin typeface="Arial"/>
              <a:ea typeface="Arial"/>
              <a:cs typeface="Arial"/>
              <a:sym typeface="Arial"/>
            </a:endParaRPr>
          </a:p>
        </p:txBody>
      </p:sp>
      <p:pic>
        <p:nvPicPr>
          <p:cNvPr id="1017" name="Google Shape;1017;p5"/>
          <p:cNvPicPr preferRelativeResize="0"/>
          <p:nvPr/>
        </p:nvPicPr>
        <p:blipFill rotWithShape="1">
          <a:blip r:embed="rId3" cstate="hqprint">
            <a:alphaModFix/>
            <a:extLst>
              <a:ext uri="{28A0092B-C50C-407E-A947-70E740481C1C}">
                <a14:useLocalDpi xmlns:a14="http://schemas.microsoft.com/office/drawing/2010/main"/>
              </a:ext>
            </a:extLst>
          </a:blip>
          <a:srcRect t="8146" b="6833"/>
          <a:stretch/>
        </p:blipFill>
        <p:spPr>
          <a:xfrm>
            <a:off x="191467" y="1419817"/>
            <a:ext cx="4202214" cy="2708470"/>
          </a:xfrm>
          <a:prstGeom prst="rect">
            <a:avLst/>
          </a:prstGeom>
          <a:noFill/>
          <a:ln>
            <a:noFill/>
          </a:ln>
        </p:spPr>
      </p:pic>
      <p:grpSp>
        <p:nvGrpSpPr>
          <p:cNvPr id="1018" name="Google Shape;1018;p5"/>
          <p:cNvGrpSpPr/>
          <p:nvPr/>
        </p:nvGrpSpPr>
        <p:grpSpPr>
          <a:xfrm rot="10800000" flipH="1">
            <a:off x="4183335" y="1682872"/>
            <a:ext cx="599767" cy="515039"/>
            <a:chOff x="21793163" y="6498754"/>
            <a:chExt cx="1848903" cy="1371527"/>
          </a:xfrm>
        </p:grpSpPr>
        <p:sp>
          <p:nvSpPr>
            <p:cNvPr id="1019" name="Google Shape;1019;p5"/>
            <p:cNvSpPr/>
            <p:nvPr/>
          </p:nvSpPr>
          <p:spPr>
            <a:xfrm rot="5400000">
              <a:off x="23292808" y="6365519"/>
              <a:ext cx="216023" cy="482493"/>
            </a:xfrm>
            <a:prstGeom prst="triangle">
              <a:avLst>
                <a:gd name="adj" fmla="val 100000"/>
              </a:avLst>
            </a:prstGeom>
            <a:solidFill>
              <a:srgbClr val="1C405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1020" name="Google Shape;1020;p5"/>
            <p:cNvSpPr/>
            <p:nvPr/>
          </p:nvSpPr>
          <p:spPr>
            <a:xfrm rot="10800000" flipH="1">
              <a:off x="21793163" y="6710710"/>
              <a:ext cx="1836203" cy="115957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FFFFFF"/>
                  </a:solidFill>
                  <a:latin typeface="Oswald"/>
                  <a:ea typeface="Oswald"/>
                  <a:cs typeface="Oswald"/>
                  <a:sym typeface="Oswald"/>
                </a:rPr>
                <a:t>01</a:t>
              </a:r>
              <a:endParaRPr sz="1400" b="0" i="0" u="none" strike="noStrike" cap="none">
                <a:solidFill>
                  <a:srgbClr val="000000"/>
                </a:solidFill>
                <a:latin typeface="Arial"/>
                <a:ea typeface="Arial"/>
                <a:cs typeface="Arial"/>
                <a:sym typeface="Arial"/>
              </a:endParaRPr>
            </a:p>
          </p:txBody>
        </p:sp>
      </p:grpSp>
      <p:grpSp>
        <p:nvGrpSpPr>
          <p:cNvPr id="1021" name="Google Shape;1021;p5"/>
          <p:cNvGrpSpPr/>
          <p:nvPr/>
        </p:nvGrpSpPr>
        <p:grpSpPr>
          <a:xfrm rot="10800000" flipH="1">
            <a:off x="4183325" y="2185746"/>
            <a:ext cx="599766" cy="515039"/>
            <a:chOff x="21793167" y="6498754"/>
            <a:chExt cx="1848898" cy="1371527"/>
          </a:xfrm>
        </p:grpSpPr>
        <p:sp>
          <p:nvSpPr>
            <p:cNvPr id="1022" name="Google Shape;1022;p5"/>
            <p:cNvSpPr/>
            <p:nvPr/>
          </p:nvSpPr>
          <p:spPr>
            <a:xfrm rot="5400000">
              <a:off x="23292808" y="6365519"/>
              <a:ext cx="216023" cy="482493"/>
            </a:xfrm>
            <a:prstGeom prst="triangle">
              <a:avLst>
                <a:gd name="adj" fmla="val 100000"/>
              </a:avLst>
            </a:prstGeom>
            <a:solidFill>
              <a:srgbClr val="72511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1023" name="Google Shape;1023;p5"/>
            <p:cNvSpPr/>
            <p:nvPr/>
          </p:nvSpPr>
          <p:spPr>
            <a:xfrm rot="10800000" flipH="1">
              <a:off x="21793167" y="6710710"/>
              <a:ext cx="1836199" cy="1159571"/>
            </a:xfrm>
            <a:prstGeom prst="rect">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FFFFFF"/>
                  </a:solidFill>
                  <a:latin typeface="Oswald"/>
                  <a:ea typeface="Oswald"/>
                  <a:cs typeface="Oswald"/>
                  <a:sym typeface="Oswald"/>
                </a:rPr>
                <a:t>02</a:t>
              </a:r>
              <a:endParaRPr sz="1400" b="0" i="0" u="none" strike="noStrike" cap="none">
                <a:solidFill>
                  <a:srgbClr val="000000"/>
                </a:solidFill>
                <a:latin typeface="Arial"/>
                <a:ea typeface="Arial"/>
                <a:cs typeface="Arial"/>
                <a:sym typeface="Arial"/>
              </a:endParaRPr>
            </a:p>
          </p:txBody>
        </p:sp>
      </p:grpSp>
      <p:grpSp>
        <p:nvGrpSpPr>
          <p:cNvPr id="1024" name="Google Shape;1024;p5"/>
          <p:cNvGrpSpPr/>
          <p:nvPr/>
        </p:nvGrpSpPr>
        <p:grpSpPr>
          <a:xfrm rot="10800000" flipH="1">
            <a:off x="4183325" y="3191494"/>
            <a:ext cx="599766" cy="515039"/>
            <a:chOff x="21793167" y="6498754"/>
            <a:chExt cx="1848898" cy="1371527"/>
          </a:xfrm>
        </p:grpSpPr>
        <p:sp>
          <p:nvSpPr>
            <p:cNvPr id="1025" name="Google Shape;1025;p5"/>
            <p:cNvSpPr/>
            <p:nvPr/>
          </p:nvSpPr>
          <p:spPr>
            <a:xfrm rot="5400000">
              <a:off x="23292808" y="6365519"/>
              <a:ext cx="216023" cy="482493"/>
            </a:xfrm>
            <a:prstGeom prst="triangle">
              <a:avLst>
                <a:gd name="adj" fmla="val 100000"/>
              </a:avLst>
            </a:prstGeom>
            <a:solidFill>
              <a:srgbClr val="28555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1026" name="Google Shape;1026;p5"/>
            <p:cNvSpPr/>
            <p:nvPr/>
          </p:nvSpPr>
          <p:spPr>
            <a:xfrm rot="10800000" flipH="1">
              <a:off x="21793167" y="6710710"/>
              <a:ext cx="1836199" cy="1159571"/>
            </a:xfrm>
            <a:prstGeom prst="rect">
              <a:avLst/>
            </a:prstGeom>
            <a:solidFill>
              <a:schemeClr val="accent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FFFFFF"/>
                  </a:solidFill>
                  <a:latin typeface="Oswald"/>
                  <a:ea typeface="Oswald"/>
                  <a:cs typeface="Oswald"/>
                  <a:sym typeface="Oswald"/>
                </a:rPr>
                <a:t>04</a:t>
              </a:r>
              <a:endParaRPr sz="1400" b="0" i="0" u="none" strike="noStrike" cap="none">
                <a:solidFill>
                  <a:srgbClr val="000000"/>
                </a:solidFill>
                <a:latin typeface="Arial"/>
                <a:ea typeface="Arial"/>
                <a:cs typeface="Arial"/>
                <a:sym typeface="Arial"/>
              </a:endParaRPr>
            </a:p>
          </p:txBody>
        </p:sp>
      </p:grpSp>
      <p:grpSp>
        <p:nvGrpSpPr>
          <p:cNvPr id="1027" name="Google Shape;1027;p5"/>
          <p:cNvGrpSpPr/>
          <p:nvPr/>
        </p:nvGrpSpPr>
        <p:grpSpPr>
          <a:xfrm rot="10800000" flipH="1">
            <a:off x="4183325" y="3694370"/>
            <a:ext cx="599766" cy="515039"/>
            <a:chOff x="21793167" y="6498754"/>
            <a:chExt cx="1848898" cy="1371527"/>
          </a:xfrm>
        </p:grpSpPr>
        <p:sp>
          <p:nvSpPr>
            <p:cNvPr id="1028" name="Google Shape;1028;p5"/>
            <p:cNvSpPr/>
            <p:nvPr/>
          </p:nvSpPr>
          <p:spPr>
            <a:xfrm rot="5400000">
              <a:off x="23292808" y="6365519"/>
              <a:ext cx="216023" cy="482493"/>
            </a:xfrm>
            <a:prstGeom prst="triangle">
              <a:avLst>
                <a:gd name="adj" fmla="val 100000"/>
              </a:avLst>
            </a:prstGeom>
            <a:solidFill>
              <a:srgbClr val="45552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1029" name="Google Shape;1029;p5"/>
            <p:cNvSpPr/>
            <p:nvPr/>
          </p:nvSpPr>
          <p:spPr>
            <a:xfrm rot="10800000" flipH="1">
              <a:off x="21793167" y="6710710"/>
              <a:ext cx="1836199" cy="1159571"/>
            </a:xfrm>
            <a:prstGeom prst="rect">
              <a:avLst/>
            </a:prstGeom>
            <a:solidFill>
              <a:schemeClr val="accent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FFFFFF"/>
                  </a:solidFill>
                  <a:latin typeface="Oswald"/>
                  <a:ea typeface="Oswald"/>
                  <a:cs typeface="Oswald"/>
                  <a:sym typeface="Oswald"/>
                </a:rPr>
                <a:t>05</a:t>
              </a:r>
              <a:endParaRPr sz="1400" b="0" i="0" u="none" strike="noStrike" cap="none">
                <a:solidFill>
                  <a:srgbClr val="000000"/>
                </a:solidFill>
                <a:latin typeface="Arial"/>
                <a:ea typeface="Arial"/>
                <a:cs typeface="Arial"/>
                <a:sym typeface="Arial"/>
              </a:endParaRPr>
            </a:p>
          </p:txBody>
        </p:sp>
      </p:grpSp>
      <p:grpSp>
        <p:nvGrpSpPr>
          <p:cNvPr id="1030" name="Google Shape;1030;p5"/>
          <p:cNvGrpSpPr/>
          <p:nvPr/>
        </p:nvGrpSpPr>
        <p:grpSpPr>
          <a:xfrm rot="10800000" flipH="1">
            <a:off x="4183325" y="2688621"/>
            <a:ext cx="599766" cy="515039"/>
            <a:chOff x="21793167" y="6498754"/>
            <a:chExt cx="1848898" cy="1371527"/>
          </a:xfrm>
        </p:grpSpPr>
        <p:sp>
          <p:nvSpPr>
            <p:cNvPr id="1031" name="Google Shape;1031;p5"/>
            <p:cNvSpPr/>
            <p:nvPr/>
          </p:nvSpPr>
          <p:spPr>
            <a:xfrm rot="5400000">
              <a:off x="23292808" y="6365519"/>
              <a:ext cx="216023" cy="482493"/>
            </a:xfrm>
            <a:prstGeom prst="triangle">
              <a:avLst>
                <a:gd name="adj" fmla="val 100000"/>
              </a:avLst>
            </a:prstGeom>
            <a:solidFill>
              <a:srgbClr val="4B191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1032" name="Google Shape;1032;p5"/>
            <p:cNvSpPr/>
            <p:nvPr/>
          </p:nvSpPr>
          <p:spPr>
            <a:xfrm rot="10800000" flipH="1">
              <a:off x="21793167" y="6710710"/>
              <a:ext cx="1836199" cy="1159571"/>
            </a:xfrm>
            <a:prstGeom prst="rect">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FFFFFF"/>
                  </a:solidFill>
                  <a:latin typeface="Oswald"/>
                  <a:ea typeface="Oswald"/>
                  <a:cs typeface="Oswald"/>
                  <a:sym typeface="Oswald"/>
                </a:rPr>
                <a:t>03</a:t>
              </a:r>
              <a:endParaRPr sz="1400" b="0" i="0" u="none" strike="noStrike" cap="none">
                <a:solidFill>
                  <a:srgbClr val="000000"/>
                </a:solidFill>
                <a:latin typeface="Arial"/>
                <a:ea typeface="Arial"/>
                <a:cs typeface="Arial"/>
                <a:sym typeface="Arial"/>
              </a:endParaRPr>
            </a:p>
          </p:txBody>
        </p:sp>
      </p:grpSp>
      <p:sp>
        <p:nvSpPr>
          <p:cNvPr id="1033" name="Google Shape;1033;p5"/>
          <p:cNvSpPr/>
          <p:nvPr/>
        </p:nvSpPr>
        <p:spPr>
          <a:xfrm>
            <a:off x="5183550" y="676025"/>
            <a:ext cx="3321000" cy="3720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400"/>
              <a:buFont typeface="Arial"/>
              <a:buNone/>
            </a:pPr>
            <a:r>
              <a:rPr lang="en" sz="1600" b="1" i="0" u="none" strike="noStrike" cap="none">
                <a:solidFill>
                  <a:srgbClr val="FFC000"/>
                </a:solidFill>
                <a:latin typeface="Montserrat"/>
                <a:ea typeface="Montserrat"/>
                <a:cs typeface="Montserrat"/>
                <a:sym typeface="Montserrat"/>
              </a:rPr>
              <a:t>webwise.ie/saferinternetday</a:t>
            </a:r>
            <a:endParaRPr sz="1600" i="0" u="none" strike="noStrike" cap="none">
              <a:solidFill>
                <a:srgbClr val="000000"/>
              </a:solidFill>
              <a:latin typeface="Montserrat"/>
              <a:ea typeface="Montserrat"/>
              <a:cs typeface="Montserrat"/>
              <a:sym typeface="Montserrat"/>
            </a:endParaRPr>
          </a:p>
        </p:txBody>
      </p:sp>
      <p:pic>
        <p:nvPicPr>
          <p:cNvPr id="1034" name="Google Shape;1034;p5"/>
          <p:cNvPicPr preferRelativeResize="0"/>
          <p:nvPr/>
        </p:nvPicPr>
        <p:blipFill rotWithShape="1">
          <a:blip r:embed="rId4">
            <a:alphaModFix/>
          </a:blip>
          <a:srcRect/>
          <a:stretch/>
        </p:blipFill>
        <p:spPr>
          <a:xfrm>
            <a:off x="211437" y="4627537"/>
            <a:ext cx="1825707" cy="4040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3"/>
                                        </p:tgtEl>
                                        <p:attrNameLst>
                                          <p:attrName>style.visibility</p:attrName>
                                        </p:attrNameLst>
                                      </p:cBhvr>
                                      <p:to>
                                        <p:strVal val="visible"/>
                                      </p:to>
                                    </p:set>
                                    <p:animEffect transition="in" filter="fade">
                                      <p:cBhvr>
                                        <p:cTn id="7" dur="750"/>
                                        <p:tgtEl>
                                          <p:spTgt spid="1003"/>
                                        </p:tgtEl>
                                      </p:cBhvr>
                                    </p:animEffect>
                                  </p:childTnLst>
                                </p:cTn>
                              </p:par>
                            </p:childTnLst>
                          </p:cTn>
                        </p:par>
                        <p:par>
                          <p:cTn id="8" fill="hold">
                            <p:stCondLst>
                              <p:cond delay="750"/>
                            </p:stCondLst>
                            <p:childTnLst>
                              <p:par>
                                <p:cTn id="9" presetID="2" presetClass="entr" presetSubtype="8" fill="hold" nodeType="afterEffect">
                                  <p:stCondLst>
                                    <p:cond delay="0"/>
                                  </p:stCondLst>
                                  <p:childTnLst>
                                    <p:set>
                                      <p:cBhvr>
                                        <p:cTn id="10" dur="1" fill="hold">
                                          <p:stCondLst>
                                            <p:cond delay="0"/>
                                          </p:stCondLst>
                                        </p:cTn>
                                        <p:tgtEl>
                                          <p:spTgt spid="1018"/>
                                        </p:tgtEl>
                                        <p:attrNameLst>
                                          <p:attrName>style.visibility</p:attrName>
                                        </p:attrNameLst>
                                      </p:cBhvr>
                                      <p:to>
                                        <p:strVal val="visible"/>
                                      </p:to>
                                    </p:set>
                                    <p:anim calcmode="lin" valueType="num">
                                      <p:cBhvr additive="base">
                                        <p:cTn id="11" dur="400"/>
                                        <p:tgtEl>
                                          <p:spTgt spid="1018"/>
                                        </p:tgtEl>
                                        <p:attrNameLst>
                                          <p:attrName>ppt_x</p:attrName>
                                        </p:attrNameLst>
                                      </p:cBhvr>
                                      <p:tavLst>
                                        <p:tav tm="0">
                                          <p:val>
                                            <p:strVal val="#ppt_x-1"/>
                                          </p:val>
                                        </p:tav>
                                        <p:tav tm="100000">
                                          <p:val>
                                            <p:strVal val="#ppt_x"/>
                                          </p:val>
                                        </p:tav>
                                      </p:tavLst>
                                    </p:anim>
                                  </p:childTnLst>
                                </p:cTn>
                              </p:par>
                              <p:par>
                                <p:cTn id="12" presetID="10" presetClass="entr" presetSubtype="0" fill="hold" nodeType="withEffect">
                                  <p:stCondLst>
                                    <p:cond delay="100"/>
                                  </p:stCondLst>
                                  <p:childTnLst>
                                    <p:set>
                                      <p:cBhvr>
                                        <p:cTn id="13" dur="1" fill="hold">
                                          <p:stCondLst>
                                            <p:cond delay="0"/>
                                          </p:stCondLst>
                                        </p:cTn>
                                        <p:tgtEl>
                                          <p:spTgt spid="1012"/>
                                        </p:tgtEl>
                                        <p:attrNameLst>
                                          <p:attrName>style.visibility</p:attrName>
                                        </p:attrNameLst>
                                      </p:cBhvr>
                                      <p:to>
                                        <p:strVal val="visible"/>
                                      </p:to>
                                    </p:set>
                                    <p:animEffect transition="in" filter="fade">
                                      <p:cBhvr>
                                        <p:cTn id="14" dur="500"/>
                                        <p:tgtEl>
                                          <p:spTgt spid="1012"/>
                                        </p:tgtEl>
                                      </p:cBhvr>
                                    </p:animEffect>
                                  </p:childTnLst>
                                </p:cTn>
                              </p:par>
                            </p:childTnLst>
                          </p:cTn>
                        </p:par>
                        <p:par>
                          <p:cTn id="15" fill="hold">
                            <p:stCondLst>
                              <p:cond delay="1250"/>
                            </p:stCondLst>
                            <p:childTnLst>
                              <p:par>
                                <p:cTn id="16" presetID="2" presetClass="entr" presetSubtype="8" fill="hold" nodeType="afterEffect">
                                  <p:stCondLst>
                                    <p:cond delay="0"/>
                                  </p:stCondLst>
                                  <p:childTnLst>
                                    <p:set>
                                      <p:cBhvr>
                                        <p:cTn id="17" dur="1" fill="hold">
                                          <p:stCondLst>
                                            <p:cond delay="0"/>
                                          </p:stCondLst>
                                        </p:cTn>
                                        <p:tgtEl>
                                          <p:spTgt spid="1021"/>
                                        </p:tgtEl>
                                        <p:attrNameLst>
                                          <p:attrName>style.visibility</p:attrName>
                                        </p:attrNameLst>
                                      </p:cBhvr>
                                      <p:to>
                                        <p:strVal val="visible"/>
                                      </p:to>
                                    </p:set>
                                    <p:anim calcmode="lin" valueType="num">
                                      <p:cBhvr additive="base">
                                        <p:cTn id="18" dur="400"/>
                                        <p:tgtEl>
                                          <p:spTgt spid="1021"/>
                                        </p:tgtEl>
                                        <p:attrNameLst>
                                          <p:attrName>ppt_x</p:attrName>
                                        </p:attrNameLst>
                                      </p:cBhvr>
                                      <p:tavLst>
                                        <p:tav tm="0">
                                          <p:val>
                                            <p:strVal val="#ppt_x-1"/>
                                          </p:val>
                                        </p:tav>
                                        <p:tav tm="100000">
                                          <p:val>
                                            <p:strVal val="#ppt_x"/>
                                          </p:val>
                                        </p:tav>
                                      </p:tavLst>
                                    </p:anim>
                                  </p:childTnLst>
                                </p:cTn>
                              </p:par>
                              <p:par>
                                <p:cTn id="19" presetID="10" presetClass="entr" presetSubtype="0" fill="hold" nodeType="withEffect">
                                  <p:stCondLst>
                                    <p:cond delay="100"/>
                                  </p:stCondLst>
                                  <p:childTnLst>
                                    <p:set>
                                      <p:cBhvr>
                                        <p:cTn id="20" dur="1" fill="hold">
                                          <p:stCondLst>
                                            <p:cond delay="0"/>
                                          </p:stCondLst>
                                        </p:cTn>
                                        <p:tgtEl>
                                          <p:spTgt spid="1013"/>
                                        </p:tgtEl>
                                        <p:attrNameLst>
                                          <p:attrName>style.visibility</p:attrName>
                                        </p:attrNameLst>
                                      </p:cBhvr>
                                      <p:to>
                                        <p:strVal val="visible"/>
                                      </p:to>
                                    </p:set>
                                    <p:animEffect transition="in" filter="fade">
                                      <p:cBhvr>
                                        <p:cTn id="21" dur="500"/>
                                        <p:tgtEl>
                                          <p:spTgt spid="1013"/>
                                        </p:tgtEl>
                                      </p:cBhvr>
                                    </p:animEffect>
                                  </p:childTnLst>
                                </p:cTn>
                              </p:par>
                              <p:par>
                                <p:cTn id="22" presetID="10" presetClass="entr" presetSubtype="0" fill="hold" nodeType="withEffect">
                                  <p:stCondLst>
                                    <p:cond delay="100"/>
                                  </p:stCondLst>
                                  <p:childTnLst>
                                    <p:set>
                                      <p:cBhvr>
                                        <p:cTn id="23" dur="1" fill="hold">
                                          <p:stCondLst>
                                            <p:cond delay="0"/>
                                          </p:stCondLst>
                                        </p:cTn>
                                        <p:tgtEl>
                                          <p:spTgt spid="1014"/>
                                        </p:tgtEl>
                                        <p:attrNameLst>
                                          <p:attrName>style.visibility</p:attrName>
                                        </p:attrNameLst>
                                      </p:cBhvr>
                                      <p:to>
                                        <p:strVal val="visible"/>
                                      </p:to>
                                    </p:set>
                                    <p:animEffect transition="in" filter="fade">
                                      <p:cBhvr>
                                        <p:cTn id="24" dur="500"/>
                                        <p:tgtEl>
                                          <p:spTgt spid="1014"/>
                                        </p:tgtEl>
                                      </p:cBhvr>
                                    </p:animEffect>
                                  </p:childTnLst>
                                </p:cTn>
                              </p:par>
                            </p:childTnLst>
                          </p:cTn>
                        </p:par>
                        <p:par>
                          <p:cTn id="25" fill="hold">
                            <p:stCondLst>
                              <p:cond delay="1750"/>
                            </p:stCondLst>
                            <p:childTnLst>
                              <p:par>
                                <p:cTn id="26" presetID="2" presetClass="entr" presetSubtype="8" fill="hold" nodeType="afterEffect">
                                  <p:stCondLst>
                                    <p:cond delay="0"/>
                                  </p:stCondLst>
                                  <p:childTnLst>
                                    <p:set>
                                      <p:cBhvr>
                                        <p:cTn id="27" dur="1" fill="hold">
                                          <p:stCondLst>
                                            <p:cond delay="0"/>
                                          </p:stCondLst>
                                        </p:cTn>
                                        <p:tgtEl>
                                          <p:spTgt spid="1024"/>
                                        </p:tgtEl>
                                        <p:attrNameLst>
                                          <p:attrName>style.visibility</p:attrName>
                                        </p:attrNameLst>
                                      </p:cBhvr>
                                      <p:to>
                                        <p:strVal val="visible"/>
                                      </p:to>
                                    </p:set>
                                    <p:anim calcmode="lin" valueType="num">
                                      <p:cBhvr additive="base">
                                        <p:cTn id="28" dur="400"/>
                                        <p:tgtEl>
                                          <p:spTgt spid="1024"/>
                                        </p:tgtEl>
                                        <p:attrNameLst>
                                          <p:attrName>ppt_x</p:attrName>
                                        </p:attrNameLst>
                                      </p:cBhvr>
                                      <p:tavLst>
                                        <p:tav tm="0">
                                          <p:val>
                                            <p:strVal val="#ppt_x-1"/>
                                          </p:val>
                                        </p:tav>
                                        <p:tav tm="100000">
                                          <p:val>
                                            <p:strVal val="#ppt_x"/>
                                          </p:val>
                                        </p:tav>
                                      </p:tavLst>
                                    </p:anim>
                                  </p:childTnLst>
                                </p:cTn>
                              </p:par>
                              <p:par>
                                <p:cTn id="29" presetID="10" presetClass="entr" presetSubtype="0" fill="hold" nodeType="withEffect">
                                  <p:stCondLst>
                                    <p:cond delay="100"/>
                                  </p:stCondLst>
                                  <p:childTnLst>
                                    <p:set>
                                      <p:cBhvr>
                                        <p:cTn id="30" dur="1" fill="hold">
                                          <p:stCondLst>
                                            <p:cond delay="0"/>
                                          </p:stCondLst>
                                        </p:cTn>
                                        <p:tgtEl>
                                          <p:spTgt spid="1015"/>
                                        </p:tgtEl>
                                        <p:attrNameLst>
                                          <p:attrName>style.visibility</p:attrName>
                                        </p:attrNameLst>
                                      </p:cBhvr>
                                      <p:to>
                                        <p:strVal val="visible"/>
                                      </p:to>
                                    </p:set>
                                    <p:animEffect transition="in" filter="fade">
                                      <p:cBhvr>
                                        <p:cTn id="31" dur="500"/>
                                        <p:tgtEl>
                                          <p:spTgt spid="1015"/>
                                        </p:tgtEl>
                                      </p:cBhvr>
                                    </p:animEffect>
                                  </p:childTnLst>
                                </p:cTn>
                              </p:par>
                            </p:childTnLst>
                          </p:cTn>
                        </p:par>
                        <p:par>
                          <p:cTn id="32" fill="hold">
                            <p:stCondLst>
                              <p:cond delay="2250"/>
                            </p:stCondLst>
                            <p:childTnLst>
                              <p:par>
                                <p:cTn id="33" presetID="2" presetClass="entr" presetSubtype="8" fill="hold" nodeType="afterEffect">
                                  <p:stCondLst>
                                    <p:cond delay="0"/>
                                  </p:stCondLst>
                                  <p:childTnLst>
                                    <p:set>
                                      <p:cBhvr>
                                        <p:cTn id="34" dur="1" fill="hold">
                                          <p:stCondLst>
                                            <p:cond delay="0"/>
                                          </p:stCondLst>
                                        </p:cTn>
                                        <p:tgtEl>
                                          <p:spTgt spid="1027"/>
                                        </p:tgtEl>
                                        <p:attrNameLst>
                                          <p:attrName>style.visibility</p:attrName>
                                        </p:attrNameLst>
                                      </p:cBhvr>
                                      <p:to>
                                        <p:strVal val="visible"/>
                                      </p:to>
                                    </p:set>
                                    <p:anim calcmode="lin" valueType="num">
                                      <p:cBhvr additive="base">
                                        <p:cTn id="35" dur="400"/>
                                        <p:tgtEl>
                                          <p:spTgt spid="1027"/>
                                        </p:tgtEl>
                                        <p:attrNameLst>
                                          <p:attrName>ppt_x</p:attrName>
                                        </p:attrNameLst>
                                      </p:cBhvr>
                                      <p:tavLst>
                                        <p:tav tm="0">
                                          <p:val>
                                            <p:strVal val="#ppt_x-1"/>
                                          </p:val>
                                        </p:tav>
                                        <p:tav tm="100000">
                                          <p:val>
                                            <p:strVal val="#ppt_x"/>
                                          </p:val>
                                        </p:tav>
                                      </p:tavLst>
                                    </p:anim>
                                  </p:childTnLst>
                                </p:cTn>
                              </p:par>
                              <p:par>
                                <p:cTn id="36" presetID="10" presetClass="entr" presetSubtype="0" fill="hold" nodeType="withEffect">
                                  <p:stCondLst>
                                    <p:cond delay="100"/>
                                  </p:stCondLst>
                                  <p:childTnLst>
                                    <p:set>
                                      <p:cBhvr>
                                        <p:cTn id="37" dur="1" fill="hold">
                                          <p:stCondLst>
                                            <p:cond delay="0"/>
                                          </p:stCondLst>
                                        </p:cTn>
                                        <p:tgtEl>
                                          <p:spTgt spid="1016"/>
                                        </p:tgtEl>
                                        <p:attrNameLst>
                                          <p:attrName>style.visibility</p:attrName>
                                        </p:attrNameLst>
                                      </p:cBhvr>
                                      <p:to>
                                        <p:strVal val="visible"/>
                                      </p:to>
                                    </p:set>
                                    <p:animEffect transition="in" filter="fade">
                                      <p:cBhvr>
                                        <p:cTn id="38" dur="500"/>
                                        <p:tgtEl>
                                          <p:spTgt spid="1016"/>
                                        </p:tgtEl>
                                      </p:cBhvr>
                                    </p:animEffect>
                                  </p:childTnLst>
                                </p:cTn>
                              </p:par>
                            </p:childTnLst>
                          </p:cTn>
                        </p:par>
                        <p:par>
                          <p:cTn id="39" fill="hold">
                            <p:stCondLst>
                              <p:cond delay="2750"/>
                            </p:stCondLst>
                            <p:childTnLst>
                              <p:par>
                                <p:cTn id="40" presetID="2" presetClass="entr" presetSubtype="8" fill="hold" nodeType="afterEffect">
                                  <p:stCondLst>
                                    <p:cond delay="0"/>
                                  </p:stCondLst>
                                  <p:childTnLst>
                                    <p:set>
                                      <p:cBhvr>
                                        <p:cTn id="41" dur="1" fill="hold">
                                          <p:stCondLst>
                                            <p:cond delay="0"/>
                                          </p:stCondLst>
                                        </p:cTn>
                                        <p:tgtEl>
                                          <p:spTgt spid="1030"/>
                                        </p:tgtEl>
                                        <p:attrNameLst>
                                          <p:attrName>style.visibility</p:attrName>
                                        </p:attrNameLst>
                                      </p:cBhvr>
                                      <p:to>
                                        <p:strVal val="visible"/>
                                      </p:to>
                                    </p:set>
                                    <p:anim calcmode="lin" valueType="num">
                                      <p:cBhvr additive="base">
                                        <p:cTn id="42" dur="400"/>
                                        <p:tgtEl>
                                          <p:spTgt spid="103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5</a:t>
            </a:fld>
            <a:endParaRPr/>
          </a:p>
        </p:txBody>
      </p:sp>
      <p:grpSp>
        <p:nvGrpSpPr>
          <p:cNvPr id="1040" name="Google Shape;1040;p9"/>
          <p:cNvGrpSpPr/>
          <p:nvPr/>
        </p:nvGrpSpPr>
        <p:grpSpPr>
          <a:xfrm>
            <a:off x="4239011" y="719240"/>
            <a:ext cx="4710233" cy="3525314"/>
            <a:chOff x="531240" y="2245624"/>
            <a:chExt cx="4710233" cy="3525314"/>
          </a:xfrm>
        </p:grpSpPr>
        <p:pic>
          <p:nvPicPr>
            <p:cNvPr id="1041" name="Google Shape;1041;p9"/>
            <p:cNvPicPr preferRelativeResize="0"/>
            <p:nvPr/>
          </p:nvPicPr>
          <p:blipFill rotWithShape="1">
            <a:blip r:embed="rId3">
              <a:alphaModFix/>
            </a:blip>
            <a:srcRect/>
            <a:stretch/>
          </p:blipFill>
          <p:spPr>
            <a:xfrm rot="5400000">
              <a:off x="1123699" y="1653165"/>
              <a:ext cx="3525314" cy="4710233"/>
            </a:xfrm>
            <a:prstGeom prst="rect">
              <a:avLst/>
            </a:prstGeom>
            <a:noFill/>
            <a:ln>
              <a:noFill/>
            </a:ln>
          </p:spPr>
        </p:pic>
        <p:sp>
          <p:nvSpPr>
            <p:cNvPr id="1042" name="Google Shape;1042;p9"/>
            <p:cNvSpPr/>
            <p:nvPr/>
          </p:nvSpPr>
          <p:spPr>
            <a:xfrm>
              <a:off x="1109749" y="2580941"/>
              <a:ext cx="3703320" cy="2826143"/>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pic>
        <p:nvPicPr>
          <p:cNvPr id="1043" name="Google Shape;1043;p9"/>
          <p:cNvPicPr preferRelativeResize="0"/>
          <p:nvPr/>
        </p:nvPicPr>
        <p:blipFill rotWithShape="1">
          <a:blip r:embed="rId4" cstate="hqprint">
            <a:alphaModFix/>
            <a:extLst>
              <a:ext uri="{28A0092B-C50C-407E-A947-70E740481C1C}">
                <a14:useLocalDpi xmlns:a14="http://schemas.microsoft.com/office/drawing/2010/main"/>
              </a:ext>
            </a:extLst>
          </a:blip>
          <a:srcRect b="-3572"/>
          <a:stretch/>
        </p:blipFill>
        <p:spPr>
          <a:xfrm>
            <a:off x="4817520" y="1054557"/>
            <a:ext cx="3857900" cy="2953931"/>
          </a:xfrm>
          <a:prstGeom prst="rect">
            <a:avLst/>
          </a:prstGeom>
          <a:noFill/>
          <a:ln>
            <a:noFill/>
          </a:ln>
        </p:spPr>
      </p:pic>
      <p:sp>
        <p:nvSpPr>
          <p:cNvPr id="1044" name="Google Shape;1044;p9"/>
          <p:cNvSpPr/>
          <p:nvPr/>
        </p:nvSpPr>
        <p:spPr>
          <a:xfrm>
            <a:off x="2593350" y="280650"/>
            <a:ext cx="6356100" cy="4386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2250"/>
              <a:buFont typeface="Arial"/>
              <a:buNone/>
            </a:pPr>
            <a:r>
              <a:rPr lang="en" sz="2200" b="1" i="0" u="none" strike="noStrike" cap="none" dirty="0">
                <a:solidFill>
                  <a:srgbClr val="5DC1FF"/>
                </a:solidFill>
                <a:latin typeface="Montserrat"/>
                <a:ea typeface="Montserrat"/>
                <a:cs typeface="Montserrat"/>
                <a:sym typeface="Montserrat"/>
              </a:rPr>
              <a:t>LET</a:t>
            </a:r>
            <a:r>
              <a:rPr lang="en" sz="2200" b="1" dirty="0">
                <a:solidFill>
                  <a:srgbClr val="5DC1FF"/>
                </a:solidFill>
                <a:latin typeface="Montserrat"/>
                <a:ea typeface="Montserrat"/>
                <a:cs typeface="Montserrat"/>
                <a:sym typeface="Montserrat"/>
              </a:rPr>
              <a:t>’</a:t>
            </a:r>
            <a:r>
              <a:rPr lang="en" sz="2200" b="1" i="0" u="none" strike="noStrike" cap="none" dirty="0">
                <a:solidFill>
                  <a:srgbClr val="5DC1FF"/>
                </a:solidFill>
                <a:latin typeface="Montserrat"/>
                <a:ea typeface="Montserrat"/>
                <a:cs typeface="Montserrat"/>
                <a:sym typeface="Montserrat"/>
              </a:rPr>
              <a:t>S DISCUSS</a:t>
            </a:r>
            <a:r>
              <a:rPr lang="en" sz="2200" b="1" i="0" u="none" strike="noStrike" cap="none" dirty="0">
                <a:solidFill>
                  <a:srgbClr val="00B0F0"/>
                </a:solidFill>
                <a:latin typeface="Montserrat"/>
                <a:ea typeface="Montserrat"/>
                <a:cs typeface="Montserrat"/>
                <a:sym typeface="Montserrat"/>
              </a:rPr>
              <a:t>…</a:t>
            </a:r>
            <a:r>
              <a:rPr lang="en" sz="2200" b="1" i="0" u="none" strike="noStrike" cap="none" dirty="0">
                <a:solidFill>
                  <a:srgbClr val="FF0000"/>
                </a:solidFill>
                <a:latin typeface="Montserrat"/>
                <a:ea typeface="Montserrat"/>
                <a:cs typeface="Montserrat"/>
                <a:sym typeface="Montserrat"/>
              </a:rPr>
              <a:t> </a:t>
            </a:r>
            <a:r>
              <a:rPr lang="en" sz="2200" b="1" i="0" u="none" strike="noStrike" cap="none" dirty="0">
                <a:solidFill>
                  <a:srgbClr val="FFC000"/>
                </a:solidFill>
                <a:latin typeface="Montserrat"/>
                <a:ea typeface="Montserrat"/>
                <a:cs typeface="Montserrat"/>
                <a:sym typeface="Montserrat"/>
              </a:rPr>
              <a:t>THE BENEFITS</a:t>
            </a:r>
            <a:endParaRPr sz="2200" b="1" i="0" u="none" strike="noStrike" cap="none" dirty="0">
              <a:solidFill>
                <a:srgbClr val="FFC000"/>
              </a:solidFill>
              <a:latin typeface="Montserrat"/>
              <a:ea typeface="Montserrat"/>
              <a:cs typeface="Montserrat"/>
              <a:sym typeface="Montserrat"/>
            </a:endParaRPr>
          </a:p>
        </p:txBody>
      </p:sp>
      <p:pic>
        <p:nvPicPr>
          <p:cNvPr id="1045" name="Google Shape;1045;p9"/>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3215037" y="4468829"/>
            <a:ext cx="2542005" cy="562043"/>
          </a:xfrm>
          <a:prstGeom prst="rect">
            <a:avLst/>
          </a:prstGeom>
          <a:noFill/>
          <a:ln>
            <a:noFill/>
          </a:ln>
        </p:spPr>
      </p:pic>
      <p:sp>
        <p:nvSpPr>
          <p:cNvPr id="1046" name="Google Shape;1046;p9"/>
          <p:cNvSpPr/>
          <p:nvPr/>
        </p:nvSpPr>
        <p:spPr>
          <a:xfrm>
            <a:off x="486768" y="1138916"/>
            <a:ext cx="3504900" cy="2062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1" i="0" u="none" strike="noStrike" cap="none">
                <a:solidFill>
                  <a:srgbClr val="FFA400"/>
                </a:solidFill>
                <a:latin typeface="Montserrat"/>
                <a:ea typeface="Montserrat"/>
                <a:cs typeface="Montserrat"/>
                <a:sym typeface="Montserrat"/>
              </a:rPr>
              <a:t>Let’s consider the positives and negatives of the internet?</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6</a:t>
            </a:fld>
            <a:endParaRPr/>
          </a:p>
        </p:txBody>
      </p:sp>
      <p:sp>
        <p:nvSpPr>
          <p:cNvPr id="1052" name="Google Shape;1052;p10"/>
          <p:cNvSpPr/>
          <p:nvPr/>
        </p:nvSpPr>
        <p:spPr>
          <a:xfrm>
            <a:off x="3472225" y="273775"/>
            <a:ext cx="542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dirty="0">
                <a:solidFill>
                  <a:srgbClr val="00B0F0"/>
                </a:solidFill>
                <a:latin typeface="Montserrat"/>
                <a:ea typeface="Montserrat"/>
                <a:cs typeface="Montserrat"/>
                <a:sym typeface="Montserrat"/>
              </a:rPr>
              <a:t>LET</a:t>
            </a:r>
            <a:r>
              <a:rPr lang="en" sz="2200" b="1" dirty="0">
                <a:solidFill>
                  <a:srgbClr val="00B0F0"/>
                </a:solidFill>
                <a:latin typeface="Montserrat"/>
                <a:ea typeface="Montserrat"/>
                <a:cs typeface="Montserrat"/>
                <a:sym typeface="Montserrat"/>
              </a:rPr>
              <a:t>’</a:t>
            </a:r>
            <a:r>
              <a:rPr lang="en" sz="2200" b="1" i="0" u="none" strike="noStrike" cap="none" dirty="0">
                <a:solidFill>
                  <a:srgbClr val="00B0F0"/>
                </a:solidFill>
                <a:latin typeface="Montserrat"/>
                <a:ea typeface="Montserrat"/>
                <a:cs typeface="Montserrat"/>
                <a:sym typeface="Montserrat"/>
              </a:rPr>
              <a:t>S DISCUSS</a:t>
            </a:r>
            <a:r>
              <a:rPr lang="en" sz="2200" b="1" dirty="0">
                <a:solidFill>
                  <a:srgbClr val="00B0F0"/>
                </a:solidFill>
                <a:latin typeface="Montserrat"/>
                <a:ea typeface="Montserrat"/>
                <a:cs typeface="Montserrat"/>
                <a:sym typeface="Montserrat"/>
              </a:rPr>
              <a:t>… </a:t>
            </a:r>
            <a:r>
              <a:rPr lang="en" sz="2200" b="1" i="0" u="none" strike="noStrike" cap="none" dirty="0">
                <a:solidFill>
                  <a:srgbClr val="FFB25E"/>
                </a:solidFill>
                <a:latin typeface="Montserrat"/>
                <a:ea typeface="Montserrat"/>
                <a:cs typeface="Montserrat"/>
                <a:sym typeface="Montserrat"/>
              </a:rPr>
              <a:t>THE CHALLENGES</a:t>
            </a:r>
            <a:endParaRPr sz="2200" b="1" i="0" u="none" strike="noStrike" cap="none" dirty="0">
              <a:solidFill>
                <a:srgbClr val="FFB25E"/>
              </a:solidFill>
              <a:latin typeface="Montserrat"/>
              <a:ea typeface="Montserrat"/>
              <a:cs typeface="Montserrat"/>
              <a:sym typeface="Montserrat"/>
            </a:endParaRPr>
          </a:p>
        </p:txBody>
      </p:sp>
      <p:sp>
        <p:nvSpPr>
          <p:cNvPr id="1053" name="Google Shape;1053;p10"/>
          <p:cNvSpPr/>
          <p:nvPr/>
        </p:nvSpPr>
        <p:spPr>
          <a:xfrm>
            <a:off x="630744" y="1771500"/>
            <a:ext cx="3504900" cy="1600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dirty="0">
                <a:solidFill>
                  <a:srgbClr val="FF0000"/>
                </a:solidFill>
                <a:latin typeface="Montserrat"/>
                <a:ea typeface="Montserrat"/>
                <a:cs typeface="Montserrat"/>
                <a:sym typeface="Montserrat"/>
              </a:rPr>
              <a:t>How can we avoid the negative things on the internet?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54" name="Google Shape;1054;p10"/>
          <p:cNvSpPr/>
          <p:nvPr/>
        </p:nvSpPr>
        <p:spPr>
          <a:xfrm>
            <a:off x="4205118" y="1127022"/>
            <a:ext cx="4691706" cy="3652547"/>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4C4C4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56" name="Google Shape;1056;p10"/>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72368" y="142618"/>
            <a:ext cx="2542005" cy="562043"/>
          </a:xfrm>
          <a:prstGeom prst="rect">
            <a:avLst/>
          </a:prstGeom>
          <a:noFill/>
          <a:ln>
            <a:noFill/>
          </a:ln>
        </p:spPr>
      </p:pic>
      <p:pic>
        <p:nvPicPr>
          <p:cNvPr id="3" name="Picture 2">
            <a:extLst>
              <a:ext uri="{FF2B5EF4-FFF2-40B4-BE49-F238E27FC236}">
                <a16:creationId xmlns:a16="http://schemas.microsoft.com/office/drawing/2014/main" id="{32A89187-87BA-9644-AB55-2EBAC7125E4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8767"/>
          <a:stretch/>
        </p:blipFill>
        <p:spPr>
          <a:xfrm>
            <a:off x="4344066" y="1056866"/>
            <a:ext cx="4413810" cy="305500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7</a:t>
            </a:fld>
            <a:endParaRPr/>
          </a:p>
        </p:txBody>
      </p:sp>
      <p:sp>
        <p:nvSpPr>
          <p:cNvPr id="1062" name="Google Shape;1062;p11"/>
          <p:cNvSpPr/>
          <p:nvPr/>
        </p:nvSpPr>
        <p:spPr>
          <a:xfrm>
            <a:off x="3330508" y="273774"/>
            <a:ext cx="5813492" cy="43084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500"/>
              <a:buFont typeface="Arial"/>
              <a:buNone/>
            </a:pPr>
            <a:r>
              <a:rPr lang="en" sz="2200" b="1" i="0" u="none" strike="noStrike" cap="none" dirty="0">
                <a:solidFill>
                  <a:srgbClr val="5DC1FF"/>
                </a:solidFill>
                <a:latin typeface="Montserrat"/>
                <a:ea typeface="Montserrat"/>
                <a:cs typeface="Montserrat"/>
                <a:sym typeface="Montserrat"/>
              </a:rPr>
              <a:t>LET’S DISCUSS</a:t>
            </a:r>
            <a:r>
              <a:rPr lang="en" sz="2200" b="1" dirty="0">
                <a:solidFill>
                  <a:srgbClr val="00B0F0"/>
                </a:solidFill>
                <a:latin typeface="Montserrat"/>
                <a:ea typeface="Montserrat"/>
                <a:cs typeface="Montserrat"/>
                <a:sym typeface="Montserrat"/>
              </a:rPr>
              <a:t>…</a:t>
            </a:r>
            <a:r>
              <a:rPr lang="en" sz="2200" b="1" dirty="0">
                <a:solidFill>
                  <a:srgbClr val="FF0000"/>
                </a:solidFill>
                <a:latin typeface="Montserrat"/>
                <a:ea typeface="Montserrat"/>
                <a:cs typeface="Montserrat"/>
                <a:sym typeface="Montserrat"/>
              </a:rPr>
              <a:t> </a:t>
            </a:r>
            <a:r>
              <a:rPr lang="en" sz="2200" b="1" i="0" u="none" strike="noStrike" cap="none" dirty="0">
                <a:solidFill>
                  <a:srgbClr val="FFB25E"/>
                </a:solidFill>
                <a:latin typeface="Montserrat"/>
                <a:ea typeface="Montserrat"/>
                <a:cs typeface="Montserrat"/>
                <a:sym typeface="Montserrat"/>
              </a:rPr>
              <a:t>THE CHALLENGES</a:t>
            </a:r>
            <a:endParaRPr sz="2200" b="1" i="0" u="none" strike="noStrike" cap="none" dirty="0">
              <a:solidFill>
                <a:srgbClr val="FFB25E"/>
              </a:solidFill>
              <a:latin typeface="Montserrat"/>
              <a:ea typeface="Montserrat"/>
              <a:cs typeface="Montserrat"/>
              <a:sym typeface="Montserrat"/>
            </a:endParaRPr>
          </a:p>
        </p:txBody>
      </p:sp>
      <p:sp>
        <p:nvSpPr>
          <p:cNvPr id="1063" name="Google Shape;1063;p11"/>
          <p:cNvSpPr/>
          <p:nvPr/>
        </p:nvSpPr>
        <p:spPr>
          <a:xfrm>
            <a:off x="5315357" y="1248474"/>
            <a:ext cx="3504900" cy="24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dirty="0">
                <a:solidFill>
                  <a:srgbClr val="5DC1FF"/>
                </a:solidFill>
                <a:latin typeface="Montserrat"/>
                <a:ea typeface="Montserrat"/>
                <a:cs typeface="Montserrat"/>
                <a:sym typeface="Montserrat"/>
              </a:rPr>
              <a:t>Who would you tell if you saw something on the internet that you did not like?</a:t>
            </a:r>
            <a:endParaRPr sz="1400" b="0" i="0" u="none" strike="noStrike" cap="none" dirty="0">
              <a:solidFill>
                <a:srgbClr val="5DC1FF"/>
              </a:solidFill>
              <a:latin typeface="Arial"/>
              <a:ea typeface="Arial"/>
              <a:cs typeface="Arial"/>
              <a:sym typeface="Arial"/>
            </a:endParaRPr>
          </a:p>
        </p:txBody>
      </p:sp>
      <p:sp>
        <p:nvSpPr>
          <p:cNvPr id="1064" name="Google Shape;1064;p11"/>
          <p:cNvSpPr/>
          <p:nvPr/>
        </p:nvSpPr>
        <p:spPr>
          <a:xfrm>
            <a:off x="747778" y="1119366"/>
            <a:ext cx="4301408" cy="3527256"/>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4C4C4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5" name="Google Shape;1065;p1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53499" y="142618"/>
            <a:ext cx="2542005" cy="562043"/>
          </a:xfrm>
          <a:prstGeom prst="rect">
            <a:avLst/>
          </a:prstGeom>
          <a:noFill/>
          <a:ln>
            <a:noFill/>
          </a:ln>
        </p:spPr>
      </p:pic>
      <p:pic>
        <p:nvPicPr>
          <p:cNvPr id="1066" name="Google Shape;1066;p11" descr="Screen Shot 2018-09-11 at 14.08.32.pn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853600" y="1300175"/>
            <a:ext cx="4101750" cy="26943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8</a:t>
            </a:fld>
            <a:endParaRPr/>
          </a:p>
        </p:txBody>
      </p:sp>
      <p:pic>
        <p:nvPicPr>
          <p:cNvPr id="1072" name="Google Shape;1072;p12"/>
          <p:cNvPicPr preferRelativeResize="0"/>
          <p:nvPr/>
        </p:nvPicPr>
        <p:blipFill rotWithShape="1">
          <a:blip r:embed="rId3">
            <a:alphaModFix/>
          </a:blip>
          <a:srcRect/>
          <a:stretch/>
        </p:blipFill>
        <p:spPr>
          <a:xfrm>
            <a:off x="278792" y="4036919"/>
            <a:ext cx="1042556" cy="982639"/>
          </a:xfrm>
          <a:prstGeom prst="rect">
            <a:avLst/>
          </a:prstGeom>
          <a:noFill/>
          <a:ln>
            <a:noFill/>
          </a:ln>
        </p:spPr>
      </p:pic>
      <p:sp>
        <p:nvSpPr>
          <p:cNvPr id="1073" name="Google Shape;1073;p12"/>
          <p:cNvSpPr/>
          <p:nvPr/>
        </p:nvSpPr>
        <p:spPr>
          <a:xfrm>
            <a:off x="1960743" y="1488744"/>
            <a:ext cx="6858000" cy="3519426"/>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1" i="0" u="none" strike="noStrike" cap="none">
                <a:solidFill>
                  <a:srgbClr val="FF6600"/>
                </a:solidFill>
                <a:latin typeface="Montserrat"/>
                <a:ea typeface="Montserrat"/>
                <a:cs typeface="Montserrat"/>
                <a:sym typeface="Montserrat"/>
              </a:rPr>
              <a:t>The internet is a brilliant resource that you can use to do lots of different things. </a:t>
            </a:r>
            <a:endParaRPr sz="1800" b="1" i="0" u="none" strike="noStrike" cap="none">
              <a:solidFill>
                <a:srgbClr val="FF6600"/>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rgbClr val="FF6600"/>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800"/>
              <a:buFont typeface="Arial"/>
              <a:buNone/>
            </a:pPr>
            <a:r>
              <a:rPr lang="en" sz="1800" b="1" i="0" u="none" strike="noStrike" cap="none">
                <a:solidFill>
                  <a:srgbClr val="FF6600"/>
                </a:solidFill>
                <a:latin typeface="Montserrat"/>
                <a:ea typeface="Montserrat"/>
                <a:cs typeface="Montserrat"/>
                <a:sym typeface="Montserrat"/>
              </a:rPr>
              <a:t>If you do experience harassment or cyberbullying online:</a:t>
            </a:r>
            <a:endParaRPr sz="1800" b="1" i="0" u="none" strike="noStrike" cap="none">
              <a:solidFill>
                <a:srgbClr val="5DC1FF"/>
              </a:solidFill>
              <a:latin typeface="Montserrat"/>
              <a:ea typeface="Montserrat"/>
              <a:cs typeface="Montserrat"/>
              <a:sym typeface="Montserrat"/>
            </a:endParaRPr>
          </a:p>
          <a:p>
            <a:pPr marL="285750" marR="0" lvl="0" indent="-285750" algn="l" rtl="0">
              <a:lnSpc>
                <a:spcPct val="115000"/>
              </a:lnSpc>
              <a:spcBef>
                <a:spcPts val="0"/>
              </a:spcBef>
              <a:spcAft>
                <a:spcPts val="0"/>
              </a:spcAft>
              <a:buClr>
                <a:srgbClr val="000000"/>
              </a:buClr>
              <a:buSzPts val="1800"/>
              <a:buFont typeface="Arial"/>
              <a:buChar char="•"/>
            </a:pPr>
            <a:r>
              <a:rPr lang="en" sz="1800" b="1" i="0" u="none" strike="noStrike" cap="none">
                <a:solidFill>
                  <a:srgbClr val="5DC1FF"/>
                </a:solidFill>
                <a:latin typeface="Montserrat"/>
                <a:ea typeface="Montserrat"/>
                <a:cs typeface="Montserrat"/>
                <a:sym typeface="Montserrat"/>
              </a:rPr>
              <a:t>Don’t reply to messages that harass or annoy you.</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a:buChar char="•"/>
            </a:pPr>
            <a:r>
              <a:rPr lang="en" sz="1800" b="1" i="0" u="none" strike="noStrike" cap="none">
                <a:solidFill>
                  <a:srgbClr val="5DC1FF"/>
                </a:solidFill>
                <a:latin typeface="Montserrat"/>
                <a:ea typeface="Montserrat"/>
                <a:cs typeface="Montserrat"/>
                <a:sym typeface="Montserrat"/>
              </a:rPr>
              <a:t>Keep the Message.</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a:buChar char="•"/>
            </a:pPr>
            <a:r>
              <a:rPr lang="en" sz="1800" b="1" i="0" u="none" strike="noStrike" cap="none">
                <a:solidFill>
                  <a:srgbClr val="5DC1FF"/>
                </a:solidFill>
                <a:latin typeface="Montserrat"/>
                <a:ea typeface="Montserrat"/>
                <a:cs typeface="Montserrat"/>
                <a:sym typeface="Montserrat"/>
              </a:rPr>
              <a:t>Block the Sender.</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a:buChar char="•"/>
            </a:pPr>
            <a:r>
              <a:rPr lang="en" sz="1800" b="1" i="0" u="none" strike="noStrike" cap="none">
                <a:solidFill>
                  <a:srgbClr val="5DC1FF"/>
                </a:solidFill>
                <a:latin typeface="Montserrat"/>
                <a:ea typeface="Montserrat"/>
                <a:cs typeface="Montserrat"/>
                <a:sym typeface="Montserrat"/>
              </a:rPr>
              <a:t>Talk to someone you trust, and get support.</a:t>
            </a:r>
            <a:endParaRPr sz="1800" b="1" i="0" u="none" strike="noStrike" cap="none">
              <a:solidFill>
                <a:srgbClr val="5DC1FF"/>
              </a:solidFill>
              <a:latin typeface="Montserrat"/>
              <a:ea typeface="Montserrat"/>
              <a:cs typeface="Montserrat"/>
              <a:sym typeface="Montserrat"/>
            </a:endParaRPr>
          </a:p>
          <a:p>
            <a:pPr marL="285750" marR="0" lvl="0" indent="-285750" algn="l" rtl="0">
              <a:lnSpc>
                <a:spcPct val="115000"/>
              </a:lnSpc>
              <a:spcBef>
                <a:spcPts val="0"/>
              </a:spcBef>
              <a:spcAft>
                <a:spcPts val="0"/>
              </a:spcAft>
              <a:buClr>
                <a:srgbClr val="000000"/>
              </a:buClr>
              <a:buSzPts val="1800"/>
              <a:buFont typeface="Arial"/>
              <a:buChar char="•"/>
            </a:pPr>
            <a:r>
              <a:rPr lang="en" sz="1800" b="1" i="0" u="none" strike="noStrike" cap="none">
                <a:solidFill>
                  <a:srgbClr val="5DC1FF"/>
                </a:solidFill>
                <a:latin typeface="Montserrat"/>
                <a:ea typeface="Montserrat"/>
                <a:cs typeface="Montserrat"/>
                <a:sym typeface="Montserrat"/>
              </a:rPr>
              <a:t>Report the Problem.</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endParaRPr sz="1600" b="1" i="0" u="none" strike="noStrike" cap="none">
              <a:solidFill>
                <a:srgbClr val="FF0000"/>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600"/>
              <a:buFont typeface="Arial"/>
              <a:buNone/>
            </a:pPr>
            <a:endParaRPr sz="1600" b="1" i="0" u="none" strike="noStrike" cap="none">
              <a:solidFill>
                <a:srgbClr val="FF0000"/>
              </a:solidFill>
              <a:latin typeface="Montserrat"/>
              <a:ea typeface="Montserrat"/>
              <a:cs typeface="Montserrat"/>
              <a:sym typeface="Montserrat"/>
            </a:endParaRPr>
          </a:p>
        </p:txBody>
      </p:sp>
      <p:sp>
        <p:nvSpPr>
          <p:cNvPr id="1074" name="Google Shape;1074;p12"/>
          <p:cNvSpPr/>
          <p:nvPr/>
        </p:nvSpPr>
        <p:spPr>
          <a:xfrm>
            <a:off x="0" y="244798"/>
            <a:ext cx="8818743" cy="1142620"/>
          </a:xfrm>
          <a:prstGeom prst="rect">
            <a:avLst/>
          </a:prstGeom>
          <a:noFill/>
          <a:ln>
            <a:noFill/>
          </a:ln>
        </p:spPr>
        <p:txBody>
          <a:bodyPr spcFirstLastPara="1" wrap="square" lIns="91425" tIns="45700" rIns="91425" bIns="45700" anchor="t" anchorCtr="0">
            <a:spAutoFit/>
          </a:bodyPr>
          <a:lstStyle/>
          <a:p>
            <a:pPr marL="0" marR="0" lvl="0" indent="0" algn="r" rtl="0">
              <a:lnSpc>
                <a:spcPct val="115000"/>
              </a:lnSpc>
              <a:spcBef>
                <a:spcPts val="0"/>
              </a:spcBef>
              <a:spcAft>
                <a:spcPts val="0"/>
              </a:spcAft>
              <a:buClr>
                <a:srgbClr val="000000"/>
              </a:buClr>
              <a:buSzPts val="3000"/>
              <a:buFont typeface="Arial"/>
              <a:buNone/>
            </a:pPr>
            <a:r>
              <a:rPr lang="en" sz="2200" b="1" i="0" u="none" strike="noStrike" cap="none">
                <a:solidFill>
                  <a:srgbClr val="5DC1FF"/>
                </a:solidFill>
                <a:latin typeface="Montserrat"/>
                <a:ea typeface="Montserrat"/>
                <a:cs typeface="Montserrat"/>
                <a:sym typeface="Montserrat"/>
              </a:rPr>
              <a:t>Key Points: </a:t>
            </a:r>
            <a:endParaRPr sz="2200" b="1" i="0" u="none" strike="noStrike" cap="none">
              <a:solidFill>
                <a:srgbClr val="5DC1FF"/>
              </a:solidFill>
              <a:latin typeface="Montserrat"/>
              <a:ea typeface="Montserrat"/>
              <a:cs typeface="Montserrat"/>
              <a:sym typeface="Montserrat"/>
            </a:endParaRPr>
          </a:p>
          <a:p>
            <a:pPr marL="0" marR="0" lvl="0" indent="0" algn="r" rtl="0">
              <a:lnSpc>
                <a:spcPct val="115000"/>
              </a:lnSpc>
              <a:spcBef>
                <a:spcPts val="0"/>
              </a:spcBef>
              <a:spcAft>
                <a:spcPts val="0"/>
              </a:spcAft>
              <a:buClr>
                <a:srgbClr val="000000"/>
              </a:buClr>
              <a:buSzPts val="3000"/>
              <a:buFont typeface="Arial"/>
              <a:buNone/>
            </a:pPr>
            <a:r>
              <a:rPr lang="en" sz="2200" b="1" i="0" u="none" strike="noStrike" cap="none">
                <a:solidFill>
                  <a:srgbClr val="FFB25E"/>
                </a:solidFill>
                <a:latin typeface="Montserrat"/>
                <a:ea typeface="Montserrat"/>
                <a:cs typeface="Montserrat"/>
                <a:sym typeface="Montserrat"/>
              </a:rPr>
              <a:t>The positives &amp; negatives of the Internet</a:t>
            </a:r>
            <a:endParaRPr sz="2200" i="0" u="none" strike="noStrike" cap="none">
              <a:solidFill>
                <a:srgbClr val="FFB25E"/>
              </a:solidFill>
              <a:latin typeface="Montserrat"/>
              <a:ea typeface="Montserrat"/>
              <a:cs typeface="Montserrat"/>
              <a:sym typeface="Montserrat"/>
            </a:endParaRPr>
          </a:p>
        </p:txBody>
      </p:sp>
      <p:pic>
        <p:nvPicPr>
          <p:cNvPr id="1075" name="Google Shape;1075;p1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58430" y="92030"/>
            <a:ext cx="2514058" cy="55584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9"/>
        <p:cNvGrpSpPr/>
        <p:nvPr/>
      </p:nvGrpSpPr>
      <p:grpSpPr>
        <a:xfrm>
          <a:off x="0" y="0"/>
          <a:ext cx="0" cy="0"/>
          <a:chOff x="0" y="0"/>
          <a:chExt cx="0" cy="0"/>
        </a:xfrm>
      </p:grpSpPr>
      <p:sp>
        <p:nvSpPr>
          <p:cNvPr id="1080" name="Google Shape;1080;p13"/>
          <p:cNvSpPr txBox="1">
            <a:spLocks noGrp="1"/>
          </p:cNvSpPr>
          <p:nvPr>
            <p:ph type="ctrTitle"/>
          </p:nvPr>
        </p:nvSpPr>
        <p:spPr>
          <a:xfrm>
            <a:off x="685800" y="3143878"/>
            <a:ext cx="4252500" cy="1159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
                <a:solidFill>
                  <a:srgbClr val="FFCF29"/>
                </a:solidFill>
              </a:rPr>
              <a:t>Managing our online wellbeing</a:t>
            </a:r>
            <a:endParaRPr>
              <a:solidFill>
                <a:srgbClr val="FFCF29"/>
              </a:solidFill>
            </a:endParaRPr>
          </a:p>
        </p:txBody>
      </p:sp>
      <p:pic>
        <p:nvPicPr>
          <p:cNvPr id="1081" name="Google Shape;1081;p13"/>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823505" y="4303678"/>
            <a:ext cx="3017974" cy="667253"/>
          </a:xfrm>
          <a:prstGeom prst="rect">
            <a:avLst/>
          </a:prstGeom>
          <a:noFill/>
          <a:ln>
            <a:noFill/>
          </a:ln>
        </p:spPr>
      </p:pic>
    </p:spTree>
  </p:cSld>
  <p:clrMapOvr>
    <a:masterClrMapping/>
  </p:clrMapOvr>
</p:sld>
</file>

<file path=ppt/theme/theme1.xml><?xml version="1.0" encoding="utf-8"?>
<a:theme xmlns:a="http://schemas.openxmlformats.org/drawingml/2006/main" name="1_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3810</Words>
  <Application>Microsoft Office PowerPoint</Application>
  <PresentationFormat>On-screen Show (16:9)</PresentationFormat>
  <Paragraphs>259</Paragraphs>
  <Slides>20</Slides>
  <Notes>20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Montserrat</vt:lpstr>
      <vt:lpstr>Montserrat ExtraBold</vt:lpstr>
      <vt:lpstr>Roboto Light</vt:lpstr>
      <vt:lpstr>Verdana</vt:lpstr>
      <vt:lpstr>Arial</vt:lpstr>
      <vt:lpstr>Quattrocento Sans</vt:lpstr>
      <vt:lpstr>PT Sans</vt:lpstr>
      <vt:lpstr>Oswald</vt:lpstr>
      <vt:lpstr>Montserrat Light</vt:lpstr>
      <vt:lpstr>Calibri</vt:lpstr>
      <vt:lpstr>1_Wart template</vt:lpstr>
      <vt:lpstr>Wart template</vt:lpstr>
      <vt:lpstr>SAFER INTERNET DAY MANAGING YOUR ONLINE WELLBEING</vt:lpstr>
      <vt:lpstr>PowerPoint Presentation</vt:lpstr>
      <vt:lpstr>PowerPoint Presentation</vt:lpstr>
      <vt:lpstr>Getting involved in Safer Internet Day </vt:lpstr>
      <vt:lpstr>PowerPoint Presentation</vt:lpstr>
      <vt:lpstr>PowerPoint Presentation</vt:lpstr>
      <vt:lpstr>PowerPoint Presentation</vt:lpstr>
      <vt:lpstr>PowerPoint Presentation</vt:lpstr>
      <vt:lpstr>Managing our online wellbeing</vt:lpstr>
      <vt:lpstr>PowerPoint Presentation</vt:lpstr>
      <vt:lpstr>PowerPoint Presentation</vt:lpstr>
      <vt:lpstr>Resilience is…</vt:lpstr>
      <vt:lpstr>Definition of  Digital Resilience</vt:lpstr>
      <vt:lpstr>PowerPoint Presentation</vt:lpstr>
      <vt:lpstr>PowerPoint Presentation</vt:lpstr>
      <vt:lpstr>Changing Habits and Attitudes </vt:lpstr>
      <vt:lpstr>Time Management </vt:lpstr>
      <vt:lpstr>PowerPoint Presentation</vt:lpstr>
      <vt:lpstr>Join the conversation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INTERNET DAY MANAGING YOUR ONLINE WELLBEING</dc:title>
  <cp:lastModifiedBy>catriona</cp:lastModifiedBy>
  <cp:revision>5</cp:revision>
  <dcterms:modified xsi:type="dcterms:W3CDTF">2021-06-29T16:30:45Z</dcterms:modified>
</cp:coreProperties>
</file>