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1"/>
    <p:sldMasterId id="2147483726" r:id="rId2"/>
    <p:sldMasterId id="2147483727" r:id="rId3"/>
    <p:sldMasterId id="2147483728" r:id="rId4"/>
    <p:sldMasterId id="2147483729" r:id="rId5"/>
    <p:sldMasterId id="2147483730" r:id="rId6"/>
    <p:sldMasterId id="2147483731" r:id="rId7"/>
    <p:sldMasterId id="2147483732" r:id="rId8"/>
  </p:sldMasterIdLst>
  <p:notesMasterIdLst>
    <p:notesMasterId r:id="rId32"/>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Montserrat" panose="020B0604020202020204" charset="0"/>
      <p:regular r:id="rId37"/>
      <p:bold r:id="rId38"/>
      <p:italic r:id="rId39"/>
      <p:boldItalic r:id="rId40"/>
    </p:embeddedFont>
    <p:embeddedFont>
      <p:font typeface="Montserrat ExtraBold" panose="020B0604020202020204" charset="0"/>
      <p:bold r:id="rId41"/>
      <p:italic r:id="rId42"/>
      <p:boldItalic r:id="rId43"/>
    </p:embeddedFont>
    <p:embeddedFont>
      <p:font typeface="Montserrat Light" panose="020B060402020202020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Oswald" panose="020B0604020202020204" charset="0"/>
      <p:regular r:id="rId52"/>
      <p:bold r:id="rId53"/>
    </p:embeddedFont>
    <p:embeddedFont>
      <p:font typeface="Quattrocento Sans" panose="020B0604020202020204"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36" d="100"/>
          <a:sy n="136" d="100"/>
        </p:scale>
        <p:origin x="89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7.fntdata"/><Relationship Id="rId21" Type="http://schemas.openxmlformats.org/officeDocument/2006/relationships/slide" Target="slides/slide13.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font" Target="fonts/font29.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garda.i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childline.i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bwise.ie/teachers/managing-online-reput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3"/>
        <p:cNvGrpSpPr/>
        <p:nvPr/>
      </p:nvGrpSpPr>
      <p:grpSpPr>
        <a:xfrm>
          <a:off x="0" y="0"/>
          <a:ext cx="0" cy="0"/>
          <a:chOff x="0" y="0"/>
          <a:chExt cx="0" cy="0"/>
        </a:xfrm>
      </p:grpSpPr>
      <p:sp>
        <p:nvSpPr>
          <p:cNvPr id="3104" name="Google Shape;3104;gd5a92ac8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5" name="Google Shape;3105;gd5a92ac8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GB" b="1">
                <a:solidFill>
                  <a:schemeClr val="dk1"/>
                </a:solidFill>
                <a:highlight>
                  <a:schemeClr val="lt1"/>
                </a:highlight>
                <a:latin typeface="Montserrat"/>
                <a:ea typeface="Montserrat"/>
                <a:cs typeface="Montserrat"/>
                <a:sym typeface="Montserrat"/>
              </a:rPr>
              <a:t>Notes for speaker – brief introduction and welcome.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Explain how long the talk will take and the types of things you will be doing over that time.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For example:</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‘‘Today we are joining millions of people around the world in celebrating Safer Internet Day, a day for promoting a safer and better internet for all users, especially young people. During this assembly we are going to talk about being online and using the internet. We will look at the positives and possible negatives of the internet as well as some general advice on how to manage your online wellbeing.”</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2"/>
        <p:cNvGrpSpPr/>
        <p:nvPr/>
      </p:nvGrpSpPr>
      <p:grpSpPr>
        <a:xfrm>
          <a:off x="0" y="0"/>
          <a:ext cx="0" cy="0"/>
          <a:chOff x="0" y="0"/>
          <a:chExt cx="0" cy="0"/>
        </a:xfrm>
      </p:grpSpPr>
      <p:sp>
        <p:nvSpPr>
          <p:cNvPr id="3233" name="Google Shape;3233;gd5a92ac8b7_0_6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4" name="Google Shape;3234;gd5a92ac8b7_0_6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highlight>
                  <a:srgbClr val="FFFFFF"/>
                </a:highlight>
                <a:latin typeface="Montserrat"/>
                <a:ea typeface="Montserrat"/>
                <a:cs typeface="Montserrat"/>
                <a:sym typeface="Montserrat"/>
              </a:rPr>
              <a:t>Notes:</a:t>
            </a:r>
            <a:r>
              <a:rPr lang="en-GB">
                <a:solidFill>
                  <a:schemeClr val="dk1"/>
                </a:solidFill>
                <a:highlight>
                  <a:srgbClr val="FFFFFF"/>
                </a:highlight>
                <a:latin typeface="Montserrat"/>
                <a:ea typeface="Montserrat"/>
                <a:cs typeface="Montserrat"/>
                <a:sym typeface="Montserrat"/>
              </a:rPr>
              <a:t> Explain to students that social media is a great way to explore content we are interested in and to discover new people, but it can create pressures to live up to certain ‘standards’. This can be unrealistic for lots of reasons – images may have been carefully selected and edited; celebrities have vast resources at their disposal; sports stars have 6 packs because their job requires an exercise regime that most people would not have the time for. </a:t>
            </a:r>
            <a:r>
              <a:rPr lang="en-GB" b="1">
                <a:solidFill>
                  <a:schemeClr val="dk1"/>
                </a:solidFill>
                <a:highlight>
                  <a:srgbClr val="FFFFFF"/>
                </a:highlight>
                <a:latin typeface="Montserrat"/>
                <a:ea typeface="Montserrat"/>
                <a:cs typeface="Montserrat"/>
                <a:sym typeface="Montserrat"/>
              </a:rPr>
              <a:t>The danger is that viewing content without a critical eye, can lead to self-esteem issues, and pressure to conform in ways that may not be a good fit for you as a person. </a:t>
            </a:r>
            <a:endParaRPr b="1">
              <a:solidFill>
                <a:schemeClr val="dk1"/>
              </a:solidFill>
              <a:highlight>
                <a:srgbClr val="FFFFFF"/>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highlight>
                <a:srgbClr val="FFFFFF"/>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highlight>
                  <a:srgbClr val="FFFFFF"/>
                </a:highlight>
                <a:latin typeface="Montserrat"/>
                <a:ea typeface="Montserrat"/>
                <a:cs typeface="Montserrat"/>
                <a:sym typeface="Montserrat"/>
              </a:rPr>
              <a:t>When discussing pressure to look a certain way it is important to remember the following points:</a:t>
            </a:r>
            <a:endParaRPr>
              <a:solidFill>
                <a:schemeClr val="dk1"/>
              </a:solidFill>
              <a:highlight>
                <a:srgbClr val="FFFFFF"/>
              </a:highlight>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Char char="➔"/>
            </a:pPr>
            <a:r>
              <a:rPr lang="en-GB" b="1">
                <a:solidFill>
                  <a:schemeClr val="dk1"/>
                </a:solidFill>
                <a:latin typeface="Montserrat"/>
                <a:ea typeface="Montserrat"/>
                <a:cs typeface="Montserrat"/>
                <a:sym typeface="Montserrat"/>
              </a:rPr>
              <a:t>Pressure to look a particular way is not a new phenomenon</a:t>
            </a:r>
            <a:r>
              <a:rPr lang="en-GB">
                <a:solidFill>
                  <a:schemeClr val="dk1"/>
                </a:solidFill>
                <a:latin typeface="Montserrat"/>
                <a:ea typeface="Montserrat"/>
                <a:cs typeface="Montserrat"/>
                <a:sym typeface="Montserrat"/>
              </a:rPr>
              <a:t>, for decades some sections of advertising and the media industry have been criticised for promoting unrealistic image and lifestyle standards in the form of photoshopped celebrities, size zero models or lavish lifestyles.</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Char char="➔"/>
            </a:pPr>
            <a:r>
              <a:rPr lang="en-GB" b="1">
                <a:solidFill>
                  <a:schemeClr val="dk1"/>
                </a:solidFill>
                <a:latin typeface="Montserrat"/>
                <a:ea typeface="Montserrat"/>
                <a:cs typeface="Montserrat"/>
                <a:sym typeface="Montserrat"/>
              </a:rPr>
              <a:t>In the era of social media, these pressures are often amplified.</a:t>
            </a:r>
            <a:r>
              <a:rPr lang="en-GB">
                <a:solidFill>
                  <a:schemeClr val="dk1"/>
                </a:solidFill>
                <a:latin typeface="Montserrat"/>
                <a:ea typeface="Montserrat"/>
                <a:cs typeface="Montserrat"/>
                <a:sym typeface="Montserrat"/>
              </a:rPr>
              <a:t> We know that people generally post the ‘best’ of themselves online and with easily accessible image editing tools and filters, what we are looking at can even be a digitally enhanced version of the ‘best’. Faces are slimmed, teeth become whiter, and blemishes are erased. Often it can be difficult to spot a picture that has been enhanced. It’s not all bad, it’s that the reality is more complicated. </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Remember that often what we see on social media is a one-sided version of a person’s life online, and if you know someone well you will know that they are only showing the best bit – but if you don’t know a person, you don’t have any other information or context to go on.</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highlight>
                  <a:srgbClr val="FFFFFF"/>
                </a:highlight>
                <a:latin typeface="Montserrat"/>
                <a:ea typeface="Montserrat"/>
                <a:cs typeface="Montserrat"/>
                <a:sym typeface="Montserrat"/>
              </a:rPr>
              <a:t>Ask students to consider if they have ever felt pressure to look a certain way on social media?</a:t>
            </a:r>
            <a:endParaRPr>
              <a:solidFill>
                <a:schemeClr val="dk1"/>
              </a:solidFill>
              <a:highlight>
                <a:srgbClr val="FFFFFF"/>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highlight>
                  <a:srgbClr val="FFFFFF"/>
                </a:highlight>
                <a:latin typeface="Montserrat"/>
                <a:ea typeface="Montserrat"/>
                <a:cs typeface="Montserrat"/>
                <a:sym typeface="Montserrat"/>
              </a:rPr>
              <a:t> </a:t>
            </a:r>
            <a:endParaRPr>
              <a:solidFill>
                <a:schemeClr val="dk1"/>
              </a:solidFill>
              <a:highlight>
                <a:srgbClr val="FFFFFF"/>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highlight>
                  <a:srgbClr val="FFFFFF"/>
                </a:highlight>
                <a:latin typeface="Montserrat"/>
                <a:ea typeface="Montserrat"/>
                <a:cs typeface="Montserrat"/>
                <a:sym typeface="Montserrat"/>
              </a:rPr>
              <a:t>Remind students that social media is a great tool for sharing and connecting with friends and family – the social aspect is fundamental to how it works! Getting likes and comments on moments that we choose to share about our lives is great – a self esteem boost, an endorsement! But not getting the ‘likes’ you expected can have the opposite effect. It’s natural to look for the approval of people around us, but it’s important not to fall into the trap of becoming too worried or anxious about it.</a:t>
            </a:r>
            <a:endParaRPr b="1">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4"/>
        <p:cNvGrpSpPr/>
        <p:nvPr/>
      </p:nvGrpSpPr>
      <p:grpSpPr>
        <a:xfrm>
          <a:off x="0" y="0"/>
          <a:ext cx="0" cy="0"/>
          <a:chOff x="0" y="0"/>
          <a:chExt cx="0" cy="0"/>
        </a:xfrm>
      </p:grpSpPr>
      <p:sp>
        <p:nvSpPr>
          <p:cNvPr id="3245" name="Google Shape;3245;gd5a92ac8b7_0_7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6" name="Google Shape;3246;gd5a92ac8b7_0_7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 follow influencers because we are interested in their content, we want to be entertained, we want to learn from them or even are inspired by them. But it can lead to pressure about what clothes to wear, how to look, and what music, food or brands to buy. So, it’s important to consider The Full Picture, and think critically about what you are seeing.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Has that person been paid to promote an item?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How has it been edited?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Has what they are posting been designed to fit their online ‘brand’?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Is it a realistic reflection of who they are?</a:t>
            </a:r>
            <a:endParaRPr>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d5a92ac8b7_0_7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0" name="Google Shape;3260;gd5a92ac8b7_0_79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i="1">
                <a:latin typeface="Montserrat"/>
                <a:ea typeface="Montserrat"/>
                <a:cs typeface="Montserrat"/>
                <a:sym typeface="Montserrat"/>
              </a:rPr>
              <a:t>Notes:</a:t>
            </a:r>
            <a:r>
              <a:rPr lang="en-GB" b="1">
                <a:latin typeface="Montserrat"/>
                <a:ea typeface="Montserrat"/>
                <a:cs typeface="Montserrat"/>
                <a:sym typeface="Montserrat"/>
              </a:rPr>
              <a:t> </a:t>
            </a:r>
            <a:r>
              <a:rPr lang="en-GB">
                <a:latin typeface="Montserrat"/>
                <a:ea typeface="Montserrat"/>
                <a:cs typeface="Montserrat"/>
                <a:sym typeface="Montserrat"/>
              </a:rPr>
              <a:t>Explain to students:</a:t>
            </a:r>
            <a:endParaRPr>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Char char="-"/>
            </a:pPr>
            <a:r>
              <a:rPr lang="en-GB">
                <a:latin typeface="Montserrat"/>
                <a:ea typeface="Montserrat"/>
                <a:cs typeface="Montserrat"/>
                <a:sym typeface="Montserrat"/>
              </a:rPr>
              <a:t>Algorithms are complex mathematical formulas working in the background of the websites or apps we use which help determine what content is presented to us online e.g. in your newsfeed or search results.</a:t>
            </a:r>
            <a:endParaRPr>
              <a:latin typeface="Montserrat"/>
              <a:ea typeface="Montserrat"/>
              <a:cs typeface="Montserrat"/>
              <a:sym typeface="Montserrat"/>
            </a:endParaRPr>
          </a:p>
          <a:p>
            <a:pPr marL="45720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Char char="-"/>
            </a:pPr>
            <a:r>
              <a:rPr lang="en-GB">
                <a:latin typeface="Montserrat"/>
                <a:ea typeface="Montserrat"/>
                <a:cs typeface="Montserrat"/>
                <a:sym typeface="Montserrat"/>
              </a:rPr>
              <a:t>What we see on our online news feeds is determined by the algorithm of the particular platform we are using.</a:t>
            </a:r>
            <a:endParaRPr>
              <a:latin typeface="Montserrat"/>
              <a:ea typeface="Montserrat"/>
              <a:cs typeface="Montserrat"/>
              <a:sym typeface="Montserrat"/>
            </a:endParaRPr>
          </a:p>
          <a:p>
            <a:pPr marL="45720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Char char="-"/>
            </a:pPr>
            <a:r>
              <a:rPr lang="en-GB">
                <a:latin typeface="Montserrat"/>
                <a:ea typeface="Montserrat"/>
                <a:cs typeface="Montserrat"/>
                <a:sym typeface="Montserrat"/>
              </a:rPr>
              <a:t>Social media platforms highlight content that they believe we will like, because it is popular or because you are being advertised to.</a:t>
            </a:r>
            <a:endParaRPr>
              <a:latin typeface="Montserrat"/>
              <a:ea typeface="Montserrat"/>
              <a:cs typeface="Montserrat"/>
              <a:sym typeface="Montserrat"/>
            </a:endParaRPr>
          </a:p>
          <a:p>
            <a:pPr marL="45720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Char char="-"/>
            </a:pPr>
            <a:r>
              <a:rPr lang="en-GB">
                <a:latin typeface="Montserrat"/>
                <a:ea typeface="Montserrat"/>
                <a:cs typeface="Montserrat"/>
                <a:sym typeface="Montserrat"/>
              </a:rPr>
              <a:t>It’s important to remember our news feeds are not a full reflection of reality, they are just a part of </a:t>
            </a:r>
            <a:r>
              <a:rPr lang="en-GB" i="1">
                <a:latin typeface="Montserrat"/>
                <a:ea typeface="Montserrat"/>
                <a:cs typeface="Montserrat"/>
                <a:sym typeface="Montserrat"/>
              </a:rPr>
              <a:t>The Full Picture</a:t>
            </a:r>
            <a:r>
              <a:rPr lang="en-GB">
                <a:latin typeface="Montserrat"/>
                <a:ea typeface="Montserrat"/>
                <a:cs typeface="Montserrat"/>
                <a:sym typeface="Montserrat"/>
              </a:rPr>
              <a:t>.</a:t>
            </a:r>
            <a:endParaRPr>
              <a:latin typeface="Montserrat"/>
              <a:ea typeface="Montserrat"/>
              <a:cs typeface="Montserrat"/>
              <a:sym typeface="Montserrat"/>
            </a:endParaRPr>
          </a:p>
          <a:p>
            <a:pPr marL="457200" lvl="0" indent="0" algn="just"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Filtering through content that appears on our online newsfeeds is complicated further, because what we see is determined by the algorithm of the particular platform we are using. What we encounter when we go online doesn’t appear by coincidence – social media or online platforms highlight content that they believe we will like, because it is popular or because you are being advertised to.  Just like with images we see, or the people we follow, it is important to be mindful that what we see on our newsfeeds is not a full reflection of reality, it is just a part of </a:t>
            </a:r>
            <a:r>
              <a:rPr lang="en-GB" i="1">
                <a:latin typeface="Montserrat"/>
                <a:ea typeface="Montserrat"/>
                <a:cs typeface="Montserrat"/>
                <a:sym typeface="Montserrat"/>
              </a:rPr>
              <a:t>The Full Picture</a:t>
            </a:r>
            <a:r>
              <a:rPr lang="en-GB">
                <a:latin typeface="Montserrat"/>
                <a:ea typeface="Montserrat"/>
                <a:cs typeface="Montserrat"/>
                <a:sym typeface="Montserrat"/>
              </a:rPr>
              <a:t>.</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d5a92ac8b7_0_8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9" name="Google Shape;3269;gd5a92ac8b7_0_8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Ask students if they have noticed that when they go online or login to social media they are presented with content, news, articles or ads that somehow know the things that they are interested in? Ask students why they think this is?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[If time allows you can test this with your student by asking them to google something e.g. a country - Egypt and projecting the search results onto the whiteboard for the students to see. Then ask students to google the same thing e.g., Egypt and look at their own search results, noting if there is anything different than what appears on the whiteboard. Did their search results differ at all from what appears on the whiteboard. If so, ask why they think this is?]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Explain to students that this is because there are</a:t>
            </a:r>
            <a:r>
              <a:rPr lang="en-GB" b="1">
                <a:solidFill>
                  <a:schemeClr val="dk1"/>
                </a:solidFill>
                <a:latin typeface="Montserrat"/>
                <a:ea typeface="Montserrat"/>
                <a:cs typeface="Montserrat"/>
                <a:sym typeface="Montserrat"/>
              </a:rPr>
              <a:t> algorithms (complex mathematical formulas) working in the background which determine what content is presented in your newsfeed or search results.</a:t>
            </a:r>
            <a:r>
              <a:rPr lang="en-GB">
                <a:solidFill>
                  <a:schemeClr val="dk1"/>
                </a:solidFill>
                <a:latin typeface="Montserrat"/>
                <a:ea typeface="Montserrat"/>
                <a:cs typeface="Montserrat"/>
                <a:sym typeface="Montserrat"/>
              </a:rPr>
              <a:t> Platforms such as Google, Facebook, Instagram, and Tik Tok all have their own closely guarded algorithms which personalise the content they show to us – different users who use the exact same search terms or scroll through the same social media platform are likely to see different content. </a:t>
            </a:r>
            <a:r>
              <a:rPr lang="en-GB" b="1">
                <a:solidFill>
                  <a:schemeClr val="dk1"/>
                </a:solidFill>
                <a:latin typeface="Montserrat"/>
                <a:ea typeface="Montserrat"/>
                <a:cs typeface="Montserrat"/>
                <a:sym typeface="Montserrat"/>
              </a:rPr>
              <a:t>The results that we are presented with are likely to reflect the likes and interests that our browsing history and personal data suggests we would like to see more of – after all, online platforms want you to use their site and to stay for as long as possible. </a:t>
            </a:r>
            <a:endParaRPr b="1">
              <a:solidFill>
                <a:schemeClr val="dk1"/>
              </a:solidFill>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d5a92ac8b7_0_9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1" name="Google Shape;3281;gd5a92ac8b7_0_9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Ask students to consider what are the potential benefits and downsides of our news, search and social media feeds being filtered or tailored to who the internet thinks we are like this? Elicit responses.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Explain to students that potential benefits include: with having so much content available on the internet, these algorithms are used to reduce the volume of information and to filter what is displayed to users. For example, searching for exercise tips or liking a cute cat video will make it more likely that you will see content related to these topics in the future, or if you browse for a pair of trainers you may see advertisements for those shoes on other websites you visit. All this information is building up a picture of who you are online.</a:t>
            </a:r>
            <a:endParaRPr>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While this is not necessarily a bad thing, </a:t>
            </a:r>
            <a:r>
              <a:rPr lang="en-GB" b="1">
                <a:solidFill>
                  <a:schemeClr val="dk1"/>
                </a:solidFill>
                <a:latin typeface="Montserrat"/>
                <a:ea typeface="Montserrat"/>
                <a:cs typeface="Montserrat"/>
                <a:sym typeface="Montserrat"/>
              </a:rPr>
              <a:t>it is important to be aware that the content being pushed to your newsfeed is filtered and tailored by what a social media network or online platform believes that you are interested in, or would like you to become interested in</a:t>
            </a:r>
            <a:r>
              <a:rPr lang="en-GB">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Potential drawbacks include the fact that we can very easily get caught in a feedback loop or filter bubble meaning that what we see are variations of the same thing and alternative views or opinions are filtered out. It is important to emphasise to students that </a:t>
            </a:r>
            <a:r>
              <a:rPr lang="en-GB" b="1">
                <a:solidFill>
                  <a:schemeClr val="dk1"/>
                </a:solidFill>
                <a:latin typeface="Montserrat"/>
                <a:ea typeface="Montserrat"/>
                <a:cs typeface="Montserrat"/>
                <a:sym typeface="Montserrat"/>
              </a:rPr>
              <a:t>not seeing an alternative point of view can affect our ability to think critically about content, make us less open-minded, and can have a skewed influence on how the world is presented to us.</a:t>
            </a:r>
            <a:r>
              <a:rPr lang="en-GB">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d5a92ac8b7_0_9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9" name="Google Shape;3289;gd5a92ac8b7_0_9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latin typeface="Montserrat"/>
                <a:ea typeface="Montserrat"/>
                <a:cs typeface="Montserrat"/>
                <a:sym typeface="Montserrat"/>
              </a:rPr>
              <a:t>Notes:</a:t>
            </a:r>
            <a:r>
              <a:rPr lang="en-GB" b="1">
                <a:latin typeface="Montserrat"/>
                <a:ea typeface="Montserrat"/>
                <a:cs typeface="Montserrat"/>
                <a:sym typeface="Montserrat"/>
              </a:rPr>
              <a:t> Filtering the good from the bad: Tips on how to manage my online wellbeing</a:t>
            </a:r>
            <a:endParaRPr b="1">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Our online wellbeing can be influenced by the content we see, the interactions we have, the choices we make, and even how long we spend using technology and the internet. </a:t>
            </a:r>
            <a:endParaRPr>
              <a:latin typeface="Montserrat"/>
              <a:ea typeface="Montserrat"/>
              <a:cs typeface="Montserrat"/>
              <a:sym typeface="Montserrat"/>
            </a:endParaRPr>
          </a:p>
          <a:p>
            <a:pPr marL="0" marR="0" lvl="0" indent="0" algn="just"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It is important that we recognise how being online can influence the way we feel, think, and behave.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Being kind online</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Showing kindness to yourself and others online will help boost your self-esteem and self-image online.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Use these simple tips to help you and others feel good about themselves online. If time allows ask students to create a list of their own tips for how they can be kind to themselves and others online.</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latin typeface="Montserrat"/>
                <a:ea typeface="Montserrat"/>
                <a:cs typeface="Montserrat"/>
                <a:sym typeface="Montserrat"/>
              </a:rPr>
              <a:t>How can I be kind to myself online?</a:t>
            </a:r>
            <a:endParaRPr b="1">
              <a:latin typeface="Montserrat"/>
              <a:ea typeface="Montserrat"/>
              <a:cs typeface="Montserrat"/>
              <a:sym typeface="Montserrat"/>
            </a:endParaRPr>
          </a:p>
          <a:p>
            <a:pPr marL="457200" lvl="0" indent="-298450" algn="just" rtl="0">
              <a:lnSpc>
                <a:spcPct val="115000"/>
              </a:lnSpc>
              <a:spcBef>
                <a:spcPts val="600"/>
              </a:spcBef>
              <a:spcAft>
                <a:spcPts val="0"/>
              </a:spcAft>
              <a:buClr>
                <a:srgbClr val="000000"/>
              </a:buClr>
              <a:buSzPts val="1100"/>
              <a:buFont typeface="Montserrat Light"/>
              <a:buChar char="➔"/>
            </a:pPr>
            <a:r>
              <a:rPr lang="en-GB" b="1">
                <a:latin typeface="Montserrat"/>
                <a:ea typeface="Montserrat"/>
                <a:cs typeface="Montserrat"/>
                <a:sym typeface="Montserrat"/>
              </a:rPr>
              <a:t>Think critically</a:t>
            </a:r>
            <a:r>
              <a:rPr lang="en-GB">
                <a:latin typeface="Montserrat"/>
                <a:ea typeface="Montserrat"/>
                <a:cs typeface="Montserrat"/>
                <a:sym typeface="Montserrat"/>
              </a:rPr>
              <a:t> about the content you see online. Remember it’s</a:t>
            </a:r>
            <a:r>
              <a:rPr lang="en-GB" b="1">
                <a:latin typeface="Montserrat"/>
                <a:ea typeface="Montserrat"/>
                <a:cs typeface="Montserrat"/>
                <a:sym typeface="Montserrat"/>
              </a:rPr>
              <a:t> not the full picture.</a:t>
            </a:r>
            <a:endParaRPr b="1">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b="1">
                <a:latin typeface="Montserrat"/>
                <a:ea typeface="Montserrat"/>
                <a:cs typeface="Montserrat"/>
                <a:sym typeface="Montserrat"/>
              </a:rPr>
              <a:t>Set time notifications or screen free breaks. </a:t>
            </a:r>
            <a:endParaRPr b="1">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a:latin typeface="Montserrat"/>
                <a:ea typeface="Montserrat"/>
                <a:cs typeface="Montserrat"/>
                <a:sym typeface="Montserrat"/>
              </a:rPr>
              <a:t>Create a social media presence that is</a:t>
            </a:r>
            <a:r>
              <a:rPr lang="en-GB" b="1">
                <a:latin typeface="Montserrat"/>
                <a:ea typeface="Montserrat"/>
                <a:cs typeface="Montserrat"/>
                <a:sym typeface="Montserrat"/>
              </a:rPr>
              <a:t> true to you.</a:t>
            </a:r>
            <a:endParaRPr b="1">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a:latin typeface="Montserrat"/>
                <a:ea typeface="Montserrat"/>
                <a:cs typeface="Montserrat"/>
                <a:sym typeface="Montserrat"/>
              </a:rPr>
              <a:t>Remember</a:t>
            </a:r>
            <a:r>
              <a:rPr lang="en-GB" b="1">
                <a:latin typeface="Montserrat"/>
                <a:ea typeface="Montserrat"/>
                <a:cs typeface="Montserrat"/>
                <a:sym typeface="Montserrat"/>
              </a:rPr>
              <a:t> </a:t>
            </a:r>
            <a:r>
              <a:rPr lang="en-GB">
                <a:latin typeface="Montserrat"/>
                <a:ea typeface="Montserrat"/>
                <a:cs typeface="Montserrat"/>
                <a:sym typeface="Montserrat"/>
              </a:rPr>
              <a:t>your value as a person is</a:t>
            </a:r>
            <a:r>
              <a:rPr lang="en-GB" b="1">
                <a:latin typeface="Montserrat"/>
                <a:ea typeface="Montserrat"/>
                <a:cs typeface="Montserrat"/>
                <a:sym typeface="Montserrat"/>
              </a:rPr>
              <a:t> not reflected </a:t>
            </a:r>
            <a:r>
              <a:rPr lang="en-GB">
                <a:latin typeface="Montserrat"/>
                <a:ea typeface="Montserrat"/>
                <a:cs typeface="Montserrat"/>
                <a:sym typeface="Montserrat"/>
              </a:rPr>
              <a:t>in the number</a:t>
            </a:r>
            <a:r>
              <a:rPr lang="en-GB" b="1">
                <a:latin typeface="Montserrat"/>
                <a:ea typeface="Montserrat"/>
                <a:cs typeface="Montserrat"/>
                <a:sym typeface="Montserrat"/>
              </a:rPr>
              <a:t> </a:t>
            </a:r>
            <a:r>
              <a:rPr lang="en-GB">
                <a:latin typeface="Montserrat"/>
                <a:ea typeface="Montserrat"/>
                <a:cs typeface="Montserrat"/>
                <a:sym typeface="Montserrat"/>
              </a:rPr>
              <a:t>of ‘followers’ or ‘likes’ you have.</a:t>
            </a:r>
            <a:endParaRPr>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Light"/>
              <a:buChar char="➔"/>
            </a:pPr>
            <a:r>
              <a:rPr lang="en-GB" b="1">
                <a:latin typeface="Montserrat"/>
                <a:ea typeface="Montserrat"/>
                <a:cs typeface="Montserrat"/>
                <a:sym typeface="Montserrat"/>
              </a:rPr>
              <a:t>Unfollow </a:t>
            </a:r>
            <a:r>
              <a:rPr lang="en-GB">
                <a:latin typeface="Montserrat"/>
                <a:ea typeface="Montserrat"/>
                <a:cs typeface="Montserrat"/>
                <a:sym typeface="Montserrat"/>
              </a:rPr>
              <a:t>accounts that lead you to make</a:t>
            </a:r>
            <a:r>
              <a:rPr lang="en-GB" b="1">
                <a:latin typeface="Montserrat"/>
                <a:ea typeface="Montserrat"/>
                <a:cs typeface="Montserrat"/>
                <a:sym typeface="Montserrat"/>
              </a:rPr>
              <a:t> unhealthy or unrealistic comparisons.</a:t>
            </a:r>
            <a:endParaRPr>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a:latin typeface="Montserrat"/>
                <a:ea typeface="Montserrat"/>
                <a:cs typeface="Montserrat"/>
                <a:sym typeface="Montserrat"/>
              </a:rPr>
              <a:t>Search for </a:t>
            </a:r>
            <a:r>
              <a:rPr lang="en-GB" b="1">
                <a:latin typeface="Montserrat"/>
                <a:ea typeface="Montserrat"/>
                <a:cs typeface="Montserrat"/>
                <a:sym typeface="Montserrat"/>
              </a:rPr>
              <a:t>new perspectives </a:t>
            </a:r>
            <a:r>
              <a:rPr lang="en-GB">
                <a:latin typeface="Montserrat"/>
                <a:ea typeface="Montserrat"/>
                <a:cs typeface="Montserrat"/>
                <a:sym typeface="Montserrat"/>
              </a:rPr>
              <a:t>and focus on the</a:t>
            </a:r>
            <a:r>
              <a:rPr lang="en-GB" b="1">
                <a:latin typeface="Montserrat"/>
                <a:ea typeface="Montserrat"/>
                <a:cs typeface="Montserrat"/>
                <a:sym typeface="Montserrat"/>
              </a:rPr>
              <a:t> positive/productive content online.</a:t>
            </a:r>
            <a:endParaRPr b="1">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b="1">
                <a:latin typeface="Montserrat"/>
                <a:ea typeface="Montserrat"/>
                <a:cs typeface="Montserrat"/>
                <a:sym typeface="Montserrat"/>
              </a:rPr>
              <a:t>Block &amp; Report </a:t>
            </a:r>
            <a:r>
              <a:rPr lang="en-GB">
                <a:latin typeface="Montserrat"/>
                <a:ea typeface="Montserrat"/>
                <a:cs typeface="Montserrat"/>
                <a:sym typeface="Montserrat"/>
              </a:rPr>
              <a:t>online harassment &amp; cyberbullying. If you are the victim of online bullying, harassment or any crime online </a:t>
            </a:r>
            <a:r>
              <a:rPr lang="en-GB" b="1">
                <a:latin typeface="Montserrat"/>
                <a:ea typeface="Montserrat"/>
                <a:cs typeface="Montserrat"/>
                <a:sym typeface="Montserrat"/>
              </a:rPr>
              <a:t>report it to </a:t>
            </a:r>
            <a:r>
              <a:rPr lang="en-GB" b="1">
                <a:solidFill>
                  <a:schemeClr val="hlink"/>
                </a:solidFill>
                <a:highlight>
                  <a:schemeClr val="lt1"/>
                </a:highlight>
                <a:uFill>
                  <a:noFill/>
                </a:uFill>
                <a:latin typeface="Montserrat"/>
                <a:ea typeface="Montserrat"/>
                <a:cs typeface="Montserrat"/>
                <a:sym typeface="Montserrat"/>
                <a:hlinkClick r:id="rId3"/>
              </a:rPr>
              <a:t>An Garda Síochána</a:t>
            </a:r>
            <a:r>
              <a:rPr lang="en-GB" b="1">
                <a:highlight>
                  <a:schemeClr val="lt1"/>
                </a:highlight>
                <a:latin typeface="Montserrat"/>
                <a:ea typeface="Montserrat"/>
                <a:cs typeface="Montserrat"/>
                <a:sym typeface="Montserrat"/>
              </a:rPr>
              <a:t>. </a:t>
            </a:r>
            <a:r>
              <a:rPr lang="en-GB">
                <a:highlight>
                  <a:schemeClr val="lt1"/>
                </a:highlight>
                <a:latin typeface="Montserrat"/>
                <a:ea typeface="Montserrat"/>
                <a:cs typeface="Montserrat"/>
                <a:sym typeface="Montserrat"/>
              </a:rPr>
              <a:t>Contact your local Garda station, they will take your case seriously and deal with it in confidence, without judging you.</a:t>
            </a:r>
            <a:endParaRPr>
              <a:latin typeface="Montserrat"/>
              <a:ea typeface="Montserrat"/>
              <a:cs typeface="Montserrat"/>
              <a:sym typeface="Montserrat"/>
            </a:endParaRPr>
          </a:p>
          <a:p>
            <a:pPr marL="457200" lvl="0" indent="-298450" algn="just" rtl="0">
              <a:lnSpc>
                <a:spcPct val="115000"/>
              </a:lnSpc>
              <a:spcBef>
                <a:spcPts val="0"/>
              </a:spcBef>
              <a:spcAft>
                <a:spcPts val="0"/>
              </a:spcAft>
              <a:buClr>
                <a:srgbClr val="000000"/>
              </a:buClr>
              <a:buSzPts val="1100"/>
              <a:buFont typeface="Montserrat"/>
              <a:buChar char="➔"/>
            </a:pPr>
            <a:r>
              <a:rPr lang="en-GB" b="1">
                <a:latin typeface="Montserrat"/>
                <a:ea typeface="Montserrat"/>
                <a:cs typeface="Montserrat"/>
                <a:sym typeface="Montserrat"/>
              </a:rPr>
              <a:t>Talk to someone you trust &amp; get help.</a:t>
            </a:r>
            <a:endParaRPr b="1">
              <a:latin typeface="Montserrat"/>
              <a:ea typeface="Montserrat"/>
              <a:cs typeface="Montserrat"/>
              <a:sym typeface="Montserrat"/>
            </a:endParaRPr>
          </a:p>
          <a:p>
            <a:pPr marL="457200" lvl="0" indent="-298450" algn="l" rtl="0">
              <a:lnSpc>
                <a:spcPct val="115000"/>
              </a:lnSpc>
              <a:spcBef>
                <a:spcPts val="0"/>
              </a:spcBef>
              <a:spcAft>
                <a:spcPts val="0"/>
              </a:spcAft>
              <a:buClr>
                <a:srgbClr val="000000"/>
              </a:buClr>
              <a:buSzPts val="1100"/>
              <a:buFont typeface="Montserrat"/>
              <a:buChar char="➔"/>
            </a:pPr>
            <a:r>
              <a:rPr lang="en-GB">
                <a:highlight>
                  <a:schemeClr val="lt1"/>
                </a:highlight>
                <a:latin typeface="Montserrat"/>
                <a:ea typeface="Montserrat"/>
                <a:cs typeface="Montserrat"/>
                <a:sym typeface="Montserrat"/>
              </a:rPr>
              <a:t>If you can’t speak to someone you know or trust </a:t>
            </a:r>
            <a:r>
              <a:rPr lang="en-GB" b="1">
                <a:highlight>
                  <a:schemeClr val="lt1"/>
                </a:highlight>
                <a:latin typeface="Montserrat"/>
                <a:ea typeface="Montserrat"/>
                <a:cs typeface="Montserrat"/>
                <a:sym typeface="Montserrat"/>
              </a:rPr>
              <a:t>call </a:t>
            </a:r>
            <a:r>
              <a:rPr lang="en-GB" b="1">
                <a:solidFill>
                  <a:schemeClr val="hlink"/>
                </a:solidFill>
                <a:highlight>
                  <a:schemeClr val="lt1"/>
                </a:highlight>
                <a:uFill>
                  <a:noFill/>
                </a:uFill>
                <a:latin typeface="Montserrat"/>
                <a:ea typeface="Montserrat"/>
                <a:cs typeface="Montserrat"/>
                <a:sym typeface="Montserrat"/>
                <a:hlinkClick r:id="rId4"/>
              </a:rPr>
              <a:t>Childline</a:t>
            </a:r>
            <a:r>
              <a:rPr lang="en-GB">
                <a:highlight>
                  <a:schemeClr val="lt1"/>
                </a:highlight>
                <a:latin typeface="Montserrat"/>
                <a:ea typeface="Montserrat"/>
                <a:cs typeface="Montserrat"/>
                <a:sym typeface="Montserrat"/>
              </a:rPr>
              <a:t>.</a:t>
            </a:r>
            <a:endParaRPr>
              <a:highlight>
                <a:schemeClr val="lt1"/>
              </a:highlight>
              <a:latin typeface="Montserrat"/>
              <a:ea typeface="Montserrat"/>
              <a:cs typeface="Montserrat"/>
              <a:sym typeface="Montserrat"/>
            </a:endParaRPr>
          </a:p>
          <a:p>
            <a:pPr marL="457200" lvl="0" indent="0" algn="l" rtl="0">
              <a:lnSpc>
                <a:spcPct val="115000"/>
              </a:lnSpc>
              <a:spcBef>
                <a:spcPts val="0"/>
              </a:spcBef>
              <a:spcAft>
                <a:spcPts val="0"/>
              </a:spcAft>
              <a:buSzPts val="1400"/>
              <a:buNone/>
            </a:pPr>
            <a:r>
              <a:rPr lang="en-GB" b="1">
                <a:highlight>
                  <a:schemeClr val="lt1"/>
                </a:highlight>
                <a:latin typeface="Montserrat"/>
                <a:ea typeface="Montserrat"/>
                <a:cs typeface="Montserrat"/>
                <a:sym typeface="Montserrat"/>
              </a:rPr>
              <a:t>Free Phone: 1800 66 66 66,</a:t>
            </a:r>
            <a:r>
              <a:rPr lang="en-GB">
                <a:highlight>
                  <a:schemeClr val="lt1"/>
                </a:highlight>
                <a:latin typeface="Montserrat"/>
                <a:ea typeface="Montserrat"/>
                <a:cs typeface="Montserrat"/>
                <a:sym typeface="Montserrat"/>
              </a:rPr>
              <a:t> </a:t>
            </a:r>
            <a:r>
              <a:rPr lang="en-GB" b="1">
                <a:highlight>
                  <a:schemeClr val="lt1"/>
                </a:highlight>
                <a:latin typeface="Montserrat"/>
                <a:ea typeface="Montserrat"/>
                <a:cs typeface="Montserrat"/>
                <a:sym typeface="Montserrat"/>
              </a:rPr>
              <a:t>Free Text: 50100</a:t>
            </a:r>
            <a:r>
              <a:rPr lang="en-GB">
                <a:highlight>
                  <a:schemeClr val="lt1"/>
                </a:highlight>
                <a:latin typeface="Montserrat"/>
                <a:ea typeface="Montserrat"/>
                <a:cs typeface="Montserrat"/>
                <a:sym typeface="Montserrat"/>
              </a:rPr>
              <a:t> or chat online </a:t>
            </a:r>
            <a:r>
              <a:rPr lang="en-GB" b="1">
                <a:highlight>
                  <a:schemeClr val="lt1"/>
                </a:highlight>
                <a:latin typeface="Montserrat"/>
                <a:ea typeface="Montserrat"/>
                <a:cs typeface="Montserrat"/>
                <a:sym typeface="Montserrat"/>
              </a:rPr>
              <a:t>www.childline.ie </a:t>
            </a:r>
            <a:endParaRPr b="1">
              <a:highlight>
                <a:schemeClr val="lt1"/>
              </a:highlight>
              <a:latin typeface="Montserrat"/>
              <a:ea typeface="Montserrat"/>
              <a:cs typeface="Montserrat"/>
              <a:sym typeface="Montserrat"/>
            </a:endParaRPr>
          </a:p>
          <a:p>
            <a:pPr marL="457200" lvl="0" indent="-298450" algn="l" rtl="0">
              <a:lnSpc>
                <a:spcPct val="115000"/>
              </a:lnSpc>
              <a:spcBef>
                <a:spcPts val="600"/>
              </a:spcBef>
              <a:spcAft>
                <a:spcPts val="0"/>
              </a:spcAft>
              <a:buClr>
                <a:schemeClr val="dk1"/>
              </a:buClr>
              <a:buSzPts val="1100"/>
              <a:buFont typeface="Montserrat"/>
              <a:buChar char="➔"/>
            </a:pPr>
            <a:r>
              <a:rPr lang="en-GB" b="1">
                <a:solidFill>
                  <a:schemeClr val="dk1"/>
                </a:solidFill>
                <a:latin typeface="Montserrat"/>
                <a:ea typeface="Montserrat"/>
                <a:cs typeface="Montserrat"/>
                <a:sym typeface="Montserrat"/>
              </a:rPr>
              <a:t>Make time for rest &amp; reflection. </a:t>
            </a:r>
            <a:endParaRPr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b="1">
              <a:highlight>
                <a:schemeClr val="lt1"/>
              </a:highlight>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b="1">
                <a:solidFill>
                  <a:schemeClr val="dk1"/>
                </a:solidFill>
                <a:latin typeface="Montserrat"/>
                <a:ea typeface="Montserrat"/>
                <a:cs typeface="Montserrat"/>
                <a:sym typeface="Montserrat"/>
              </a:rPr>
              <a:t>*Safer Internet Day Poster Extension Activity</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If time allows, ask students to create a poster for Safer Internet Day of their own tips for how they can manage their online wellbeing.</a:t>
            </a:r>
            <a:endParaRPr>
              <a:solidFill>
                <a:schemeClr val="dk1"/>
              </a:solidFill>
              <a:latin typeface="Montserrat"/>
              <a:ea typeface="Montserrat"/>
              <a:cs typeface="Montserrat"/>
              <a:sym typeface="Montserrat"/>
            </a:endParaRPr>
          </a:p>
          <a:p>
            <a:pPr marL="0" lvl="0" indent="0" algn="just" rtl="0">
              <a:lnSpc>
                <a:spcPct val="115000"/>
              </a:lnSpc>
              <a:spcBef>
                <a:spcPts val="600"/>
              </a:spcBef>
              <a:spcAft>
                <a:spcPts val="0"/>
              </a:spcAft>
              <a:buSzPts val="1400"/>
              <a:buNone/>
            </a:pPr>
            <a:r>
              <a:rPr lang="en-GB">
                <a:solidFill>
                  <a:schemeClr val="dk1"/>
                </a:solidFill>
                <a:latin typeface="Montserrat"/>
                <a:ea typeface="Montserrat"/>
                <a:cs typeface="Montserrat"/>
                <a:sym typeface="Montserrat"/>
              </a:rPr>
              <a:t>Here are some simple strategies that may help to reduce negative emotions, increase your overall wellbeing, and make going online more enjoyable.</a:t>
            </a:r>
            <a:endParaRPr b="1">
              <a:solidFill>
                <a:schemeClr val="dk1"/>
              </a:solidFill>
              <a:latin typeface="Montserrat"/>
              <a:ea typeface="Montserrat"/>
              <a:cs typeface="Montserrat"/>
              <a:sym typeface="Montserrat"/>
            </a:endParaRPr>
          </a:p>
          <a:p>
            <a:pPr marL="0" lvl="0" indent="0" algn="just" rtl="0">
              <a:lnSpc>
                <a:spcPct val="115000"/>
              </a:lnSpc>
              <a:spcBef>
                <a:spcPts val="600"/>
              </a:spcBef>
              <a:spcAft>
                <a:spcPts val="0"/>
              </a:spcAft>
              <a:buSzPts val="1400"/>
              <a:buNone/>
            </a:pPr>
            <a:r>
              <a:rPr lang="en-GB" b="1">
                <a:solidFill>
                  <a:schemeClr val="dk1"/>
                </a:solidFill>
                <a:latin typeface="Montserrat"/>
                <a:ea typeface="Montserrat"/>
                <a:cs typeface="Montserrat"/>
                <a:sym typeface="Montserrat"/>
              </a:rPr>
              <a:t>How can you be more mindful online?</a:t>
            </a:r>
            <a:endParaRPr b="1">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Before you post something, think about why you are doing it?</a:t>
            </a:r>
            <a:r>
              <a:rPr lang="en-GB">
                <a:solidFill>
                  <a:schemeClr val="dk1"/>
                </a:solidFill>
                <a:latin typeface="Montserrat"/>
                <a:ea typeface="Montserrat"/>
                <a:cs typeface="Montserrat"/>
                <a:sym typeface="Montserrat"/>
              </a:rPr>
              <a:t> Is it because you are looking for appreciation, inclusion, reassurance? Ask yourself why this is important to you.</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Pay attention to the amount of time you are spending online.</a:t>
            </a:r>
            <a:r>
              <a:rPr lang="en-GB">
                <a:solidFill>
                  <a:schemeClr val="dk1"/>
                </a:solidFill>
                <a:latin typeface="Montserrat"/>
                <a:ea typeface="Montserrat"/>
                <a:cs typeface="Montserrat"/>
                <a:sym typeface="Montserrat"/>
              </a:rPr>
              <a:t> It’s important to be aware of how it could be affecting your friendships, your family, or your school work. There are lots of apps and devices that help you to manage how much time you spend online. Consider turning off app notifications to minimize distractions.</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Quantity v Quality.</a:t>
            </a:r>
            <a:r>
              <a:rPr lang="en-GB">
                <a:solidFill>
                  <a:schemeClr val="dk1"/>
                </a:solidFill>
                <a:latin typeface="Montserrat"/>
                <a:ea typeface="Montserrat"/>
                <a:cs typeface="Montserrat"/>
                <a:sym typeface="Montserrat"/>
              </a:rPr>
              <a:t> It can be very easy to lose track of time online. It’s always a good idea to review what types of things you do online. There’s so many great ways to spend your time online; learning, creating, communicating, entertainment… even looking at a cat video can help cheer us up. It’s important to get a good balance of productive and passive time online.</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Make time for the things and people that make you happy.</a:t>
            </a:r>
            <a:r>
              <a:rPr lang="en-GB">
                <a:solidFill>
                  <a:schemeClr val="dk1"/>
                </a:solidFill>
                <a:latin typeface="Montserrat"/>
                <a:ea typeface="Montserrat"/>
                <a:cs typeface="Montserrat"/>
                <a:sym typeface="Montserrat"/>
              </a:rPr>
              <a:t> Think about how the content you see online is making you feel. If something comes up that makes you feel envious or not good enough, consider if it’s helpful or realistic to think that way?</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Remember don’t be too hard on yourself. </a:t>
            </a:r>
            <a:r>
              <a:rPr lang="en-GB">
                <a:solidFill>
                  <a:schemeClr val="dk1"/>
                </a:solidFill>
                <a:latin typeface="Montserrat"/>
                <a:ea typeface="Montserrat"/>
                <a:cs typeface="Montserrat"/>
                <a:sym typeface="Montserrat"/>
              </a:rPr>
              <a:t>No one is perfect.</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Look after your physical health.</a:t>
            </a:r>
            <a:r>
              <a:rPr lang="en-GB">
                <a:solidFill>
                  <a:schemeClr val="dk1"/>
                </a:solidFill>
                <a:latin typeface="Montserrat"/>
                <a:ea typeface="Montserrat"/>
                <a:cs typeface="Montserrat"/>
                <a:sym typeface="Montserrat"/>
              </a:rPr>
              <a:t> Make sure that you are eating well, and getting enough exercise.</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Arial"/>
              <a:buAutoNum type="arabicPeriod"/>
            </a:pPr>
            <a:r>
              <a:rPr lang="en-GB" b="1">
                <a:solidFill>
                  <a:schemeClr val="dk1"/>
                </a:solidFill>
                <a:latin typeface="Montserrat"/>
                <a:ea typeface="Montserrat"/>
                <a:cs typeface="Montserrat"/>
                <a:sym typeface="Montserrat"/>
              </a:rPr>
              <a:t>Get support – a problem shared is a problem halved.</a:t>
            </a:r>
            <a:r>
              <a:rPr lang="en-GB">
                <a:solidFill>
                  <a:schemeClr val="dk1"/>
                </a:solidFill>
                <a:latin typeface="Montserrat"/>
                <a:ea typeface="Montserrat"/>
                <a:cs typeface="Montserrat"/>
                <a:sym typeface="Montserrat"/>
              </a:rPr>
              <a:t> If something is bothering you, or you are worried about a friend, reach out to someone you trust. There are also many organisations that offer support and advice.</a:t>
            </a:r>
            <a:endParaRPr b="1">
              <a:solidFill>
                <a:schemeClr val="dk1"/>
              </a:solidFill>
              <a:latin typeface="Montserrat"/>
              <a:ea typeface="Montserrat"/>
              <a:cs typeface="Montserrat"/>
              <a:sym typeface="Montserrat"/>
            </a:endParaRPr>
          </a:p>
          <a:p>
            <a:pPr marL="457200" lvl="0" indent="0" algn="just" rtl="0">
              <a:lnSpc>
                <a:spcPct val="115000"/>
              </a:lnSpc>
              <a:spcBef>
                <a:spcPts val="60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4"/>
        <p:cNvGrpSpPr/>
        <p:nvPr/>
      </p:nvGrpSpPr>
      <p:grpSpPr>
        <a:xfrm>
          <a:off x="0" y="0"/>
          <a:ext cx="0" cy="0"/>
          <a:chOff x="0" y="0"/>
          <a:chExt cx="0" cy="0"/>
        </a:xfrm>
      </p:grpSpPr>
      <p:sp>
        <p:nvSpPr>
          <p:cNvPr id="3295" name="Google Shape;3295;gd5a92ac8b7_0_10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6" name="Google Shape;3296;gd5a92ac8b7_0_100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Being kind to others online also can mean being a good digital citizen. Here are simple tips to be a good digital citizen.</a:t>
            </a:r>
            <a:endParaRPr>
              <a:solidFill>
                <a:schemeClr val="dk1"/>
              </a:solidFill>
              <a:latin typeface="Montserrat"/>
              <a:ea typeface="Montserrat"/>
              <a:cs typeface="Montserrat"/>
              <a:sym typeface="Montserrat"/>
            </a:endParaRPr>
          </a:p>
          <a:p>
            <a:pPr marL="457200" lvl="0" indent="-298450" algn="l" rtl="0">
              <a:lnSpc>
                <a:spcPct val="115000"/>
              </a:lnSpc>
              <a:spcBef>
                <a:spcPts val="60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Seek out the positive. </a:t>
            </a:r>
            <a:r>
              <a:rPr lang="en-GB">
                <a:solidFill>
                  <a:schemeClr val="dk1"/>
                </a:solidFill>
                <a:latin typeface="Montserrat"/>
                <a:ea typeface="Montserrat"/>
                <a:cs typeface="Montserrat"/>
                <a:sym typeface="Montserrat"/>
              </a:rPr>
              <a:t>For example, </a:t>
            </a:r>
            <a:r>
              <a:rPr lang="en-GB">
                <a:solidFill>
                  <a:schemeClr val="dk1"/>
                </a:solidFill>
                <a:highlight>
                  <a:schemeClr val="lt1"/>
                </a:highlight>
                <a:latin typeface="Montserrat"/>
                <a:ea typeface="Montserrat"/>
                <a:cs typeface="Montserrat"/>
                <a:sym typeface="Montserrat"/>
              </a:rPr>
              <a:t>post, like, share positive, encouraging, inspiring content &amp; messages.</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highlight>
                  <a:schemeClr val="lt1"/>
                </a:highlight>
                <a:latin typeface="Montserrat"/>
                <a:ea typeface="Montserrat"/>
                <a:cs typeface="Montserrat"/>
                <a:sym typeface="Montserrat"/>
              </a:rPr>
              <a:t>Purposefully connect with others. </a:t>
            </a:r>
            <a:r>
              <a:rPr lang="en-GB">
                <a:solidFill>
                  <a:schemeClr val="dk1"/>
                </a:solidFill>
                <a:highlight>
                  <a:schemeClr val="lt1"/>
                </a:highlight>
                <a:latin typeface="Montserrat"/>
                <a:ea typeface="Montserrat"/>
                <a:cs typeface="Montserrat"/>
                <a:sym typeface="Montserrat"/>
              </a:rPr>
              <a:t>Be mindful/purposeful about how you use social media to connect with others, to learn or create something and not just to mindlessly scroll.</a:t>
            </a:r>
            <a:endParaRPr>
              <a:solidFill>
                <a:schemeClr val="dk1"/>
              </a:solidFill>
              <a:highlight>
                <a:schemeClr val="lt1"/>
              </a:highlight>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Be kind online.</a:t>
            </a:r>
            <a:r>
              <a:rPr lang="en-GB">
                <a:solidFill>
                  <a:schemeClr val="dk1"/>
                </a:solidFill>
                <a:latin typeface="Montserrat"/>
                <a:ea typeface="Montserrat"/>
                <a:cs typeface="Montserrat"/>
                <a:sym typeface="Montserrat"/>
              </a:rPr>
              <a:t> Just as we would in a face-to-face situation, always treat others as you would like to be treated. Remember, online it can seem like you are speaking to real people, and it’s important to consider their feelings and concerns. Even a simple like on a post can have an impact on others. Before you post, take a moment to put yourself in someone else’s shoes to understand the impact it may have on them.</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Don’t feed the trolls.</a:t>
            </a:r>
            <a:r>
              <a:rPr lang="en-GB">
                <a:solidFill>
                  <a:schemeClr val="dk1"/>
                </a:solidFill>
                <a:latin typeface="Montserrat"/>
                <a:ea typeface="Montserrat"/>
                <a:cs typeface="Montserrat"/>
                <a:sym typeface="Montserrat"/>
              </a:rPr>
              <a:t> Trolls are people who like arguing or aggravating others, and are usually found in comments sections, message boards, or anywhere else they can cause disruption. If you encounter a troll, resist the temptation to interact with them. Any response is likely to just encourage them to continue their behaviour. </a:t>
            </a:r>
            <a:r>
              <a:rPr lang="en-GB">
                <a:solidFill>
                  <a:schemeClr val="dk1"/>
                </a:solidFill>
                <a:highlight>
                  <a:schemeClr val="lt1"/>
                </a:highlight>
                <a:latin typeface="Montserrat"/>
                <a:ea typeface="Montserrat"/>
                <a:cs typeface="Montserrat"/>
                <a:sym typeface="Montserrat"/>
              </a:rPr>
              <a:t>Don’t post, like, share or comment on upsetting or nasty content &amp; messages.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b="1">
                <a:solidFill>
                  <a:schemeClr val="dk1"/>
                </a:solidFill>
                <a:highlight>
                  <a:schemeClr val="lt1"/>
                </a:highlight>
                <a:latin typeface="Montserrat"/>
                <a:ea typeface="Montserrat"/>
                <a:cs typeface="Montserrat"/>
                <a:sym typeface="Montserrat"/>
              </a:rPr>
              <a:t>Respectfully Disagree. </a:t>
            </a:r>
            <a:r>
              <a:rPr lang="en-GB">
                <a:solidFill>
                  <a:schemeClr val="dk1"/>
                </a:solidFill>
                <a:highlight>
                  <a:schemeClr val="lt1"/>
                </a:highlight>
                <a:latin typeface="Montserrat"/>
                <a:ea typeface="Montserrat"/>
                <a:cs typeface="Montserrat"/>
                <a:sym typeface="Montserrat"/>
              </a:rPr>
              <a:t>If you disagree with someone that’s okay but do so respectfully. Stick to the facts and don’t get personal.</a:t>
            </a:r>
            <a:endParaRPr>
              <a:solidFill>
                <a:schemeClr val="dk1"/>
              </a:solidFill>
              <a:highlight>
                <a:schemeClr val="lt1"/>
              </a:highlight>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b="1">
                <a:solidFill>
                  <a:schemeClr val="dk1"/>
                </a:solidFill>
                <a:highlight>
                  <a:schemeClr val="lt1"/>
                </a:highlight>
                <a:latin typeface="Montserrat"/>
                <a:ea typeface="Montserrat"/>
                <a:cs typeface="Montserrat"/>
                <a:sym typeface="Montserrat"/>
              </a:rPr>
              <a:t>Don’t harass others online. </a:t>
            </a:r>
            <a:r>
              <a:rPr lang="en-GB">
                <a:solidFill>
                  <a:schemeClr val="dk1"/>
                </a:solidFill>
                <a:highlight>
                  <a:schemeClr val="lt1"/>
                </a:highlight>
                <a:latin typeface="Montserrat"/>
                <a:ea typeface="Montserrat"/>
                <a:cs typeface="Montserrat"/>
                <a:sym typeface="Montserrat"/>
              </a:rPr>
              <a:t>This can include behaviour such as personal threats and intimidation, stalking, exclusion, impersonation, personal humiliation or false reporting.</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#NoRegrets.</a:t>
            </a:r>
            <a:r>
              <a:rPr lang="en-GB">
                <a:solidFill>
                  <a:schemeClr val="dk1"/>
                </a:solidFill>
                <a:latin typeface="Montserrat"/>
                <a:ea typeface="Montserrat"/>
                <a:cs typeface="Montserrat"/>
                <a:sym typeface="Montserrat"/>
              </a:rPr>
              <a:t> Our digital world is permanent, and with every post we are building a digital footprint. This is basically the trail of data you create when using the internet, for example everything that is said, posted, shared, or website you visit. When you post or share content online think about who could potentially see it. It creates an impression of who they are – are you comfortable with friends, family, teachers, or employers seeing it now or in the future? Taking steps such as checking your privacy, deleting old accounts, and thinking before you post can help to ensure that you manage your online reputation. Ensure your online experience is a positive one with these tips for </a:t>
            </a:r>
            <a:r>
              <a:rPr lang="en-GB">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managing your online reputation</a:t>
            </a:r>
            <a:r>
              <a:rPr lang="en-GB">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Take a stand.</a:t>
            </a:r>
            <a:r>
              <a:rPr lang="en-GB">
                <a:solidFill>
                  <a:schemeClr val="dk1"/>
                </a:solidFill>
                <a:latin typeface="Montserrat"/>
                <a:ea typeface="Montserrat"/>
                <a:cs typeface="Montserrat"/>
                <a:sym typeface="Montserrat"/>
              </a:rPr>
              <a:t> Stand up for yourself and others if problems arise. Just like you would report an issue in real life, you should report problems, inappropriate content, and abusive behaviour. Speak to someone you trust, or get advice from organisations that can provide support.</a:t>
            </a:r>
            <a:endParaRPr>
              <a:solidFill>
                <a:schemeClr val="dk1"/>
              </a:solidFill>
              <a:latin typeface="Montserrat"/>
              <a:ea typeface="Montserrat"/>
              <a:cs typeface="Montserrat"/>
              <a:sym typeface="Montserrat"/>
            </a:endParaRPr>
          </a:p>
          <a:p>
            <a:pPr marL="457200" lvl="0" indent="-295275" algn="l" rtl="0">
              <a:lnSpc>
                <a:spcPct val="115000"/>
              </a:lnSpc>
              <a:spcBef>
                <a:spcPts val="0"/>
              </a:spcBef>
              <a:spcAft>
                <a:spcPts val="0"/>
              </a:spcAft>
              <a:buClr>
                <a:srgbClr val="383838"/>
              </a:buClr>
              <a:buSzPts val="1050"/>
              <a:buFont typeface="Montserrat"/>
              <a:buChar char="●"/>
            </a:pPr>
            <a:r>
              <a:rPr lang="en-GB" b="1">
                <a:solidFill>
                  <a:schemeClr val="dk1"/>
                </a:solidFill>
                <a:latin typeface="Montserrat"/>
                <a:ea typeface="Montserrat"/>
                <a:cs typeface="Montserrat"/>
                <a:sym typeface="Montserrat"/>
              </a:rPr>
              <a:t>Respect copyright, and fair use.</a:t>
            </a:r>
            <a:r>
              <a:rPr lang="en-GB">
                <a:solidFill>
                  <a:schemeClr val="dk1"/>
                </a:solidFill>
                <a:latin typeface="Montserrat"/>
                <a:ea typeface="Montserrat"/>
                <a:cs typeface="Montserrat"/>
                <a:sym typeface="Montserrat"/>
              </a:rPr>
              <a:t> It’s easier than ever to copy, paste, download and publish content. Writing, music, artwork, and movies can be easy to take without thinking twice. For anyone who creates material, copyright gives that person the right to control how this content is used.This means that you must check who owns the content, get permission to use it, give credit to the creator, buy it if necessary, and use it responsibly.</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Arial"/>
              <a:buChar char="●"/>
            </a:pPr>
            <a:r>
              <a:rPr lang="en-GB" b="1">
                <a:solidFill>
                  <a:schemeClr val="dk1"/>
                </a:solidFill>
                <a:latin typeface="Montserrat"/>
                <a:ea typeface="Montserrat"/>
                <a:cs typeface="Montserrat"/>
                <a:sym typeface="Montserrat"/>
              </a:rPr>
              <a:t>Unplug.</a:t>
            </a:r>
            <a:r>
              <a:rPr lang="en-GB">
                <a:solidFill>
                  <a:schemeClr val="dk1"/>
                </a:solidFill>
                <a:latin typeface="Montserrat"/>
                <a:ea typeface="Montserrat"/>
                <a:cs typeface="Montserrat"/>
                <a:sym typeface="Montserrat"/>
              </a:rPr>
              <a:t> Knowing when to stay connected, and when to turn off your device is part of being a good digital citizen. Though technology can be an amazing tool for learning, growing, and creating social change, sometimes you need to unplug.</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For more information, advice and tips on online wellbeing visit the Full Picture campaign page here: https://www.webwise.ie/thefullpicture/#</a:t>
            </a:r>
            <a:endParaRPr>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1"/>
        <p:cNvGrpSpPr/>
        <p:nvPr/>
      </p:nvGrpSpPr>
      <p:grpSpPr>
        <a:xfrm>
          <a:off x="0" y="0"/>
          <a:ext cx="0" cy="0"/>
          <a:chOff x="0" y="0"/>
          <a:chExt cx="0" cy="0"/>
        </a:xfrm>
      </p:grpSpPr>
      <p:sp>
        <p:nvSpPr>
          <p:cNvPr id="3302" name="Google Shape;3302;gd5a92ac8b7_0_13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3" name="Google Shape;3303;gd5a92ac8b7_0_13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 could be in with a chance of winning some great prizes. Just email:</a:t>
            </a:r>
            <a:r>
              <a:rPr lang="en-GB" b="1">
                <a:solidFill>
                  <a:schemeClr val="dk1"/>
                </a:solidFill>
                <a:latin typeface="Montserrat"/>
                <a:ea typeface="Montserrat"/>
                <a:cs typeface="Montserrat"/>
                <a:sym typeface="Montserrat"/>
              </a:rPr>
              <a:t> internetsafety@pdst.ie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Share your SID activities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2"/>
        <p:cNvGrpSpPr/>
        <p:nvPr/>
      </p:nvGrpSpPr>
      <p:grpSpPr>
        <a:xfrm>
          <a:off x="0" y="0"/>
          <a:ext cx="0" cy="0"/>
          <a:chOff x="0" y="0"/>
          <a:chExt cx="0" cy="0"/>
        </a:xfrm>
      </p:grpSpPr>
      <p:sp>
        <p:nvSpPr>
          <p:cNvPr id="3313" name="Google Shape;3313;gd5a92ac8b7_0_14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4" name="Google Shape;3314;gd5a92ac8b7_0_14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Join the conversation on online safety!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4"/>
        <p:cNvGrpSpPr/>
        <p:nvPr/>
      </p:nvGrpSpPr>
      <p:grpSpPr>
        <a:xfrm>
          <a:off x="0" y="0"/>
          <a:ext cx="0" cy="0"/>
          <a:chOff x="0" y="0"/>
          <a:chExt cx="0" cy="0"/>
        </a:xfrm>
      </p:grpSpPr>
      <p:sp>
        <p:nvSpPr>
          <p:cNvPr id="3115" name="Google Shape;3115;gd5a92ac8b7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6" name="Google Shape;3116;gd5a92ac8b7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Today’s talk has been developed by Webwise. </a:t>
            </a:r>
            <a:r>
              <a:rPr lang="en-GB" b="1">
                <a:solidFill>
                  <a:schemeClr val="dk1"/>
                </a:solidFill>
                <a:latin typeface="Montserrat"/>
                <a:ea typeface="Montserrat"/>
                <a:cs typeface="Montserrat"/>
                <a:sym typeface="Montserrat"/>
              </a:rPr>
              <a:t>Irish Internet Safety Awareness Centre that promotes safer use of the internet by young people</a:t>
            </a:r>
            <a:endParaRPr/>
          </a:p>
          <a:p>
            <a:pPr marL="127000" lvl="0" indent="0" algn="l" rtl="0">
              <a:lnSpc>
                <a:spcPct val="115000"/>
              </a:lnSpc>
              <a:spcBef>
                <a:spcPts val="0"/>
              </a:spcBef>
              <a:spcAft>
                <a:spcPts val="0"/>
              </a:spcAft>
              <a:buClr>
                <a:schemeClr val="dk1"/>
              </a:buClr>
              <a:buSzPts val="1600"/>
              <a:buFont typeface="Montserrat"/>
              <a:buNone/>
            </a:pPr>
            <a:r>
              <a:rPr lang="en-GB">
                <a:solidFill>
                  <a:schemeClr val="dk1"/>
                </a:solidFill>
                <a:latin typeface="Montserrat"/>
                <a:ea typeface="Montserrat"/>
                <a:cs typeface="Montserrat"/>
                <a:sym typeface="Montserrat"/>
              </a:rPr>
              <a:t>Some of the work Webwise are involved in:</a:t>
            </a:r>
            <a:endParaRPr>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Responsible for the promotion and coordination of Safer Internet day in Ireland </a:t>
            </a:r>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Develop education resources and programmes for schools to address a range of online safety initiatives</a:t>
            </a:r>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Webwise are supported by a Youth Advisory panel made up of second-level students from across Ireland</a:t>
            </a:r>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Provide free training programmes to second-level students to support schools engaging in Safer Internet Day</a:t>
            </a:r>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Provide information, advice, and tools to parents to support their engagement in their children’s online live</a:t>
            </a:r>
            <a:endParaRPr>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AutoNum type="arabicPeriod"/>
            </a:pPr>
            <a:r>
              <a:rPr lang="en-GB">
                <a:solidFill>
                  <a:schemeClr val="dk1"/>
                </a:solidFill>
                <a:latin typeface="Montserrat"/>
                <a:ea typeface="Montserrat"/>
                <a:cs typeface="Montserrat"/>
                <a:sym typeface="Montserrat"/>
              </a:rPr>
              <a:t>Students can find more information on the dedicated youth hub: http://webwise.ie/youth</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d5a92ac8b7_0_14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9" name="Google Shape;3339;gd5a92ac8b7_0_148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These following supplementary extended Safer Internet Day slides are available for teachers to use to support the SID talk they will have just heard. These activities are to be completed in the classroom to continue the discussion on how to stay safe online. The following slides contain instructions and links to worksheets which can be downloaded and completed by students.</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8"/>
        <p:cNvGrpSpPr/>
        <p:nvPr/>
      </p:nvGrpSpPr>
      <p:grpSpPr>
        <a:xfrm>
          <a:off x="0" y="0"/>
          <a:ext cx="0" cy="0"/>
          <a:chOff x="0" y="0"/>
          <a:chExt cx="0" cy="0"/>
        </a:xfrm>
      </p:grpSpPr>
      <p:sp>
        <p:nvSpPr>
          <p:cNvPr id="3349" name="Google Shape;3349;gd5a92ac8b7_0_1618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0" name="Google Shape;3350;gd5a92ac8b7_0_16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Following on from the talk on self-esteem online and watching the Full Picture film we are now going to explore the influences and pressures the young people featured in the Full Picture face online and encourage them to be mindful of what influences them and how they respond to pressures online and help them to see the full picture.</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Rewatch the Full Picture film with students. Play The Full Picture video (https://www.webwise.ie/thefullpicture/#) for students.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Running time is 1:59.</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The Full Picture ends with the lines: </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See the full picture.</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Not everything we see online tells the whole story.</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What is your understanding of these lines</a:t>
            </a:r>
            <a:r>
              <a:rPr lang="en-GB" i="1">
                <a:solidFill>
                  <a:schemeClr val="dk1"/>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after watching the video?</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Distribute Activity Sheet 1.1 and divide students into small groups.</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Ask students to complete the activity sheet in their groups. Once finished, take whole-class feedback.</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2"/>
        <p:cNvGrpSpPr/>
        <p:nvPr/>
      </p:nvGrpSpPr>
      <p:grpSpPr>
        <a:xfrm>
          <a:off x="0" y="0"/>
          <a:ext cx="0" cy="0"/>
          <a:chOff x="0" y="0"/>
          <a:chExt cx="0" cy="0"/>
        </a:xfrm>
      </p:grpSpPr>
      <p:sp>
        <p:nvSpPr>
          <p:cNvPr id="3363" name="Google Shape;3363;gd5a92ac8b7_0_14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4" name="Google Shape;3364;gd5a92ac8b7_0_148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Read the diary entries from the characters from the full picture and offer them support and advice.</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Explain to the class that in groups of 3 they will read the problem and then write down support and advice to the person in need.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Distribute Activity Sheet 1.3 which contains the problems that they will need to provide advice for.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Remind students that it takes courage to reach out for help and they need to be respectful in their replies of support.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Activity Sheet 1.3: Agony Aunt/Uncle Activity</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Suggest advice or a coping skill to the young person in each scenario for how to deal with influences and pressures that might affect their self-esteem online and help them manage their online wellbeing better. </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AutoNum type="arabicPeriod"/>
            </a:pPr>
            <a:r>
              <a:rPr lang="en-GB" b="1">
                <a:solidFill>
                  <a:schemeClr val="dk1"/>
                </a:solidFill>
                <a:latin typeface="Montserrat"/>
                <a:ea typeface="Montserrat"/>
                <a:cs typeface="Montserrat"/>
                <a:sym typeface="Montserrat"/>
              </a:rPr>
              <a:t>Selfie boy</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I train 7 days a week and it’s still no use. I'm just not seeing the results!! I don’t know what I’m doing wrong?! I shouldn’t still have to suck my gut in and flex my bicep to try get the same look as the boys on Love Island at this stage. It’s not fair. I am supposed to be going on a blind date and the only thing my date has to go on are these photos of me. I hope she isn’t disappointed when she sees me in person. Still, I don’t think I would have got the date with her without cheating my pics a little. I suppose I’ll find out what she thinks of the ‘real’ me anyway.</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2. Nature gal</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Today was a great day! Met up with the girls for a walk and the chats. Jamie was the only one complaining. First, about the rain, then about me being on my phone all the time but I think she still enjoyed it! Besides it was worth it - that video of us all falling over was hilarious and I’ve never got so many likes and comments on a post before. Sure it has to be worth it for that alone!! It’ll be a great one to have pop up as a memory on my page for years to come! I don’t get why Jamie always has to complain about it?!</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3. ‘Cheat day’ girl</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Today I posted a #cheatday boomerang of me about to eat a burger and chips. It got lots of great feedback and supportive messages from people. But then I noticed a comment “I don’t think you can afford to be eating that”. Who would do that?! The thing is after I saw this I couldn’t bring myself to eat the burger and chips and just chucked it in the bin instead. I feel so guilty and bad about myself now because I’m lying to my followers… I hate that I let the negative comments get to me so much. But what if they’re right? Sometimes I feel so much pressure to maintain this fitness persona online I just can’t afford to let my appearance slip.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4. New Shoe Show Off</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I got my new trainers today!! I wanted to update my followers so I went to the park to shoot a video showing them off. I really want to be a vlogger and think live streams like this will help build my following. It was all going great until a group of the lads from sixth year came walking by and when I saw them I knew they would start. I grabbed my phone as quick as I could and started walking but it was too late - my live video caught them following me and slagging my new shoes. Now lots of people in school saw and are making fun of me online saying “I’m a loser with no style!”.  </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5. Dancing girl </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I love dancing around my bedroom making videos to post online and boost my dancing profile. The problem is my dad is getting really annoyed at me saying I’m in my room on my phone all day and has even started threatening to take my phone off me. He doesn’t get me and doesn’t realise I’m in here practising my dance routines for my videos. How can I make him realise that I’m not wasting my time on my phone and taking my phone away is not the answer?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6. ‘Keep smiling’ girl</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Another fight with my boyfriend Sean today. Everyone knows me as the positive, bubbly one and they think I have it all figured out. My advice and positivity videos are how i got so popular online. I want to help my followers but what would they think if they really knew my life was not as perfect as it seemed. How will anyone take my advice seriously if they find out I’m struggling with my own stuff too?</a:t>
            </a:r>
            <a:endParaRPr>
              <a:latin typeface="Montserrat"/>
              <a:ea typeface="Montserrat"/>
              <a:cs typeface="Montserrat"/>
              <a:sym typeface="Montserra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5a92ac8b7_0_12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5" name="Google Shape;3375;gd5a92ac8b7_0_120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400"/>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Following on from offering advice to the young people in the Full Picture film. Distribute Activity Sheet 1.2 and invite students to reflect on their own practices and habits on social media and complete the student reflection piece individually. Reassure students that this is a self-reflective activity for students to complete and that no one (including you) will see what they write.</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b="1">
                <a:solidFill>
                  <a:schemeClr val="dk1"/>
                </a:solidFill>
                <a:latin typeface="Montserrat"/>
                <a:ea typeface="Montserrat"/>
                <a:cs typeface="Montserrat"/>
                <a:sym typeface="Montserrat"/>
              </a:rPr>
              <a:t>Activity Sheet 1.2  Reflection: Social Media and Me</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This is an opportunity for you to reflect on your own practices and habits on social media by completing the student reflection below. This is a self-reflective activity for you to complete on your own and your responses will not be shared with anyone.</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What type of content do you tend to share online?</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What factors do you think influence you to share this type of content?</a:t>
            </a:r>
            <a:endParaRPr>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What kind of things might you be more reluctant to share with others on social media?</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Why do you think you might feel more reluctant to share this type of content?</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gd5a92ac8b7_0_8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gd5a92ac8b7_0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100" b="1" i="1">
                <a:latin typeface="Montserrat"/>
                <a:ea typeface="Montserrat"/>
                <a:cs typeface="Montserrat"/>
                <a:sym typeface="Montserrat"/>
              </a:rPr>
              <a:t>Notes:</a:t>
            </a:r>
            <a:r>
              <a:rPr lang="en-GB" sz="1100">
                <a:latin typeface="Montserrat"/>
                <a:ea typeface="Montserrat"/>
                <a:cs typeface="Montserrat"/>
                <a:sym typeface="Montserrat"/>
              </a:rPr>
              <a:t> Safer Internet Day (SID) is an EU wide initiative to promote a safer internet for all users, especially young people. </a:t>
            </a:r>
            <a:r>
              <a:rPr lang="en-GB"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GB" sz="1100">
                <a:latin typeface="Montserrat"/>
                <a:ea typeface="Montserrat"/>
                <a:cs typeface="Montserrat"/>
                <a:sym typeface="Montserrat"/>
              </a:rPr>
              <a:t> The Theme for Safer Internet Day is “Together for a Better Internet</a:t>
            </a:r>
            <a:r>
              <a:rPr lang="en-GB">
                <a:latin typeface="Montserrat"/>
                <a:ea typeface="Montserrat"/>
                <a:cs typeface="Montserrat"/>
                <a:sym typeface="Montserrat"/>
              </a:rPr>
              <a:t>”</a:t>
            </a:r>
            <a:r>
              <a:rPr lang="en-GB" sz="1100">
                <a:latin typeface="Montserrat"/>
                <a:ea typeface="Montserrat"/>
                <a:cs typeface="Montserrat"/>
                <a:sym typeface="Montserrat"/>
              </a:rPr>
              <a: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sz="1100">
                <a:latin typeface="Montserrat"/>
                <a:ea typeface="Montserrat"/>
                <a:cs typeface="Montserrat"/>
                <a:sym typeface="Montserrat"/>
              </a:rPr>
              <a:t>The aim of the day is a call on all stakeholders - industry, government and the public to </a:t>
            </a:r>
            <a:r>
              <a:rPr lang="en-GB"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Google Shape;3136;gd5a92ac8b7_0_1408: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sz="1100">
                <a:solidFill>
                  <a:schemeClr val="dk1"/>
                </a:solidFill>
                <a:latin typeface="Montserrat"/>
                <a:ea typeface="Montserrat"/>
                <a:cs typeface="Montserrat"/>
                <a:sym typeface="Montserrat"/>
              </a:rPr>
              <a:t>Safer Internet Day provides an opportunity for students to take the lead in raising awareness of internet safety concerns and issues of young people to the school community including teachers, students and parents/guardians. It provides an opportunity</a:t>
            </a:r>
            <a:r>
              <a:rPr lang="en-GB" sz="1100">
                <a:latin typeface="Montserrat"/>
                <a:ea typeface="Montserrat"/>
                <a:cs typeface="Montserrat"/>
                <a:sym typeface="Montserrat"/>
              </a:rPr>
              <a:t> to address the issue of cyberbullying and internet safety by leading awareness-raising campaigns in their clubs, schools, and communities.</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There are lots of ideas for SID activities on the Safer Internet Day page: </a:t>
            </a:r>
            <a:r>
              <a:rPr lang="en-GB" sz="110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GB" sz="1100" u="sng">
                <a:solidFill>
                  <a:schemeClr val="dk1"/>
                </a:solidFill>
                <a:latin typeface="Montserrat"/>
                <a:ea typeface="Montserrat"/>
                <a:cs typeface="Montserrat"/>
                <a:sym typeface="Montserrat"/>
              </a:rPr>
              <a:t>day </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Register your school's Safer Internet Day events on the Webwise event’s map and see how other schools are celebrating Safer Internet Day here: </a:t>
            </a:r>
            <a:r>
              <a:rPr lang="en-GB" sz="1100" u="sng">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3137" name="Google Shape;3137;gd5a92ac8b7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d5a92ac8b7_0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5" name="Google Shape;3175;gd5a92ac8b7_0_26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Explain to students that for Safer Internet day they will explore the topics of self-image (how we see ourselves) and self-esteem (our sense of self-worth or confidence in our own value) online and the role that social media can play in this.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Ask students to list the social media platforms/apps they are familiar with.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Use a real time feedback platform such as Mentimeter (</a:t>
            </a: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a:solidFill>
                  <a:schemeClr val="dk1"/>
                </a:solidFill>
                <a:latin typeface="Montserrat"/>
                <a:ea typeface="Montserrat"/>
                <a:cs typeface="Montserrat"/>
                <a:sym typeface="Montserrat"/>
              </a:rPr>
              <a:t>) or Kahoot (</a:t>
            </a:r>
            <a:r>
              <a:rPr lang="en-GB"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a:solidFill>
                  <a:schemeClr val="dk1"/>
                </a:solidFill>
                <a:latin typeface="Montserrat"/>
                <a:ea typeface="Montserrat"/>
                <a:cs typeface="Montserrat"/>
                <a:sym typeface="Montserrat"/>
              </a:rPr>
              <a:t>) to get instant feedback on this. You also could use this to poll students on which social media app they use most often.</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Ask students to discuss what they use social media platforms/apps for? For example, to stay in touch with friends and family, learn more about hobbies/interest, share interests and connect with people of a common interest/hobby.</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*Teacher Note</a:t>
            </a:r>
            <a:r>
              <a:rPr lang="en-GB">
                <a:solidFill>
                  <a:schemeClr val="dk1"/>
                </a:solidFill>
                <a:latin typeface="Montserrat"/>
                <a:ea typeface="Montserrat"/>
                <a:cs typeface="Montserrat"/>
                <a:sym typeface="Montserrat"/>
              </a:rPr>
              <a:t>: It is important to reinforce the benefits of the internet and that the internet is a brilliant tool that provides opportunities for connection, creativity, learning, entertainment, etc.</a:t>
            </a:r>
            <a:r>
              <a:rPr lang="en-GB">
                <a:solidFill>
                  <a:srgbClr val="222222"/>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During Covid-19 we turned more than ever to the internet to help us keep in touch, learn, work, play and understand the world around us. For the vast majority the internet provides a positive and very useful experience. What happens online is often just an extension of what is happening offline and therefore a holistic view of wellbeing including online wellbeing is necessary to recognise.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Google Shape;3185;gd5a92ac8b7_0_3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6" name="Google Shape;3186;gd5a92ac8b7_0_3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i="1">
                <a:solidFill>
                  <a:schemeClr val="dk1"/>
                </a:solidFill>
                <a:latin typeface="Montserrat"/>
                <a:ea typeface="Montserrat"/>
                <a:cs typeface="Montserrat"/>
                <a:sym typeface="Montserrat"/>
              </a:rPr>
              <a:t> Social media provides more opportunities for connection than it does comparison.</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Read the above statement and ask your students to reflect on this and discuss. Employ think-pair-share to elicit responses with a show of hands, who agrees? Who disagrees?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Then ask students to explain their reasons why.</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Alternatively, use a real time feedback platform such as Mentimeter (</a:t>
            </a: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a:solidFill>
                  <a:schemeClr val="dk1"/>
                </a:solidFill>
                <a:latin typeface="Montserrat"/>
                <a:ea typeface="Montserrat"/>
                <a:cs typeface="Montserrat"/>
                <a:sym typeface="Montserrat"/>
              </a:rPr>
              <a:t>) or Kahoot (</a:t>
            </a:r>
            <a:r>
              <a:rPr lang="en-GB"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a:solidFill>
                  <a:schemeClr val="dk1"/>
                </a:solidFill>
                <a:latin typeface="Montserrat"/>
                <a:ea typeface="Montserrat"/>
                <a:cs typeface="Montserrat"/>
                <a:sym typeface="Montserrat"/>
              </a:rPr>
              <a:t>) to get instant feedback on this.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d5a92ac8b7_0_3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2" name="Google Shape;3192;gd5a92ac8b7_0_39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Play The Full Picture video (https://www.webwise.ie/thefullpicture/#) for students.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Running time is 1:59.</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The Full Picture is a short film exploring how young people use social media to connect and share. The film highlights the influences and pressures young people face online and encourages them to see the full picture. Social media helps us share our lives but it does not tell the whole story. The campaign encourages young people to be mindful of what influences them and how they respond to pressures online.</a:t>
            </a:r>
            <a:endParaRPr>
              <a:latin typeface="Montserrat"/>
              <a:ea typeface="Montserrat"/>
              <a:cs typeface="Montserrat"/>
              <a:sym typeface="Montserrat"/>
            </a:endParaRPr>
          </a:p>
          <a:p>
            <a:pPr marL="0" lvl="0" indent="457200" algn="l" rtl="0">
              <a:lnSpc>
                <a:spcPct val="100000"/>
              </a:lnSpc>
              <a:spcBef>
                <a:spcPts val="600"/>
              </a:spcBef>
              <a:spcAft>
                <a:spcPts val="0"/>
              </a:spcAft>
              <a:buClr>
                <a:schemeClr val="dk1"/>
              </a:buClr>
              <a:buSzPts val="2200"/>
              <a:buFont typeface="Arial"/>
              <a:buNone/>
            </a:pPr>
            <a:endParaRPr>
              <a:solidFill>
                <a:srgbClr val="434343"/>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gd5a92ac8b7_0_4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2" name="Google Shape;3202;gd5a92ac8b7_0_49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The Full Picture ends with the lines: </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See the full picture.</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i="1">
                <a:solidFill>
                  <a:schemeClr val="dk1"/>
                </a:solidFill>
                <a:latin typeface="Montserrat"/>
                <a:ea typeface="Montserrat"/>
                <a:cs typeface="Montserrat"/>
                <a:sym typeface="Montserrat"/>
              </a:rPr>
              <a:t>Not everything we see online tells the whole story.</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What is your understanding of these lines</a:t>
            </a:r>
            <a:r>
              <a:rPr lang="en-GB" i="1">
                <a:solidFill>
                  <a:schemeClr val="dk1"/>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after watching the video?</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Get feedback from students on this. </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Alternatively, use a real time feedback platform such as Mentimeter (</a:t>
            </a: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a:solidFill>
                  <a:schemeClr val="dk1"/>
                </a:solidFill>
                <a:latin typeface="Montserrat"/>
                <a:ea typeface="Montserrat"/>
                <a:cs typeface="Montserrat"/>
                <a:sym typeface="Montserrat"/>
              </a:rPr>
              <a:t>) or Kahoot (</a:t>
            </a:r>
            <a:r>
              <a:rPr lang="en-GB"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a:solidFill>
                  <a:schemeClr val="dk1"/>
                </a:solidFill>
                <a:latin typeface="Montserrat"/>
                <a:ea typeface="Montserrat"/>
                <a:cs typeface="Montserrat"/>
                <a:sym typeface="Montserrat"/>
              </a:rPr>
              <a:t>) to get instant feedback on this. </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d5a92ac8b7_0_6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6" name="Google Shape;3216;gd5a92ac8b7_0_6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400"/>
              <a:buNone/>
            </a:pPr>
            <a:r>
              <a:rPr lang="en-GB" b="1" i="1">
                <a:solidFill>
                  <a:schemeClr val="dk1"/>
                </a:solidFill>
                <a:latin typeface="Montserrat"/>
                <a:ea typeface="Montserrat"/>
                <a:cs typeface="Montserrat"/>
                <a:sym typeface="Montserrat"/>
              </a:rPr>
              <a:t>Notes:</a:t>
            </a:r>
            <a:r>
              <a:rPr lang="en-GB" b="1">
                <a:solidFill>
                  <a:schemeClr val="dk1"/>
                </a:solidFill>
                <a:latin typeface="Montserrat"/>
                <a:ea typeface="Montserrat"/>
                <a:cs typeface="Montserrat"/>
                <a:sym typeface="Montserrat"/>
              </a:rPr>
              <a:t> Social Media - Filtering the Good from the Bad</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i="1">
                <a:solidFill>
                  <a:schemeClr val="dk1"/>
                </a:solidFill>
                <a:latin typeface="Montserrat"/>
                <a:ea typeface="Montserrat"/>
                <a:cs typeface="Montserrat"/>
                <a:sym typeface="Montserrat"/>
              </a:rPr>
              <a:t>Social media is a great place to connect and share with others.</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i="1">
                <a:solidFill>
                  <a:schemeClr val="dk1"/>
                </a:solidFill>
                <a:latin typeface="Montserrat"/>
                <a:ea typeface="Montserrat"/>
                <a:cs typeface="Montserrat"/>
                <a:sym typeface="Montserrat"/>
              </a:rPr>
              <a:t>List the positives and potential downsides of being on social media.</a:t>
            </a:r>
            <a:endParaRPr i="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Ask students to list the positives and potential downsides of being on social media. Use think-pair-share to elicit responses from students. Alternatively, use a real time feedback platform such as Mentimeter (</a:t>
            </a: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a:solidFill>
                  <a:schemeClr val="dk1"/>
                </a:solidFill>
                <a:latin typeface="Montserrat"/>
                <a:ea typeface="Montserrat"/>
                <a:cs typeface="Montserrat"/>
                <a:sym typeface="Montserrat"/>
              </a:rPr>
              <a:t>) or Kahoot (</a:t>
            </a:r>
            <a:r>
              <a:rPr lang="en-GB"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a:solidFill>
                  <a:schemeClr val="dk1"/>
                </a:solidFill>
                <a:latin typeface="Montserrat"/>
                <a:ea typeface="Montserrat"/>
                <a:cs typeface="Montserrat"/>
                <a:sym typeface="Montserrat"/>
              </a:rPr>
              <a:t>) to get instant feedback on this.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Examples of positives include sharing our lives and being able to see and keep up with friends and family, communicating with friends and family, connecting with other people and potential to make new friends, a platform to raise awareness of important issues, learn more about interests and hobbies.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Examples of the potential downside of social media could include it can add pressure by portraying an idealised version of normal life. Our news feeds often contain images of people looking great, wearing nice clothes, and doing exciting things. Living their best lives!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Remind students that potential downsides such as the pressure to be the picture perfect version we see of people’s lives online are just snapshots in time which may have often been carefully shot, selected, edited and filtered before they were posted. While most of us may do this to some extent, it can still be easy to fall into a trap of comparing our lives to the lives of others, or comparing the number of likes, comments and followers they have. This can have a negative impact on our mood and self-esteem and it is important that we can recognise and manage this.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There are lots of positives to being online as we have mentioned it is about learning how to manage our online wellbeing and filter the good from the bad on social media which we will look at in the next few slides.</a:t>
            </a:r>
            <a:endParaRPr>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F64646"/>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6" y="-11"/>
            <a:ext cx="2429759" cy="1609289"/>
            <a:chOff x="608719" y="-11"/>
            <a:chExt cx="2429759" cy="1609289"/>
          </a:xfrm>
        </p:grpSpPr>
        <p:sp>
          <p:nvSpPr>
            <p:cNvPr id="52" name="Google Shape;52;p1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p1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65" name="Google Shape;65;p13"/>
          <p:cNvGrpSpPr/>
          <p:nvPr/>
        </p:nvGrpSpPr>
        <p:grpSpPr>
          <a:xfrm>
            <a:off x="4894945" y="-11"/>
            <a:ext cx="4252454" cy="5146815"/>
            <a:chOff x="4894945" y="-11"/>
            <a:chExt cx="4252454" cy="5146815"/>
          </a:xfrm>
        </p:grpSpPr>
        <p:sp>
          <p:nvSpPr>
            <p:cNvPr id="66" name="Google Shape;66;p1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 name="Google Shape;120;p13"/>
          <p:cNvGrpSpPr/>
          <p:nvPr/>
        </p:nvGrpSpPr>
        <p:grpSpPr>
          <a:xfrm flipH="1">
            <a:off x="-9" y="3860093"/>
            <a:ext cx="2429756" cy="1286711"/>
            <a:chOff x="6714243" y="3860093"/>
            <a:chExt cx="2429756" cy="1286711"/>
          </a:xfrm>
        </p:grpSpPr>
        <p:sp>
          <p:nvSpPr>
            <p:cNvPr id="121" name="Google Shape;121;p1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33"/>
        <p:cNvGrpSpPr/>
        <p:nvPr/>
      </p:nvGrpSpPr>
      <p:grpSpPr>
        <a:xfrm>
          <a:off x="0" y="0"/>
          <a:ext cx="0" cy="0"/>
          <a:chOff x="0" y="0"/>
          <a:chExt cx="0" cy="0"/>
        </a:xfrm>
      </p:grpSpPr>
      <p:grpSp>
        <p:nvGrpSpPr>
          <p:cNvPr id="134" name="Google Shape;134;p14"/>
          <p:cNvGrpSpPr/>
          <p:nvPr/>
        </p:nvGrpSpPr>
        <p:grpSpPr>
          <a:xfrm>
            <a:off x="4894945" y="-11"/>
            <a:ext cx="4251604" cy="5146815"/>
            <a:chOff x="4894945" y="-11"/>
            <a:chExt cx="4251604" cy="5146815"/>
          </a:xfrm>
        </p:grpSpPr>
        <p:sp>
          <p:nvSpPr>
            <p:cNvPr id="135" name="Google Shape;135;p1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p14"/>
          <p:cNvGrpSpPr/>
          <p:nvPr/>
        </p:nvGrpSpPr>
        <p:grpSpPr>
          <a:xfrm>
            <a:off x="-6" y="-11"/>
            <a:ext cx="2429759" cy="1609289"/>
            <a:chOff x="608719" y="-11"/>
            <a:chExt cx="2429759" cy="1609289"/>
          </a:xfrm>
        </p:grpSpPr>
        <p:sp>
          <p:nvSpPr>
            <p:cNvPr id="173" name="Google Shape;173;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p1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6" name="Google Shape;186;p1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87" name="Google Shape;18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1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3"/>
        <p:cNvGrpSpPr/>
        <p:nvPr/>
      </p:nvGrpSpPr>
      <p:grpSpPr>
        <a:xfrm>
          <a:off x="0" y="0"/>
          <a:ext cx="0" cy="0"/>
          <a:chOff x="0" y="0"/>
          <a:chExt cx="0" cy="0"/>
        </a:xfrm>
      </p:grpSpPr>
      <p:grpSp>
        <p:nvGrpSpPr>
          <p:cNvPr id="194" name="Google Shape;194;p16"/>
          <p:cNvGrpSpPr/>
          <p:nvPr/>
        </p:nvGrpSpPr>
        <p:grpSpPr>
          <a:xfrm>
            <a:off x="6714243" y="3860093"/>
            <a:ext cx="2429756" cy="1286711"/>
            <a:chOff x="6714243" y="3860093"/>
            <a:chExt cx="2429756" cy="1286711"/>
          </a:xfrm>
        </p:grpSpPr>
        <p:sp>
          <p:nvSpPr>
            <p:cNvPr id="195" name="Google Shape;195;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7" name="Google Shape;207;p16"/>
          <p:cNvGrpSpPr/>
          <p:nvPr/>
        </p:nvGrpSpPr>
        <p:grpSpPr>
          <a:xfrm>
            <a:off x="892" y="-11"/>
            <a:ext cx="3037586" cy="2252645"/>
            <a:chOff x="892" y="-11"/>
            <a:chExt cx="3037586" cy="2252645"/>
          </a:xfrm>
        </p:grpSpPr>
        <p:sp>
          <p:nvSpPr>
            <p:cNvPr id="208" name="Google Shape;208;p1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1" name="Google Shape;231;p1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32" name="Google Shape;232;p1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233" name="Google Shape;233;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p:spTree>
      <p:nvGrpSpPr>
        <p:cNvPr id="1" name="Shape 234"/>
        <p:cNvGrpSpPr/>
        <p:nvPr/>
      </p:nvGrpSpPr>
      <p:grpSpPr>
        <a:xfrm>
          <a:off x="0" y="0"/>
          <a:ext cx="0" cy="0"/>
          <a:chOff x="0" y="0"/>
          <a:chExt cx="0" cy="0"/>
        </a:xfrm>
      </p:grpSpPr>
      <p:grpSp>
        <p:nvGrpSpPr>
          <p:cNvPr id="235" name="Google Shape;235;p17"/>
          <p:cNvGrpSpPr/>
          <p:nvPr/>
        </p:nvGrpSpPr>
        <p:grpSpPr>
          <a:xfrm>
            <a:off x="4894945" y="-11"/>
            <a:ext cx="4251604" cy="5146815"/>
            <a:chOff x="4894945" y="-11"/>
            <a:chExt cx="4251604" cy="5146815"/>
          </a:xfrm>
        </p:grpSpPr>
        <p:sp>
          <p:nvSpPr>
            <p:cNvPr id="236" name="Google Shape;23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3" name="Google Shape;273;p17"/>
          <p:cNvGrpSpPr/>
          <p:nvPr/>
        </p:nvGrpSpPr>
        <p:grpSpPr>
          <a:xfrm>
            <a:off x="-6" y="-11"/>
            <a:ext cx="2429759" cy="1609289"/>
            <a:chOff x="608719" y="-11"/>
            <a:chExt cx="2429759" cy="1609289"/>
          </a:xfrm>
        </p:grpSpPr>
        <p:sp>
          <p:nvSpPr>
            <p:cNvPr id="274" name="Google Shape;274;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 name="Google Shape;286;p1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87" name="Google Shape;287;p1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288" name="Google Shape;288;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89" name="Google Shape;289;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0"/>
        <p:cNvGrpSpPr/>
        <p:nvPr/>
      </p:nvGrpSpPr>
      <p:grpSpPr>
        <a:xfrm>
          <a:off x="0" y="0"/>
          <a:ext cx="0" cy="0"/>
          <a:chOff x="0" y="0"/>
          <a:chExt cx="0" cy="0"/>
        </a:xfrm>
      </p:grpSpPr>
      <p:grpSp>
        <p:nvGrpSpPr>
          <p:cNvPr id="291" name="Google Shape;291;p18"/>
          <p:cNvGrpSpPr/>
          <p:nvPr/>
        </p:nvGrpSpPr>
        <p:grpSpPr>
          <a:xfrm>
            <a:off x="4283712" y="3856784"/>
            <a:ext cx="4860277" cy="1286730"/>
            <a:chOff x="4283712" y="3856784"/>
            <a:chExt cx="4860277" cy="1286730"/>
          </a:xfrm>
        </p:grpSpPr>
        <p:sp>
          <p:nvSpPr>
            <p:cNvPr id="292" name="Google Shape;292;p18"/>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8"/>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8"/>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8"/>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8"/>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8"/>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8"/>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8"/>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8"/>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8"/>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8"/>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8"/>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8"/>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8"/>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8"/>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8"/>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 name="Google Shape;314;p18"/>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315" name="Google Shape;315;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316" name="Google Shape;316;p18"/>
          <p:cNvGrpSpPr/>
          <p:nvPr/>
        </p:nvGrpSpPr>
        <p:grpSpPr>
          <a:xfrm>
            <a:off x="892" y="-11"/>
            <a:ext cx="5467280" cy="1287607"/>
            <a:chOff x="892" y="-11"/>
            <a:chExt cx="5467280" cy="1287607"/>
          </a:xfrm>
        </p:grpSpPr>
        <p:sp>
          <p:nvSpPr>
            <p:cNvPr id="317" name="Google Shape;317;p1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8"/>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8"/>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8"/>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8"/>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8"/>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8"/>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8"/>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8"/>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8"/>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8"/>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5"/>
        <p:cNvGrpSpPr/>
        <p:nvPr/>
      </p:nvGrpSpPr>
      <p:grpSpPr>
        <a:xfrm>
          <a:off x="0" y="0"/>
          <a:ext cx="0" cy="0"/>
          <a:chOff x="0" y="0"/>
          <a:chExt cx="0" cy="0"/>
        </a:xfrm>
      </p:grpSpPr>
      <p:grpSp>
        <p:nvGrpSpPr>
          <p:cNvPr id="346" name="Google Shape;346;p19"/>
          <p:cNvGrpSpPr/>
          <p:nvPr/>
        </p:nvGrpSpPr>
        <p:grpSpPr>
          <a:xfrm>
            <a:off x="892" y="-11"/>
            <a:ext cx="3037586" cy="2252645"/>
            <a:chOff x="892" y="-11"/>
            <a:chExt cx="3037586" cy="2252645"/>
          </a:xfrm>
        </p:grpSpPr>
        <p:sp>
          <p:nvSpPr>
            <p:cNvPr id="347" name="Google Shape;347;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0" name="Google Shape;370;p19"/>
          <p:cNvGrpSpPr/>
          <p:nvPr/>
        </p:nvGrpSpPr>
        <p:grpSpPr>
          <a:xfrm>
            <a:off x="6714243" y="3860093"/>
            <a:ext cx="2429756" cy="1286711"/>
            <a:chOff x="6714243" y="3860093"/>
            <a:chExt cx="2429756" cy="1286711"/>
          </a:xfrm>
        </p:grpSpPr>
        <p:sp>
          <p:nvSpPr>
            <p:cNvPr id="371" name="Google Shape;371;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3" name="Google Shape;383;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84" name="Google Shape;384;p19"/>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385" name="Google Shape;385;p19"/>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386" name="Google Shape;386;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387"/>
        <p:cNvGrpSpPr/>
        <p:nvPr/>
      </p:nvGrpSpPr>
      <p:grpSpPr>
        <a:xfrm>
          <a:off x="0" y="0"/>
          <a:ext cx="0" cy="0"/>
          <a:chOff x="0" y="0"/>
          <a:chExt cx="0" cy="0"/>
        </a:xfrm>
      </p:grpSpPr>
      <p:grpSp>
        <p:nvGrpSpPr>
          <p:cNvPr id="388" name="Google Shape;388;p20"/>
          <p:cNvGrpSpPr/>
          <p:nvPr/>
        </p:nvGrpSpPr>
        <p:grpSpPr>
          <a:xfrm>
            <a:off x="4894945" y="-11"/>
            <a:ext cx="4251604" cy="5146815"/>
            <a:chOff x="4894945" y="-11"/>
            <a:chExt cx="4251604" cy="5146815"/>
          </a:xfrm>
        </p:grpSpPr>
        <p:sp>
          <p:nvSpPr>
            <p:cNvPr id="389" name="Google Shape;389;p2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0"/>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6" name="Google Shape;426;p20"/>
          <p:cNvGrpSpPr/>
          <p:nvPr/>
        </p:nvGrpSpPr>
        <p:grpSpPr>
          <a:xfrm>
            <a:off x="-6" y="-11"/>
            <a:ext cx="2429759" cy="1609289"/>
            <a:chOff x="608719" y="-11"/>
            <a:chExt cx="2429759" cy="1609289"/>
          </a:xfrm>
        </p:grpSpPr>
        <p:sp>
          <p:nvSpPr>
            <p:cNvPr id="427" name="Google Shape;427;p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9" name="Google Shape;439;p20"/>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40" name="Google Shape;440;p20"/>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441" name="Google Shape;441;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442" name="Google Shape;442;p2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3"/>
        <p:cNvGrpSpPr/>
        <p:nvPr/>
      </p:nvGrpSpPr>
      <p:grpSpPr>
        <a:xfrm>
          <a:off x="0" y="0"/>
          <a:ext cx="0" cy="0"/>
          <a:chOff x="0" y="0"/>
          <a:chExt cx="0" cy="0"/>
        </a:xfrm>
      </p:grpSpPr>
      <p:grpSp>
        <p:nvGrpSpPr>
          <p:cNvPr id="444" name="Google Shape;444;p21"/>
          <p:cNvGrpSpPr/>
          <p:nvPr/>
        </p:nvGrpSpPr>
        <p:grpSpPr>
          <a:xfrm rot="10800000" flipH="1">
            <a:off x="900" y="3856776"/>
            <a:ext cx="9143992" cy="1286720"/>
            <a:chOff x="900" y="0"/>
            <a:chExt cx="9143992" cy="1286720"/>
          </a:xfrm>
        </p:grpSpPr>
        <p:sp>
          <p:nvSpPr>
            <p:cNvPr id="445" name="Google Shape;445;p21"/>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1"/>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1"/>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1"/>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1"/>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1"/>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1"/>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1"/>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1"/>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1"/>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1"/>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1"/>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1"/>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1"/>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1"/>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1"/>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1"/>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1"/>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1"/>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1"/>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1"/>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1"/>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1"/>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1"/>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1"/>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1"/>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1"/>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1"/>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1"/>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1"/>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1"/>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1"/>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1"/>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1"/>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1"/>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1"/>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1"/>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1"/>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1"/>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1"/>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1"/>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1"/>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1"/>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1"/>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1"/>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1"/>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1"/>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3" name="Google Shape;493;p21"/>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494" name="Google Shape;49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5"/>
        <p:cNvGrpSpPr/>
        <p:nvPr/>
      </p:nvGrpSpPr>
      <p:grpSpPr>
        <a:xfrm>
          <a:off x="0" y="0"/>
          <a:ext cx="0" cy="0"/>
          <a:chOff x="0" y="0"/>
          <a:chExt cx="0" cy="0"/>
        </a:xfrm>
      </p:grpSpPr>
      <p:grpSp>
        <p:nvGrpSpPr>
          <p:cNvPr id="496" name="Google Shape;496;p22"/>
          <p:cNvGrpSpPr/>
          <p:nvPr/>
        </p:nvGrpSpPr>
        <p:grpSpPr>
          <a:xfrm>
            <a:off x="6714243" y="3860093"/>
            <a:ext cx="2429756" cy="1286711"/>
            <a:chOff x="6714243" y="3860093"/>
            <a:chExt cx="2429756" cy="1286711"/>
          </a:xfrm>
        </p:grpSpPr>
        <p:sp>
          <p:nvSpPr>
            <p:cNvPr id="497" name="Google Shape;497;p2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9" name="Google Shape;509;p22"/>
          <p:cNvGrpSpPr/>
          <p:nvPr/>
        </p:nvGrpSpPr>
        <p:grpSpPr>
          <a:xfrm>
            <a:off x="892" y="-11"/>
            <a:ext cx="3037586" cy="2252645"/>
            <a:chOff x="892" y="-11"/>
            <a:chExt cx="3037586" cy="2252645"/>
          </a:xfrm>
        </p:grpSpPr>
        <p:sp>
          <p:nvSpPr>
            <p:cNvPr id="510" name="Google Shape;510;p2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3" name="Google Shape;533;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Google Shape;535;p23"/>
          <p:cNvGrpSpPr/>
          <p:nvPr/>
        </p:nvGrpSpPr>
        <p:grpSpPr>
          <a:xfrm>
            <a:off x="6109812" y="-11"/>
            <a:ext cx="3037587" cy="5146815"/>
            <a:chOff x="6109812" y="-11"/>
            <a:chExt cx="3037587" cy="5146815"/>
          </a:xfrm>
        </p:grpSpPr>
        <p:sp>
          <p:nvSpPr>
            <p:cNvPr id="536" name="Google Shape;536;p2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1" name="Google Shape;571;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Google Shape;573;p24"/>
          <p:cNvGrpSpPr/>
          <p:nvPr/>
        </p:nvGrpSpPr>
        <p:grpSpPr>
          <a:xfrm rot="10800000" flipH="1">
            <a:off x="900" y="3856776"/>
            <a:ext cx="9143992" cy="1286720"/>
            <a:chOff x="900" y="0"/>
            <a:chExt cx="9143992" cy="1286720"/>
          </a:xfrm>
        </p:grpSpPr>
        <p:sp>
          <p:nvSpPr>
            <p:cNvPr id="574" name="Google Shape;574;p2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2" name="Google Shape;622;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23"/>
        <p:cNvGrpSpPr/>
        <p:nvPr/>
      </p:nvGrpSpPr>
      <p:grpSpPr>
        <a:xfrm>
          <a:off x="0" y="0"/>
          <a:ext cx="0" cy="0"/>
          <a:chOff x="0" y="0"/>
          <a:chExt cx="0" cy="0"/>
        </a:xfrm>
      </p:grpSpPr>
      <p:grpSp>
        <p:nvGrpSpPr>
          <p:cNvPr id="624" name="Google Shape;624;p25"/>
          <p:cNvGrpSpPr/>
          <p:nvPr/>
        </p:nvGrpSpPr>
        <p:grpSpPr>
          <a:xfrm>
            <a:off x="900" y="0"/>
            <a:ext cx="9143992" cy="2564787"/>
            <a:chOff x="900" y="0"/>
            <a:chExt cx="9143992" cy="2564787"/>
          </a:xfrm>
        </p:grpSpPr>
        <p:sp>
          <p:nvSpPr>
            <p:cNvPr id="625" name="Google Shape;625;p25"/>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5"/>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5"/>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6" name="Google Shape;676;p25"/>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677" name="Google Shape;677;p25"/>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678" name="Google Shape;678;p25"/>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79"/>
        <p:cNvGrpSpPr/>
        <p:nvPr/>
      </p:nvGrpSpPr>
      <p:grpSpPr>
        <a:xfrm>
          <a:off x="0" y="0"/>
          <a:ext cx="0" cy="0"/>
          <a:chOff x="0" y="0"/>
          <a:chExt cx="0" cy="0"/>
        </a:xfrm>
      </p:grpSpPr>
      <p:grpSp>
        <p:nvGrpSpPr>
          <p:cNvPr id="680" name="Google Shape;680;p26"/>
          <p:cNvGrpSpPr/>
          <p:nvPr/>
        </p:nvGrpSpPr>
        <p:grpSpPr>
          <a:xfrm>
            <a:off x="6714243" y="3860093"/>
            <a:ext cx="2429756" cy="1286711"/>
            <a:chOff x="6714243" y="3860093"/>
            <a:chExt cx="2429756" cy="1286711"/>
          </a:xfrm>
        </p:grpSpPr>
        <p:sp>
          <p:nvSpPr>
            <p:cNvPr id="681" name="Google Shape;681;p2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3" name="Google Shape;693;p26"/>
          <p:cNvGrpSpPr/>
          <p:nvPr/>
        </p:nvGrpSpPr>
        <p:grpSpPr>
          <a:xfrm>
            <a:off x="892" y="-11"/>
            <a:ext cx="3037586" cy="2252645"/>
            <a:chOff x="892" y="-11"/>
            <a:chExt cx="3037586" cy="2252645"/>
          </a:xfrm>
        </p:grpSpPr>
        <p:sp>
          <p:nvSpPr>
            <p:cNvPr id="694" name="Google Shape;694;p2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2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2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2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7" name="Google Shape;717;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18" name="Google Shape;718;p2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719" name="Google Shape;719;p2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720" name="Google Shape;720;p2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721" name="Google Shape;721;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2"/>
        <p:cNvGrpSpPr/>
        <p:nvPr/>
      </p:nvGrpSpPr>
      <p:grpSpPr>
        <a:xfrm>
          <a:off x="0" y="0"/>
          <a:ext cx="0" cy="0"/>
          <a:chOff x="0" y="0"/>
          <a:chExt cx="0" cy="0"/>
        </a:xfrm>
      </p:grpSpPr>
      <p:sp>
        <p:nvSpPr>
          <p:cNvPr id="723" name="Google Shape;723;p27"/>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24" name="Google Shape;724;p27"/>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600"/>
              </a:spcBef>
              <a:spcAft>
                <a:spcPts val="0"/>
              </a:spcAft>
              <a:buSzPts val="2200"/>
              <a:buNone/>
              <a:defRPr>
                <a:solidFill>
                  <a:srgbClr val="888888"/>
                </a:solidFill>
              </a:defRPr>
            </a:lvl1pPr>
            <a:lvl2pPr lvl="1" algn="ctr" rtl="0">
              <a:lnSpc>
                <a:spcPct val="100000"/>
              </a:lnSpc>
              <a:spcBef>
                <a:spcPts val="0"/>
              </a:spcBef>
              <a:spcAft>
                <a:spcPts val="0"/>
              </a:spcAft>
              <a:buSzPts val="2200"/>
              <a:buNone/>
              <a:defRPr>
                <a:solidFill>
                  <a:srgbClr val="888888"/>
                </a:solidFill>
              </a:defRPr>
            </a:lvl2pPr>
            <a:lvl3pPr lvl="2" algn="ctr" rtl="0">
              <a:lnSpc>
                <a:spcPct val="100000"/>
              </a:lnSpc>
              <a:spcBef>
                <a:spcPts val="0"/>
              </a:spcBef>
              <a:spcAft>
                <a:spcPts val="0"/>
              </a:spcAft>
              <a:buSzPts val="2200"/>
              <a:buNone/>
              <a:defRPr>
                <a:solidFill>
                  <a:srgbClr val="888888"/>
                </a:solidFill>
              </a:defRPr>
            </a:lvl3pPr>
            <a:lvl4pPr lvl="3" algn="ctr" rtl="0">
              <a:lnSpc>
                <a:spcPct val="100000"/>
              </a:lnSpc>
              <a:spcBef>
                <a:spcPts val="0"/>
              </a:spcBef>
              <a:spcAft>
                <a:spcPts val="0"/>
              </a:spcAft>
              <a:buSzPts val="2200"/>
              <a:buNone/>
              <a:defRPr>
                <a:solidFill>
                  <a:srgbClr val="888888"/>
                </a:solidFill>
              </a:defRPr>
            </a:lvl4pPr>
            <a:lvl5pPr lvl="4" algn="ctr" rtl="0">
              <a:lnSpc>
                <a:spcPct val="100000"/>
              </a:lnSpc>
              <a:spcBef>
                <a:spcPts val="0"/>
              </a:spcBef>
              <a:spcAft>
                <a:spcPts val="0"/>
              </a:spcAft>
              <a:buSzPts val="2200"/>
              <a:buNone/>
              <a:defRPr>
                <a:solidFill>
                  <a:srgbClr val="888888"/>
                </a:solidFill>
              </a:defRPr>
            </a:lvl5pPr>
            <a:lvl6pPr lvl="5" algn="ctr" rtl="0">
              <a:lnSpc>
                <a:spcPct val="100000"/>
              </a:lnSpc>
              <a:spcBef>
                <a:spcPts val="0"/>
              </a:spcBef>
              <a:spcAft>
                <a:spcPts val="0"/>
              </a:spcAft>
              <a:buSzPts val="2200"/>
              <a:buNone/>
              <a:defRPr>
                <a:solidFill>
                  <a:srgbClr val="888888"/>
                </a:solidFill>
              </a:defRPr>
            </a:lvl6pPr>
            <a:lvl7pPr lvl="6" algn="ctr" rtl="0">
              <a:lnSpc>
                <a:spcPct val="100000"/>
              </a:lnSpc>
              <a:spcBef>
                <a:spcPts val="0"/>
              </a:spcBef>
              <a:spcAft>
                <a:spcPts val="0"/>
              </a:spcAft>
              <a:buSzPts val="2200"/>
              <a:buNone/>
              <a:defRPr>
                <a:solidFill>
                  <a:srgbClr val="888888"/>
                </a:solidFill>
              </a:defRPr>
            </a:lvl7pPr>
            <a:lvl8pPr lvl="7" algn="ctr" rtl="0">
              <a:lnSpc>
                <a:spcPct val="100000"/>
              </a:lnSpc>
              <a:spcBef>
                <a:spcPts val="0"/>
              </a:spcBef>
              <a:spcAft>
                <a:spcPts val="0"/>
              </a:spcAft>
              <a:buSzPts val="2200"/>
              <a:buNone/>
              <a:defRPr>
                <a:solidFill>
                  <a:srgbClr val="888888"/>
                </a:solidFill>
              </a:defRPr>
            </a:lvl8pPr>
            <a:lvl9pPr lvl="8" algn="ctr" rtl="0">
              <a:lnSpc>
                <a:spcPct val="100000"/>
              </a:lnSpc>
              <a:spcBef>
                <a:spcPts val="0"/>
              </a:spcBef>
              <a:spcAft>
                <a:spcPts val="0"/>
              </a:spcAft>
              <a:buSzPts val="2200"/>
              <a:buNone/>
              <a:defRPr>
                <a:solidFill>
                  <a:srgbClr val="888888"/>
                </a:solidFill>
              </a:defRPr>
            </a:lvl9pPr>
          </a:lstStyle>
          <a:p>
            <a:endParaRPr/>
          </a:p>
        </p:txBody>
      </p:sp>
      <p:sp>
        <p:nvSpPr>
          <p:cNvPr id="725" name="Google Shape;725;p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6" name="Google Shape;726;p2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7" name="Google Shape;727;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lateral pattern 1">
  <p:cSld name="Blank lateral pattern">
    <p:spTree>
      <p:nvGrpSpPr>
        <p:cNvPr id="1" name="Shape 728"/>
        <p:cNvGrpSpPr/>
        <p:nvPr/>
      </p:nvGrpSpPr>
      <p:grpSpPr>
        <a:xfrm>
          <a:off x="0" y="0"/>
          <a:ext cx="0" cy="0"/>
          <a:chOff x="0" y="0"/>
          <a:chExt cx="0" cy="0"/>
        </a:xfrm>
      </p:grpSpPr>
      <p:grpSp>
        <p:nvGrpSpPr>
          <p:cNvPr id="729" name="Google Shape;729;p28"/>
          <p:cNvGrpSpPr/>
          <p:nvPr/>
        </p:nvGrpSpPr>
        <p:grpSpPr>
          <a:xfrm>
            <a:off x="6109812" y="-11"/>
            <a:ext cx="3037587" cy="5146815"/>
            <a:chOff x="6109812" y="-11"/>
            <a:chExt cx="3037587" cy="5146815"/>
          </a:xfrm>
        </p:grpSpPr>
        <p:sp>
          <p:nvSpPr>
            <p:cNvPr id="730" name="Google Shape;730;p2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2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2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2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2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2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2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2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2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8"/>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8"/>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8"/>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28"/>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8"/>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8"/>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8"/>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8"/>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8"/>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5" name="Google Shape;765;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6"/>
        <p:cNvGrpSpPr/>
        <p:nvPr/>
      </p:nvGrpSpPr>
      <p:grpSpPr>
        <a:xfrm>
          <a:off x="0" y="0"/>
          <a:ext cx="0" cy="0"/>
          <a:chOff x="0" y="0"/>
          <a:chExt cx="0" cy="0"/>
        </a:xfrm>
      </p:grpSpPr>
      <p:sp>
        <p:nvSpPr>
          <p:cNvPr id="767" name="Google Shape;767;p2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68" name="Google Shape;768;p2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769" name="Google Shape;769;p29"/>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0" name="Google Shape;770;p29"/>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1" name="Google Shape;771;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76"/>
        <p:cNvGrpSpPr/>
        <p:nvPr/>
      </p:nvGrpSpPr>
      <p:grpSpPr>
        <a:xfrm>
          <a:off x="0" y="0"/>
          <a:ext cx="0" cy="0"/>
          <a:chOff x="0" y="0"/>
          <a:chExt cx="0" cy="0"/>
        </a:xfrm>
      </p:grpSpPr>
      <p:grpSp>
        <p:nvGrpSpPr>
          <p:cNvPr id="777" name="Google Shape;777;p31"/>
          <p:cNvGrpSpPr/>
          <p:nvPr/>
        </p:nvGrpSpPr>
        <p:grpSpPr>
          <a:xfrm>
            <a:off x="-6" y="-11"/>
            <a:ext cx="2429759" cy="1609289"/>
            <a:chOff x="608719" y="-11"/>
            <a:chExt cx="2429759" cy="1609289"/>
          </a:xfrm>
        </p:grpSpPr>
        <p:sp>
          <p:nvSpPr>
            <p:cNvPr id="778" name="Google Shape;778;p3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0" name="Google Shape;790;p31"/>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91" name="Google Shape;791;p31"/>
          <p:cNvGrpSpPr/>
          <p:nvPr/>
        </p:nvGrpSpPr>
        <p:grpSpPr>
          <a:xfrm>
            <a:off x="4894945" y="-11"/>
            <a:ext cx="4252454" cy="5146815"/>
            <a:chOff x="4894945" y="-11"/>
            <a:chExt cx="4252454" cy="5146815"/>
          </a:xfrm>
        </p:grpSpPr>
        <p:sp>
          <p:nvSpPr>
            <p:cNvPr id="792" name="Google Shape;792;p3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1"/>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1"/>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1"/>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1"/>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1"/>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1"/>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1"/>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1"/>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6" name="Google Shape;846;p31"/>
          <p:cNvGrpSpPr/>
          <p:nvPr/>
        </p:nvGrpSpPr>
        <p:grpSpPr>
          <a:xfrm flipH="1">
            <a:off x="-9" y="3860093"/>
            <a:ext cx="2429756" cy="1286711"/>
            <a:chOff x="6714243" y="3860093"/>
            <a:chExt cx="2429756" cy="1286711"/>
          </a:xfrm>
        </p:grpSpPr>
        <p:sp>
          <p:nvSpPr>
            <p:cNvPr id="847" name="Google Shape;847;p3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59"/>
        <p:cNvGrpSpPr/>
        <p:nvPr/>
      </p:nvGrpSpPr>
      <p:grpSpPr>
        <a:xfrm>
          <a:off x="0" y="0"/>
          <a:ext cx="0" cy="0"/>
          <a:chOff x="0" y="0"/>
          <a:chExt cx="0" cy="0"/>
        </a:xfrm>
      </p:grpSpPr>
      <p:grpSp>
        <p:nvGrpSpPr>
          <p:cNvPr id="860" name="Google Shape;860;p32"/>
          <p:cNvGrpSpPr/>
          <p:nvPr/>
        </p:nvGrpSpPr>
        <p:grpSpPr>
          <a:xfrm>
            <a:off x="6714243" y="3860093"/>
            <a:ext cx="2429756" cy="1286711"/>
            <a:chOff x="6714243" y="3860093"/>
            <a:chExt cx="2429756" cy="1286711"/>
          </a:xfrm>
        </p:grpSpPr>
        <p:sp>
          <p:nvSpPr>
            <p:cNvPr id="861" name="Google Shape;861;p3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3" name="Google Shape;873;p32"/>
          <p:cNvGrpSpPr/>
          <p:nvPr/>
        </p:nvGrpSpPr>
        <p:grpSpPr>
          <a:xfrm>
            <a:off x="892" y="-11"/>
            <a:ext cx="3037586" cy="2252645"/>
            <a:chOff x="892" y="-11"/>
            <a:chExt cx="3037586" cy="2252645"/>
          </a:xfrm>
        </p:grpSpPr>
        <p:sp>
          <p:nvSpPr>
            <p:cNvPr id="874" name="Google Shape;874;p3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7" name="Google Shape;897;p3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98" name="Google Shape;898;p3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899" name="Google Shape;899;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900"/>
        <p:cNvGrpSpPr/>
        <p:nvPr/>
      </p:nvGrpSpPr>
      <p:grpSpPr>
        <a:xfrm>
          <a:off x="0" y="0"/>
          <a:ext cx="0" cy="0"/>
          <a:chOff x="0" y="0"/>
          <a:chExt cx="0" cy="0"/>
        </a:xfrm>
      </p:grpSpPr>
      <p:grpSp>
        <p:nvGrpSpPr>
          <p:cNvPr id="901" name="Google Shape;901;p33"/>
          <p:cNvGrpSpPr/>
          <p:nvPr/>
        </p:nvGrpSpPr>
        <p:grpSpPr>
          <a:xfrm>
            <a:off x="4894945" y="-11"/>
            <a:ext cx="4251604" cy="5146815"/>
            <a:chOff x="4894945" y="-11"/>
            <a:chExt cx="4251604" cy="5146815"/>
          </a:xfrm>
        </p:grpSpPr>
        <p:sp>
          <p:nvSpPr>
            <p:cNvPr id="902" name="Google Shape;902;p3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3"/>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3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9" name="Google Shape;939;p33"/>
          <p:cNvGrpSpPr/>
          <p:nvPr/>
        </p:nvGrpSpPr>
        <p:grpSpPr>
          <a:xfrm>
            <a:off x="-6" y="-11"/>
            <a:ext cx="2429759" cy="1609289"/>
            <a:chOff x="608719" y="-11"/>
            <a:chExt cx="2429759" cy="1609289"/>
          </a:xfrm>
        </p:grpSpPr>
        <p:sp>
          <p:nvSpPr>
            <p:cNvPr id="940" name="Google Shape;940;p3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2" name="Google Shape;952;p3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53" name="Google Shape;953;p3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954" name="Google Shape;954;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955" name="Google Shape;955;p3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956"/>
        <p:cNvGrpSpPr/>
        <p:nvPr/>
      </p:nvGrpSpPr>
      <p:grpSpPr>
        <a:xfrm>
          <a:off x="0" y="0"/>
          <a:ext cx="0" cy="0"/>
          <a:chOff x="0" y="0"/>
          <a:chExt cx="0" cy="0"/>
        </a:xfrm>
      </p:grpSpPr>
      <p:grpSp>
        <p:nvGrpSpPr>
          <p:cNvPr id="957" name="Google Shape;957;p34"/>
          <p:cNvGrpSpPr/>
          <p:nvPr/>
        </p:nvGrpSpPr>
        <p:grpSpPr>
          <a:xfrm>
            <a:off x="6109812" y="-11"/>
            <a:ext cx="3037587" cy="5146815"/>
            <a:chOff x="6109812" y="-11"/>
            <a:chExt cx="3037587" cy="5146815"/>
          </a:xfrm>
        </p:grpSpPr>
        <p:sp>
          <p:nvSpPr>
            <p:cNvPr id="958" name="Google Shape;958;p3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3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3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3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3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3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3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3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3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3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3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3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3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3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3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3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3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3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3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3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3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3" name="Google Shape;993;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98"/>
        <p:cNvGrpSpPr/>
        <p:nvPr/>
      </p:nvGrpSpPr>
      <p:grpSpPr>
        <a:xfrm>
          <a:off x="0" y="0"/>
          <a:ext cx="0" cy="0"/>
          <a:chOff x="0" y="0"/>
          <a:chExt cx="0" cy="0"/>
        </a:xfrm>
      </p:grpSpPr>
      <p:grpSp>
        <p:nvGrpSpPr>
          <p:cNvPr id="999" name="Google Shape;999;p36"/>
          <p:cNvGrpSpPr/>
          <p:nvPr/>
        </p:nvGrpSpPr>
        <p:grpSpPr>
          <a:xfrm>
            <a:off x="-6" y="-11"/>
            <a:ext cx="2429759" cy="1609289"/>
            <a:chOff x="608719" y="-11"/>
            <a:chExt cx="2429759" cy="1609289"/>
          </a:xfrm>
        </p:grpSpPr>
        <p:sp>
          <p:nvSpPr>
            <p:cNvPr id="1000" name="Google Shape;1000;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2" name="Google Shape;1012;p3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1013" name="Google Shape;1013;p36"/>
          <p:cNvGrpSpPr/>
          <p:nvPr/>
        </p:nvGrpSpPr>
        <p:grpSpPr>
          <a:xfrm>
            <a:off x="4894945" y="-11"/>
            <a:ext cx="4252454" cy="5146815"/>
            <a:chOff x="4894945" y="-11"/>
            <a:chExt cx="4252454" cy="5146815"/>
          </a:xfrm>
        </p:grpSpPr>
        <p:sp>
          <p:nvSpPr>
            <p:cNvPr id="1014" name="Google Shape;1014;p3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3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3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3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3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3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3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3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3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3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3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8" name="Google Shape;1068;p36"/>
          <p:cNvGrpSpPr/>
          <p:nvPr/>
        </p:nvGrpSpPr>
        <p:grpSpPr>
          <a:xfrm flipH="1">
            <a:off x="-9" y="3860093"/>
            <a:ext cx="2429756" cy="1286711"/>
            <a:chOff x="6714243" y="3860093"/>
            <a:chExt cx="2429756" cy="1286711"/>
          </a:xfrm>
        </p:grpSpPr>
        <p:sp>
          <p:nvSpPr>
            <p:cNvPr id="1069" name="Google Shape;1069;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81"/>
        <p:cNvGrpSpPr/>
        <p:nvPr/>
      </p:nvGrpSpPr>
      <p:grpSpPr>
        <a:xfrm>
          <a:off x="0" y="0"/>
          <a:ext cx="0" cy="0"/>
          <a:chOff x="0" y="0"/>
          <a:chExt cx="0" cy="0"/>
        </a:xfrm>
      </p:grpSpPr>
      <p:grpSp>
        <p:nvGrpSpPr>
          <p:cNvPr id="1082" name="Google Shape;1082;p37"/>
          <p:cNvGrpSpPr/>
          <p:nvPr/>
        </p:nvGrpSpPr>
        <p:grpSpPr>
          <a:xfrm>
            <a:off x="6714243" y="3860093"/>
            <a:ext cx="2429756" cy="1286711"/>
            <a:chOff x="6714243" y="3860093"/>
            <a:chExt cx="2429756" cy="1286711"/>
          </a:xfrm>
        </p:grpSpPr>
        <p:sp>
          <p:nvSpPr>
            <p:cNvPr id="1083" name="Google Shape;1083;p3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5" name="Google Shape;1095;p37"/>
          <p:cNvGrpSpPr/>
          <p:nvPr/>
        </p:nvGrpSpPr>
        <p:grpSpPr>
          <a:xfrm>
            <a:off x="892" y="-11"/>
            <a:ext cx="3037586" cy="2252645"/>
            <a:chOff x="892" y="-11"/>
            <a:chExt cx="3037586" cy="2252645"/>
          </a:xfrm>
        </p:grpSpPr>
        <p:sp>
          <p:nvSpPr>
            <p:cNvPr id="1096" name="Google Shape;1096;p3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9" name="Google Shape;1119;p3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120" name="Google Shape;1120;p3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121" name="Google Shape;1121;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122"/>
        <p:cNvGrpSpPr/>
        <p:nvPr/>
      </p:nvGrpSpPr>
      <p:grpSpPr>
        <a:xfrm>
          <a:off x="0" y="0"/>
          <a:ext cx="0" cy="0"/>
          <a:chOff x="0" y="0"/>
          <a:chExt cx="0" cy="0"/>
        </a:xfrm>
      </p:grpSpPr>
      <p:grpSp>
        <p:nvGrpSpPr>
          <p:cNvPr id="1123" name="Google Shape;1123;p38"/>
          <p:cNvGrpSpPr/>
          <p:nvPr/>
        </p:nvGrpSpPr>
        <p:grpSpPr>
          <a:xfrm>
            <a:off x="4894945" y="-11"/>
            <a:ext cx="4251604" cy="5146815"/>
            <a:chOff x="4894945" y="-11"/>
            <a:chExt cx="4251604" cy="5146815"/>
          </a:xfrm>
        </p:grpSpPr>
        <p:sp>
          <p:nvSpPr>
            <p:cNvPr id="1124" name="Google Shape;1124;p3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3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3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3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3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3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3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3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3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3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3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3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3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38"/>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1" name="Google Shape;1161;p38"/>
          <p:cNvGrpSpPr/>
          <p:nvPr/>
        </p:nvGrpSpPr>
        <p:grpSpPr>
          <a:xfrm>
            <a:off x="-6" y="-11"/>
            <a:ext cx="2429759" cy="1609289"/>
            <a:chOff x="608719" y="-11"/>
            <a:chExt cx="2429759" cy="1609289"/>
          </a:xfrm>
        </p:grpSpPr>
        <p:sp>
          <p:nvSpPr>
            <p:cNvPr id="1162" name="Google Shape;1162;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4" name="Google Shape;1174;p38"/>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175" name="Google Shape;1175;p38"/>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176" name="Google Shape;1176;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177" name="Google Shape;1177;p3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178"/>
        <p:cNvGrpSpPr/>
        <p:nvPr/>
      </p:nvGrpSpPr>
      <p:grpSpPr>
        <a:xfrm>
          <a:off x="0" y="0"/>
          <a:ext cx="0" cy="0"/>
          <a:chOff x="0" y="0"/>
          <a:chExt cx="0" cy="0"/>
        </a:xfrm>
      </p:grpSpPr>
      <p:grpSp>
        <p:nvGrpSpPr>
          <p:cNvPr id="1179" name="Google Shape;1179;p39"/>
          <p:cNvGrpSpPr/>
          <p:nvPr/>
        </p:nvGrpSpPr>
        <p:grpSpPr>
          <a:xfrm>
            <a:off x="6109812" y="-11"/>
            <a:ext cx="3037587" cy="5146815"/>
            <a:chOff x="6109812" y="-11"/>
            <a:chExt cx="3037587" cy="5146815"/>
          </a:xfrm>
        </p:grpSpPr>
        <p:sp>
          <p:nvSpPr>
            <p:cNvPr id="1180" name="Google Shape;1180;p3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3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3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3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3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3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3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3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3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3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3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3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3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3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3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3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3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3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3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15" name="Google Shape;1215;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20"/>
        <p:cNvGrpSpPr/>
        <p:nvPr/>
      </p:nvGrpSpPr>
      <p:grpSpPr>
        <a:xfrm>
          <a:off x="0" y="0"/>
          <a:ext cx="0" cy="0"/>
          <a:chOff x="0" y="0"/>
          <a:chExt cx="0" cy="0"/>
        </a:xfrm>
      </p:grpSpPr>
      <p:grpSp>
        <p:nvGrpSpPr>
          <p:cNvPr id="1221" name="Google Shape;1221;p41"/>
          <p:cNvGrpSpPr/>
          <p:nvPr/>
        </p:nvGrpSpPr>
        <p:grpSpPr>
          <a:xfrm>
            <a:off x="6714243" y="3860093"/>
            <a:ext cx="2429756" cy="1286711"/>
            <a:chOff x="6714243" y="3860093"/>
            <a:chExt cx="2429756" cy="1286711"/>
          </a:xfrm>
        </p:grpSpPr>
        <p:sp>
          <p:nvSpPr>
            <p:cNvPr id="1222" name="Google Shape;1222;p4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4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4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4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4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4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4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4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4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4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4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4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4" name="Google Shape;1234;p41"/>
          <p:cNvGrpSpPr/>
          <p:nvPr/>
        </p:nvGrpSpPr>
        <p:grpSpPr>
          <a:xfrm>
            <a:off x="892" y="-11"/>
            <a:ext cx="3037586" cy="2252645"/>
            <a:chOff x="892" y="-11"/>
            <a:chExt cx="3037586" cy="2252645"/>
          </a:xfrm>
        </p:grpSpPr>
        <p:sp>
          <p:nvSpPr>
            <p:cNvPr id="1235" name="Google Shape;1235;p4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4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4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4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4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4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4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4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4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4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4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4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4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4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4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4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4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4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4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4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4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4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4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58" name="Google Shape;1258;p4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259" name="Google Shape;1259;p4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260" name="Google Shape;1260;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1"/>
        <p:cNvGrpSpPr/>
        <p:nvPr/>
      </p:nvGrpSpPr>
      <p:grpSpPr>
        <a:xfrm>
          <a:off x="0" y="0"/>
          <a:ext cx="0" cy="0"/>
          <a:chOff x="0" y="0"/>
          <a:chExt cx="0" cy="0"/>
        </a:xfrm>
      </p:grpSpPr>
      <p:sp>
        <p:nvSpPr>
          <p:cNvPr id="1262" name="Google Shape;1262;p42"/>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263" name="Google Shape;1263;p42"/>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600"/>
              </a:spcBef>
              <a:spcAft>
                <a:spcPts val="0"/>
              </a:spcAft>
              <a:buSzPts val="2200"/>
              <a:buNone/>
              <a:defRPr>
                <a:solidFill>
                  <a:srgbClr val="888888"/>
                </a:solidFill>
              </a:defRPr>
            </a:lvl1pPr>
            <a:lvl2pPr lvl="1" algn="ctr" rtl="0">
              <a:lnSpc>
                <a:spcPct val="100000"/>
              </a:lnSpc>
              <a:spcBef>
                <a:spcPts val="0"/>
              </a:spcBef>
              <a:spcAft>
                <a:spcPts val="0"/>
              </a:spcAft>
              <a:buSzPts val="2200"/>
              <a:buNone/>
              <a:defRPr>
                <a:solidFill>
                  <a:srgbClr val="888888"/>
                </a:solidFill>
              </a:defRPr>
            </a:lvl2pPr>
            <a:lvl3pPr lvl="2" algn="ctr" rtl="0">
              <a:lnSpc>
                <a:spcPct val="100000"/>
              </a:lnSpc>
              <a:spcBef>
                <a:spcPts val="0"/>
              </a:spcBef>
              <a:spcAft>
                <a:spcPts val="0"/>
              </a:spcAft>
              <a:buSzPts val="2200"/>
              <a:buNone/>
              <a:defRPr>
                <a:solidFill>
                  <a:srgbClr val="888888"/>
                </a:solidFill>
              </a:defRPr>
            </a:lvl3pPr>
            <a:lvl4pPr lvl="3" algn="ctr" rtl="0">
              <a:lnSpc>
                <a:spcPct val="100000"/>
              </a:lnSpc>
              <a:spcBef>
                <a:spcPts val="0"/>
              </a:spcBef>
              <a:spcAft>
                <a:spcPts val="0"/>
              </a:spcAft>
              <a:buSzPts val="2200"/>
              <a:buNone/>
              <a:defRPr>
                <a:solidFill>
                  <a:srgbClr val="888888"/>
                </a:solidFill>
              </a:defRPr>
            </a:lvl4pPr>
            <a:lvl5pPr lvl="4" algn="ctr" rtl="0">
              <a:lnSpc>
                <a:spcPct val="100000"/>
              </a:lnSpc>
              <a:spcBef>
                <a:spcPts val="0"/>
              </a:spcBef>
              <a:spcAft>
                <a:spcPts val="0"/>
              </a:spcAft>
              <a:buSzPts val="2200"/>
              <a:buNone/>
              <a:defRPr>
                <a:solidFill>
                  <a:srgbClr val="888888"/>
                </a:solidFill>
              </a:defRPr>
            </a:lvl5pPr>
            <a:lvl6pPr lvl="5" algn="ctr" rtl="0">
              <a:lnSpc>
                <a:spcPct val="100000"/>
              </a:lnSpc>
              <a:spcBef>
                <a:spcPts val="0"/>
              </a:spcBef>
              <a:spcAft>
                <a:spcPts val="0"/>
              </a:spcAft>
              <a:buSzPts val="2200"/>
              <a:buNone/>
              <a:defRPr>
                <a:solidFill>
                  <a:srgbClr val="888888"/>
                </a:solidFill>
              </a:defRPr>
            </a:lvl6pPr>
            <a:lvl7pPr lvl="6" algn="ctr" rtl="0">
              <a:lnSpc>
                <a:spcPct val="100000"/>
              </a:lnSpc>
              <a:spcBef>
                <a:spcPts val="0"/>
              </a:spcBef>
              <a:spcAft>
                <a:spcPts val="0"/>
              </a:spcAft>
              <a:buSzPts val="2200"/>
              <a:buNone/>
              <a:defRPr>
                <a:solidFill>
                  <a:srgbClr val="888888"/>
                </a:solidFill>
              </a:defRPr>
            </a:lvl7pPr>
            <a:lvl8pPr lvl="7" algn="ctr" rtl="0">
              <a:lnSpc>
                <a:spcPct val="100000"/>
              </a:lnSpc>
              <a:spcBef>
                <a:spcPts val="0"/>
              </a:spcBef>
              <a:spcAft>
                <a:spcPts val="0"/>
              </a:spcAft>
              <a:buSzPts val="2200"/>
              <a:buNone/>
              <a:defRPr>
                <a:solidFill>
                  <a:srgbClr val="888888"/>
                </a:solidFill>
              </a:defRPr>
            </a:lvl8pPr>
            <a:lvl9pPr lvl="8" algn="ctr" rtl="0">
              <a:lnSpc>
                <a:spcPct val="100000"/>
              </a:lnSpc>
              <a:spcBef>
                <a:spcPts val="0"/>
              </a:spcBef>
              <a:spcAft>
                <a:spcPts val="0"/>
              </a:spcAft>
              <a:buSzPts val="2200"/>
              <a:buNone/>
              <a:defRPr>
                <a:solidFill>
                  <a:srgbClr val="888888"/>
                </a:solidFill>
              </a:defRPr>
            </a:lvl9pPr>
          </a:lstStyle>
          <a:p>
            <a:endParaRPr/>
          </a:p>
        </p:txBody>
      </p:sp>
      <p:sp>
        <p:nvSpPr>
          <p:cNvPr id="1264" name="Google Shape;1264;p4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5" name="Google Shape;1265;p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6" name="Google Shape;1266;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267"/>
        <p:cNvGrpSpPr/>
        <p:nvPr/>
      </p:nvGrpSpPr>
      <p:grpSpPr>
        <a:xfrm>
          <a:off x="0" y="0"/>
          <a:ext cx="0" cy="0"/>
          <a:chOff x="0" y="0"/>
          <a:chExt cx="0" cy="0"/>
        </a:xfrm>
      </p:grpSpPr>
      <p:grpSp>
        <p:nvGrpSpPr>
          <p:cNvPr id="1268" name="Google Shape;1268;p43"/>
          <p:cNvGrpSpPr/>
          <p:nvPr/>
        </p:nvGrpSpPr>
        <p:grpSpPr>
          <a:xfrm>
            <a:off x="4894945" y="-11"/>
            <a:ext cx="4251604" cy="5146815"/>
            <a:chOff x="4894945" y="-11"/>
            <a:chExt cx="4251604" cy="5146815"/>
          </a:xfrm>
        </p:grpSpPr>
        <p:sp>
          <p:nvSpPr>
            <p:cNvPr id="1269" name="Google Shape;1269;p4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4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4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4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4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4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4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4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3"/>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4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4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4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4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4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6" name="Google Shape;1306;p43"/>
          <p:cNvGrpSpPr/>
          <p:nvPr/>
        </p:nvGrpSpPr>
        <p:grpSpPr>
          <a:xfrm>
            <a:off x="-6" y="-11"/>
            <a:ext cx="2429759" cy="1609289"/>
            <a:chOff x="608719" y="-11"/>
            <a:chExt cx="2429759" cy="1609289"/>
          </a:xfrm>
        </p:grpSpPr>
        <p:sp>
          <p:nvSpPr>
            <p:cNvPr id="1307" name="Google Shape;1307;p4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4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4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4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4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4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4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4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4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4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9" name="Google Shape;1319;p4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20" name="Google Shape;1320;p4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321" name="Google Shape;1321;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322" name="Google Shape;1322;p4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323"/>
        <p:cNvGrpSpPr/>
        <p:nvPr/>
      </p:nvGrpSpPr>
      <p:grpSpPr>
        <a:xfrm>
          <a:off x="0" y="0"/>
          <a:ext cx="0" cy="0"/>
          <a:chOff x="0" y="0"/>
          <a:chExt cx="0" cy="0"/>
        </a:xfrm>
      </p:grpSpPr>
      <p:grpSp>
        <p:nvGrpSpPr>
          <p:cNvPr id="1324" name="Google Shape;1324;p44"/>
          <p:cNvGrpSpPr/>
          <p:nvPr/>
        </p:nvGrpSpPr>
        <p:grpSpPr>
          <a:xfrm>
            <a:off x="6109812" y="-11"/>
            <a:ext cx="3037587" cy="5146815"/>
            <a:chOff x="6109812" y="-11"/>
            <a:chExt cx="3037587" cy="5146815"/>
          </a:xfrm>
        </p:grpSpPr>
        <p:sp>
          <p:nvSpPr>
            <p:cNvPr id="1325" name="Google Shape;1325;p4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4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4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4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4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4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4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4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4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4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4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4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4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4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4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4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4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4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4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4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0" name="Google Shape;1360;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61"/>
        <p:cNvGrpSpPr/>
        <p:nvPr/>
      </p:nvGrpSpPr>
      <p:grpSpPr>
        <a:xfrm>
          <a:off x="0" y="0"/>
          <a:ext cx="0" cy="0"/>
          <a:chOff x="0" y="0"/>
          <a:chExt cx="0" cy="0"/>
        </a:xfrm>
      </p:grpSpPr>
      <p:sp>
        <p:nvSpPr>
          <p:cNvPr id="1362" name="Google Shape;1362;p4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63" name="Google Shape;1363;p4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364" name="Google Shape;1364;p45"/>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5" name="Google Shape;1365;p45"/>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6" name="Google Shape;1366;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71"/>
        <p:cNvGrpSpPr/>
        <p:nvPr/>
      </p:nvGrpSpPr>
      <p:grpSpPr>
        <a:xfrm>
          <a:off x="0" y="0"/>
          <a:ext cx="0" cy="0"/>
          <a:chOff x="0" y="0"/>
          <a:chExt cx="0" cy="0"/>
        </a:xfrm>
      </p:grpSpPr>
      <p:grpSp>
        <p:nvGrpSpPr>
          <p:cNvPr id="1372" name="Google Shape;1372;p47"/>
          <p:cNvGrpSpPr/>
          <p:nvPr/>
        </p:nvGrpSpPr>
        <p:grpSpPr>
          <a:xfrm>
            <a:off x="6714243" y="3860093"/>
            <a:ext cx="2429756" cy="1286711"/>
            <a:chOff x="6714243" y="3860093"/>
            <a:chExt cx="2429756" cy="1286711"/>
          </a:xfrm>
        </p:grpSpPr>
        <p:sp>
          <p:nvSpPr>
            <p:cNvPr id="1373" name="Google Shape;1373;p4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4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4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4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4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4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4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4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4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4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4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4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5" name="Google Shape;1385;p47"/>
          <p:cNvGrpSpPr/>
          <p:nvPr/>
        </p:nvGrpSpPr>
        <p:grpSpPr>
          <a:xfrm>
            <a:off x="892" y="-11"/>
            <a:ext cx="3037586" cy="2252645"/>
            <a:chOff x="892" y="-11"/>
            <a:chExt cx="3037586" cy="2252645"/>
          </a:xfrm>
        </p:grpSpPr>
        <p:sp>
          <p:nvSpPr>
            <p:cNvPr id="1386" name="Google Shape;1386;p4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4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4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4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4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4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4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4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4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4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4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4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4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4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4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4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4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4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4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4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4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4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4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9" name="Google Shape;1409;p4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410" name="Google Shape;1410;p4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411" name="Google Shape;1411;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p:spTree>
      <p:nvGrpSpPr>
        <p:cNvPr id="1" name="Shape 1412"/>
        <p:cNvGrpSpPr/>
        <p:nvPr/>
      </p:nvGrpSpPr>
      <p:grpSpPr>
        <a:xfrm>
          <a:off x="0" y="0"/>
          <a:ext cx="0" cy="0"/>
          <a:chOff x="0" y="0"/>
          <a:chExt cx="0" cy="0"/>
        </a:xfrm>
      </p:grpSpPr>
      <p:grpSp>
        <p:nvGrpSpPr>
          <p:cNvPr id="1413" name="Google Shape;1413;p48"/>
          <p:cNvGrpSpPr/>
          <p:nvPr/>
        </p:nvGrpSpPr>
        <p:grpSpPr>
          <a:xfrm>
            <a:off x="4894945" y="-11"/>
            <a:ext cx="4251604" cy="5146815"/>
            <a:chOff x="4894945" y="-11"/>
            <a:chExt cx="4251604" cy="5146815"/>
          </a:xfrm>
        </p:grpSpPr>
        <p:sp>
          <p:nvSpPr>
            <p:cNvPr id="1414" name="Google Shape;1414;p4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4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4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4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4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4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4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4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4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4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4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4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4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4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4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4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4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4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4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4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4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4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4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4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4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4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4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4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4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48"/>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4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4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4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4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4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4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1" name="Google Shape;1451;p48"/>
          <p:cNvGrpSpPr/>
          <p:nvPr/>
        </p:nvGrpSpPr>
        <p:grpSpPr>
          <a:xfrm>
            <a:off x="-6" y="-11"/>
            <a:ext cx="2429759" cy="1609289"/>
            <a:chOff x="608719" y="-11"/>
            <a:chExt cx="2429759" cy="1609289"/>
          </a:xfrm>
        </p:grpSpPr>
        <p:sp>
          <p:nvSpPr>
            <p:cNvPr id="1452" name="Google Shape;1452;p4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4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4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4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4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4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4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4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4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4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4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4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4" name="Google Shape;1464;p48"/>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465" name="Google Shape;1465;p48"/>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466" name="Google Shape;146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467" name="Google Shape;1467;p4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8"/>
        <p:cNvGrpSpPr/>
        <p:nvPr/>
      </p:nvGrpSpPr>
      <p:grpSpPr>
        <a:xfrm>
          <a:off x="0" y="0"/>
          <a:ext cx="0" cy="0"/>
          <a:chOff x="0" y="0"/>
          <a:chExt cx="0" cy="0"/>
        </a:xfrm>
      </p:grpSpPr>
      <p:grpSp>
        <p:nvGrpSpPr>
          <p:cNvPr id="1469" name="Google Shape;1469;p49"/>
          <p:cNvGrpSpPr/>
          <p:nvPr/>
        </p:nvGrpSpPr>
        <p:grpSpPr>
          <a:xfrm>
            <a:off x="4283712" y="3856784"/>
            <a:ext cx="4860277" cy="1286730"/>
            <a:chOff x="4283712" y="3856784"/>
            <a:chExt cx="4860277" cy="1286730"/>
          </a:xfrm>
        </p:grpSpPr>
        <p:sp>
          <p:nvSpPr>
            <p:cNvPr id="1470" name="Google Shape;1470;p4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4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4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4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4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49"/>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49"/>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4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4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4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4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4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4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4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4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49"/>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4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4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4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4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4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4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2" name="Google Shape;1492;p4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1493" name="Google Shape;1493;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494" name="Google Shape;1494;p49"/>
          <p:cNvGrpSpPr/>
          <p:nvPr/>
        </p:nvGrpSpPr>
        <p:grpSpPr>
          <a:xfrm>
            <a:off x="892" y="-11"/>
            <a:ext cx="5467280" cy="1287607"/>
            <a:chOff x="892" y="-11"/>
            <a:chExt cx="5467280" cy="1287607"/>
          </a:xfrm>
        </p:grpSpPr>
        <p:sp>
          <p:nvSpPr>
            <p:cNvPr id="1495" name="Google Shape;1495;p4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4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4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4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4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4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4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4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4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4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4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4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4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4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4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4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4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4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4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4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4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4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4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4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4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4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4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4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523"/>
        <p:cNvGrpSpPr/>
        <p:nvPr/>
      </p:nvGrpSpPr>
      <p:grpSpPr>
        <a:xfrm>
          <a:off x="0" y="0"/>
          <a:ext cx="0" cy="0"/>
          <a:chOff x="0" y="0"/>
          <a:chExt cx="0" cy="0"/>
        </a:xfrm>
      </p:grpSpPr>
      <p:grpSp>
        <p:nvGrpSpPr>
          <p:cNvPr id="1524" name="Google Shape;1524;p50"/>
          <p:cNvGrpSpPr/>
          <p:nvPr/>
        </p:nvGrpSpPr>
        <p:grpSpPr>
          <a:xfrm>
            <a:off x="892" y="-11"/>
            <a:ext cx="3037586" cy="2252645"/>
            <a:chOff x="892" y="-11"/>
            <a:chExt cx="3037586" cy="2252645"/>
          </a:xfrm>
        </p:grpSpPr>
        <p:sp>
          <p:nvSpPr>
            <p:cNvPr id="1525" name="Google Shape;1525;p5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5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5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5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5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5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5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5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5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5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5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5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5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5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5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5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5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5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5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5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5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5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5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8" name="Google Shape;1548;p50"/>
          <p:cNvGrpSpPr/>
          <p:nvPr/>
        </p:nvGrpSpPr>
        <p:grpSpPr>
          <a:xfrm>
            <a:off x="6714243" y="3860093"/>
            <a:ext cx="2429756" cy="1286711"/>
            <a:chOff x="6714243" y="3860093"/>
            <a:chExt cx="2429756" cy="1286711"/>
          </a:xfrm>
        </p:grpSpPr>
        <p:sp>
          <p:nvSpPr>
            <p:cNvPr id="1549" name="Google Shape;1549;p5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5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5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5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5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5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5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5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5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5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5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5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61" name="Google Shape;1561;p5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562" name="Google Shape;1562;p5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563" name="Google Shape;1563;p5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564" name="Google Shape;1564;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565"/>
        <p:cNvGrpSpPr/>
        <p:nvPr/>
      </p:nvGrpSpPr>
      <p:grpSpPr>
        <a:xfrm>
          <a:off x="0" y="0"/>
          <a:ext cx="0" cy="0"/>
          <a:chOff x="0" y="0"/>
          <a:chExt cx="0" cy="0"/>
        </a:xfrm>
      </p:grpSpPr>
      <p:grpSp>
        <p:nvGrpSpPr>
          <p:cNvPr id="1566" name="Google Shape;1566;p51"/>
          <p:cNvGrpSpPr/>
          <p:nvPr/>
        </p:nvGrpSpPr>
        <p:grpSpPr>
          <a:xfrm>
            <a:off x="4894945" y="-11"/>
            <a:ext cx="4251604" cy="5146815"/>
            <a:chOff x="4894945" y="-11"/>
            <a:chExt cx="4251604" cy="5146815"/>
          </a:xfrm>
        </p:grpSpPr>
        <p:sp>
          <p:nvSpPr>
            <p:cNvPr id="1567" name="Google Shape;1567;p5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5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5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5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5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5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5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5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5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5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5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5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5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5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5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5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5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5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5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5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5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5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5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5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5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5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5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5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5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5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5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5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5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5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5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5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5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04" name="Google Shape;1604;p51"/>
          <p:cNvGrpSpPr/>
          <p:nvPr/>
        </p:nvGrpSpPr>
        <p:grpSpPr>
          <a:xfrm>
            <a:off x="-6" y="-11"/>
            <a:ext cx="2429759" cy="1609289"/>
            <a:chOff x="608719" y="-11"/>
            <a:chExt cx="2429759" cy="1609289"/>
          </a:xfrm>
        </p:grpSpPr>
        <p:sp>
          <p:nvSpPr>
            <p:cNvPr id="1605" name="Google Shape;1605;p5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5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5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5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5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5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5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5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5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5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5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5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17" name="Google Shape;1617;p5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618" name="Google Shape;1618;p5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619" name="Google Shape;1619;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620" name="Google Shape;1620;p5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1"/>
        <p:cNvGrpSpPr/>
        <p:nvPr/>
      </p:nvGrpSpPr>
      <p:grpSpPr>
        <a:xfrm>
          <a:off x="0" y="0"/>
          <a:ext cx="0" cy="0"/>
          <a:chOff x="0" y="0"/>
          <a:chExt cx="0" cy="0"/>
        </a:xfrm>
      </p:grpSpPr>
      <p:grpSp>
        <p:nvGrpSpPr>
          <p:cNvPr id="1622" name="Google Shape;1622;p52"/>
          <p:cNvGrpSpPr/>
          <p:nvPr/>
        </p:nvGrpSpPr>
        <p:grpSpPr>
          <a:xfrm rot="10800000" flipH="1">
            <a:off x="900" y="3856776"/>
            <a:ext cx="9143992" cy="1286720"/>
            <a:chOff x="900" y="0"/>
            <a:chExt cx="9143992" cy="1286720"/>
          </a:xfrm>
        </p:grpSpPr>
        <p:sp>
          <p:nvSpPr>
            <p:cNvPr id="1623" name="Google Shape;1623;p52"/>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52"/>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52"/>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52"/>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52"/>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52"/>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52"/>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52"/>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52"/>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52"/>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52"/>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52"/>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52"/>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52"/>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52"/>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52"/>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52"/>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52"/>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52"/>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52"/>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52"/>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52"/>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52"/>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52"/>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52"/>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52"/>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52"/>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52"/>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52"/>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52"/>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52"/>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52"/>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52"/>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52"/>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52"/>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52"/>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52"/>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52"/>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52"/>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52"/>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52"/>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52"/>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52"/>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52"/>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52"/>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52"/>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52"/>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52"/>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1" name="Google Shape;1671;p52"/>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1672" name="Google Shape;1672;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3"/>
        <p:cNvGrpSpPr/>
        <p:nvPr/>
      </p:nvGrpSpPr>
      <p:grpSpPr>
        <a:xfrm>
          <a:off x="0" y="0"/>
          <a:ext cx="0" cy="0"/>
          <a:chOff x="0" y="0"/>
          <a:chExt cx="0" cy="0"/>
        </a:xfrm>
      </p:grpSpPr>
      <p:grpSp>
        <p:nvGrpSpPr>
          <p:cNvPr id="1674" name="Google Shape;1674;p53"/>
          <p:cNvGrpSpPr/>
          <p:nvPr/>
        </p:nvGrpSpPr>
        <p:grpSpPr>
          <a:xfrm>
            <a:off x="6714243" y="3860093"/>
            <a:ext cx="2429756" cy="1286711"/>
            <a:chOff x="6714243" y="3860093"/>
            <a:chExt cx="2429756" cy="1286711"/>
          </a:xfrm>
        </p:grpSpPr>
        <p:sp>
          <p:nvSpPr>
            <p:cNvPr id="1675" name="Google Shape;1675;p5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5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5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5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5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5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5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5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5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5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5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5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7" name="Google Shape;1687;p53"/>
          <p:cNvGrpSpPr/>
          <p:nvPr/>
        </p:nvGrpSpPr>
        <p:grpSpPr>
          <a:xfrm>
            <a:off x="892" y="-11"/>
            <a:ext cx="3037586" cy="2252645"/>
            <a:chOff x="892" y="-11"/>
            <a:chExt cx="3037586" cy="2252645"/>
          </a:xfrm>
        </p:grpSpPr>
        <p:sp>
          <p:nvSpPr>
            <p:cNvPr id="1688" name="Google Shape;1688;p5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5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5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5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5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5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5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5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5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5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5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5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5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5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5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5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5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5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5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5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5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5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5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1" name="Google Shape;1711;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712"/>
        <p:cNvGrpSpPr/>
        <p:nvPr/>
      </p:nvGrpSpPr>
      <p:grpSpPr>
        <a:xfrm>
          <a:off x="0" y="0"/>
          <a:ext cx="0" cy="0"/>
          <a:chOff x="0" y="0"/>
          <a:chExt cx="0" cy="0"/>
        </a:xfrm>
      </p:grpSpPr>
      <p:grpSp>
        <p:nvGrpSpPr>
          <p:cNvPr id="1713" name="Google Shape;1713;p54"/>
          <p:cNvGrpSpPr/>
          <p:nvPr/>
        </p:nvGrpSpPr>
        <p:grpSpPr>
          <a:xfrm>
            <a:off x="6109812" y="-11"/>
            <a:ext cx="3037587" cy="5146815"/>
            <a:chOff x="6109812" y="-11"/>
            <a:chExt cx="3037587" cy="5146815"/>
          </a:xfrm>
        </p:grpSpPr>
        <p:sp>
          <p:nvSpPr>
            <p:cNvPr id="1714" name="Google Shape;1714;p5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5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5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5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5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5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5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5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5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5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5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5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5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5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5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5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5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5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5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5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5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5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5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5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5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5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5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5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5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5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5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5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5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5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5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9" name="Google Shape;1749;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1750"/>
        <p:cNvGrpSpPr/>
        <p:nvPr/>
      </p:nvGrpSpPr>
      <p:grpSpPr>
        <a:xfrm>
          <a:off x="0" y="0"/>
          <a:ext cx="0" cy="0"/>
          <a:chOff x="0" y="0"/>
          <a:chExt cx="0" cy="0"/>
        </a:xfrm>
      </p:grpSpPr>
      <p:grpSp>
        <p:nvGrpSpPr>
          <p:cNvPr id="1751" name="Google Shape;1751;p55"/>
          <p:cNvGrpSpPr/>
          <p:nvPr/>
        </p:nvGrpSpPr>
        <p:grpSpPr>
          <a:xfrm rot="10800000" flipH="1">
            <a:off x="900" y="3856776"/>
            <a:ext cx="9143992" cy="1286720"/>
            <a:chOff x="900" y="0"/>
            <a:chExt cx="9143992" cy="1286720"/>
          </a:xfrm>
        </p:grpSpPr>
        <p:sp>
          <p:nvSpPr>
            <p:cNvPr id="1752" name="Google Shape;1752;p5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5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5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5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5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5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5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5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5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5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5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5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5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5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5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5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5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5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5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5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5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5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5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5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5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5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5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5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5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5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5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5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5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5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5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5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5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5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5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5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5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5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5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5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5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5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5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5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00" name="Google Shape;1800;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01"/>
        <p:cNvGrpSpPr/>
        <p:nvPr/>
      </p:nvGrpSpPr>
      <p:grpSpPr>
        <a:xfrm>
          <a:off x="0" y="0"/>
          <a:ext cx="0" cy="0"/>
          <a:chOff x="0" y="0"/>
          <a:chExt cx="0" cy="0"/>
        </a:xfrm>
      </p:grpSpPr>
      <p:grpSp>
        <p:nvGrpSpPr>
          <p:cNvPr id="1802" name="Google Shape;1802;p56"/>
          <p:cNvGrpSpPr/>
          <p:nvPr/>
        </p:nvGrpSpPr>
        <p:grpSpPr>
          <a:xfrm>
            <a:off x="900" y="0"/>
            <a:ext cx="9143992" cy="2564787"/>
            <a:chOff x="900" y="0"/>
            <a:chExt cx="9143992" cy="2564787"/>
          </a:xfrm>
        </p:grpSpPr>
        <p:sp>
          <p:nvSpPr>
            <p:cNvPr id="1803" name="Google Shape;1803;p56"/>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56"/>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56"/>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56"/>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56"/>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56"/>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56"/>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56"/>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56"/>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56"/>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56"/>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56"/>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56"/>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56"/>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56"/>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56"/>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56"/>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56"/>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56"/>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56"/>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56"/>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56"/>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56"/>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56"/>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56"/>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56"/>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56"/>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56"/>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56"/>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56"/>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56"/>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56"/>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56"/>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56"/>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56"/>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56"/>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56"/>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56"/>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56"/>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56"/>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56"/>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56"/>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56"/>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56"/>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56"/>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56"/>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56"/>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56"/>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56"/>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56"/>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56"/>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4" name="Google Shape;1854;p56"/>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1855" name="Google Shape;1855;p56"/>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1856" name="Google Shape;1856;p56"/>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857"/>
        <p:cNvGrpSpPr/>
        <p:nvPr/>
      </p:nvGrpSpPr>
      <p:grpSpPr>
        <a:xfrm>
          <a:off x="0" y="0"/>
          <a:ext cx="0" cy="0"/>
          <a:chOff x="0" y="0"/>
          <a:chExt cx="0" cy="0"/>
        </a:xfrm>
      </p:grpSpPr>
      <p:grpSp>
        <p:nvGrpSpPr>
          <p:cNvPr id="1858" name="Google Shape;1858;p57"/>
          <p:cNvGrpSpPr/>
          <p:nvPr/>
        </p:nvGrpSpPr>
        <p:grpSpPr>
          <a:xfrm>
            <a:off x="6714243" y="3860093"/>
            <a:ext cx="2429756" cy="1286711"/>
            <a:chOff x="6714243" y="3860093"/>
            <a:chExt cx="2429756" cy="1286711"/>
          </a:xfrm>
        </p:grpSpPr>
        <p:sp>
          <p:nvSpPr>
            <p:cNvPr id="1859" name="Google Shape;1859;p5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5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5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5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5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5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5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5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5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5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5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5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71" name="Google Shape;1871;p57"/>
          <p:cNvGrpSpPr/>
          <p:nvPr/>
        </p:nvGrpSpPr>
        <p:grpSpPr>
          <a:xfrm>
            <a:off x="892" y="-11"/>
            <a:ext cx="3037586" cy="2252645"/>
            <a:chOff x="892" y="-11"/>
            <a:chExt cx="3037586" cy="2252645"/>
          </a:xfrm>
        </p:grpSpPr>
        <p:sp>
          <p:nvSpPr>
            <p:cNvPr id="1872" name="Google Shape;1872;p5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5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5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5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5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5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5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5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5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5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5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5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5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5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5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5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5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5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5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5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5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5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5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95" name="Google Shape;1895;p5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96" name="Google Shape;1896;p57"/>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897" name="Google Shape;1897;p57"/>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898" name="Google Shape;1898;p57"/>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899" name="Google Shape;189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0"/>
        <p:cNvGrpSpPr/>
        <p:nvPr/>
      </p:nvGrpSpPr>
      <p:grpSpPr>
        <a:xfrm>
          <a:off x="0" y="0"/>
          <a:ext cx="0" cy="0"/>
          <a:chOff x="0" y="0"/>
          <a:chExt cx="0" cy="0"/>
        </a:xfrm>
      </p:grpSpPr>
      <p:sp>
        <p:nvSpPr>
          <p:cNvPr id="1901" name="Google Shape;1901;p58"/>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902" name="Google Shape;1902;p58"/>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600"/>
              </a:spcBef>
              <a:spcAft>
                <a:spcPts val="0"/>
              </a:spcAft>
              <a:buSzPts val="2200"/>
              <a:buNone/>
              <a:defRPr>
                <a:solidFill>
                  <a:srgbClr val="888888"/>
                </a:solidFill>
              </a:defRPr>
            </a:lvl1pPr>
            <a:lvl2pPr lvl="1" algn="ctr" rtl="0">
              <a:lnSpc>
                <a:spcPct val="100000"/>
              </a:lnSpc>
              <a:spcBef>
                <a:spcPts val="0"/>
              </a:spcBef>
              <a:spcAft>
                <a:spcPts val="0"/>
              </a:spcAft>
              <a:buSzPts val="2200"/>
              <a:buNone/>
              <a:defRPr>
                <a:solidFill>
                  <a:srgbClr val="888888"/>
                </a:solidFill>
              </a:defRPr>
            </a:lvl2pPr>
            <a:lvl3pPr lvl="2" algn="ctr" rtl="0">
              <a:lnSpc>
                <a:spcPct val="100000"/>
              </a:lnSpc>
              <a:spcBef>
                <a:spcPts val="0"/>
              </a:spcBef>
              <a:spcAft>
                <a:spcPts val="0"/>
              </a:spcAft>
              <a:buSzPts val="2200"/>
              <a:buNone/>
              <a:defRPr>
                <a:solidFill>
                  <a:srgbClr val="888888"/>
                </a:solidFill>
              </a:defRPr>
            </a:lvl3pPr>
            <a:lvl4pPr lvl="3" algn="ctr" rtl="0">
              <a:lnSpc>
                <a:spcPct val="100000"/>
              </a:lnSpc>
              <a:spcBef>
                <a:spcPts val="0"/>
              </a:spcBef>
              <a:spcAft>
                <a:spcPts val="0"/>
              </a:spcAft>
              <a:buSzPts val="2200"/>
              <a:buNone/>
              <a:defRPr>
                <a:solidFill>
                  <a:srgbClr val="888888"/>
                </a:solidFill>
              </a:defRPr>
            </a:lvl4pPr>
            <a:lvl5pPr lvl="4" algn="ctr" rtl="0">
              <a:lnSpc>
                <a:spcPct val="100000"/>
              </a:lnSpc>
              <a:spcBef>
                <a:spcPts val="0"/>
              </a:spcBef>
              <a:spcAft>
                <a:spcPts val="0"/>
              </a:spcAft>
              <a:buSzPts val="2200"/>
              <a:buNone/>
              <a:defRPr>
                <a:solidFill>
                  <a:srgbClr val="888888"/>
                </a:solidFill>
              </a:defRPr>
            </a:lvl5pPr>
            <a:lvl6pPr lvl="5" algn="ctr" rtl="0">
              <a:lnSpc>
                <a:spcPct val="100000"/>
              </a:lnSpc>
              <a:spcBef>
                <a:spcPts val="0"/>
              </a:spcBef>
              <a:spcAft>
                <a:spcPts val="0"/>
              </a:spcAft>
              <a:buSzPts val="2200"/>
              <a:buNone/>
              <a:defRPr>
                <a:solidFill>
                  <a:srgbClr val="888888"/>
                </a:solidFill>
              </a:defRPr>
            </a:lvl6pPr>
            <a:lvl7pPr lvl="6" algn="ctr" rtl="0">
              <a:lnSpc>
                <a:spcPct val="100000"/>
              </a:lnSpc>
              <a:spcBef>
                <a:spcPts val="0"/>
              </a:spcBef>
              <a:spcAft>
                <a:spcPts val="0"/>
              </a:spcAft>
              <a:buSzPts val="2200"/>
              <a:buNone/>
              <a:defRPr>
                <a:solidFill>
                  <a:srgbClr val="888888"/>
                </a:solidFill>
              </a:defRPr>
            </a:lvl7pPr>
            <a:lvl8pPr lvl="7" algn="ctr" rtl="0">
              <a:lnSpc>
                <a:spcPct val="100000"/>
              </a:lnSpc>
              <a:spcBef>
                <a:spcPts val="0"/>
              </a:spcBef>
              <a:spcAft>
                <a:spcPts val="0"/>
              </a:spcAft>
              <a:buSzPts val="2200"/>
              <a:buNone/>
              <a:defRPr>
                <a:solidFill>
                  <a:srgbClr val="888888"/>
                </a:solidFill>
              </a:defRPr>
            </a:lvl8pPr>
            <a:lvl9pPr lvl="8" algn="ctr" rtl="0">
              <a:lnSpc>
                <a:spcPct val="100000"/>
              </a:lnSpc>
              <a:spcBef>
                <a:spcPts val="0"/>
              </a:spcBef>
              <a:spcAft>
                <a:spcPts val="0"/>
              </a:spcAft>
              <a:buSzPts val="2200"/>
              <a:buNone/>
              <a:defRPr>
                <a:solidFill>
                  <a:srgbClr val="888888"/>
                </a:solidFill>
              </a:defRPr>
            </a:lvl9pPr>
          </a:lstStyle>
          <a:p>
            <a:endParaRPr/>
          </a:p>
        </p:txBody>
      </p:sp>
      <p:sp>
        <p:nvSpPr>
          <p:cNvPr id="1903" name="Google Shape;1903;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4" name="Google Shape;1904;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5" name="Google Shape;1905;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lateral pattern 1">
  <p:cSld name="Blank lateral pattern">
    <p:spTree>
      <p:nvGrpSpPr>
        <p:cNvPr id="1" name="Shape 1906"/>
        <p:cNvGrpSpPr/>
        <p:nvPr/>
      </p:nvGrpSpPr>
      <p:grpSpPr>
        <a:xfrm>
          <a:off x="0" y="0"/>
          <a:ext cx="0" cy="0"/>
          <a:chOff x="0" y="0"/>
          <a:chExt cx="0" cy="0"/>
        </a:xfrm>
      </p:grpSpPr>
      <p:grpSp>
        <p:nvGrpSpPr>
          <p:cNvPr id="1907" name="Google Shape;1907;p59"/>
          <p:cNvGrpSpPr/>
          <p:nvPr/>
        </p:nvGrpSpPr>
        <p:grpSpPr>
          <a:xfrm>
            <a:off x="6109812" y="-11"/>
            <a:ext cx="3037587" cy="5146815"/>
            <a:chOff x="6109812" y="-11"/>
            <a:chExt cx="3037587" cy="5146815"/>
          </a:xfrm>
        </p:grpSpPr>
        <p:sp>
          <p:nvSpPr>
            <p:cNvPr id="1908" name="Google Shape;1908;p5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p5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5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5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5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5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5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5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5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5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5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5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5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5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5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5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5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5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5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p5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5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5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5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5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5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p5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5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p5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5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5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5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5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5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27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5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5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43" name="Google Shape;1943;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4"/>
        <p:cNvGrpSpPr/>
        <p:nvPr/>
      </p:nvGrpSpPr>
      <p:grpSpPr>
        <a:xfrm>
          <a:off x="0" y="0"/>
          <a:ext cx="0" cy="0"/>
          <a:chOff x="0" y="0"/>
          <a:chExt cx="0" cy="0"/>
        </a:xfrm>
      </p:grpSpPr>
      <p:sp>
        <p:nvSpPr>
          <p:cNvPr id="1945" name="Google Shape;1945;p6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946" name="Google Shape;1946;p6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947" name="Google Shape;1947;p60"/>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8" name="Google Shape;1948;p60"/>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9" name="Google Shape;194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54"/>
        <p:cNvGrpSpPr/>
        <p:nvPr/>
      </p:nvGrpSpPr>
      <p:grpSpPr>
        <a:xfrm>
          <a:off x="0" y="0"/>
          <a:ext cx="0" cy="0"/>
          <a:chOff x="0" y="0"/>
          <a:chExt cx="0" cy="0"/>
        </a:xfrm>
      </p:grpSpPr>
      <p:grpSp>
        <p:nvGrpSpPr>
          <p:cNvPr id="1955" name="Google Shape;1955;p62"/>
          <p:cNvGrpSpPr/>
          <p:nvPr/>
        </p:nvGrpSpPr>
        <p:grpSpPr>
          <a:xfrm>
            <a:off x="4283712" y="3856784"/>
            <a:ext cx="4860277" cy="1286730"/>
            <a:chOff x="4283712" y="3856784"/>
            <a:chExt cx="4860277" cy="1286730"/>
          </a:xfrm>
        </p:grpSpPr>
        <p:sp>
          <p:nvSpPr>
            <p:cNvPr id="1956" name="Google Shape;1956;p62"/>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62"/>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62"/>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62"/>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62"/>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62"/>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62"/>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62"/>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62"/>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62"/>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62"/>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62"/>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62"/>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62"/>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62"/>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62"/>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62"/>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62"/>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62"/>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62"/>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62"/>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62"/>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78" name="Google Shape;1978;p62"/>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1979" name="Google Shape;1979;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980" name="Google Shape;1980;p62"/>
          <p:cNvGrpSpPr/>
          <p:nvPr/>
        </p:nvGrpSpPr>
        <p:grpSpPr>
          <a:xfrm>
            <a:off x="892" y="-11"/>
            <a:ext cx="5467280" cy="1287607"/>
            <a:chOff x="892" y="-11"/>
            <a:chExt cx="5467280" cy="1287607"/>
          </a:xfrm>
        </p:grpSpPr>
        <p:sp>
          <p:nvSpPr>
            <p:cNvPr id="1981" name="Google Shape;1981;p6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p6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62"/>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6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62"/>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62"/>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6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6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6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6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6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6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6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62"/>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62"/>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6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62"/>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62"/>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62"/>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6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6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6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62"/>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62"/>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62"/>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62"/>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62"/>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62"/>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09"/>
        <p:cNvGrpSpPr/>
        <p:nvPr/>
      </p:nvGrpSpPr>
      <p:grpSpPr>
        <a:xfrm>
          <a:off x="0" y="0"/>
          <a:ext cx="0" cy="0"/>
          <a:chOff x="0" y="0"/>
          <a:chExt cx="0" cy="0"/>
        </a:xfrm>
      </p:grpSpPr>
      <p:grpSp>
        <p:nvGrpSpPr>
          <p:cNvPr id="2010" name="Google Shape;2010;p63"/>
          <p:cNvGrpSpPr/>
          <p:nvPr/>
        </p:nvGrpSpPr>
        <p:grpSpPr>
          <a:xfrm>
            <a:off x="892" y="-11"/>
            <a:ext cx="3037586" cy="2252645"/>
            <a:chOff x="892" y="-11"/>
            <a:chExt cx="3037586" cy="2252645"/>
          </a:xfrm>
        </p:grpSpPr>
        <p:sp>
          <p:nvSpPr>
            <p:cNvPr id="2011" name="Google Shape;2011;p6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6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6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6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6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6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6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6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6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6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p6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p6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p6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6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6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6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6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6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6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6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6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6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6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34" name="Google Shape;2034;p63"/>
          <p:cNvGrpSpPr/>
          <p:nvPr/>
        </p:nvGrpSpPr>
        <p:grpSpPr>
          <a:xfrm>
            <a:off x="6714243" y="3860093"/>
            <a:ext cx="2429756" cy="1286711"/>
            <a:chOff x="6714243" y="3860093"/>
            <a:chExt cx="2429756" cy="1286711"/>
          </a:xfrm>
        </p:grpSpPr>
        <p:sp>
          <p:nvSpPr>
            <p:cNvPr id="2035" name="Google Shape;2035;p6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6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6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6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6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6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6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6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6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6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6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6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47" name="Google Shape;2047;p6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048" name="Google Shape;2048;p6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2049" name="Google Shape;2049;p6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2050" name="Google Shape;2050;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051"/>
        <p:cNvGrpSpPr/>
        <p:nvPr/>
      </p:nvGrpSpPr>
      <p:grpSpPr>
        <a:xfrm>
          <a:off x="0" y="0"/>
          <a:ext cx="0" cy="0"/>
          <a:chOff x="0" y="0"/>
          <a:chExt cx="0" cy="0"/>
        </a:xfrm>
      </p:grpSpPr>
      <p:grpSp>
        <p:nvGrpSpPr>
          <p:cNvPr id="2052" name="Google Shape;2052;p64"/>
          <p:cNvGrpSpPr/>
          <p:nvPr/>
        </p:nvGrpSpPr>
        <p:grpSpPr>
          <a:xfrm>
            <a:off x="4894945" y="-11"/>
            <a:ext cx="4251604" cy="5146815"/>
            <a:chOff x="4894945" y="-11"/>
            <a:chExt cx="4251604" cy="5146815"/>
          </a:xfrm>
        </p:grpSpPr>
        <p:sp>
          <p:nvSpPr>
            <p:cNvPr id="2053" name="Google Shape;2053;p6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6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6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6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6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6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6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6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6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6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6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6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6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6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6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6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6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6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6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6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6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6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6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6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6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6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6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6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6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6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6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6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6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6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6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6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6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0" name="Google Shape;2090;p64"/>
          <p:cNvGrpSpPr/>
          <p:nvPr/>
        </p:nvGrpSpPr>
        <p:grpSpPr>
          <a:xfrm>
            <a:off x="-6" y="-11"/>
            <a:ext cx="2429759" cy="1609289"/>
            <a:chOff x="608719" y="-11"/>
            <a:chExt cx="2429759" cy="1609289"/>
          </a:xfrm>
        </p:grpSpPr>
        <p:sp>
          <p:nvSpPr>
            <p:cNvPr id="2091" name="Google Shape;2091;p6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6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6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6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6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6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6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6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6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6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6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6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03" name="Google Shape;2103;p6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104" name="Google Shape;2104;p6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2105" name="Google Shape;2105;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106" name="Google Shape;2106;p6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7"/>
        <p:cNvGrpSpPr/>
        <p:nvPr/>
      </p:nvGrpSpPr>
      <p:grpSpPr>
        <a:xfrm>
          <a:off x="0" y="0"/>
          <a:ext cx="0" cy="0"/>
          <a:chOff x="0" y="0"/>
          <a:chExt cx="0" cy="0"/>
        </a:xfrm>
      </p:grpSpPr>
      <p:grpSp>
        <p:nvGrpSpPr>
          <p:cNvPr id="2108" name="Google Shape;2108;p65"/>
          <p:cNvGrpSpPr/>
          <p:nvPr/>
        </p:nvGrpSpPr>
        <p:grpSpPr>
          <a:xfrm rot="10800000" flipH="1">
            <a:off x="900" y="3856776"/>
            <a:ext cx="9143992" cy="1286720"/>
            <a:chOff x="900" y="0"/>
            <a:chExt cx="9143992" cy="1286720"/>
          </a:xfrm>
        </p:grpSpPr>
        <p:sp>
          <p:nvSpPr>
            <p:cNvPr id="2109" name="Google Shape;2109;p6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6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6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6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6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6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6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p6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p6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6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6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6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6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6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6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6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6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6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6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6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6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6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6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6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6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6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6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6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6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6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6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6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6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6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6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6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6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6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6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6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6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6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6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6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p6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6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6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6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57" name="Google Shape;2157;p6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2158" name="Google Shape;2158;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9"/>
        <p:cNvGrpSpPr/>
        <p:nvPr/>
      </p:nvGrpSpPr>
      <p:grpSpPr>
        <a:xfrm>
          <a:off x="0" y="0"/>
          <a:ext cx="0" cy="0"/>
          <a:chOff x="0" y="0"/>
          <a:chExt cx="0" cy="0"/>
        </a:xfrm>
      </p:grpSpPr>
      <p:grpSp>
        <p:nvGrpSpPr>
          <p:cNvPr id="2160" name="Google Shape;2160;p66"/>
          <p:cNvGrpSpPr/>
          <p:nvPr/>
        </p:nvGrpSpPr>
        <p:grpSpPr>
          <a:xfrm>
            <a:off x="6714243" y="3860093"/>
            <a:ext cx="2429756" cy="1286711"/>
            <a:chOff x="6714243" y="3860093"/>
            <a:chExt cx="2429756" cy="1286711"/>
          </a:xfrm>
        </p:grpSpPr>
        <p:sp>
          <p:nvSpPr>
            <p:cNvPr id="2161" name="Google Shape;2161;p6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6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6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6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6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6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6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6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6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6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6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6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3" name="Google Shape;2173;p66"/>
          <p:cNvGrpSpPr/>
          <p:nvPr/>
        </p:nvGrpSpPr>
        <p:grpSpPr>
          <a:xfrm>
            <a:off x="892" y="-11"/>
            <a:ext cx="3037586" cy="2252645"/>
            <a:chOff x="892" y="-11"/>
            <a:chExt cx="3037586" cy="2252645"/>
          </a:xfrm>
        </p:grpSpPr>
        <p:sp>
          <p:nvSpPr>
            <p:cNvPr id="2174" name="Google Shape;2174;p6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6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6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6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6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6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6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6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6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6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6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6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6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6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6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6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6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6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6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6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6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6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6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7" name="Google Shape;2197;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2198"/>
        <p:cNvGrpSpPr/>
        <p:nvPr/>
      </p:nvGrpSpPr>
      <p:grpSpPr>
        <a:xfrm>
          <a:off x="0" y="0"/>
          <a:ext cx="0" cy="0"/>
          <a:chOff x="0" y="0"/>
          <a:chExt cx="0" cy="0"/>
        </a:xfrm>
      </p:grpSpPr>
      <p:sp>
        <p:nvSpPr>
          <p:cNvPr id="2199" name="Google Shape;2199;p67"/>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2200" name="Google Shape;2200;p67"/>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2201" name="Google Shape;2201;p67"/>
          <p:cNvGrpSpPr/>
          <p:nvPr/>
        </p:nvGrpSpPr>
        <p:grpSpPr>
          <a:xfrm>
            <a:off x="4894945" y="-11"/>
            <a:ext cx="4252454" cy="5146815"/>
            <a:chOff x="4894945" y="-11"/>
            <a:chExt cx="4252454" cy="5146815"/>
          </a:xfrm>
        </p:grpSpPr>
        <p:sp>
          <p:nvSpPr>
            <p:cNvPr id="2202" name="Google Shape;2202;p6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6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6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6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6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6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6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6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6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6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6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6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6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6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6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6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6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6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6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6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6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6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6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6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6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6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6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6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6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6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6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6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6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6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6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6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6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6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6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6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6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6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6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6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6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6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6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6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6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6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6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6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6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6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56"/>
        <p:cNvGrpSpPr/>
        <p:nvPr/>
      </p:nvGrpSpPr>
      <p:grpSpPr>
        <a:xfrm>
          <a:off x="0" y="0"/>
          <a:ext cx="0" cy="0"/>
          <a:chOff x="0" y="0"/>
          <a:chExt cx="0" cy="0"/>
        </a:xfrm>
      </p:grpSpPr>
      <p:grpSp>
        <p:nvGrpSpPr>
          <p:cNvPr id="2257" name="Google Shape;2257;p68"/>
          <p:cNvGrpSpPr/>
          <p:nvPr/>
        </p:nvGrpSpPr>
        <p:grpSpPr>
          <a:xfrm>
            <a:off x="6714243" y="3860093"/>
            <a:ext cx="2429756" cy="1286711"/>
            <a:chOff x="6714243" y="3860093"/>
            <a:chExt cx="2429756" cy="1286711"/>
          </a:xfrm>
        </p:grpSpPr>
        <p:sp>
          <p:nvSpPr>
            <p:cNvPr id="2258" name="Google Shape;2258;p6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6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6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6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6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6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6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6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6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6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6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6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0" name="Google Shape;2270;p68"/>
          <p:cNvGrpSpPr/>
          <p:nvPr/>
        </p:nvGrpSpPr>
        <p:grpSpPr>
          <a:xfrm>
            <a:off x="892" y="-11"/>
            <a:ext cx="3037586" cy="2252645"/>
            <a:chOff x="892" y="-11"/>
            <a:chExt cx="3037586" cy="2252645"/>
          </a:xfrm>
        </p:grpSpPr>
        <p:sp>
          <p:nvSpPr>
            <p:cNvPr id="2271" name="Google Shape;2271;p6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6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6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6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6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6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6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8" name="Google Shape;2278;p6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9" name="Google Shape;2279;p6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p6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6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6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6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6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6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p6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p6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p6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9" name="Google Shape;2289;p6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p6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6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p6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6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4" name="Google Shape;2294;p6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295" name="Google Shape;2295;p6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2296" name="Google Shape;2296;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2297"/>
        <p:cNvGrpSpPr/>
        <p:nvPr/>
      </p:nvGrpSpPr>
      <p:grpSpPr>
        <a:xfrm>
          <a:off x="0" y="0"/>
          <a:ext cx="0" cy="0"/>
          <a:chOff x="0" y="0"/>
          <a:chExt cx="0" cy="0"/>
        </a:xfrm>
      </p:grpSpPr>
      <p:grpSp>
        <p:nvGrpSpPr>
          <p:cNvPr id="2298" name="Google Shape;2298;p69"/>
          <p:cNvGrpSpPr/>
          <p:nvPr/>
        </p:nvGrpSpPr>
        <p:grpSpPr>
          <a:xfrm>
            <a:off x="6109812" y="-11"/>
            <a:ext cx="3037587" cy="5146815"/>
            <a:chOff x="6109812" y="-11"/>
            <a:chExt cx="3037587" cy="5146815"/>
          </a:xfrm>
        </p:grpSpPr>
        <p:sp>
          <p:nvSpPr>
            <p:cNvPr id="2299" name="Google Shape;2299;p6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0" name="Google Shape;2300;p6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1" name="Google Shape;2301;p6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p6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p6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p6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6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6" name="Google Shape;2306;p6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p6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8" name="Google Shape;2308;p6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p6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p6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p6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p6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6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p6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6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6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p6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p6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p6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6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6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6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p6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6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p6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p6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p6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p6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9" name="Google Shape;2329;p6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p6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6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p6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p6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34" name="Google Shape;233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2335"/>
        <p:cNvGrpSpPr/>
        <p:nvPr/>
      </p:nvGrpSpPr>
      <p:grpSpPr>
        <a:xfrm>
          <a:off x="0" y="0"/>
          <a:ext cx="0" cy="0"/>
          <a:chOff x="0" y="0"/>
          <a:chExt cx="0" cy="0"/>
        </a:xfrm>
      </p:grpSpPr>
      <p:grpSp>
        <p:nvGrpSpPr>
          <p:cNvPr id="2336" name="Google Shape;2336;p70"/>
          <p:cNvGrpSpPr/>
          <p:nvPr/>
        </p:nvGrpSpPr>
        <p:grpSpPr>
          <a:xfrm rot="10800000" flipH="1">
            <a:off x="900" y="3856776"/>
            <a:ext cx="9143992" cy="1286720"/>
            <a:chOff x="900" y="0"/>
            <a:chExt cx="9143992" cy="1286720"/>
          </a:xfrm>
        </p:grpSpPr>
        <p:sp>
          <p:nvSpPr>
            <p:cNvPr id="2337" name="Google Shape;2337;p7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p7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9" name="Google Shape;2339;p7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0" name="Google Shape;2340;p7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7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p7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p7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4" name="Google Shape;2344;p7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7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7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7" name="Google Shape;2347;p7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8" name="Google Shape;2348;p7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p7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p7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p7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p7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p7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p7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7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p7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p7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7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p7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p7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7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7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p7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p7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5" name="Google Shape;2365;p7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p7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p7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p7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9" name="Google Shape;2369;p7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0" name="Google Shape;2370;p7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1" name="Google Shape;2371;p7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p7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3" name="Google Shape;2373;p7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p7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p7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6" name="Google Shape;2376;p7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7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7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p7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7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7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p7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7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7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85" name="Google Shape;2385;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86"/>
        <p:cNvGrpSpPr/>
        <p:nvPr/>
      </p:nvGrpSpPr>
      <p:grpSpPr>
        <a:xfrm>
          <a:off x="0" y="0"/>
          <a:ext cx="0" cy="0"/>
          <a:chOff x="0" y="0"/>
          <a:chExt cx="0" cy="0"/>
        </a:xfrm>
      </p:grpSpPr>
      <p:grpSp>
        <p:nvGrpSpPr>
          <p:cNvPr id="2387" name="Google Shape;2387;p71"/>
          <p:cNvGrpSpPr/>
          <p:nvPr/>
        </p:nvGrpSpPr>
        <p:grpSpPr>
          <a:xfrm>
            <a:off x="900" y="0"/>
            <a:ext cx="9143992" cy="2564787"/>
            <a:chOff x="900" y="0"/>
            <a:chExt cx="9143992" cy="2564787"/>
          </a:xfrm>
        </p:grpSpPr>
        <p:sp>
          <p:nvSpPr>
            <p:cNvPr id="2388" name="Google Shape;2388;p71"/>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p71"/>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71"/>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1" name="Google Shape;2391;p71"/>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p71"/>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3" name="Google Shape;2393;p71"/>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p71"/>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71"/>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71"/>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p71"/>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71"/>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71"/>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71"/>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p71"/>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p71"/>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p71"/>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71"/>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71"/>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p71"/>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p71"/>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p71"/>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p71"/>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p71"/>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1" name="Google Shape;2411;p71"/>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2" name="Google Shape;2412;p71"/>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71"/>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71"/>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71"/>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71"/>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71"/>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p71"/>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p71"/>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p71"/>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71"/>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71"/>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p71"/>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p71"/>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p71"/>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p71"/>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71"/>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71"/>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p71"/>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0" name="Google Shape;2430;p71"/>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p71"/>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2" name="Google Shape;2432;p71"/>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p71"/>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p71"/>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5" name="Google Shape;2435;p71"/>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6" name="Google Shape;2436;p71"/>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p71"/>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8" name="Google Shape;2438;p71"/>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9" name="Google Shape;2439;p71"/>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2440" name="Google Shape;2440;p71"/>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2441" name="Google Shape;2441;p71"/>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442"/>
        <p:cNvGrpSpPr/>
        <p:nvPr/>
      </p:nvGrpSpPr>
      <p:grpSpPr>
        <a:xfrm>
          <a:off x="0" y="0"/>
          <a:ext cx="0" cy="0"/>
          <a:chOff x="0" y="0"/>
          <a:chExt cx="0" cy="0"/>
        </a:xfrm>
      </p:grpSpPr>
      <p:grpSp>
        <p:nvGrpSpPr>
          <p:cNvPr id="2443" name="Google Shape;2443;p72"/>
          <p:cNvGrpSpPr/>
          <p:nvPr/>
        </p:nvGrpSpPr>
        <p:grpSpPr>
          <a:xfrm>
            <a:off x="6714243" y="3860093"/>
            <a:ext cx="2429756" cy="1286711"/>
            <a:chOff x="6714243" y="3860093"/>
            <a:chExt cx="2429756" cy="1286711"/>
          </a:xfrm>
        </p:grpSpPr>
        <p:sp>
          <p:nvSpPr>
            <p:cNvPr id="2444" name="Google Shape;2444;p7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7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7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7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7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7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7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7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7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7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7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7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6" name="Google Shape;2456;p72"/>
          <p:cNvGrpSpPr/>
          <p:nvPr/>
        </p:nvGrpSpPr>
        <p:grpSpPr>
          <a:xfrm>
            <a:off x="892" y="-11"/>
            <a:ext cx="3037586" cy="2252645"/>
            <a:chOff x="892" y="-11"/>
            <a:chExt cx="3037586" cy="2252645"/>
          </a:xfrm>
        </p:grpSpPr>
        <p:sp>
          <p:nvSpPr>
            <p:cNvPr id="2457" name="Google Shape;2457;p7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7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7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7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1" name="Google Shape;2461;p7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2" name="Google Shape;2462;p7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p7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7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7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p7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7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7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7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p7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7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p7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p7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p7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p7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7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7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p7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9" name="Google Shape;2479;p7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80" name="Google Shape;2480;p7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481" name="Google Shape;2481;p72"/>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482" name="Google Shape;2482;p72"/>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483" name="Google Shape;2483;p72"/>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484" name="Google Shape;2484;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2489"/>
        <p:cNvGrpSpPr/>
        <p:nvPr/>
      </p:nvGrpSpPr>
      <p:grpSpPr>
        <a:xfrm>
          <a:off x="0" y="0"/>
          <a:ext cx="0" cy="0"/>
          <a:chOff x="0" y="0"/>
          <a:chExt cx="0" cy="0"/>
        </a:xfrm>
      </p:grpSpPr>
      <p:sp>
        <p:nvSpPr>
          <p:cNvPr id="2490" name="Google Shape;2490;p74"/>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2491" name="Google Shape;2491;p74"/>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2492" name="Google Shape;2492;p74"/>
          <p:cNvGrpSpPr/>
          <p:nvPr/>
        </p:nvGrpSpPr>
        <p:grpSpPr>
          <a:xfrm>
            <a:off x="4894945" y="-11"/>
            <a:ext cx="4252454" cy="5146815"/>
            <a:chOff x="4894945" y="-11"/>
            <a:chExt cx="4252454" cy="5146815"/>
          </a:xfrm>
        </p:grpSpPr>
        <p:sp>
          <p:nvSpPr>
            <p:cNvPr id="2493" name="Google Shape;2493;p7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7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7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p7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p7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p7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p7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7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7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p7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p7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p7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7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p7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p7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8" name="Google Shape;2508;p7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9" name="Google Shape;2509;p7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p7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p7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p7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p7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7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7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7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p7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p7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p7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7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p7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p7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p7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p7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p7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6" name="Google Shape;2526;p7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7" name="Google Shape;2527;p7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8" name="Google Shape;2528;p7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9" name="Google Shape;2529;p7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0" name="Google Shape;2530;p74"/>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p74"/>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2" name="Google Shape;2532;p74"/>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p7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4" name="Google Shape;2534;p74"/>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p7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6" name="Google Shape;2536;p7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7" name="Google Shape;2537;p74"/>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8" name="Google Shape;2538;p7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9" name="Google Shape;2539;p7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p7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p74"/>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p7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p7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4" name="Google Shape;2544;p7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5" name="Google Shape;2545;p74"/>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6" name="Google Shape;2546;p74"/>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2590"/>
        <p:cNvGrpSpPr/>
        <p:nvPr/>
      </p:nvGrpSpPr>
      <p:grpSpPr>
        <a:xfrm>
          <a:off x="0" y="0"/>
          <a:ext cx="0" cy="0"/>
          <a:chOff x="0" y="0"/>
          <a:chExt cx="0" cy="0"/>
        </a:xfrm>
      </p:grpSpPr>
      <p:grpSp>
        <p:nvGrpSpPr>
          <p:cNvPr id="2591" name="Google Shape;2591;p76"/>
          <p:cNvGrpSpPr/>
          <p:nvPr/>
        </p:nvGrpSpPr>
        <p:grpSpPr>
          <a:xfrm>
            <a:off x="-6" y="-11"/>
            <a:ext cx="2429759" cy="1609289"/>
            <a:chOff x="608719" y="-11"/>
            <a:chExt cx="2429759" cy="1609289"/>
          </a:xfrm>
        </p:grpSpPr>
        <p:sp>
          <p:nvSpPr>
            <p:cNvPr id="2592" name="Google Shape;2592;p7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3" name="Google Shape;2593;p7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4" name="Google Shape;2594;p7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5" name="Google Shape;2595;p7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6" name="Google Shape;2596;p7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7" name="Google Shape;2597;p7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8" name="Google Shape;2598;p7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9" name="Google Shape;2599;p7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p7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p7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2" name="Google Shape;2602;p7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3" name="Google Shape;2603;p7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04" name="Google Shape;2604;p7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605" name="Google Shape;2605;p76"/>
          <p:cNvGrpSpPr/>
          <p:nvPr/>
        </p:nvGrpSpPr>
        <p:grpSpPr>
          <a:xfrm>
            <a:off x="4894945" y="-11"/>
            <a:ext cx="4252454" cy="5146815"/>
            <a:chOff x="4894945" y="-11"/>
            <a:chExt cx="4252454" cy="5146815"/>
          </a:xfrm>
        </p:grpSpPr>
        <p:sp>
          <p:nvSpPr>
            <p:cNvPr id="2606" name="Google Shape;2606;p7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p7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7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9" name="Google Shape;2609;p7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7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7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p7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7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p7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7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7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7" name="Google Shape;2617;p7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8" name="Google Shape;2618;p7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p7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7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7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p7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p7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p7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7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7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p7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p7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p7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7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7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p7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p7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p7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5" name="Google Shape;2635;p7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6" name="Google Shape;2636;p7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p7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p7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7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7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7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7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7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7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7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7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p7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7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7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7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7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7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7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7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7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7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7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7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7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0" name="Google Shape;2660;p76"/>
          <p:cNvGrpSpPr/>
          <p:nvPr/>
        </p:nvGrpSpPr>
        <p:grpSpPr>
          <a:xfrm flipH="1">
            <a:off x="-9" y="3860093"/>
            <a:ext cx="2429756" cy="1286711"/>
            <a:chOff x="6714243" y="3860093"/>
            <a:chExt cx="2429756" cy="1286711"/>
          </a:xfrm>
        </p:grpSpPr>
        <p:sp>
          <p:nvSpPr>
            <p:cNvPr id="2661" name="Google Shape;2661;p7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7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7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p7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p7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4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7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7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7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7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7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7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7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3"/>
        <p:cNvGrpSpPr/>
        <p:nvPr/>
      </p:nvGrpSpPr>
      <p:grpSpPr>
        <a:xfrm>
          <a:off x="0" y="0"/>
          <a:ext cx="0" cy="0"/>
          <a:chOff x="0" y="0"/>
          <a:chExt cx="0" cy="0"/>
        </a:xfrm>
      </p:grpSpPr>
      <p:grpSp>
        <p:nvGrpSpPr>
          <p:cNvPr id="2674" name="Google Shape;2674;p77"/>
          <p:cNvGrpSpPr/>
          <p:nvPr/>
        </p:nvGrpSpPr>
        <p:grpSpPr>
          <a:xfrm>
            <a:off x="4283712" y="3856784"/>
            <a:ext cx="4860277" cy="1286730"/>
            <a:chOff x="4283712" y="3856784"/>
            <a:chExt cx="4860277" cy="1286730"/>
          </a:xfrm>
        </p:grpSpPr>
        <p:sp>
          <p:nvSpPr>
            <p:cNvPr id="2675" name="Google Shape;2675;p77"/>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77"/>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77"/>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77"/>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77"/>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77"/>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77"/>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p77"/>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p77"/>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77"/>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77"/>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77"/>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77"/>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77"/>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77"/>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77"/>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77"/>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77"/>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77"/>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77"/>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77"/>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77"/>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97" name="Google Shape;2697;p77"/>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2698" name="Google Shape;2698;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2699" name="Google Shape;2699;p77"/>
          <p:cNvGrpSpPr/>
          <p:nvPr/>
        </p:nvGrpSpPr>
        <p:grpSpPr>
          <a:xfrm>
            <a:off x="892" y="-11"/>
            <a:ext cx="5467280" cy="1287607"/>
            <a:chOff x="892" y="-11"/>
            <a:chExt cx="5467280" cy="1287607"/>
          </a:xfrm>
        </p:grpSpPr>
        <p:sp>
          <p:nvSpPr>
            <p:cNvPr id="2700" name="Google Shape;2700;p7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1" name="Google Shape;2701;p7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2" name="Google Shape;2702;p77"/>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p7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77"/>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77"/>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7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7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7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7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7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7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7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p77"/>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p77"/>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7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77"/>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77"/>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77"/>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7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7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7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77"/>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77"/>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77"/>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5" name="Google Shape;2725;p77"/>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77"/>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77"/>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2728"/>
        <p:cNvGrpSpPr/>
        <p:nvPr/>
      </p:nvGrpSpPr>
      <p:grpSpPr>
        <a:xfrm>
          <a:off x="0" y="0"/>
          <a:ext cx="0" cy="0"/>
          <a:chOff x="0" y="0"/>
          <a:chExt cx="0" cy="0"/>
        </a:xfrm>
      </p:grpSpPr>
      <p:grpSp>
        <p:nvGrpSpPr>
          <p:cNvPr id="2729" name="Google Shape;2729;p78"/>
          <p:cNvGrpSpPr/>
          <p:nvPr/>
        </p:nvGrpSpPr>
        <p:grpSpPr>
          <a:xfrm rot="10800000" flipH="1">
            <a:off x="900" y="3856776"/>
            <a:ext cx="9143992" cy="1286720"/>
            <a:chOff x="900" y="0"/>
            <a:chExt cx="9143992" cy="1286720"/>
          </a:xfrm>
        </p:grpSpPr>
        <p:sp>
          <p:nvSpPr>
            <p:cNvPr id="2730" name="Google Shape;2730;p7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7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7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7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7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p7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7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7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7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7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7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7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7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7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7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7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6" name="Google Shape;2746;p7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7" name="Google Shape;2747;p7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8" name="Google Shape;2748;p7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9" name="Google Shape;2749;p7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0" name="Google Shape;2750;p7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1" name="Google Shape;2751;p7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2" name="Google Shape;2752;p7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3" name="Google Shape;2753;p7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4" name="Google Shape;2754;p7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5" name="Google Shape;2755;p7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6" name="Google Shape;2756;p7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7" name="Google Shape;2757;p7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8" name="Google Shape;2758;p7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p7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0" name="Google Shape;2760;p7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p7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p7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3" name="Google Shape;2763;p7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4" name="Google Shape;2764;p7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5" name="Google Shape;2765;p7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p7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7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8" name="Google Shape;2768;p7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9" name="Google Shape;2769;p7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0" name="Google Shape;2770;p7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1" name="Google Shape;2771;p7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2" name="Google Shape;2772;p7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3" name="Google Shape;2773;p7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7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5" name="Google Shape;2775;p7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7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7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78" name="Google Shape;2778;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779"/>
        <p:cNvGrpSpPr/>
        <p:nvPr/>
      </p:nvGrpSpPr>
      <p:grpSpPr>
        <a:xfrm>
          <a:off x="0" y="0"/>
          <a:ext cx="0" cy="0"/>
          <a:chOff x="0" y="0"/>
          <a:chExt cx="0" cy="0"/>
        </a:xfrm>
      </p:grpSpPr>
      <p:grpSp>
        <p:nvGrpSpPr>
          <p:cNvPr id="2780" name="Google Shape;2780;p79"/>
          <p:cNvGrpSpPr/>
          <p:nvPr/>
        </p:nvGrpSpPr>
        <p:grpSpPr>
          <a:xfrm>
            <a:off x="6714243" y="3860093"/>
            <a:ext cx="2429756" cy="1286711"/>
            <a:chOff x="6714243" y="3860093"/>
            <a:chExt cx="2429756" cy="1286711"/>
          </a:xfrm>
        </p:grpSpPr>
        <p:sp>
          <p:nvSpPr>
            <p:cNvPr id="2781" name="Google Shape;2781;p7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p7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7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p7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p7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7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p7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p7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7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p7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p7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2" name="Google Shape;2792;p7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3" name="Google Shape;2793;p79"/>
          <p:cNvGrpSpPr/>
          <p:nvPr/>
        </p:nvGrpSpPr>
        <p:grpSpPr>
          <a:xfrm>
            <a:off x="892" y="-11"/>
            <a:ext cx="3037586" cy="2252645"/>
            <a:chOff x="892" y="-11"/>
            <a:chExt cx="3037586" cy="2252645"/>
          </a:xfrm>
        </p:grpSpPr>
        <p:sp>
          <p:nvSpPr>
            <p:cNvPr id="2794" name="Google Shape;2794;p7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7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7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7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p7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p7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p7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1" name="Google Shape;2801;p7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p7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3" name="Google Shape;2803;p7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4" name="Google Shape;2804;p7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p7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7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7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7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9" name="Google Shape;2809;p7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0" name="Google Shape;2810;p7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p7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7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p7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4" name="Google Shape;2814;p7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7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p7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17" name="Google Shape;2817;p7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818" name="Google Shape;2818;p7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2819" name="Google Shape;2819;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20"/>
        <p:cNvGrpSpPr/>
        <p:nvPr/>
      </p:nvGrpSpPr>
      <p:grpSpPr>
        <a:xfrm>
          <a:off x="0" y="0"/>
          <a:ext cx="0" cy="0"/>
          <a:chOff x="0" y="0"/>
          <a:chExt cx="0" cy="0"/>
        </a:xfrm>
      </p:grpSpPr>
      <p:grpSp>
        <p:nvGrpSpPr>
          <p:cNvPr id="2821" name="Google Shape;2821;p80"/>
          <p:cNvGrpSpPr/>
          <p:nvPr/>
        </p:nvGrpSpPr>
        <p:grpSpPr>
          <a:xfrm>
            <a:off x="892" y="-11"/>
            <a:ext cx="3037586" cy="2252645"/>
            <a:chOff x="892" y="-11"/>
            <a:chExt cx="3037586" cy="2252645"/>
          </a:xfrm>
        </p:grpSpPr>
        <p:sp>
          <p:nvSpPr>
            <p:cNvPr id="2822" name="Google Shape;2822;p8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8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p8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8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6" name="Google Shape;2826;p8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7" name="Google Shape;2827;p8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8" name="Google Shape;2828;p8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9" name="Google Shape;2829;p8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0" name="Google Shape;2830;p8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p8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2" name="Google Shape;2832;p8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3" name="Google Shape;2833;p8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p8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5" name="Google Shape;2835;p8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p8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p8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8" name="Google Shape;2838;p8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9" name="Google Shape;2839;p8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0" name="Google Shape;2840;p8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1" name="Google Shape;2841;p8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2" name="Google Shape;2842;p8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3" name="Google Shape;2843;p8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4" name="Google Shape;2844;p8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45" name="Google Shape;2845;p80"/>
          <p:cNvGrpSpPr/>
          <p:nvPr/>
        </p:nvGrpSpPr>
        <p:grpSpPr>
          <a:xfrm>
            <a:off x="6714243" y="3860093"/>
            <a:ext cx="2429756" cy="1286711"/>
            <a:chOff x="6714243" y="3860093"/>
            <a:chExt cx="2429756" cy="1286711"/>
          </a:xfrm>
        </p:grpSpPr>
        <p:sp>
          <p:nvSpPr>
            <p:cNvPr id="2846" name="Google Shape;2846;p8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7" name="Google Shape;2847;p8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8" name="Google Shape;2848;p8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9" name="Google Shape;2849;p8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0" name="Google Shape;2850;p8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1" name="Google Shape;2851;p8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2" name="Google Shape;2852;p8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3" name="Google Shape;2853;p8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4" name="Google Shape;2854;p8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5" name="Google Shape;2855;p8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6" name="Google Shape;2856;p8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7" name="Google Shape;2857;p8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58" name="Google Shape;2858;p8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859" name="Google Shape;2859;p8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2860" name="Google Shape;2860;p8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2861" name="Google Shape;2861;p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2862"/>
        <p:cNvGrpSpPr/>
        <p:nvPr/>
      </p:nvGrpSpPr>
      <p:grpSpPr>
        <a:xfrm>
          <a:off x="0" y="0"/>
          <a:ext cx="0" cy="0"/>
          <a:chOff x="0" y="0"/>
          <a:chExt cx="0" cy="0"/>
        </a:xfrm>
      </p:grpSpPr>
      <p:grpSp>
        <p:nvGrpSpPr>
          <p:cNvPr id="2863" name="Google Shape;2863;p81"/>
          <p:cNvGrpSpPr/>
          <p:nvPr/>
        </p:nvGrpSpPr>
        <p:grpSpPr>
          <a:xfrm>
            <a:off x="6109812" y="-11"/>
            <a:ext cx="3037587" cy="5146815"/>
            <a:chOff x="6109812" y="-11"/>
            <a:chExt cx="3037587" cy="5146815"/>
          </a:xfrm>
        </p:grpSpPr>
        <p:sp>
          <p:nvSpPr>
            <p:cNvPr id="2864" name="Google Shape;2864;p8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5" name="Google Shape;2865;p8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6" name="Google Shape;2866;p8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7" name="Google Shape;2867;p8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8" name="Google Shape;2868;p8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9" name="Google Shape;2869;p8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0" name="Google Shape;2870;p8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1" name="Google Shape;2871;p8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2" name="Google Shape;2872;p8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3" name="Google Shape;2873;p8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4" name="Google Shape;2874;p8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5" name="Google Shape;2875;p8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6" name="Google Shape;2876;p8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7" name="Google Shape;2877;p8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8" name="Google Shape;2878;p8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9" name="Google Shape;2879;p8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0" name="Google Shape;2880;p8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1" name="Google Shape;2881;p8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2" name="Google Shape;2882;p8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3" name="Google Shape;2883;p8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4" name="Google Shape;2884;p8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5" name="Google Shape;2885;p8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6" name="Google Shape;2886;p8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7" name="Google Shape;2887;p8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8" name="Google Shape;2888;p8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9" name="Google Shape;2889;p8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0" name="Google Shape;2890;p8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1" name="Google Shape;2891;p8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2" name="Google Shape;2892;p8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3" name="Google Shape;2893;p8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4" name="Google Shape;2894;p8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5" name="Google Shape;2895;p8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6" name="Google Shape;2896;p8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7" name="Google Shape;2897;p8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8" name="Google Shape;2898;p8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99" name="Google Shape;2899;p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900"/>
        <p:cNvGrpSpPr/>
        <p:nvPr/>
      </p:nvGrpSpPr>
      <p:grpSpPr>
        <a:xfrm>
          <a:off x="0" y="0"/>
          <a:ext cx="0" cy="0"/>
          <a:chOff x="0" y="0"/>
          <a:chExt cx="0" cy="0"/>
        </a:xfrm>
      </p:grpSpPr>
      <p:grpSp>
        <p:nvGrpSpPr>
          <p:cNvPr id="2901" name="Google Shape;2901;p82"/>
          <p:cNvGrpSpPr/>
          <p:nvPr/>
        </p:nvGrpSpPr>
        <p:grpSpPr>
          <a:xfrm>
            <a:off x="4894945" y="-11"/>
            <a:ext cx="4251604" cy="5146815"/>
            <a:chOff x="4894945" y="-11"/>
            <a:chExt cx="4251604" cy="5146815"/>
          </a:xfrm>
        </p:grpSpPr>
        <p:sp>
          <p:nvSpPr>
            <p:cNvPr id="2902" name="Google Shape;2902;p8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3" name="Google Shape;2903;p8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p8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5" name="Google Shape;2905;p8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8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8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8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9" name="Google Shape;2909;p8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0" name="Google Shape;2910;p8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p8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p8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3" name="Google Shape;2913;p8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4" name="Google Shape;2914;p8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5" name="Google Shape;2915;p8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6" name="Google Shape;2916;p8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p8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8" name="Google Shape;2918;p8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p8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p8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8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2" name="Google Shape;2922;p8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8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4" name="Google Shape;2924;p8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5" name="Google Shape;2925;p8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6" name="Google Shape;2926;p8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7" name="Google Shape;2927;p8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8" name="Google Shape;2928;p8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p8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8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8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2" name="Google Shape;2932;p82"/>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3" name="Google Shape;2933;p8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4" name="Google Shape;2934;p8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5" name="Google Shape;2935;p8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p8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p8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p8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39" name="Google Shape;2939;p82"/>
          <p:cNvGrpSpPr/>
          <p:nvPr/>
        </p:nvGrpSpPr>
        <p:grpSpPr>
          <a:xfrm>
            <a:off x="-6" y="-11"/>
            <a:ext cx="2429759" cy="1609289"/>
            <a:chOff x="608719" y="-11"/>
            <a:chExt cx="2429759" cy="1609289"/>
          </a:xfrm>
        </p:grpSpPr>
        <p:sp>
          <p:nvSpPr>
            <p:cNvPr id="2940" name="Google Shape;2940;p8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p8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2" name="Google Shape;2942;p8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3" name="Google Shape;2943;p8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4" name="Google Shape;2944;p8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5" name="Google Shape;2945;p8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6" name="Google Shape;2946;p8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7" name="Google Shape;2947;p8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8" name="Google Shape;2948;p8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9" name="Google Shape;2949;p8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0" name="Google Shape;2950;p8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1" name="Google Shape;2951;p8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52" name="Google Shape;2952;p82"/>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953" name="Google Shape;2953;p82"/>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2954" name="Google Shape;2954;p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955" name="Google Shape;2955;p8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56"/>
        <p:cNvGrpSpPr/>
        <p:nvPr/>
      </p:nvGrpSpPr>
      <p:grpSpPr>
        <a:xfrm>
          <a:off x="0" y="0"/>
          <a:ext cx="0" cy="0"/>
          <a:chOff x="0" y="0"/>
          <a:chExt cx="0" cy="0"/>
        </a:xfrm>
      </p:grpSpPr>
      <p:grpSp>
        <p:nvGrpSpPr>
          <p:cNvPr id="2957" name="Google Shape;2957;p83"/>
          <p:cNvGrpSpPr/>
          <p:nvPr/>
        </p:nvGrpSpPr>
        <p:grpSpPr>
          <a:xfrm>
            <a:off x="900" y="0"/>
            <a:ext cx="9143992" cy="2564787"/>
            <a:chOff x="900" y="0"/>
            <a:chExt cx="9143992" cy="2564787"/>
          </a:xfrm>
        </p:grpSpPr>
        <p:sp>
          <p:nvSpPr>
            <p:cNvPr id="2958" name="Google Shape;2958;p8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9" name="Google Shape;2959;p8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0" name="Google Shape;2960;p8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1" name="Google Shape;2961;p8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p8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8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4" name="Google Shape;2964;p8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5" name="Google Shape;2965;p8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6" name="Google Shape;2966;p8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7" name="Google Shape;2967;p8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8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8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p8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1" name="Google Shape;2971;p8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2" name="Google Shape;2972;p8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p8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p8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8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6" name="Google Shape;2976;p8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7" name="Google Shape;2977;p8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8" name="Google Shape;2978;p8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8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p8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1" name="Google Shape;2981;p83"/>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2" name="Google Shape;2982;p83"/>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3" name="Google Shape;2983;p83"/>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4" name="Google Shape;2984;p83"/>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p83"/>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83"/>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83"/>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8" name="Google Shape;2988;p83"/>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83"/>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83"/>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83"/>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p83"/>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3" name="Google Shape;2993;p83"/>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4" name="Google Shape;2994;p83"/>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5" name="Google Shape;2995;p83"/>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6" name="Google Shape;2996;p83"/>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7" name="Google Shape;2997;p83"/>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83"/>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p83"/>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p83"/>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1" name="Google Shape;3001;p83"/>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p83"/>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3" name="Google Shape;3003;p83"/>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4" name="Google Shape;3004;p83"/>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5" name="Google Shape;3005;p8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p8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7" name="Google Shape;3007;p8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8" name="Google Shape;3008;p8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9" name="Google Shape;3009;p8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3010" name="Google Shape;3010;p8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3011" name="Google Shape;3011;p8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12"/>
        <p:cNvGrpSpPr/>
        <p:nvPr/>
      </p:nvGrpSpPr>
      <p:grpSpPr>
        <a:xfrm>
          <a:off x="0" y="0"/>
          <a:ext cx="0" cy="0"/>
          <a:chOff x="0" y="0"/>
          <a:chExt cx="0" cy="0"/>
        </a:xfrm>
      </p:grpSpPr>
      <p:grpSp>
        <p:nvGrpSpPr>
          <p:cNvPr id="3013" name="Google Shape;3013;p84"/>
          <p:cNvGrpSpPr/>
          <p:nvPr/>
        </p:nvGrpSpPr>
        <p:grpSpPr>
          <a:xfrm>
            <a:off x="6714243" y="3860093"/>
            <a:ext cx="2429756" cy="1286711"/>
            <a:chOff x="6714243" y="3860093"/>
            <a:chExt cx="2429756" cy="1286711"/>
          </a:xfrm>
        </p:grpSpPr>
        <p:sp>
          <p:nvSpPr>
            <p:cNvPr id="3014" name="Google Shape;3014;p8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p8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6" name="Google Shape;3016;p8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7" name="Google Shape;3017;p8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8" name="Google Shape;3018;p8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p8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0" name="Google Shape;3020;p8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1" name="Google Shape;3021;p8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2" name="Google Shape;3022;p8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3" name="Google Shape;3023;p8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4" name="Google Shape;3024;p8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8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26" name="Google Shape;3026;p84"/>
          <p:cNvGrpSpPr/>
          <p:nvPr/>
        </p:nvGrpSpPr>
        <p:grpSpPr>
          <a:xfrm>
            <a:off x="892" y="-11"/>
            <a:ext cx="3037586" cy="2252645"/>
            <a:chOff x="892" y="-11"/>
            <a:chExt cx="3037586" cy="2252645"/>
          </a:xfrm>
        </p:grpSpPr>
        <p:sp>
          <p:nvSpPr>
            <p:cNvPr id="3027" name="Google Shape;3027;p8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p8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9" name="Google Shape;3029;p8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0" name="Google Shape;3030;p8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p8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2" name="Google Shape;3032;p8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3" name="Google Shape;3033;p8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4" name="Google Shape;3034;p8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5" name="Google Shape;3035;p8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6" name="Google Shape;3036;p8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7" name="Google Shape;3037;p8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8" name="Google Shape;3038;p8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9" name="Google Shape;3039;p8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0" name="Google Shape;3040;p8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1" name="Google Shape;3041;p8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2" name="Google Shape;3042;p8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3" name="Google Shape;3043;p8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4" name="Google Shape;3044;p8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5" name="Google Shape;3045;p8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6" name="Google Shape;3046;p8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7" name="Google Shape;3047;p8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8" name="Google Shape;3048;p8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9" name="Google Shape;3049;p8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50" name="Google Shape;3050;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1"/>
        <p:cNvGrpSpPr/>
        <p:nvPr/>
      </p:nvGrpSpPr>
      <p:grpSpPr>
        <a:xfrm>
          <a:off x="0" y="0"/>
          <a:ext cx="0" cy="0"/>
          <a:chOff x="0" y="0"/>
          <a:chExt cx="0" cy="0"/>
        </a:xfrm>
      </p:grpSpPr>
      <p:grpSp>
        <p:nvGrpSpPr>
          <p:cNvPr id="3052" name="Google Shape;3052;p85"/>
          <p:cNvGrpSpPr/>
          <p:nvPr/>
        </p:nvGrpSpPr>
        <p:grpSpPr>
          <a:xfrm rot="10800000" flipH="1">
            <a:off x="900" y="3856776"/>
            <a:ext cx="9143992" cy="1286720"/>
            <a:chOff x="900" y="0"/>
            <a:chExt cx="9143992" cy="1286720"/>
          </a:xfrm>
        </p:grpSpPr>
        <p:sp>
          <p:nvSpPr>
            <p:cNvPr id="3053" name="Google Shape;3053;p8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4" name="Google Shape;3054;p8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5" name="Google Shape;3055;p8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6" name="Google Shape;3056;p8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7" name="Google Shape;3057;p8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8" name="Google Shape;3058;p8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9" name="Google Shape;3059;p8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0" name="Google Shape;3060;p8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1" name="Google Shape;3061;p8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2" name="Google Shape;3062;p8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3" name="Google Shape;3063;p8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4" name="Google Shape;3064;p8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5" name="Google Shape;3065;p8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6" name="Google Shape;3066;p8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p8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8" name="Google Shape;3068;p8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9" name="Google Shape;3069;p8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0" name="Google Shape;3070;p8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1" name="Google Shape;3071;p8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2" name="Google Shape;3072;p8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3" name="Google Shape;3073;p8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4" name="Google Shape;3074;p8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5" name="Google Shape;3075;p8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6" name="Google Shape;3076;p8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7" name="Google Shape;3077;p8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8" name="Google Shape;3078;p8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p8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0" name="Google Shape;3080;p8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1" name="Google Shape;3081;p8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2" name="Google Shape;3082;p8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p8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4" name="Google Shape;3084;p8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p8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p8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7" name="Google Shape;3087;p8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8" name="Google Shape;3088;p8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9" name="Google Shape;3089;p8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0" name="Google Shape;3090;p8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1" name="Google Shape;3091;p8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2" name="Google Shape;3092;p8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3" name="Google Shape;3093;p8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4" name="Google Shape;3094;p8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5" name="Google Shape;3095;p8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6" name="Google Shape;3096;p8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7" name="Google Shape;3097;p8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8" name="Google Shape;3098;p8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p8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0" name="Google Shape;3100;p8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01" name="Google Shape;3101;p8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102" name="Google Shape;3102;p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6.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91" name="Google Shape;191;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92" name="Google Shape;192;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2"/>
        <p:cNvGrpSpPr/>
        <p:nvPr/>
      </p:nvGrpSpPr>
      <p:grpSpPr>
        <a:xfrm>
          <a:off x="0" y="0"/>
          <a:ext cx="0" cy="0"/>
          <a:chOff x="0" y="0"/>
          <a:chExt cx="0" cy="0"/>
        </a:xfrm>
      </p:grpSpPr>
      <p:sp>
        <p:nvSpPr>
          <p:cNvPr id="773" name="Google Shape;773;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74" name="Google Shape;774;p3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775" name="Google Shape;775;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4"/>
        <p:cNvGrpSpPr/>
        <p:nvPr/>
      </p:nvGrpSpPr>
      <p:grpSpPr>
        <a:xfrm>
          <a:off x="0" y="0"/>
          <a:ext cx="0" cy="0"/>
          <a:chOff x="0" y="0"/>
          <a:chExt cx="0" cy="0"/>
        </a:xfrm>
      </p:grpSpPr>
      <p:sp>
        <p:nvSpPr>
          <p:cNvPr id="995" name="Google Shape;995;p3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996" name="Google Shape;996;p3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997" name="Google Shape;997;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216"/>
        <p:cNvGrpSpPr/>
        <p:nvPr/>
      </p:nvGrpSpPr>
      <p:grpSpPr>
        <a:xfrm>
          <a:off x="0" y="0"/>
          <a:ext cx="0" cy="0"/>
          <a:chOff x="0" y="0"/>
          <a:chExt cx="0" cy="0"/>
        </a:xfrm>
      </p:grpSpPr>
      <p:sp>
        <p:nvSpPr>
          <p:cNvPr id="1217" name="Google Shape;1217;p4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218" name="Google Shape;1218;p4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219" name="Google Shape;1219;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367"/>
        <p:cNvGrpSpPr/>
        <p:nvPr/>
      </p:nvGrpSpPr>
      <p:grpSpPr>
        <a:xfrm>
          <a:off x="0" y="0"/>
          <a:ext cx="0" cy="0"/>
          <a:chOff x="0" y="0"/>
          <a:chExt cx="0" cy="0"/>
        </a:xfrm>
      </p:grpSpPr>
      <p:sp>
        <p:nvSpPr>
          <p:cNvPr id="1368" name="Google Shape;1368;p4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369" name="Google Shape;1369;p4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370" name="Google Shape;137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950"/>
        <p:cNvGrpSpPr/>
        <p:nvPr/>
      </p:nvGrpSpPr>
      <p:grpSpPr>
        <a:xfrm>
          <a:off x="0" y="0"/>
          <a:ext cx="0" cy="0"/>
          <a:chOff x="0" y="0"/>
          <a:chExt cx="0" cy="0"/>
        </a:xfrm>
      </p:grpSpPr>
      <p:sp>
        <p:nvSpPr>
          <p:cNvPr id="1951" name="Google Shape;1951;p6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952" name="Google Shape;1952;p6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953" name="Google Shape;1953;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2485"/>
        <p:cNvGrpSpPr/>
        <p:nvPr/>
      </p:nvGrpSpPr>
      <p:grpSpPr>
        <a:xfrm>
          <a:off x="0" y="0"/>
          <a:ext cx="0" cy="0"/>
          <a:chOff x="0" y="0"/>
          <a:chExt cx="0" cy="0"/>
        </a:xfrm>
      </p:grpSpPr>
      <p:sp>
        <p:nvSpPr>
          <p:cNvPr id="2486" name="Google Shape;2486;p7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2487" name="Google Shape;2487;p7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2488" name="Google Shape;2488;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hyperlink" Target="http://www.garda.ie/" TargetMode="External"/><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32.png"/><Relationship Id="rId4" Type="http://schemas.openxmlformats.org/officeDocument/2006/relationships/hyperlink" Target="http://www.childline.i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42.pn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25.png"/><Relationship Id="rId12"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457720222" TargetMode="Externa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6"/>
        <p:cNvGrpSpPr/>
        <p:nvPr/>
      </p:nvGrpSpPr>
      <p:grpSpPr>
        <a:xfrm>
          <a:off x="0" y="0"/>
          <a:ext cx="0" cy="0"/>
          <a:chOff x="0" y="0"/>
          <a:chExt cx="0" cy="0"/>
        </a:xfrm>
      </p:grpSpPr>
      <p:sp>
        <p:nvSpPr>
          <p:cNvPr id="3107" name="Google Shape;3107;p86"/>
          <p:cNvSpPr txBox="1">
            <a:spLocks noGrp="1"/>
          </p:cNvSpPr>
          <p:nvPr>
            <p:ph type="ctrTitle"/>
          </p:nvPr>
        </p:nvSpPr>
        <p:spPr>
          <a:xfrm>
            <a:off x="1687650" y="3470160"/>
            <a:ext cx="5768700" cy="699600"/>
          </a:xfrm>
          <a:prstGeom prst="rect">
            <a:avLst/>
          </a:prstGeom>
          <a:solidFill>
            <a:srgbClr val="999999">
              <a:alpha val="6118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r>
              <a:rPr lang="en-GB" sz="2200" b="1" dirty="0">
                <a:solidFill>
                  <a:schemeClr val="lt1"/>
                </a:solidFill>
              </a:rPr>
              <a:t>SAFER INTERNET DAY</a:t>
            </a:r>
            <a:endParaRPr sz="2200" b="1" dirty="0">
              <a:solidFill>
                <a:schemeClr val="lt1"/>
              </a:solidFill>
            </a:endParaRPr>
          </a:p>
          <a:p>
            <a:pPr marL="0" lvl="0" indent="0" algn="ctr" rtl="0">
              <a:lnSpc>
                <a:spcPct val="100000"/>
              </a:lnSpc>
              <a:spcBef>
                <a:spcPts val="0"/>
              </a:spcBef>
              <a:spcAft>
                <a:spcPts val="0"/>
              </a:spcAft>
              <a:buClr>
                <a:srgbClr val="000000"/>
              </a:buClr>
              <a:buSzPts val="2200"/>
              <a:buNone/>
            </a:pPr>
            <a:r>
              <a:rPr lang="en-GB" sz="2200" b="1" dirty="0">
                <a:solidFill>
                  <a:schemeClr val="lt1"/>
                </a:solidFill>
              </a:rPr>
              <a:t>Self Esteem Online: The Full Picture</a:t>
            </a:r>
            <a:endParaRPr sz="2200" b="1" dirty="0">
              <a:solidFill>
                <a:schemeClr val="lt1"/>
              </a:solidFill>
            </a:endParaRPr>
          </a:p>
        </p:txBody>
      </p:sp>
      <p:pic>
        <p:nvPicPr>
          <p:cNvPr id="3108" name="Google Shape;3108;p8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052650" y="113800"/>
            <a:ext cx="3123825" cy="726775"/>
          </a:xfrm>
          <a:prstGeom prst="rect">
            <a:avLst/>
          </a:prstGeom>
          <a:noFill/>
          <a:ln>
            <a:noFill/>
          </a:ln>
        </p:spPr>
      </p:pic>
      <p:sp>
        <p:nvSpPr>
          <p:cNvPr id="3109" name="Google Shape;3109;p86"/>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373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110" name="Google Shape;3110;p8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37281" y="4311656"/>
            <a:ext cx="1479001" cy="1056761"/>
          </a:xfrm>
          <a:prstGeom prst="rect">
            <a:avLst/>
          </a:prstGeom>
          <a:noFill/>
          <a:ln>
            <a:noFill/>
          </a:ln>
        </p:spPr>
      </p:pic>
      <p:pic>
        <p:nvPicPr>
          <p:cNvPr id="3111" name="Google Shape;3111;p86"/>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96114" y="4701765"/>
            <a:ext cx="1980352" cy="276544"/>
          </a:xfrm>
          <a:prstGeom prst="rect">
            <a:avLst/>
          </a:prstGeom>
          <a:noFill/>
          <a:ln>
            <a:noFill/>
          </a:ln>
        </p:spPr>
      </p:pic>
      <p:pic>
        <p:nvPicPr>
          <p:cNvPr id="3112" name="Google Shape;3112;p86"/>
          <p:cNvPicPr preferRelativeResize="0"/>
          <p:nvPr/>
        </p:nvPicPr>
        <p:blipFill rotWithShape="1">
          <a:blip r:embed="rId7">
            <a:alphaModFix/>
          </a:blip>
          <a:srcRect/>
          <a:stretch/>
        </p:blipFill>
        <p:spPr>
          <a:xfrm>
            <a:off x="3165754" y="4623624"/>
            <a:ext cx="967495" cy="421325"/>
          </a:xfrm>
          <a:prstGeom prst="rect">
            <a:avLst/>
          </a:prstGeom>
          <a:noFill/>
          <a:ln>
            <a:noFill/>
          </a:ln>
        </p:spPr>
      </p:pic>
      <p:pic>
        <p:nvPicPr>
          <p:cNvPr id="3113" name="Google Shape;3113;p86"/>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75737" y="4577941"/>
            <a:ext cx="1310205" cy="5126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5"/>
        <p:cNvGrpSpPr/>
        <p:nvPr/>
      </p:nvGrpSpPr>
      <p:grpSpPr>
        <a:xfrm>
          <a:off x="0" y="0"/>
          <a:ext cx="0" cy="0"/>
          <a:chOff x="0" y="0"/>
          <a:chExt cx="0" cy="0"/>
        </a:xfrm>
      </p:grpSpPr>
      <p:sp>
        <p:nvSpPr>
          <p:cNvPr id="3236" name="Google Shape;3236;p95"/>
          <p:cNvSpPr txBox="1">
            <a:spLocks noGrp="1"/>
          </p:cNvSpPr>
          <p:nvPr>
            <p:ph type="title"/>
          </p:nvPr>
        </p:nvSpPr>
        <p:spPr>
          <a:xfrm>
            <a:off x="2398125" y="33182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sz="2200" dirty="0">
                <a:solidFill>
                  <a:srgbClr val="FF0000"/>
                </a:solidFill>
              </a:rPr>
              <a:t>Myth V Reality - </a:t>
            </a:r>
            <a:endParaRPr sz="2200" dirty="0">
              <a:solidFill>
                <a:srgbClr val="FF0000"/>
              </a:solidFill>
            </a:endParaRPr>
          </a:p>
          <a:p>
            <a:pPr marL="0" lvl="0" indent="0" algn="r" rtl="0">
              <a:lnSpc>
                <a:spcPct val="100000"/>
              </a:lnSpc>
              <a:spcBef>
                <a:spcPts val="0"/>
              </a:spcBef>
              <a:spcAft>
                <a:spcPts val="0"/>
              </a:spcAft>
              <a:buSzPts val="2400"/>
              <a:buNone/>
            </a:pPr>
            <a:r>
              <a:rPr lang="en-GB" sz="2200" dirty="0">
                <a:solidFill>
                  <a:srgbClr val="FFC000"/>
                </a:solidFill>
              </a:rPr>
              <a:t>See the Full Picture</a:t>
            </a:r>
            <a:endParaRPr sz="2200" dirty="0">
              <a:solidFill>
                <a:srgbClr val="FFC000"/>
              </a:solidFill>
            </a:endParaRPr>
          </a:p>
        </p:txBody>
      </p:sp>
      <p:sp>
        <p:nvSpPr>
          <p:cNvPr id="3237" name="Google Shape;3237;p95"/>
          <p:cNvSpPr txBox="1">
            <a:spLocks noGrp="1"/>
          </p:cNvSpPr>
          <p:nvPr>
            <p:ph type="body" idx="1"/>
          </p:nvPr>
        </p:nvSpPr>
        <p:spPr>
          <a:xfrm>
            <a:off x="5136475" y="999925"/>
            <a:ext cx="3969000" cy="2902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GB" sz="1600" b="1">
                <a:solidFill>
                  <a:srgbClr val="383838"/>
                </a:solidFill>
                <a:latin typeface="Montserrat"/>
                <a:ea typeface="Montserrat"/>
                <a:cs typeface="Montserrat"/>
                <a:sym typeface="Montserrat"/>
              </a:rPr>
              <a:t>Pressure to look a particular way is not a new phenomenon.</a:t>
            </a:r>
            <a:endParaRPr sz="16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GB" sz="1600" b="1">
                <a:solidFill>
                  <a:srgbClr val="383838"/>
                </a:solidFill>
                <a:latin typeface="Montserrat"/>
                <a:ea typeface="Montserrat"/>
                <a:cs typeface="Montserrat"/>
                <a:sym typeface="Montserrat"/>
              </a:rPr>
              <a:t>In the era of social media, these pressures are often amplified.</a:t>
            </a:r>
            <a:endParaRPr sz="16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GB" sz="1600" b="1">
                <a:solidFill>
                  <a:srgbClr val="383838"/>
                </a:solidFill>
                <a:latin typeface="Montserrat"/>
                <a:ea typeface="Montserrat"/>
                <a:cs typeface="Montserrat"/>
                <a:sym typeface="Montserrat"/>
              </a:rPr>
              <a:t>Have you ever felt pressure to look a certain way on social media?</a:t>
            </a:r>
            <a:endParaRPr sz="1600" b="1">
              <a:solidFill>
                <a:srgbClr val="383838"/>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3238" name="Google Shape;3238;p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10</a:t>
            </a:fld>
            <a:endParaRPr/>
          </a:p>
        </p:txBody>
      </p:sp>
      <p:grpSp>
        <p:nvGrpSpPr>
          <p:cNvPr id="3239" name="Google Shape;3239;p95"/>
          <p:cNvGrpSpPr/>
          <p:nvPr/>
        </p:nvGrpSpPr>
        <p:grpSpPr>
          <a:xfrm>
            <a:off x="276401" y="1307637"/>
            <a:ext cx="4710234" cy="3097340"/>
            <a:chOff x="531239" y="2245624"/>
            <a:chExt cx="4710234" cy="3525313"/>
          </a:xfrm>
        </p:grpSpPr>
        <p:pic>
          <p:nvPicPr>
            <p:cNvPr id="3240" name="Google Shape;3240;p95"/>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3241" name="Google Shape;3241;p95"/>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3242" name="Google Shape;3242;p9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60725" y="1602550"/>
            <a:ext cx="3888099" cy="2507512"/>
          </a:xfrm>
          <a:prstGeom prst="rect">
            <a:avLst/>
          </a:prstGeom>
          <a:noFill/>
          <a:ln w="9525" cap="flat" cmpd="sng">
            <a:solidFill>
              <a:srgbClr val="000000"/>
            </a:solidFill>
            <a:prstDash val="solid"/>
            <a:round/>
            <a:headEnd type="none" w="sm" len="sm"/>
            <a:tailEnd type="none" w="sm" len="sm"/>
          </a:ln>
        </p:spPr>
      </p:pic>
      <p:pic>
        <p:nvPicPr>
          <p:cNvPr id="3243" name="Google Shape;3243;p9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7"/>
        <p:cNvGrpSpPr/>
        <p:nvPr/>
      </p:nvGrpSpPr>
      <p:grpSpPr>
        <a:xfrm>
          <a:off x="0" y="0"/>
          <a:ext cx="0" cy="0"/>
          <a:chOff x="0" y="0"/>
          <a:chExt cx="0" cy="0"/>
        </a:xfrm>
      </p:grpSpPr>
      <p:sp>
        <p:nvSpPr>
          <p:cNvPr id="3248" name="Google Shape;3248;p96"/>
          <p:cNvSpPr txBox="1">
            <a:spLocks noGrp="1"/>
          </p:cNvSpPr>
          <p:nvPr>
            <p:ph type="title"/>
          </p:nvPr>
        </p:nvSpPr>
        <p:spPr>
          <a:xfrm>
            <a:off x="2207400" y="22435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sz="2200">
                <a:solidFill>
                  <a:srgbClr val="4EB3FF"/>
                </a:solidFill>
              </a:rPr>
              <a:t>The Rise of the Influencer</a:t>
            </a:r>
            <a:endParaRPr sz="2200">
              <a:solidFill>
                <a:srgbClr val="4EB3FF"/>
              </a:solidFill>
            </a:endParaRPr>
          </a:p>
        </p:txBody>
      </p:sp>
      <p:sp>
        <p:nvSpPr>
          <p:cNvPr id="3249" name="Google Shape;3249;p96"/>
          <p:cNvSpPr txBox="1">
            <a:spLocks noGrp="1"/>
          </p:cNvSpPr>
          <p:nvPr>
            <p:ph type="body" idx="1"/>
          </p:nvPr>
        </p:nvSpPr>
        <p:spPr>
          <a:xfrm>
            <a:off x="3275100" y="1324538"/>
            <a:ext cx="5691300" cy="306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200"/>
              <a:buNone/>
            </a:pPr>
            <a:r>
              <a:rPr lang="en-GB" sz="1600" b="1">
                <a:solidFill>
                  <a:schemeClr val="dk1"/>
                </a:solidFill>
                <a:latin typeface="Montserrat"/>
                <a:ea typeface="Montserrat"/>
                <a:cs typeface="Montserrat"/>
                <a:sym typeface="Montserrat"/>
              </a:rPr>
              <a:t>It’s important to consider The Full Picture and think critically about what you are seeing. </a:t>
            </a: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r>
              <a:rPr lang="en-GB" sz="1600" b="1">
                <a:solidFill>
                  <a:schemeClr val="dk1"/>
                </a:solidFill>
                <a:latin typeface="Montserrat"/>
                <a:ea typeface="Montserrat"/>
                <a:cs typeface="Montserrat"/>
                <a:sym typeface="Montserrat"/>
              </a:rPr>
              <a:t>Ask yourself:</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has that person been paid to promote an item?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how has it been edited?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has what they are posting been designed to fit their online ‘brand’?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is it a realistic reflection of who they are?</a:t>
            </a:r>
            <a:endParaRPr sz="1600" b="1">
              <a:latin typeface="Montserrat"/>
              <a:ea typeface="Montserrat"/>
              <a:cs typeface="Montserrat"/>
              <a:sym typeface="Montserrat"/>
            </a:endParaRPr>
          </a:p>
        </p:txBody>
      </p:sp>
      <p:sp>
        <p:nvSpPr>
          <p:cNvPr id="3250" name="Google Shape;3250;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11</a:t>
            </a:fld>
            <a:endParaRPr/>
          </a:p>
        </p:txBody>
      </p:sp>
      <p:grpSp>
        <p:nvGrpSpPr>
          <p:cNvPr id="3251" name="Google Shape;3251;p96"/>
          <p:cNvGrpSpPr/>
          <p:nvPr/>
        </p:nvGrpSpPr>
        <p:grpSpPr>
          <a:xfrm>
            <a:off x="590667" y="741025"/>
            <a:ext cx="2470917" cy="4262771"/>
            <a:chOff x="3304209" y="275889"/>
            <a:chExt cx="3395050" cy="5238750"/>
          </a:xfrm>
        </p:grpSpPr>
        <p:sp>
          <p:nvSpPr>
            <p:cNvPr id="3252" name="Google Shape;3252;p96"/>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3" name="Google Shape;3253;p96"/>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4" name="Google Shape;3254;p96"/>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5" name="Google Shape;3255;p96"/>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56" name="Google Shape;3256;p9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66800" y="1063050"/>
            <a:ext cx="2318375" cy="3607976"/>
          </a:xfrm>
          <a:prstGeom prst="rect">
            <a:avLst/>
          </a:prstGeom>
          <a:noFill/>
          <a:ln>
            <a:noFill/>
          </a:ln>
        </p:spPr>
      </p:pic>
      <p:pic>
        <p:nvPicPr>
          <p:cNvPr id="3257" name="Google Shape;3257;p9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4275" y="53675"/>
            <a:ext cx="2470898" cy="5648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2" name="Google Shape;3262;p97"/>
          <p:cNvSpPr txBox="1">
            <a:spLocks noGrp="1"/>
          </p:cNvSpPr>
          <p:nvPr>
            <p:ph type="title"/>
          </p:nvPr>
        </p:nvSpPr>
        <p:spPr>
          <a:xfrm>
            <a:off x="2101075" y="3048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GB" sz="2200">
                <a:solidFill>
                  <a:srgbClr val="FF9900"/>
                </a:solidFill>
              </a:rPr>
              <a:t>Social Media Feeds and Algorithms</a:t>
            </a:r>
            <a:endParaRPr sz="2200">
              <a:solidFill>
                <a:srgbClr val="FF9900"/>
              </a:solidFill>
            </a:endParaRPr>
          </a:p>
        </p:txBody>
      </p:sp>
      <p:sp>
        <p:nvSpPr>
          <p:cNvPr id="3263" name="Google Shape;3263;p97"/>
          <p:cNvSpPr txBox="1">
            <a:spLocks noGrp="1"/>
          </p:cNvSpPr>
          <p:nvPr>
            <p:ph type="body" idx="1"/>
          </p:nvPr>
        </p:nvSpPr>
        <p:spPr>
          <a:xfrm>
            <a:off x="1145825" y="1120500"/>
            <a:ext cx="7282500" cy="2902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Algorithms are complex mathematical formulas working in the background of the websites or apps we use which help determine what content is presented to us online e.g. in your newsfeed or search results.</a:t>
            </a: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What we see on our online news feeds is determined by the algorithm of the particular platform we are using.</a:t>
            </a: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Social media platforms highlight content that they believe we will like, because it is popular or because you are being advertised to.</a:t>
            </a: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GB" sz="1500" b="1">
                <a:solidFill>
                  <a:schemeClr val="dk1"/>
                </a:solidFill>
                <a:latin typeface="Montserrat"/>
                <a:ea typeface="Montserrat"/>
                <a:cs typeface="Montserrat"/>
                <a:sym typeface="Montserrat"/>
              </a:rPr>
              <a:t>It’s important to remember our news feeds are not a full reflection of reality, they are just a part of</a:t>
            </a:r>
            <a:r>
              <a:rPr lang="en-GB" sz="1500" b="1">
                <a:solidFill>
                  <a:srgbClr val="383838"/>
                </a:solidFill>
                <a:latin typeface="Montserrat"/>
                <a:ea typeface="Montserrat"/>
                <a:cs typeface="Montserrat"/>
                <a:sym typeface="Montserrat"/>
              </a:rPr>
              <a:t> </a:t>
            </a:r>
            <a:r>
              <a:rPr lang="en-GB" sz="1500" b="1" i="1">
                <a:solidFill>
                  <a:srgbClr val="4A86E8"/>
                </a:solidFill>
                <a:latin typeface="Montserrat"/>
                <a:ea typeface="Montserrat"/>
                <a:cs typeface="Montserrat"/>
                <a:sym typeface="Montserrat"/>
              </a:rPr>
              <a:t>The Full Picture</a:t>
            </a:r>
            <a:r>
              <a:rPr lang="en-GB" sz="1500" b="1">
                <a:solidFill>
                  <a:srgbClr val="383838"/>
                </a:solidFill>
                <a:latin typeface="Montserrat"/>
                <a:ea typeface="Montserrat"/>
                <a:cs typeface="Montserrat"/>
                <a:sym typeface="Montserrat"/>
              </a:rPr>
              <a:t>.</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8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p:txBody>
      </p:sp>
      <p:sp>
        <p:nvSpPr>
          <p:cNvPr id="3264" name="Google Shape;3264;p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12</a:t>
            </a:fld>
            <a:endParaRPr/>
          </a:p>
        </p:txBody>
      </p:sp>
      <p:pic>
        <p:nvPicPr>
          <p:cNvPr id="3265" name="Google Shape;3265;p9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3266" name="Google Shape;3266;p97"/>
          <p:cNvPicPr preferRelativeResize="0"/>
          <p:nvPr/>
        </p:nvPicPr>
        <p:blipFill rotWithShape="1">
          <a:blip r:embed="rId4">
            <a:alphaModFix/>
          </a:blip>
          <a:srcRect/>
          <a:stretch/>
        </p:blipFill>
        <p:spPr>
          <a:xfrm>
            <a:off x="397452" y="2582350"/>
            <a:ext cx="695675" cy="655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98"/>
          <p:cNvSpPr txBox="1">
            <a:spLocks noGrp="1"/>
          </p:cNvSpPr>
          <p:nvPr>
            <p:ph type="title"/>
          </p:nvPr>
        </p:nvSpPr>
        <p:spPr>
          <a:xfrm>
            <a:off x="2324600" y="378775"/>
            <a:ext cx="63990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GB" sz="2200" dirty="0">
                <a:solidFill>
                  <a:srgbClr val="FF0000"/>
                </a:solidFill>
              </a:rPr>
              <a:t>You are what you like?</a:t>
            </a:r>
            <a:endParaRPr sz="2200" dirty="0">
              <a:solidFill>
                <a:srgbClr val="FF0000"/>
              </a:solidFill>
            </a:endParaRPr>
          </a:p>
        </p:txBody>
      </p:sp>
      <p:sp>
        <p:nvSpPr>
          <p:cNvPr id="3272" name="Google Shape;3272;p98"/>
          <p:cNvSpPr txBox="1">
            <a:spLocks noGrp="1"/>
          </p:cNvSpPr>
          <p:nvPr>
            <p:ph type="body" idx="1"/>
          </p:nvPr>
        </p:nvSpPr>
        <p:spPr>
          <a:xfrm>
            <a:off x="4623825" y="1635025"/>
            <a:ext cx="43845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Montserrat"/>
              <a:buChar char="➔"/>
            </a:pPr>
            <a:r>
              <a:rPr lang="en-GB" sz="1600" b="1">
                <a:solidFill>
                  <a:schemeClr val="dk1"/>
                </a:solidFill>
                <a:latin typeface="Montserrat"/>
                <a:ea typeface="Montserrat"/>
                <a:cs typeface="Montserrat"/>
                <a:sym typeface="Montserrat"/>
              </a:rPr>
              <a:t>Have you noticed that when you go online or login to social media you are presented with content, news, articles or ads that somehow know the things that you are interested in?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rgbClr val="000000"/>
              </a:buClr>
              <a:buSzPts val="1600"/>
              <a:buFont typeface="Montserrat"/>
              <a:buChar char="➔"/>
            </a:pPr>
            <a:r>
              <a:rPr lang="en-GB" sz="1600" b="1">
                <a:solidFill>
                  <a:schemeClr val="dk1"/>
                </a:solidFill>
                <a:latin typeface="Montserrat"/>
                <a:ea typeface="Montserrat"/>
                <a:cs typeface="Montserrat"/>
                <a:sym typeface="Montserrat"/>
              </a:rPr>
              <a:t>Why do you think this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a:solidFill>
                <a:srgbClr val="000000"/>
              </a:solidFill>
              <a:latin typeface="Montserrat"/>
              <a:ea typeface="Montserrat"/>
              <a:cs typeface="Montserrat"/>
              <a:sym typeface="Montserrat"/>
            </a:endParaRPr>
          </a:p>
        </p:txBody>
      </p:sp>
      <p:sp>
        <p:nvSpPr>
          <p:cNvPr id="3273" name="Google Shape;3273;p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13</a:t>
            </a:fld>
            <a:endParaRPr/>
          </a:p>
        </p:txBody>
      </p:sp>
      <p:pic>
        <p:nvPicPr>
          <p:cNvPr id="3274" name="Google Shape;3274;p9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grpSp>
        <p:nvGrpSpPr>
          <p:cNvPr id="3275" name="Google Shape;3275;p98"/>
          <p:cNvGrpSpPr/>
          <p:nvPr/>
        </p:nvGrpSpPr>
        <p:grpSpPr>
          <a:xfrm>
            <a:off x="164164" y="1376010"/>
            <a:ext cx="4459649" cy="3097340"/>
            <a:chOff x="531239" y="2245624"/>
            <a:chExt cx="4710234" cy="3525313"/>
          </a:xfrm>
        </p:grpSpPr>
        <p:pic>
          <p:nvPicPr>
            <p:cNvPr id="3276" name="Google Shape;3276;p98"/>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3277" name="Google Shape;3277;p98"/>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3278" name="Google Shape;3278;p9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1714" y="1670619"/>
            <a:ext cx="3560686" cy="24911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99"/>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GB" sz="2200" dirty="0">
                <a:solidFill>
                  <a:srgbClr val="FF0000"/>
                </a:solidFill>
              </a:rPr>
              <a:t>You are what you like - </a:t>
            </a:r>
            <a:endParaRPr sz="2200" dirty="0">
              <a:solidFill>
                <a:srgbClr val="FF0000"/>
              </a:solidFill>
            </a:endParaRPr>
          </a:p>
          <a:p>
            <a:pPr marL="0" lvl="0" indent="0" algn="r" rtl="0">
              <a:lnSpc>
                <a:spcPct val="115000"/>
              </a:lnSpc>
              <a:spcBef>
                <a:spcPts val="0"/>
              </a:spcBef>
              <a:spcAft>
                <a:spcPts val="0"/>
              </a:spcAft>
              <a:buClr>
                <a:schemeClr val="dk1"/>
              </a:buClr>
              <a:buSzPts val="1100"/>
              <a:buFont typeface="Arial"/>
              <a:buNone/>
            </a:pPr>
            <a:r>
              <a:rPr lang="en-GB" sz="2200" dirty="0">
                <a:solidFill>
                  <a:srgbClr val="FFC000"/>
                </a:solidFill>
              </a:rPr>
              <a:t>The influence of online algorithms</a:t>
            </a:r>
            <a:endParaRPr sz="2200" dirty="0">
              <a:solidFill>
                <a:srgbClr val="FFC000"/>
              </a:solidFill>
            </a:endParaRPr>
          </a:p>
        </p:txBody>
      </p:sp>
      <p:sp>
        <p:nvSpPr>
          <p:cNvPr id="3284" name="Google Shape;3284;p99"/>
          <p:cNvSpPr txBox="1">
            <a:spLocks noGrp="1"/>
          </p:cNvSpPr>
          <p:nvPr>
            <p:ph type="body" idx="1"/>
          </p:nvPr>
        </p:nvSpPr>
        <p:spPr>
          <a:xfrm>
            <a:off x="1154375" y="1245700"/>
            <a:ext cx="7626000" cy="2902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latin typeface="Montserrat"/>
                <a:ea typeface="Montserrat"/>
                <a:cs typeface="Montserrat"/>
                <a:sym typeface="Montserrat"/>
              </a:rPr>
              <a:t>The results </a:t>
            </a:r>
            <a:r>
              <a:rPr lang="en-GB" sz="1400">
                <a:solidFill>
                  <a:srgbClr val="000000"/>
                </a:solidFill>
                <a:latin typeface="Montserrat"/>
                <a:ea typeface="Montserrat"/>
                <a:cs typeface="Montserrat"/>
                <a:sym typeface="Montserrat"/>
              </a:rPr>
              <a:t>that we are presented with are likely to</a:t>
            </a:r>
            <a:r>
              <a:rPr lang="en-GB" sz="1400" b="1">
                <a:solidFill>
                  <a:srgbClr val="000000"/>
                </a:solidFill>
                <a:latin typeface="Montserrat"/>
                <a:ea typeface="Montserrat"/>
                <a:cs typeface="Montserrat"/>
                <a:sym typeface="Montserrat"/>
              </a:rPr>
              <a:t> reflect the likes and interests that our browsing history and personal data suggests we would like to see more of</a:t>
            </a:r>
            <a:r>
              <a:rPr lang="en-GB" sz="1400">
                <a:solidFill>
                  <a:srgbClr val="000000"/>
                </a:solidFill>
                <a:latin typeface="Montserrat"/>
                <a:ea typeface="Montserrat"/>
                <a:cs typeface="Montserrat"/>
                <a:sym typeface="Montserrat"/>
              </a:rPr>
              <a:t> – after all, online platforms want you to use their site and to stay for as long as possible. </a:t>
            </a:r>
            <a:endParaRPr sz="140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a:solidFill>
                  <a:srgbClr val="000000"/>
                </a:solidFill>
                <a:latin typeface="Montserrat"/>
                <a:ea typeface="Montserrat"/>
                <a:cs typeface="Montserrat"/>
                <a:sym typeface="Montserrat"/>
              </a:rPr>
              <a:t>It is important to be aware that the content being pushed to your newsfeed is </a:t>
            </a:r>
            <a:r>
              <a:rPr lang="en-GB" sz="1400" b="1">
                <a:solidFill>
                  <a:srgbClr val="000000"/>
                </a:solidFill>
                <a:latin typeface="Montserrat"/>
                <a:ea typeface="Montserrat"/>
                <a:cs typeface="Montserrat"/>
                <a:sym typeface="Montserrat"/>
              </a:rPr>
              <a:t>filtered and tailored</a:t>
            </a:r>
            <a:r>
              <a:rPr lang="en-GB" sz="1400">
                <a:solidFill>
                  <a:srgbClr val="000000"/>
                </a:solidFill>
                <a:latin typeface="Montserrat"/>
                <a:ea typeface="Montserrat"/>
                <a:cs typeface="Montserrat"/>
                <a:sym typeface="Montserrat"/>
              </a:rPr>
              <a:t> by what a social media network or online platform believes that </a:t>
            </a:r>
            <a:r>
              <a:rPr lang="en-GB" sz="1400" b="1">
                <a:solidFill>
                  <a:srgbClr val="000000"/>
                </a:solidFill>
                <a:latin typeface="Montserrat"/>
                <a:ea typeface="Montserrat"/>
                <a:cs typeface="Montserrat"/>
                <a:sym typeface="Montserrat"/>
              </a:rPr>
              <a:t>you are interested in, or would like you to become interested in. </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sz="1400">
                <a:solidFill>
                  <a:schemeClr val="dk1"/>
                </a:solidFill>
                <a:latin typeface="Montserrat"/>
                <a:ea typeface="Montserrat"/>
                <a:cs typeface="Montserrat"/>
                <a:sym typeface="Montserrat"/>
              </a:rPr>
              <a:t>Different users who use the exact same search terms or scroll through the same social media platform are likely to</a:t>
            </a:r>
            <a:r>
              <a:rPr lang="en-GB" sz="1400" b="1">
                <a:solidFill>
                  <a:schemeClr val="dk1"/>
                </a:solidFill>
                <a:latin typeface="Montserrat"/>
                <a:ea typeface="Montserrat"/>
                <a:cs typeface="Montserrat"/>
                <a:sym typeface="Montserrat"/>
              </a:rPr>
              <a:t> see different content. </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latin typeface="Montserrat"/>
                <a:ea typeface="Montserrat"/>
                <a:cs typeface="Montserrat"/>
                <a:sym typeface="Montserrat"/>
              </a:rPr>
              <a:t>Not seeing an alternative point of view can affect our ability to think critically about content, make us less open-minded, and can have a skewed influence on how the world is presented to us. </a:t>
            </a:r>
            <a:endParaRPr sz="1400" b="1">
              <a:solidFill>
                <a:srgbClr val="000000"/>
              </a:solidFill>
              <a:latin typeface="Montserrat"/>
              <a:ea typeface="Montserrat"/>
              <a:cs typeface="Montserrat"/>
              <a:sym typeface="Montserrat"/>
            </a:endParaRPr>
          </a:p>
        </p:txBody>
      </p:sp>
      <p:sp>
        <p:nvSpPr>
          <p:cNvPr id="3285" name="Google Shape;3285;p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14</a:t>
            </a:fld>
            <a:endParaRPr/>
          </a:p>
        </p:txBody>
      </p:sp>
      <p:pic>
        <p:nvPicPr>
          <p:cNvPr id="3286" name="Google Shape;3286;p9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sp>
        <p:nvSpPr>
          <p:cNvPr id="3291" name="Google Shape;3291;p100"/>
          <p:cNvSpPr txBox="1">
            <a:spLocks noGrp="1"/>
          </p:cNvSpPr>
          <p:nvPr>
            <p:ph type="title"/>
          </p:nvPr>
        </p:nvSpPr>
        <p:spPr>
          <a:xfrm>
            <a:off x="2509850" y="35060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600"/>
              </a:spcBef>
              <a:spcAft>
                <a:spcPts val="0"/>
              </a:spcAft>
              <a:buSzPts val="2400"/>
              <a:buNone/>
            </a:pPr>
            <a:r>
              <a:rPr lang="en-GB" sz="2200" dirty="0">
                <a:solidFill>
                  <a:srgbClr val="00B0F0"/>
                </a:solidFill>
              </a:rPr>
              <a:t>Filtering the good from the bad:</a:t>
            </a:r>
            <a:endParaRPr sz="2200" dirty="0">
              <a:solidFill>
                <a:srgbClr val="00B0F0"/>
              </a:solidFill>
            </a:endParaRPr>
          </a:p>
          <a:p>
            <a:pPr marL="0" lvl="0" indent="0" algn="r" rtl="0">
              <a:lnSpc>
                <a:spcPct val="100000"/>
              </a:lnSpc>
              <a:spcBef>
                <a:spcPts val="600"/>
              </a:spcBef>
              <a:spcAft>
                <a:spcPts val="0"/>
              </a:spcAft>
              <a:buSzPts val="2400"/>
              <a:buNone/>
            </a:pPr>
            <a:r>
              <a:rPr lang="en-GB" sz="2200" dirty="0">
                <a:solidFill>
                  <a:srgbClr val="FF9900"/>
                </a:solidFill>
              </a:rPr>
              <a:t>How can I manage my online wellbeing?</a:t>
            </a:r>
            <a:endParaRPr sz="2200" dirty="0">
              <a:solidFill>
                <a:srgbClr val="FF9900"/>
              </a:solidFill>
            </a:endParaRPr>
          </a:p>
        </p:txBody>
      </p:sp>
      <p:sp>
        <p:nvSpPr>
          <p:cNvPr id="3292" name="Google Shape;3292;p100"/>
          <p:cNvSpPr txBox="1">
            <a:spLocks noGrp="1"/>
          </p:cNvSpPr>
          <p:nvPr>
            <p:ph type="body" idx="1"/>
          </p:nvPr>
        </p:nvSpPr>
        <p:spPr>
          <a:xfrm>
            <a:off x="1373550" y="958600"/>
            <a:ext cx="7417500" cy="2902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Char char="➔"/>
            </a:pPr>
            <a:r>
              <a:rPr lang="en-GB" sz="1400" b="1" dirty="0">
                <a:solidFill>
                  <a:srgbClr val="000000"/>
                </a:solidFill>
                <a:latin typeface="Montserrat"/>
                <a:ea typeface="Montserrat"/>
                <a:cs typeface="Montserrat"/>
                <a:sym typeface="Montserrat"/>
              </a:rPr>
              <a:t>Think critically</a:t>
            </a:r>
            <a:r>
              <a:rPr lang="en-GB" sz="1400" dirty="0">
                <a:solidFill>
                  <a:srgbClr val="000000"/>
                </a:solidFill>
              </a:rPr>
              <a:t> about the content you see online. Remember it’s</a:t>
            </a:r>
            <a:r>
              <a:rPr lang="en-GB" sz="1400" b="1" dirty="0">
                <a:solidFill>
                  <a:srgbClr val="000000"/>
                </a:solidFill>
                <a:latin typeface="Montserrat"/>
                <a:ea typeface="Montserrat"/>
                <a:cs typeface="Montserrat"/>
                <a:sym typeface="Montserrat"/>
              </a:rPr>
              <a:t> not the full picture.</a:t>
            </a:r>
            <a:endParaRPr sz="1400" b="1" dirty="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dirty="0">
                <a:solidFill>
                  <a:srgbClr val="000000"/>
                </a:solidFill>
              </a:rPr>
              <a:t>Create a social media presence that is</a:t>
            </a:r>
            <a:r>
              <a:rPr lang="en-GB" sz="1400" b="1" dirty="0">
                <a:solidFill>
                  <a:srgbClr val="000000"/>
                </a:solidFill>
                <a:latin typeface="Montserrat"/>
                <a:ea typeface="Montserrat"/>
                <a:cs typeface="Montserrat"/>
                <a:sym typeface="Montserrat"/>
              </a:rPr>
              <a:t> true to you.</a:t>
            </a:r>
            <a:endParaRPr sz="1400" b="1" dirty="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sz="1400" dirty="0">
                <a:solidFill>
                  <a:schemeClr val="dk1"/>
                </a:solidFill>
              </a:rPr>
              <a:t>Remember</a:t>
            </a:r>
            <a:r>
              <a:rPr lang="en-GB" sz="1400" b="1" dirty="0">
                <a:solidFill>
                  <a:schemeClr val="dk1"/>
                </a:solidFill>
                <a:latin typeface="Montserrat"/>
                <a:ea typeface="Montserrat"/>
                <a:cs typeface="Montserrat"/>
                <a:sym typeface="Montserrat"/>
              </a:rPr>
              <a:t> </a:t>
            </a:r>
            <a:r>
              <a:rPr lang="en-GB" sz="1400" dirty="0">
                <a:solidFill>
                  <a:schemeClr val="dk1"/>
                </a:solidFill>
              </a:rPr>
              <a:t>your value as a person is</a:t>
            </a:r>
            <a:r>
              <a:rPr lang="en-GB" sz="1400" b="1" dirty="0">
                <a:solidFill>
                  <a:schemeClr val="dk1"/>
                </a:solidFill>
                <a:latin typeface="Montserrat"/>
                <a:ea typeface="Montserrat"/>
                <a:cs typeface="Montserrat"/>
                <a:sym typeface="Montserrat"/>
              </a:rPr>
              <a:t> not reflected </a:t>
            </a:r>
            <a:r>
              <a:rPr lang="en-GB" sz="1400" dirty="0">
                <a:solidFill>
                  <a:schemeClr val="dk1"/>
                </a:solidFill>
              </a:rPr>
              <a:t>in the number</a:t>
            </a:r>
            <a:r>
              <a:rPr lang="en-GB" sz="1400" b="1" dirty="0">
                <a:solidFill>
                  <a:schemeClr val="dk1"/>
                </a:solidFill>
                <a:latin typeface="Montserrat"/>
                <a:ea typeface="Montserrat"/>
                <a:cs typeface="Montserrat"/>
                <a:sym typeface="Montserrat"/>
              </a:rPr>
              <a:t> </a:t>
            </a:r>
            <a:r>
              <a:rPr lang="en-GB" sz="1400" dirty="0">
                <a:solidFill>
                  <a:schemeClr val="dk1"/>
                </a:solidFill>
              </a:rPr>
              <a:t>of ‘followers’ or ‘likes’ you have.</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GB" sz="1400" b="1" dirty="0">
                <a:solidFill>
                  <a:schemeClr val="dk1"/>
                </a:solidFill>
                <a:latin typeface="Montserrat"/>
                <a:ea typeface="Montserrat"/>
                <a:cs typeface="Montserrat"/>
                <a:sym typeface="Montserrat"/>
              </a:rPr>
              <a:t>Unfollow </a:t>
            </a:r>
            <a:r>
              <a:rPr lang="en-GB" sz="1400" dirty="0">
                <a:solidFill>
                  <a:schemeClr val="dk1"/>
                </a:solidFill>
              </a:rPr>
              <a:t>accounts that lead you to make</a:t>
            </a:r>
            <a:r>
              <a:rPr lang="en-GB" sz="1400" b="1" dirty="0">
                <a:solidFill>
                  <a:schemeClr val="dk1"/>
                </a:solidFill>
                <a:latin typeface="Montserrat"/>
                <a:ea typeface="Montserrat"/>
                <a:cs typeface="Montserrat"/>
                <a:sym typeface="Montserrat"/>
              </a:rPr>
              <a:t> unhealthy or unrealistic comparisons.</a:t>
            </a:r>
            <a:endParaRPr sz="1400" dirty="0">
              <a:solidFill>
                <a:schemeClr val="dk1"/>
              </a:solidFill>
            </a:endParaRPr>
          </a:p>
          <a:p>
            <a:pPr marL="457200" lvl="0" indent="-317500" algn="l" rtl="0">
              <a:lnSpc>
                <a:spcPct val="115000"/>
              </a:lnSpc>
              <a:spcBef>
                <a:spcPts val="0"/>
              </a:spcBef>
              <a:spcAft>
                <a:spcPts val="0"/>
              </a:spcAft>
              <a:buClr>
                <a:schemeClr val="dk1"/>
              </a:buClr>
              <a:buSzPts val="1400"/>
              <a:buFont typeface="Montserrat"/>
              <a:buChar char="➔"/>
            </a:pPr>
            <a:r>
              <a:rPr lang="en-GB" sz="1400" dirty="0">
                <a:solidFill>
                  <a:schemeClr val="dk1"/>
                </a:solidFill>
              </a:rPr>
              <a:t>Search for </a:t>
            </a:r>
            <a:r>
              <a:rPr lang="en-GB" sz="1400" b="1" dirty="0">
                <a:solidFill>
                  <a:schemeClr val="dk1"/>
                </a:solidFill>
                <a:latin typeface="Montserrat"/>
                <a:ea typeface="Montserrat"/>
                <a:cs typeface="Montserrat"/>
                <a:sym typeface="Montserrat"/>
              </a:rPr>
              <a:t>new perspectives </a:t>
            </a:r>
            <a:r>
              <a:rPr lang="en-GB" sz="1400" dirty="0">
                <a:solidFill>
                  <a:schemeClr val="dk1"/>
                </a:solidFill>
              </a:rPr>
              <a:t>and focus on the</a:t>
            </a:r>
            <a:r>
              <a:rPr lang="en-GB" sz="1400" b="1" dirty="0">
                <a:solidFill>
                  <a:schemeClr val="dk1"/>
                </a:solidFill>
                <a:latin typeface="Montserrat"/>
                <a:ea typeface="Montserrat"/>
                <a:cs typeface="Montserrat"/>
                <a:sym typeface="Montserrat"/>
              </a:rPr>
              <a:t> positive/productive.</a:t>
            </a:r>
            <a:endParaRPr sz="1400" b="1" dirty="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dirty="0">
                <a:solidFill>
                  <a:srgbClr val="000000"/>
                </a:solidFill>
                <a:latin typeface="Montserrat"/>
                <a:ea typeface="Montserrat"/>
                <a:cs typeface="Montserrat"/>
                <a:sym typeface="Montserrat"/>
              </a:rPr>
              <a:t>Block </a:t>
            </a:r>
            <a:r>
              <a:rPr lang="en-GB" sz="1400" dirty="0">
                <a:solidFill>
                  <a:srgbClr val="000000"/>
                </a:solidFill>
              </a:rPr>
              <a:t>online harassment &amp; cyberbullying. </a:t>
            </a:r>
            <a:r>
              <a:rPr lang="en-GB" sz="1400" b="1" dirty="0">
                <a:solidFill>
                  <a:schemeClr val="dk1"/>
                </a:solidFill>
                <a:latin typeface="Montserrat"/>
                <a:ea typeface="Montserrat"/>
                <a:cs typeface="Montserrat"/>
                <a:sym typeface="Montserrat"/>
              </a:rPr>
              <a:t>Report it to </a:t>
            </a:r>
            <a:r>
              <a:rPr lang="en-GB" sz="1400" b="1" dirty="0">
                <a:solidFill>
                  <a:schemeClr val="dk1"/>
                </a:solidFill>
                <a:highlight>
                  <a:schemeClr val="lt1"/>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An Garda Síochána</a:t>
            </a:r>
            <a:r>
              <a:rPr lang="en-GB" sz="1400" b="1" dirty="0">
                <a:solidFill>
                  <a:schemeClr val="dk1"/>
                </a:solidFill>
                <a:highlight>
                  <a:schemeClr val="lt1"/>
                </a:highlight>
                <a:latin typeface="Montserrat"/>
                <a:ea typeface="Montserrat"/>
                <a:cs typeface="Montserrat"/>
                <a:sym typeface="Montserrat"/>
              </a:rPr>
              <a:t>. </a:t>
            </a:r>
            <a:endParaRPr sz="1400" dirty="0">
              <a:solidFill>
                <a:srgbClr val="000000"/>
              </a:solidFill>
            </a:endParaRPr>
          </a:p>
          <a:p>
            <a:pPr marL="457200" lvl="0" indent="-317500" algn="l" rtl="0">
              <a:lnSpc>
                <a:spcPct val="115000"/>
              </a:lnSpc>
              <a:spcBef>
                <a:spcPts val="0"/>
              </a:spcBef>
              <a:spcAft>
                <a:spcPts val="0"/>
              </a:spcAft>
              <a:buClr>
                <a:srgbClr val="000000"/>
              </a:buClr>
              <a:buSzPts val="1400"/>
              <a:buFont typeface="Montserrat"/>
              <a:buChar char="➔"/>
            </a:pPr>
            <a:r>
              <a:rPr lang="en-GB" sz="1400" b="1" dirty="0">
                <a:solidFill>
                  <a:srgbClr val="000000"/>
                </a:solidFill>
                <a:latin typeface="Montserrat"/>
                <a:ea typeface="Montserrat"/>
                <a:cs typeface="Montserrat"/>
                <a:sym typeface="Montserrat"/>
              </a:rPr>
              <a:t>Talk to someone you trust &amp; get help.</a:t>
            </a:r>
            <a:endParaRPr sz="1400" b="1" dirty="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sz="1400" dirty="0">
                <a:solidFill>
                  <a:schemeClr val="dk1"/>
                </a:solidFill>
                <a:highlight>
                  <a:schemeClr val="lt1"/>
                </a:highlight>
                <a:latin typeface="Montserrat"/>
                <a:ea typeface="Montserrat"/>
                <a:cs typeface="Montserrat"/>
                <a:sym typeface="Montserrat"/>
              </a:rPr>
              <a:t>If you can’t speak to someone you know or trust, </a:t>
            </a:r>
            <a:r>
              <a:rPr lang="en-GB" sz="1400" b="1" dirty="0">
                <a:solidFill>
                  <a:schemeClr val="dk1"/>
                </a:solidFill>
                <a:highlight>
                  <a:schemeClr val="lt1"/>
                </a:highlight>
                <a:latin typeface="Montserrat"/>
                <a:ea typeface="Montserrat"/>
                <a:cs typeface="Montserrat"/>
                <a:sym typeface="Montserrat"/>
              </a:rPr>
              <a:t>call </a:t>
            </a:r>
            <a:r>
              <a:rPr lang="en-GB" sz="1400" b="1" dirty="0">
                <a:solidFill>
                  <a:schemeClr val="dk1"/>
                </a:solidFill>
                <a:highlight>
                  <a:schemeClr val="lt1"/>
                </a:highlight>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Childline</a:t>
            </a:r>
            <a:r>
              <a:rPr lang="en-GB" sz="1400" dirty="0">
                <a:solidFill>
                  <a:schemeClr val="dk1"/>
                </a:solidFill>
                <a:highlight>
                  <a:schemeClr val="lt1"/>
                </a:highlight>
                <a:latin typeface="Montserrat"/>
                <a:ea typeface="Montserrat"/>
                <a:cs typeface="Montserrat"/>
                <a:sym typeface="Montserrat"/>
              </a:rPr>
              <a:t>.</a:t>
            </a:r>
            <a:endParaRPr sz="1400" dirty="0">
              <a:solidFill>
                <a:schemeClr val="dk1"/>
              </a:solidFill>
              <a:highlight>
                <a:schemeClr val="lt1"/>
              </a:highlight>
              <a:latin typeface="Montserrat"/>
              <a:ea typeface="Montserrat"/>
              <a:cs typeface="Montserrat"/>
              <a:sym typeface="Montserrat"/>
            </a:endParaRPr>
          </a:p>
          <a:p>
            <a:pPr marL="457200" lvl="0" indent="0" algn="l" rtl="0">
              <a:lnSpc>
                <a:spcPct val="115000"/>
              </a:lnSpc>
              <a:spcBef>
                <a:spcPts val="0"/>
              </a:spcBef>
              <a:spcAft>
                <a:spcPts val="0"/>
              </a:spcAft>
              <a:buSzPts val="2200"/>
              <a:buNone/>
            </a:pPr>
            <a:r>
              <a:rPr lang="en-GB" sz="1400" b="1" dirty="0">
                <a:solidFill>
                  <a:schemeClr val="dk1"/>
                </a:solidFill>
                <a:highlight>
                  <a:schemeClr val="lt1"/>
                </a:highlight>
                <a:latin typeface="Montserrat"/>
                <a:ea typeface="Montserrat"/>
                <a:cs typeface="Montserrat"/>
                <a:sym typeface="Montserrat"/>
              </a:rPr>
              <a:t>Free Phone: 1800 66 66 66,</a:t>
            </a:r>
            <a:r>
              <a:rPr lang="en-GB" sz="1400" dirty="0">
                <a:solidFill>
                  <a:schemeClr val="dk1"/>
                </a:solidFill>
                <a:highlight>
                  <a:schemeClr val="lt1"/>
                </a:highlight>
                <a:latin typeface="Montserrat"/>
                <a:ea typeface="Montserrat"/>
                <a:cs typeface="Montserrat"/>
                <a:sym typeface="Montserrat"/>
              </a:rPr>
              <a:t> </a:t>
            </a:r>
            <a:r>
              <a:rPr lang="en-GB" sz="1400" b="1" dirty="0">
                <a:solidFill>
                  <a:schemeClr val="dk1"/>
                </a:solidFill>
                <a:highlight>
                  <a:schemeClr val="lt1"/>
                </a:highlight>
                <a:latin typeface="Montserrat"/>
                <a:ea typeface="Montserrat"/>
                <a:cs typeface="Montserrat"/>
                <a:sym typeface="Montserrat"/>
              </a:rPr>
              <a:t>Free Text: 50100</a:t>
            </a:r>
            <a:r>
              <a:rPr lang="en-GB" sz="1400" dirty="0">
                <a:solidFill>
                  <a:schemeClr val="dk1"/>
                </a:solidFill>
                <a:highlight>
                  <a:schemeClr val="lt1"/>
                </a:highlight>
                <a:latin typeface="Montserrat"/>
                <a:ea typeface="Montserrat"/>
                <a:cs typeface="Montserrat"/>
                <a:sym typeface="Montserrat"/>
              </a:rPr>
              <a:t> or chat online </a:t>
            </a:r>
            <a:r>
              <a:rPr lang="en-GB" sz="1400" b="1" dirty="0" err="1">
                <a:solidFill>
                  <a:schemeClr val="dk1"/>
                </a:solidFill>
                <a:highlight>
                  <a:schemeClr val="lt1"/>
                </a:highlight>
                <a:latin typeface="Montserrat"/>
                <a:ea typeface="Montserrat"/>
                <a:cs typeface="Montserrat"/>
                <a:sym typeface="Montserrat"/>
              </a:rPr>
              <a:t>www.childline.ie</a:t>
            </a:r>
            <a:r>
              <a:rPr lang="en-GB" sz="1400" b="1" dirty="0">
                <a:solidFill>
                  <a:schemeClr val="dk1"/>
                </a:solidFill>
                <a:highlight>
                  <a:schemeClr val="lt1"/>
                </a:highlight>
                <a:latin typeface="Montserrat"/>
                <a:ea typeface="Montserrat"/>
                <a:cs typeface="Montserrat"/>
                <a:sym typeface="Montserrat"/>
              </a:rPr>
              <a:t> </a:t>
            </a:r>
            <a:endParaRPr sz="1400" b="1" dirty="0">
              <a:solidFill>
                <a:srgbClr val="000000"/>
              </a:solidFill>
              <a:latin typeface="Montserrat"/>
              <a:ea typeface="Montserrat"/>
              <a:cs typeface="Montserrat"/>
              <a:sym typeface="Montserrat"/>
            </a:endParaRPr>
          </a:p>
          <a:p>
            <a:pPr marL="457200" lvl="0" indent="-317500" algn="l" rtl="0">
              <a:lnSpc>
                <a:spcPct val="115000"/>
              </a:lnSpc>
              <a:spcBef>
                <a:spcPts val="600"/>
              </a:spcBef>
              <a:spcAft>
                <a:spcPts val="0"/>
              </a:spcAft>
              <a:buClr>
                <a:schemeClr val="dk1"/>
              </a:buClr>
              <a:buSzPts val="1400"/>
              <a:buFont typeface="Montserrat"/>
              <a:buChar char="➔"/>
            </a:pPr>
            <a:r>
              <a:rPr lang="en-GB" sz="1400" b="1" dirty="0">
                <a:solidFill>
                  <a:schemeClr val="dk1"/>
                </a:solidFill>
                <a:latin typeface="Montserrat"/>
                <a:ea typeface="Montserrat"/>
                <a:cs typeface="Montserrat"/>
                <a:sym typeface="Montserrat"/>
              </a:rPr>
              <a:t>Make time for rest &amp; reflection. </a:t>
            </a:r>
            <a:endParaRPr sz="1400" b="1" dirty="0">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sz="1400" b="1" dirty="0">
                <a:solidFill>
                  <a:schemeClr val="dk1"/>
                </a:solidFill>
                <a:latin typeface="Montserrat"/>
                <a:ea typeface="Montserrat"/>
                <a:cs typeface="Montserrat"/>
                <a:sym typeface="Montserrat"/>
              </a:rPr>
              <a:t>Set time notifications or screen free breaks. </a:t>
            </a:r>
            <a:endParaRPr sz="1400" b="1" dirty="0">
              <a:solidFill>
                <a:schemeClr val="dk1"/>
              </a:solidFill>
              <a:latin typeface="Montserrat"/>
              <a:ea typeface="Montserrat"/>
              <a:cs typeface="Montserrat"/>
              <a:sym typeface="Montserrat"/>
            </a:endParaRPr>
          </a:p>
          <a:p>
            <a:pPr marL="457200" lvl="0" indent="0" algn="l" rtl="0">
              <a:lnSpc>
                <a:spcPct val="115000"/>
              </a:lnSpc>
              <a:spcBef>
                <a:spcPts val="600"/>
              </a:spcBef>
              <a:spcAft>
                <a:spcPts val="0"/>
              </a:spcAft>
              <a:buSzPts val="2200"/>
              <a:buNone/>
            </a:pPr>
            <a:endParaRPr sz="1600" b="1" dirty="0">
              <a:solidFill>
                <a:srgbClr val="000000"/>
              </a:solidFill>
              <a:latin typeface="Montserrat"/>
              <a:ea typeface="Montserrat"/>
              <a:cs typeface="Montserrat"/>
              <a:sym typeface="Montserrat"/>
            </a:endParaRPr>
          </a:p>
          <a:p>
            <a:pPr marL="0" lvl="0" indent="0" algn="l" rtl="0">
              <a:lnSpc>
                <a:spcPct val="115000"/>
              </a:lnSpc>
              <a:spcBef>
                <a:spcPts val="600"/>
              </a:spcBef>
              <a:spcAft>
                <a:spcPts val="0"/>
              </a:spcAft>
              <a:buSzPts val="2200"/>
              <a:buNone/>
            </a:pPr>
            <a:endParaRPr sz="1600" b="1" dirty="0">
              <a:solidFill>
                <a:srgbClr val="000000"/>
              </a:solidFill>
              <a:latin typeface="Montserrat"/>
              <a:ea typeface="Montserrat"/>
              <a:cs typeface="Montserrat"/>
              <a:sym typeface="Montserrat"/>
            </a:endParaRPr>
          </a:p>
          <a:p>
            <a:pPr marL="457200" lvl="0" indent="0" algn="l" rtl="0">
              <a:lnSpc>
                <a:spcPct val="100000"/>
              </a:lnSpc>
              <a:spcBef>
                <a:spcPts val="600"/>
              </a:spcBef>
              <a:spcAft>
                <a:spcPts val="0"/>
              </a:spcAft>
              <a:buSzPts val="2200"/>
              <a:buNone/>
            </a:pPr>
            <a:endParaRPr sz="800" dirty="0">
              <a:solidFill>
                <a:srgbClr val="000000"/>
              </a:solidFill>
            </a:endParaRPr>
          </a:p>
          <a:p>
            <a:pPr marL="457200" lvl="0" indent="0" algn="l" rtl="0">
              <a:lnSpc>
                <a:spcPct val="100000"/>
              </a:lnSpc>
              <a:spcBef>
                <a:spcPts val="600"/>
              </a:spcBef>
              <a:spcAft>
                <a:spcPts val="0"/>
              </a:spcAft>
              <a:buSzPts val="2200"/>
              <a:buNone/>
            </a:pPr>
            <a:endParaRPr sz="1400" dirty="0">
              <a:solidFill>
                <a:srgbClr val="000000"/>
              </a:solidFill>
              <a:highlight>
                <a:srgbClr val="F9CB9C"/>
              </a:highlight>
            </a:endParaRPr>
          </a:p>
          <a:p>
            <a:pPr marL="0" lvl="0" indent="0" algn="l" rtl="0">
              <a:lnSpc>
                <a:spcPct val="100000"/>
              </a:lnSpc>
              <a:spcBef>
                <a:spcPts val="600"/>
              </a:spcBef>
              <a:spcAft>
                <a:spcPts val="0"/>
              </a:spcAft>
              <a:buSzPts val="2200"/>
              <a:buNone/>
            </a:pPr>
            <a:endParaRPr sz="1400" b="1" i="1" dirty="0">
              <a:solidFill>
                <a:schemeClr val="dk1"/>
              </a:solidFill>
              <a:latin typeface="Montserrat"/>
              <a:ea typeface="Montserrat"/>
              <a:cs typeface="Montserrat"/>
              <a:sym typeface="Montserrat"/>
            </a:endParaRPr>
          </a:p>
        </p:txBody>
      </p:sp>
      <p:pic>
        <p:nvPicPr>
          <p:cNvPr id="3293" name="Google Shape;3293;p100"/>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7550" y="53675"/>
            <a:ext cx="2597624" cy="59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9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9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92">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9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7"/>
        <p:cNvGrpSpPr/>
        <p:nvPr/>
      </p:nvGrpSpPr>
      <p:grpSpPr>
        <a:xfrm>
          <a:off x="0" y="0"/>
          <a:ext cx="0" cy="0"/>
          <a:chOff x="0" y="0"/>
          <a:chExt cx="0" cy="0"/>
        </a:xfrm>
      </p:grpSpPr>
      <p:sp>
        <p:nvSpPr>
          <p:cNvPr id="3298" name="Google Shape;3298;p101"/>
          <p:cNvSpPr txBox="1">
            <a:spLocks noGrp="1"/>
          </p:cNvSpPr>
          <p:nvPr>
            <p:ph type="body" idx="1"/>
          </p:nvPr>
        </p:nvSpPr>
        <p:spPr>
          <a:xfrm>
            <a:off x="1457875" y="1006825"/>
            <a:ext cx="7371600" cy="2902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Font typeface="Montserrat"/>
              <a:buChar char="➔"/>
            </a:pPr>
            <a:r>
              <a:rPr lang="en-GB" sz="1400" b="1">
                <a:solidFill>
                  <a:srgbClr val="000000"/>
                </a:solidFill>
                <a:latin typeface="Montserrat"/>
                <a:ea typeface="Montserrat"/>
                <a:cs typeface="Montserrat"/>
                <a:sym typeface="Montserrat"/>
              </a:rPr>
              <a:t>Seek out the positive. </a:t>
            </a:r>
            <a:r>
              <a:rPr lang="en-GB" sz="1400">
                <a:solidFill>
                  <a:srgbClr val="000000"/>
                </a:solidFill>
                <a:latin typeface="Montserrat"/>
                <a:ea typeface="Montserrat"/>
                <a:cs typeface="Montserrat"/>
                <a:sym typeface="Montserrat"/>
              </a:rPr>
              <a:t>For example, </a:t>
            </a:r>
            <a:r>
              <a:rPr lang="en-GB" sz="1400">
                <a:solidFill>
                  <a:srgbClr val="000000"/>
                </a:solidFill>
                <a:highlight>
                  <a:srgbClr val="FFFFFF"/>
                </a:highlight>
                <a:latin typeface="Montserrat"/>
                <a:ea typeface="Montserrat"/>
                <a:cs typeface="Montserrat"/>
                <a:sym typeface="Montserrat"/>
              </a:rPr>
              <a:t>post, like, share positive, encouraging, inspiring content &amp; messages.</a:t>
            </a:r>
            <a:endParaRPr sz="1400">
              <a:solidFill>
                <a:srgbClr val="000000"/>
              </a:solidFill>
              <a:highlight>
                <a:srgbClr val="FFFFFF"/>
              </a:highlight>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highlight>
                  <a:srgbClr val="FFFFFF"/>
                </a:highlight>
                <a:latin typeface="Montserrat"/>
                <a:ea typeface="Montserrat"/>
                <a:cs typeface="Montserrat"/>
                <a:sym typeface="Montserrat"/>
              </a:rPr>
              <a:t>Purposefully connect with others. </a:t>
            </a:r>
            <a:r>
              <a:rPr lang="en-GB" sz="1400">
                <a:solidFill>
                  <a:srgbClr val="000000"/>
                </a:solidFill>
                <a:highlight>
                  <a:srgbClr val="FFFFFF"/>
                </a:highlight>
                <a:latin typeface="Montserrat"/>
                <a:ea typeface="Montserrat"/>
                <a:cs typeface="Montserrat"/>
                <a:sym typeface="Montserrat"/>
              </a:rPr>
              <a:t>Be mindful/purposeful about how you use social media to connect with others, to learn or create something and not just to mindlessly scroll.</a:t>
            </a:r>
            <a:endParaRPr sz="1400">
              <a:solidFill>
                <a:srgbClr val="000000"/>
              </a:solidFill>
              <a:highlight>
                <a:srgbClr val="FFFFFF"/>
              </a:highlight>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highlight>
                  <a:srgbClr val="FFFFFF"/>
                </a:highlight>
                <a:latin typeface="Montserrat"/>
                <a:ea typeface="Montserrat"/>
                <a:cs typeface="Montserrat"/>
                <a:sym typeface="Montserrat"/>
              </a:rPr>
              <a:t>Don’t feed the trolls. </a:t>
            </a:r>
            <a:r>
              <a:rPr lang="en-GB" sz="1400">
                <a:solidFill>
                  <a:srgbClr val="000000"/>
                </a:solidFill>
                <a:highlight>
                  <a:srgbClr val="FFFFFF"/>
                </a:highlight>
                <a:latin typeface="Montserrat"/>
                <a:ea typeface="Montserrat"/>
                <a:cs typeface="Montserrat"/>
                <a:sym typeface="Montserrat"/>
              </a:rPr>
              <a:t>Don’t post, like, share or comment on upsetting or nasty content &amp; messages.</a:t>
            </a:r>
            <a:endParaRPr sz="1400" b="1">
              <a:solidFill>
                <a:srgbClr val="000000"/>
              </a:solidFill>
              <a:highlight>
                <a:srgbClr val="FFFFFF"/>
              </a:highlight>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highlight>
                  <a:srgbClr val="FFFFFF"/>
                </a:highlight>
                <a:latin typeface="Montserrat"/>
                <a:ea typeface="Montserrat"/>
                <a:cs typeface="Montserrat"/>
                <a:sym typeface="Montserrat"/>
              </a:rPr>
              <a:t>Respectfully </a:t>
            </a:r>
            <a:r>
              <a:rPr lang="en-GB" sz="1400" b="1">
                <a:solidFill>
                  <a:schemeClr val="dk1"/>
                </a:solidFill>
                <a:highlight>
                  <a:srgbClr val="FFFFFF"/>
                </a:highlight>
                <a:latin typeface="Montserrat"/>
                <a:ea typeface="Montserrat"/>
                <a:cs typeface="Montserrat"/>
                <a:sym typeface="Montserrat"/>
              </a:rPr>
              <a:t>Disagree</a:t>
            </a:r>
            <a:r>
              <a:rPr lang="en-GB" sz="1400" b="1">
                <a:solidFill>
                  <a:srgbClr val="000000"/>
                </a:solidFill>
                <a:highlight>
                  <a:srgbClr val="FFFFFF"/>
                </a:highlight>
                <a:latin typeface="Montserrat"/>
                <a:ea typeface="Montserrat"/>
                <a:cs typeface="Montserrat"/>
                <a:sym typeface="Montserrat"/>
              </a:rPr>
              <a:t>. </a:t>
            </a:r>
            <a:r>
              <a:rPr lang="en-GB" sz="1400">
                <a:solidFill>
                  <a:srgbClr val="000000"/>
                </a:solidFill>
                <a:highlight>
                  <a:srgbClr val="FFFFFF"/>
                </a:highlight>
                <a:latin typeface="Montserrat"/>
                <a:ea typeface="Montserrat"/>
                <a:cs typeface="Montserrat"/>
                <a:sym typeface="Montserrat"/>
              </a:rPr>
              <a:t>If you disagree with someone that’s okay but do so respectfully. Stick to the facts and don’t get personal.</a:t>
            </a:r>
            <a:endParaRPr sz="1400">
              <a:solidFill>
                <a:srgbClr val="000000"/>
              </a:solidFill>
              <a:highlight>
                <a:srgbClr val="FFFFFF"/>
              </a:highlight>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highlight>
                  <a:srgbClr val="FFFFFF"/>
                </a:highlight>
                <a:latin typeface="Montserrat"/>
                <a:ea typeface="Montserrat"/>
                <a:cs typeface="Montserrat"/>
                <a:sym typeface="Montserrat"/>
              </a:rPr>
              <a:t>Don’t harass others online. </a:t>
            </a:r>
            <a:r>
              <a:rPr lang="en-GB" sz="1400">
                <a:solidFill>
                  <a:srgbClr val="000000"/>
                </a:solidFill>
                <a:highlight>
                  <a:srgbClr val="FFFFFF"/>
                </a:highlight>
                <a:latin typeface="Montserrat"/>
                <a:ea typeface="Montserrat"/>
                <a:cs typeface="Montserrat"/>
                <a:sym typeface="Montserrat"/>
              </a:rPr>
              <a:t>This can include behaviour such as personal threats and intimidation, stalking, exclusion, impersonation, personal humiliation or false reporting.</a:t>
            </a:r>
            <a:endParaRPr sz="1400">
              <a:solidFill>
                <a:srgbClr val="000000"/>
              </a:solidFill>
              <a:highlight>
                <a:srgbClr val="FFFFFF"/>
              </a:highlight>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GB" sz="1400" b="1">
                <a:solidFill>
                  <a:srgbClr val="000000"/>
                </a:solidFill>
                <a:highlight>
                  <a:srgbClr val="FFFFFF"/>
                </a:highlight>
                <a:latin typeface="Montserrat"/>
                <a:ea typeface="Montserrat"/>
                <a:cs typeface="Montserrat"/>
                <a:sym typeface="Montserrat"/>
              </a:rPr>
              <a:t>Respect copyright and fair use</a:t>
            </a:r>
            <a:r>
              <a:rPr lang="en-GB" sz="1400">
                <a:solidFill>
                  <a:srgbClr val="000000"/>
                </a:solidFill>
                <a:highlight>
                  <a:srgbClr val="FFFFFF"/>
                </a:highlight>
                <a:latin typeface="Montserrat"/>
                <a:ea typeface="Montserrat"/>
                <a:cs typeface="Montserrat"/>
                <a:sym typeface="Montserrat"/>
              </a:rPr>
              <a:t>.</a:t>
            </a:r>
            <a:endParaRPr sz="1400">
              <a:solidFill>
                <a:srgbClr val="000000"/>
              </a:solidFill>
              <a:highlight>
                <a:srgbClr val="FFFFFF"/>
              </a:highlight>
              <a:latin typeface="Montserrat"/>
              <a:ea typeface="Montserrat"/>
              <a:cs typeface="Montserrat"/>
              <a:sym typeface="Montserrat"/>
            </a:endParaRPr>
          </a:p>
        </p:txBody>
      </p:sp>
      <p:sp>
        <p:nvSpPr>
          <p:cNvPr id="3299" name="Google Shape;3299;p101"/>
          <p:cNvSpPr txBox="1">
            <a:spLocks noGrp="1"/>
          </p:cNvSpPr>
          <p:nvPr>
            <p:ph type="title"/>
          </p:nvPr>
        </p:nvSpPr>
        <p:spPr>
          <a:xfrm>
            <a:off x="2590750" y="3134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600"/>
              </a:spcBef>
              <a:spcAft>
                <a:spcPts val="0"/>
              </a:spcAft>
              <a:buClr>
                <a:schemeClr val="dk1"/>
              </a:buClr>
              <a:buSzPts val="1100"/>
              <a:buFont typeface="Arial"/>
              <a:buNone/>
            </a:pPr>
            <a:r>
              <a:rPr lang="en-GB" sz="2000" dirty="0">
                <a:solidFill>
                  <a:srgbClr val="00B0F0"/>
                </a:solidFill>
              </a:rPr>
              <a:t>Filtering the good from the bad:</a:t>
            </a:r>
            <a:endParaRPr sz="2000" dirty="0">
              <a:solidFill>
                <a:srgbClr val="00B0F0"/>
              </a:solidFill>
            </a:endParaRPr>
          </a:p>
          <a:p>
            <a:pPr marL="0" lvl="0" indent="0" algn="r" rtl="0">
              <a:lnSpc>
                <a:spcPct val="100000"/>
              </a:lnSpc>
              <a:spcBef>
                <a:spcPts val="600"/>
              </a:spcBef>
              <a:spcAft>
                <a:spcPts val="0"/>
              </a:spcAft>
              <a:buSzPts val="2400"/>
              <a:buNone/>
            </a:pPr>
            <a:r>
              <a:rPr lang="en-GB" sz="2000" dirty="0">
                <a:solidFill>
                  <a:srgbClr val="FF9900"/>
                </a:solidFill>
              </a:rPr>
              <a:t>How can I be a good digital citizen?</a:t>
            </a:r>
            <a:endParaRPr sz="2000" dirty="0">
              <a:solidFill>
                <a:srgbClr val="FF9900"/>
              </a:solidFill>
            </a:endParaRPr>
          </a:p>
        </p:txBody>
      </p:sp>
      <p:pic>
        <p:nvPicPr>
          <p:cNvPr id="3300" name="Google Shape;3300;p10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7550" y="53675"/>
            <a:ext cx="2597624" cy="59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4"/>
        <p:cNvGrpSpPr/>
        <p:nvPr/>
      </p:nvGrpSpPr>
      <p:grpSpPr>
        <a:xfrm>
          <a:off x="0" y="0"/>
          <a:ext cx="0" cy="0"/>
          <a:chOff x="0" y="0"/>
          <a:chExt cx="0" cy="0"/>
        </a:xfrm>
      </p:grpSpPr>
      <p:sp>
        <p:nvSpPr>
          <p:cNvPr id="3305" name="Google Shape;3305;p1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17</a:t>
            </a:fld>
            <a:endParaRPr/>
          </a:p>
        </p:txBody>
      </p:sp>
      <p:sp>
        <p:nvSpPr>
          <p:cNvPr id="3306" name="Google Shape;3306;p102"/>
          <p:cNvSpPr txBox="1"/>
          <p:nvPr/>
        </p:nvSpPr>
        <p:spPr>
          <a:xfrm>
            <a:off x="248400" y="1396425"/>
            <a:ext cx="33978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
        <p:nvSpPr>
          <p:cNvPr id="3307" name="Google Shape;3307;p102"/>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GB" sz="2600" b="1" i="0" u="none" strike="noStrike" cap="none">
                <a:solidFill>
                  <a:srgbClr val="FFA400"/>
                </a:solidFill>
                <a:latin typeface="Montserrat"/>
                <a:ea typeface="Montserrat"/>
                <a:cs typeface="Montserrat"/>
                <a:sym typeface="Montserrat"/>
              </a:rPr>
              <a:t>Safer Internet Day Selfie</a:t>
            </a:r>
            <a:endParaRPr sz="2600" b="0" i="0" u="none" strike="noStrike" cap="none">
              <a:solidFill>
                <a:srgbClr val="FFA400"/>
              </a:solidFill>
              <a:latin typeface="Montserrat Light"/>
              <a:ea typeface="Montserrat Light"/>
              <a:cs typeface="Montserrat Light"/>
              <a:sym typeface="Montserrat Light"/>
            </a:endParaRPr>
          </a:p>
        </p:txBody>
      </p:sp>
      <p:pic>
        <p:nvPicPr>
          <p:cNvPr id="3308" name="Google Shape;3308;p10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69834" y="-245954"/>
            <a:ext cx="2617073" cy="1869912"/>
          </a:xfrm>
          <a:prstGeom prst="rect">
            <a:avLst/>
          </a:prstGeom>
          <a:noFill/>
          <a:ln>
            <a:noFill/>
          </a:ln>
        </p:spPr>
      </p:pic>
      <p:pic>
        <p:nvPicPr>
          <p:cNvPr id="3309" name="Google Shape;3309;p10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23417" y="4489514"/>
            <a:ext cx="2354998" cy="520674"/>
          </a:xfrm>
          <a:prstGeom prst="rect">
            <a:avLst/>
          </a:prstGeom>
          <a:noFill/>
          <a:ln>
            <a:noFill/>
          </a:ln>
        </p:spPr>
      </p:pic>
      <p:pic>
        <p:nvPicPr>
          <p:cNvPr id="3310" name="Google Shape;3310;p10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1125" y="0"/>
            <a:ext cx="1778838" cy="1540295"/>
          </a:xfrm>
          <a:prstGeom prst="rect">
            <a:avLst/>
          </a:prstGeom>
          <a:noFill/>
          <a:ln>
            <a:noFill/>
          </a:ln>
        </p:spPr>
      </p:pic>
      <p:pic>
        <p:nvPicPr>
          <p:cNvPr id="3311" name="Google Shape;3311;p102" descr="29512738_757665944429053_7189551503153978920_n.jpg"/>
          <p:cNvPicPr preferRelativeResize="0"/>
          <p:nvPr/>
        </p:nvPicPr>
        <p:blipFill rotWithShape="1">
          <a:blip r:embed="rId6">
            <a:alphaModFix/>
          </a:blip>
          <a:srcRect/>
          <a:stretch/>
        </p:blipFill>
        <p:spPr>
          <a:xfrm>
            <a:off x="3986908" y="1254125"/>
            <a:ext cx="4910666" cy="2762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103"/>
          <p:cNvSpPr txBox="1">
            <a:spLocks noGrp="1"/>
          </p:cNvSpPr>
          <p:nvPr>
            <p:ph type="title"/>
          </p:nvPr>
        </p:nvSpPr>
        <p:spPr>
          <a:xfrm>
            <a:off x="2320924" y="224900"/>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GB"/>
              <a:t>Join the conversation </a:t>
            </a:r>
            <a:endParaRPr/>
          </a:p>
        </p:txBody>
      </p:sp>
      <p:sp>
        <p:nvSpPr>
          <p:cNvPr id="3317" name="Google Shape;3317;p103"/>
          <p:cNvSpPr txBox="1">
            <a:spLocks noGrp="1"/>
          </p:cNvSpPr>
          <p:nvPr>
            <p:ph type="body" idx="1"/>
          </p:nvPr>
        </p:nvSpPr>
        <p:spPr>
          <a:xfrm>
            <a:off x="582981" y="1644645"/>
            <a:ext cx="5513100" cy="2902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1" dirty="0">
                <a:solidFill>
                  <a:schemeClr val="dk1"/>
                </a:solidFill>
                <a:latin typeface="Montserrat"/>
                <a:ea typeface="Montserrat"/>
                <a:cs typeface="Montserrat"/>
                <a:sym typeface="Montserrat"/>
              </a:rPr>
              <a:t>Connect with </a:t>
            </a:r>
            <a:r>
              <a:rPr lang="en-GB" sz="1800" b="1" dirty="0" err="1">
                <a:solidFill>
                  <a:schemeClr val="dk1"/>
                </a:solidFill>
                <a:latin typeface="Montserrat"/>
                <a:ea typeface="Montserrat"/>
                <a:cs typeface="Montserrat"/>
                <a:sym typeface="Montserrat"/>
              </a:rPr>
              <a:t>Webwise</a:t>
            </a:r>
            <a:r>
              <a:rPr lang="en-GB" sz="1800" b="1" dirty="0">
                <a:solidFill>
                  <a:schemeClr val="dk1"/>
                </a:solidFill>
                <a:latin typeface="Montserrat"/>
                <a:ea typeface="Montserrat"/>
                <a:cs typeface="Montserrat"/>
                <a:sym typeface="Montserrat"/>
              </a:rPr>
              <a:t> on:</a:t>
            </a:r>
            <a:endParaRPr dirty="0"/>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dirty="0">
                <a:solidFill>
                  <a:schemeClr val="dk1"/>
                </a:solidFill>
                <a:latin typeface="Montserrat"/>
                <a:ea typeface="Montserrat"/>
                <a:cs typeface="Montserrat"/>
                <a:sym typeface="Montserrat"/>
              </a:rPr>
              <a:t>Twitter: @</a:t>
            </a:r>
            <a:r>
              <a:rPr lang="en-GB" sz="1800" b="1" dirty="0" err="1">
                <a:solidFill>
                  <a:schemeClr val="dk1"/>
                </a:solidFill>
                <a:latin typeface="Montserrat"/>
                <a:ea typeface="Montserrat"/>
                <a:cs typeface="Montserrat"/>
                <a:sym typeface="Montserrat"/>
              </a:rPr>
              <a:t>Webwise_Ireland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dirty="0">
                <a:solidFill>
                  <a:schemeClr val="dk1"/>
                </a:solidFill>
                <a:latin typeface="Montserrat"/>
                <a:ea typeface="Montserrat"/>
                <a:cs typeface="Montserrat"/>
                <a:sym typeface="Montserrat"/>
              </a:rPr>
              <a:t>Facebook: </a:t>
            </a:r>
            <a:r>
              <a:rPr lang="en-GB" sz="1800" b="1" dirty="0" err="1">
                <a:solidFill>
                  <a:schemeClr val="dk1"/>
                </a:solidFill>
                <a:latin typeface="Montserrat"/>
                <a:ea typeface="Montserrat"/>
                <a:cs typeface="Montserrat"/>
                <a:sym typeface="Montserrat"/>
              </a:rPr>
              <a:t>facebook.com</a:t>
            </a:r>
            <a:r>
              <a:rPr lang="en-GB" sz="1800" b="1" dirty="0">
                <a:solidFill>
                  <a:schemeClr val="dk1"/>
                </a:solidFill>
                <a:latin typeface="Montserrat"/>
                <a:ea typeface="Montserrat"/>
                <a:cs typeface="Montserrat"/>
                <a:sym typeface="Montserrat"/>
              </a:rPr>
              <a:t>/</a:t>
            </a:r>
            <a:r>
              <a:rPr lang="en-GB" sz="1800" b="1" dirty="0" err="1">
                <a:solidFill>
                  <a:schemeClr val="dk1"/>
                </a:solidFill>
                <a:latin typeface="Montserrat"/>
                <a:ea typeface="Montserrat"/>
                <a:cs typeface="Montserrat"/>
                <a:sym typeface="Montserrat"/>
              </a:rPr>
              <a:t>webwise_Ireland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dirty="0">
                <a:solidFill>
                  <a:schemeClr val="dk1"/>
                </a:solidFill>
                <a:latin typeface="Montserrat"/>
                <a:ea typeface="Montserrat"/>
                <a:cs typeface="Montserrat"/>
                <a:sym typeface="Montserrat"/>
              </a:rPr>
              <a:t>Instagram: </a:t>
            </a:r>
            <a:r>
              <a:rPr lang="en-GB" sz="1800" b="1" dirty="0" err="1">
                <a:solidFill>
                  <a:schemeClr val="dk1"/>
                </a:solidFill>
                <a:latin typeface="Montserrat"/>
                <a:ea typeface="Montserrat"/>
                <a:cs typeface="Montserrat"/>
                <a:sym typeface="Montserrat"/>
              </a:rPr>
              <a:t>webwiseireland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p:txBody>
      </p:sp>
      <p:sp>
        <p:nvSpPr>
          <p:cNvPr id="3318" name="Google Shape;3318;p1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18</a:t>
            </a:fld>
            <a:endParaRPr/>
          </a:p>
        </p:txBody>
      </p:sp>
      <p:pic>
        <p:nvPicPr>
          <p:cNvPr id="3319" name="Google Shape;3319;p10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83535" y="511826"/>
            <a:ext cx="2196028" cy="485526"/>
          </a:xfrm>
          <a:prstGeom prst="rect">
            <a:avLst/>
          </a:prstGeom>
          <a:noFill/>
          <a:ln>
            <a:noFill/>
          </a:ln>
        </p:spPr>
      </p:pic>
      <p:pic>
        <p:nvPicPr>
          <p:cNvPr id="3320" name="Google Shape;3320;p10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579563" y="-135466"/>
            <a:ext cx="2491393" cy="1780111"/>
          </a:xfrm>
          <a:prstGeom prst="rect">
            <a:avLst/>
          </a:prstGeom>
          <a:noFill/>
          <a:ln>
            <a:noFill/>
          </a:ln>
        </p:spPr>
      </p:pic>
      <p:sp>
        <p:nvSpPr>
          <p:cNvPr id="3321" name="Google Shape;3321;p103"/>
          <p:cNvSpPr/>
          <p:nvPr/>
        </p:nvSpPr>
        <p:spPr>
          <a:xfrm>
            <a:off x="5289625" y="893000"/>
            <a:ext cx="35406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3322" name="Google Shape;3322;p103" descr="Screen Shot 2020-02-01 at 14.50.48.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567250" y="3285714"/>
            <a:ext cx="1670200" cy="1847750"/>
          </a:xfrm>
          <a:prstGeom prst="rect">
            <a:avLst/>
          </a:prstGeom>
          <a:noFill/>
          <a:ln>
            <a:noFill/>
          </a:ln>
        </p:spPr>
      </p:pic>
      <p:pic>
        <p:nvPicPr>
          <p:cNvPr id="3323" name="Google Shape;3323;p103" descr="Screen Shot 2020-02-01 at 14.50.48.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231568" y="3194822"/>
            <a:ext cx="1906551" cy="19486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Google Shape;3118;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pic>
        <p:nvPicPr>
          <p:cNvPr id="3119" name="Google Shape;3119;p8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02129" y="125821"/>
            <a:ext cx="2542006" cy="562043"/>
          </a:xfrm>
          <a:prstGeom prst="rect">
            <a:avLst/>
          </a:prstGeom>
          <a:noFill/>
          <a:ln>
            <a:noFill/>
          </a:ln>
        </p:spPr>
      </p:pic>
      <p:sp>
        <p:nvSpPr>
          <p:cNvPr id="3120" name="Google Shape;3120;p87"/>
          <p:cNvSpPr/>
          <p:nvPr/>
        </p:nvSpPr>
        <p:spPr>
          <a:xfrm>
            <a:off x="3144125" y="1270475"/>
            <a:ext cx="58476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Responsible for the promotion and coordination of Safer Internet Day in Ireland </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Develop education resources and programmes for schools to address a range of online safety initiatives</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Webwise are supported by a Youth Advisory panel made up of second-level students from across Ireland</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free training programmes to second-level students to support schools engaging in Safer Internet Day</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information, advice, and tools to parents to support their engagement in their children’s online live</a:t>
            </a:r>
            <a:endParaRPr sz="14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Students can find more information on the dedicated youth hub: http://webwise.ie/youth</a:t>
            </a:r>
            <a:endParaRPr sz="1400" b="0" i="0" u="none" strike="noStrike" cap="none">
              <a:solidFill>
                <a:schemeClr val="dk1"/>
              </a:solidFill>
              <a:latin typeface="Montserrat"/>
              <a:ea typeface="Montserrat"/>
              <a:cs typeface="Montserrat"/>
              <a:sym typeface="Montserrat"/>
            </a:endParaRPr>
          </a:p>
        </p:txBody>
      </p:sp>
      <p:sp>
        <p:nvSpPr>
          <p:cNvPr id="3121" name="Google Shape;3121;p87"/>
          <p:cNvSpPr/>
          <p:nvPr/>
        </p:nvSpPr>
        <p:spPr>
          <a:xfrm>
            <a:off x="3422075" y="687875"/>
            <a:ext cx="54441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Irish Internet Safety Awareness Centre that promotes safer use of the internet by young people</a:t>
            </a:r>
            <a:endParaRPr sz="1400" b="0" i="0" u="none" strike="noStrike" cap="none">
              <a:solidFill>
                <a:srgbClr val="000000"/>
              </a:solidFill>
              <a:latin typeface="Arial"/>
              <a:ea typeface="Arial"/>
              <a:cs typeface="Arial"/>
              <a:sym typeface="Arial"/>
            </a:endParaRPr>
          </a:p>
        </p:txBody>
      </p:sp>
      <p:grpSp>
        <p:nvGrpSpPr>
          <p:cNvPr id="3122" name="Google Shape;3122;p87"/>
          <p:cNvGrpSpPr/>
          <p:nvPr/>
        </p:nvGrpSpPr>
        <p:grpSpPr>
          <a:xfrm rot="5400000">
            <a:off x="-347769" y="1333961"/>
            <a:ext cx="4131817" cy="3092405"/>
            <a:chOff x="531239" y="2245624"/>
            <a:chExt cx="4710234" cy="3525313"/>
          </a:xfrm>
        </p:grpSpPr>
        <p:pic>
          <p:nvPicPr>
            <p:cNvPr id="3123" name="Google Shape;3123;p87"/>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3124" name="Google Shape;3124;p87"/>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3125" name="Google Shape;3125;p87"/>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00" b="1" i="0" u="none" strike="noStrike" cap="none">
                <a:solidFill>
                  <a:srgbClr val="FF0000"/>
                </a:solidFill>
                <a:latin typeface="Montserrat"/>
                <a:ea typeface="Montserrat"/>
                <a:cs typeface="Montserrat"/>
                <a:sym typeface="Montserrat"/>
              </a:rPr>
              <a:t>ABOUT WEBWISE</a:t>
            </a:r>
            <a:endParaRPr sz="2200" b="1" i="0" u="none" strike="noStrike" cap="none">
              <a:solidFill>
                <a:srgbClr val="FF0000"/>
              </a:solidFill>
              <a:latin typeface="Montserrat"/>
              <a:ea typeface="Montserrat"/>
              <a:cs typeface="Montserrat"/>
              <a:sym typeface="Montserrat"/>
            </a:endParaRPr>
          </a:p>
        </p:txBody>
      </p:sp>
      <p:pic>
        <p:nvPicPr>
          <p:cNvPr id="3126" name="Google Shape;3126;p8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91215" y="1125908"/>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0"/>
        <p:cNvGrpSpPr/>
        <p:nvPr/>
      </p:nvGrpSpPr>
      <p:grpSpPr>
        <a:xfrm>
          <a:off x="0" y="0"/>
          <a:ext cx="0" cy="0"/>
          <a:chOff x="0" y="0"/>
          <a:chExt cx="0" cy="0"/>
        </a:xfrm>
      </p:grpSpPr>
      <p:sp>
        <p:nvSpPr>
          <p:cNvPr id="3341" name="Google Shape;3341;p105"/>
          <p:cNvSpPr txBox="1">
            <a:spLocks noGrp="1"/>
          </p:cNvSpPr>
          <p:nvPr>
            <p:ph type="ctrTitle"/>
          </p:nvPr>
        </p:nvSpPr>
        <p:spPr>
          <a:xfrm>
            <a:off x="1687650" y="3190446"/>
            <a:ext cx="5768700" cy="979200"/>
          </a:xfrm>
          <a:prstGeom prst="rect">
            <a:avLst/>
          </a:prstGeom>
          <a:solidFill>
            <a:srgbClr val="999999">
              <a:alpha val="6118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r>
              <a:rPr lang="en-GB" sz="2200" b="1">
                <a:solidFill>
                  <a:schemeClr val="lt1"/>
                </a:solidFill>
              </a:rPr>
              <a:t>EXTENDED SAFER INTERNET DAY ACTIVITIES</a:t>
            </a:r>
            <a:endParaRPr sz="2200" b="1">
              <a:solidFill>
                <a:schemeClr val="lt1"/>
              </a:solidFill>
            </a:endParaRPr>
          </a:p>
        </p:txBody>
      </p:sp>
      <p:pic>
        <p:nvPicPr>
          <p:cNvPr id="3342" name="Google Shape;3342;p10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052650" y="113800"/>
            <a:ext cx="3123825" cy="726775"/>
          </a:xfrm>
          <a:prstGeom prst="rect">
            <a:avLst/>
          </a:prstGeom>
          <a:noFill/>
          <a:ln>
            <a:noFill/>
          </a:ln>
        </p:spPr>
      </p:pic>
      <p:sp>
        <p:nvSpPr>
          <p:cNvPr id="3343" name="Google Shape;3343;p105"/>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373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344" name="Google Shape;3344;p10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37281" y="4311656"/>
            <a:ext cx="1479001" cy="1056761"/>
          </a:xfrm>
          <a:prstGeom prst="rect">
            <a:avLst/>
          </a:prstGeom>
          <a:noFill/>
          <a:ln>
            <a:noFill/>
          </a:ln>
        </p:spPr>
      </p:pic>
      <p:pic>
        <p:nvPicPr>
          <p:cNvPr id="3345" name="Google Shape;3345;p10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96114" y="4701765"/>
            <a:ext cx="1980352" cy="276544"/>
          </a:xfrm>
          <a:prstGeom prst="rect">
            <a:avLst/>
          </a:prstGeom>
          <a:noFill/>
          <a:ln>
            <a:noFill/>
          </a:ln>
        </p:spPr>
      </p:pic>
      <p:pic>
        <p:nvPicPr>
          <p:cNvPr id="3346" name="Google Shape;3346;p105"/>
          <p:cNvPicPr preferRelativeResize="0"/>
          <p:nvPr/>
        </p:nvPicPr>
        <p:blipFill rotWithShape="1">
          <a:blip r:embed="rId7">
            <a:alphaModFix/>
          </a:blip>
          <a:srcRect/>
          <a:stretch/>
        </p:blipFill>
        <p:spPr>
          <a:xfrm>
            <a:off x="3165754" y="4623624"/>
            <a:ext cx="967495" cy="421325"/>
          </a:xfrm>
          <a:prstGeom prst="rect">
            <a:avLst/>
          </a:prstGeom>
          <a:noFill/>
          <a:ln>
            <a:noFill/>
          </a:ln>
        </p:spPr>
      </p:pic>
      <p:pic>
        <p:nvPicPr>
          <p:cNvPr id="3347" name="Google Shape;3347;p105"/>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75737" y="4577941"/>
            <a:ext cx="1310205" cy="5126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1"/>
        <p:cNvGrpSpPr/>
        <p:nvPr/>
      </p:nvGrpSpPr>
      <p:grpSpPr>
        <a:xfrm>
          <a:off x="0" y="0"/>
          <a:ext cx="0" cy="0"/>
          <a:chOff x="0" y="0"/>
          <a:chExt cx="0" cy="0"/>
        </a:xfrm>
      </p:grpSpPr>
      <p:sp>
        <p:nvSpPr>
          <p:cNvPr id="3352" name="Google Shape;3352;p106"/>
          <p:cNvSpPr txBox="1">
            <a:spLocks noGrp="1"/>
          </p:cNvSpPr>
          <p:nvPr>
            <p:ph type="ctrTitle"/>
          </p:nvPr>
        </p:nvSpPr>
        <p:spPr>
          <a:xfrm>
            <a:off x="685800" y="2517500"/>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GB"/>
              <a:t>“Not everything we see online tell the whole story.”</a:t>
            </a:r>
            <a:endParaRPr/>
          </a:p>
        </p:txBody>
      </p:sp>
      <p:sp>
        <p:nvSpPr>
          <p:cNvPr id="3353" name="Google Shape;3353;p106"/>
          <p:cNvSpPr txBox="1">
            <a:spLocks noGrp="1"/>
          </p:cNvSpPr>
          <p:nvPr>
            <p:ph type="subTitle" idx="1"/>
          </p:nvPr>
        </p:nvSpPr>
        <p:spPr>
          <a:xfrm>
            <a:off x="685800" y="754223"/>
            <a:ext cx="4252500" cy="7848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dk2"/>
              </a:buClr>
              <a:buSzPts val="2200"/>
              <a:buNone/>
            </a:pPr>
            <a:r>
              <a:rPr lang="en-GB"/>
              <a:t>#TheFullPicture</a:t>
            </a:r>
            <a:endParaRPr/>
          </a:p>
        </p:txBody>
      </p:sp>
      <p:pic>
        <p:nvPicPr>
          <p:cNvPr id="3354" name="Google Shape;3354;p10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284897" y="4354149"/>
            <a:ext cx="2456800" cy="561650"/>
          </a:xfrm>
          <a:prstGeom prst="rect">
            <a:avLst/>
          </a:prstGeom>
          <a:noFill/>
          <a:ln>
            <a:noFill/>
          </a:ln>
        </p:spPr>
      </p:pic>
      <p:pic>
        <p:nvPicPr>
          <p:cNvPr id="3355" name="Google Shape;3355;p106"/>
          <p:cNvPicPr preferRelativeResize="0"/>
          <p:nvPr/>
        </p:nvPicPr>
        <p:blipFill rotWithShape="1">
          <a:blip r:embed="rId4">
            <a:alphaModFix/>
          </a:blip>
          <a:srcRect/>
          <a:stretch/>
        </p:blipFill>
        <p:spPr>
          <a:xfrm>
            <a:off x="6045116" y="1005198"/>
            <a:ext cx="2431350" cy="3629776"/>
          </a:xfrm>
          <a:prstGeom prst="rect">
            <a:avLst/>
          </a:prstGeom>
          <a:noFill/>
          <a:ln>
            <a:noFill/>
          </a:ln>
        </p:spPr>
      </p:pic>
      <p:grpSp>
        <p:nvGrpSpPr>
          <p:cNvPr id="3356" name="Google Shape;3356;p106"/>
          <p:cNvGrpSpPr/>
          <p:nvPr/>
        </p:nvGrpSpPr>
        <p:grpSpPr>
          <a:xfrm>
            <a:off x="5995967" y="754230"/>
            <a:ext cx="2529652" cy="4257532"/>
            <a:chOff x="3304209" y="275889"/>
            <a:chExt cx="3395050" cy="5238750"/>
          </a:xfrm>
        </p:grpSpPr>
        <p:sp>
          <p:nvSpPr>
            <p:cNvPr id="3357" name="Google Shape;3357;p106"/>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106"/>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106"/>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106"/>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61" name="Google Shape;3361;p106"/>
          <p:cNvSpPr txBox="1"/>
          <p:nvPr/>
        </p:nvSpPr>
        <p:spPr>
          <a:xfrm>
            <a:off x="123251" y="107470"/>
            <a:ext cx="7471800" cy="66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r>
              <a:rPr lang="en-GB" sz="3600" b="1" i="0" u="none" strike="noStrike" cap="none">
                <a:solidFill>
                  <a:schemeClr val="lt1"/>
                </a:solidFill>
                <a:latin typeface="Montserrat"/>
                <a:ea typeface="Montserrat"/>
                <a:cs typeface="Montserrat"/>
                <a:sym typeface="Montserrat"/>
              </a:rPr>
              <a:t>Group Discussion Activity</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5"/>
        <p:cNvGrpSpPr/>
        <p:nvPr/>
      </p:nvGrpSpPr>
      <p:grpSpPr>
        <a:xfrm>
          <a:off x="0" y="0"/>
          <a:ext cx="0" cy="0"/>
          <a:chOff x="0" y="0"/>
          <a:chExt cx="0" cy="0"/>
        </a:xfrm>
      </p:grpSpPr>
      <p:sp>
        <p:nvSpPr>
          <p:cNvPr id="3366" name="Google Shape;3366;p107"/>
          <p:cNvSpPr txBox="1">
            <a:spLocks noGrp="1"/>
          </p:cNvSpPr>
          <p:nvPr>
            <p:ph type="title"/>
          </p:nvPr>
        </p:nvSpPr>
        <p:spPr>
          <a:xfrm>
            <a:off x="2393900" y="7915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a:solidFill>
                  <a:srgbClr val="4EB3FF"/>
                </a:solidFill>
              </a:rPr>
              <a:t>ACTIVITY: Agony Aunt/Uncle</a:t>
            </a:r>
            <a:endParaRPr>
              <a:solidFill>
                <a:srgbClr val="4EB3FF"/>
              </a:solidFill>
            </a:endParaRPr>
          </a:p>
        </p:txBody>
      </p:sp>
      <p:sp>
        <p:nvSpPr>
          <p:cNvPr id="3367" name="Google Shape;3367;p107"/>
          <p:cNvSpPr txBox="1">
            <a:spLocks noGrp="1"/>
          </p:cNvSpPr>
          <p:nvPr>
            <p:ph type="body" idx="1"/>
          </p:nvPr>
        </p:nvSpPr>
        <p:spPr>
          <a:xfrm>
            <a:off x="4963443" y="1120510"/>
            <a:ext cx="3981600" cy="29025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Clr>
                <a:schemeClr val="dk1"/>
              </a:buClr>
              <a:buSzPts val="1400"/>
              <a:buFont typeface="Montserrat"/>
              <a:buChar char="➔"/>
            </a:pPr>
            <a:r>
              <a:rPr lang="en-GB" sz="1400" b="1">
                <a:solidFill>
                  <a:schemeClr val="dk1"/>
                </a:solidFill>
                <a:latin typeface="Montserrat"/>
                <a:ea typeface="Montserrat"/>
                <a:cs typeface="Montserrat"/>
                <a:sym typeface="Montserrat"/>
              </a:rPr>
              <a:t>Read the diary entries from the characters from the Full Picture.</a:t>
            </a:r>
            <a:r>
              <a:rPr lang="en-GB" sz="1400">
                <a:solidFill>
                  <a:schemeClr val="dk1"/>
                </a:solidFill>
                <a:latin typeface="Montserrat"/>
                <a:ea typeface="Montserrat"/>
                <a:cs typeface="Montserrat"/>
                <a:sym typeface="Montserrat"/>
              </a:rPr>
              <a:t> </a:t>
            </a:r>
            <a:endParaRPr sz="1400">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None/>
            </a:pPr>
            <a:endParaRPr sz="1400">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chemeClr val="dk1"/>
              </a:buClr>
              <a:buSzPts val="1600"/>
              <a:buFont typeface="Montserrat"/>
              <a:buChar char="➔"/>
            </a:pPr>
            <a:r>
              <a:rPr lang="en-GB" sz="1400" b="1">
                <a:solidFill>
                  <a:schemeClr val="dk1"/>
                </a:solidFill>
                <a:latin typeface="Montserrat"/>
                <a:ea typeface="Montserrat"/>
                <a:cs typeface="Montserrat"/>
                <a:sym typeface="Montserrat"/>
              </a:rPr>
              <a:t>Offer advice &amp; support to the young person on how to deal with influences or pressures that might be affecting their self-esteem online and help them manage their online wellbeing better.</a:t>
            </a:r>
            <a:r>
              <a:rPr lang="en-GB" sz="1600" b="1">
                <a:solidFill>
                  <a:schemeClr val="dk1"/>
                </a:solidFill>
                <a:latin typeface="Montserrat"/>
                <a:ea typeface="Montserrat"/>
                <a:cs typeface="Montserrat"/>
                <a:sym typeface="Montserrat"/>
              </a:rPr>
              <a:t> </a:t>
            </a:r>
            <a:endParaRPr sz="1600"/>
          </a:p>
        </p:txBody>
      </p:sp>
      <p:sp>
        <p:nvSpPr>
          <p:cNvPr id="3368" name="Google Shape;3368;p1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22</a:t>
            </a:fld>
            <a:endParaRPr/>
          </a:p>
        </p:txBody>
      </p:sp>
      <p:pic>
        <p:nvPicPr>
          <p:cNvPr id="3369" name="Google Shape;3369;p10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3370" name="Google Shape;3370;p10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58268" y="2882046"/>
            <a:ext cx="2584756" cy="1600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71" name="Google Shape;3371;p10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092291" y="1171047"/>
            <a:ext cx="1871160" cy="3311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72" name="Google Shape;3372;p10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55130" y="1117518"/>
            <a:ext cx="2274654" cy="16362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108"/>
          <p:cNvSpPr txBox="1">
            <a:spLocks noGrp="1"/>
          </p:cNvSpPr>
          <p:nvPr>
            <p:ph type="title"/>
          </p:nvPr>
        </p:nvSpPr>
        <p:spPr>
          <a:xfrm>
            <a:off x="2570409" y="-2467"/>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sz="2200">
                <a:solidFill>
                  <a:srgbClr val="FF9900"/>
                </a:solidFill>
                <a:highlight>
                  <a:srgbClr val="FFFFFF"/>
                </a:highlight>
              </a:rPr>
              <a:t>Reflection </a:t>
            </a:r>
            <a:r>
              <a:rPr lang="en-GB" sz="2200">
                <a:solidFill>
                  <a:srgbClr val="4EB3FF"/>
                </a:solidFill>
                <a:highlight>
                  <a:srgbClr val="FFFFFF"/>
                </a:highlight>
              </a:rPr>
              <a:t>// </a:t>
            </a:r>
            <a:r>
              <a:rPr lang="en-GB" sz="2200">
                <a:solidFill>
                  <a:srgbClr val="FF9900"/>
                </a:solidFill>
                <a:highlight>
                  <a:srgbClr val="FFFFFF"/>
                </a:highlight>
              </a:rPr>
              <a:t>Social Media and Me</a:t>
            </a:r>
            <a:endParaRPr sz="2200">
              <a:solidFill>
                <a:srgbClr val="FF9900"/>
              </a:solidFill>
              <a:highlight>
                <a:srgbClr val="FFFFFF"/>
              </a:highlight>
            </a:endParaRPr>
          </a:p>
        </p:txBody>
      </p:sp>
      <p:sp>
        <p:nvSpPr>
          <p:cNvPr id="3378" name="Google Shape;3378;p1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23</a:t>
            </a:fld>
            <a:endParaRPr/>
          </a:p>
        </p:txBody>
      </p:sp>
      <p:pic>
        <p:nvPicPr>
          <p:cNvPr id="3379" name="Google Shape;3379;p10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96171" y="815561"/>
            <a:ext cx="2679009" cy="17454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0" name="Google Shape;3380;p10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950036" y="1762589"/>
            <a:ext cx="1598040" cy="28606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1" name="Google Shape;3381;p10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449328" y="2589668"/>
            <a:ext cx="2627807" cy="18333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2" name="Google Shape;3382;p10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53499" y="998418"/>
            <a:ext cx="2105005" cy="16948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3" name="Google Shape;3383;p10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pic>
        <p:nvPicPr>
          <p:cNvPr id="3384" name="Google Shape;3384;p108" descr="Screen Shot 2021-02-26 at 13.34.59.png"/>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917155" y="2356558"/>
            <a:ext cx="1480968" cy="245574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5" name="Google Shape;3385;p108" descr="Screen Shot 2021-02-26 at 13.36.19.png"/>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548077" y="2781320"/>
            <a:ext cx="2248475" cy="15682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86" name="Google Shape;3386;p108" descr="4.png"/>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6153499" y="4083412"/>
            <a:ext cx="1073865" cy="1079651"/>
          </a:xfrm>
          <a:prstGeom prst="rect">
            <a:avLst/>
          </a:prstGeom>
          <a:noFill/>
          <a:ln>
            <a:noFill/>
          </a:ln>
        </p:spPr>
      </p:pic>
      <p:pic>
        <p:nvPicPr>
          <p:cNvPr id="3387" name="Google Shape;3387;p108" descr="2.png"/>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4078007" y="1697217"/>
            <a:ext cx="1391696" cy="1318681"/>
          </a:xfrm>
          <a:prstGeom prst="rect">
            <a:avLst/>
          </a:prstGeom>
          <a:noFill/>
          <a:ln>
            <a:noFill/>
          </a:ln>
        </p:spPr>
      </p:pic>
      <p:pic>
        <p:nvPicPr>
          <p:cNvPr id="3388" name="Google Shape;3388;p108" descr="1.png"/>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012200" y="3795453"/>
            <a:ext cx="1403114" cy="1348048"/>
          </a:xfrm>
          <a:prstGeom prst="rect">
            <a:avLst/>
          </a:prstGeom>
          <a:noFill/>
          <a:ln>
            <a:noFill/>
          </a:ln>
        </p:spPr>
      </p:pic>
      <p:pic>
        <p:nvPicPr>
          <p:cNvPr id="3389" name="Google Shape;3389;p108" descr="10.png"/>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7979608" y="2010768"/>
            <a:ext cx="923434" cy="879461"/>
          </a:xfrm>
          <a:prstGeom prst="rect">
            <a:avLst/>
          </a:prstGeom>
          <a:noFill/>
          <a:ln>
            <a:noFill/>
          </a:ln>
        </p:spPr>
      </p:pic>
      <p:pic>
        <p:nvPicPr>
          <p:cNvPr id="3390" name="Google Shape;3390;p108" descr="5.png"/>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1188822" y="1762589"/>
            <a:ext cx="671923" cy="754342"/>
          </a:xfrm>
          <a:prstGeom prst="rect">
            <a:avLst/>
          </a:prstGeom>
          <a:noFill/>
          <a:ln>
            <a:noFill/>
          </a:ln>
        </p:spPr>
      </p:pic>
      <p:pic>
        <p:nvPicPr>
          <p:cNvPr id="3391" name="Google Shape;3391;p108" descr="7.png"/>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5640965" y="1203973"/>
            <a:ext cx="588455" cy="6819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pic>
        <p:nvPicPr>
          <p:cNvPr id="3132" name="Google Shape;3132;p88" descr="SID2.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133" name="Google Shape;3133;p88"/>
          <p:cNvSpPr/>
          <p:nvPr/>
        </p:nvSpPr>
        <p:spPr>
          <a:xfrm>
            <a:off x="2536672" y="1541612"/>
            <a:ext cx="5824500" cy="32223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rgbClr val="000000"/>
              </a:buClr>
              <a:buSzPts val="1800"/>
              <a:buFont typeface="Arial"/>
              <a:buNone/>
            </a:pPr>
            <a:r>
              <a:rPr lang="en-GB"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A day to create awareness of a better internet for </a:t>
            </a:r>
            <a:r>
              <a:rPr lang="en-GB" sz="1800" b="1" i="0" u="none" strike="noStrike" cap="none">
                <a:solidFill>
                  <a:srgbClr val="FFFFFF"/>
                </a:solidFill>
                <a:latin typeface="Montserrat"/>
                <a:ea typeface="Montserrat"/>
                <a:cs typeface="Montserrat"/>
                <a:sym typeface="Montserrat"/>
              </a:rPr>
              <a:t>ALL</a:t>
            </a:r>
            <a:r>
              <a:rPr lang="en-GB"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The theme for Safer Internet day is </a:t>
            </a:r>
            <a:r>
              <a:rPr lang="en-GB" sz="1800" b="1" i="1" u="none" strike="noStrike" cap="none">
                <a:solidFill>
                  <a:srgbClr val="FFFFFF"/>
                </a:solidFill>
                <a:latin typeface="Montserrat"/>
                <a:ea typeface="Montserrat"/>
                <a:cs typeface="Montserrat"/>
                <a:sym typeface="Montserrat"/>
              </a:rPr>
              <a:t>“Together for a Better Internet”</a:t>
            </a:r>
            <a:r>
              <a:rPr lang="en-GB"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3134" name="Google Shape;3134;p88" descr="50051923_2178198305577176_3469331361729347584_o.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472467">
            <a:off x="420248" y="2133852"/>
            <a:ext cx="2452118" cy="23446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38"/>
        <p:cNvGrpSpPr/>
        <p:nvPr/>
      </p:nvGrpSpPr>
      <p:grpSpPr>
        <a:xfrm>
          <a:off x="0" y="0"/>
          <a:ext cx="0" cy="0"/>
          <a:chOff x="0" y="0"/>
          <a:chExt cx="0" cy="0"/>
        </a:xfrm>
      </p:grpSpPr>
      <p:sp>
        <p:nvSpPr>
          <p:cNvPr id="3139" name="Google Shape;3139;p89"/>
          <p:cNvSpPr txBox="1">
            <a:spLocks noGrp="1"/>
          </p:cNvSpPr>
          <p:nvPr>
            <p:ph type="title"/>
          </p:nvPr>
        </p:nvSpPr>
        <p:spPr>
          <a:xfrm>
            <a:off x="1241700" y="175525"/>
            <a:ext cx="63285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2200" b="1">
                <a:solidFill>
                  <a:srgbClr val="4C4C4C"/>
                </a:solidFill>
                <a:latin typeface="Montserrat"/>
                <a:ea typeface="Montserrat"/>
                <a:cs typeface="Montserrat"/>
                <a:sym typeface="Montserrat"/>
              </a:rPr>
              <a:t>Getting involved in Safer Internet Day </a:t>
            </a:r>
            <a:endParaRPr sz="2200" b="1">
              <a:solidFill>
                <a:srgbClr val="4C4C4C"/>
              </a:solidFill>
              <a:latin typeface="Montserrat"/>
              <a:ea typeface="Montserrat"/>
              <a:cs typeface="Montserrat"/>
              <a:sym typeface="Montserrat"/>
            </a:endParaRPr>
          </a:p>
        </p:txBody>
      </p:sp>
      <p:sp>
        <p:nvSpPr>
          <p:cNvPr id="3140" name="Google Shape;3140;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GB"/>
              <a:t>4</a:t>
            </a:fld>
            <a:endParaRPr/>
          </a:p>
        </p:txBody>
      </p:sp>
      <p:grpSp>
        <p:nvGrpSpPr>
          <p:cNvPr id="3141" name="Google Shape;3141;p89"/>
          <p:cNvGrpSpPr/>
          <p:nvPr/>
        </p:nvGrpSpPr>
        <p:grpSpPr>
          <a:xfrm>
            <a:off x="-503674" y="1237018"/>
            <a:ext cx="5657921" cy="3192450"/>
            <a:chOff x="-5715543" y="207647"/>
            <a:chExt cx="6625200" cy="3762906"/>
          </a:xfrm>
        </p:grpSpPr>
        <p:sp>
          <p:nvSpPr>
            <p:cNvPr id="3142" name="Google Shape;3142;p89"/>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143" name="Google Shape;3143;p89"/>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144" name="Google Shape;3144;p89"/>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3145" name="Google Shape;3145;p89"/>
            <p:cNvGrpSpPr/>
            <p:nvPr/>
          </p:nvGrpSpPr>
          <p:grpSpPr>
            <a:xfrm>
              <a:off x="-5715543" y="3770615"/>
              <a:ext cx="6625200" cy="199939"/>
              <a:chOff x="-5715543" y="3770615"/>
              <a:chExt cx="6625200" cy="199939"/>
            </a:xfrm>
          </p:grpSpPr>
          <p:sp>
            <p:nvSpPr>
              <p:cNvPr id="3146" name="Google Shape;3146;p89"/>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147" name="Google Shape;3147;p89"/>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3148" name="Google Shape;3148;p89"/>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149" name="Google Shape;3149;p89"/>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3150" name="Google Shape;3150;p89"/>
          <p:cNvSpPr/>
          <p:nvPr/>
        </p:nvSpPr>
        <p:spPr>
          <a:xfrm>
            <a:off x="4921802" y="2209466"/>
            <a:ext cx="28563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616161"/>
                </a:solidFill>
                <a:latin typeface="Verdana"/>
                <a:ea typeface="Verdana"/>
                <a:cs typeface="Verdana"/>
                <a:sym typeface="Verdana"/>
              </a:rPr>
              <a:t>PLAN YOUR CAMPAIGN</a:t>
            </a:r>
            <a:endParaRPr sz="1800" b="0" i="0" u="none" strike="noStrike" cap="none">
              <a:solidFill>
                <a:srgbClr val="616161"/>
              </a:solidFill>
              <a:latin typeface="Verdana"/>
              <a:ea typeface="Verdana"/>
              <a:cs typeface="Verdana"/>
              <a:sym typeface="Verdana"/>
            </a:endParaRPr>
          </a:p>
        </p:txBody>
      </p:sp>
      <p:sp>
        <p:nvSpPr>
          <p:cNvPr id="3151" name="Google Shape;3151;p89"/>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34B2E4"/>
                </a:solidFill>
                <a:latin typeface="Verdana"/>
                <a:ea typeface="Verdana"/>
                <a:cs typeface="Verdana"/>
                <a:sym typeface="Verdana"/>
              </a:rPr>
              <a:t>FREE RESOURCES</a:t>
            </a:r>
            <a:endParaRPr sz="1800" b="0" i="0" u="none" strike="noStrike" cap="none">
              <a:solidFill>
                <a:srgbClr val="34B2E4"/>
              </a:solidFill>
              <a:latin typeface="Verdana"/>
              <a:ea typeface="Verdana"/>
              <a:cs typeface="Verdana"/>
              <a:sym typeface="Verdana"/>
            </a:endParaRPr>
          </a:p>
        </p:txBody>
      </p:sp>
      <p:sp>
        <p:nvSpPr>
          <p:cNvPr id="3152" name="Google Shape;3152;p89"/>
          <p:cNvSpPr/>
          <p:nvPr/>
        </p:nvSpPr>
        <p:spPr>
          <a:xfrm>
            <a:off x="4921802" y="3239591"/>
            <a:ext cx="3148800"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GB" sz="1600" b="0" i="0" u="none" strike="noStrike" cap="none">
                <a:solidFill>
                  <a:srgbClr val="FE912A"/>
                </a:solidFill>
                <a:latin typeface="Verdana"/>
                <a:ea typeface="Verdana"/>
                <a:cs typeface="Verdana"/>
                <a:sym typeface="Verdana"/>
              </a:rPr>
              <a:t>FREE SID WRISTBANDS</a:t>
            </a:r>
            <a:endParaRPr sz="500" b="0" i="0" u="none" strike="noStrike" cap="none">
              <a:solidFill>
                <a:srgbClr val="616161"/>
              </a:solidFill>
              <a:latin typeface="Verdana"/>
              <a:ea typeface="Verdana"/>
              <a:cs typeface="Verdana"/>
              <a:sym typeface="Verdana"/>
            </a:endParaRPr>
          </a:p>
        </p:txBody>
      </p:sp>
      <p:sp>
        <p:nvSpPr>
          <p:cNvPr id="3153" name="Google Shape;3153;p89"/>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5142BB"/>
                </a:solidFill>
                <a:latin typeface="Verdana"/>
                <a:ea typeface="Verdana"/>
                <a:cs typeface="Verdana"/>
                <a:sym typeface="Verdana"/>
              </a:rPr>
              <a:t>VIDEOS &amp; PRESENTATIONS</a:t>
            </a:r>
            <a:endParaRPr sz="1600" b="0" i="0" u="none" strike="noStrike" cap="none">
              <a:solidFill>
                <a:srgbClr val="5142BB"/>
              </a:solidFill>
              <a:latin typeface="Verdana"/>
              <a:ea typeface="Verdana"/>
              <a:cs typeface="Verdana"/>
              <a:sym typeface="Verdana"/>
            </a:endParaRPr>
          </a:p>
        </p:txBody>
      </p:sp>
      <p:sp>
        <p:nvSpPr>
          <p:cNvPr id="3154" name="Google Shape;3154;p89"/>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076097"/>
                </a:solidFill>
                <a:latin typeface="Verdana"/>
                <a:ea typeface="Verdana"/>
                <a:cs typeface="Verdana"/>
                <a:sym typeface="Verdana"/>
              </a:rPr>
              <a:t>IDEAS &amp; INSPIRATION </a:t>
            </a:r>
            <a:endParaRPr sz="1400" b="0" i="0" u="none" strike="noStrike" cap="none">
              <a:solidFill>
                <a:srgbClr val="000000"/>
              </a:solidFill>
              <a:latin typeface="Arial"/>
              <a:ea typeface="Arial"/>
              <a:cs typeface="Arial"/>
              <a:sym typeface="Arial"/>
            </a:endParaRPr>
          </a:p>
        </p:txBody>
      </p:sp>
      <p:pic>
        <p:nvPicPr>
          <p:cNvPr id="3155" name="Google Shape;3155;p89"/>
          <p:cNvPicPr preferRelativeResize="0"/>
          <p:nvPr/>
        </p:nvPicPr>
        <p:blipFill rotWithShape="1">
          <a:blip r:embed="rId3" cstate="hqprint">
            <a:alphaModFix/>
            <a:extLst>
              <a:ext uri="{28A0092B-C50C-407E-A947-70E740481C1C}">
                <a14:useLocalDpi xmlns:a14="http://schemas.microsoft.com/office/drawing/2010/main"/>
              </a:ext>
            </a:extLst>
          </a:blip>
          <a:srcRect t="8144" b="6835"/>
          <a:stretch/>
        </p:blipFill>
        <p:spPr>
          <a:xfrm>
            <a:off x="191467" y="1419817"/>
            <a:ext cx="4202215" cy="2708471"/>
          </a:xfrm>
          <a:prstGeom prst="rect">
            <a:avLst/>
          </a:prstGeom>
          <a:noFill/>
          <a:ln>
            <a:noFill/>
          </a:ln>
        </p:spPr>
      </p:pic>
      <p:grpSp>
        <p:nvGrpSpPr>
          <p:cNvPr id="3156" name="Google Shape;3156;p89"/>
          <p:cNvGrpSpPr/>
          <p:nvPr/>
        </p:nvGrpSpPr>
        <p:grpSpPr>
          <a:xfrm rot="10800000" flipH="1">
            <a:off x="4183537" y="1683048"/>
            <a:ext cx="599784" cy="515009"/>
            <a:chOff x="21793163" y="6498754"/>
            <a:chExt cx="1848903" cy="1371527"/>
          </a:xfrm>
        </p:grpSpPr>
        <p:sp>
          <p:nvSpPr>
            <p:cNvPr id="3157" name="Google Shape;3157;p89"/>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158" name="Google Shape;3158;p89"/>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3159" name="Google Shape;3159;p89"/>
          <p:cNvGrpSpPr/>
          <p:nvPr/>
        </p:nvGrpSpPr>
        <p:grpSpPr>
          <a:xfrm rot="10800000" flipH="1">
            <a:off x="4183520" y="2185922"/>
            <a:ext cx="599783" cy="515009"/>
            <a:chOff x="21793167" y="6498754"/>
            <a:chExt cx="1848898" cy="1371527"/>
          </a:xfrm>
        </p:grpSpPr>
        <p:sp>
          <p:nvSpPr>
            <p:cNvPr id="3160" name="Google Shape;3160;p89"/>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161" name="Google Shape;3161;p89"/>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3162" name="Google Shape;3162;p89"/>
          <p:cNvGrpSpPr/>
          <p:nvPr/>
        </p:nvGrpSpPr>
        <p:grpSpPr>
          <a:xfrm rot="10800000" flipH="1">
            <a:off x="4183520" y="3191670"/>
            <a:ext cx="599783" cy="515009"/>
            <a:chOff x="21793167" y="6498754"/>
            <a:chExt cx="1848898" cy="1371527"/>
          </a:xfrm>
        </p:grpSpPr>
        <p:sp>
          <p:nvSpPr>
            <p:cNvPr id="3163" name="Google Shape;3163;p89"/>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164" name="Google Shape;3164;p89"/>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3165" name="Google Shape;3165;p89"/>
          <p:cNvGrpSpPr/>
          <p:nvPr/>
        </p:nvGrpSpPr>
        <p:grpSpPr>
          <a:xfrm rot="10800000" flipH="1">
            <a:off x="4183520" y="3694545"/>
            <a:ext cx="599783" cy="515009"/>
            <a:chOff x="21793167" y="6498754"/>
            <a:chExt cx="1848898" cy="1371527"/>
          </a:xfrm>
        </p:grpSpPr>
        <p:sp>
          <p:nvSpPr>
            <p:cNvPr id="3166" name="Google Shape;3166;p89"/>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167" name="Google Shape;3167;p89"/>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3168" name="Google Shape;3168;p89"/>
          <p:cNvGrpSpPr/>
          <p:nvPr/>
        </p:nvGrpSpPr>
        <p:grpSpPr>
          <a:xfrm rot="10800000" flipH="1">
            <a:off x="4183520" y="2688797"/>
            <a:ext cx="599783" cy="515009"/>
            <a:chOff x="21793167" y="6498754"/>
            <a:chExt cx="1848898" cy="1371527"/>
          </a:xfrm>
        </p:grpSpPr>
        <p:sp>
          <p:nvSpPr>
            <p:cNvPr id="3169" name="Google Shape;3169;p89"/>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170" name="Google Shape;3170;p89"/>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3171" name="Google Shape;3171;p89"/>
          <p:cNvSpPr/>
          <p:nvPr/>
        </p:nvSpPr>
        <p:spPr>
          <a:xfrm>
            <a:off x="2865069" y="713300"/>
            <a:ext cx="323670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GB" sz="1600" b="1" i="0" u="none" strike="noStrike" cap="none">
                <a:solidFill>
                  <a:srgbClr val="FFC000"/>
                </a:solidFill>
                <a:latin typeface="Montserrat"/>
                <a:ea typeface="Montserrat"/>
                <a:cs typeface="Montserrat"/>
                <a:sym typeface="Montserrat"/>
              </a:rPr>
              <a:t>webwise.ie/saferinternetday</a:t>
            </a:r>
            <a:endParaRPr sz="1600" i="0" u="none" strike="noStrike" cap="none">
              <a:solidFill>
                <a:srgbClr val="000000"/>
              </a:solidFill>
              <a:latin typeface="Montserrat"/>
              <a:ea typeface="Montserrat"/>
              <a:cs typeface="Montserrat"/>
              <a:sym typeface="Montserrat"/>
            </a:endParaRPr>
          </a:p>
        </p:txBody>
      </p:sp>
      <p:pic>
        <p:nvPicPr>
          <p:cNvPr id="3172" name="Google Shape;3172;p89"/>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1"/>
                                        </p:tgtEl>
                                        <p:attrNameLst>
                                          <p:attrName>style.visibility</p:attrName>
                                        </p:attrNameLst>
                                      </p:cBhvr>
                                      <p:to>
                                        <p:strVal val="visible"/>
                                      </p:to>
                                    </p:set>
                                    <p:animEffect transition="in" filter="fade">
                                      <p:cBhvr>
                                        <p:cTn id="7" dur="750"/>
                                        <p:tgtEl>
                                          <p:spTgt spid="3141"/>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3156"/>
                                        </p:tgtEl>
                                        <p:attrNameLst>
                                          <p:attrName>style.visibility</p:attrName>
                                        </p:attrNameLst>
                                      </p:cBhvr>
                                      <p:to>
                                        <p:strVal val="visible"/>
                                      </p:to>
                                    </p:set>
                                    <p:anim calcmode="lin" valueType="num">
                                      <p:cBhvr additive="base">
                                        <p:cTn id="11" dur="400"/>
                                        <p:tgtEl>
                                          <p:spTgt spid="3156"/>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3150"/>
                                        </p:tgtEl>
                                        <p:attrNameLst>
                                          <p:attrName>style.visibility</p:attrName>
                                        </p:attrNameLst>
                                      </p:cBhvr>
                                      <p:to>
                                        <p:strVal val="visible"/>
                                      </p:to>
                                    </p:set>
                                    <p:animEffect transition="in" filter="fade">
                                      <p:cBhvr>
                                        <p:cTn id="14" dur="500"/>
                                        <p:tgtEl>
                                          <p:spTgt spid="3150"/>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3159"/>
                                        </p:tgtEl>
                                        <p:attrNameLst>
                                          <p:attrName>style.visibility</p:attrName>
                                        </p:attrNameLst>
                                      </p:cBhvr>
                                      <p:to>
                                        <p:strVal val="visible"/>
                                      </p:to>
                                    </p:set>
                                    <p:anim calcmode="lin" valueType="num">
                                      <p:cBhvr additive="base">
                                        <p:cTn id="18" dur="400"/>
                                        <p:tgtEl>
                                          <p:spTgt spid="3159"/>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3151"/>
                                        </p:tgtEl>
                                        <p:attrNameLst>
                                          <p:attrName>style.visibility</p:attrName>
                                        </p:attrNameLst>
                                      </p:cBhvr>
                                      <p:to>
                                        <p:strVal val="visible"/>
                                      </p:to>
                                    </p:set>
                                    <p:animEffect transition="in" filter="fade">
                                      <p:cBhvr>
                                        <p:cTn id="21" dur="500"/>
                                        <p:tgtEl>
                                          <p:spTgt spid="3151"/>
                                        </p:tgtEl>
                                      </p:cBhvr>
                                    </p:animEffect>
                                  </p:childTnLst>
                                </p:cTn>
                              </p:par>
                              <p:par>
                                <p:cTn id="22" presetID="10" presetClass="entr" presetSubtype="0" fill="hold" nodeType="withEffect">
                                  <p:stCondLst>
                                    <p:cond delay="100"/>
                                  </p:stCondLst>
                                  <p:childTnLst>
                                    <p:set>
                                      <p:cBhvr>
                                        <p:cTn id="23" dur="1" fill="hold">
                                          <p:stCondLst>
                                            <p:cond delay="0"/>
                                          </p:stCondLst>
                                        </p:cTn>
                                        <p:tgtEl>
                                          <p:spTgt spid="3152"/>
                                        </p:tgtEl>
                                        <p:attrNameLst>
                                          <p:attrName>style.visibility</p:attrName>
                                        </p:attrNameLst>
                                      </p:cBhvr>
                                      <p:to>
                                        <p:strVal val="visible"/>
                                      </p:to>
                                    </p:set>
                                    <p:animEffect transition="in" filter="fade">
                                      <p:cBhvr>
                                        <p:cTn id="24" dur="500"/>
                                        <p:tgtEl>
                                          <p:spTgt spid="3152"/>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3162"/>
                                        </p:tgtEl>
                                        <p:attrNameLst>
                                          <p:attrName>style.visibility</p:attrName>
                                        </p:attrNameLst>
                                      </p:cBhvr>
                                      <p:to>
                                        <p:strVal val="visible"/>
                                      </p:to>
                                    </p:set>
                                    <p:anim calcmode="lin" valueType="num">
                                      <p:cBhvr additive="base">
                                        <p:cTn id="28" dur="400"/>
                                        <p:tgtEl>
                                          <p:spTgt spid="3162"/>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3153"/>
                                        </p:tgtEl>
                                        <p:attrNameLst>
                                          <p:attrName>style.visibility</p:attrName>
                                        </p:attrNameLst>
                                      </p:cBhvr>
                                      <p:to>
                                        <p:strVal val="visible"/>
                                      </p:to>
                                    </p:set>
                                    <p:animEffect transition="in" filter="fade">
                                      <p:cBhvr>
                                        <p:cTn id="31" dur="500"/>
                                        <p:tgtEl>
                                          <p:spTgt spid="3153"/>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3165"/>
                                        </p:tgtEl>
                                        <p:attrNameLst>
                                          <p:attrName>style.visibility</p:attrName>
                                        </p:attrNameLst>
                                      </p:cBhvr>
                                      <p:to>
                                        <p:strVal val="visible"/>
                                      </p:to>
                                    </p:set>
                                    <p:anim calcmode="lin" valueType="num">
                                      <p:cBhvr additive="base">
                                        <p:cTn id="35" dur="400"/>
                                        <p:tgtEl>
                                          <p:spTgt spid="3165"/>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3154"/>
                                        </p:tgtEl>
                                        <p:attrNameLst>
                                          <p:attrName>style.visibility</p:attrName>
                                        </p:attrNameLst>
                                      </p:cBhvr>
                                      <p:to>
                                        <p:strVal val="visible"/>
                                      </p:to>
                                    </p:set>
                                    <p:animEffect transition="in" filter="fade">
                                      <p:cBhvr>
                                        <p:cTn id="38" dur="500"/>
                                        <p:tgtEl>
                                          <p:spTgt spid="3154"/>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3168"/>
                                        </p:tgtEl>
                                        <p:attrNameLst>
                                          <p:attrName>style.visibility</p:attrName>
                                        </p:attrNameLst>
                                      </p:cBhvr>
                                      <p:to>
                                        <p:strVal val="visible"/>
                                      </p:to>
                                    </p:set>
                                    <p:anim calcmode="lin" valueType="num">
                                      <p:cBhvr additive="base">
                                        <p:cTn id="42" dur="400"/>
                                        <p:tgtEl>
                                          <p:spTgt spid="31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5</a:t>
            </a:fld>
            <a:endParaRPr/>
          </a:p>
        </p:txBody>
      </p:sp>
      <p:pic>
        <p:nvPicPr>
          <p:cNvPr id="3178" name="Google Shape;3178;p90" descr="IMG-0126.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06335">
            <a:off x="5206521" y="1413538"/>
            <a:ext cx="2627642"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79" name="Google Shape;3179;p90"/>
          <p:cNvSpPr/>
          <p:nvPr/>
        </p:nvSpPr>
        <p:spPr>
          <a:xfrm>
            <a:off x="2423125" y="76550"/>
            <a:ext cx="6593400" cy="5430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000000"/>
              </a:buClr>
              <a:buSzPts val="2500"/>
              <a:buFont typeface="Arial"/>
              <a:buNone/>
            </a:pPr>
            <a:r>
              <a:rPr lang="en-GB" sz="2200" b="1" i="0" u="none" strike="noStrike" cap="none">
                <a:solidFill>
                  <a:srgbClr val="5DC1FF"/>
                </a:solidFill>
                <a:latin typeface="Montserrat"/>
                <a:ea typeface="Montserrat"/>
                <a:cs typeface="Montserrat"/>
                <a:sym typeface="Montserrat"/>
              </a:rPr>
              <a:t>LET’S DISCUSS</a:t>
            </a:r>
            <a:r>
              <a:rPr lang="en-GB" sz="2200" b="1" i="0" u="none" strike="noStrike" cap="none">
                <a:solidFill>
                  <a:srgbClr val="FF0000"/>
                </a:solidFill>
                <a:latin typeface="Montserrat"/>
                <a:ea typeface="Montserrat"/>
                <a:cs typeface="Montserrat"/>
                <a:sym typeface="Montserrat"/>
              </a:rPr>
              <a:t> </a:t>
            </a:r>
            <a:r>
              <a:rPr lang="en-GB" sz="2200" b="1" i="0" u="none" strike="noStrike" cap="none">
                <a:solidFill>
                  <a:srgbClr val="FFCF29"/>
                </a:solidFill>
                <a:latin typeface="Montserrat"/>
                <a:ea typeface="Montserrat"/>
                <a:cs typeface="Montserrat"/>
                <a:sym typeface="Montserrat"/>
              </a:rPr>
              <a:t>BEING ONLINE</a:t>
            </a:r>
            <a:endParaRPr sz="2200" b="1" i="0" u="none" strike="noStrike" cap="none">
              <a:solidFill>
                <a:srgbClr val="FFCF29"/>
              </a:solidFill>
              <a:latin typeface="Montserrat"/>
              <a:ea typeface="Montserrat"/>
              <a:cs typeface="Montserrat"/>
              <a:sym typeface="Montserrat"/>
            </a:endParaRPr>
          </a:p>
          <a:p>
            <a:pPr marL="0" marR="0" lvl="0" indent="0" algn="r" rtl="0">
              <a:lnSpc>
                <a:spcPct val="150000"/>
              </a:lnSpc>
              <a:spcBef>
                <a:spcPts val="0"/>
              </a:spcBef>
              <a:spcAft>
                <a:spcPts val="0"/>
              </a:spcAft>
              <a:buClr>
                <a:srgbClr val="000000"/>
              </a:buClr>
              <a:buSzPts val="1500"/>
              <a:buFont typeface="Arial"/>
              <a:buNone/>
            </a:pPr>
            <a:r>
              <a:rPr lang="en-GB" sz="1600" b="1" i="0" u="none" strike="noStrike" cap="none">
                <a:solidFill>
                  <a:srgbClr val="4EB3FF"/>
                </a:solidFill>
                <a:latin typeface="Montserrat"/>
                <a:ea typeface="Montserrat"/>
                <a:cs typeface="Montserrat"/>
                <a:sym typeface="Montserrat"/>
              </a:rPr>
              <a:t>What social media platforms/apps you are familiar with?</a:t>
            </a:r>
            <a:endParaRPr sz="1600" b="1" i="0" u="none" strike="noStrike" cap="none">
              <a:solidFill>
                <a:srgbClr val="4EB3FF"/>
              </a:solidFill>
              <a:latin typeface="Montserrat"/>
              <a:ea typeface="Montserrat"/>
              <a:cs typeface="Montserrat"/>
              <a:sym typeface="Montserrat"/>
            </a:endParaRPr>
          </a:p>
        </p:txBody>
      </p:sp>
      <p:pic>
        <p:nvPicPr>
          <p:cNvPr id="3180" name="Google Shape;3180;p9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3500" y="142624"/>
            <a:ext cx="2157436" cy="477000"/>
          </a:xfrm>
          <a:prstGeom prst="rect">
            <a:avLst/>
          </a:prstGeom>
          <a:noFill/>
          <a:ln>
            <a:noFill/>
          </a:ln>
        </p:spPr>
      </p:pic>
      <p:pic>
        <p:nvPicPr>
          <p:cNvPr id="3181" name="Google Shape;3181;p90" descr="Screen Shot 2018-09-11 at 14.02.44.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92836">
            <a:off x="5042193" y="3147555"/>
            <a:ext cx="1953830" cy="16609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82" name="Google Shape;3182;p90" descr="Screen Shot 2018-09-11 at 14.05.45.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214642">
            <a:off x="7071802" y="2468192"/>
            <a:ext cx="1871309" cy="21117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83" name="Google Shape;3183;p90"/>
          <p:cNvSpPr/>
          <p:nvPr/>
        </p:nvSpPr>
        <p:spPr>
          <a:xfrm>
            <a:off x="803775" y="944350"/>
            <a:ext cx="4226700" cy="2712900"/>
          </a:xfrm>
          <a:prstGeom prst="rect">
            <a:avLst/>
          </a:prstGeom>
          <a:noFill/>
          <a:ln>
            <a:noFill/>
          </a:ln>
        </p:spPr>
        <p:txBody>
          <a:bodyPr spcFirstLastPara="1" wrap="square" lIns="91425" tIns="45700" rIns="91425" bIns="45700" anchor="t" anchorCtr="0">
            <a:noAutofit/>
          </a:bodyPr>
          <a:lstStyle/>
          <a:p>
            <a:pPr marL="0" marR="0" lvl="0" indent="457200" algn="just" rtl="0">
              <a:lnSpc>
                <a:spcPct val="115000"/>
              </a:lnSpc>
              <a:spcBef>
                <a:spcPts val="0"/>
              </a:spcBef>
              <a:spcAft>
                <a:spcPts val="0"/>
              </a:spcAft>
              <a:buClr>
                <a:srgbClr val="000000"/>
              </a:buClr>
              <a:buSzPts val="1300"/>
              <a:buFont typeface="Arial"/>
              <a:buNone/>
            </a:pPr>
            <a:r>
              <a:rPr lang="en-GB" b="1" i="0" u="none" strike="noStrike" cap="none">
                <a:solidFill>
                  <a:schemeClr val="dk1"/>
                </a:solidFill>
                <a:latin typeface="Montserrat"/>
                <a:ea typeface="Montserrat"/>
                <a:cs typeface="Montserrat"/>
                <a:sym typeface="Montserrat"/>
              </a:rPr>
              <a:t>Remember:</a:t>
            </a:r>
            <a:endParaRPr b="1" i="0" u="none" strike="noStrike" cap="none">
              <a:solidFill>
                <a:schemeClr val="dk1"/>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00"/>
              </a:buClr>
              <a:buSzPts val="1400"/>
              <a:buFont typeface="Montserrat"/>
              <a:buChar char="●"/>
            </a:pPr>
            <a:r>
              <a:rPr lang="en-GB" b="0" i="0" u="none" strike="noStrike" cap="none">
                <a:solidFill>
                  <a:srgbClr val="000000"/>
                </a:solidFill>
                <a:latin typeface="Montserrat"/>
                <a:ea typeface="Montserrat"/>
                <a:cs typeface="Montserrat"/>
                <a:sym typeface="Montserrat"/>
              </a:rPr>
              <a:t>The internet is a brilliant tool that provides opportunities for connection, creativity, learning, entertainment, etc.</a:t>
            </a:r>
            <a:endParaRPr b="0" i="0" u="none" strike="noStrike" cap="none">
              <a:solidFill>
                <a:srgbClr val="222222"/>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00"/>
              </a:buClr>
              <a:buSzPts val="1400"/>
              <a:buFont typeface="Montserrat"/>
              <a:buChar char="●"/>
            </a:pPr>
            <a:r>
              <a:rPr lang="en-GB" b="0" i="0" u="none" strike="noStrike" cap="none">
                <a:solidFill>
                  <a:srgbClr val="000000"/>
                </a:solidFill>
                <a:latin typeface="Montserrat"/>
                <a:ea typeface="Montserrat"/>
                <a:cs typeface="Montserrat"/>
                <a:sym typeface="Montserrat"/>
              </a:rPr>
              <a:t>During Covid-19 we turned more than ever to the internet to help us keep in touch, learn, work, play and understand the world around us.</a:t>
            </a:r>
            <a:endParaRPr b="0" i="0" u="none" strike="noStrike" cap="none">
              <a:solidFill>
                <a:srgbClr val="000000"/>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00"/>
              </a:buClr>
              <a:buSzPts val="1400"/>
              <a:buFont typeface="Montserrat"/>
              <a:buChar char="●"/>
            </a:pPr>
            <a:r>
              <a:rPr lang="en-GB" b="0" i="0" u="none" strike="noStrike" cap="none">
                <a:solidFill>
                  <a:schemeClr val="dk1"/>
                </a:solidFill>
                <a:latin typeface="Montserrat"/>
                <a:ea typeface="Montserrat"/>
                <a:cs typeface="Montserrat"/>
                <a:sym typeface="Montserrat"/>
              </a:rPr>
              <a:t>For the vast majority the internet provides a positive and very useful experience. </a:t>
            </a:r>
            <a:endParaRPr b="0" i="0" u="none" strike="noStrike" cap="none">
              <a:solidFill>
                <a:srgbClr val="000000"/>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00"/>
              </a:buClr>
              <a:buSzPts val="1400"/>
              <a:buFont typeface="Montserrat"/>
              <a:buChar char="●"/>
            </a:pPr>
            <a:r>
              <a:rPr lang="en-GB" b="0" i="0" u="none" strike="noStrike" cap="none">
                <a:solidFill>
                  <a:schemeClr val="dk1"/>
                </a:solidFill>
                <a:latin typeface="Montserrat"/>
                <a:ea typeface="Montserrat"/>
                <a:cs typeface="Montserrat"/>
                <a:sym typeface="Montserrat"/>
              </a:rPr>
              <a:t>What happens online is often just an extension of what is happening offline.</a:t>
            </a:r>
            <a:endParaRPr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t="-5000" b="-5000"/>
          </a:stretch>
        </a:blipFill>
        <a:effectLst/>
      </p:bgPr>
    </p:bg>
    <p:spTree>
      <p:nvGrpSpPr>
        <p:cNvPr id="1" name="Shape 3187"/>
        <p:cNvGrpSpPr/>
        <p:nvPr/>
      </p:nvGrpSpPr>
      <p:grpSpPr>
        <a:xfrm>
          <a:off x="0" y="0"/>
          <a:ext cx="0" cy="0"/>
          <a:chOff x="0" y="0"/>
          <a:chExt cx="0" cy="0"/>
        </a:xfrm>
      </p:grpSpPr>
      <p:pic>
        <p:nvPicPr>
          <p:cNvPr id="3188" name="Google Shape;3188;p9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39825" y="4493829"/>
            <a:ext cx="2136098" cy="472296"/>
          </a:xfrm>
          <a:prstGeom prst="rect">
            <a:avLst/>
          </a:prstGeom>
          <a:noFill/>
          <a:ln>
            <a:noFill/>
          </a:ln>
        </p:spPr>
      </p:pic>
      <p:sp>
        <p:nvSpPr>
          <p:cNvPr id="3189" name="Google Shape;3189;p91"/>
          <p:cNvSpPr txBox="1"/>
          <p:nvPr/>
        </p:nvSpPr>
        <p:spPr>
          <a:xfrm>
            <a:off x="1214125" y="235878"/>
            <a:ext cx="5525700" cy="1238400"/>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FFFFFF"/>
              </a:buClr>
              <a:buSzPts val="4000"/>
              <a:buFont typeface="Montserrat"/>
              <a:buNone/>
            </a:pPr>
            <a:endParaRPr sz="1600" b="1" i="1" u="none" strike="noStrike" cap="none">
              <a:solidFill>
                <a:srgbClr val="434343"/>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en-GB" sz="1800" b="1" i="1" u="none" strike="noStrike" cap="none">
                <a:solidFill>
                  <a:srgbClr val="434343"/>
                </a:solidFill>
                <a:latin typeface="Montserrat"/>
                <a:ea typeface="Montserrat"/>
                <a:cs typeface="Montserrat"/>
                <a:sym typeface="Montserrat"/>
              </a:rPr>
              <a:t>Social media provides more opportunities for connection than it does comparison.</a:t>
            </a:r>
            <a:endParaRPr sz="1800" b="1" i="1" u="none" strike="noStrike" cap="none">
              <a:solidFill>
                <a:srgbClr val="434343"/>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en-GB" sz="1800" b="1" i="0" u="none" strike="noStrike" cap="none">
                <a:solidFill>
                  <a:srgbClr val="434343"/>
                </a:solidFill>
                <a:latin typeface="Montserrat"/>
                <a:ea typeface="Montserrat"/>
                <a:cs typeface="Montserrat"/>
                <a:sym typeface="Montserrat"/>
              </a:rPr>
              <a:t>Discuss.</a:t>
            </a:r>
            <a:endParaRPr sz="1800" b="1" i="0" u="none" strike="noStrike" cap="none">
              <a:solidFill>
                <a:srgbClr val="434343"/>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92"/>
          <p:cNvSpPr txBox="1">
            <a:spLocks noGrp="1"/>
          </p:cNvSpPr>
          <p:nvPr>
            <p:ph type="title"/>
          </p:nvPr>
        </p:nvSpPr>
        <p:spPr>
          <a:xfrm>
            <a:off x="2450176" y="10538"/>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a:solidFill>
                  <a:srgbClr val="4EB3FF"/>
                </a:solidFill>
              </a:rPr>
              <a:t>#TheFullPicture</a:t>
            </a:r>
            <a:endParaRPr>
              <a:solidFill>
                <a:srgbClr val="4EB3FF"/>
              </a:solidFill>
            </a:endParaRPr>
          </a:p>
        </p:txBody>
      </p:sp>
      <p:sp>
        <p:nvSpPr>
          <p:cNvPr id="3195" name="Google Shape;3195;p92"/>
          <p:cNvSpPr txBox="1">
            <a:spLocks noGrp="1"/>
          </p:cNvSpPr>
          <p:nvPr>
            <p:ph type="body" idx="1"/>
          </p:nvPr>
        </p:nvSpPr>
        <p:spPr>
          <a:xfrm>
            <a:off x="-190075" y="2200887"/>
            <a:ext cx="4391100" cy="2278800"/>
          </a:xfrm>
          <a:prstGeom prst="rect">
            <a:avLst/>
          </a:prstGeom>
          <a:noFill/>
          <a:ln>
            <a:noFill/>
          </a:ln>
        </p:spPr>
        <p:txBody>
          <a:bodyPr spcFirstLastPara="1" wrap="square" lIns="91425" tIns="91425" rIns="91425" bIns="91425" anchor="t" anchorCtr="0">
            <a:noAutofit/>
          </a:bodyPr>
          <a:lstStyle/>
          <a:p>
            <a:pPr marL="0" lvl="0" indent="457200" algn="l" rtl="0">
              <a:lnSpc>
                <a:spcPct val="100000"/>
              </a:lnSpc>
              <a:spcBef>
                <a:spcPts val="600"/>
              </a:spcBef>
              <a:spcAft>
                <a:spcPts val="0"/>
              </a:spcAft>
              <a:buClr>
                <a:schemeClr val="dk1"/>
              </a:buClr>
              <a:buSzPts val="1100"/>
              <a:buFont typeface="Arial"/>
              <a:buNone/>
            </a:pPr>
            <a:r>
              <a:rPr lang="en-GB" sz="1600" b="1">
                <a:latin typeface="Montserrat"/>
                <a:ea typeface="Montserrat"/>
                <a:cs typeface="Montserrat"/>
                <a:sym typeface="Montserrat"/>
              </a:rPr>
              <a:t>Watch </a:t>
            </a:r>
            <a:r>
              <a:rPr lang="en-GB" sz="1600" b="1">
                <a:solidFill>
                  <a:srgbClr val="4EB3FF"/>
                </a:solidFill>
                <a:latin typeface="Montserrat"/>
                <a:ea typeface="Montserrat"/>
                <a:cs typeface="Montserrat"/>
                <a:sym typeface="Montserrat"/>
              </a:rPr>
              <a:t>#TheFullPicture </a:t>
            </a:r>
            <a:r>
              <a:rPr lang="en-GB" sz="1600" b="1">
                <a:latin typeface="Montserrat"/>
                <a:ea typeface="Montserrat"/>
                <a:cs typeface="Montserrat"/>
                <a:sym typeface="Montserrat"/>
              </a:rPr>
              <a:t>here:</a:t>
            </a:r>
            <a:endParaRPr sz="1600" b="1">
              <a:latin typeface="Montserrat"/>
              <a:ea typeface="Montserrat"/>
              <a:cs typeface="Montserrat"/>
              <a:sym typeface="Montserrat"/>
            </a:endParaRPr>
          </a:p>
          <a:p>
            <a:pPr marL="0" lvl="0" indent="457200" algn="l" rtl="0">
              <a:lnSpc>
                <a:spcPct val="100000"/>
              </a:lnSpc>
              <a:spcBef>
                <a:spcPts val="600"/>
              </a:spcBef>
              <a:spcAft>
                <a:spcPts val="0"/>
              </a:spcAft>
              <a:buClr>
                <a:schemeClr val="dk1"/>
              </a:buClr>
              <a:buSzPts val="1100"/>
              <a:buFont typeface="Arial"/>
              <a:buNone/>
            </a:pPr>
            <a:r>
              <a:rPr lang="en-GB" sz="1600" b="1" u="sng">
                <a:solidFill>
                  <a:schemeClr val="hlink"/>
                </a:solidFill>
                <a:latin typeface="Montserrat"/>
                <a:ea typeface="Montserrat"/>
                <a:cs typeface="Montserrat"/>
                <a:sym typeface="Montserrat"/>
                <a:hlinkClick r:id="rId3"/>
              </a:rPr>
              <a:t>https://vimeo.com/457720222</a:t>
            </a:r>
            <a:endParaRPr sz="1600" b="1">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3196" name="Google Shape;3196;p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7</a:t>
            </a:fld>
            <a:endParaRPr/>
          </a:p>
        </p:txBody>
      </p:sp>
      <p:pic>
        <p:nvPicPr>
          <p:cNvPr id="3197" name="Google Shape;3197;p92"/>
          <p:cNvPicPr preferRelativeResize="0"/>
          <p:nvPr/>
        </p:nvPicPr>
        <p:blipFill rotWithShape="1">
          <a:blip r:embed="rId4">
            <a:alphaModFix/>
          </a:blip>
          <a:srcRect/>
          <a:stretch/>
        </p:blipFill>
        <p:spPr>
          <a:xfrm>
            <a:off x="3682519" y="886137"/>
            <a:ext cx="5113926" cy="4246825"/>
          </a:xfrm>
          <a:prstGeom prst="rect">
            <a:avLst/>
          </a:prstGeom>
          <a:noFill/>
          <a:ln>
            <a:noFill/>
          </a:ln>
        </p:spPr>
      </p:pic>
      <p:pic>
        <p:nvPicPr>
          <p:cNvPr id="3198" name="Google Shape;3198;p9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4806" y="98925"/>
            <a:ext cx="2149144" cy="491320"/>
          </a:xfrm>
          <a:prstGeom prst="rect">
            <a:avLst/>
          </a:prstGeom>
          <a:noFill/>
          <a:ln>
            <a:noFill/>
          </a:ln>
        </p:spPr>
      </p:pic>
      <p:pic>
        <p:nvPicPr>
          <p:cNvPr id="3199" name="Google Shape;3199;p92" descr="FULL PIC PLAY.png">
            <a:hlinkClick r:id="rId3"/>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866280" y="1036484"/>
            <a:ext cx="4760117" cy="26775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3"/>
        <p:cNvGrpSpPr/>
        <p:nvPr/>
      </p:nvGrpSpPr>
      <p:grpSpPr>
        <a:xfrm>
          <a:off x="0" y="0"/>
          <a:ext cx="0" cy="0"/>
          <a:chOff x="0" y="0"/>
          <a:chExt cx="0" cy="0"/>
        </a:xfrm>
      </p:grpSpPr>
      <p:sp>
        <p:nvSpPr>
          <p:cNvPr id="3204" name="Google Shape;3204;p93"/>
          <p:cNvSpPr txBox="1">
            <a:spLocks noGrp="1"/>
          </p:cNvSpPr>
          <p:nvPr>
            <p:ph type="ctrTitle"/>
          </p:nvPr>
        </p:nvSpPr>
        <p:spPr>
          <a:xfrm>
            <a:off x="896112" y="2571750"/>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GB" dirty="0"/>
              <a:t>“Not everything we see online tell the whole story.”</a:t>
            </a:r>
            <a:endParaRPr dirty="0"/>
          </a:p>
        </p:txBody>
      </p:sp>
      <p:sp>
        <p:nvSpPr>
          <p:cNvPr id="3205" name="Google Shape;3205;p93"/>
          <p:cNvSpPr txBox="1">
            <a:spLocks noGrp="1"/>
          </p:cNvSpPr>
          <p:nvPr>
            <p:ph type="subTitle" idx="1"/>
          </p:nvPr>
        </p:nvSpPr>
        <p:spPr>
          <a:xfrm>
            <a:off x="685800" y="411323"/>
            <a:ext cx="4252500" cy="7848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dk2"/>
              </a:buClr>
              <a:buSzPts val="2200"/>
              <a:buNone/>
            </a:pPr>
            <a:r>
              <a:rPr lang="en-GB" sz="3600" b="1">
                <a:latin typeface="Montserrat"/>
                <a:ea typeface="Montserrat"/>
                <a:cs typeface="Montserrat"/>
                <a:sym typeface="Montserrat"/>
              </a:rPr>
              <a:t>#TheFullPicture</a:t>
            </a:r>
            <a:endParaRPr sz="3600" b="1">
              <a:latin typeface="Montserrat"/>
              <a:ea typeface="Montserrat"/>
              <a:cs typeface="Montserrat"/>
              <a:sym typeface="Montserrat"/>
            </a:endParaRPr>
          </a:p>
        </p:txBody>
      </p:sp>
      <p:pic>
        <p:nvPicPr>
          <p:cNvPr id="3206" name="Google Shape;3206;p9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284897" y="4354149"/>
            <a:ext cx="2456800" cy="561650"/>
          </a:xfrm>
          <a:prstGeom prst="rect">
            <a:avLst/>
          </a:prstGeom>
          <a:noFill/>
          <a:ln>
            <a:noFill/>
          </a:ln>
        </p:spPr>
      </p:pic>
      <p:pic>
        <p:nvPicPr>
          <p:cNvPr id="3207" name="Google Shape;3207;p93"/>
          <p:cNvPicPr preferRelativeResize="0"/>
          <p:nvPr/>
        </p:nvPicPr>
        <p:blipFill rotWithShape="1">
          <a:blip r:embed="rId4">
            <a:alphaModFix/>
          </a:blip>
          <a:srcRect/>
          <a:stretch/>
        </p:blipFill>
        <p:spPr>
          <a:xfrm>
            <a:off x="6045116" y="1005198"/>
            <a:ext cx="2431350" cy="3629776"/>
          </a:xfrm>
          <a:prstGeom prst="rect">
            <a:avLst/>
          </a:prstGeom>
          <a:noFill/>
          <a:ln>
            <a:noFill/>
          </a:ln>
        </p:spPr>
      </p:pic>
      <p:grpSp>
        <p:nvGrpSpPr>
          <p:cNvPr id="3208" name="Google Shape;3208;p93"/>
          <p:cNvGrpSpPr/>
          <p:nvPr/>
        </p:nvGrpSpPr>
        <p:grpSpPr>
          <a:xfrm>
            <a:off x="5995967" y="754230"/>
            <a:ext cx="2529652" cy="4257532"/>
            <a:chOff x="3304209" y="275889"/>
            <a:chExt cx="3395050" cy="5238750"/>
          </a:xfrm>
        </p:grpSpPr>
        <p:sp>
          <p:nvSpPr>
            <p:cNvPr id="3209" name="Google Shape;3209;p93"/>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p93"/>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p93"/>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p93"/>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13" name="Google Shape;3213;p93"/>
          <p:cNvSpPr txBox="1"/>
          <p:nvPr/>
        </p:nvSpPr>
        <p:spPr>
          <a:xfrm>
            <a:off x="167976" y="-131055"/>
            <a:ext cx="7471800" cy="66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94"/>
          <p:cNvSpPr txBox="1">
            <a:spLocks noGrp="1"/>
          </p:cNvSpPr>
          <p:nvPr>
            <p:ph type="title"/>
          </p:nvPr>
        </p:nvSpPr>
        <p:spPr>
          <a:xfrm>
            <a:off x="2338525" y="3954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GB" sz="2200" dirty="0">
                <a:solidFill>
                  <a:srgbClr val="00B0F0"/>
                </a:solidFill>
              </a:rPr>
              <a:t>Social Media </a:t>
            </a:r>
            <a:r>
              <a:rPr lang="en-GB" sz="2200" dirty="0">
                <a:solidFill>
                  <a:srgbClr val="FF9900"/>
                </a:solidFill>
              </a:rPr>
              <a:t>-</a:t>
            </a:r>
            <a:endParaRPr sz="2200" dirty="0">
              <a:solidFill>
                <a:srgbClr val="FF9900"/>
              </a:solidFill>
            </a:endParaRPr>
          </a:p>
          <a:p>
            <a:pPr marL="0" lvl="0" indent="0" algn="r" rtl="0">
              <a:lnSpc>
                <a:spcPct val="100000"/>
              </a:lnSpc>
              <a:spcBef>
                <a:spcPts val="0"/>
              </a:spcBef>
              <a:spcAft>
                <a:spcPts val="0"/>
              </a:spcAft>
              <a:buSzPts val="2400"/>
              <a:buNone/>
            </a:pPr>
            <a:r>
              <a:rPr lang="en-GB" sz="2200" dirty="0">
                <a:solidFill>
                  <a:srgbClr val="FF9900"/>
                </a:solidFill>
              </a:rPr>
              <a:t>Filtering the Good from the Bad</a:t>
            </a:r>
            <a:endParaRPr sz="2200" dirty="0">
              <a:solidFill>
                <a:srgbClr val="FF9900"/>
              </a:solidFill>
            </a:endParaRPr>
          </a:p>
        </p:txBody>
      </p:sp>
      <p:sp>
        <p:nvSpPr>
          <p:cNvPr id="3219" name="Google Shape;3219;p94"/>
          <p:cNvSpPr txBox="1">
            <a:spLocks noGrp="1"/>
          </p:cNvSpPr>
          <p:nvPr>
            <p:ph type="body" idx="1"/>
          </p:nvPr>
        </p:nvSpPr>
        <p:spPr>
          <a:xfrm>
            <a:off x="4237675" y="1455463"/>
            <a:ext cx="4739700" cy="290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2200"/>
              <a:buNone/>
            </a:pPr>
            <a:endParaRPr sz="1600" b="1" i="1"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2200"/>
              <a:buNone/>
            </a:pPr>
            <a:r>
              <a:rPr lang="en-GB" sz="1800" b="1" i="1" dirty="0">
                <a:solidFill>
                  <a:schemeClr val="dk1"/>
                </a:solidFill>
                <a:latin typeface="Montserrat"/>
                <a:ea typeface="Montserrat"/>
                <a:cs typeface="Montserrat"/>
                <a:sym typeface="Montserrat"/>
              </a:rPr>
              <a:t>Social media is a great place to connect and share with others.</a:t>
            </a:r>
            <a:endParaRPr sz="1800" b="1" i="1"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2200"/>
              <a:buNone/>
            </a:pPr>
            <a:endParaRPr sz="1800" b="1" i="1"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GB" sz="1800" b="1" i="1" dirty="0">
                <a:solidFill>
                  <a:schemeClr val="dk1"/>
                </a:solidFill>
                <a:latin typeface="Montserrat"/>
                <a:ea typeface="Montserrat"/>
                <a:cs typeface="Montserrat"/>
                <a:sym typeface="Montserrat"/>
              </a:rPr>
              <a:t>Let’s consider what are the positives and potential downsides of being on social media?</a:t>
            </a:r>
            <a:endParaRPr sz="2900" b="1" dirty="0">
              <a:latin typeface="Montserrat"/>
              <a:ea typeface="Montserrat"/>
              <a:cs typeface="Montserrat"/>
              <a:sym typeface="Montserrat"/>
            </a:endParaRPr>
          </a:p>
        </p:txBody>
      </p:sp>
      <p:sp>
        <p:nvSpPr>
          <p:cNvPr id="3220" name="Google Shape;3220;p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9</a:t>
            </a:fld>
            <a:endParaRPr/>
          </a:p>
        </p:txBody>
      </p:sp>
      <p:pic>
        <p:nvPicPr>
          <p:cNvPr id="3221" name="Google Shape;3221;p9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grpSp>
        <p:nvGrpSpPr>
          <p:cNvPr id="3222" name="Google Shape;3222;p94"/>
          <p:cNvGrpSpPr/>
          <p:nvPr/>
        </p:nvGrpSpPr>
        <p:grpSpPr>
          <a:xfrm>
            <a:off x="76385" y="1527029"/>
            <a:ext cx="4161288" cy="2470724"/>
            <a:chOff x="-5715543" y="207647"/>
            <a:chExt cx="6625200" cy="3762906"/>
          </a:xfrm>
        </p:grpSpPr>
        <p:sp>
          <p:nvSpPr>
            <p:cNvPr id="3223" name="Google Shape;3223;p94"/>
            <p:cNvSpPr/>
            <p:nvPr/>
          </p:nvSpPr>
          <p:spPr>
            <a:xfrm>
              <a:off x="-2427524" y="282449"/>
              <a:ext cx="45000" cy="438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224" name="Google Shape;3224;p94"/>
            <p:cNvSpPr/>
            <p:nvPr/>
          </p:nvSpPr>
          <p:spPr>
            <a:xfrm>
              <a:off x="-5081178" y="207647"/>
              <a:ext cx="5372700" cy="3681600"/>
            </a:xfrm>
            <a:prstGeom prst="roundRect">
              <a:avLst>
                <a:gd name="adj" fmla="val 5106"/>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225" name="Google Shape;3225;p94"/>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3226" name="Google Shape;3226;p94"/>
            <p:cNvGrpSpPr/>
            <p:nvPr/>
          </p:nvGrpSpPr>
          <p:grpSpPr>
            <a:xfrm>
              <a:off x="-5715543" y="3770615"/>
              <a:ext cx="6625200" cy="199939"/>
              <a:chOff x="-5715543" y="3770615"/>
              <a:chExt cx="6625200" cy="199939"/>
            </a:xfrm>
          </p:grpSpPr>
          <p:sp>
            <p:nvSpPr>
              <p:cNvPr id="3227" name="Google Shape;3227;p94"/>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228" name="Google Shape;3228;p94"/>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3229" name="Google Shape;3229;p94"/>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3230" name="Google Shape;3230;p94"/>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3231" name="Google Shape;3231;p9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03690" y="1696025"/>
            <a:ext cx="3075800" cy="210712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6940</Words>
  <Application>Microsoft Office PowerPoint</Application>
  <PresentationFormat>On-screen Show (16:9)</PresentationFormat>
  <Paragraphs>365</Paragraphs>
  <Slides>23</Slides>
  <Notes>23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23</vt:i4>
      </vt:variant>
    </vt:vector>
  </HeadingPairs>
  <TitlesOfParts>
    <vt:vector size="40" baseType="lpstr">
      <vt:lpstr>Open Sans</vt:lpstr>
      <vt:lpstr>Calibri</vt:lpstr>
      <vt:lpstr>Verdana</vt:lpstr>
      <vt:lpstr>Arial</vt:lpstr>
      <vt:lpstr>Quattrocento Sans</vt:lpstr>
      <vt:lpstr>Montserrat Light</vt:lpstr>
      <vt:lpstr>Montserrat</vt:lpstr>
      <vt:lpstr>Montserrat ExtraBold</vt:lpstr>
      <vt:lpstr>Oswald</vt:lpstr>
      <vt:lpstr>Simple Light</vt:lpstr>
      <vt:lpstr>Wart template</vt:lpstr>
      <vt:lpstr>1_Wart template</vt:lpstr>
      <vt:lpstr>1_Wart template</vt:lpstr>
      <vt:lpstr>Wart template</vt:lpstr>
      <vt:lpstr>Wart template</vt:lpstr>
      <vt:lpstr>Wart template</vt:lpstr>
      <vt:lpstr>Wart template</vt:lpstr>
      <vt:lpstr>SAFER INTERNET DAY Self Esteem Online: The Full Picture</vt:lpstr>
      <vt:lpstr>PowerPoint Presentation</vt:lpstr>
      <vt:lpstr>PowerPoint Presentation</vt:lpstr>
      <vt:lpstr>Getting involved in Safer Internet Day </vt:lpstr>
      <vt:lpstr>PowerPoint Presentation</vt:lpstr>
      <vt:lpstr>PowerPoint Presentation</vt:lpstr>
      <vt:lpstr>#TheFullPicture</vt:lpstr>
      <vt:lpstr>“Not everything we see online tell the whole story.”</vt:lpstr>
      <vt:lpstr>Social Media - Filtering the Good from the Bad</vt:lpstr>
      <vt:lpstr>Myth V Reality -  See the Full Picture</vt:lpstr>
      <vt:lpstr>The Rise of the Influencer</vt:lpstr>
      <vt:lpstr>Social Media Feeds and Algorithms</vt:lpstr>
      <vt:lpstr>You are what you like?</vt:lpstr>
      <vt:lpstr>You are what you like -  The influence of online algorithms</vt:lpstr>
      <vt:lpstr>Filtering the good from the bad: How can I manage my online wellbeing?</vt:lpstr>
      <vt:lpstr>Filtering the good from the bad: How can I be a good digital citizen?</vt:lpstr>
      <vt:lpstr>PowerPoint Presentation</vt:lpstr>
      <vt:lpstr>Join the conversation </vt:lpstr>
      <vt:lpstr>PowerPoint Presentation</vt:lpstr>
      <vt:lpstr>EXTENDED SAFER INTERNET DAY ACTIVITIES</vt:lpstr>
      <vt:lpstr>“Not everything we see online tell the whole story.”</vt:lpstr>
      <vt:lpstr>ACTIVITY: Agony Aunt/Uncle</vt:lpstr>
      <vt:lpstr>Reflection // Social Media and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Self Esteem Online: The Full Picture</dc:title>
  <cp:lastModifiedBy>catriona</cp:lastModifiedBy>
  <cp:revision>4</cp:revision>
  <dcterms:modified xsi:type="dcterms:W3CDTF">2021-06-29T16:24:09Z</dcterms:modified>
</cp:coreProperties>
</file>