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3" r:id="rId2"/>
    <p:sldMasterId id="2147483661" r:id="rId3"/>
    <p:sldMasterId id="2147483665" r:id="rId4"/>
    <p:sldMasterId id="2147483677" r:id="rId5"/>
  </p:sldMasterIdLst>
  <p:notesMasterIdLst>
    <p:notesMasterId r:id="rId4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9144000" cy="5143500" type="screen16x9"/>
  <p:notesSz cx="6797675" cy="9926638"/>
  <p:embeddedFontLst>
    <p:embeddedFont>
      <p:font typeface="Calibri" panose="020F0502020204030204" pitchFamily="34" charset="0"/>
      <p:regular r:id="rId41"/>
      <p:bold r:id="rId42"/>
      <p:italic r:id="rId43"/>
      <p:boldItalic r:id="rId44"/>
    </p:embeddedFont>
    <p:embeddedFont>
      <p:font typeface="Montserrat" pitchFamily="2" charset="77"/>
      <p:regular r:id="rId45"/>
      <p:bold r:id="rId46"/>
      <p:italic r:id="rId47"/>
      <p:boldItalic r:id="rId48"/>
    </p:embeddedFont>
    <p:embeddedFont>
      <p:font typeface="Montserrat ExtraBold" pitchFamily="2" charset="77"/>
      <p:bold r:id="rId49"/>
      <p:italic r:id="rId50"/>
      <p:boldItalic r:id="rId51"/>
    </p:embeddedFont>
    <p:embeddedFont>
      <p:font typeface="Montserrat Light" pitchFamily="2" charset="77"/>
      <p:regular r:id="rId52"/>
      <p:bold r:id="rId53"/>
      <p:italic r:id="rId54"/>
      <p:boldItalic r:id="rId55"/>
    </p:embeddedFont>
    <p:embeddedFont>
      <p:font typeface="Verdana" panose="020B060403050404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jYbiuvJPwi47NbX15Diy2KRebZ+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6232"/>
  </p:normalViewPr>
  <p:slideViewPr>
    <p:cSldViewPr snapToGrid="0">
      <p:cViewPr varScale="1">
        <p:scale>
          <a:sx n="131" d="100"/>
          <a:sy n="131" d="100"/>
        </p:scale>
        <p:origin x="416"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5.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font" Target="fonts/font12.fntdata"/><Relationship Id="rId60"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iktok.com/@deeptomcruise/video/6933305746130046214?lang=en&amp;is_copy_url=1&amp;is_from_webapp=v1"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tiktok.com/@deeptomcruise/video/6932166297996233989?lang=en&amp;is_copy_url=1&amp;is_from_webapp=v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webwise.ie/thefullpictur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kahoot.it"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pT-k1kDIRnw"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webwise.ie/connected-campaign/managing-your-privac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meo.com/38327045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5" name="Google Shape;15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This module examines the responsible and ethical use of media and explores different types of misinformation. It aims to develop the critical thinking skills necessary to enable students to distinguish between false information and accurate and reliable information. Students will explore how to evaluate information online and recognise bias and prejudice online.</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IE">
                <a:latin typeface="Montserrat"/>
                <a:ea typeface="Montserrat"/>
                <a:cs typeface="Montserrat"/>
                <a:sym typeface="Montserrat"/>
              </a:rPr>
              <a:t>This presentation is designed to be an additional support to teachers teaching Module 2 of the Connected programme as it contains the key learning and discussion points from each lesson.</a:t>
            </a:r>
            <a:endParaRPr>
              <a:latin typeface="Montserrat"/>
              <a:ea typeface="Montserrat"/>
              <a:cs typeface="Montserrat"/>
              <a:sym typeface="Montserra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4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5" name="Google Shape;1655;p4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IE" b="1" i="1">
                <a:solidFill>
                  <a:schemeClr val="dk1"/>
                </a:solidFill>
                <a:latin typeface="Montserrat"/>
                <a:ea typeface="Montserrat"/>
                <a:cs typeface="Montserrat"/>
                <a:sym typeface="Montserrat"/>
              </a:rPr>
              <a:t>Notes:</a:t>
            </a:r>
            <a:r>
              <a:rPr lang="en-IE">
                <a:solidFill>
                  <a:srgbClr val="F568A6"/>
                </a:solidFill>
                <a:latin typeface="Montserrat"/>
                <a:ea typeface="Montserrat"/>
                <a:cs typeface="Montserrat"/>
                <a:sym typeface="Montserrat"/>
              </a:rPr>
              <a:t> 5. Check your biases</a:t>
            </a: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Are your own views or beliefs affecting your judgement of a news feature or report? We are even more likely to accept or ignore things depending on whether or not they support what we already believe.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rgbClr val="F568A6"/>
                </a:solidFill>
                <a:latin typeface="Montserrat"/>
                <a:ea typeface="Montserrat"/>
                <a:cs typeface="Montserrat"/>
                <a:sym typeface="Montserrat"/>
              </a:rPr>
              <a:t>6. Is it a joke?</a:t>
            </a: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Satirical sites like Waterford Whispers are popular online and sometimes it is not always clear whether a story is just a joke or parody… Check the website, is it known for satire or creating funny stories or is the social media account marked as a ‘parody’ account?</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rgbClr val="F568A6"/>
                </a:solidFill>
                <a:latin typeface="Montserrat"/>
                <a:ea typeface="Montserrat"/>
                <a:cs typeface="Montserrat"/>
                <a:sym typeface="Montserrat"/>
              </a:rPr>
              <a:t>7. Check a fact-checking site</a:t>
            </a: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Sites like Snopes: </a:t>
            </a:r>
            <a:r>
              <a:rPr lang="en-IE">
                <a:solidFill>
                  <a:srgbClr val="65CFD9"/>
                </a:solidFill>
                <a:latin typeface="Montserrat"/>
                <a:ea typeface="Montserrat"/>
                <a:cs typeface="Montserrat"/>
                <a:sym typeface="Montserrat"/>
              </a:rPr>
              <a:t>www.snopes.com</a:t>
            </a:r>
            <a:r>
              <a:rPr lang="en-IE">
                <a:solidFill>
                  <a:schemeClr val="dk1"/>
                </a:solidFill>
                <a:latin typeface="Montserrat"/>
                <a:ea typeface="Montserrat"/>
                <a:cs typeface="Montserrat"/>
                <a:sym typeface="Montserrat"/>
              </a:rPr>
              <a:t>; PolitiFact: politifact.com; Fact Check: </a:t>
            </a:r>
            <a:r>
              <a:rPr lang="en-IE">
                <a:solidFill>
                  <a:srgbClr val="65CFD9"/>
                </a:solidFill>
                <a:latin typeface="Montserrat"/>
                <a:ea typeface="Montserrat"/>
                <a:cs typeface="Montserrat"/>
                <a:sym typeface="Montserrat"/>
              </a:rPr>
              <a:t>factcheck.org </a:t>
            </a:r>
            <a:r>
              <a:rPr lang="en-IE">
                <a:solidFill>
                  <a:schemeClr val="dk1"/>
                </a:solidFill>
                <a:latin typeface="Montserrat"/>
                <a:ea typeface="Montserrat"/>
                <a:cs typeface="Montserrat"/>
                <a:sym typeface="Montserrat"/>
              </a:rPr>
              <a:t>can be a great shortcut to find out if a story has already been debunked – or if a too-good-to-be true story really was true after all.</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For pictures, you can do a reverse search for images at TinEye (</a:t>
            </a:r>
            <a:r>
              <a:rPr lang="en-IE">
                <a:solidFill>
                  <a:srgbClr val="65CFD9"/>
                </a:solidFill>
                <a:latin typeface="Montserrat"/>
                <a:ea typeface="Montserrat"/>
                <a:cs typeface="Montserrat"/>
                <a:sym typeface="Montserrat"/>
              </a:rPr>
              <a:t>www.tineye.com</a:t>
            </a:r>
            <a:r>
              <a:rPr lang="en-IE">
                <a:solidFill>
                  <a:schemeClr val="dk1"/>
                </a:solidFill>
                <a:latin typeface="Montserrat"/>
                <a:ea typeface="Montserrat"/>
                <a:cs typeface="Montserrat"/>
                <a:sym typeface="Montserrat"/>
              </a:rPr>
              <a:t>) or Google Reverse Image Search (</a:t>
            </a:r>
            <a:r>
              <a:rPr lang="en-IE">
                <a:solidFill>
                  <a:srgbClr val="65CFD9"/>
                </a:solidFill>
                <a:latin typeface="Montserrat"/>
                <a:ea typeface="Montserrat"/>
                <a:cs typeface="Montserrat"/>
                <a:sym typeface="Montserrat"/>
              </a:rPr>
              <a:t>www.images.google.com</a:t>
            </a:r>
            <a:r>
              <a:rPr lang="en-IE">
                <a:solidFill>
                  <a:schemeClr val="dk1"/>
                </a:solidFill>
                <a:latin typeface="Montserrat"/>
                <a:ea typeface="Montserrat"/>
                <a:cs typeface="Montserrat"/>
                <a:sym typeface="Montserrat"/>
              </a:rPr>
              <a:t>). This will tell you where else the picture has appeared, and also show you similar pictures (which is a good way to find out if it has been photoshopped).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Then before you believe it or share it: Check your own instincts – does it seem likely to be true, is it accurate and helpful, is it fair to share?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rgbClr val="F568A6"/>
              </a:solidFill>
            </a:endParaRPr>
          </a:p>
          <a:p>
            <a:pPr marL="0" lvl="0" indent="0" algn="l" rtl="0">
              <a:lnSpc>
                <a:spcPct val="115000"/>
              </a:lnSpc>
              <a:spcBef>
                <a:spcPts val="0"/>
              </a:spcBef>
              <a:spcAft>
                <a:spcPts val="0"/>
              </a:spcAft>
              <a:buClr>
                <a:schemeClr val="dk1"/>
              </a:buClr>
              <a:buSzPts val="1100"/>
              <a:buFont typeface="Arial"/>
              <a:buNone/>
            </a:pPr>
            <a:endParaRPr>
              <a:solidFill>
                <a:srgbClr val="F568A6"/>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e10293faf7_0_2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6" name="Google Shape;1666;ge10293faf7_0_29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IE" b="1" i="1">
                <a:latin typeface="Montserrat"/>
                <a:ea typeface="Montserrat"/>
                <a:cs typeface="Montserrat"/>
                <a:sym typeface="Montserrat"/>
              </a:rPr>
              <a:t>Notes: </a:t>
            </a:r>
            <a:r>
              <a:rPr lang="en-IE">
                <a:solidFill>
                  <a:schemeClr val="dk1"/>
                </a:solidFill>
                <a:latin typeface="Montserrat"/>
                <a:ea typeface="Montserrat"/>
                <a:cs typeface="Montserrat"/>
                <a:sym typeface="Montserrat"/>
              </a:rPr>
              <a:t>Ask students if they or someone they know have ever fallen for or shared a false or inaccurate image or video of some kind? Ask students what does it matter if we can’t tell real or reliable from false or misleading information online? Elicit responses.</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IE">
                <a:solidFill>
                  <a:schemeClr val="dk1"/>
                </a:solidFill>
                <a:latin typeface="Montserrat"/>
                <a:ea typeface="Montserrat"/>
                <a:cs typeface="Montserrat"/>
                <a:sym typeface="Montserrat"/>
              </a:rPr>
              <a:t>Remind them that viral images or videos that are misleading or not real are just as harmful as articles containing false information – think about when a natural disaster or terrorist attack happens, social media is flooded with footage apparently showing the scene on the ground. Or the influence of these images on how people think or what they believe. An image says a thousand words so it is important that students can identify images or videos which are false.</a:t>
            </a:r>
            <a:endParaRPr b="1" i="1">
              <a:latin typeface="Montserrat"/>
              <a:ea typeface="Montserrat"/>
              <a:cs typeface="Montserrat"/>
              <a:sym typeface="Montserra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e10293faf7_0_3225: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2" name="Google Shape;1672;ge10293faf7_0_3225: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a:t>
            </a:r>
            <a:r>
              <a:rPr lang="en-IE">
                <a:latin typeface="Montserrat"/>
                <a:ea typeface="Montserrat"/>
                <a:cs typeface="Montserrat"/>
                <a:sym typeface="Montserrat"/>
              </a:rPr>
              <a:t>Play the two deepfake videos of Tom Cruise for students and ask them can they guess which video features the real Tom Cruise?</a:t>
            </a:r>
            <a:endParaRPr>
              <a:latin typeface="Montserrat"/>
              <a:ea typeface="Montserrat"/>
              <a:cs typeface="Montserrat"/>
              <a:sym typeface="Montserrat"/>
            </a:endParaRPr>
          </a:p>
          <a:p>
            <a:pPr marL="0" marR="0" lvl="0" indent="0" algn="l" rtl="0">
              <a:lnSpc>
                <a:spcPct val="100000"/>
              </a:lnSpc>
              <a:spcBef>
                <a:spcPts val="0"/>
              </a:spcBef>
              <a:spcAft>
                <a:spcPts val="0"/>
              </a:spcAft>
              <a:buNone/>
            </a:pPr>
            <a:r>
              <a:rPr lang="en-IE">
                <a:latin typeface="Montserrat"/>
                <a:ea typeface="Montserrat"/>
                <a:cs typeface="Montserrat"/>
                <a:sym typeface="Montserrat"/>
              </a:rPr>
              <a:t>Videos available here:</a:t>
            </a:r>
            <a:endParaRPr>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en-IE"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https://www.tiktok.com/@deeptomcruise/video/6933305746130046214?lang=en&amp;is_copy_url=1&amp;is_from_webapp=v1</a:t>
            </a:r>
            <a:r>
              <a:rPr lang="en-IE">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en-IE" u="sng">
                <a:solidFill>
                  <a:schemeClr val="hlink"/>
                </a:solidFill>
                <a:latin typeface="Montserrat"/>
                <a:ea typeface="Montserrat"/>
                <a:cs typeface="Montserrat"/>
                <a:sym typeface="Montserrat"/>
                <a:hlinkClick r:id="rId4"/>
              </a:rPr>
              <a:t>https://www.tiktok.com/@deeptomcruise/video/6932166297996233989?lang=en&amp;is_copy_url=1&amp;is_from_webapp=v1</a:t>
            </a:r>
            <a:r>
              <a:rPr lang="en-IE">
                <a:latin typeface="Montserrat"/>
                <a:ea typeface="Montserrat"/>
                <a:cs typeface="Montserrat"/>
                <a:sym typeface="Montserrat"/>
              </a:rPr>
              <a:t> </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IE">
                <a:latin typeface="Montserrat"/>
                <a:ea typeface="Montserrat"/>
                <a:cs typeface="Montserrat"/>
                <a:sym typeface="Montserrat"/>
              </a:rPr>
              <a:t>The answer is neither of them are. They are both deepfake videos of Tom Cruise.</a:t>
            </a:r>
            <a:endParaRPr>
              <a:latin typeface="Montserrat"/>
              <a:ea typeface="Montserrat"/>
              <a:cs typeface="Montserrat"/>
              <a:sym typeface="Montserrat"/>
            </a:endParaRPr>
          </a:p>
          <a:p>
            <a:pPr marL="457200" marR="0" lvl="0" indent="0" algn="l" rtl="0">
              <a:lnSpc>
                <a:spcPct val="100000"/>
              </a:lnSpc>
              <a:spcBef>
                <a:spcPts val="0"/>
              </a:spcBef>
              <a:spcAft>
                <a:spcPts val="0"/>
              </a:spcAft>
              <a:buNone/>
            </a:pPr>
            <a:endParaRPr>
              <a:latin typeface="Montserrat"/>
              <a:ea typeface="Montserrat"/>
              <a:cs typeface="Montserrat"/>
              <a:sym typeface="Montserrat"/>
            </a:endParaRPr>
          </a:p>
          <a:p>
            <a:pPr marL="0" marR="0" lvl="0" indent="0" algn="l" rtl="0">
              <a:lnSpc>
                <a:spcPct val="100000"/>
              </a:lnSpc>
              <a:spcBef>
                <a:spcPts val="0"/>
              </a:spcBef>
              <a:spcAft>
                <a:spcPts val="0"/>
              </a:spcAft>
              <a:buNone/>
            </a:pPr>
            <a:r>
              <a:rPr lang="en-IE">
                <a:latin typeface="Montserrat"/>
                <a:ea typeface="Montserrat"/>
                <a:cs typeface="Montserrat"/>
                <a:sym typeface="Montserrat"/>
              </a:rPr>
              <a:t>Ask students if they have ever heard of the term deepfakes before or if they have seen any similar doctored videos? Elicit responses.</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IE">
                <a:solidFill>
                  <a:schemeClr val="dk1"/>
                </a:solidFill>
                <a:latin typeface="Montserrat"/>
                <a:ea typeface="Montserrat"/>
                <a:cs typeface="Montserrat"/>
                <a:sym typeface="Montserrat"/>
              </a:rPr>
              <a:t>We are now going to look at images, deepfakes and visual deception online and consider the potential consequences if an image or video is doctored so well that it can be hard to tell if it is authentic.</a:t>
            </a:r>
            <a:endParaRPr>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ge10293faf7_0_3472: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1" name="Google Shape;1681;ge10293faf7_0_3472: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IE" b="1" i="1">
                <a:latin typeface="Montserrat"/>
                <a:ea typeface="Montserrat"/>
                <a:cs typeface="Montserrat"/>
                <a:sym typeface="Montserrat"/>
              </a:rPr>
              <a:t>Notes:</a:t>
            </a:r>
            <a:r>
              <a:rPr lang="en-IE">
                <a:latin typeface="Montserrat"/>
                <a:ea typeface="Montserrat"/>
                <a:cs typeface="Montserrat"/>
                <a:sym typeface="Montserrat"/>
              </a:rPr>
              <a:t> Distribute and read through worksheet 2.3: Deepfakes Explained. Explain to students what deepfakes are.</a:t>
            </a:r>
            <a:endParaRPr>
              <a:latin typeface="Montserrat"/>
              <a:ea typeface="Montserrat"/>
              <a:cs typeface="Montserrat"/>
              <a:sym typeface="Montserrat"/>
            </a:endParaRPr>
          </a:p>
          <a:p>
            <a:pPr marL="0" marR="0" lvl="0" indent="0" algn="l" rtl="0">
              <a:lnSpc>
                <a:spcPct val="100000"/>
              </a:lnSpc>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Clr>
                <a:schemeClr val="dk1"/>
              </a:buClr>
              <a:buFont typeface="Arial"/>
              <a:buNone/>
            </a:pPr>
            <a:r>
              <a:rPr lang="en-IE">
                <a:solidFill>
                  <a:schemeClr val="dk1"/>
                </a:solidFill>
                <a:latin typeface="Montserrat"/>
                <a:ea typeface="Montserrat"/>
                <a:cs typeface="Montserrat"/>
                <a:sym typeface="Montserrat"/>
              </a:rPr>
              <a:t>Deepfakes are fake videos created using digital software, machine learning and face swapping. </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Font typeface="Arial"/>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IE">
                <a:solidFill>
                  <a:schemeClr val="dk1"/>
                </a:solidFill>
                <a:latin typeface="Montserrat"/>
                <a:ea typeface="Montserrat"/>
                <a:cs typeface="Montserrat"/>
                <a:sym typeface="Montserrat"/>
              </a:rPr>
              <a:t>Deepfakes are computer-created artificial videos in which images are combined to create new footage that depicts events, statements or action that never actually happened. </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Font typeface="Arial"/>
              <a:buNone/>
            </a:pPr>
            <a:r>
              <a:rPr lang="en-IE">
                <a:solidFill>
                  <a:schemeClr val="dk1"/>
                </a:solidFill>
                <a:latin typeface="Montserrat"/>
                <a:ea typeface="Montserrat"/>
                <a:cs typeface="Montserrat"/>
                <a:sym typeface="Montserrat"/>
              </a:rPr>
              <a:t>Emphasise to students that the results can be quite convincing. Deep fakes differ from other forms of false information by being very difficult to identify as false.</a:t>
            </a:r>
            <a:endParaRPr>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e10293faf7_0_3720: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1" name="Google Shape;1691;ge10293faf7_0_372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IE" b="1" i="1">
                <a:latin typeface="Montserrat"/>
                <a:ea typeface="Montserrat"/>
                <a:cs typeface="Montserrat"/>
                <a:sym typeface="Montserrat"/>
              </a:rPr>
              <a:t>Notes: </a:t>
            </a:r>
            <a:r>
              <a:rPr lang="en-IE">
                <a:latin typeface="Montserrat"/>
                <a:ea typeface="Montserrat"/>
                <a:cs typeface="Montserrat"/>
                <a:sym typeface="Montserrat"/>
              </a:rPr>
              <a:t>How does it work?</a:t>
            </a:r>
            <a:endParaRPr>
              <a:latin typeface="Montserrat"/>
              <a:ea typeface="Montserrat"/>
              <a:cs typeface="Montserrat"/>
              <a:sym typeface="Montserrat"/>
            </a:endParaRPr>
          </a:p>
          <a:p>
            <a:pPr marL="0" lvl="0" indent="0" algn="l" rtl="0">
              <a:spcBef>
                <a:spcPts val="0"/>
              </a:spcBef>
              <a:spcAft>
                <a:spcPts val="0"/>
              </a:spcAft>
              <a:buClr>
                <a:schemeClr val="dk1"/>
              </a:buClr>
              <a:buFont typeface="Arial"/>
              <a:buNone/>
            </a:pPr>
            <a:r>
              <a:rPr lang="en-IE">
                <a:solidFill>
                  <a:schemeClr val="dk1"/>
                </a:solidFill>
                <a:latin typeface="Montserrat"/>
                <a:ea typeface="Montserrat"/>
                <a:cs typeface="Montserrat"/>
                <a:sym typeface="Montserrat"/>
              </a:rPr>
              <a:t>The basic concept behind the technology is facial recognition, users of Snapchat will be familiar with the face swap or filters functions which apply transformations or augment your facial features. Deep Fakes are similar but much more realistic.</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Font typeface="Arial"/>
              <a:buNone/>
            </a:pP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Font typeface="Arial"/>
              <a:buNone/>
            </a:pPr>
            <a:r>
              <a:rPr lang="en-IE">
                <a:solidFill>
                  <a:schemeClr val="dk1"/>
                </a:solidFill>
                <a:latin typeface="Montserrat"/>
                <a:ea typeface="Montserrat"/>
                <a:cs typeface="Montserrat"/>
                <a:sym typeface="Montserrat"/>
              </a:rPr>
              <a:t>Fake videos can be created using a machine learning technique called a “generative adversarial network” or GAN. For example a GAN can look at thousands of photos of Beyonce and produce a new image that approximates those photos without being an exact copy of any one of the photos. GAN can be used to generate new audio from existing audio, or new text from existing text – it is a multiuse technology. The technology used to create deepfakes is programmed to map faces according to “landmark” points. These are features like the corners of your eyes and mouth, your nostrils, and the contour of your jawline.</a:t>
            </a:r>
            <a:endParaRPr>
              <a:latin typeface="Montserrat"/>
              <a:ea typeface="Montserrat"/>
              <a:cs typeface="Montserrat"/>
              <a:sym typeface="Montserra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e10293faf7_0_3970: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3" name="Google Shape;1703;ge10293faf7_0_397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IE" b="1" i="1">
                <a:solidFill>
                  <a:schemeClr val="dk1"/>
                </a:solidFill>
                <a:latin typeface="Montserrat"/>
                <a:ea typeface="Montserrat"/>
                <a:cs typeface="Montserrat"/>
                <a:sym typeface="Montserrat"/>
              </a:rPr>
              <a:t>Notes: </a:t>
            </a:r>
            <a:r>
              <a:rPr lang="en-IE">
                <a:solidFill>
                  <a:schemeClr val="dk1"/>
                </a:solidFill>
                <a:latin typeface="Montserrat"/>
                <a:ea typeface="Montserrat"/>
                <a:cs typeface="Montserrat"/>
                <a:sym typeface="Montserrat"/>
              </a:rPr>
              <a:t>Next, ask students to consider the potential consequences if an image or video is doctored or altered so well that it can be hard to tell if it is authentic.</a:t>
            </a:r>
            <a:endParaRPr>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None/>
            </a:pPr>
            <a:endParaRPr>
              <a:latin typeface="Montserrat"/>
              <a:ea typeface="Montserrat"/>
              <a:cs typeface="Montserrat"/>
              <a:sym typeface="Montserrat"/>
            </a:endParaRPr>
          </a:p>
          <a:p>
            <a:pPr marL="0" marR="0" lvl="0" indent="0" algn="l" rtl="0">
              <a:lnSpc>
                <a:spcPct val="100000"/>
              </a:lnSpc>
              <a:spcBef>
                <a:spcPts val="0"/>
              </a:spcBef>
              <a:spcAft>
                <a:spcPts val="0"/>
              </a:spcAft>
              <a:buNone/>
            </a:pPr>
            <a:r>
              <a:rPr lang="en-IE">
                <a:latin typeface="Montserrat"/>
                <a:ea typeface="Montserrat"/>
                <a:cs typeface="Montserrat"/>
                <a:sym typeface="Montserrat"/>
              </a:rPr>
              <a:t>While the technology used to create deep fakes is relatively new technology, it is advancing quickly and it is becoming more and more difficult to check if a video is real or not. Developments in these kinds of technologies have obvious social, moral and political implications. There are already issues around news sources and credibility of stories online, deep fakes have the potential to exacerbate the problem of false information online or disrupt and undermine the credibility of and trust in news, and information in general.</a:t>
            </a:r>
            <a:endParaRPr>
              <a:latin typeface="Montserrat"/>
              <a:ea typeface="Montserrat"/>
              <a:cs typeface="Montserrat"/>
              <a:sym typeface="Montserrat"/>
            </a:endParaRPr>
          </a:p>
          <a:p>
            <a:pPr marL="0" marR="0" lvl="0" indent="0" algn="l" rtl="0">
              <a:lnSpc>
                <a:spcPct val="100000"/>
              </a:lnSpc>
              <a:spcBef>
                <a:spcPts val="0"/>
              </a:spcBef>
              <a:spcAft>
                <a:spcPts val="0"/>
              </a:spcAft>
              <a:buNone/>
            </a:pPr>
            <a:endParaRPr>
              <a:latin typeface="Montserrat"/>
              <a:ea typeface="Montserrat"/>
              <a:cs typeface="Montserrat"/>
              <a:sym typeface="Montserrat"/>
            </a:endParaRPr>
          </a:p>
          <a:p>
            <a:pPr marL="0" marR="0" lvl="0" indent="0" algn="l" rtl="0">
              <a:lnSpc>
                <a:spcPct val="100000"/>
              </a:lnSpc>
              <a:spcBef>
                <a:spcPts val="0"/>
              </a:spcBef>
              <a:spcAft>
                <a:spcPts val="0"/>
              </a:spcAft>
              <a:buNone/>
            </a:pPr>
            <a:r>
              <a:rPr lang="en-IE">
                <a:latin typeface="Montserrat"/>
                <a:ea typeface="Montserrat"/>
                <a:cs typeface="Montserrat"/>
                <a:sym typeface="Montserrat"/>
              </a:rPr>
              <a:t>The real potential danger of false information and deepfake technology is creating mistrust or apathy in people about what we see or hear online. If everything could be fake does that mean that nothing is real anymore? For as long as we have had photographs and video and audio footage they have helped learn about our past, and shaped how we see and know things. Some people already question the facts around events that unquestionably happened, like the Holocaust, the moon landing and 9/11, despite video proof. If deepfakes make people believe they can’t trust video, the problems of false information and conspiracy theories could get worse.</a:t>
            </a:r>
            <a:endParaRPr>
              <a:latin typeface="Montserrat"/>
              <a:ea typeface="Montserrat"/>
              <a:cs typeface="Montserrat"/>
              <a:sym typeface="Montserra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e10293faf7_0_4217: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2" name="Google Shape;1712;ge10293faf7_0_4217: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Like all types of information we encounter online the most important thing we can do when deciding if videos or images online are authentic and real is to be critical. </a:t>
            </a: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IE">
                <a:solidFill>
                  <a:schemeClr val="dk1"/>
                </a:solidFill>
                <a:latin typeface="Montserrat"/>
                <a:ea typeface="Montserrat"/>
                <a:cs typeface="Montserrat"/>
                <a:sym typeface="Montserrat"/>
              </a:rPr>
              <a:t>We need to use critical thinking and ask ourselves key questions such as: </a:t>
            </a:r>
            <a:endParaRPr>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IE">
                <a:solidFill>
                  <a:schemeClr val="dk1"/>
                </a:solidFill>
                <a:latin typeface="Montserrat"/>
                <a:ea typeface="Montserrat"/>
                <a:cs typeface="Montserrat"/>
                <a:sym typeface="Montserrat"/>
              </a:rPr>
              <a:t>— Who and why is someone sharing this video? </a:t>
            </a:r>
            <a:endParaRPr>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IE">
                <a:solidFill>
                  <a:schemeClr val="dk1"/>
                </a:solidFill>
                <a:latin typeface="Montserrat"/>
                <a:ea typeface="Montserrat"/>
                <a:cs typeface="Montserrat"/>
                <a:sym typeface="Montserrat"/>
              </a:rPr>
              <a:t>— Who or what is the original source? </a:t>
            </a:r>
            <a:endParaRPr>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IE">
                <a:solidFill>
                  <a:schemeClr val="dk1"/>
                </a:solidFill>
                <a:latin typeface="Montserrat"/>
                <a:ea typeface="Montserrat"/>
                <a:cs typeface="Montserrat"/>
                <a:sym typeface="Montserrat"/>
              </a:rPr>
              <a:t>— Is the person in the video saying something you’d never expect them to say? </a:t>
            </a:r>
            <a:endParaRPr>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IE">
                <a:solidFill>
                  <a:schemeClr val="dk1"/>
                </a:solidFill>
                <a:latin typeface="Montserrat"/>
                <a:ea typeface="Montserrat"/>
                <a:cs typeface="Montserrat"/>
                <a:sym typeface="Montserrat"/>
              </a:rPr>
              <a:t>— Does the video advance someone else’s agenda? Who benefits from this video?</a:t>
            </a:r>
            <a:endParaRPr>
              <a:latin typeface="Montserrat"/>
              <a:ea typeface="Montserrat"/>
              <a:cs typeface="Montserrat"/>
              <a:sym typeface="Montserra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e10293faf7_0_4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4" name="Google Shape;1724;ge10293faf7_0_44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Social media sites can play a big part in increasing the reach of false information. In this lesson activity we are going to look at the role of social media and influencers in the spread of false information.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e10293faf7_0_5002: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0" name="Google Shape;1730;ge10293faf7_0_5002: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Ask students where do they mostly get their news from every day? Elicit responses.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Ask if they think a lot of people now rely on getting the news from social media sites and what is the big difference between the news that comes from social media and news from traditional outlets such as on the television, radio or newspapers? Elicit responses.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Remind students, the internet has enabled a whole new way to publish, share and consume information and news with very little regulation or editorial standards.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Many people now get news from social media sites and networks and often it can be difficult to tell whether stories are credible or not. Information overload and a general lack of understanding about how the internet works by people has also contributed to an increase in fake news or hoax stories. Social media sites can play a big part in increasing the reach of these type of stories. In this lesson activity we are going to look at the role of social media and influencers in the spread of false information.</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e10293faf7_0_4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2" name="Google Shape;1742;ge10293faf7_0_47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IE" b="1" i="1">
                <a:latin typeface="Montserrat"/>
                <a:ea typeface="Montserrat"/>
                <a:cs typeface="Montserrat"/>
                <a:sym typeface="Montserrat"/>
              </a:rPr>
              <a:t>Notes: </a:t>
            </a:r>
            <a:r>
              <a:rPr lang="en-IE">
                <a:latin typeface="Montserrat"/>
                <a:ea typeface="Montserrat"/>
                <a:cs typeface="Montserrat"/>
                <a:sym typeface="Montserrat"/>
              </a:rPr>
              <a:t>T</a:t>
            </a:r>
            <a:r>
              <a:rPr lang="en-IE" sz="1100" i="0" u="none" strike="noStrike" cap="none">
                <a:solidFill>
                  <a:srgbClr val="000000"/>
                </a:solidFill>
                <a:latin typeface="Montserrat"/>
                <a:ea typeface="Montserrat"/>
                <a:cs typeface="Montserrat"/>
                <a:sym typeface="Montserrat"/>
              </a:rPr>
              <a:t>he internet has enabled a whole new way to publish, share and consume information and news with very little regulation or editorial standards.</a:t>
            </a:r>
            <a:endParaRPr>
              <a:latin typeface="Montserrat"/>
              <a:ea typeface="Montserrat"/>
              <a:cs typeface="Montserrat"/>
              <a:sym typeface="Montserrat"/>
            </a:endParaRPr>
          </a:p>
          <a:p>
            <a:pPr marL="0" lvl="0" indent="0" algn="l" rtl="0">
              <a:lnSpc>
                <a:spcPct val="100000"/>
              </a:lnSpc>
              <a:spcBef>
                <a:spcPts val="0"/>
              </a:spcBef>
              <a:spcAft>
                <a:spcPts val="0"/>
              </a:spcAft>
              <a:buNone/>
            </a:pPr>
            <a:r>
              <a:rPr lang="en-IE" sz="1100" i="0" u="none" strike="noStrike" cap="none">
                <a:solidFill>
                  <a:srgbClr val="000000"/>
                </a:solidFill>
                <a:latin typeface="Montserrat"/>
                <a:ea typeface="Montserrat"/>
                <a:cs typeface="Montserrat"/>
                <a:sym typeface="Montserrat"/>
              </a:rPr>
              <a:t>Many people now get news from social media sites and networks and often it can be difficult to tell whether stories are credible or not. Information overload and a general lack of understanding about how the internet works by people has also contributed to an increase in fake news or hoax stories. Social media sites can play a big part in increasing the reach of these type of stories.</a:t>
            </a:r>
            <a:endParaRPr>
              <a:latin typeface="Montserrat"/>
              <a:ea typeface="Montserrat"/>
              <a:cs typeface="Montserrat"/>
              <a:sym typeface="Montserrat"/>
            </a:endParaRPr>
          </a:p>
          <a:p>
            <a:pPr marL="0" lvl="0" indent="0" algn="l" rtl="0">
              <a:lnSpc>
                <a:spcPct val="100000"/>
              </a:lnSpc>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IE" i="1">
                <a:solidFill>
                  <a:schemeClr val="dk1"/>
                </a:solidFill>
                <a:latin typeface="Montserrat"/>
                <a:ea typeface="Montserrat"/>
                <a:cs typeface="Montserrat"/>
                <a:sym typeface="Montserrat"/>
              </a:rPr>
              <a:t>The economics of social media favour gossip, novelty, speed and “shareability”, </a:t>
            </a:r>
            <a:r>
              <a:rPr lang="en-IE">
                <a:solidFill>
                  <a:schemeClr val="dk1"/>
                </a:solidFill>
                <a:latin typeface="Montserrat"/>
                <a:ea typeface="Montserrat"/>
                <a:cs typeface="Montserrat"/>
                <a:sym typeface="Montserrat"/>
              </a:rPr>
              <a:t>Simeon Yates, Professor of Digital Culture at the University of Liverpool.</a:t>
            </a:r>
            <a:endParaRPr>
              <a:latin typeface="Montserrat"/>
              <a:ea typeface="Montserrat"/>
              <a:cs typeface="Montserrat"/>
              <a:sym typeface="Montserrat"/>
            </a:endParaRPr>
          </a:p>
          <a:p>
            <a:pPr marL="457200" lvl="0" indent="0" algn="l" rtl="0">
              <a:lnSpc>
                <a:spcPct val="100000"/>
              </a:lnSpc>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e10293faf7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5" name="Google Shape;1585;ge10293faf7_0_3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a:t>
            </a:r>
            <a:r>
              <a:rPr lang="en-IE">
                <a:latin typeface="Montserrat"/>
                <a:ea typeface="Montserrat"/>
                <a:cs typeface="Montserrat"/>
                <a:sym typeface="Montserrat"/>
              </a:rPr>
              <a:t>From accessing information for homework and study, to connecting with friends, or staying up-to-date on any number of topics, content is sourced online on a daily basis. With so much content available to us, it is important to be able to judge how accurate and reliable our information is. This means asking questions about where our information comes from, who produced it and why, evaluating the impact it may have,  and determining to what extent it can be trusted.</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latin typeface="Montserrat"/>
                <a:ea typeface="Montserrat"/>
                <a:cs typeface="Montserrat"/>
                <a:sym typeface="Montserrat"/>
              </a:rPr>
              <a:t>False information can spread rapidly on social media, online platforms or in messaging apps, often taking advantage of times of uncertainty. An obvious example of this is the increase in the volume of false or misinformation encountered by most people during the Covid-19 pandemic.</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d996e5f40f_2_6: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3" name="Google Shape;1753;gd996e5f40f_2_6: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b="1" i="1">
                <a:latin typeface="Montserrat"/>
                <a:ea typeface="Montserrat"/>
                <a:cs typeface="Montserrat"/>
                <a:sym typeface="Montserrat"/>
              </a:rPr>
              <a:t>Notes:</a:t>
            </a:r>
            <a:r>
              <a:rPr lang="en-IE">
                <a:latin typeface="Montserrat"/>
                <a:ea typeface="Montserrat"/>
                <a:cs typeface="Montserrat"/>
                <a:sym typeface="Montserrat"/>
              </a:rPr>
              <a:t> After students have shared their responses from worksheet 2.4: Conversation starters, </a:t>
            </a:r>
            <a:r>
              <a:rPr lang="en-IE">
                <a:solidFill>
                  <a:schemeClr val="dk1"/>
                </a:solidFill>
                <a:latin typeface="Montserrat"/>
                <a:ea typeface="Montserrat"/>
                <a:cs typeface="Montserrat"/>
                <a:sym typeface="Montserrat"/>
              </a:rPr>
              <a:t>ask students to share their ideas about influence and false information. Some discussion questions may include: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rgbClr val="FF50F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What do we mean by ‘an influencer’?</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rgbClr val="FF50F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How do you usually find or follow influencers and why?</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rgbClr val="FF50F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How might people quietly or anonymously be influencers or connect people to support or shape new ideas?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rgbClr val="FF50F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If someone is anonymous can they still be a good influencer? How?</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rgbClr val="FF50F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Why might people want to be loud, visible or popular when they promote ideas, products, attitudes or practices on social media?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rgbClr val="FF50F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How does someone’s personality influence how they influence or lead others?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rgbClr val="FF50F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Are influencers reliable sources of information? Why? Why not?</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rgbClr val="FF50F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Can you think of any examples where an influencer shared false information either knowing or unknowingly?</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Some students will focus on influencers as types of social media micro-celebrities who share ideas or promote products. Other examples include entrepreneurs, beauty, travel or fitness bloggers, models, musicians, noting that the popularity of different social media influences can change rapidly.</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gd996e5f40f_2_49:notes"/>
          <p:cNvSpPr>
            <a:spLocks noGrp="1" noRot="1" noChangeAspect="1"/>
          </p:cNvSpPr>
          <p:nvPr>
            <p:ph type="sldImg" idx="2"/>
          </p:nvPr>
        </p:nvSpPr>
        <p:spPr>
          <a:xfrm>
            <a:off x="377649" y="744497"/>
            <a:ext cx="60438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5" name="Google Shape;1765;gd996e5f40f_2_49: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IE" b="1" i="1">
                <a:solidFill>
                  <a:schemeClr val="dk1"/>
                </a:solidFill>
                <a:latin typeface="Montserrat"/>
                <a:ea typeface="Montserrat"/>
                <a:cs typeface="Montserrat"/>
                <a:sym typeface="Montserrat"/>
              </a:rPr>
              <a:t>Notes: </a:t>
            </a:r>
            <a:r>
              <a:rPr lang="en-IE">
                <a:solidFill>
                  <a:schemeClr val="dk1"/>
                </a:solidFill>
                <a:latin typeface="Montserrat"/>
                <a:ea typeface="Montserrat"/>
                <a:cs typeface="Montserrat"/>
                <a:sym typeface="Montserrat"/>
              </a:rPr>
              <a:t>Next play the Full Picture video for students, available here: </a:t>
            </a:r>
            <a:r>
              <a:rPr lang="en-IE" u="sng">
                <a:solidFill>
                  <a:schemeClr val="hlink"/>
                </a:solidFill>
                <a:latin typeface="Montserrat"/>
                <a:ea typeface="Montserrat"/>
                <a:cs typeface="Montserrat"/>
                <a:sym typeface="Montserrat"/>
                <a:hlinkClick r:id="rId3"/>
              </a:rPr>
              <a:t>https://www.webwise.ie/thefullpicture</a:t>
            </a:r>
            <a:r>
              <a:rPr lang="en-IE">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IE">
                <a:solidFill>
                  <a:schemeClr val="dk1"/>
                </a:solidFill>
                <a:latin typeface="Montserrat"/>
                <a:ea typeface="Montserrat"/>
                <a:cs typeface="Montserrat"/>
                <a:sym typeface="Montserrat"/>
              </a:rPr>
              <a:t>The Full Picture is a short film exploring how young people use social media to connect and share. The film highlights the influences and pressures young people face online and encourages them to see the full picture. Social media helps us share our lives but it does not tell the whole story.</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gd99a4b1390_0_1505:notes"/>
          <p:cNvSpPr>
            <a:spLocks noGrp="1" noRot="1" noChangeAspect="1"/>
          </p:cNvSpPr>
          <p:nvPr>
            <p:ph type="sldImg" idx="2"/>
          </p:nvPr>
        </p:nvSpPr>
        <p:spPr>
          <a:xfrm>
            <a:off x="377822" y="744497"/>
            <a:ext cx="60426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6" name="Google Shape;1776;gd99a4b1390_0_1505: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The Full Picture ends with the lines: </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IE" i="1">
                <a:solidFill>
                  <a:schemeClr val="dk1"/>
                </a:solidFill>
                <a:latin typeface="Montserrat"/>
                <a:ea typeface="Montserrat"/>
                <a:cs typeface="Montserrat"/>
                <a:sym typeface="Montserrat"/>
              </a:rPr>
              <a:t>See the full picture.</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IE" i="1">
                <a:solidFill>
                  <a:schemeClr val="dk1"/>
                </a:solidFill>
                <a:latin typeface="Montserrat"/>
                <a:ea typeface="Montserrat"/>
                <a:cs typeface="Montserrat"/>
                <a:sym typeface="Montserrat"/>
              </a:rPr>
              <a:t>Not everything we see online tells the whole story.</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What is your understanding of these lines</a:t>
            </a:r>
            <a:r>
              <a:rPr lang="en-IE" i="1">
                <a:solidFill>
                  <a:schemeClr val="dk1"/>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after watching the video?</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IE">
                <a:latin typeface="Montserrat"/>
                <a:ea typeface="Montserrat"/>
                <a:cs typeface="Montserrat"/>
                <a:sym typeface="Montserrat"/>
              </a:rPr>
              <a:t>Get feedback from students on this. </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Alternatively, use a real time feedback platform such as Mentimeter (</a:t>
            </a:r>
            <a:r>
              <a:rPr lang="en-IE"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www.mentimeter.com</a:t>
            </a:r>
            <a:r>
              <a:rPr lang="en-IE">
                <a:solidFill>
                  <a:schemeClr val="dk1"/>
                </a:solidFill>
                <a:latin typeface="Montserrat"/>
                <a:ea typeface="Montserrat"/>
                <a:cs typeface="Montserrat"/>
                <a:sym typeface="Montserrat"/>
              </a:rPr>
              <a:t>) or Kahoot (</a:t>
            </a:r>
            <a:r>
              <a:rPr lang="en-IE" u="sng">
                <a:solidFill>
                  <a:schemeClr val="dk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www.kahoot.it</a:t>
            </a:r>
            <a:r>
              <a:rPr lang="en-IE">
                <a:solidFill>
                  <a:schemeClr val="dk1"/>
                </a:solidFill>
                <a:latin typeface="Montserrat"/>
                <a:ea typeface="Montserrat"/>
                <a:cs typeface="Montserrat"/>
                <a:sym typeface="Montserrat"/>
              </a:rPr>
              <a:t>) to get instant feedback on this. </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d99a4b1390_0_1546: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0" name="Google Shape;1790;gd99a4b1390_0_1546: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IE" b="1" i="1">
                <a:solidFill>
                  <a:schemeClr val="dk1"/>
                </a:solidFill>
                <a:highlight>
                  <a:schemeClr val="lt1"/>
                </a:highlight>
                <a:latin typeface="Montserrat"/>
                <a:ea typeface="Montserrat"/>
                <a:cs typeface="Montserrat"/>
                <a:sym typeface="Montserrat"/>
              </a:rPr>
              <a:t>Notes: </a:t>
            </a:r>
            <a:r>
              <a:rPr lang="en-IE">
                <a:solidFill>
                  <a:schemeClr val="dk1"/>
                </a:solidFill>
                <a:highlight>
                  <a:schemeClr val="lt1"/>
                </a:highlight>
                <a:latin typeface="Montserrat"/>
                <a:ea typeface="Montserrat"/>
                <a:cs typeface="Montserrat"/>
                <a:sym typeface="Montserrat"/>
              </a:rPr>
              <a:t>Explain to students that social media is a great way to explore content we are interested in and to discover new people, but it is important to view what we see in our newsfeeds with a critical eye.Social media content can be unrealistic for lots of reasons  – images may have been edited; the text has been carefully chosen, etc. </a:t>
            </a:r>
            <a:r>
              <a:rPr lang="en-IE" b="1">
                <a:solidFill>
                  <a:schemeClr val="dk1"/>
                </a:solidFill>
                <a:highlight>
                  <a:schemeClr val="lt1"/>
                </a:highlight>
                <a:latin typeface="Montserrat"/>
                <a:ea typeface="Montserrat"/>
                <a:cs typeface="Montserrat"/>
                <a:sym typeface="Montserrat"/>
              </a:rPr>
              <a:t>The danger is that viewing content without a critical eye, can leading to having a one dimensional perspective through finding yourself in a filter bubble, can mean that you are not in the best position you could be in to make an informed decision about information, and can even lead to self-esteem issues, and pressure to conform in ways that may not be a good fit for you as a person. </a:t>
            </a:r>
            <a:endParaRPr b="1">
              <a:solidFill>
                <a:schemeClr val="dk1"/>
              </a:solidFill>
              <a:highlight>
                <a:schemeClr val="lt1"/>
              </a:highlight>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b="1">
              <a:solidFill>
                <a:schemeClr val="dk1"/>
              </a:solidFill>
              <a:highlight>
                <a:schemeClr val="lt1"/>
              </a:highlight>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IE" b="1">
                <a:solidFill>
                  <a:schemeClr val="dk1"/>
                </a:solidFill>
                <a:highlight>
                  <a:schemeClr val="lt1"/>
                </a:highlight>
                <a:latin typeface="Montserrat"/>
                <a:ea typeface="Montserrat"/>
                <a:cs typeface="Montserrat"/>
                <a:sym typeface="Montserrat"/>
              </a:rPr>
              <a:t>The rise of influencers and influencer marketing is a good example of why this is important to develop the skills to question what we see in our newsfeeds.</a:t>
            </a:r>
            <a:endParaRPr b="1">
              <a:solidFill>
                <a:schemeClr val="dk1"/>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We follow influencers because we are interested in their content, we want to be entertained, we want to learn from them or even are inspired by them.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But it can lead to pressure about what clothes to wear, how to look, and what music, food or brands to buy. So, it’s important to consider The Full Picture, and think critically about what you are seeing.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IE">
                <a:solidFill>
                  <a:schemeClr val="dk1"/>
                </a:solidFill>
                <a:latin typeface="Montserrat"/>
                <a:ea typeface="Montserrat"/>
                <a:cs typeface="Montserrat"/>
                <a:sym typeface="Montserrat"/>
              </a:rPr>
              <a:t>What was the motivation behind the post -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IE">
                <a:solidFill>
                  <a:schemeClr val="dk1"/>
                </a:solidFill>
                <a:latin typeface="Montserrat"/>
                <a:ea typeface="Montserrat"/>
                <a:cs typeface="Montserrat"/>
                <a:sym typeface="Montserrat"/>
              </a:rPr>
              <a:t>Has that person been paid to promote an item?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IE">
                <a:solidFill>
                  <a:schemeClr val="dk1"/>
                </a:solidFill>
                <a:latin typeface="Montserrat"/>
                <a:ea typeface="Montserrat"/>
                <a:cs typeface="Montserrat"/>
                <a:sym typeface="Montserrat"/>
              </a:rPr>
              <a:t>How has it been edited?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IE">
                <a:solidFill>
                  <a:schemeClr val="dk1"/>
                </a:solidFill>
                <a:latin typeface="Montserrat"/>
                <a:ea typeface="Montserrat"/>
                <a:cs typeface="Montserrat"/>
                <a:sym typeface="Montserrat"/>
              </a:rPr>
              <a:t>Has what they are posting been designed to fit their online ‘brand’?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IE">
                <a:solidFill>
                  <a:schemeClr val="dk1"/>
                </a:solidFill>
                <a:latin typeface="Montserrat"/>
                <a:ea typeface="Montserrat"/>
                <a:cs typeface="Montserrat"/>
                <a:sym typeface="Montserrat"/>
              </a:rPr>
              <a:t>Is it a realistic reflection of who they are?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IE">
                <a:solidFill>
                  <a:schemeClr val="dk1"/>
                </a:solidFill>
                <a:latin typeface="Montserrat"/>
                <a:ea typeface="Montserrat"/>
                <a:cs typeface="Montserrat"/>
                <a:sym typeface="Montserrat"/>
              </a:rPr>
              <a:t>Elicit responses from students on this.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gd996e5f40f_0_1244: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4" name="Google Shape;1804;gd996e5f40f_0_124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IE" b="1" i="1">
                <a:solidFill>
                  <a:schemeClr val="dk1"/>
                </a:solidFill>
                <a:latin typeface="Montserrat"/>
                <a:ea typeface="Montserrat"/>
                <a:cs typeface="Montserrat"/>
                <a:sym typeface="Montserrat"/>
              </a:rPr>
              <a:t>Notes:</a:t>
            </a:r>
            <a:r>
              <a:rPr lang="en-IE" b="1">
                <a:solidFill>
                  <a:schemeClr val="dk1"/>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Finally, conclude by reminding students to be aware of the False Information Business Model. </a:t>
            </a:r>
            <a:r>
              <a:rPr lang="en-IE" b="1">
                <a:solidFill>
                  <a:schemeClr val="dk1"/>
                </a:solidFill>
                <a:latin typeface="Montserrat"/>
                <a:ea typeface="Montserrat"/>
                <a:cs typeface="Montserrat"/>
                <a:sym typeface="Montserrat"/>
              </a:rPr>
              <a:t>The internet and social media have made it very easy for anyone to publish content on a website, blog or social media profile and potentially reach large audiences. </a:t>
            </a:r>
            <a:r>
              <a:rPr lang="en-IE">
                <a:solidFill>
                  <a:schemeClr val="dk1"/>
                </a:solidFill>
                <a:latin typeface="Montserrat"/>
                <a:ea typeface="Montserrat"/>
                <a:cs typeface="Montserrat"/>
                <a:sym typeface="Montserrat"/>
              </a:rPr>
              <a:t>With so many people now getting news from social media sites, many content creators or publishers have used this to their advantage.</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r>
              <a:rPr lang="en-IE">
                <a:solidFill>
                  <a:schemeClr val="dk1"/>
                </a:solidFill>
                <a:latin typeface="Montserrat"/>
                <a:ea typeface="Montserrat"/>
                <a:cs typeface="Montserrat"/>
                <a:sym typeface="Montserrat"/>
              </a:rPr>
              <a:t>False information can be a profitable business, generating large sums of advertising revenue for publishers who create and publish stories that go viral. The more clicks a story gets, the more money online publishers make through advertising revenue and </a:t>
            </a:r>
            <a:r>
              <a:rPr lang="en-IE" b="1">
                <a:solidFill>
                  <a:schemeClr val="dk1"/>
                </a:solidFill>
                <a:latin typeface="Montserrat"/>
                <a:ea typeface="Montserrat"/>
                <a:cs typeface="Montserrat"/>
                <a:sym typeface="Montserrat"/>
              </a:rPr>
              <a:t>for many publishers social media is an ideal platform to share content and drive web traffic.</a:t>
            </a:r>
            <a:r>
              <a:rPr lang="en-IE">
                <a:solidFill>
                  <a:schemeClr val="dk1"/>
                </a:solidFill>
                <a:latin typeface="Montserrat"/>
                <a:ea typeface="Montserrat"/>
                <a:cs typeface="Montserrat"/>
                <a:sym typeface="Montserrat"/>
              </a:rPr>
              <a:t> This is something we will continue to look at in the next lesson activity, Lesson Activity 5: Bursting Your Filter Bubble.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ge10293faf7_0_4997:notes"/>
          <p:cNvSpPr>
            <a:spLocks noGrp="1" noRot="1" noChangeAspect="1"/>
          </p:cNvSpPr>
          <p:nvPr>
            <p:ph type="sldImg" idx="2"/>
          </p:nvPr>
        </p:nvSpPr>
        <p:spPr>
          <a:xfrm>
            <a:off x="377822" y="744497"/>
            <a:ext cx="60426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3" name="Google Shape;1813;ge10293faf7_0_4997: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This lesson activity will help students become aware of their own filter bubble and how to get outside of it.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0" lvl="0" indent="0" algn="l" rtl="0">
              <a:lnSpc>
                <a:spcPct val="120000"/>
              </a:lnSpc>
              <a:spcBef>
                <a:spcPts val="0"/>
              </a:spcBef>
              <a:spcAft>
                <a:spcPts val="0"/>
              </a:spcAft>
              <a:buClr>
                <a:schemeClr val="dk1"/>
              </a:buClr>
              <a:buSzPts val="1100"/>
              <a:buFont typeface="Arial"/>
              <a:buNone/>
            </a:pPr>
            <a:endParaRPr sz="700">
              <a:solidFill>
                <a:schemeClr val="dk1"/>
              </a:solidFill>
            </a:endParaRPr>
          </a:p>
          <a:p>
            <a:pPr marL="0" lvl="0" indent="0" algn="l" rtl="0">
              <a:lnSpc>
                <a:spcPct val="12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2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gd99a4b1390_0_1567: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9" name="Google Shape;1819;gd99a4b1390_0_1567: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Ask students if they have noticed that when they go online or login to social media they are presented with content, news, articles or ads that somehow know the things that they are interested in? Ask students why they think this is? Elicit Responses.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Test this by demonstrating the concept of the filter bubble in real time and searching online for something e.g., a country Egypt and look at their own search results, noting if there is anything different than what appears on the whiteboard. Did their search results differ at all from what appears on the whiteboard. If so, ask why they think this is?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050">
              <a:solidFill>
                <a:schemeClr val="dk1"/>
              </a:solidFill>
            </a:endParaRPr>
          </a:p>
          <a:p>
            <a:pPr marL="0" marR="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d99a4b1390_0_1559: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1" name="Google Shape;1831;gd99a4b1390_0_1559: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IE" b="1" i="1">
                <a:solidFill>
                  <a:schemeClr val="dk1"/>
                </a:solidFill>
                <a:latin typeface="Montserrat"/>
                <a:ea typeface="Montserrat"/>
                <a:cs typeface="Montserrat"/>
                <a:sym typeface="Montserrat"/>
              </a:rPr>
              <a:t>Notes: </a:t>
            </a:r>
            <a:r>
              <a:rPr lang="en-IE">
                <a:solidFill>
                  <a:schemeClr val="dk1"/>
                </a:solidFill>
                <a:latin typeface="Montserrat"/>
                <a:ea typeface="Montserrat"/>
                <a:cs typeface="Montserrat"/>
                <a:sym typeface="Montserrat"/>
              </a:rPr>
              <a:t>After taking feedback from students, explain that what we encounter when we go online doesn’t appear by coincidence –  the content that appears on our online newsfeeds</a:t>
            </a:r>
            <a:r>
              <a:rPr lang="en-IE" b="1">
                <a:solidFill>
                  <a:schemeClr val="dk1"/>
                </a:solidFill>
                <a:latin typeface="Montserrat"/>
                <a:ea typeface="Montserrat"/>
                <a:cs typeface="Montserrat"/>
                <a:sym typeface="Montserrat"/>
              </a:rPr>
              <a:t> is determined by the algorithm of the particular platform we are using</a:t>
            </a:r>
            <a:r>
              <a:rPr lang="en-IE">
                <a:solidFill>
                  <a:schemeClr val="dk1"/>
                </a:solidFill>
                <a:latin typeface="Montserrat"/>
                <a:ea typeface="Montserrat"/>
                <a:cs typeface="Montserrat"/>
                <a:sym typeface="Montserrat"/>
              </a:rPr>
              <a:t>. When we go online or login to a social network we are generally presented with news, articles and content based on our own searches online. This is because platforms such as Google and Facebook use algorithms to personalise and tailor their services to each user, meaning different users will see different content. This type of content tends to reflect our own likes, views and beliefs and therefore isolating us from differing views and opinions. This is often referred to as a filter bubble.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i="1">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ge10293faf7_0_5261: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0" name="Google Shape;1840;ge10293faf7_0_5261: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IE" b="1" i="1">
                <a:solidFill>
                  <a:schemeClr val="dk1"/>
                </a:solidFill>
                <a:latin typeface="Montserrat"/>
                <a:ea typeface="Montserrat"/>
                <a:cs typeface="Montserrat"/>
                <a:sym typeface="Montserrat"/>
              </a:rPr>
              <a:t>Notes: </a:t>
            </a:r>
            <a:r>
              <a:rPr lang="en-IE">
                <a:solidFill>
                  <a:schemeClr val="dk1"/>
                </a:solidFill>
                <a:latin typeface="Montserrat"/>
                <a:ea typeface="Montserrat"/>
                <a:cs typeface="Montserrat"/>
                <a:sym typeface="Montserrat"/>
              </a:rPr>
              <a:t>Click to watch this short explainer video on filter bubbles: How filter bubbles isolate you, available at </a:t>
            </a:r>
            <a:r>
              <a:rPr lang="en-IE" u="sng">
                <a:solidFill>
                  <a:srgbClr val="1155CC"/>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https://www.youtube.com/watch?v=pT-k1kDIRnw</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p5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0" name="Google Shape;1850;p5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Let’s consider what are the benefits and drawbacks to getting information online through a filter bubble?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Sample answers include: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Benefits:</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Clr>
                <a:schemeClr val="dk1"/>
              </a:buClr>
              <a:buSzPts val="1100"/>
              <a:buFont typeface="Arial"/>
              <a:buNone/>
            </a:pPr>
            <a:r>
              <a:rPr lang="en-IE">
                <a:solidFill>
                  <a:srgbClr val="F568A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Search engines can give us more relevant results that we want faster.</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Clr>
                <a:schemeClr val="dk1"/>
              </a:buClr>
              <a:buSzPts val="1100"/>
              <a:buFont typeface="Arial"/>
              <a:buNone/>
            </a:pPr>
            <a:r>
              <a:rPr lang="en-IE">
                <a:solidFill>
                  <a:srgbClr val="F568A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Websites, apps, search engines show us content we’ve already shown an interest in.</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Clr>
                <a:schemeClr val="dk1"/>
              </a:buClr>
              <a:buSzPts val="1100"/>
              <a:buFont typeface="Arial"/>
              <a:buNone/>
            </a:pPr>
            <a:r>
              <a:rPr lang="en-IE">
                <a:solidFill>
                  <a:srgbClr val="F568A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Websites that we commonly go to are easier to find, as they appear higher up in search lists.</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Clr>
                <a:schemeClr val="dk1"/>
              </a:buClr>
              <a:buSzPts val="1100"/>
              <a:buFont typeface="Arial"/>
              <a:buNone/>
            </a:pPr>
            <a:r>
              <a:rPr lang="en-IE">
                <a:solidFill>
                  <a:srgbClr val="F568A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Location tracking helps us search our area for relevant shops, restaurants etc.</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Clr>
                <a:schemeClr val="dk1"/>
              </a:buClr>
              <a:buSzPts val="1100"/>
              <a:buFont typeface="Arial"/>
              <a:buNone/>
            </a:pPr>
            <a:r>
              <a:rPr lang="en-IE">
                <a:solidFill>
                  <a:srgbClr val="F568A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We can save our login details on our devices so we don’t have to keep retyping them.</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Drawbacks:</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Clr>
                <a:schemeClr val="dk1"/>
              </a:buClr>
              <a:buSzPts val="1100"/>
              <a:buFont typeface="Arial"/>
              <a:buNone/>
            </a:pPr>
            <a:r>
              <a:rPr lang="en-IE">
                <a:solidFill>
                  <a:srgbClr val="F568A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If search results are skewed and we are unaware of it, this affects our ability to access, evaluate, and use information. We need to know if search results are biased in order to be critical in our selection of information.</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Clr>
                <a:schemeClr val="dk1"/>
              </a:buClr>
              <a:buSzPts val="1100"/>
              <a:buFont typeface="Arial"/>
              <a:buNone/>
            </a:pPr>
            <a:r>
              <a:rPr lang="en-IE">
                <a:solidFill>
                  <a:srgbClr val="F568A6"/>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Make you less open-minded and able to see things from someone else’s point of view.</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Explain to students that sometimes the filters we use to manage the vast amount of information available online has become like a bubble around us where we mainly just get opinions we already agree with and we have to learn how to burst that bubble.</a:t>
            </a:r>
            <a:endParaRPr>
              <a:solidFill>
                <a:schemeClr val="dk1"/>
              </a:solidFill>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e10293faf7_0_827: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1" name="Google Shape;1591;ge10293faf7_0_827: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When introducing the topic; students may be more familiar with the term ‘fake news’. If possible, it is advised to avoid the term ‘fake news’, or at least limit its use as the term ‘fake news’ is closely associated with politics, and this association can unhelpfully narrow the focus of the issue.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The term ‘false information’ is preferable as it can refer to a diverse range of disinformation covering topics such as health, environmental and economics across all platforms and genres, while ‘fake news’ is more narrowly understood as political news stories.</a:t>
            </a:r>
            <a:endParaRPr>
              <a:solidFill>
                <a:schemeClr val="dk1"/>
              </a:solidFill>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e10293faf7_0_6003: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9" name="Google Shape;1859;ge10293faf7_0_6003: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Explain to students that sometimes the filters we use to manage the vast amount of information available online has become like a bubble around us where we mainly just get opinions we already agree with and we have to learn how to burst that bubble.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IE">
                <a:solidFill>
                  <a:schemeClr val="dk1"/>
                </a:solidFill>
                <a:latin typeface="Montserrat"/>
                <a:ea typeface="Montserrat"/>
                <a:cs typeface="Montserrat"/>
                <a:sym typeface="Montserrat"/>
              </a:rPr>
              <a:t>Ask students to consider what search engine, apps, social media platforms, etc they use to find out information about the world, your interests and your homework or research – these are sources you trust and use on a daily basis. Students are to list their trusted sources they use on a daily basis inside their filter bubble.</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endParaRPr>
              <a:latin typeface="Montserrat"/>
              <a:ea typeface="Montserrat"/>
              <a:cs typeface="Montserrat"/>
              <a:sym typeface="Montserrat"/>
            </a:endParaRPr>
          </a:p>
          <a:p>
            <a:pPr marL="0" lvl="0" indent="0" algn="l" rtl="0">
              <a:lnSpc>
                <a:spcPct val="100000"/>
              </a:lnSpc>
              <a:spcBef>
                <a:spcPts val="0"/>
              </a:spcBef>
              <a:spcAft>
                <a:spcPts val="0"/>
              </a:spcAft>
              <a:buNone/>
            </a:pPr>
            <a:r>
              <a:rPr lang="en-IE">
                <a:latin typeface="Montserrat"/>
                <a:ea typeface="Montserrat"/>
                <a:cs typeface="Montserrat"/>
                <a:sym typeface="Montserrat"/>
              </a:rPr>
              <a:t>Next ask students if they wanted to break out of your filter bubble, how might you do it? What people and organisations might you follow? What new perspectives might you seek out? How could you find them? </a:t>
            </a:r>
            <a:endParaRPr>
              <a:latin typeface="Montserrat"/>
              <a:ea typeface="Montserrat"/>
              <a:cs typeface="Montserrat"/>
              <a:sym typeface="Montserrat"/>
            </a:endParaRPr>
          </a:p>
          <a:p>
            <a:pPr marL="0" lvl="0" indent="0" algn="l" rtl="0">
              <a:lnSpc>
                <a:spcPct val="100000"/>
              </a:lnSpc>
              <a:spcBef>
                <a:spcPts val="0"/>
              </a:spcBef>
              <a:spcAft>
                <a:spcPts val="0"/>
              </a:spcAft>
              <a:buNone/>
            </a:pPr>
            <a:r>
              <a:rPr lang="en-IE">
                <a:latin typeface="Montserrat"/>
                <a:ea typeface="Montserrat"/>
                <a:cs typeface="Montserrat"/>
                <a:sym typeface="Montserrat"/>
              </a:rPr>
              <a:t>Suggestions include:</a:t>
            </a:r>
            <a:endParaRPr>
              <a:latin typeface="Montserrat"/>
              <a:ea typeface="Montserrat"/>
              <a:cs typeface="Montserrat"/>
              <a:sym typeface="Montserrat"/>
            </a:endParaRPr>
          </a:p>
          <a:p>
            <a:pPr marL="457200" lvl="0" indent="0" algn="l" rtl="0">
              <a:lnSpc>
                <a:spcPct val="100000"/>
              </a:lnSpc>
              <a:spcBef>
                <a:spcPts val="0"/>
              </a:spcBef>
              <a:spcAft>
                <a:spcPts val="0"/>
              </a:spcAft>
              <a:buNone/>
            </a:pPr>
            <a:r>
              <a:rPr lang="en-IE">
                <a:latin typeface="Montserrat"/>
                <a:ea typeface="Montserrat"/>
                <a:cs typeface="Montserrat"/>
                <a:sym typeface="Montserrat"/>
              </a:rPr>
              <a:t> — Try doing a search with a search engine that you don’t usually use e.g. DuckDuckGo, sweetsearch, </a:t>
            </a:r>
            <a:endParaRPr>
              <a:latin typeface="Montserrat"/>
              <a:ea typeface="Montserrat"/>
              <a:cs typeface="Montserrat"/>
              <a:sym typeface="Montserrat"/>
            </a:endParaRPr>
          </a:p>
          <a:p>
            <a:pPr marL="0" lvl="0" indent="457200" algn="l" rtl="0">
              <a:lnSpc>
                <a:spcPct val="100000"/>
              </a:lnSpc>
              <a:spcBef>
                <a:spcPts val="0"/>
              </a:spcBef>
              <a:spcAft>
                <a:spcPts val="0"/>
              </a:spcAft>
              <a:buNone/>
            </a:pPr>
            <a:r>
              <a:rPr lang="en-IE">
                <a:latin typeface="Montserrat"/>
                <a:ea typeface="Montserrat"/>
                <a:cs typeface="Montserrat"/>
                <a:sym typeface="Montserrat"/>
              </a:rPr>
              <a:t>— Turn off targeted ads, </a:t>
            </a:r>
            <a:endParaRPr>
              <a:latin typeface="Montserrat"/>
              <a:ea typeface="Montserrat"/>
              <a:cs typeface="Montserrat"/>
              <a:sym typeface="Montserrat"/>
            </a:endParaRPr>
          </a:p>
          <a:p>
            <a:pPr marL="0" lvl="0" indent="457200" algn="l" rtl="0">
              <a:lnSpc>
                <a:spcPct val="100000"/>
              </a:lnSpc>
              <a:spcBef>
                <a:spcPts val="0"/>
              </a:spcBef>
              <a:spcAft>
                <a:spcPts val="0"/>
              </a:spcAft>
              <a:buNone/>
            </a:pPr>
            <a:r>
              <a:rPr lang="en-IE">
                <a:latin typeface="Montserrat"/>
                <a:ea typeface="Montserrat"/>
                <a:cs typeface="Montserrat"/>
                <a:sym typeface="Montserrat"/>
              </a:rPr>
              <a:t>— Regularly delete your browser history,</a:t>
            </a:r>
            <a:endParaRPr>
              <a:latin typeface="Montserrat"/>
              <a:ea typeface="Montserrat"/>
              <a:cs typeface="Montserrat"/>
              <a:sym typeface="Montserrat"/>
            </a:endParaRPr>
          </a:p>
          <a:p>
            <a:pPr marL="0" lvl="0" indent="457200" algn="l" rtl="0">
              <a:lnSpc>
                <a:spcPct val="100000"/>
              </a:lnSpc>
              <a:spcBef>
                <a:spcPts val="0"/>
              </a:spcBef>
              <a:spcAft>
                <a:spcPts val="0"/>
              </a:spcAft>
              <a:buNone/>
            </a:pPr>
            <a:r>
              <a:rPr lang="en-IE">
                <a:latin typeface="Montserrat"/>
                <a:ea typeface="Montserrat"/>
                <a:cs typeface="Montserrat"/>
                <a:sym typeface="Montserrat"/>
              </a:rPr>
              <a:t>— Follow trusted news sources, journalists, experts </a:t>
            </a:r>
            <a:endParaRPr>
              <a:latin typeface="Montserrat"/>
              <a:ea typeface="Montserrat"/>
              <a:cs typeface="Montserrat"/>
              <a:sym typeface="Montserrat"/>
            </a:endParaRPr>
          </a:p>
          <a:p>
            <a:pPr marL="0" lvl="0" indent="457200" algn="l" rtl="0">
              <a:lnSpc>
                <a:spcPct val="100000"/>
              </a:lnSpc>
              <a:spcBef>
                <a:spcPts val="0"/>
              </a:spcBef>
              <a:spcAft>
                <a:spcPts val="0"/>
              </a:spcAft>
              <a:buNone/>
            </a:pPr>
            <a:r>
              <a:rPr lang="en-IE">
                <a:latin typeface="Montserrat"/>
                <a:ea typeface="Montserrat"/>
                <a:cs typeface="Montserrat"/>
                <a:sym typeface="Montserrat"/>
              </a:rPr>
              <a:t>— Swap one of your trusted sources for one you rarely use, maybe even just for a short period of time.</a:t>
            </a:r>
            <a:endParaRPr>
              <a:latin typeface="Montserrat"/>
              <a:ea typeface="Montserrat"/>
              <a:cs typeface="Montserrat"/>
              <a:sym typeface="Montserrat"/>
            </a:endParaRPr>
          </a:p>
          <a:p>
            <a:pPr marL="0" lvl="0" indent="457200" algn="l" rtl="0">
              <a:lnSpc>
                <a:spcPct val="100000"/>
              </a:lnSpc>
              <a:spcBef>
                <a:spcPts val="0"/>
              </a:spcBef>
              <a:spcAft>
                <a:spcPts val="0"/>
              </a:spcAft>
              <a:buNone/>
            </a:pP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Finally, remind students that the most important thing you can do is make sure that you’re not only getting news that confirms what you already believe. At the same time it’s important not “overcorrect” and seek out sources that have a totally opposite bias from yours, which will almost certainly make you angry and reinforce your current opinions. Instead, find sources from a moderately different point of view.</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d99a4b1390_0_1585: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0" name="Google Shape;1870;gd99a4b1390_0_1585: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IE" b="1">
                <a:solidFill>
                  <a:schemeClr val="dk1"/>
                </a:solidFill>
                <a:latin typeface="Montserrat"/>
                <a:ea typeface="Montserrat"/>
                <a:cs typeface="Montserrat"/>
                <a:sym typeface="Montserrat"/>
              </a:rPr>
              <a:t>Notes: What can you do?</a:t>
            </a:r>
            <a:endParaRPr b="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The content we encounter online can influence how we feel, the choices we make, the perspective we have, and even how long we spend using technology and the internet - it is important that we can recognise this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IE" b="1">
                <a:solidFill>
                  <a:schemeClr val="dk1"/>
                </a:solidFill>
                <a:latin typeface="Montserrat"/>
                <a:ea typeface="Montserrat"/>
                <a:cs typeface="Montserrat"/>
                <a:sym typeface="Montserrat"/>
              </a:rPr>
              <a:t>Taking on board critical thinking skills will help you have more control and understanding - and be able to navigate issues around false information, manipulation or unwittingly having a narrow perspective</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IE">
                <a:solidFill>
                  <a:schemeClr val="dk1"/>
                </a:solidFill>
                <a:latin typeface="Montserrat"/>
                <a:ea typeface="Montserrat"/>
                <a:cs typeface="Montserrat"/>
                <a:sym typeface="Montserrat"/>
              </a:rPr>
              <a:t>Use these simple tips to help you improve your perspective and broaden the variety of content you get and if time allows ask students to create a list of their own tips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IE">
                <a:solidFill>
                  <a:schemeClr val="dk1"/>
                </a:solidFill>
                <a:latin typeface="Montserrat"/>
                <a:ea typeface="Montserrat"/>
                <a:cs typeface="Montserrat"/>
                <a:sym typeface="Montserrat"/>
              </a:rPr>
              <a:t>Think critically about the content you see online.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IE">
                <a:solidFill>
                  <a:schemeClr val="dk1"/>
                </a:solidFill>
                <a:latin typeface="Montserrat"/>
                <a:ea typeface="Montserrat"/>
                <a:cs typeface="Montserrat"/>
                <a:sym typeface="Montserrat"/>
              </a:rPr>
              <a:t>Keep an open mind: Be aware that what you see online has been tailored to your preferences, and online algorithms filter what content you see, </a:t>
            </a:r>
            <a:r>
              <a:rPr lang="en-IE" i="1">
                <a:solidFill>
                  <a:schemeClr val="dk1"/>
                </a:solidFill>
                <a:latin typeface="Montserrat"/>
                <a:ea typeface="Montserrat"/>
                <a:cs typeface="Montserrat"/>
                <a:sym typeface="Montserrat"/>
              </a:rPr>
              <a:t>and </a:t>
            </a:r>
            <a:r>
              <a:rPr lang="en-IE">
                <a:solidFill>
                  <a:schemeClr val="dk1"/>
                </a:solidFill>
                <a:latin typeface="Montserrat"/>
                <a:ea typeface="Montserrat"/>
                <a:cs typeface="Montserrat"/>
                <a:sym typeface="Montserrat"/>
              </a:rPr>
              <a:t>what you don’t see, in order to try to hold your interest. If a piece of content is being highlighted by an online platform, why might that be? It is because you are likely to be interested in it?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IE">
                <a:solidFill>
                  <a:schemeClr val="dk1"/>
                </a:solidFill>
                <a:latin typeface="Montserrat"/>
                <a:ea typeface="Montserrat"/>
                <a:cs typeface="Montserrat"/>
                <a:sym typeface="Montserrat"/>
              </a:rPr>
              <a:t>Search for new perspectives: It can be a good idea to look for a new perspective or opinion on topics that you are interested in, that way you will start to see different points of view to what you are used to.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IE">
                <a:solidFill>
                  <a:schemeClr val="dk1"/>
                </a:solidFill>
                <a:latin typeface="Montserrat"/>
                <a:ea typeface="Montserrat"/>
                <a:cs typeface="Montserrat"/>
                <a:sym typeface="Montserrat"/>
              </a:rPr>
              <a:t>Vary your sources of information: Find new trusted sources of news and information.</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IE">
                <a:solidFill>
                  <a:schemeClr val="dk1"/>
                </a:solidFill>
                <a:latin typeface="Montserrat"/>
                <a:ea typeface="Montserrat"/>
                <a:cs typeface="Montserrat"/>
                <a:sym typeface="Montserrat"/>
              </a:rPr>
              <a:t>Seek out the positive: If you feel like a topic is bothering you, unfollow or hide it and find positive, healthier content to have in your newsfeed.</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IE">
                <a:solidFill>
                  <a:schemeClr val="dk1"/>
                </a:solidFill>
                <a:latin typeface="Montserrat"/>
                <a:ea typeface="Montserrat"/>
                <a:cs typeface="Montserrat"/>
                <a:sym typeface="Montserrat"/>
              </a:rPr>
              <a:t>Refresh your settings: Regularly clear your browsing settings and consider turning off targeted ads. Find out how </a:t>
            </a:r>
            <a:r>
              <a:rPr lang="en-IE">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here</a:t>
            </a:r>
            <a:r>
              <a:rPr lang="en-IE">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endParaRPr b="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r>
              <a:rPr lang="en-IE" b="1">
                <a:solidFill>
                  <a:schemeClr val="dk1"/>
                </a:solidFill>
                <a:latin typeface="Montserrat"/>
                <a:ea typeface="Montserrat"/>
                <a:cs typeface="Montserrat"/>
                <a:sym typeface="Montserrat"/>
              </a:rPr>
              <a:t>*Safer Internet Day Poster Extension Activity</a:t>
            </a:r>
            <a:endParaRPr b="1">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r>
              <a:rPr lang="en-IE">
                <a:solidFill>
                  <a:schemeClr val="dk1"/>
                </a:solidFill>
                <a:latin typeface="Montserrat"/>
                <a:ea typeface="Montserrat"/>
                <a:cs typeface="Montserrat"/>
                <a:sym typeface="Montserrat"/>
              </a:rPr>
              <a:t>If time allows, ask students to create a poster for Safer Internet Day of their own tips for how they can broaden their perspective online.</a:t>
            </a:r>
            <a:r>
              <a:rPr lang="en-IE">
                <a:solidFill>
                  <a:schemeClr val="dk1"/>
                </a:solidFill>
              </a:rPr>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p5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7" name="Google Shape;1877;p5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A really helpful resource in Ireland has been the Be Media Smart campaign.</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IE">
                <a:solidFill>
                  <a:schemeClr val="dk1"/>
                </a:solidFill>
                <a:latin typeface="Montserrat"/>
                <a:ea typeface="Montserrat"/>
                <a:cs typeface="Montserrat"/>
                <a:sym typeface="Montserrat"/>
              </a:rPr>
              <a:t>It is a campaign that has been developed by a network called Media Literacy Ireland - it is a member network that is dedicated to promoting media literacy. Webwise are very proud to be a member, alongside other organisations such as national broadcasters, local and regional radio stations, library services, academics, youth organisations, and other leading organisations in Ireland  - and social media companies as well such as Facebook and Twitter.</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IE">
                <a:solidFill>
                  <a:schemeClr val="dk1"/>
                </a:solidFill>
                <a:latin typeface="Montserrat"/>
                <a:ea typeface="Montserrat"/>
                <a:cs typeface="Montserrat"/>
                <a:sym typeface="Montserrat"/>
              </a:rPr>
              <a:t>The BeMediaSmart campaign - the aim is to encourage people to STOP THINK CHECK that the information they consuming, what they are reading, seeing or hearing is accurate and reliable. </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IE">
                <a:solidFill>
                  <a:schemeClr val="dk1"/>
                </a:solidFill>
                <a:latin typeface="Montserrat"/>
                <a:ea typeface="Montserrat"/>
                <a:cs typeface="Montserrat"/>
                <a:sym typeface="Montserrat"/>
              </a:rPr>
              <a:t>The focal point or main platform is the BeMediaSmart (www.bemediasmart.ie) website where you can find lots of really helpful information, debunked misinformation stories, useful fact-checking links, as well as tips and resources which can be used by teachers to incorporate media literacy education into the classroom.</a:t>
            </a:r>
            <a:endParaRPr>
              <a:solidFill>
                <a:schemeClr val="dk1"/>
              </a:solidFill>
              <a:latin typeface="Montserrat"/>
              <a:ea typeface="Montserrat"/>
              <a:cs typeface="Montserrat"/>
              <a:sym typeface="Montserrat"/>
            </a:endParaRPr>
          </a:p>
          <a:p>
            <a:pPr marL="457200" lvl="0" indent="-228600" algn="l" rtl="0">
              <a:lnSpc>
                <a:spcPct val="100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IE">
                <a:solidFill>
                  <a:schemeClr val="dk1"/>
                </a:solidFill>
                <a:latin typeface="Montserrat"/>
                <a:ea typeface="Montserrat"/>
                <a:cs typeface="Montserrat"/>
                <a:sym typeface="Montserrat"/>
              </a:rPr>
              <a:t>You will see some of the tips onscreen - Read more than the headline, Don’t assume that a picture is giving you the whole story, Just because information goes viral or is trending, doesn’t mean it is accurate. There are lots more helpful tips available on the site to help people be able to judge how accurate and reliable their information is, and to be able to make an informed decision.</a:t>
            </a:r>
            <a:endParaRPr>
              <a:solidFill>
                <a:schemeClr val="dk1"/>
              </a:solidFill>
              <a:latin typeface="Montserrat"/>
              <a:ea typeface="Montserrat"/>
              <a:cs typeface="Montserrat"/>
              <a:sym typeface="Montserrat"/>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p5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7" name="Google Shape;1887;p5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IE" b="1" i="1">
                <a:solidFill>
                  <a:schemeClr val="dk1"/>
                </a:solidFill>
                <a:latin typeface="Montserrat"/>
                <a:ea typeface="Montserrat"/>
                <a:cs typeface="Montserrat"/>
                <a:sym typeface="Montserrat"/>
              </a:rPr>
              <a:t>Notes: </a:t>
            </a:r>
            <a:r>
              <a:rPr lang="en-IE">
                <a:solidFill>
                  <a:schemeClr val="dk1"/>
                </a:solidFill>
                <a:latin typeface="Montserrat"/>
                <a:ea typeface="Montserrat"/>
                <a:cs typeface="Montserrat"/>
                <a:sym typeface="Montserrat"/>
              </a:rPr>
              <a:t>Carl Miller is a UK author and social media analyst,  who we mentioned contributed to our Connected resource, and scripted the Explained: What is Big Data? video. </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IE">
                <a:solidFill>
                  <a:schemeClr val="dk1"/>
                </a:solidFill>
                <a:latin typeface="Montserrat"/>
                <a:ea typeface="Montserrat"/>
                <a:cs typeface="Montserrat"/>
                <a:sym typeface="Montserrat"/>
              </a:rPr>
              <a:t>He has suggested 7 rules to resist online manipulation - it is really useful advice for all of us to take onboard when it comes to digital media literacy, and having those critical thinking skills to guard against the problems of false information, or understanding how online algorithms can influence what you see on your newsfeed.</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AutoNum type="arabicPeriod"/>
            </a:pPr>
            <a:r>
              <a:rPr lang="en-IE" sz="1100" i="0" u="none" strike="noStrike" cap="none">
                <a:solidFill>
                  <a:schemeClr val="dk1"/>
                </a:solidFill>
                <a:latin typeface="Montserrat"/>
                <a:ea typeface="Montserrat"/>
                <a:cs typeface="Montserrat"/>
                <a:sym typeface="Montserrat"/>
              </a:rPr>
              <a:t>Activating outrage is the easiest way to manipulate you. It is present in literally every info warfare campaign I've ever analysed. When you become angry, you make others angry as well - both your friends and opponents. Guard against it.</a:t>
            </a: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AutoNum type="arabicPeriod"/>
            </a:pPr>
            <a:r>
              <a:rPr lang="en-IE" sz="1100" i="0" u="none" strike="noStrike" cap="none">
                <a:solidFill>
                  <a:schemeClr val="dk1"/>
                </a:solidFill>
                <a:latin typeface="Montserrat"/>
                <a:ea typeface="Montserrat"/>
                <a:cs typeface="Montserrat"/>
                <a:sym typeface="Montserrat"/>
              </a:rPr>
              <a:t>Sitting there scrolling through your feed makes you prey to all the gaming and manipulation that targets algorithmic curation. This is one of the ways that illicit/manipulative content makes itself extremely visible.</a:t>
            </a: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AutoNum type="arabicPeriod"/>
            </a:pPr>
            <a:r>
              <a:rPr lang="en-IE" sz="1100" i="0" u="none" strike="noStrike" cap="none">
                <a:solidFill>
                  <a:schemeClr val="dk1"/>
                </a:solidFill>
                <a:latin typeface="Montserrat"/>
                <a:ea typeface="Montserrat"/>
                <a:cs typeface="Montserrat"/>
                <a:sym typeface="Montserrat"/>
              </a:rPr>
              <a:t>The information that wants to find you isn't the information you want to find. Instead, reach out, actively find good sources. Proactively learn about the world using your own, conscious sense of what to trust.</a:t>
            </a: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AutoNum type="arabicPeriod"/>
            </a:pPr>
            <a:r>
              <a:rPr lang="en-IE" sz="1100" i="0" u="none" strike="noStrike" cap="none">
                <a:solidFill>
                  <a:schemeClr val="dk1"/>
                </a:solidFill>
                <a:latin typeface="Montserrat"/>
                <a:ea typeface="Montserrat"/>
                <a:cs typeface="Montserrat"/>
                <a:sym typeface="Montserrat"/>
              </a:rPr>
              <a:t>Manipulation very commonly activates your emotion, not reasoning. The hope (I've heard from viral crafters) is to get you to share stuff literally before you've thought about it. Always pause before sharing. Consider it as well as feel it.</a:t>
            </a: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AutoNum type="arabicPeriod"/>
            </a:pPr>
            <a:r>
              <a:rPr lang="en-IE" sz="1100" i="0" u="none" strike="noStrike" cap="none">
                <a:solidFill>
                  <a:schemeClr val="dk1"/>
                </a:solidFill>
                <a:latin typeface="Montserrat"/>
                <a:ea typeface="Montserrat"/>
                <a:cs typeface="Montserrat"/>
                <a:sym typeface="Montserrat"/>
              </a:rPr>
              <a:t>Even Jack Dorsey says not to trust Twitter followers. All those easily visible, countable metrics have been taken to be a proxy for authority, and they really, really shouldn't be. They're unbelievably easy to manipulate, across SM.</a:t>
            </a: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AutoNum type="arabicPeriod"/>
            </a:pPr>
            <a:r>
              <a:rPr lang="en-IE" sz="1100" i="0" u="none" strike="noStrike" cap="none">
                <a:solidFill>
                  <a:schemeClr val="dk1"/>
                </a:solidFill>
                <a:latin typeface="Montserrat"/>
                <a:ea typeface="Montserrat"/>
                <a:cs typeface="Montserrat"/>
                <a:sym typeface="Montserrat"/>
              </a:rPr>
              <a:t>For really really key stuff, don't trust the Internet I'm afraid. Speak to actual people too.</a:t>
            </a: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AutoNum type="arabicPeriod"/>
            </a:pPr>
            <a:r>
              <a:rPr lang="en-IE" sz="1100" i="0" u="none" strike="noStrike" cap="none">
                <a:solidFill>
                  <a:schemeClr val="dk1"/>
                </a:solidFill>
                <a:latin typeface="Montserrat"/>
                <a:ea typeface="Montserrat"/>
                <a:cs typeface="Montserrat"/>
                <a:sym typeface="Montserrat"/>
              </a:rPr>
              <a:t>Your attention changes you. Where you spend it is a proactive choice that change who you are, what you think, whom you know. Spending attention should be made with the same discernment and care as, say, deciding what food to put into our bodies.</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5"/>
        <p:cNvGrpSpPr/>
        <p:nvPr/>
      </p:nvGrpSpPr>
      <p:grpSpPr>
        <a:xfrm>
          <a:off x="0" y="0"/>
          <a:ext cx="0" cy="0"/>
          <a:chOff x="0" y="0"/>
          <a:chExt cx="0" cy="0"/>
        </a:xfrm>
      </p:grpSpPr>
      <p:sp>
        <p:nvSpPr>
          <p:cNvPr id="1896" name="Google Shape;1896;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7" name="Google Shape;189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p4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0" name="Google Shape;1600;p4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IE" b="1" i="1" dirty="0">
                <a:solidFill>
                  <a:schemeClr val="dk1"/>
                </a:solidFill>
                <a:latin typeface="Montserrat"/>
                <a:ea typeface="Montserrat"/>
                <a:cs typeface="Montserrat"/>
                <a:sym typeface="Montserrat"/>
              </a:rPr>
              <a:t>Notes: </a:t>
            </a:r>
            <a:r>
              <a:rPr lang="en-IE" dirty="0">
                <a:solidFill>
                  <a:schemeClr val="dk1"/>
                </a:solidFill>
                <a:latin typeface="Montserrat"/>
                <a:ea typeface="Montserrat"/>
                <a:cs typeface="Montserrat"/>
                <a:sym typeface="Montserrat"/>
              </a:rPr>
              <a:t>Explain to students; false information refers to information, stories or hoaxes created to deliberately misinform or deceive readers, viewers or listeners. The story itself might be fabricated, with no verifiable facts, sources or quotes or some elements or facts might be accurate but presented in a false or misleading way. Explain to students the term ‘fake news’ is now closely associated with politics, and this association can unhelpfully narrow the focus of the issue. The term ‘false information’ is preferable as it can refer to a diverse range of misinformation and disinformation covering topics such as health, environmental and economics across all platforms and genres, while ‘fake news’ is more narrowly understood as political news stories.</a:t>
            </a:r>
            <a:endParaRPr dirty="0">
              <a:solidFill>
                <a:schemeClr val="dk1"/>
              </a:solidFill>
              <a:latin typeface="Montserrat"/>
              <a:ea typeface="Montserrat"/>
              <a:cs typeface="Montserrat"/>
              <a:sym typeface="Montserrat"/>
            </a:endParaRPr>
          </a:p>
          <a:p>
            <a:pPr marL="457200" lvl="0" indent="0" algn="l" rtl="0">
              <a:spcBef>
                <a:spcPts val="0"/>
              </a:spcBef>
              <a:spcAft>
                <a:spcPts val="0"/>
              </a:spcAft>
              <a:buClr>
                <a:schemeClr val="dk1"/>
              </a:buClr>
              <a:buSzPts val="1100"/>
              <a:buFont typeface="Arial"/>
              <a:buNone/>
            </a:pPr>
            <a:endParaRPr dirty="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IE" dirty="0">
                <a:solidFill>
                  <a:schemeClr val="dk1"/>
                </a:solidFill>
                <a:latin typeface="Montserrat"/>
                <a:ea typeface="Montserrat"/>
                <a:cs typeface="Montserrat"/>
                <a:sym typeface="Montserrat"/>
              </a:rPr>
              <a:t>Reinforce to students that false information can originate from many sources, but can also come to us in many different ways, including from sources we trust: many people have seen false information shared online by friends and family, and sometimes legitimate news sources fail to double-check facts or make honest mistakes.</a:t>
            </a:r>
            <a:endParaRPr dirty="0">
              <a:solidFill>
                <a:schemeClr val="dk1"/>
              </a:solidFill>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e10293faf7_0_1321:notes"/>
          <p:cNvSpPr txBox="1">
            <a:spLocks noGrp="1"/>
          </p:cNvSpPr>
          <p:nvPr>
            <p:ph type="body" idx="1"/>
          </p:nvPr>
        </p:nvSpPr>
        <p:spPr>
          <a:xfrm>
            <a:off x="679768" y="4715153"/>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a:t>
            </a:r>
            <a:r>
              <a:rPr lang="en-IE">
                <a:highlight>
                  <a:srgbClr val="FFFFFF"/>
                </a:highlight>
                <a:latin typeface="Montserrat"/>
                <a:ea typeface="Montserrat"/>
                <a:cs typeface="Montserrat"/>
                <a:sym typeface="Montserrat"/>
              </a:rPr>
              <a:t>With so much information at our fingertips it can be easy to come across something online that isn’t quite as accurate or reliable as it should be.</a:t>
            </a:r>
            <a:endParaRPr>
              <a:highlight>
                <a:srgbClr val="FFFFFF"/>
              </a:highlight>
              <a:latin typeface="Montserrat"/>
              <a:ea typeface="Montserrat"/>
              <a:cs typeface="Montserrat"/>
              <a:sym typeface="Montserrat"/>
            </a:endParaRPr>
          </a:p>
          <a:p>
            <a:pPr marL="0" lvl="0" indent="0" algn="l" rtl="0">
              <a:spcBef>
                <a:spcPts val="0"/>
              </a:spcBef>
              <a:spcAft>
                <a:spcPts val="0"/>
              </a:spcAft>
              <a:buNone/>
            </a:pPr>
            <a:r>
              <a:rPr lang="en-IE">
                <a:highlight>
                  <a:srgbClr val="FFFFFF"/>
                </a:highlight>
                <a:latin typeface="Montserrat"/>
                <a:ea typeface="Montserrat"/>
                <a:cs typeface="Montserrat"/>
                <a:sym typeface="Montserrat"/>
              </a:rPr>
              <a:t>This kind of information is often called Fake News but a better description might be false information because it affects more than news stories.</a:t>
            </a:r>
            <a:endParaRPr>
              <a:highlight>
                <a:srgbClr val="FFFFFF"/>
              </a:highlight>
              <a:latin typeface="Montserrat"/>
              <a:ea typeface="Montserrat"/>
              <a:cs typeface="Montserrat"/>
              <a:sym typeface="Montserrat"/>
            </a:endParaRPr>
          </a:p>
          <a:p>
            <a:pPr marL="0" lvl="0" indent="0" algn="l" rtl="0">
              <a:spcBef>
                <a:spcPts val="0"/>
              </a:spcBef>
              <a:spcAft>
                <a:spcPts val="0"/>
              </a:spcAft>
              <a:buNone/>
            </a:pPr>
            <a:endParaRPr>
              <a:highlight>
                <a:srgbClr val="FFFFFF"/>
              </a:highlight>
              <a:latin typeface="Montserrat"/>
              <a:ea typeface="Montserrat"/>
              <a:cs typeface="Montserrat"/>
              <a:sym typeface="Montserrat"/>
            </a:endParaRPr>
          </a:p>
          <a:p>
            <a:pPr marL="0" lvl="0" indent="0" algn="l" rtl="0">
              <a:spcBef>
                <a:spcPts val="0"/>
              </a:spcBef>
              <a:spcAft>
                <a:spcPts val="0"/>
              </a:spcAft>
              <a:buNone/>
            </a:pPr>
            <a:r>
              <a:rPr lang="en-IE">
                <a:highlight>
                  <a:srgbClr val="FFFFFF"/>
                </a:highlight>
                <a:latin typeface="Montserrat"/>
                <a:ea typeface="Montserrat"/>
                <a:cs typeface="Montserrat"/>
                <a:sym typeface="Montserrat"/>
              </a:rPr>
              <a:t>Let’s watch this explainer video on what is false information to learn more. </a:t>
            </a:r>
            <a:r>
              <a:rPr lang="en-IE" b="1">
                <a:solidFill>
                  <a:schemeClr val="dk1"/>
                </a:solidFill>
                <a:latin typeface="Montserrat"/>
                <a:ea typeface="Montserrat"/>
                <a:cs typeface="Montserrat"/>
                <a:sym typeface="Montserrat"/>
              </a:rPr>
              <a:t>Click the link to play video: </a:t>
            </a:r>
            <a:endParaRPr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None/>
            </a:pPr>
            <a:r>
              <a:rPr lang="en-IE" b="1" u="sng">
                <a:solidFill>
                  <a:srgbClr val="1155CC"/>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https://vimeo.com/383270456</a:t>
            </a:r>
            <a:r>
              <a:rPr lang="en-IE" b="1">
                <a:solidFill>
                  <a:schemeClr val="dk1"/>
                </a:solidFill>
                <a:latin typeface="Montserrat"/>
                <a:ea typeface="Montserrat"/>
                <a:cs typeface="Montserrat"/>
                <a:sym typeface="Montserrat"/>
              </a:rPr>
              <a:t> </a:t>
            </a:r>
            <a:endParaRPr>
              <a:highlight>
                <a:srgbClr val="FFFFFF"/>
              </a:highlight>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IE">
                <a:latin typeface="Montserrat"/>
                <a:ea typeface="Montserrat"/>
                <a:cs typeface="Montserrat"/>
                <a:sym typeface="Montserrat"/>
              </a:rPr>
              <a:t>Running time is 4:22.</a:t>
            </a:r>
            <a:endParaRPr>
              <a:latin typeface="Montserrat"/>
              <a:ea typeface="Montserrat"/>
              <a:cs typeface="Montserrat"/>
              <a:sym typeface="Montserrat"/>
            </a:endParaRPr>
          </a:p>
        </p:txBody>
      </p:sp>
      <p:sp>
        <p:nvSpPr>
          <p:cNvPr id="1611" name="Google Shape;1611;ge10293faf7_0_1321: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e10293faf7_0_156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0" name="Google Shape;1620;ge10293faf7_0_1568: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The following questions on this slide are the questions outlined in Worksheet 2.1: What is False Information? Ask students if to discuss in groups the following questions. </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Suggested responses to Worksheet 2.1:</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1. Information, stories or hoaxes created to deliberately misinform or deceive readers, viewers, or listeners. The story itself might be fabricated, with no verifiable facts, sources or quotes or some elements or facts might be accurate but presented in a false or misleading way.</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IE">
                <a:solidFill>
                  <a:schemeClr val="dk1"/>
                </a:solidFill>
                <a:latin typeface="Montserrat"/>
                <a:ea typeface="Montserrat"/>
                <a:cs typeface="Montserrat"/>
                <a:sym typeface="Montserrat"/>
              </a:rPr>
              <a:t>2. False information can originate from many sources, but can also come to us in many different ways, including from sources we trust: many people have seen false information shared online by friends and family, and sometimes legitimate news sources fail to double-check facts or make honest mistakes.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IE">
                <a:solidFill>
                  <a:schemeClr val="dk1"/>
                </a:solidFill>
                <a:latin typeface="Montserrat"/>
                <a:ea typeface="Montserrat"/>
                <a:cs typeface="Montserrat"/>
                <a:sym typeface="Montserrat"/>
              </a:rPr>
              <a:t>3. People can spread false information without thinking or checking the full story. Often, False information is designed to envoke an immediate emotive response for example anger. People are likely to spread false information that matches or reflects their own views. </a:t>
            </a:r>
            <a:r>
              <a:rPr lang="en-IE" b="1">
                <a:solidFill>
                  <a:srgbClr val="221E1F"/>
                </a:solidFill>
                <a:latin typeface="Montserrat"/>
                <a:ea typeface="Montserrat"/>
                <a:cs typeface="Montserrat"/>
                <a:sym typeface="Montserrat"/>
              </a:rPr>
              <a:t>Bots</a:t>
            </a:r>
            <a:r>
              <a:rPr lang="en-IE">
                <a:solidFill>
                  <a:srgbClr val="221E1F"/>
                </a:solidFill>
                <a:latin typeface="Montserrat"/>
                <a:ea typeface="Montserrat"/>
                <a:cs typeface="Montserrat"/>
                <a:sym typeface="Montserrat"/>
              </a:rPr>
              <a:t> (fake accounts programmed to spread a story to as many people as possible) can also spread false information.</a:t>
            </a:r>
            <a:endParaRPr>
              <a:solidFill>
                <a:srgbClr val="221E1F"/>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rgbClr val="221E1F"/>
                </a:solidFill>
                <a:latin typeface="Montserrat"/>
                <a:ea typeface="Montserrat"/>
                <a:cs typeface="Montserrat"/>
                <a:sym typeface="Montserrat"/>
              </a:rPr>
              <a:t> </a:t>
            </a:r>
            <a:endParaRPr>
              <a:solidFill>
                <a:srgbClr val="221E1F"/>
              </a:solidFill>
              <a:latin typeface="Montserrat"/>
              <a:ea typeface="Montserrat"/>
              <a:cs typeface="Montserrat"/>
              <a:sym typeface="Montserrat"/>
            </a:endParaRPr>
          </a:p>
          <a:p>
            <a:pPr marL="0" lvl="0" indent="0" algn="l" rtl="0">
              <a:lnSpc>
                <a:spcPct val="115000"/>
              </a:lnSpc>
              <a:spcBef>
                <a:spcPts val="0"/>
              </a:spcBef>
              <a:spcAft>
                <a:spcPts val="0"/>
              </a:spcAft>
              <a:buNone/>
            </a:pPr>
            <a:r>
              <a:rPr lang="en-IE">
                <a:solidFill>
                  <a:srgbClr val="221E1F"/>
                </a:solidFill>
                <a:latin typeface="Montserrat"/>
                <a:ea typeface="Montserrat"/>
                <a:cs typeface="Montserrat"/>
                <a:sym typeface="Montserrat"/>
              </a:rPr>
              <a:t>4. Check the course, look beyond the headline, check other sources, check you biases, use a fact checking site. </a:t>
            </a:r>
            <a:endParaRPr>
              <a:solidFill>
                <a:srgbClr val="221E1F"/>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rgbClr val="221E1F"/>
              </a:solidFill>
              <a:latin typeface="Montserrat"/>
              <a:ea typeface="Montserrat"/>
              <a:cs typeface="Montserrat"/>
              <a:sym typeface="Montserrat"/>
            </a:endParaRPr>
          </a:p>
          <a:p>
            <a:pPr marL="0" lvl="0" indent="0" algn="l" rtl="0">
              <a:lnSpc>
                <a:spcPct val="115000"/>
              </a:lnSpc>
              <a:spcBef>
                <a:spcPts val="0"/>
              </a:spcBef>
              <a:spcAft>
                <a:spcPts val="0"/>
              </a:spcAft>
              <a:buNone/>
            </a:pPr>
            <a:r>
              <a:rPr lang="en-IE">
                <a:solidFill>
                  <a:schemeClr val="dk1"/>
                </a:solidFill>
                <a:latin typeface="Montserrat"/>
                <a:ea typeface="Montserrat"/>
                <a:cs typeface="Montserrat"/>
                <a:sym typeface="Montserrat"/>
              </a:rPr>
              <a:t>5. False information can have many real world impacts including; effects include political influence, increasing group polarisation, reducing trust, and generally undermining civil society.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900">
              <a:solidFill>
                <a:schemeClr val="dk1"/>
              </a:solidFill>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e10293faf7_0_2420:notes"/>
          <p:cNvSpPr>
            <a:spLocks noGrp="1" noRot="1" noChangeAspect="1"/>
          </p:cNvSpPr>
          <p:nvPr>
            <p:ph type="sldImg" idx="2"/>
          </p:nvPr>
        </p:nvSpPr>
        <p:spPr>
          <a:xfrm>
            <a:off x="377822" y="744497"/>
            <a:ext cx="60426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9" name="Google Shape;1629;ge10293faf7_0_242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Explain to students that because today we often get our information from many different sources, what’s often most important is getting more context about a story. Inform students that they will be looking at how to distinguish from false information stories. Encourage your students to use the 5 W’s (who, what, when, where, why) and a How to identify false information online.</a:t>
            </a:r>
            <a:endParaRPr>
              <a:solidFill>
                <a:schemeClr val="dk1"/>
              </a:solidFill>
              <a:latin typeface="Montserrat"/>
              <a:ea typeface="Montserrat"/>
              <a:cs typeface="Montserrat"/>
              <a:sym typeface="Montserrat"/>
            </a:endParaRPr>
          </a:p>
          <a:p>
            <a:pPr marL="0" lvl="0" indent="0" algn="l" rtl="0">
              <a:lnSpc>
                <a:spcPct val="12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4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5" name="Google Shape;1635;p4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IE" b="1" i="1">
                <a:solidFill>
                  <a:schemeClr val="dk1"/>
                </a:solidFill>
                <a:latin typeface="Montserrat"/>
                <a:ea typeface="Montserrat"/>
                <a:cs typeface="Montserrat"/>
                <a:sym typeface="Montserrat"/>
              </a:rPr>
              <a:t>Notes:</a:t>
            </a:r>
            <a:r>
              <a:rPr lang="en-IE">
                <a:solidFill>
                  <a:schemeClr val="dk1"/>
                </a:solidFill>
                <a:latin typeface="Montserrat"/>
                <a:ea typeface="Montserrat"/>
                <a:cs typeface="Montserrat"/>
                <a:sym typeface="Montserrat"/>
              </a:rPr>
              <a:t>  Distribute and read through worksheet 2.2; How to spot false information online.</a:t>
            </a:r>
            <a:r>
              <a:rPr lang="en-IE" b="1">
                <a:solidFill>
                  <a:srgbClr val="FF6600"/>
                </a:solidFill>
                <a:latin typeface="Montserrat"/>
                <a:ea typeface="Montserrat"/>
                <a:cs typeface="Montserrat"/>
                <a:sym typeface="Montserrat"/>
              </a:rPr>
              <a:t> </a:t>
            </a:r>
            <a:r>
              <a:rPr lang="en-IE">
                <a:solidFill>
                  <a:schemeClr val="dk1"/>
                </a:solidFill>
                <a:latin typeface="Montserrat"/>
                <a:ea typeface="Montserrat"/>
                <a:cs typeface="Montserrat"/>
                <a:sym typeface="Montserrat"/>
              </a:rPr>
              <a:t>There are a number of things to watch out for when evaluating content online. </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Font typeface="Arial"/>
              <a:buNone/>
            </a:pP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Font typeface="Arial"/>
              <a:buNone/>
            </a:pPr>
            <a:r>
              <a:rPr lang="en-IE">
                <a:solidFill>
                  <a:srgbClr val="F568A6"/>
                </a:solidFill>
                <a:latin typeface="Montserrat"/>
                <a:ea typeface="Montserrat"/>
                <a:cs typeface="Montserrat"/>
                <a:sym typeface="Montserrat"/>
              </a:rPr>
              <a:t>1. Check the source</a:t>
            </a: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Check the source of the story, do you recognise the website? Is it a credible or reliable source? If you are unfamiliar with the site, look in the about section or find out more information about the author, date, time, URL.</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rgbClr val="F568A6"/>
                </a:solidFill>
                <a:latin typeface="Montserrat"/>
                <a:ea typeface="Montserrat"/>
                <a:cs typeface="Montserrat"/>
                <a:sym typeface="Montserrat"/>
              </a:rPr>
              <a:t>2. Look beyond the headline</a:t>
            </a: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Check the entire article. To grab attention, false information often uses sensationalist or shocking clickbait headlines – sometimes all caps and using exclamation points. False information can also contain incorrect dates or altered timelines. It is also a good idea to check when the article was published, is it current or an old news story? It’s also a good idea to see if the information is attributed to an author, or if quotes are attributed to real people or unnamed sources.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4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5" name="Google Shape;1645;p4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IE" b="1" i="1">
                <a:solidFill>
                  <a:schemeClr val="dk1"/>
                </a:solidFill>
                <a:latin typeface="Montserrat"/>
                <a:ea typeface="Montserrat"/>
                <a:cs typeface="Montserrat"/>
                <a:sym typeface="Montserrat"/>
              </a:rPr>
              <a:t>Notes:</a:t>
            </a:r>
            <a:r>
              <a:rPr lang="en-IE">
                <a:solidFill>
                  <a:srgbClr val="F568A6"/>
                </a:solidFill>
                <a:latin typeface="Montserrat"/>
                <a:ea typeface="Montserrat"/>
                <a:cs typeface="Montserrat"/>
                <a:sym typeface="Montserrat"/>
              </a:rPr>
              <a:t> 3. Check other sources</a:t>
            </a: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Probably the most reliable way to ‘fact-check’ information is to cross-reference it with other sources. Ask yourself whether other reputable news or media outlets are reporting on the story. Check whether there any sources in the story. If so, check that they are reliable or if they even exist! Try to find the earliest and most local source for the story.</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rgbClr val="F568A6"/>
                </a:solidFill>
                <a:latin typeface="Montserrat"/>
                <a:ea typeface="Montserrat"/>
                <a:cs typeface="Montserrat"/>
                <a:sym typeface="Montserrat"/>
              </a:rPr>
              <a:t>4. Is it fact or opinion?</a:t>
            </a: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a:solidFill>
                  <a:schemeClr val="dk1"/>
                </a:solidFill>
                <a:latin typeface="Montserrat"/>
                <a:ea typeface="Montserrat"/>
                <a:cs typeface="Montserrat"/>
                <a:sym typeface="Montserrat"/>
              </a:rPr>
              <a:t>The language used in the piece might help you identify whether something is written as fact (something that is proven to be true) or opinion (someone’s personal belief). For example factual statements might include words such as “The annual report confirms… Scientists have recently discovered… According to the results of the tests… The investigation demonstrated…” Whereas opinion pieces might use statements such as “He claimed that… It is the officer’s view that… Many scientists suspect that… I believe…” or could pose questions such as “Could this really be possible …?”. Remember, you are entitled to your own opinion but not your own facts.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rgbClr val="F568A6"/>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60"/>
          <p:cNvGrpSpPr/>
          <p:nvPr/>
        </p:nvGrpSpPr>
        <p:grpSpPr>
          <a:xfrm>
            <a:off x="-6" y="-11"/>
            <a:ext cx="2429759" cy="1609289"/>
            <a:chOff x="608719" y="-11"/>
            <a:chExt cx="2429759" cy="1609289"/>
          </a:xfrm>
        </p:grpSpPr>
        <p:sp>
          <p:nvSpPr>
            <p:cNvPr id="11" name="Google Shape;11;p6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6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6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6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6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6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6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6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6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6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6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6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60"/>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4" name="Google Shape;24;p60"/>
          <p:cNvGrpSpPr/>
          <p:nvPr/>
        </p:nvGrpSpPr>
        <p:grpSpPr>
          <a:xfrm>
            <a:off x="4894945" y="-11"/>
            <a:ext cx="4252453" cy="5146815"/>
            <a:chOff x="4894945" y="-11"/>
            <a:chExt cx="4252453" cy="5146815"/>
          </a:xfrm>
        </p:grpSpPr>
        <p:sp>
          <p:nvSpPr>
            <p:cNvPr id="25" name="Google Shape;25;p60"/>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60"/>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60"/>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60"/>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60"/>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60"/>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60"/>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60"/>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60"/>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60"/>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60"/>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60"/>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60"/>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60"/>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60"/>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60"/>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60"/>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60"/>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60"/>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60"/>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60"/>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60"/>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60"/>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60"/>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60"/>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60"/>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60"/>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60"/>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60"/>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60"/>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60"/>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60"/>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60"/>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60"/>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60"/>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60"/>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60"/>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60"/>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60"/>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60"/>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60"/>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60"/>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60"/>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60"/>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60"/>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60"/>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60"/>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60"/>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60"/>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60"/>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60"/>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60"/>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60"/>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60"/>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 name="Google Shape;79;p60"/>
          <p:cNvGrpSpPr/>
          <p:nvPr/>
        </p:nvGrpSpPr>
        <p:grpSpPr>
          <a:xfrm flipH="1">
            <a:off x="-8" y="3860093"/>
            <a:ext cx="2429755" cy="1286711"/>
            <a:chOff x="6714243" y="3860093"/>
            <a:chExt cx="2429755" cy="1286711"/>
          </a:xfrm>
        </p:grpSpPr>
        <p:sp>
          <p:nvSpPr>
            <p:cNvPr id="80" name="Google Shape;80;p6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6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6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6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6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6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6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6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6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6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6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6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 image 1">
  <p:cSld name="Title + 1 column + image 1">
    <p:spTree>
      <p:nvGrpSpPr>
        <p:cNvPr id="1" name="Shape 520"/>
        <p:cNvGrpSpPr/>
        <p:nvPr/>
      </p:nvGrpSpPr>
      <p:grpSpPr>
        <a:xfrm>
          <a:off x="0" y="0"/>
          <a:ext cx="0" cy="0"/>
          <a:chOff x="0" y="0"/>
          <a:chExt cx="0" cy="0"/>
        </a:xfrm>
      </p:grpSpPr>
      <p:grpSp>
        <p:nvGrpSpPr>
          <p:cNvPr id="521" name="Google Shape;521;p69"/>
          <p:cNvGrpSpPr/>
          <p:nvPr/>
        </p:nvGrpSpPr>
        <p:grpSpPr>
          <a:xfrm>
            <a:off x="4894945" y="-11"/>
            <a:ext cx="4251603" cy="5146815"/>
            <a:chOff x="4894945" y="-11"/>
            <a:chExt cx="4251603" cy="5146815"/>
          </a:xfrm>
        </p:grpSpPr>
        <p:sp>
          <p:nvSpPr>
            <p:cNvPr id="522" name="Google Shape;522;p69"/>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69"/>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69"/>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69"/>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69"/>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69"/>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69"/>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69"/>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69"/>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69"/>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69"/>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69"/>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69"/>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69"/>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69"/>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69"/>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69"/>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69"/>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69"/>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69"/>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69"/>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69"/>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69"/>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69"/>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69"/>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69"/>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69"/>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69"/>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69"/>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69"/>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69"/>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69"/>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69"/>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69"/>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69"/>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69"/>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69"/>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9" name="Google Shape;559;p69"/>
          <p:cNvGrpSpPr/>
          <p:nvPr/>
        </p:nvGrpSpPr>
        <p:grpSpPr>
          <a:xfrm>
            <a:off x="-6" y="-11"/>
            <a:ext cx="2429759" cy="1609289"/>
            <a:chOff x="608719" y="-11"/>
            <a:chExt cx="2429759" cy="1609289"/>
          </a:xfrm>
        </p:grpSpPr>
        <p:sp>
          <p:nvSpPr>
            <p:cNvPr id="560" name="Google Shape;560;p6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6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6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6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6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6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6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6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6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6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6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6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2" name="Google Shape;572;p69"/>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73" name="Google Shape;573;p69"/>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574" name="Google Shape;574;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
        <p:nvSpPr>
          <p:cNvPr id="575" name="Google Shape;575;p69"/>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6"/>
        <p:cNvGrpSpPr/>
        <p:nvPr/>
      </p:nvGrpSpPr>
      <p:grpSpPr>
        <a:xfrm>
          <a:off x="0" y="0"/>
          <a:ext cx="0" cy="0"/>
          <a:chOff x="0" y="0"/>
          <a:chExt cx="0" cy="0"/>
        </a:xfrm>
      </p:grpSpPr>
      <p:grpSp>
        <p:nvGrpSpPr>
          <p:cNvPr id="577" name="Google Shape;577;gd996e5f40f_2_365"/>
          <p:cNvGrpSpPr/>
          <p:nvPr/>
        </p:nvGrpSpPr>
        <p:grpSpPr>
          <a:xfrm>
            <a:off x="6714243" y="3860093"/>
            <a:ext cx="2429755" cy="1286711"/>
            <a:chOff x="6714243" y="3860093"/>
            <a:chExt cx="2429755" cy="1286711"/>
          </a:xfrm>
        </p:grpSpPr>
        <p:sp>
          <p:nvSpPr>
            <p:cNvPr id="578" name="Google Shape;578;gd996e5f40f_2_36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gd996e5f40f_2_36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gd996e5f40f_2_36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gd996e5f40f_2_36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gd996e5f40f_2_36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gd996e5f40f_2_36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gd996e5f40f_2_36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gd996e5f40f_2_36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gd996e5f40f_2_36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gd996e5f40f_2_36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gd996e5f40f_2_36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gd996e5f40f_2_36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0" name="Google Shape;590;gd996e5f40f_2_365"/>
          <p:cNvGrpSpPr/>
          <p:nvPr/>
        </p:nvGrpSpPr>
        <p:grpSpPr>
          <a:xfrm>
            <a:off x="892" y="-11"/>
            <a:ext cx="3037586" cy="2252645"/>
            <a:chOff x="892" y="-11"/>
            <a:chExt cx="3037586" cy="2252645"/>
          </a:xfrm>
        </p:grpSpPr>
        <p:sp>
          <p:nvSpPr>
            <p:cNvPr id="591" name="Google Shape;591;gd996e5f40f_2_36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gd996e5f40f_2_36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gd996e5f40f_2_36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d996e5f40f_2_36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gd996e5f40f_2_36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gd996e5f40f_2_36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gd996e5f40f_2_36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gd996e5f40f_2_36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gd996e5f40f_2_36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gd996e5f40f_2_36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gd996e5f40f_2_36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gd996e5f40f_2_36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gd996e5f40f_2_36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gd996e5f40f_2_36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gd996e5f40f_2_36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gd996e5f40f_2_36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gd996e5f40f_2_36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gd996e5f40f_2_36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gd996e5f40f_2_36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gd996e5f40f_2_36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gd996e5f40f_2_36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gd996e5f40f_2_36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gd996e5f40f_2_36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14" name="Google Shape;614;gd996e5f40f_2_3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619"/>
        <p:cNvGrpSpPr/>
        <p:nvPr/>
      </p:nvGrpSpPr>
      <p:grpSpPr>
        <a:xfrm>
          <a:off x="0" y="0"/>
          <a:ext cx="0" cy="0"/>
          <a:chOff x="0" y="0"/>
          <a:chExt cx="0" cy="0"/>
        </a:xfrm>
      </p:grpSpPr>
      <p:grpSp>
        <p:nvGrpSpPr>
          <p:cNvPr id="620" name="Google Shape;620;p63"/>
          <p:cNvGrpSpPr/>
          <p:nvPr/>
        </p:nvGrpSpPr>
        <p:grpSpPr>
          <a:xfrm>
            <a:off x="-6" y="-11"/>
            <a:ext cx="2429759" cy="1609289"/>
            <a:chOff x="608719" y="-11"/>
            <a:chExt cx="2429759" cy="1609289"/>
          </a:xfrm>
        </p:grpSpPr>
        <p:sp>
          <p:nvSpPr>
            <p:cNvPr id="621" name="Google Shape;621;p6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6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6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6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6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6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6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6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6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6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6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6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33" name="Google Shape;633;p63"/>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634" name="Google Shape;634;p63"/>
          <p:cNvGrpSpPr/>
          <p:nvPr/>
        </p:nvGrpSpPr>
        <p:grpSpPr>
          <a:xfrm>
            <a:off x="4894945" y="-11"/>
            <a:ext cx="4252453" cy="5146815"/>
            <a:chOff x="4894945" y="-11"/>
            <a:chExt cx="4252453" cy="5146815"/>
          </a:xfrm>
        </p:grpSpPr>
        <p:sp>
          <p:nvSpPr>
            <p:cNvPr id="635" name="Google Shape;635;p6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6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6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6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6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6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6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6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6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6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6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6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6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6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6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6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6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6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6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6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6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6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6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6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6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6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6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6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6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6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6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6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6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6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6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6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6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63"/>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63"/>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63"/>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63"/>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63"/>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63"/>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63"/>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63"/>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63"/>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63"/>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63"/>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63"/>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63"/>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63"/>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63"/>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63"/>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63"/>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89" name="Google Shape;689;p63"/>
          <p:cNvGrpSpPr/>
          <p:nvPr/>
        </p:nvGrpSpPr>
        <p:grpSpPr>
          <a:xfrm flipH="1">
            <a:off x="-8" y="3860093"/>
            <a:ext cx="2429755" cy="1286711"/>
            <a:chOff x="6714243" y="3860093"/>
            <a:chExt cx="2429755" cy="1286711"/>
          </a:xfrm>
        </p:grpSpPr>
        <p:sp>
          <p:nvSpPr>
            <p:cNvPr id="690" name="Google Shape;690;p6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6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6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6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6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6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6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6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6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6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6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6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702"/>
        <p:cNvGrpSpPr/>
        <p:nvPr/>
      </p:nvGrpSpPr>
      <p:grpSpPr>
        <a:xfrm>
          <a:off x="0" y="0"/>
          <a:ext cx="0" cy="0"/>
          <a:chOff x="0" y="0"/>
          <a:chExt cx="0" cy="0"/>
        </a:xfrm>
      </p:grpSpPr>
      <p:grpSp>
        <p:nvGrpSpPr>
          <p:cNvPr id="703" name="Google Shape;703;p84"/>
          <p:cNvGrpSpPr/>
          <p:nvPr/>
        </p:nvGrpSpPr>
        <p:grpSpPr>
          <a:xfrm>
            <a:off x="6714243" y="3860093"/>
            <a:ext cx="2429755" cy="1286711"/>
            <a:chOff x="6714243" y="3860093"/>
            <a:chExt cx="2429755" cy="1286711"/>
          </a:xfrm>
        </p:grpSpPr>
        <p:sp>
          <p:nvSpPr>
            <p:cNvPr id="704" name="Google Shape;704;p8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8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8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8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8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8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8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8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8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8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8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8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6" name="Google Shape;716;p84"/>
          <p:cNvGrpSpPr/>
          <p:nvPr/>
        </p:nvGrpSpPr>
        <p:grpSpPr>
          <a:xfrm>
            <a:off x="892" y="-11"/>
            <a:ext cx="3037586" cy="2252645"/>
            <a:chOff x="892" y="-11"/>
            <a:chExt cx="3037586" cy="2252645"/>
          </a:xfrm>
        </p:grpSpPr>
        <p:sp>
          <p:nvSpPr>
            <p:cNvPr id="717" name="Google Shape;717;p8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8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8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8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8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8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8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8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8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8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8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8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8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8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8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8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8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8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8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8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8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8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8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40" name="Google Shape;740;p8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741" name="Google Shape;741;p8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742" name="Google Shape;742;p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743"/>
        <p:cNvGrpSpPr/>
        <p:nvPr/>
      </p:nvGrpSpPr>
      <p:grpSpPr>
        <a:xfrm>
          <a:off x="0" y="0"/>
          <a:ext cx="0" cy="0"/>
          <a:chOff x="0" y="0"/>
          <a:chExt cx="0" cy="0"/>
        </a:xfrm>
      </p:grpSpPr>
      <p:grpSp>
        <p:nvGrpSpPr>
          <p:cNvPr id="744" name="Google Shape;744;p85"/>
          <p:cNvGrpSpPr/>
          <p:nvPr/>
        </p:nvGrpSpPr>
        <p:grpSpPr>
          <a:xfrm>
            <a:off x="4894945" y="-11"/>
            <a:ext cx="4251603" cy="5146815"/>
            <a:chOff x="4894945" y="-11"/>
            <a:chExt cx="4251603" cy="5146815"/>
          </a:xfrm>
        </p:grpSpPr>
        <p:sp>
          <p:nvSpPr>
            <p:cNvPr id="745" name="Google Shape;745;p85"/>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85"/>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85"/>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85"/>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85"/>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85"/>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85"/>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85"/>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85"/>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85"/>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85"/>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85"/>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85"/>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85"/>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85"/>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85"/>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85"/>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85"/>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85"/>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85"/>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85"/>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85"/>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85"/>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85"/>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85"/>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85"/>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85"/>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85"/>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85"/>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85"/>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85"/>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85"/>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85"/>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85"/>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85"/>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85"/>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85"/>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2" name="Google Shape;782;p85"/>
          <p:cNvGrpSpPr/>
          <p:nvPr/>
        </p:nvGrpSpPr>
        <p:grpSpPr>
          <a:xfrm>
            <a:off x="-6" y="-11"/>
            <a:ext cx="2429759" cy="1609289"/>
            <a:chOff x="608719" y="-11"/>
            <a:chExt cx="2429759" cy="1609289"/>
          </a:xfrm>
        </p:grpSpPr>
        <p:sp>
          <p:nvSpPr>
            <p:cNvPr id="783" name="Google Shape;783;p8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8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8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8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8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8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8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8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8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8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8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8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5" name="Google Shape;795;p85"/>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796" name="Google Shape;796;p85"/>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797" name="Google Shape;797;p8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
        <p:nvSpPr>
          <p:cNvPr id="798" name="Google Shape;798;p85"/>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3"/>
        <p:cNvGrpSpPr/>
        <p:nvPr/>
      </p:nvGrpSpPr>
      <p:grpSpPr>
        <a:xfrm>
          <a:off x="0" y="0"/>
          <a:ext cx="0" cy="0"/>
          <a:chOff x="0" y="0"/>
          <a:chExt cx="0" cy="0"/>
        </a:xfrm>
      </p:grpSpPr>
      <p:grpSp>
        <p:nvGrpSpPr>
          <p:cNvPr id="804" name="Google Shape;804;ge10293faf7_0_2434"/>
          <p:cNvGrpSpPr/>
          <p:nvPr/>
        </p:nvGrpSpPr>
        <p:grpSpPr>
          <a:xfrm>
            <a:off x="4283712" y="3856784"/>
            <a:ext cx="4860277" cy="1286730"/>
            <a:chOff x="4283712" y="3856784"/>
            <a:chExt cx="4860277" cy="1286730"/>
          </a:xfrm>
        </p:grpSpPr>
        <p:sp>
          <p:nvSpPr>
            <p:cNvPr id="805" name="Google Shape;805;ge10293faf7_0_2434"/>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ge10293faf7_0_2434"/>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ge10293faf7_0_2434"/>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ge10293faf7_0_2434"/>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ge10293faf7_0_2434"/>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ge10293faf7_0_2434"/>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ge10293faf7_0_2434"/>
            <p:cNvSpPr/>
            <p:nvPr/>
          </p:nvSpPr>
          <p:spPr>
            <a:xfrm rot="10800000">
              <a:off x="6714259"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ge10293faf7_0_2434"/>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ge10293faf7_0_2434"/>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ge10293faf7_0_2434"/>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ge10293faf7_0_2434"/>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ge10293faf7_0_2434"/>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ge10293faf7_0_2434"/>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ge10293faf7_0_2434"/>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ge10293faf7_0_2434"/>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ge10293faf7_0_2434"/>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ge10293faf7_0_2434"/>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ge10293faf7_0_2434"/>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ge10293faf7_0_2434"/>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ge10293faf7_0_2434"/>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ge10293faf7_0_2434"/>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ge10293faf7_0_2434"/>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27" name="Google Shape;827;ge10293faf7_0_2434"/>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360"/>
              </a:spcBef>
              <a:spcAft>
                <a:spcPts val="0"/>
              </a:spcAft>
              <a:buSzPts val="1600"/>
              <a:buNone/>
              <a:defRPr sz="1600"/>
            </a:lvl1pPr>
          </a:lstStyle>
          <a:p>
            <a:endParaRPr/>
          </a:p>
        </p:txBody>
      </p:sp>
      <p:sp>
        <p:nvSpPr>
          <p:cNvPr id="828" name="Google Shape;828;ge10293faf7_0_24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grpSp>
        <p:nvGrpSpPr>
          <p:cNvPr id="829" name="Google Shape;829;ge10293faf7_0_2434"/>
          <p:cNvGrpSpPr/>
          <p:nvPr/>
        </p:nvGrpSpPr>
        <p:grpSpPr>
          <a:xfrm>
            <a:off x="892" y="-11"/>
            <a:ext cx="5467280" cy="1287607"/>
            <a:chOff x="892" y="-11"/>
            <a:chExt cx="5467280" cy="1287607"/>
          </a:xfrm>
        </p:grpSpPr>
        <p:sp>
          <p:nvSpPr>
            <p:cNvPr id="830" name="Google Shape;830;ge10293faf7_0_243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ge10293faf7_0_243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ge10293faf7_0_2434"/>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ge10293faf7_0_243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ge10293faf7_0_2434"/>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ge10293faf7_0_2434"/>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ge10293faf7_0_243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ge10293faf7_0_243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ge10293faf7_0_243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ge10293faf7_0_243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ge10293faf7_0_243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ge10293faf7_0_243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ge10293faf7_0_243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ge10293faf7_0_2434"/>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ge10293faf7_0_2434"/>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ge10293faf7_0_243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ge10293faf7_0_2434"/>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ge10293faf7_0_2434"/>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ge10293faf7_0_2434"/>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ge10293faf7_0_243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ge10293faf7_0_243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ge10293faf7_0_243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ge10293faf7_0_2434"/>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ge10293faf7_0_2434"/>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ge10293faf7_0_2434"/>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ge10293faf7_0_2434"/>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ge10293faf7_0_2434"/>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ge10293faf7_0_2434"/>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58"/>
        <p:cNvGrpSpPr/>
        <p:nvPr/>
      </p:nvGrpSpPr>
      <p:grpSpPr>
        <a:xfrm>
          <a:off x="0" y="0"/>
          <a:ext cx="0" cy="0"/>
          <a:chOff x="0" y="0"/>
          <a:chExt cx="0" cy="0"/>
        </a:xfrm>
      </p:grpSpPr>
      <p:grpSp>
        <p:nvGrpSpPr>
          <p:cNvPr id="859" name="Google Shape;859;ge10293faf7_0_2489"/>
          <p:cNvGrpSpPr/>
          <p:nvPr/>
        </p:nvGrpSpPr>
        <p:grpSpPr>
          <a:xfrm>
            <a:off x="892" y="-11"/>
            <a:ext cx="3037586" cy="2252645"/>
            <a:chOff x="892" y="-11"/>
            <a:chExt cx="3037586" cy="2252645"/>
          </a:xfrm>
        </p:grpSpPr>
        <p:sp>
          <p:nvSpPr>
            <p:cNvPr id="860" name="Google Shape;860;ge10293faf7_0_248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ge10293faf7_0_248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ge10293faf7_0_248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ge10293faf7_0_248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ge10293faf7_0_2489"/>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ge10293faf7_0_248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ge10293faf7_0_248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ge10293faf7_0_248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ge10293faf7_0_248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ge10293faf7_0_248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ge10293faf7_0_248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ge10293faf7_0_248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ge10293faf7_0_248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ge10293faf7_0_2489"/>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ge10293faf7_0_2489"/>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ge10293faf7_0_2489"/>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ge10293faf7_0_248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ge10293faf7_0_248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ge10293faf7_0_2489"/>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ge10293faf7_0_248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ge10293faf7_0_248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ge10293faf7_0_248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ge10293faf7_0_248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83" name="Google Shape;883;ge10293faf7_0_2489"/>
          <p:cNvGrpSpPr/>
          <p:nvPr/>
        </p:nvGrpSpPr>
        <p:grpSpPr>
          <a:xfrm>
            <a:off x="6714243" y="3860093"/>
            <a:ext cx="2429756" cy="1286711"/>
            <a:chOff x="6714243" y="3860093"/>
            <a:chExt cx="2429756" cy="1286711"/>
          </a:xfrm>
        </p:grpSpPr>
        <p:sp>
          <p:nvSpPr>
            <p:cNvPr id="884" name="Google Shape;884;ge10293faf7_0_248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ge10293faf7_0_248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ge10293faf7_0_248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ge10293faf7_0_248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ge10293faf7_0_248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ge10293faf7_0_248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ge10293faf7_0_248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ge10293faf7_0_248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ge10293faf7_0_248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ge10293faf7_0_248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ge10293faf7_0_248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ge10293faf7_0_248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6" name="Google Shape;896;ge10293faf7_0_248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897" name="Google Shape;897;ge10293faf7_0_2489"/>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898" name="Google Shape;898;ge10293faf7_0_2489"/>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899" name="Google Shape;899;ge10293faf7_0_248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900"/>
        <p:cNvGrpSpPr/>
        <p:nvPr/>
      </p:nvGrpSpPr>
      <p:grpSpPr>
        <a:xfrm>
          <a:off x="0" y="0"/>
          <a:ext cx="0" cy="0"/>
          <a:chOff x="0" y="0"/>
          <a:chExt cx="0" cy="0"/>
        </a:xfrm>
      </p:grpSpPr>
      <p:grpSp>
        <p:nvGrpSpPr>
          <p:cNvPr id="901" name="Google Shape;901;ge10293faf7_0_2531"/>
          <p:cNvGrpSpPr/>
          <p:nvPr/>
        </p:nvGrpSpPr>
        <p:grpSpPr>
          <a:xfrm>
            <a:off x="4894945" y="-11"/>
            <a:ext cx="4251604" cy="5146815"/>
            <a:chOff x="4894945" y="-11"/>
            <a:chExt cx="4251604" cy="5146815"/>
          </a:xfrm>
        </p:grpSpPr>
        <p:sp>
          <p:nvSpPr>
            <p:cNvPr id="902" name="Google Shape;902;ge10293faf7_0_253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ge10293faf7_0_253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ge10293faf7_0_25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ge10293faf7_0_25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ge10293faf7_0_25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ge10293faf7_0_25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ge10293faf7_0_25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ge10293faf7_0_25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ge10293faf7_0_25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ge10293faf7_0_253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ge10293faf7_0_253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ge10293faf7_0_253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ge10293faf7_0_25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ge10293faf7_0_25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ge10293faf7_0_253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ge10293faf7_0_253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ge10293faf7_0_253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ge10293faf7_0_25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ge10293faf7_0_25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ge10293faf7_0_253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ge10293faf7_0_25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ge10293faf7_0_25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ge10293faf7_0_25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ge10293faf7_0_25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ge10293faf7_0_253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ge10293faf7_0_25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ge10293faf7_0_25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ge10293faf7_0_25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ge10293faf7_0_25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ge10293faf7_0_25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ge10293faf7_0_253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ge10293faf7_0_25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ge10293faf7_0_25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ge10293faf7_0_253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ge10293faf7_0_25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ge10293faf7_0_25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ge10293faf7_0_25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39" name="Google Shape;939;ge10293faf7_0_2531"/>
          <p:cNvGrpSpPr/>
          <p:nvPr/>
        </p:nvGrpSpPr>
        <p:grpSpPr>
          <a:xfrm>
            <a:off x="-6" y="-11"/>
            <a:ext cx="2429759" cy="1609289"/>
            <a:chOff x="608719" y="-11"/>
            <a:chExt cx="2429759" cy="1609289"/>
          </a:xfrm>
        </p:grpSpPr>
        <p:sp>
          <p:nvSpPr>
            <p:cNvPr id="940" name="Google Shape;940;ge10293faf7_0_253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ge10293faf7_0_253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ge10293faf7_0_253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ge10293faf7_0_253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ge10293faf7_0_253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ge10293faf7_0_253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ge10293faf7_0_253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ge10293faf7_0_253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ge10293faf7_0_253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ge10293faf7_0_253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ge10293faf7_0_253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ge10293faf7_0_253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52" name="Google Shape;952;ge10293faf7_0_253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953" name="Google Shape;953;ge10293faf7_0_253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954" name="Google Shape;954;ge10293faf7_0_25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
        <p:nvSpPr>
          <p:cNvPr id="955" name="Google Shape;955;ge10293faf7_0_25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6"/>
        <p:cNvGrpSpPr/>
        <p:nvPr/>
      </p:nvGrpSpPr>
      <p:grpSpPr>
        <a:xfrm>
          <a:off x="0" y="0"/>
          <a:ext cx="0" cy="0"/>
          <a:chOff x="0" y="0"/>
          <a:chExt cx="0" cy="0"/>
        </a:xfrm>
      </p:grpSpPr>
      <p:grpSp>
        <p:nvGrpSpPr>
          <p:cNvPr id="957" name="Google Shape;957;ge10293faf7_0_2587"/>
          <p:cNvGrpSpPr/>
          <p:nvPr/>
        </p:nvGrpSpPr>
        <p:grpSpPr>
          <a:xfrm rot="10800000" flipH="1">
            <a:off x="900" y="3856776"/>
            <a:ext cx="9143992" cy="1286720"/>
            <a:chOff x="900" y="0"/>
            <a:chExt cx="9143992" cy="1286720"/>
          </a:xfrm>
        </p:grpSpPr>
        <p:sp>
          <p:nvSpPr>
            <p:cNvPr id="958" name="Google Shape;958;ge10293faf7_0_2587"/>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ge10293faf7_0_2587"/>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ge10293faf7_0_2587"/>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ge10293faf7_0_2587"/>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ge10293faf7_0_2587"/>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ge10293faf7_0_2587"/>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ge10293faf7_0_2587"/>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ge10293faf7_0_2587"/>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ge10293faf7_0_2587"/>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ge10293faf7_0_2587"/>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ge10293faf7_0_2587"/>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ge10293faf7_0_2587"/>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ge10293faf7_0_2587"/>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ge10293faf7_0_2587"/>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ge10293faf7_0_2587"/>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ge10293faf7_0_2587"/>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ge10293faf7_0_2587"/>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ge10293faf7_0_2587"/>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ge10293faf7_0_2587"/>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ge10293faf7_0_2587"/>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ge10293faf7_0_2587"/>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ge10293faf7_0_2587"/>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ge10293faf7_0_2587"/>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ge10293faf7_0_2587"/>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ge10293faf7_0_2587"/>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ge10293faf7_0_2587"/>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ge10293faf7_0_2587"/>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ge10293faf7_0_2587"/>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ge10293faf7_0_2587"/>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ge10293faf7_0_2587"/>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ge10293faf7_0_2587"/>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ge10293faf7_0_2587"/>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ge10293faf7_0_2587"/>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ge10293faf7_0_2587"/>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ge10293faf7_0_2587"/>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ge10293faf7_0_2587"/>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ge10293faf7_0_2587"/>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ge10293faf7_0_2587"/>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ge10293faf7_0_2587"/>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ge10293faf7_0_2587"/>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ge10293faf7_0_2587"/>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ge10293faf7_0_2587"/>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ge10293faf7_0_2587"/>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ge10293faf7_0_2587"/>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ge10293faf7_0_2587"/>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ge10293faf7_0_2587"/>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ge10293faf7_0_2587"/>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ge10293faf7_0_2587"/>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6" name="Google Shape;1006;ge10293faf7_0_2587"/>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1007" name="Google Shape;1007;ge10293faf7_0_258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8"/>
        <p:cNvGrpSpPr/>
        <p:nvPr/>
      </p:nvGrpSpPr>
      <p:grpSpPr>
        <a:xfrm>
          <a:off x="0" y="0"/>
          <a:ext cx="0" cy="0"/>
          <a:chOff x="0" y="0"/>
          <a:chExt cx="0" cy="0"/>
        </a:xfrm>
      </p:grpSpPr>
      <p:grpSp>
        <p:nvGrpSpPr>
          <p:cNvPr id="1009" name="Google Shape;1009;ge10293faf7_0_2639"/>
          <p:cNvGrpSpPr/>
          <p:nvPr/>
        </p:nvGrpSpPr>
        <p:grpSpPr>
          <a:xfrm>
            <a:off x="6714243" y="3860093"/>
            <a:ext cx="2429756" cy="1286711"/>
            <a:chOff x="6714243" y="3860093"/>
            <a:chExt cx="2429756" cy="1286711"/>
          </a:xfrm>
        </p:grpSpPr>
        <p:sp>
          <p:nvSpPr>
            <p:cNvPr id="1010" name="Google Shape;1010;ge10293faf7_0_263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ge10293faf7_0_263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ge10293faf7_0_263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ge10293faf7_0_263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ge10293faf7_0_263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ge10293faf7_0_263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ge10293faf7_0_263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ge10293faf7_0_263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ge10293faf7_0_263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ge10293faf7_0_263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ge10293faf7_0_263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ge10293faf7_0_263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22" name="Google Shape;1022;ge10293faf7_0_2639"/>
          <p:cNvGrpSpPr/>
          <p:nvPr/>
        </p:nvGrpSpPr>
        <p:grpSpPr>
          <a:xfrm>
            <a:off x="892" y="-11"/>
            <a:ext cx="3037586" cy="2252645"/>
            <a:chOff x="892" y="-11"/>
            <a:chExt cx="3037586" cy="2252645"/>
          </a:xfrm>
        </p:grpSpPr>
        <p:sp>
          <p:nvSpPr>
            <p:cNvPr id="1023" name="Google Shape;1023;ge10293faf7_0_263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ge10293faf7_0_263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ge10293faf7_0_263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ge10293faf7_0_263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ge10293faf7_0_2639"/>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ge10293faf7_0_263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ge10293faf7_0_263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ge10293faf7_0_263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ge10293faf7_0_263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ge10293faf7_0_263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ge10293faf7_0_263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ge10293faf7_0_263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ge10293faf7_0_263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ge10293faf7_0_2639"/>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ge10293faf7_0_2639"/>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ge10293faf7_0_2639"/>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ge10293faf7_0_263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ge10293faf7_0_263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ge10293faf7_0_2639"/>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ge10293faf7_0_263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ge10293faf7_0_263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ge10293faf7_0_263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ge10293faf7_0_263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46" name="Google Shape;1046;ge10293faf7_0_26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92"/>
        <p:cNvGrpSpPr/>
        <p:nvPr/>
      </p:nvGrpSpPr>
      <p:grpSpPr>
        <a:xfrm>
          <a:off x="0" y="0"/>
          <a:ext cx="0" cy="0"/>
          <a:chOff x="0" y="0"/>
          <a:chExt cx="0" cy="0"/>
        </a:xfrm>
      </p:grpSpPr>
      <p:grpSp>
        <p:nvGrpSpPr>
          <p:cNvPr id="93" name="Google Shape;93;p61"/>
          <p:cNvGrpSpPr/>
          <p:nvPr/>
        </p:nvGrpSpPr>
        <p:grpSpPr>
          <a:xfrm>
            <a:off x="6714243" y="3860093"/>
            <a:ext cx="2429755" cy="1286711"/>
            <a:chOff x="6714243" y="3860093"/>
            <a:chExt cx="2429755" cy="1286711"/>
          </a:xfrm>
        </p:grpSpPr>
        <p:sp>
          <p:nvSpPr>
            <p:cNvPr id="94" name="Google Shape;94;p61"/>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61"/>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61"/>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61"/>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61"/>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61"/>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61"/>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61"/>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61"/>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61"/>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61"/>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61"/>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6" name="Google Shape;106;p61"/>
          <p:cNvGrpSpPr/>
          <p:nvPr/>
        </p:nvGrpSpPr>
        <p:grpSpPr>
          <a:xfrm>
            <a:off x="892" y="-11"/>
            <a:ext cx="3037586" cy="2252645"/>
            <a:chOff x="892" y="-11"/>
            <a:chExt cx="3037586" cy="2252645"/>
          </a:xfrm>
        </p:grpSpPr>
        <p:sp>
          <p:nvSpPr>
            <p:cNvPr id="107" name="Google Shape;107;p61"/>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6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6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6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61"/>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6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61"/>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61"/>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6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6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61"/>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61"/>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6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61"/>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61"/>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61"/>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6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6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61"/>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6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61"/>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6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6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0" name="Google Shape;130;p61"/>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31" name="Google Shape;131;p61"/>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32" name="Google Shape;132;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A400"/>
        </a:solidFill>
        <a:effectLst/>
      </p:bgPr>
    </p:bg>
    <p:spTree>
      <p:nvGrpSpPr>
        <p:cNvPr id="1" name="Shape 1047"/>
        <p:cNvGrpSpPr/>
        <p:nvPr/>
      </p:nvGrpSpPr>
      <p:grpSpPr>
        <a:xfrm>
          <a:off x="0" y="0"/>
          <a:ext cx="0" cy="0"/>
          <a:chOff x="0" y="0"/>
          <a:chExt cx="0" cy="0"/>
        </a:xfrm>
      </p:grpSpPr>
      <p:sp>
        <p:nvSpPr>
          <p:cNvPr id="1048" name="Google Shape;1048;ge10293faf7_0_2678"/>
          <p:cNvSpPr txBox="1">
            <a:spLocks noGrp="1"/>
          </p:cNvSpPr>
          <p:nvPr>
            <p:ph type="ctrTitle"/>
          </p:nvPr>
        </p:nvSpPr>
        <p:spPr>
          <a:xfrm>
            <a:off x="685800" y="1659550"/>
            <a:ext cx="4252500" cy="1159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600"/>
              <a:buNone/>
              <a:defRPr sz="3600">
                <a:solidFill>
                  <a:srgbClr val="FFFFFF"/>
                </a:solidFill>
              </a:defRPr>
            </a:lvl1pPr>
            <a:lvl2pPr lvl="1" algn="l" rtl="0">
              <a:lnSpc>
                <a:spcPct val="100000"/>
              </a:lnSpc>
              <a:spcBef>
                <a:spcPts val="0"/>
              </a:spcBef>
              <a:spcAft>
                <a:spcPts val="0"/>
              </a:spcAft>
              <a:buClr>
                <a:srgbClr val="FFFFFF"/>
              </a:buClr>
              <a:buSzPts val="3600"/>
              <a:buNone/>
              <a:defRPr sz="3600">
                <a:solidFill>
                  <a:srgbClr val="FFFFFF"/>
                </a:solidFill>
              </a:defRPr>
            </a:lvl2pPr>
            <a:lvl3pPr lvl="2" algn="l" rtl="0">
              <a:lnSpc>
                <a:spcPct val="100000"/>
              </a:lnSpc>
              <a:spcBef>
                <a:spcPts val="0"/>
              </a:spcBef>
              <a:spcAft>
                <a:spcPts val="0"/>
              </a:spcAft>
              <a:buClr>
                <a:srgbClr val="FFFFFF"/>
              </a:buClr>
              <a:buSzPts val="3600"/>
              <a:buNone/>
              <a:defRPr sz="3600">
                <a:solidFill>
                  <a:srgbClr val="FFFFFF"/>
                </a:solidFill>
              </a:defRPr>
            </a:lvl3pPr>
            <a:lvl4pPr lvl="3" algn="l" rtl="0">
              <a:lnSpc>
                <a:spcPct val="100000"/>
              </a:lnSpc>
              <a:spcBef>
                <a:spcPts val="0"/>
              </a:spcBef>
              <a:spcAft>
                <a:spcPts val="0"/>
              </a:spcAft>
              <a:buClr>
                <a:srgbClr val="FFFFFF"/>
              </a:buClr>
              <a:buSzPts val="3600"/>
              <a:buNone/>
              <a:defRPr sz="3600">
                <a:solidFill>
                  <a:srgbClr val="FFFFFF"/>
                </a:solidFill>
              </a:defRPr>
            </a:lvl4pPr>
            <a:lvl5pPr lvl="4" algn="l" rtl="0">
              <a:lnSpc>
                <a:spcPct val="100000"/>
              </a:lnSpc>
              <a:spcBef>
                <a:spcPts val="0"/>
              </a:spcBef>
              <a:spcAft>
                <a:spcPts val="0"/>
              </a:spcAft>
              <a:buClr>
                <a:srgbClr val="FFFFFF"/>
              </a:buClr>
              <a:buSzPts val="3600"/>
              <a:buNone/>
              <a:defRPr sz="3600">
                <a:solidFill>
                  <a:srgbClr val="FFFFFF"/>
                </a:solidFill>
              </a:defRPr>
            </a:lvl5pPr>
            <a:lvl6pPr lvl="5" algn="l" rtl="0">
              <a:lnSpc>
                <a:spcPct val="100000"/>
              </a:lnSpc>
              <a:spcBef>
                <a:spcPts val="0"/>
              </a:spcBef>
              <a:spcAft>
                <a:spcPts val="0"/>
              </a:spcAft>
              <a:buClr>
                <a:srgbClr val="FFFFFF"/>
              </a:buClr>
              <a:buSzPts val="3600"/>
              <a:buNone/>
              <a:defRPr sz="3600">
                <a:solidFill>
                  <a:srgbClr val="FFFFFF"/>
                </a:solidFill>
              </a:defRPr>
            </a:lvl6pPr>
            <a:lvl7pPr lvl="6" algn="l" rtl="0">
              <a:lnSpc>
                <a:spcPct val="100000"/>
              </a:lnSpc>
              <a:spcBef>
                <a:spcPts val="0"/>
              </a:spcBef>
              <a:spcAft>
                <a:spcPts val="0"/>
              </a:spcAft>
              <a:buClr>
                <a:srgbClr val="FFFFFF"/>
              </a:buClr>
              <a:buSzPts val="3600"/>
              <a:buNone/>
              <a:defRPr sz="3600">
                <a:solidFill>
                  <a:srgbClr val="FFFFFF"/>
                </a:solidFill>
              </a:defRPr>
            </a:lvl7pPr>
            <a:lvl8pPr lvl="7" algn="l" rtl="0">
              <a:lnSpc>
                <a:spcPct val="100000"/>
              </a:lnSpc>
              <a:spcBef>
                <a:spcPts val="0"/>
              </a:spcBef>
              <a:spcAft>
                <a:spcPts val="0"/>
              </a:spcAft>
              <a:buClr>
                <a:srgbClr val="FFFFFF"/>
              </a:buClr>
              <a:buSzPts val="3600"/>
              <a:buNone/>
              <a:defRPr sz="3600">
                <a:solidFill>
                  <a:srgbClr val="FFFFFF"/>
                </a:solidFill>
              </a:defRPr>
            </a:lvl8pPr>
            <a:lvl9pPr lvl="8" algn="l" rtl="0">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1049" name="Google Shape;1049;ge10293faf7_0_2678"/>
          <p:cNvSpPr txBox="1">
            <a:spLocks noGrp="1"/>
          </p:cNvSpPr>
          <p:nvPr>
            <p:ph type="subTitle" idx="1"/>
          </p:nvPr>
        </p:nvSpPr>
        <p:spPr>
          <a:xfrm>
            <a:off x="685800" y="2687652"/>
            <a:ext cx="4252500" cy="78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2200"/>
              <a:buNone/>
              <a:defRPr>
                <a:solidFill>
                  <a:schemeClr val="dk2"/>
                </a:solidFill>
              </a:defRPr>
            </a:lvl1pPr>
            <a:lvl2pPr lvl="1" algn="l" rtl="0">
              <a:lnSpc>
                <a:spcPct val="100000"/>
              </a:lnSpc>
              <a:spcBef>
                <a:spcPts val="0"/>
              </a:spcBef>
              <a:spcAft>
                <a:spcPts val="0"/>
              </a:spcAft>
              <a:buClr>
                <a:schemeClr val="dk2"/>
              </a:buClr>
              <a:buSzPts val="3000"/>
              <a:buNone/>
              <a:defRPr sz="3000">
                <a:solidFill>
                  <a:schemeClr val="dk2"/>
                </a:solidFill>
              </a:defRPr>
            </a:lvl2pPr>
            <a:lvl3pPr lvl="2" algn="l" rtl="0">
              <a:lnSpc>
                <a:spcPct val="100000"/>
              </a:lnSpc>
              <a:spcBef>
                <a:spcPts val="0"/>
              </a:spcBef>
              <a:spcAft>
                <a:spcPts val="0"/>
              </a:spcAft>
              <a:buClr>
                <a:schemeClr val="dk2"/>
              </a:buClr>
              <a:buSzPts val="3000"/>
              <a:buNone/>
              <a:defRPr sz="3000">
                <a:solidFill>
                  <a:schemeClr val="dk2"/>
                </a:solidFill>
              </a:defRPr>
            </a:lvl3pPr>
            <a:lvl4pPr lvl="3" algn="l" rtl="0">
              <a:lnSpc>
                <a:spcPct val="100000"/>
              </a:lnSpc>
              <a:spcBef>
                <a:spcPts val="0"/>
              </a:spcBef>
              <a:spcAft>
                <a:spcPts val="0"/>
              </a:spcAft>
              <a:buClr>
                <a:schemeClr val="dk2"/>
              </a:buClr>
              <a:buSzPts val="3000"/>
              <a:buNone/>
              <a:defRPr sz="3000">
                <a:solidFill>
                  <a:schemeClr val="dk2"/>
                </a:solidFill>
              </a:defRPr>
            </a:lvl4pPr>
            <a:lvl5pPr lvl="4" algn="l" rtl="0">
              <a:lnSpc>
                <a:spcPct val="100000"/>
              </a:lnSpc>
              <a:spcBef>
                <a:spcPts val="0"/>
              </a:spcBef>
              <a:spcAft>
                <a:spcPts val="0"/>
              </a:spcAft>
              <a:buClr>
                <a:schemeClr val="dk2"/>
              </a:buClr>
              <a:buSzPts val="3000"/>
              <a:buNone/>
              <a:defRPr sz="3000">
                <a:solidFill>
                  <a:schemeClr val="dk2"/>
                </a:solidFill>
              </a:defRPr>
            </a:lvl5pPr>
            <a:lvl6pPr lvl="5" algn="l" rtl="0">
              <a:lnSpc>
                <a:spcPct val="100000"/>
              </a:lnSpc>
              <a:spcBef>
                <a:spcPts val="0"/>
              </a:spcBef>
              <a:spcAft>
                <a:spcPts val="0"/>
              </a:spcAft>
              <a:buClr>
                <a:schemeClr val="dk2"/>
              </a:buClr>
              <a:buSzPts val="3000"/>
              <a:buNone/>
              <a:defRPr sz="3000">
                <a:solidFill>
                  <a:schemeClr val="dk2"/>
                </a:solidFill>
              </a:defRPr>
            </a:lvl6pPr>
            <a:lvl7pPr lvl="6" algn="l" rtl="0">
              <a:lnSpc>
                <a:spcPct val="100000"/>
              </a:lnSpc>
              <a:spcBef>
                <a:spcPts val="0"/>
              </a:spcBef>
              <a:spcAft>
                <a:spcPts val="0"/>
              </a:spcAft>
              <a:buClr>
                <a:schemeClr val="dk2"/>
              </a:buClr>
              <a:buSzPts val="3000"/>
              <a:buNone/>
              <a:defRPr sz="3000">
                <a:solidFill>
                  <a:schemeClr val="dk2"/>
                </a:solidFill>
              </a:defRPr>
            </a:lvl7pPr>
            <a:lvl8pPr lvl="7" algn="l" rtl="0">
              <a:lnSpc>
                <a:spcPct val="100000"/>
              </a:lnSpc>
              <a:spcBef>
                <a:spcPts val="0"/>
              </a:spcBef>
              <a:spcAft>
                <a:spcPts val="0"/>
              </a:spcAft>
              <a:buClr>
                <a:schemeClr val="dk2"/>
              </a:buClr>
              <a:buSzPts val="3000"/>
              <a:buNone/>
              <a:defRPr sz="3000">
                <a:solidFill>
                  <a:schemeClr val="dk2"/>
                </a:solidFill>
              </a:defRPr>
            </a:lvl8pPr>
            <a:lvl9pPr lvl="8" algn="l" rtl="0">
              <a:lnSpc>
                <a:spcPct val="100000"/>
              </a:lnSpc>
              <a:spcBef>
                <a:spcPts val="0"/>
              </a:spcBef>
              <a:spcAft>
                <a:spcPts val="0"/>
              </a:spcAft>
              <a:buClr>
                <a:schemeClr val="dk2"/>
              </a:buClr>
              <a:buSzPts val="3000"/>
              <a:buNone/>
              <a:defRPr sz="3000">
                <a:solidFill>
                  <a:schemeClr val="dk2"/>
                </a:solidFill>
              </a:defRPr>
            </a:lvl9pPr>
          </a:lstStyle>
          <a:p>
            <a:endParaRPr/>
          </a:p>
        </p:txBody>
      </p:sp>
      <p:grpSp>
        <p:nvGrpSpPr>
          <p:cNvPr id="1050" name="Google Shape;1050;ge10293faf7_0_2678"/>
          <p:cNvGrpSpPr/>
          <p:nvPr/>
        </p:nvGrpSpPr>
        <p:grpSpPr>
          <a:xfrm>
            <a:off x="4894945" y="-11"/>
            <a:ext cx="4252454" cy="5146815"/>
            <a:chOff x="4894945" y="-11"/>
            <a:chExt cx="4252454" cy="5146815"/>
          </a:xfrm>
        </p:grpSpPr>
        <p:sp>
          <p:nvSpPr>
            <p:cNvPr id="1051" name="Google Shape;1051;ge10293faf7_0_2678"/>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ge10293faf7_0_2678"/>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ge10293faf7_0_2678"/>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ge10293faf7_0_2678"/>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ge10293faf7_0_2678"/>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ge10293faf7_0_2678"/>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ge10293faf7_0_2678"/>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ge10293faf7_0_2678"/>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ge10293faf7_0_2678"/>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ge10293faf7_0_2678"/>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ge10293faf7_0_2678"/>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ge10293faf7_0_2678"/>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ge10293faf7_0_2678"/>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ge10293faf7_0_2678"/>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ge10293faf7_0_2678"/>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ge10293faf7_0_2678"/>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ge10293faf7_0_2678"/>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ge10293faf7_0_2678"/>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ge10293faf7_0_2678"/>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ge10293faf7_0_2678"/>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ge10293faf7_0_2678"/>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ge10293faf7_0_2678"/>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ge10293faf7_0_2678"/>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ge10293faf7_0_2678"/>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ge10293faf7_0_2678"/>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ge10293faf7_0_2678"/>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ge10293faf7_0_2678"/>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ge10293faf7_0_2678"/>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ge10293faf7_0_2678"/>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ge10293faf7_0_2678"/>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ge10293faf7_0_2678"/>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ge10293faf7_0_2678"/>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ge10293faf7_0_2678"/>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ge10293faf7_0_2678"/>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ge10293faf7_0_2678"/>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ge10293faf7_0_2678"/>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ge10293faf7_0_2678"/>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ge10293faf7_0_2678"/>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ge10293faf7_0_2678"/>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ge10293faf7_0_2678"/>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ge10293faf7_0_2678"/>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ge10293faf7_0_2678"/>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ge10293faf7_0_2678"/>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ge10293faf7_0_2678"/>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ge10293faf7_0_2678"/>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ge10293faf7_0_2678"/>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ge10293faf7_0_2678"/>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ge10293faf7_0_2678"/>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ge10293faf7_0_2678"/>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ge10293faf7_0_2678"/>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ge10293faf7_0_2678"/>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ge10293faf7_0_2678"/>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ge10293faf7_0_2678"/>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ge10293faf7_0_2678"/>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105"/>
        <p:cNvGrpSpPr/>
        <p:nvPr/>
      </p:nvGrpSpPr>
      <p:grpSpPr>
        <a:xfrm>
          <a:off x="0" y="0"/>
          <a:ext cx="0" cy="0"/>
          <a:chOff x="0" y="0"/>
          <a:chExt cx="0" cy="0"/>
        </a:xfrm>
      </p:grpSpPr>
      <p:grpSp>
        <p:nvGrpSpPr>
          <p:cNvPr id="1106" name="Google Shape;1106;ge10293faf7_0_2736"/>
          <p:cNvGrpSpPr/>
          <p:nvPr/>
        </p:nvGrpSpPr>
        <p:grpSpPr>
          <a:xfrm>
            <a:off x="6714243" y="3860093"/>
            <a:ext cx="2429756" cy="1286711"/>
            <a:chOff x="6714243" y="3860093"/>
            <a:chExt cx="2429756" cy="1286711"/>
          </a:xfrm>
        </p:grpSpPr>
        <p:sp>
          <p:nvSpPr>
            <p:cNvPr id="1107" name="Google Shape;1107;ge10293faf7_0_273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ge10293faf7_0_273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ge10293faf7_0_273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ge10293faf7_0_273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ge10293faf7_0_273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ge10293faf7_0_273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ge10293faf7_0_273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ge10293faf7_0_273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ge10293faf7_0_273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ge10293faf7_0_273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ge10293faf7_0_273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ge10293faf7_0_273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19" name="Google Shape;1119;ge10293faf7_0_2736"/>
          <p:cNvGrpSpPr/>
          <p:nvPr/>
        </p:nvGrpSpPr>
        <p:grpSpPr>
          <a:xfrm>
            <a:off x="892" y="-11"/>
            <a:ext cx="3037586" cy="2252645"/>
            <a:chOff x="892" y="-11"/>
            <a:chExt cx="3037586" cy="2252645"/>
          </a:xfrm>
        </p:grpSpPr>
        <p:sp>
          <p:nvSpPr>
            <p:cNvPr id="1120" name="Google Shape;1120;ge10293faf7_0_2736"/>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ge10293faf7_0_273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ge10293faf7_0_273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ge10293faf7_0_273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ge10293faf7_0_2736"/>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ge10293faf7_0_273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ge10293faf7_0_2736"/>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ge10293faf7_0_2736"/>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ge10293faf7_0_273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ge10293faf7_0_273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ge10293faf7_0_2736"/>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ge10293faf7_0_2736"/>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ge10293faf7_0_273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ge10293faf7_0_2736"/>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ge10293faf7_0_2736"/>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ge10293faf7_0_2736"/>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ge10293faf7_0_273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ge10293faf7_0_273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ge10293faf7_0_2736"/>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ge10293faf7_0_273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ge10293faf7_0_2736"/>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ge10293faf7_0_273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ge10293faf7_0_273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43" name="Google Shape;1143;ge10293faf7_0_273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144" name="Google Shape;1144;ge10293faf7_0_2736"/>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1145" name="Google Shape;1145;ge10293faf7_0_27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1146"/>
        <p:cNvGrpSpPr/>
        <p:nvPr/>
      </p:nvGrpSpPr>
      <p:grpSpPr>
        <a:xfrm>
          <a:off x="0" y="0"/>
          <a:ext cx="0" cy="0"/>
          <a:chOff x="0" y="0"/>
          <a:chExt cx="0" cy="0"/>
        </a:xfrm>
      </p:grpSpPr>
      <p:grpSp>
        <p:nvGrpSpPr>
          <p:cNvPr id="1147" name="Google Shape;1147;ge10293faf7_0_2777"/>
          <p:cNvGrpSpPr/>
          <p:nvPr/>
        </p:nvGrpSpPr>
        <p:grpSpPr>
          <a:xfrm>
            <a:off x="6109812" y="-11"/>
            <a:ext cx="3037587" cy="5146815"/>
            <a:chOff x="6109812" y="-11"/>
            <a:chExt cx="3037587" cy="5146815"/>
          </a:xfrm>
        </p:grpSpPr>
        <p:sp>
          <p:nvSpPr>
            <p:cNvPr id="1148" name="Google Shape;1148;ge10293faf7_0_277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ge10293faf7_0_277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ge10293faf7_0_277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ge10293faf7_0_277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ge10293faf7_0_277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ge10293faf7_0_277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ge10293faf7_0_277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ge10293faf7_0_277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ge10293faf7_0_277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ge10293faf7_0_277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ge10293faf7_0_277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ge10293faf7_0_277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ge10293faf7_0_277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ge10293faf7_0_277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ge10293faf7_0_277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ge10293faf7_0_277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ge10293faf7_0_277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ge10293faf7_0_277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ge10293faf7_0_277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ge10293faf7_0_277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ge10293faf7_0_277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ge10293faf7_0_277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ge10293faf7_0_277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ge10293faf7_0_277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ge10293faf7_0_277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ge10293faf7_0_277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ge10293faf7_0_2777"/>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ge10293faf7_0_2777"/>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ge10293faf7_0_2777"/>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ge10293faf7_0_2777"/>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ge10293faf7_0_2777"/>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ge10293faf7_0_2777"/>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ge10293faf7_0_2777"/>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ge10293faf7_0_2777"/>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ge10293faf7_0_2777"/>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83" name="Google Shape;1183;ge10293faf7_0_27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1184"/>
        <p:cNvGrpSpPr/>
        <p:nvPr/>
      </p:nvGrpSpPr>
      <p:grpSpPr>
        <a:xfrm>
          <a:off x="0" y="0"/>
          <a:ext cx="0" cy="0"/>
          <a:chOff x="0" y="0"/>
          <a:chExt cx="0" cy="0"/>
        </a:xfrm>
      </p:grpSpPr>
      <p:grpSp>
        <p:nvGrpSpPr>
          <p:cNvPr id="1185" name="Google Shape;1185;ge10293faf7_0_2815"/>
          <p:cNvGrpSpPr/>
          <p:nvPr/>
        </p:nvGrpSpPr>
        <p:grpSpPr>
          <a:xfrm rot="10800000" flipH="1">
            <a:off x="900" y="3856776"/>
            <a:ext cx="9143992" cy="1286720"/>
            <a:chOff x="900" y="0"/>
            <a:chExt cx="9143992" cy="1286720"/>
          </a:xfrm>
        </p:grpSpPr>
        <p:sp>
          <p:nvSpPr>
            <p:cNvPr id="1186" name="Google Shape;1186;ge10293faf7_0_281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ge10293faf7_0_281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ge10293faf7_0_281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ge10293faf7_0_281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ge10293faf7_0_281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ge10293faf7_0_281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ge10293faf7_0_281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ge10293faf7_0_281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ge10293faf7_0_281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ge10293faf7_0_281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ge10293faf7_0_281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ge10293faf7_0_281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ge10293faf7_0_281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ge10293faf7_0_281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ge10293faf7_0_281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ge10293faf7_0_281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ge10293faf7_0_281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ge10293faf7_0_281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ge10293faf7_0_281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ge10293faf7_0_281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ge10293faf7_0_281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ge10293faf7_0_281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ge10293faf7_0_281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ge10293faf7_0_281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ge10293faf7_0_281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ge10293faf7_0_281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ge10293faf7_0_281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ge10293faf7_0_281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ge10293faf7_0_281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ge10293faf7_0_281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ge10293faf7_0_281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ge10293faf7_0_281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ge10293faf7_0_281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ge10293faf7_0_281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ge10293faf7_0_281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ge10293faf7_0_281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ge10293faf7_0_281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ge10293faf7_0_281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ge10293faf7_0_281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ge10293faf7_0_281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ge10293faf7_0_281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ge10293faf7_0_281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ge10293faf7_0_281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ge10293faf7_0_281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ge10293faf7_0_281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ge10293faf7_0_281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ge10293faf7_0_281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ge10293faf7_0_281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34" name="Google Shape;1234;ge10293faf7_0_28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235"/>
        <p:cNvGrpSpPr/>
        <p:nvPr/>
      </p:nvGrpSpPr>
      <p:grpSpPr>
        <a:xfrm>
          <a:off x="0" y="0"/>
          <a:ext cx="0" cy="0"/>
          <a:chOff x="0" y="0"/>
          <a:chExt cx="0" cy="0"/>
        </a:xfrm>
      </p:grpSpPr>
      <p:grpSp>
        <p:nvGrpSpPr>
          <p:cNvPr id="1236" name="Google Shape;1236;ge10293faf7_0_2866"/>
          <p:cNvGrpSpPr/>
          <p:nvPr/>
        </p:nvGrpSpPr>
        <p:grpSpPr>
          <a:xfrm>
            <a:off x="900" y="0"/>
            <a:ext cx="9143992" cy="2564787"/>
            <a:chOff x="900" y="0"/>
            <a:chExt cx="9143992" cy="2564787"/>
          </a:xfrm>
        </p:grpSpPr>
        <p:sp>
          <p:nvSpPr>
            <p:cNvPr id="1237" name="Google Shape;1237;ge10293faf7_0_2866"/>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ge10293faf7_0_2866"/>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ge10293faf7_0_2866"/>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ge10293faf7_0_2866"/>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ge10293faf7_0_2866"/>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ge10293faf7_0_2866"/>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ge10293faf7_0_2866"/>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ge10293faf7_0_2866"/>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ge10293faf7_0_2866"/>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ge10293faf7_0_2866"/>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ge10293faf7_0_2866"/>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ge10293faf7_0_2866"/>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ge10293faf7_0_2866"/>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ge10293faf7_0_2866"/>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ge10293faf7_0_2866"/>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ge10293faf7_0_2866"/>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ge10293faf7_0_2866"/>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ge10293faf7_0_2866"/>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ge10293faf7_0_2866"/>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ge10293faf7_0_2866"/>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ge10293faf7_0_2866"/>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ge10293faf7_0_2866"/>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ge10293faf7_0_2866"/>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ge10293faf7_0_2866"/>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ge10293faf7_0_2866"/>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ge10293faf7_0_2866"/>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ge10293faf7_0_2866"/>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ge10293faf7_0_2866"/>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ge10293faf7_0_2866"/>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ge10293faf7_0_2866"/>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ge10293faf7_0_2866"/>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ge10293faf7_0_2866"/>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ge10293faf7_0_2866"/>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ge10293faf7_0_2866"/>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ge10293faf7_0_2866"/>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ge10293faf7_0_2866"/>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ge10293faf7_0_2866"/>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ge10293faf7_0_2866"/>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ge10293faf7_0_2866"/>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ge10293faf7_0_2866"/>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ge10293faf7_0_2866"/>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ge10293faf7_0_2866"/>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ge10293faf7_0_2866"/>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ge10293faf7_0_2866"/>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ge10293faf7_0_2866"/>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ge10293faf7_0_2866"/>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ge10293faf7_0_2866"/>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ge10293faf7_0_2866"/>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ge10293faf7_0_2866"/>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ge10293faf7_0_2866"/>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ge10293faf7_0_2866"/>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88" name="Google Shape;1288;ge10293faf7_0_2866"/>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rtl="0">
              <a:lnSpc>
                <a:spcPct val="100000"/>
              </a:lnSpc>
              <a:spcBef>
                <a:spcPts val="600"/>
              </a:spcBef>
              <a:spcAft>
                <a:spcPts val="0"/>
              </a:spcAft>
              <a:buSzPts val="3000"/>
              <a:buChar char="◂"/>
              <a:defRPr sz="3000" i="1"/>
            </a:lvl1pPr>
            <a:lvl2pPr marL="914400" lvl="1" indent="-419100" algn="l" rtl="0">
              <a:lnSpc>
                <a:spcPct val="100000"/>
              </a:lnSpc>
              <a:spcBef>
                <a:spcPts val="0"/>
              </a:spcBef>
              <a:spcAft>
                <a:spcPts val="0"/>
              </a:spcAft>
              <a:buSzPts val="3000"/>
              <a:buChar char="◂"/>
              <a:defRPr sz="3000" i="1"/>
            </a:lvl2pPr>
            <a:lvl3pPr marL="1371600" lvl="2" indent="-419100" algn="l" rtl="0">
              <a:lnSpc>
                <a:spcPct val="100000"/>
              </a:lnSpc>
              <a:spcBef>
                <a:spcPts val="0"/>
              </a:spcBef>
              <a:spcAft>
                <a:spcPts val="0"/>
              </a:spcAft>
              <a:buSzPts val="3000"/>
              <a:buChar char="◂"/>
              <a:defRPr sz="3000" i="1"/>
            </a:lvl3pPr>
            <a:lvl4pPr marL="1828800" lvl="3" indent="-419100" algn="l" rtl="0">
              <a:lnSpc>
                <a:spcPct val="100000"/>
              </a:lnSpc>
              <a:spcBef>
                <a:spcPts val="0"/>
              </a:spcBef>
              <a:spcAft>
                <a:spcPts val="0"/>
              </a:spcAft>
              <a:buSzPts val="3000"/>
              <a:buChar char="◂"/>
              <a:defRPr sz="3000" i="1"/>
            </a:lvl4pPr>
            <a:lvl5pPr marL="2286000" lvl="4" indent="-419100" algn="l" rtl="0">
              <a:lnSpc>
                <a:spcPct val="100000"/>
              </a:lnSpc>
              <a:spcBef>
                <a:spcPts val="0"/>
              </a:spcBef>
              <a:spcAft>
                <a:spcPts val="0"/>
              </a:spcAft>
              <a:buSzPts val="3000"/>
              <a:buChar char="○"/>
              <a:defRPr sz="3000" i="1"/>
            </a:lvl5pPr>
            <a:lvl6pPr marL="2743200" lvl="5" indent="-419100" algn="l" rtl="0">
              <a:lnSpc>
                <a:spcPct val="100000"/>
              </a:lnSpc>
              <a:spcBef>
                <a:spcPts val="0"/>
              </a:spcBef>
              <a:spcAft>
                <a:spcPts val="0"/>
              </a:spcAft>
              <a:buSzPts val="3000"/>
              <a:buChar char="■"/>
              <a:defRPr sz="3000" i="1"/>
            </a:lvl6pPr>
            <a:lvl7pPr marL="3200400" lvl="6" indent="-419100" algn="l" rtl="0">
              <a:lnSpc>
                <a:spcPct val="100000"/>
              </a:lnSpc>
              <a:spcBef>
                <a:spcPts val="0"/>
              </a:spcBef>
              <a:spcAft>
                <a:spcPts val="0"/>
              </a:spcAft>
              <a:buSzPts val="3000"/>
              <a:buChar char="●"/>
              <a:defRPr sz="3000" i="1"/>
            </a:lvl7pPr>
            <a:lvl8pPr marL="3657600" lvl="7" indent="-419100" algn="l" rtl="0">
              <a:lnSpc>
                <a:spcPct val="100000"/>
              </a:lnSpc>
              <a:spcBef>
                <a:spcPts val="0"/>
              </a:spcBef>
              <a:spcAft>
                <a:spcPts val="0"/>
              </a:spcAft>
              <a:buSzPts val="3000"/>
              <a:buChar char="○"/>
              <a:defRPr sz="3000" i="1"/>
            </a:lvl8pPr>
            <a:lvl9pPr marL="4114800" lvl="8" indent="-419100" algn="l" rtl="0">
              <a:lnSpc>
                <a:spcPct val="100000"/>
              </a:lnSpc>
              <a:spcBef>
                <a:spcPts val="0"/>
              </a:spcBef>
              <a:spcAft>
                <a:spcPts val="0"/>
              </a:spcAft>
              <a:buSzPts val="3000"/>
              <a:buChar char="■"/>
              <a:defRPr sz="3000" i="1"/>
            </a:lvl9pPr>
          </a:lstStyle>
          <a:p>
            <a:endParaRPr/>
          </a:p>
        </p:txBody>
      </p:sp>
      <p:sp>
        <p:nvSpPr>
          <p:cNvPr id="1289" name="Google Shape;1289;ge10293faf7_0_2866"/>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IE"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1290" name="Google Shape;1290;ge10293faf7_0_2866"/>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291"/>
        <p:cNvGrpSpPr/>
        <p:nvPr/>
      </p:nvGrpSpPr>
      <p:grpSpPr>
        <a:xfrm>
          <a:off x="0" y="0"/>
          <a:ext cx="0" cy="0"/>
          <a:chOff x="0" y="0"/>
          <a:chExt cx="0" cy="0"/>
        </a:xfrm>
      </p:grpSpPr>
      <p:grpSp>
        <p:nvGrpSpPr>
          <p:cNvPr id="1292" name="Google Shape;1292;ge10293faf7_0_2922"/>
          <p:cNvGrpSpPr/>
          <p:nvPr/>
        </p:nvGrpSpPr>
        <p:grpSpPr>
          <a:xfrm>
            <a:off x="6714243" y="3860093"/>
            <a:ext cx="2429756" cy="1286711"/>
            <a:chOff x="6714243" y="3860093"/>
            <a:chExt cx="2429756" cy="1286711"/>
          </a:xfrm>
        </p:grpSpPr>
        <p:sp>
          <p:nvSpPr>
            <p:cNvPr id="1293" name="Google Shape;1293;ge10293faf7_0_2922"/>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ge10293faf7_0_2922"/>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ge10293faf7_0_2922"/>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ge10293faf7_0_2922"/>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ge10293faf7_0_2922"/>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ge10293faf7_0_2922"/>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ge10293faf7_0_2922"/>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ge10293faf7_0_2922"/>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ge10293faf7_0_2922"/>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ge10293faf7_0_2922"/>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ge10293faf7_0_2922"/>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ge10293faf7_0_2922"/>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05" name="Google Shape;1305;ge10293faf7_0_2922"/>
          <p:cNvGrpSpPr/>
          <p:nvPr/>
        </p:nvGrpSpPr>
        <p:grpSpPr>
          <a:xfrm>
            <a:off x="892" y="-11"/>
            <a:ext cx="3037586" cy="2252645"/>
            <a:chOff x="892" y="-11"/>
            <a:chExt cx="3037586" cy="2252645"/>
          </a:xfrm>
        </p:grpSpPr>
        <p:sp>
          <p:nvSpPr>
            <p:cNvPr id="1306" name="Google Shape;1306;ge10293faf7_0_2922"/>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ge10293faf7_0_292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ge10293faf7_0_292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ge10293faf7_0_292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ge10293faf7_0_2922"/>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ge10293faf7_0_292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ge10293faf7_0_2922"/>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ge10293faf7_0_2922"/>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ge10293faf7_0_292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ge10293faf7_0_292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ge10293faf7_0_2922"/>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ge10293faf7_0_2922"/>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ge10293faf7_0_292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ge10293faf7_0_2922"/>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ge10293faf7_0_2922"/>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ge10293faf7_0_2922"/>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ge10293faf7_0_292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ge10293faf7_0_292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ge10293faf7_0_2922"/>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ge10293faf7_0_292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ge10293faf7_0_2922"/>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ge10293faf7_0_292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ge10293faf7_0_292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29" name="Google Shape;1329;ge10293faf7_0_2922"/>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330" name="Google Shape;1330;ge10293faf7_0_2922"/>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1331" name="Google Shape;1331;ge10293faf7_0_2922"/>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1332" name="Google Shape;1332;ge10293faf7_0_2922"/>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1333" name="Google Shape;1333;ge10293faf7_0_29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338"/>
        <p:cNvGrpSpPr/>
        <p:nvPr/>
      </p:nvGrpSpPr>
      <p:grpSpPr>
        <a:xfrm>
          <a:off x="0" y="0"/>
          <a:ext cx="0" cy="0"/>
          <a:chOff x="0" y="0"/>
          <a:chExt cx="0" cy="0"/>
        </a:xfrm>
      </p:grpSpPr>
      <p:grpSp>
        <p:nvGrpSpPr>
          <p:cNvPr id="1339" name="Google Shape;1339;ge10293faf7_0_5768"/>
          <p:cNvGrpSpPr/>
          <p:nvPr/>
        </p:nvGrpSpPr>
        <p:grpSpPr>
          <a:xfrm>
            <a:off x="6714243" y="3860093"/>
            <a:ext cx="2429756" cy="1286711"/>
            <a:chOff x="6714243" y="3860093"/>
            <a:chExt cx="2429756" cy="1286711"/>
          </a:xfrm>
        </p:grpSpPr>
        <p:sp>
          <p:nvSpPr>
            <p:cNvPr id="1340" name="Google Shape;1340;ge10293faf7_0_576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ge10293faf7_0_576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ge10293faf7_0_576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ge10293faf7_0_576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ge10293faf7_0_576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ge10293faf7_0_576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ge10293faf7_0_576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ge10293faf7_0_576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ge10293faf7_0_576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ge10293faf7_0_576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ge10293faf7_0_576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ge10293faf7_0_576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52" name="Google Shape;1352;ge10293faf7_0_5768"/>
          <p:cNvGrpSpPr/>
          <p:nvPr/>
        </p:nvGrpSpPr>
        <p:grpSpPr>
          <a:xfrm>
            <a:off x="892" y="-11"/>
            <a:ext cx="3037586" cy="2252645"/>
            <a:chOff x="892" y="-11"/>
            <a:chExt cx="3037586" cy="2252645"/>
          </a:xfrm>
        </p:grpSpPr>
        <p:sp>
          <p:nvSpPr>
            <p:cNvPr id="1353" name="Google Shape;1353;ge10293faf7_0_576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ge10293faf7_0_576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ge10293faf7_0_576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ge10293faf7_0_576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ge10293faf7_0_576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ge10293faf7_0_576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ge10293faf7_0_576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ge10293faf7_0_576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ge10293faf7_0_576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ge10293faf7_0_576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ge10293faf7_0_576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ge10293faf7_0_576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ge10293faf7_0_576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ge10293faf7_0_576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ge10293faf7_0_576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ge10293faf7_0_576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ge10293faf7_0_576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ge10293faf7_0_576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ge10293faf7_0_576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ge10293faf7_0_576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ge10293faf7_0_576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ge10293faf7_0_576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ge10293faf7_0_576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76" name="Google Shape;1376;ge10293faf7_0_576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377" name="Google Shape;1377;ge10293faf7_0_576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1378" name="Google Shape;1378;ge10293faf7_0_57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79"/>
        <p:cNvGrpSpPr/>
        <p:nvPr/>
      </p:nvGrpSpPr>
      <p:grpSpPr>
        <a:xfrm>
          <a:off x="0" y="0"/>
          <a:ext cx="0" cy="0"/>
          <a:chOff x="0" y="0"/>
          <a:chExt cx="0" cy="0"/>
        </a:xfrm>
      </p:grpSpPr>
      <p:grpSp>
        <p:nvGrpSpPr>
          <p:cNvPr id="1380" name="Google Shape;1380;ge10293faf7_0_5809"/>
          <p:cNvGrpSpPr/>
          <p:nvPr/>
        </p:nvGrpSpPr>
        <p:grpSpPr>
          <a:xfrm>
            <a:off x="4283712" y="3856784"/>
            <a:ext cx="4860277" cy="1286730"/>
            <a:chOff x="4283712" y="3856784"/>
            <a:chExt cx="4860277" cy="1286730"/>
          </a:xfrm>
        </p:grpSpPr>
        <p:sp>
          <p:nvSpPr>
            <p:cNvPr id="1381" name="Google Shape;1381;ge10293faf7_0_5809"/>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ge10293faf7_0_5809"/>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ge10293faf7_0_5809"/>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ge10293faf7_0_5809"/>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ge10293faf7_0_5809"/>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ge10293faf7_0_5809"/>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ge10293faf7_0_5809"/>
            <p:cNvSpPr/>
            <p:nvPr/>
          </p:nvSpPr>
          <p:spPr>
            <a:xfrm rot="10800000">
              <a:off x="6714259"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ge10293faf7_0_5809"/>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ge10293faf7_0_5809"/>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ge10293faf7_0_5809"/>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ge10293faf7_0_5809"/>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ge10293faf7_0_5809"/>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ge10293faf7_0_5809"/>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ge10293faf7_0_5809"/>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ge10293faf7_0_5809"/>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ge10293faf7_0_5809"/>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ge10293faf7_0_5809"/>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ge10293faf7_0_5809"/>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ge10293faf7_0_5809"/>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ge10293faf7_0_5809"/>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ge10293faf7_0_5809"/>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ge10293faf7_0_5809"/>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3" name="Google Shape;1403;ge10293faf7_0_5809"/>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360"/>
              </a:spcBef>
              <a:spcAft>
                <a:spcPts val="0"/>
              </a:spcAft>
              <a:buSzPts val="1600"/>
              <a:buNone/>
              <a:defRPr sz="1600"/>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1404" name="Google Shape;1404;ge10293faf7_0_580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grpSp>
        <p:nvGrpSpPr>
          <p:cNvPr id="1405" name="Google Shape;1405;ge10293faf7_0_5809"/>
          <p:cNvGrpSpPr/>
          <p:nvPr/>
        </p:nvGrpSpPr>
        <p:grpSpPr>
          <a:xfrm>
            <a:off x="892" y="-11"/>
            <a:ext cx="5467280" cy="1287607"/>
            <a:chOff x="892" y="-11"/>
            <a:chExt cx="5467280" cy="1287607"/>
          </a:xfrm>
        </p:grpSpPr>
        <p:sp>
          <p:nvSpPr>
            <p:cNvPr id="1406" name="Google Shape;1406;ge10293faf7_0_580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ge10293faf7_0_580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ge10293faf7_0_5809"/>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ge10293faf7_0_580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ge10293faf7_0_5809"/>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ge10293faf7_0_5809"/>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ge10293faf7_0_580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ge10293faf7_0_580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ge10293faf7_0_580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ge10293faf7_0_580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ge10293faf7_0_580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ge10293faf7_0_580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ge10293faf7_0_580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ge10293faf7_0_5809"/>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ge10293faf7_0_5809"/>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ge10293faf7_0_580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ge10293faf7_0_5809"/>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ge10293faf7_0_5809"/>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ge10293faf7_0_5809"/>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ge10293faf7_0_580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ge10293faf7_0_580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ge10293faf7_0_580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ge10293faf7_0_5809"/>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ge10293faf7_0_5809"/>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ge10293faf7_0_5809"/>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ge10293faf7_0_5809"/>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ge10293faf7_0_5809"/>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ge10293faf7_0_5809"/>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1 column + image 1">
  <p:cSld name="Title + 1 column + image 1">
    <p:spTree>
      <p:nvGrpSpPr>
        <p:cNvPr id="1" name="Shape 1434"/>
        <p:cNvGrpSpPr/>
        <p:nvPr/>
      </p:nvGrpSpPr>
      <p:grpSpPr>
        <a:xfrm>
          <a:off x="0" y="0"/>
          <a:ext cx="0" cy="0"/>
          <a:chOff x="0" y="0"/>
          <a:chExt cx="0" cy="0"/>
        </a:xfrm>
      </p:grpSpPr>
      <p:grpSp>
        <p:nvGrpSpPr>
          <p:cNvPr id="1435" name="Google Shape;1435;ge10293faf7_0_5864"/>
          <p:cNvGrpSpPr/>
          <p:nvPr/>
        </p:nvGrpSpPr>
        <p:grpSpPr>
          <a:xfrm>
            <a:off x="4894945" y="-11"/>
            <a:ext cx="4251604" cy="5146815"/>
            <a:chOff x="4894945" y="-11"/>
            <a:chExt cx="4251604" cy="5146815"/>
          </a:xfrm>
        </p:grpSpPr>
        <p:sp>
          <p:nvSpPr>
            <p:cNvPr id="1436" name="Google Shape;1436;ge10293faf7_0_5864"/>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ge10293faf7_0_5864"/>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ge10293faf7_0_586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ge10293faf7_0_586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ge10293faf7_0_586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ge10293faf7_0_586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ge10293faf7_0_586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ge10293faf7_0_586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ge10293faf7_0_586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ge10293faf7_0_5864"/>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ge10293faf7_0_5864"/>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ge10293faf7_0_5864"/>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ge10293faf7_0_586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ge10293faf7_0_586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ge10293faf7_0_5864"/>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ge10293faf7_0_5864"/>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ge10293faf7_0_5864"/>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ge10293faf7_0_586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ge10293faf7_0_586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ge10293faf7_0_5864"/>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ge10293faf7_0_586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ge10293faf7_0_586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ge10293faf7_0_586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ge10293faf7_0_586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ge10293faf7_0_5864"/>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ge10293faf7_0_586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ge10293faf7_0_586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ge10293faf7_0_586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ge10293faf7_0_586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ge10293faf7_0_586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ge10293faf7_0_5864"/>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ge10293faf7_0_586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ge10293faf7_0_586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ge10293faf7_0_5864"/>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ge10293faf7_0_586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ge10293faf7_0_586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ge10293faf7_0_586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73" name="Google Shape;1473;ge10293faf7_0_5864"/>
          <p:cNvGrpSpPr/>
          <p:nvPr/>
        </p:nvGrpSpPr>
        <p:grpSpPr>
          <a:xfrm>
            <a:off x="-6" y="-11"/>
            <a:ext cx="2429759" cy="1609289"/>
            <a:chOff x="608719" y="-11"/>
            <a:chExt cx="2429759" cy="1609289"/>
          </a:xfrm>
        </p:grpSpPr>
        <p:sp>
          <p:nvSpPr>
            <p:cNvPr id="1474" name="Google Shape;1474;ge10293faf7_0_586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ge10293faf7_0_586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ge10293faf7_0_586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ge10293faf7_0_586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ge10293faf7_0_586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ge10293faf7_0_586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ge10293faf7_0_586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ge10293faf7_0_586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ge10293faf7_0_586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ge10293faf7_0_586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ge10293faf7_0_586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ge10293faf7_0_586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86" name="Google Shape;1486;ge10293faf7_0_5864"/>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487" name="Google Shape;1487;ge10293faf7_0_5864"/>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1488" name="Google Shape;1488;ge10293faf7_0_58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
        <p:nvSpPr>
          <p:cNvPr id="1489" name="Google Shape;1489;ge10293faf7_0_586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1490"/>
        <p:cNvGrpSpPr/>
        <p:nvPr/>
      </p:nvGrpSpPr>
      <p:grpSpPr>
        <a:xfrm>
          <a:off x="0" y="0"/>
          <a:ext cx="0" cy="0"/>
          <a:chOff x="0" y="0"/>
          <a:chExt cx="0" cy="0"/>
        </a:xfrm>
      </p:grpSpPr>
      <p:grpSp>
        <p:nvGrpSpPr>
          <p:cNvPr id="1491" name="Google Shape;1491;ge10293faf7_0_5920"/>
          <p:cNvGrpSpPr/>
          <p:nvPr/>
        </p:nvGrpSpPr>
        <p:grpSpPr>
          <a:xfrm>
            <a:off x="-6" y="-11"/>
            <a:ext cx="2429759" cy="1609289"/>
            <a:chOff x="608719" y="-11"/>
            <a:chExt cx="2429759" cy="1609289"/>
          </a:xfrm>
        </p:grpSpPr>
        <p:sp>
          <p:nvSpPr>
            <p:cNvPr id="1492" name="Google Shape;1492;ge10293faf7_0_592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ge10293faf7_0_592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ge10293faf7_0_592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ge10293faf7_0_592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ge10293faf7_0_592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ge10293faf7_0_592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ge10293faf7_0_592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ge10293faf7_0_592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ge10293faf7_0_592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ge10293faf7_0_592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ge10293faf7_0_592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ge10293faf7_0_592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04" name="Google Shape;1504;ge10293faf7_0_5920"/>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1505" name="Google Shape;1505;ge10293faf7_0_5920"/>
          <p:cNvGrpSpPr/>
          <p:nvPr/>
        </p:nvGrpSpPr>
        <p:grpSpPr>
          <a:xfrm>
            <a:off x="4894945" y="-11"/>
            <a:ext cx="4252454" cy="5146815"/>
            <a:chOff x="4894945" y="-11"/>
            <a:chExt cx="4252454" cy="5146815"/>
          </a:xfrm>
        </p:grpSpPr>
        <p:sp>
          <p:nvSpPr>
            <p:cNvPr id="1506" name="Google Shape;1506;ge10293faf7_0_5920"/>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ge10293faf7_0_5920"/>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ge10293faf7_0_5920"/>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ge10293faf7_0_5920"/>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ge10293faf7_0_5920"/>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ge10293faf7_0_5920"/>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ge10293faf7_0_5920"/>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ge10293faf7_0_5920"/>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ge10293faf7_0_5920"/>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ge10293faf7_0_5920"/>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ge10293faf7_0_5920"/>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ge10293faf7_0_5920"/>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ge10293faf7_0_5920"/>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ge10293faf7_0_5920"/>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ge10293faf7_0_5920"/>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ge10293faf7_0_5920"/>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ge10293faf7_0_5920"/>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ge10293faf7_0_5920"/>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ge10293faf7_0_5920"/>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ge10293faf7_0_5920"/>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ge10293faf7_0_5920"/>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ge10293faf7_0_5920"/>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ge10293faf7_0_5920"/>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ge10293faf7_0_5920"/>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ge10293faf7_0_5920"/>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ge10293faf7_0_5920"/>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ge10293faf7_0_5920"/>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ge10293faf7_0_5920"/>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ge10293faf7_0_5920"/>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ge10293faf7_0_5920"/>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ge10293faf7_0_5920"/>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ge10293faf7_0_5920"/>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ge10293faf7_0_5920"/>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ge10293faf7_0_5920"/>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ge10293faf7_0_5920"/>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ge10293faf7_0_5920"/>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ge10293faf7_0_5920"/>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ge10293faf7_0_5920"/>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ge10293faf7_0_5920"/>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ge10293faf7_0_5920"/>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ge10293faf7_0_5920"/>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ge10293faf7_0_5920"/>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ge10293faf7_0_5920"/>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ge10293faf7_0_5920"/>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ge10293faf7_0_5920"/>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ge10293faf7_0_5920"/>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ge10293faf7_0_5920"/>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ge10293faf7_0_5920"/>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ge10293faf7_0_5920"/>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ge10293faf7_0_5920"/>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ge10293faf7_0_5920"/>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ge10293faf7_0_5920"/>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ge10293faf7_0_5920"/>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ge10293faf7_0_5920"/>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60" name="Google Shape;1560;ge10293faf7_0_5920"/>
          <p:cNvGrpSpPr/>
          <p:nvPr/>
        </p:nvGrpSpPr>
        <p:grpSpPr>
          <a:xfrm flipH="1">
            <a:off x="-9" y="3860093"/>
            <a:ext cx="2429756" cy="1286711"/>
            <a:chOff x="6714243" y="3860093"/>
            <a:chExt cx="2429756" cy="1286711"/>
          </a:xfrm>
        </p:grpSpPr>
        <p:sp>
          <p:nvSpPr>
            <p:cNvPr id="1561" name="Google Shape;1561;ge10293faf7_0_592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ge10293faf7_0_592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ge10293faf7_0_592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ge10293faf7_0_592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ge10293faf7_0_592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ge10293faf7_0_592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ge10293faf7_0_592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ge10293faf7_0_592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ge10293faf7_0_592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ge10293faf7_0_592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ge10293faf7_0_592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ge10293faf7_0_592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133"/>
        <p:cNvGrpSpPr/>
        <p:nvPr/>
      </p:nvGrpSpPr>
      <p:grpSpPr>
        <a:xfrm>
          <a:off x="0" y="0"/>
          <a:ext cx="0" cy="0"/>
          <a:chOff x="0" y="0"/>
          <a:chExt cx="0" cy="0"/>
        </a:xfrm>
      </p:grpSpPr>
      <p:grpSp>
        <p:nvGrpSpPr>
          <p:cNvPr id="134" name="Google Shape;134;p64"/>
          <p:cNvGrpSpPr/>
          <p:nvPr/>
        </p:nvGrpSpPr>
        <p:grpSpPr>
          <a:xfrm>
            <a:off x="6109812" y="-11"/>
            <a:ext cx="3037586" cy="5146815"/>
            <a:chOff x="6109812" y="-11"/>
            <a:chExt cx="3037586" cy="5146815"/>
          </a:xfrm>
        </p:grpSpPr>
        <p:sp>
          <p:nvSpPr>
            <p:cNvPr id="135" name="Google Shape;135;p6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6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6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6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6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6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6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6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6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6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6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6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6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6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6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6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6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6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6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6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6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6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6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6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6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6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64"/>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64"/>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64"/>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64"/>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64"/>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64"/>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64"/>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64"/>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64"/>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0" name="Google Shape;170;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71"/>
        <p:cNvGrpSpPr/>
        <p:nvPr/>
      </p:nvGrpSpPr>
      <p:grpSpPr>
        <a:xfrm>
          <a:off x="0" y="0"/>
          <a:ext cx="0" cy="0"/>
          <a:chOff x="0" y="0"/>
          <a:chExt cx="0" cy="0"/>
        </a:xfrm>
      </p:grpSpPr>
      <p:grpSp>
        <p:nvGrpSpPr>
          <p:cNvPr id="172" name="Google Shape;172;p71"/>
          <p:cNvGrpSpPr/>
          <p:nvPr/>
        </p:nvGrpSpPr>
        <p:grpSpPr>
          <a:xfrm>
            <a:off x="4894945" y="-11"/>
            <a:ext cx="4251603" cy="5146815"/>
            <a:chOff x="4894945" y="-11"/>
            <a:chExt cx="4251603" cy="5146815"/>
          </a:xfrm>
        </p:grpSpPr>
        <p:sp>
          <p:nvSpPr>
            <p:cNvPr id="173" name="Google Shape;173;p7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7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7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7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7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7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7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7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7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7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7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7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7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7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7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7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7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7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7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7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7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7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7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7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7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7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7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7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7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7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7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7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7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7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7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7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7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0" name="Google Shape;210;p71"/>
          <p:cNvGrpSpPr/>
          <p:nvPr/>
        </p:nvGrpSpPr>
        <p:grpSpPr>
          <a:xfrm>
            <a:off x="-6" y="-11"/>
            <a:ext cx="2429759" cy="1609289"/>
            <a:chOff x="608719" y="-11"/>
            <a:chExt cx="2429759" cy="1609289"/>
          </a:xfrm>
        </p:grpSpPr>
        <p:sp>
          <p:nvSpPr>
            <p:cNvPr id="211" name="Google Shape;211;p7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7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7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7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7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7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7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7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7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7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7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7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3" name="Google Shape;223;p7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24" name="Google Shape;224;p7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225" name="Google Shape;225;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
        <p:nvSpPr>
          <p:cNvPr id="226" name="Google Shape;226;p7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31"/>
        <p:cNvGrpSpPr/>
        <p:nvPr/>
      </p:nvGrpSpPr>
      <p:grpSpPr>
        <a:xfrm>
          <a:off x="0" y="0"/>
          <a:ext cx="0" cy="0"/>
          <a:chOff x="0" y="0"/>
          <a:chExt cx="0" cy="0"/>
        </a:xfrm>
      </p:grpSpPr>
      <p:grpSp>
        <p:nvGrpSpPr>
          <p:cNvPr id="232" name="Google Shape;232;p26"/>
          <p:cNvGrpSpPr/>
          <p:nvPr/>
        </p:nvGrpSpPr>
        <p:grpSpPr>
          <a:xfrm>
            <a:off x="6714243" y="3860093"/>
            <a:ext cx="2429755" cy="1286711"/>
            <a:chOff x="6714243" y="3860093"/>
            <a:chExt cx="2429755" cy="1286711"/>
          </a:xfrm>
        </p:grpSpPr>
        <p:sp>
          <p:nvSpPr>
            <p:cNvPr id="233" name="Google Shape;233;p2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2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2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2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5" name="Google Shape;245;p26"/>
          <p:cNvGrpSpPr/>
          <p:nvPr/>
        </p:nvGrpSpPr>
        <p:grpSpPr>
          <a:xfrm>
            <a:off x="892" y="-11"/>
            <a:ext cx="3037586" cy="2252645"/>
            <a:chOff x="892" y="-11"/>
            <a:chExt cx="3037586" cy="2252645"/>
          </a:xfrm>
        </p:grpSpPr>
        <p:sp>
          <p:nvSpPr>
            <p:cNvPr id="246" name="Google Shape;246;p26"/>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2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2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2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26"/>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2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26"/>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26"/>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2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2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26"/>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26"/>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2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26"/>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26"/>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6"/>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6"/>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26"/>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9" name="Google Shape;269;p2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70" name="Google Shape;270;p26"/>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271" name="Google Shape;271;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2"/>
        <p:cNvGrpSpPr/>
        <p:nvPr/>
      </p:nvGrpSpPr>
      <p:grpSpPr>
        <a:xfrm>
          <a:off x="0" y="0"/>
          <a:ext cx="0" cy="0"/>
          <a:chOff x="0" y="0"/>
          <a:chExt cx="0" cy="0"/>
        </a:xfrm>
      </p:grpSpPr>
      <p:grpSp>
        <p:nvGrpSpPr>
          <p:cNvPr id="273" name="Google Shape;273;p65"/>
          <p:cNvGrpSpPr/>
          <p:nvPr/>
        </p:nvGrpSpPr>
        <p:grpSpPr>
          <a:xfrm>
            <a:off x="4283712" y="3856784"/>
            <a:ext cx="4860277" cy="1286730"/>
            <a:chOff x="4283712" y="3856784"/>
            <a:chExt cx="4860277" cy="1286730"/>
          </a:xfrm>
        </p:grpSpPr>
        <p:sp>
          <p:nvSpPr>
            <p:cNvPr id="274" name="Google Shape;274;p65"/>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65"/>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65"/>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65"/>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65"/>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65"/>
            <p:cNvSpPr/>
            <p:nvPr/>
          </p:nvSpPr>
          <p:spPr>
            <a:xfrm rot="10800000">
              <a:off x="7322087"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65"/>
            <p:cNvSpPr/>
            <p:nvPr/>
          </p:nvSpPr>
          <p:spPr>
            <a:xfrm rot="10800000">
              <a:off x="6714260"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65"/>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65"/>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65"/>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65"/>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65"/>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65"/>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65"/>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65"/>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65"/>
            <p:cNvSpPr/>
            <p:nvPr/>
          </p:nvSpPr>
          <p:spPr>
            <a:xfrm rot="10800000">
              <a:off x="7322087"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65"/>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65"/>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65"/>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65"/>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65"/>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65"/>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 name="Google Shape;296;p65"/>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360"/>
              </a:spcBef>
              <a:spcAft>
                <a:spcPts val="0"/>
              </a:spcAft>
              <a:buSzPts val="1600"/>
              <a:buNone/>
              <a:defRPr sz="1600"/>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297" name="Google Shape;297;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grpSp>
        <p:nvGrpSpPr>
          <p:cNvPr id="298" name="Google Shape;298;p65"/>
          <p:cNvGrpSpPr/>
          <p:nvPr/>
        </p:nvGrpSpPr>
        <p:grpSpPr>
          <a:xfrm>
            <a:off x="892" y="-11"/>
            <a:ext cx="5467280" cy="1287607"/>
            <a:chOff x="892" y="-11"/>
            <a:chExt cx="5467280" cy="1287607"/>
          </a:xfrm>
        </p:grpSpPr>
        <p:sp>
          <p:nvSpPr>
            <p:cNvPr id="299" name="Google Shape;299;p6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6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65"/>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6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65"/>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65"/>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6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6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6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6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6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6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6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65"/>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65"/>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6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65"/>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65"/>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65"/>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6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6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6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65"/>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65"/>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65"/>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65"/>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65"/>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7"/>
        <p:cNvGrpSpPr/>
        <p:nvPr/>
      </p:nvGrpSpPr>
      <p:grpSpPr>
        <a:xfrm>
          <a:off x="0" y="0"/>
          <a:ext cx="0" cy="0"/>
          <a:chOff x="0" y="0"/>
          <a:chExt cx="0" cy="0"/>
        </a:xfrm>
      </p:grpSpPr>
      <p:grpSp>
        <p:nvGrpSpPr>
          <p:cNvPr id="328" name="Google Shape;328;gd996e5f40f_2_313"/>
          <p:cNvGrpSpPr/>
          <p:nvPr/>
        </p:nvGrpSpPr>
        <p:grpSpPr>
          <a:xfrm rot="10800000" flipH="1">
            <a:off x="900" y="3856776"/>
            <a:ext cx="9143992" cy="1286720"/>
            <a:chOff x="900" y="0"/>
            <a:chExt cx="9143992" cy="1286720"/>
          </a:xfrm>
        </p:grpSpPr>
        <p:sp>
          <p:nvSpPr>
            <p:cNvPr id="329" name="Google Shape;329;gd996e5f40f_2_31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gd996e5f40f_2_31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d996e5f40f_2_31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gd996e5f40f_2_31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gd996e5f40f_2_31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gd996e5f40f_2_31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gd996e5f40f_2_31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gd996e5f40f_2_31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gd996e5f40f_2_31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gd996e5f40f_2_31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gd996e5f40f_2_31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gd996e5f40f_2_31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gd996e5f40f_2_31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gd996e5f40f_2_31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gd996e5f40f_2_31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gd996e5f40f_2_31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d996e5f40f_2_31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gd996e5f40f_2_31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d996e5f40f_2_31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d996e5f40f_2_31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d996e5f40f_2_31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d996e5f40f_2_31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gd996e5f40f_2_313"/>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gd996e5f40f_2_313"/>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gd996e5f40f_2_313"/>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d996e5f40f_2_313"/>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d996e5f40f_2_313"/>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gd996e5f40f_2_313"/>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d996e5f40f_2_313"/>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gd996e5f40f_2_313"/>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d996e5f40f_2_313"/>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gd996e5f40f_2_313"/>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gd996e5f40f_2_313"/>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gd996e5f40f_2_313"/>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gd996e5f40f_2_313"/>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gd996e5f40f_2_313"/>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gd996e5f40f_2_313"/>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gd996e5f40f_2_313"/>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gd996e5f40f_2_313"/>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gd996e5f40f_2_313"/>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gd996e5f40f_2_313"/>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gd996e5f40f_2_313"/>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gd996e5f40f_2_313"/>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d996e5f40f_2_313"/>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gd996e5f40f_2_313"/>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gd996e5f40f_2_313"/>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gd996e5f40f_2_31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gd996e5f40f_2_31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7" name="Google Shape;377;gd996e5f40f_2_313"/>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78" name="Google Shape;378;gd996e5f40f_2_3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A400"/>
        </a:solidFill>
        <a:effectLst/>
      </p:bgPr>
    </p:bg>
    <p:spTree>
      <p:nvGrpSpPr>
        <p:cNvPr id="1" name="Shape 379"/>
        <p:cNvGrpSpPr/>
        <p:nvPr/>
      </p:nvGrpSpPr>
      <p:grpSpPr>
        <a:xfrm>
          <a:off x="0" y="0"/>
          <a:ext cx="0" cy="0"/>
          <a:chOff x="0" y="0"/>
          <a:chExt cx="0" cy="0"/>
        </a:xfrm>
      </p:grpSpPr>
      <p:sp>
        <p:nvSpPr>
          <p:cNvPr id="380" name="Google Shape;380;gd99a4b1390_0_1447"/>
          <p:cNvSpPr txBox="1">
            <a:spLocks noGrp="1"/>
          </p:cNvSpPr>
          <p:nvPr>
            <p:ph type="ctrTitle"/>
          </p:nvPr>
        </p:nvSpPr>
        <p:spPr>
          <a:xfrm>
            <a:off x="685800" y="1659550"/>
            <a:ext cx="4252500" cy="115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3600"/>
              <a:buNone/>
              <a:defRPr sz="3600">
                <a:solidFill>
                  <a:srgbClr val="FFFFFF"/>
                </a:solidFill>
              </a:defRPr>
            </a:lvl1pPr>
            <a:lvl2pPr lvl="1" algn="l">
              <a:lnSpc>
                <a:spcPct val="100000"/>
              </a:lnSpc>
              <a:spcBef>
                <a:spcPts val="0"/>
              </a:spcBef>
              <a:spcAft>
                <a:spcPts val="0"/>
              </a:spcAft>
              <a:buClr>
                <a:srgbClr val="FFFFFF"/>
              </a:buClr>
              <a:buSzPts val="3600"/>
              <a:buNone/>
              <a:defRPr sz="3600">
                <a:solidFill>
                  <a:srgbClr val="FFFFFF"/>
                </a:solidFill>
              </a:defRPr>
            </a:lvl2pPr>
            <a:lvl3pPr lvl="2" algn="l">
              <a:lnSpc>
                <a:spcPct val="100000"/>
              </a:lnSpc>
              <a:spcBef>
                <a:spcPts val="0"/>
              </a:spcBef>
              <a:spcAft>
                <a:spcPts val="0"/>
              </a:spcAft>
              <a:buClr>
                <a:srgbClr val="FFFFFF"/>
              </a:buClr>
              <a:buSzPts val="3600"/>
              <a:buNone/>
              <a:defRPr sz="3600">
                <a:solidFill>
                  <a:srgbClr val="FFFFFF"/>
                </a:solidFill>
              </a:defRPr>
            </a:lvl3pPr>
            <a:lvl4pPr lvl="3" algn="l">
              <a:lnSpc>
                <a:spcPct val="100000"/>
              </a:lnSpc>
              <a:spcBef>
                <a:spcPts val="0"/>
              </a:spcBef>
              <a:spcAft>
                <a:spcPts val="0"/>
              </a:spcAft>
              <a:buClr>
                <a:srgbClr val="FFFFFF"/>
              </a:buClr>
              <a:buSzPts val="3600"/>
              <a:buNone/>
              <a:defRPr sz="3600">
                <a:solidFill>
                  <a:srgbClr val="FFFFFF"/>
                </a:solidFill>
              </a:defRPr>
            </a:lvl4pPr>
            <a:lvl5pPr lvl="4" algn="l">
              <a:lnSpc>
                <a:spcPct val="100000"/>
              </a:lnSpc>
              <a:spcBef>
                <a:spcPts val="0"/>
              </a:spcBef>
              <a:spcAft>
                <a:spcPts val="0"/>
              </a:spcAft>
              <a:buClr>
                <a:srgbClr val="FFFFFF"/>
              </a:buClr>
              <a:buSzPts val="3600"/>
              <a:buNone/>
              <a:defRPr sz="3600">
                <a:solidFill>
                  <a:srgbClr val="FFFFFF"/>
                </a:solidFill>
              </a:defRPr>
            </a:lvl5pPr>
            <a:lvl6pPr lvl="5" algn="l">
              <a:lnSpc>
                <a:spcPct val="100000"/>
              </a:lnSpc>
              <a:spcBef>
                <a:spcPts val="0"/>
              </a:spcBef>
              <a:spcAft>
                <a:spcPts val="0"/>
              </a:spcAft>
              <a:buClr>
                <a:srgbClr val="FFFFFF"/>
              </a:buClr>
              <a:buSzPts val="3600"/>
              <a:buNone/>
              <a:defRPr sz="3600">
                <a:solidFill>
                  <a:srgbClr val="FFFFFF"/>
                </a:solidFill>
              </a:defRPr>
            </a:lvl6pPr>
            <a:lvl7pPr lvl="6" algn="l">
              <a:lnSpc>
                <a:spcPct val="100000"/>
              </a:lnSpc>
              <a:spcBef>
                <a:spcPts val="0"/>
              </a:spcBef>
              <a:spcAft>
                <a:spcPts val="0"/>
              </a:spcAft>
              <a:buClr>
                <a:srgbClr val="FFFFFF"/>
              </a:buClr>
              <a:buSzPts val="3600"/>
              <a:buNone/>
              <a:defRPr sz="3600">
                <a:solidFill>
                  <a:srgbClr val="FFFFFF"/>
                </a:solidFill>
              </a:defRPr>
            </a:lvl7pPr>
            <a:lvl8pPr lvl="7" algn="l">
              <a:lnSpc>
                <a:spcPct val="100000"/>
              </a:lnSpc>
              <a:spcBef>
                <a:spcPts val="0"/>
              </a:spcBef>
              <a:spcAft>
                <a:spcPts val="0"/>
              </a:spcAft>
              <a:buClr>
                <a:srgbClr val="FFFFFF"/>
              </a:buClr>
              <a:buSzPts val="3600"/>
              <a:buNone/>
              <a:defRPr sz="3600">
                <a:solidFill>
                  <a:srgbClr val="FFFFFF"/>
                </a:solidFill>
              </a:defRPr>
            </a:lvl8pPr>
            <a:lvl9pPr lvl="8" algn="l">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381" name="Google Shape;381;gd99a4b1390_0_1447"/>
          <p:cNvSpPr txBox="1">
            <a:spLocks noGrp="1"/>
          </p:cNvSpPr>
          <p:nvPr>
            <p:ph type="subTitle" idx="1"/>
          </p:nvPr>
        </p:nvSpPr>
        <p:spPr>
          <a:xfrm>
            <a:off x="685800" y="2687652"/>
            <a:ext cx="4252500" cy="7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200"/>
              <a:buNone/>
              <a:defRPr>
                <a:solidFill>
                  <a:schemeClr val="dk2"/>
                </a:solidFill>
              </a:defRPr>
            </a:lvl1pPr>
            <a:lvl2pPr lvl="1" algn="l">
              <a:lnSpc>
                <a:spcPct val="100000"/>
              </a:lnSpc>
              <a:spcBef>
                <a:spcPts val="0"/>
              </a:spcBef>
              <a:spcAft>
                <a:spcPts val="0"/>
              </a:spcAft>
              <a:buClr>
                <a:schemeClr val="dk2"/>
              </a:buClr>
              <a:buSzPts val="3000"/>
              <a:buNone/>
              <a:defRPr sz="3000">
                <a:solidFill>
                  <a:schemeClr val="dk2"/>
                </a:solidFill>
              </a:defRPr>
            </a:lvl2pPr>
            <a:lvl3pPr lvl="2" algn="l">
              <a:lnSpc>
                <a:spcPct val="100000"/>
              </a:lnSpc>
              <a:spcBef>
                <a:spcPts val="0"/>
              </a:spcBef>
              <a:spcAft>
                <a:spcPts val="0"/>
              </a:spcAft>
              <a:buClr>
                <a:schemeClr val="dk2"/>
              </a:buClr>
              <a:buSzPts val="3000"/>
              <a:buNone/>
              <a:defRPr sz="3000">
                <a:solidFill>
                  <a:schemeClr val="dk2"/>
                </a:solidFill>
              </a:defRPr>
            </a:lvl3pPr>
            <a:lvl4pPr lvl="3" algn="l">
              <a:lnSpc>
                <a:spcPct val="100000"/>
              </a:lnSpc>
              <a:spcBef>
                <a:spcPts val="0"/>
              </a:spcBef>
              <a:spcAft>
                <a:spcPts val="0"/>
              </a:spcAft>
              <a:buClr>
                <a:schemeClr val="dk2"/>
              </a:buClr>
              <a:buSzPts val="3000"/>
              <a:buNone/>
              <a:defRPr sz="3000">
                <a:solidFill>
                  <a:schemeClr val="dk2"/>
                </a:solidFill>
              </a:defRPr>
            </a:lvl4pPr>
            <a:lvl5pPr lvl="4" algn="l">
              <a:lnSpc>
                <a:spcPct val="100000"/>
              </a:lnSpc>
              <a:spcBef>
                <a:spcPts val="0"/>
              </a:spcBef>
              <a:spcAft>
                <a:spcPts val="0"/>
              </a:spcAft>
              <a:buClr>
                <a:schemeClr val="dk2"/>
              </a:buClr>
              <a:buSzPts val="3000"/>
              <a:buNone/>
              <a:defRPr sz="3000">
                <a:solidFill>
                  <a:schemeClr val="dk2"/>
                </a:solidFill>
              </a:defRPr>
            </a:lvl5pPr>
            <a:lvl6pPr lvl="5" algn="l">
              <a:lnSpc>
                <a:spcPct val="100000"/>
              </a:lnSpc>
              <a:spcBef>
                <a:spcPts val="0"/>
              </a:spcBef>
              <a:spcAft>
                <a:spcPts val="0"/>
              </a:spcAft>
              <a:buClr>
                <a:schemeClr val="dk2"/>
              </a:buClr>
              <a:buSzPts val="3000"/>
              <a:buNone/>
              <a:defRPr sz="3000">
                <a:solidFill>
                  <a:schemeClr val="dk2"/>
                </a:solidFill>
              </a:defRPr>
            </a:lvl6pPr>
            <a:lvl7pPr lvl="6" algn="l">
              <a:lnSpc>
                <a:spcPct val="100000"/>
              </a:lnSpc>
              <a:spcBef>
                <a:spcPts val="0"/>
              </a:spcBef>
              <a:spcAft>
                <a:spcPts val="0"/>
              </a:spcAft>
              <a:buClr>
                <a:schemeClr val="dk2"/>
              </a:buClr>
              <a:buSzPts val="3000"/>
              <a:buNone/>
              <a:defRPr sz="3000">
                <a:solidFill>
                  <a:schemeClr val="dk2"/>
                </a:solidFill>
              </a:defRPr>
            </a:lvl7pPr>
            <a:lvl8pPr lvl="7" algn="l">
              <a:lnSpc>
                <a:spcPct val="100000"/>
              </a:lnSpc>
              <a:spcBef>
                <a:spcPts val="0"/>
              </a:spcBef>
              <a:spcAft>
                <a:spcPts val="0"/>
              </a:spcAft>
              <a:buClr>
                <a:schemeClr val="dk2"/>
              </a:buClr>
              <a:buSzPts val="3000"/>
              <a:buNone/>
              <a:defRPr sz="3000">
                <a:solidFill>
                  <a:schemeClr val="dk2"/>
                </a:solidFill>
              </a:defRPr>
            </a:lvl8pPr>
            <a:lvl9pPr lvl="8" algn="l">
              <a:lnSpc>
                <a:spcPct val="100000"/>
              </a:lnSpc>
              <a:spcBef>
                <a:spcPts val="0"/>
              </a:spcBef>
              <a:spcAft>
                <a:spcPts val="0"/>
              </a:spcAft>
              <a:buClr>
                <a:schemeClr val="dk2"/>
              </a:buClr>
              <a:buSzPts val="3000"/>
              <a:buNone/>
              <a:defRPr sz="3000">
                <a:solidFill>
                  <a:schemeClr val="dk2"/>
                </a:solidFill>
              </a:defRPr>
            </a:lvl9pPr>
          </a:lstStyle>
          <a:p>
            <a:endParaRPr/>
          </a:p>
        </p:txBody>
      </p:sp>
      <p:grpSp>
        <p:nvGrpSpPr>
          <p:cNvPr id="382" name="Google Shape;382;gd99a4b1390_0_1447"/>
          <p:cNvGrpSpPr/>
          <p:nvPr/>
        </p:nvGrpSpPr>
        <p:grpSpPr>
          <a:xfrm>
            <a:off x="4894945" y="-11"/>
            <a:ext cx="4252453" cy="5146815"/>
            <a:chOff x="4894945" y="-11"/>
            <a:chExt cx="4252453" cy="5146815"/>
          </a:xfrm>
        </p:grpSpPr>
        <p:sp>
          <p:nvSpPr>
            <p:cNvPr id="383" name="Google Shape;383;gd99a4b1390_0_144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gd99a4b1390_0_144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gd99a4b1390_0_144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gd99a4b1390_0_144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gd99a4b1390_0_144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gd99a4b1390_0_144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gd99a4b1390_0_144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gd99a4b1390_0_144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gd99a4b1390_0_144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gd99a4b1390_0_144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gd99a4b1390_0_144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gd99a4b1390_0_144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gd99a4b1390_0_144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gd99a4b1390_0_144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gd99a4b1390_0_144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gd99a4b1390_0_144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gd99a4b1390_0_144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gd99a4b1390_0_144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gd99a4b1390_0_144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gd99a4b1390_0_144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gd99a4b1390_0_144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gd99a4b1390_0_144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gd99a4b1390_0_144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d99a4b1390_0_144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gd99a4b1390_0_144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gd99a4b1390_0_144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gd99a4b1390_0_144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gd99a4b1390_0_144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gd99a4b1390_0_144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gd99a4b1390_0_144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gd99a4b1390_0_144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gd99a4b1390_0_144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d99a4b1390_0_144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d99a4b1390_0_144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gd99a4b1390_0_144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gd99a4b1390_0_144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d99a4b1390_0_144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gd99a4b1390_0_1447"/>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gd99a4b1390_0_1447"/>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gd99a4b1390_0_1447"/>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gd99a4b1390_0_1447"/>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gd99a4b1390_0_1447"/>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gd99a4b1390_0_1447"/>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gd99a4b1390_0_1447"/>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gd99a4b1390_0_1447"/>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gd99a4b1390_0_1447"/>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gd99a4b1390_0_1447"/>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gd99a4b1390_0_1447"/>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gd99a4b1390_0_1447"/>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gd99a4b1390_0_1447"/>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gd99a4b1390_0_1447"/>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gd99a4b1390_0_1447"/>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d99a4b1390_0_1447"/>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gd99a4b1390_0_1447"/>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437"/>
        <p:cNvGrpSpPr/>
        <p:nvPr/>
      </p:nvGrpSpPr>
      <p:grpSpPr>
        <a:xfrm>
          <a:off x="0" y="0"/>
          <a:ext cx="0" cy="0"/>
          <a:chOff x="0" y="0"/>
          <a:chExt cx="0" cy="0"/>
        </a:xfrm>
      </p:grpSpPr>
      <p:grpSp>
        <p:nvGrpSpPr>
          <p:cNvPr id="438" name="Google Shape;438;p70"/>
          <p:cNvGrpSpPr/>
          <p:nvPr/>
        </p:nvGrpSpPr>
        <p:grpSpPr>
          <a:xfrm>
            <a:off x="-6" y="-11"/>
            <a:ext cx="2429759" cy="1609289"/>
            <a:chOff x="608719" y="-11"/>
            <a:chExt cx="2429759" cy="1609289"/>
          </a:xfrm>
        </p:grpSpPr>
        <p:sp>
          <p:nvSpPr>
            <p:cNvPr id="439" name="Google Shape;439;p7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7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7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7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7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7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7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7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7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7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7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7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1" name="Google Shape;451;p70"/>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452" name="Google Shape;452;p70"/>
          <p:cNvGrpSpPr/>
          <p:nvPr/>
        </p:nvGrpSpPr>
        <p:grpSpPr>
          <a:xfrm>
            <a:off x="4894945" y="-11"/>
            <a:ext cx="4252453" cy="5146815"/>
            <a:chOff x="4894945" y="-11"/>
            <a:chExt cx="4252453" cy="5146815"/>
          </a:xfrm>
        </p:grpSpPr>
        <p:sp>
          <p:nvSpPr>
            <p:cNvPr id="453" name="Google Shape;453;p70"/>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70"/>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70"/>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70"/>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70"/>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70"/>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70"/>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70"/>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70"/>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70"/>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70"/>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70"/>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70"/>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70"/>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70"/>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70"/>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70"/>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70"/>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70"/>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70"/>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70"/>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70"/>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70"/>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70"/>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70"/>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70"/>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70"/>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70"/>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70"/>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70"/>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70"/>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70"/>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70"/>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70"/>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70"/>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70"/>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70"/>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70"/>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70"/>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70"/>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70"/>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70"/>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70"/>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70"/>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70"/>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70"/>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70"/>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70"/>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70"/>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70"/>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70"/>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70"/>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70"/>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70"/>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7" name="Google Shape;507;p70"/>
          <p:cNvGrpSpPr/>
          <p:nvPr/>
        </p:nvGrpSpPr>
        <p:grpSpPr>
          <a:xfrm flipH="1">
            <a:off x="-8" y="3860093"/>
            <a:ext cx="2429755" cy="1286711"/>
            <a:chOff x="6714243" y="3860093"/>
            <a:chExt cx="2429755" cy="1286711"/>
          </a:xfrm>
        </p:grpSpPr>
        <p:sp>
          <p:nvSpPr>
            <p:cNvPr id="508" name="Google Shape;508;p7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7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7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7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7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7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7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7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7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7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7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7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5.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p5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227"/>
        <p:cNvGrpSpPr/>
        <p:nvPr/>
      </p:nvGrpSpPr>
      <p:grpSpPr>
        <a:xfrm>
          <a:off x="0" y="0"/>
          <a:ext cx="0" cy="0"/>
          <a:chOff x="0" y="0"/>
          <a:chExt cx="0" cy="0"/>
        </a:xfrm>
      </p:grpSpPr>
      <p:sp>
        <p:nvSpPr>
          <p:cNvPr id="228" name="Google Shape;228;p2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229" name="Google Shape;229;p23"/>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230" name="Google Shape;230;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5"/>
        <p:cNvGrpSpPr/>
        <p:nvPr/>
      </p:nvGrpSpPr>
      <p:grpSpPr>
        <a:xfrm>
          <a:off x="0" y="0"/>
          <a:ext cx="0" cy="0"/>
          <a:chOff x="0" y="0"/>
          <a:chExt cx="0" cy="0"/>
        </a:xfrm>
      </p:grpSpPr>
      <p:sp>
        <p:nvSpPr>
          <p:cNvPr id="616" name="Google Shape;616;p62"/>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617" name="Google Shape;617;p62"/>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618" name="Google Shape;618;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799"/>
        <p:cNvGrpSpPr/>
        <p:nvPr/>
      </p:nvGrpSpPr>
      <p:grpSpPr>
        <a:xfrm>
          <a:off x="0" y="0"/>
          <a:ext cx="0" cy="0"/>
          <a:chOff x="0" y="0"/>
          <a:chExt cx="0" cy="0"/>
        </a:xfrm>
      </p:grpSpPr>
      <p:sp>
        <p:nvSpPr>
          <p:cNvPr id="800" name="Google Shape;800;ge10293faf7_0_24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801" name="Google Shape;801;ge10293faf7_0_243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02" name="Google Shape;802;ge10293faf7_0_24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1334"/>
        <p:cNvGrpSpPr/>
        <p:nvPr/>
      </p:nvGrpSpPr>
      <p:grpSpPr>
        <a:xfrm>
          <a:off x="0" y="0"/>
          <a:ext cx="0" cy="0"/>
          <a:chOff x="0" y="0"/>
          <a:chExt cx="0" cy="0"/>
        </a:xfrm>
      </p:grpSpPr>
      <p:sp>
        <p:nvSpPr>
          <p:cNvPr id="1335" name="Google Shape;1335;ge10293faf7_0_576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1336" name="Google Shape;1336;ge10293faf7_0_576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1337" name="Google Shape;1337;ge10293faf7_0_57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7.jp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hyperlink" Target="https://vimeo.com/457720222" TargetMode="Externa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hyperlink" Target="https://youtu.be/pT-k1kDIRnw" TargetMode="External"/><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44.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47.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creativecommons.org/licenses/by-sa/3.0/i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hyperlink" Target="https://vimeo.com/383270456"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Shape 1576"/>
        <p:cNvGrpSpPr/>
        <p:nvPr/>
      </p:nvGrpSpPr>
      <p:grpSpPr>
        <a:xfrm>
          <a:off x="0" y="0"/>
          <a:ext cx="0" cy="0"/>
          <a:chOff x="0" y="0"/>
          <a:chExt cx="0" cy="0"/>
        </a:xfrm>
      </p:grpSpPr>
      <p:sp>
        <p:nvSpPr>
          <p:cNvPr id="1577" name="Google Shape;1577;p4"/>
          <p:cNvSpPr txBox="1">
            <a:spLocks noGrp="1"/>
          </p:cNvSpPr>
          <p:nvPr>
            <p:ph type="ctrTitle"/>
          </p:nvPr>
        </p:nvSpPr>
        <p:spPr>
          <a:xfrm>
            <a:off x="1267075" y="2963675"/>
            <a:ext cx="6915300" cy="1275000"/>
          </a:xfrm>
          <a:prstGeom prst="rect">
            <a:avLst/>
          </a:prstGeom>
          <a:solidFill>
            <a:srgbClr val="999999">
              <a:alpha val="60392"/>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2200"/>
              <a:buNone/>
            </a:pPr>
            <a:endParaRPr sz="2200">
              <a:solidFill>
                <a:schemeClr val="lt1"/>
              </a:solidFill>
            </a:endParaRPr>
          </a:p>
          <a:p>
            <a:pPr marL="0" lvl="0" indent="0" algn="ctr" rtl="0">
              <a:lnSpc>
                <a:spcPct val="100000"/>
              </a:lnSpc>
              <a:spcBef>
                <a:spcPts val="0"/>
              </a:spcBef>
              <a:spcAft>
                <a:spcPts val="0"/>
              </a:spcAft>
              <a:buClr>
                <a:schemeClr val="dk1"/>
              </a:buClr>
              <a:buSzPts val="1100"/>
              <a:buNone/>
            </a:pPr>
            <a:r>
              <a:rPr lang="en-IE" sz="2200">
                <a:solidFill>
                  <a:schemeClr val="lt1"/>
                </a:solidFill>
              </a:rPr>
              <a:t>CONNECTED</a:t>
            </a:r>
            <a:endParaRPr sz="2200">
              <a:solidFill>
                <a:schemeClr val="lt1"/>
              </a:solidFill>
            </a:endParaRPr>
          </a:p>
          <a:p>
            <a:pPr marL="0" lvl="0" indent="0" algn="ctr" rtl="0">
              <a:lnSpc>
                <a:spcPct val="100000"/>
              </a:lnSpc>
              <a:spcBef>
                <a:spcPts val="0"/>
              </a:spcBef>
              <a:spcAft>
                <a:spcPts val="0"/>
              </a:spcAft>
              <a:buClr>
                <a:schemeClr val="dk1"/>
              </a:buClr>
              <a:buSzPts val="1100"/>
              <a:buNone/>
            </a:pPr>
            <a:r>
              <a:rPr lang="en-IE" sz="2200">
                <a:solidFill>
                  <a:schemeClr val="lt1"/>
                </a:solidFill>
              </a:rPr>
              <a:t>Module 2: News, Information and Problems of False Information</a:t>
            </a:r>
            <a:br>
              <a:rPr lang="en-IE" sz="2200">
                <a:solidFill>
                  <a:schemeClr val="lt1"/>
                </a:solidFill>
              </a:rPr>
            </a:br>
            <a:endParaRPr sz="2200">
              <a:solidFill>
                <a:schemeClr val="lt1"/>
              </a:solidFill>
            </a:endParaRPr>
          </a:p>
        </p:txBody>
      </p:sp>
      <p:pic>
        <p:nvPicPr>
          <p:cNvPr id="1578" name="Google Shape;1578;p4"/>
          <p:cNvPicPr preferRelativeResize="0"/>
          <p:nvPr/>
        </p:nvPicPr>
        <p:blipFill rotWithShape="1">
          <a:blip r:embed="rId4">
            <a:alphaModFix/>
          </a:blip>
          <a:srcRect/>
          <a:stretch/>
        </p:blipFill>
        <p:spPr>
          <a:xfrm>
            <a:off x="3520020" y="208172"/>
            <a:ext cx="2136098" cy="472296"/>
          </a:xfrm>
          <a:prstGeom prst="rect">
            <a:avLst/>
          </a:prstGeom>
          <a:noFill/>
          <a:ln>
            <a:noFill/>
          </a:ln>
        </p:spPr>
      </p:pic>
      <p:sp>
        <p:nvSpPr>
          <p:cNvPr id="1579" name="Google Shape;1579;p4"/>
          <p:cNvSpPr/>
          <p:nvPr/>
        </p:nvSpPr>
        <p:spPr>
          <a:xfrm>
            <a:off x="2084866" y="4532400"/>
            <a:ext cx="4974267" cy="611100"/>
          </a:xfrm>
          <a:prstGeom prst="rect">
            <a:avLst/>
          </a:prstGeom>
          <a:solidFill>
            <a:srgbClr val="FFFFFF"/>
          </a:solidFill>
          <a:ln>
            <a:noFill/>
          </a:ln>
          <a:effectLst>
            <a:outerShdw blurRad="40000" dist="23000" dir="5400000" rotWithShape="0">
              <a:srgbClr val="000000">
                <a:alpha val="3294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580" name="Google Shape;1580;p4"/>
          <p:cNvPicPr preferRelativeResize="0"/>
          <p:nvPr/>
        </p:nvPicPr>
        <p:blipFill rotWithShape="1">
          <a:blip r:embed="rId5">
            <a:alphaModFix/>
          </a:blip>
          <a:srcRect/>
          <a:stretch/>
        </p:blipFill>
        <p:spPr>
          <a:xfrm>
            <a:off x="4864660" y="4696152"/>
            <a:ext cx="1980352" cy="276544"/>
          </a:xfrm>
          <a:prstGeom prst="rect">
            <a:avLst/>
          </a:prstGeom>
          <a:noFill/>
          <a:ln>
            <a:noFill/>
          </a:ln>
        </p:spPr>
      </p:pic>
      <p:pic>
        <p:nvPicPr>
          <p:cNvPr id="1581" name="Google Shape;1581;p4"/>
          <p:cNvPicPr preferRelativeResize="0"/>
          <p:nvPr/>
        </p:nvPicPr>
        <p:blipFill rotWithShape="1">
          <a:blip r:embed="rId6">
            <a:alphaModFix/>
          </a:blip>
          <a:srcRect/>
          <a:stretch/>
        </p:blipFill>
        <p:spPr>
          <a:xfrm>
            <a:off x="3674468" y="4623762"/>
            <a:ext cx="967495" cy="421325"/>
          </a:xfrm>
          <a:prstGeom prst="rect">
            <a:avLst/>
          </a:prstGeom>
          <a:noFill/>
          <a:ln>
            <a:noFill/>
          </a:ln>
        </p:spPr>
      </p:pic>
      <p:pic>
        <p:nvPicPr>
          <p:cNvPr id="1582" name="Google Shape;1582;p4"/>
          <p:cNvPicPr preferRelativeResize="0"/>
          <p:nvPr/>
        </p:nvPicPr>
        <p:blipFill rotWithShape="1">
          <a:blip r:embed="rId7">
            <a:alphaModFix/>
          </a:blip>
          <a:srcRect/>
          <a:stretch/>
        </p:blipFill>
        <p:spPr>
          <a:xfrm>
            <a:off x="2141566" y="4578081"/>
            <a:ext cx="1310205" cy="51268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43"/>
          <p:cNvSpPr/>
          <p:nvPr/>
        </p:nvSpPr>
        <p:spPr>
          <a:xfrm>
            <a:off x="1402794" y="141490"/>
            <a:ext cx="7506801" cy="43858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pic>
        <p:nvPicPr>
          <p:cNvPr id="1658" name="Google Shape;1658;p43"/>
          <p:cNvPicPr preferRelativeResize="0"/>
          <p:nvPr/>
        </p:nvPicPr>
        <p:blipFill rotWithShape="1">
          <a:blip r:embed="rId3">
            <a:alphaModFix/>
          </a:blip>
          <a:srcRect/>
          <a:stretch/>
        </p:blipFill>
        <p:spPr>
          <a:xfrm>
            <a:off x="130521" y="1351115"/>
            <a:ext cx="4160523" cy="1445440"/>
          </a:xfrm>
          <a:prstGeom prst="rect">
            <a:avLst/>
          </a:prstGeom>
          <a:noFill/>
          <a:ln>
            <a:noFill/>
          </a:ln>
        </p:spPr>
      </p:pic>
      <p:pic>
        <p:nvPicPr>
          <p:cNvPr id="1659" name="Google Shape;1659;p43"/>
          <p:cNvPicPr preferRelativeResize="0"/>
          <p:nvPr/>
        </p:nvPicPr>
        <p:blipFill rotWithShape="1">
          <a:blip r:embed="rId4">
            <a:alphaModFix/>
          </a:blip>
          <a:srcRect/>
          <a:stretch/>
        </p:blipFill>
        <p:spPr>
          <a:xfrm>
            <a:off x="130521" y="2796555"/>
            <a:ext cx="4247393" cy="1608861"/>
          </a:xfrm>
          <a:prstGeom prst="rect">
            <a:avLst/>
          </a:prstGeom>
          <a:noFill/>
          <a:ln>
            <a:noFill/>
          </a:ln>
        </p:spPr>
      </p:pic>
      <p:pic>
        <p:nvPicPr>
          <p:cNvPr id="1660" name="Google Shape;1660;p43"/>
          <p:cNvPicPr preferRelativeResize="0"/>
          <p:nvPr/>
        </p:nvPicPr>
        <p:blipFill rotWithShape="1">
          <a:blip r:embed="rId5">
            <a:alphaModFix/>
          </a:blip>
          <a:srcRect/>
          <a:stretch/>
        </p:blipFill>
        <p:spPr>
          <a:xfrm>
            <a:off x="4572000" y="1270504"/>
            <a:ext cx="3743143" cy="3872996"/>
          </a:xfrm>
          <a:prstGeom prst="rect">
            <a:avLst/>
          </a:prstGeom>
          <a:noFill/>
          <a:ln>
            <a:noFill/>
          </a:ln>
        </p:spPr>
      </p:pic>
      <p:sp>
        <p:nvSpPr>
          <p:cNvPr id="1661" name="Google Shape;1661;p43"/>
          <p:cNvSpPr/>
          <p:nvPr/>
        </p:nvSpPr>
        <p:spPr>
          <a:xfrm>
            <a:off x="1402794" y="141490"/>
            <a:ext cx="7506801" cy="43858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IE" sz="2400" b="1" i="0" u="none" strike="noStrike" cap="none">
                <a:solidFill>
                  <a:srgbClr val="FF0000"/>
                </a:solidFill>
                <a:latin typeface="Montserrat"/>
                <a:ea typeface="Montserrat"/>
                <a:cs typeface="Montserrat"/>
                <a:sym typeface="Montserrat"/>
              </a:rPr>
              <a:t>CHECKING THE STORY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662" name="Google Shape;1662;p43"/>
          <p:cNvSpPr/>
          <p:nvPr/>
        </p:nvSpPr>
        <p:spPr>
          <a:xfrm>
            <a:off x="3565826" y="599648"/>
            <a:ext cx="5343769" cy="43858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50"/>
              <a:buFont typeface="Arial"/>
              <a:buNone/>
            </a:pPr>
            <a:r>
              <a:rPr lang="en-IE" sz="2000" b="1" i="0" u="none" strike="noStrike" cap="none">
                <a:solidFill>
                  <a:srgbClr val="FF6600"/>
                </a:solidFill>
                <a:latin typeface="Montserrat"/>
                <a:ea typeface="Montserrat"/>
                <a:cs typeface="Montserrat"/>
                <a:sym typeface="Montserrat"/>
              </a:rPr>
              <a:t>How to spot false information online</a:t>
            </a:r>
            <a:endParaRPr sz="2000" b="0" i="0" u="none" strike="noStrike" cap="none">
              <a:solidFill>
                <a:srgbClr val="000000"/>
              </a:solidFill>
              <a:latin typeface="Arial"/>
              <a:ea typeface="Arial"/>
              <a:cs typeface="Arial"/>
              <a:sym typeface="Arial"/>
            </a:endParaRPr>
          </a:p>
        </p:txBody>
      </p:sp>
      <p:pic>
        <p:nvPicPr>
          <p:cNvPr id="1663" name="Google Shape;1663;p43"/>
          <p:cNvPicPr preferRelativeResize="0"/>
          <p:nvPr/>
        </p:nvPicPr>
        <p:blipFill rotWithShape="1">
          <a:blip r:embed="rId6">
            <a:alphaModFix/>
          </a:blip>
          <a:srcRect/>
          <a:stretch/>
        </p:blipFill>
        <p:spPr>
          <a:xfrm>
            <a:off x="153499" y="142618"/>
            <a:ext cx="2542006" cy="5620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Shape 1667"/>
        <p:cNvGrpSpPr/>
        <p:nvPr/>
      </p:nvGrpSpPr>
      <p:grpSpPr>
        <a:xfrm>
          <a:off x="0" y="0"/>
          <a:ext cx="0" cy="0"/>
          <a:chOff x="0" y="0"/>
          <a:chExt cx="0" cy="0"/>
        </a:xfrm>
      </p:grpSpPr>
      <p:sp>
        <p:nvSpPr>
          <p:cNvPr id="1668" name="Google Shape;1668;ge10293faf7_0_2969"/>
          <p:cNvSpPr txBox="1">
            <a:spLocks noGrp="1"/>
          </p:cNvSpPr>
          <p:nvPr>
            <p:ph type="ctrTitle"/>
          </p:nvPr>
        </p:nvSpPr>
        <p:spPr>
          <a:xfrm>
            <a:off x="943584" y="2898843"/>
            <a:ext cx="7149830" cy="1311332"/>
          </a:xfrm>
          <a:prstGeom prst="rect">
            <a:avLst/>
          </a:prstGeom>
          <a:solidFill>
            <a:srgbClr val="999999">
              <a:alpha val="6039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2200"/>
              <a:buNone/>
            </a:pPr>
            <a:endParaRPr sz="2200" dirty="0">
              <a:solidFill>
                <a:schemeClr val="lt1"/>
              </a:solidFill>
            </a:endParaRPr>
          </a:p>
          <a:p>
            <a:pPr marL="0" lvl="0" indent="0" algn="l" rtl="0">
              <a:lnSpc>
                <a:spcPct val="100000"/>
              </a:lnSpc>
              <a:spcBef>
                <a:spcPts val="0"/>
              </a:spcBef>
              <a:spcAft>
                <a:spcPts val="0"/>
              </a:spcAft>
              <a:buClr>
                <a:schemeClr val="dk1"/>
              </a:buClr>
              <a:buSzPts val="1100"/>
              <a:buNone/>
            </a:pPr>
            <a:r>
              <a:rPr lang="en-IE" sz="3000" dirty="0">
                <a:solidFill>
                  <a:srgbClr val="FFA400"/>
                </a:solidFill>
              </a:rPr>
              <a:t> ACTIVITY 3</a:t>
            </a:r>
            <a:endParaRPr sz="3000" dirty="0">
              <a:solidFill>
                <a:srgbClr val="FFA400"/>
              </a:solidFill>
            </a:endParaRPr>
          </a:p>
          <a:p>
            <a:pPr marL="0" lvl="0" indent="0" algn="l" rtl="0">
              <a:lnSpc>
                <a:spcPct val="100000"/>
              </a:lnSpc>
              <a:spcBef>
                <a:spcPts val="0"/>
              </a:spcBef>
              <a:spcAft>
                <a:spcPts val="0"/>
              </a:spcAft>
              <a:buClr>
                <a:schemeClr val="dk1"/>
              </a:buClr>
              <a:buSzPts val="1100"/>
              <a:buNone/>
            </a:pPr>
            <a:r>
              <a:rPr lang="en-IE" sz="2200" dirty="0">
                <a:solidFill>
                  <a:schemeClr val="lt1"/>
                </a:solidFill>
              </a:rPr>
              <a:t> Images, Deepfakes and Visual Deception</a:t>
            </a:r>
            <a:br>
              <a:rPr lang="en-IE" sz="2200" dirty="0">
                <a:solidFill>
                  <a:schemeClr val="lt1"/>
                </a:solidFill>
              </a:rPr>
            </a:br>
            <a:endParaRPr sz="2200" dirty="0">
              <a:solidFill>
                <a:schemeClr val="lt1"/>
              </a:solidFill>
            </a:endParaRPr>
          </a:p>
        </p:txBody>
      </p:sp>
      <p:pic>
        <p:nvPicPr>
          <p:cNvPr id="1669" name="Google Shape;1669;ge10293faf7_0_2969"/>
          <p:cNvPicPr preferRelativeResize="0"/>
          <p:nvPr/>
        </p:nvPicPr>
        <p:blipFill rotWithShape="1">
          <a:blip r:embed="rId4">
            <a:alphaModFix/>
          </a:blip>
          <a:srcRect/>
          <a:stretch/>
        </p:blipFill>
        <p:spPr>
          <a:xfrm>
            <a:off x="3520020" y="208172"/>
            <a:ext cx="2136098" cy="4722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pic>
        <p:nvPicPr>
          <p:cNvPr id="1674" name="Google Shape;1674;ge10293faf7_0_3225"/>
          <p:cNvPicPr preferRelativeResize="0"/>
          <p:nvPr/>
        </p:nvPicPr>
        <p:blipFill rotWithShape="1">
          <a:blip r:embed="rId3">
            <a:alphaModFix/>
          </a:blip>
          <a:srcRect/>
          <a:stretch/>
        </p:blipFill>
        <p:spPr>
          <a:xfrm>
            <a:off x="1801450" y="1134784"/>
            <a:ext cx="4495500" cy="3919516"/>
          </a:xfrm>
          <a:prstGeom prst="rect">
            <a:avLst/>
          </a:prstGeom>
          <a:noFill/>
          <a:ln>
            <a:noFill/>
          </a:ln>
        </p:spPr>
      </p:pic>
      <p:sp>
        <p:nvSpPr>
          <p:cNvPr id="1675" name="Google Shape;1675;ge10293faf7_0_3225"/>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676" name="Google Shape;1676;ge10293faf7_0_3225"/>
          <p:cNvSpPr/>
          <p:nvPr/>
        </p:nvSpPr>
        <p:spPr>
          <a:xfrm>
            <a:off x="3017700" y="397975"/>
            <a:ext cx="59811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15000"/>
              </a:lnSpc>
              <a:spcBef>
                <a:spcPts val="0"/>
              </a:spcBef>
              <a:spcAft>
                <a:spcPts val="0"/>
              </a:spcAft>
              <a:buNone/>
            </a:pPr>
            <a:r>
              <a:rPr lang="en-IE" sz="2200" b="1" i="0" u="none" strike="noStrike" cap="none">
                <a:solidFill>
                  <a:srgbClr val="FF0000"/>
                </a:solidFill>
                <a:latin typeface="Montserrat"/>
                <a:ea typeface="Montserrat"/>
                <a:cs typeface="Montserrat"/>
                <a:sym typeface="Montserrat"/>
              </a:rPr>
              <a:t>Which is the Real Tom Cruise? </a:t>
            </a:r>
            <a:endParaRPr sz="2200">
              <a:solidFill>
                <a:srgbClr val="FF0000"/>
              </a:solidFill>
              <a:latin typeface="Montserrat"/>
              <a:ea typeface="Montserrat"/>
              <a:cs typeface="Montserrat"/>
              <a:sym typeface="Montserrat"/>
            </a:endParaRPr>
          </a:p>
        </p:txBody>
      </p:sp>
      <p:pic>
        <p:nvPicPr>
          <p:cNvPr id="1677" name="Google Shape;1677;ge10293faf7_0_3225"/>
          <p:cNvPicPr preferRelativeResize="0"/>
          <p:nvPr/>
        </p:nvPicPr>
        <p:blipFill rotWithShape="1">
          <a:blip r:embed="rId4">
            <a:alphaModFix/>
          </a:blip>
          <a:srcRect l="5098" r="4819"/>
          <a:stretch/>
        </p:blipFill>
        <p:spPr>
          <a:xfrm>
            <a:off x="1896725" y="1233675"/>
            <a:ext cx="4304949" cy="2500975"/>
          </a:xfrm>
          <a:prstGeom prst="rect">
            <a:avLst/>
          </a:prstGeom>
          <a:noFill/>
          <a:ln>
            <a:noFill/>
          </a:ln>
        </p:spPr>
      </p:pic>
      <p:pic>
        <p:nvPicPr>
          <p:cNvPr id="1678" name="Google Shape;1678;ge10293faf7_0_3225"/>
          <p:cNvPicPr preferRelativeResize="0"/>
          <p:nvPr/>
        </p:nvPicPr>
        <p:blipFill rotWithShape="1">
          <a:blip r:embed="rId5">
            <a:alphaModFix/>
          </a:blip>
          <a:srcRect/>
          <a:stretch/>
        </p:blipFill>
        <p:spPr>
          <a:xfrm>
            <a:off x="6201674" y="4492268"/>
            <a:ext cx="2542006" cy="5620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pic>
        <p:nvPicPr>
          <p:cNvPr id="1683" name="Google Shape;1683;ge10293faf7_0_3472"/>
          <p:cNvPicPr preferRelativeResize="0"/>
          <p:nvPr/>
        </p:nvPicPr>
        <p:blipFill rotWithShape="1">
          <a:blip r:embed="rId3">
            <a:alphaModFix/>
          </a:blip>
          <a:srcRect/>
          <a:stretch/>
        </p:blipFill>
        <p:spPr>
          <a:xfrm>
            <a:off x="146117" y="1081474"/>
            <a:ext cx="4425894" cy="3858826"/>
          </a:xfrm>
          <a:prstGeom prst="rect">
            <a:avLst/>
          </a:prstGeom>
          <a:noFill/>
          <a:ln>
            <a:noFill/>
          </a:ln>
        </p:spPr>
      </p:pic>
      <p:sp>
        <p:nvSpPr>
          <p:cNvPr id="1684" name="Google Shape;1684;ge10293faf7_0_3472"/>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685" name="Google Shape;1685;ge10293faf7_0_3472"/>
          <p:cNvSpPr/>
          <p:nvPr/>
        </p:nvSpPr>
        <p:spPr>
          <a:xfrm>
            <a:off x="5315051" y="141500"/>
            <a:ext cx="3409200" cy="7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IE" sz="2250" b="1" i="0" u="none" strike="noStrike" cap="none">
                <a:solidFill>
                  <a:srgbClr val="FF6600"/>
                </a:solidFill>
                <a:latin typeface="Montserrat"/>
                <a:ea typeface="Montserrat"/>
                <a:cs typeface="Montserrat"/>
                <a:sym typeface="Montserrat"/>
              </a:rPr>
              <a:t>Visual Deception:</a:t>
            </a:r>
            <a:r>
              <a:rPr lang="en-IE" sz="2250" b="1">
                <a:solidFill>
                  <a:srgbClr val="FF6600"/>
                </a:solidFill>
                <a:latin typeface="Montserrat"/>
                <a:ea typeface="Montserrat"/>
                <a:cs typeface="Montserrat"/>
                <a:sym typeface="Montserrat"/>
              </a:rPr>
              <a:t> </a:t>
            </a:r>
            <a:r>
              <a:rPr lang="en-IE" sz="2250" b="1" i="0" u="none" strike="noStrike" cap="none">
                <a:solidFill>
                  <a:srgbClr val="FF6600"/>
                </a:solidFill>
                <a:latin typeface="Montserrat"/>
                <a:ea typeface="Montserrat"/>
                <a:cs typeface="Montserrat"/>
                <a:sym typeface="Montserrat"/>
              </a:rPr>
              <a:t>What are deepfakes?</a:t>
            </a:r>
            <a:endParaRPr/>
          </a:p>
        </p:txBody>
      </p:sp>
      <p:sp>
        <p:nvSpPr>
          <p:cNvPr id="1686" name="Google Shape;1686;ge10293faf7_0_3472"/>
          <p:cNvSpPr/>
          <p:nvPr/>
        </p:nvSpPr>
        <p:spPr>
          <a:xfrm>
            <a:off x="4816450" y="1258250"/>
            <a:ext cx="4093200" cy="2606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IE" sz="1600" b="1" i="0" u="none" strike="noStrike" cap="none">
                <a:solidFill>
                  <a:srgbClr val="000000"/>
                </a:solidFill>
                <a:latin typeface="Montserrat"/>
                <a:ea typeface="Montserrat"/>
                <a:cs typeface="Montserrat"/>
                <a:sym typeface="Montserrat"/>
              </a:rPr>
              <a:t>Deepfakes are fake videos created using digital software, machine learning and face swapping. </a:t>
            </a:r>
            <a:endParaRPr sz="1600" b="1" i="0" u="none" strike="noStrike" cap="none">
              <a:solidFill>
                <a:srgbClr val="000000"/>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sz="1600">
              <a:latin typeface="Montserrat"/>
              <a:ea typeface="Montserrat"/>
              <a:cs typeface="Montserrat"/>
              <a:sym typeface="Montserrat"/>
            </a:endParaRPr>
          </a:p>
          <a:p>
            <a:pPr marL="0" marR="0" lvl="0" indent="0" algn="l" rtl="0">
              <a:lnSpc>
                <a:spcPct val="115000"/>
              </a:lnSpc>
              <a:spcBef>
                <a:spcPts val="0"/>
              </a:spcBef>
              <a:spcAft>
                <a:spcPts val="0"/>
              </a:spcAft>
              <a:buNone/>
            </a:pPr>
            <a:r>
              <a:rPr lang="en-IE" sz="1600" i="0" u="none" strike="noStrike" cap="none">
                <a:solidFill>
                  <a:srgbClr val="000000"/>
                </a:solidFill>
                <a:latin typeface="Montserrat"/>
                <a:ea typeface="Montserrat"/>
                <a:cs typeface="Montserrat"/>
                <a:sym typeface="Montserrat"/>
              </a:rPr>
              <a:t>Deepfakes are </a:t>
            </a:r>
            <a:r>
              <a:rPr lang="en-IE" sz="1600" b="1" i="0" u="none" strike="noStrike" cap="none">
                <a:solidFill>
                  <a:srgbClr val="000000"/>
                </a:solidFill>
                <a:latin typeface="Montserrat"/>
                <a:ea typeface="Montserrat"/>
                <a:cs typeface="Montserrat"/>
                <a:sym typeface="Montserrat"/>
              </a:rPr>
              <a:t>computer-created artificial videos </a:t>
            </a:r>
            <a:r>
              <a:rPr lang="en-IE" sz="1600" i="0" u="none" strike="noStrike" cap="none">
                <a:solidFill>
                  <a:srgbClr val="000000"/>
                </a:solidFill>
                <a:latin typeface="Montserrat"/>
                <a:ea typeface="Montserrat"/>
                <a:cs typeface="Montserrat"/>
                <a:sym typeface="Montserrat"/>
              </a:rPr>
              <a:t>in which </a:t>
            </a:r>
            <a:r>
              <a:rPr lang="en-IE" sz="1600" b="1" i="0" u="none" strike="noStrike" cap="none">
                <a:solidFill>
                  <a:srgbClr val="000000"/>
                </a:solidFill>
                <a:latin typeface="Montserrat"/>
                <a:ea typeface="Montserrat"/>
                <a:cs typeface="Montserrat"/>
                <a:sym typeface="Montserrat"/>
              </a:rPr>
              <a:t>images are combined to create new footage that </a:t>
            </a:r>
            <a:r>
              <a:rPr lang="en-IE" sz="1600" i="0" u="none" strike="noStrike" cap="none">
                <a:solidFill>
                  <a:srgbClr val="000000"/>
                </a:solidFill>
                <a:latin typeface="Montserrat"/>
                <a:ea typeface="Montserrat"/>
                <a:cs typeface="Montserrat"/>
                <a:sym typeface="Montserrat"/>
              </a:rPr>
              <a:t>depicts events, statements or action that </a:t>
            </a:r>
            <a:r>
              <a:rPr lang="en-IE" sz="1600" b="1" i="0" u="none" strike="noStrike" cap="none">
                <a:solidFill>
                  <a:srgbClr val="000000"/>
                </a:solidFill>
                <a:latin typeface="Montserrat"/>
                <a:ea typeface="Montserrat"/>
                <a:cs typeface="Montserrat"/>
                <a:sym typeface="Montserrat"/>
              </a:rPr>
              <a:t>never actually happened</a:t>
            </a:r>
            <a:r>
              <a:rPr lang="en-IE" sz="1600" i="0" u="none" strike="noStrike" cap="none">
                <a:solidFill>
                  <a:srgbClr val="000000"/>
                </a:solidFill>
                <a:latin typeface="Montserrat"/>
                <a:ea typeface="Montserrat"/>
                <a:cs typeface="Montserrat"/>
                <a:sym typeface="Montserrat"/>
              </a:rPr>
              <a:t>. </a:t>
            </a:r>
            <a:endParaRPr sz="1600" i="0" u="none" strike="noStrike" cap="none">
              <a:solidFill>
                <a:srgbClr val="000000"/>
              </a:solidFill>
              <a:latin typeface="Montserrat"/>
              <a:ea typeface="Montserrat"/>
              <a:cs typeface="Montserrat"/>
              <a:sym typeface="Montserrat"/>
            </a:endParaRPr>
          </a:p>
        </p:txBody>
      </p:sp>
      <p:pic>
        <p:nvPicPr>
          <p:cNvPr id="1687" name="Google Shape;1687;ge10293faf7_0_3472"/>
          <p:cNvPicPr preferRelativeResize="0"/>
          <p:nvPr/>
        </p:nvPicPr>
        <p:blipFill rotWithShape="1">
          <a:blip r:embed="rId4">
            <a:alphaModFix/>
          </a:blip>
          <a:srcRect/>
          <a:stretch/>
        </p:blipFill>
        <p:spPr>
          <a:xfrm>
            <a:off x="910925" y="1354773"/>
            <a:ext cx="2896250" cy="2184379"/>
          </a:xfrm>
          <a:prstGeom prst="rect">
            <a:avLst/>
          </a:prstGeom>
          <a:noFill/>
          <a:ln>
            <a:noFill/>
          </a:ln>
        </p:spPr>
      </p:pic>
      <p:pic>
        <p:nvPicPr>
          <p:cNvPr id="1688" name="Google Shape;1688;ge10293faf7_0_3472"/>
          <p:cNvPicPr preferRelativeResize="0"/>
          <p:nvPr/>
        </p:nvPicPr>
        <p:blipFill rotWithShape="1">
          <a:blip r:embed="rId5">
            <a:alphaModFix/>
          </a:blip>
          <a:srcRect/>
          <a:stretch/>
        </p:blipFill>
        <p:spPr>
          <a:xfrm>
            <a:off x="146124" y="79781"/>
            <a:ext cx="2542006" cy="5620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ge10293faf7_0_3720"/>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694" name="Google Shape;1694;ge10293faf7_0_3720"/>
          <p:cNvSpPr/>
          <p:nvPr/>
        </p:nvSpPr>
        <p:spPr>
          <a:xfrm>
            <a:off x="4013724" y="181925"/>
            <a:ext cx="48960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IE" sz="2250" b="1">
                <a:solidFill>
                  <a:srgbClr val="FF6600"/>
                </a:solidFill>
                <a:latin typeface="Montserrat"/>
                <a:ea typeface="Montserrat"/>
                <a:cs typeface="Montserrat"/>
                <a:sym typeface="Montserrat"/>
              </a:rPr>
              <a:t>Deepfakes: </a:t>
            </a:r>
            <a:r>
              <a:rPr lang="en-IE" sz="2250" b="1" i="0" u="none" strike="noStrike" cap="none">
                <a:solidFill>
                  <a:srgbClr val="FF6600"/>
                </a:solidFill>
                <a:latin typeface="Montserrat"/>
                <a:ea typeface="Montserrat"/>
                <a:cs typeface="Montserrat"/>
                <a:sym typeface="Montserrat"/>
              </a:rPr>
              <a:t>How does it work?</a:t>
            </a:r>
            <a:endParaRPr/>
          </a:p>
        </p:txBody>
      </p:sp>
      <p:sp>
        <p:nvSpPr>
          <p:cNvPr id="1695" name="Google Shape;1695;ge10293faf7_0_3720"/>
          <p:cNvSpPr/>
          <p:nvPr/>
        </p:nvSpPr>
        <p:spPr>
          <a:xfrm>
            <a:off x="3518625" y="1223300"/>
            <a:ext cx="5313900" cy="307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E" sz="1600" i="0" u="none" strike="noStrike" cap="none">
                <a:solidFill>
                  <a:srgbClr val="000000"/>
                </a:solidFill>
                <a:latin typeface="Montserrat"/>
                <a:ea typeface="Montserrat"/>
                <a:cs typeface="Montserrat"/>
                <a:sym typeface="Montserrat"/>
              </a:rPr>
              <a:t>Deep Fakes use a technology similar to </a:t>
            </a:r>
            <a:r>
              <a:rPr lang="en-IE" sz="1600" b="1" i="0" u="none" strike="noStrike" cap="none">
                <a:solidFill>
                  <a:srgbClr val="000000"/>
                </a:solidFill>
                <a:latin typeface="Montserrat"/>
                <a:ea typeface="Montserrat"/>
                <a:cs typeface="Montserrat"/>
                <a:sym typeface="Montserrat"/>
              </a:rPr>
              <a:t>facial recognition </a:t>
            </a:r>
            <a:r>
              <a:rPr lang="en-IE" sz="1600" i="0" u="none" strike="noStrike" cap="none">
                <a:solidFill>
                  <a:srgbClr val="000000"/>
                </a:solidFill>
                <a:latin typeface="Montserrat"/>
                <a:ea typeface="Montserrat"/>
                <a:cs typeface="Montserrat"/>
                <a:sym typeface="Montserrat"/>
              </a:rPr>
              <a:t>used in </a:t>
            </a:r>
            <a:r>
              <a:rPr lang="en-IE" sz="1600">
                <a:latin typeface="Montserrat"/>
                <a:ea typeface="Montserrat"/>
                <a:cs typeface="Montserrat"/>
                <a:sym typeface="Montserrat"/>
              </a:rPr>
              <a:t>apps such as Snapchat’s face swap or filters function but deep fakes augment your facial features to </a:t>
            </a:r>
            <a:r>
              <a:rPr lang="en-IE" sz="1600" b="1">
                <a:latin typeface="Montserrat"/>
                <a:ea typeface="Montserrat"/>
                <a:cs typeface="Montserrat"/>
                <a:sym typeface="Montserrat"/>
              </a:rPr>
              <a:t>map faces to “landmark” points</a:t>
            </a:r>
            <a:r>
              <a:rPr lang="en-IE" sz="1600">
                <a:latin typeface="Montserrat"/>
                <a:ea typeface="Montserrat"/>
                <a:cs typeface="Montserrat"/>
                <a:sym typeface="Montserrat"/>
              </a:rPr>
              <a:t> like </a:t>
            </a:r>
            <a:r>
              <a:rPr lang="en-IE" sz="1600">
                <a:solidFill>
                  <a:schemeClr val="dk1"/>
                </a:solidFill>
                <a:latin typeface="Montserrat"/>
                <a:ea typeface="Montserrat"/>
                <a:cs typeface="Montserrat"/>
                <a:sym typeface="Montserrat"/>
              </a:rPr>
              <a:t>the corners of your eyes and mouth, your nostrils, and the contour of your jawline to</a:t>
            </a:r>
            <a:r>
              <a:rPr lang="en-IE" sz="1600">
                <a:latin typeface="Montserrat"/>
                <a:ea typeface="Montserrat"/>
                <a:cs typeface="Montserrat"/>
                <a:sym typeface="Montserrat"/>
              </a:rPr>
              <a:t> make the transformation appear </a:t>
            </a:r>
            <a:r>
              <a:rPr lang="en-IE" sz="1600" i="0" u="none" strike="noStrike" cap="none">
                <a:solidFill>
                  <a:srgbClr val="000000"/>
                </a:solidFill>
                <a:latin typeface="Montserrat"/>
                <a:ea typeface="Montserrat"/>
                <a:cs typeface="Montserrat"/>
                <a:sym typeface="Montserrat"/>
              </a:rPr>
              <a:t>much more realistic.</a:t>
            </a:r>
            <a:endParaRPr sz="160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600">
              <a:latin typeface="Montserrat"/>
              <a:ea typeface="Montserrat"/>
              <a:cs typeface="Montserrat"/>
              <a:sym typeface="Montserrat"/>
            </a:endParaRPr>
          </a:p>
          <a:p>
            <a:pPr marL="0" marR="0" lvl="0" indent="0" algn="l" rtl="0">
              <a:lnSpc>
                <a:spcPct val="100000"/>
              </a:lnSpc>
              <a:spcBef>
                <a:spcPts val="0"/>
              </a:spcBef>
              <a:spcAft>
                <a:spcPts val="0"/>
              </a:spcAft>
              <a:buNone/>
            </a:pPr>
            <a:r>
              <a:rPr lang="en-IE" sz="1600" i="0" u="none" strike="noStrike" cap="none">
                <a:solidFill>
                  <a:srgbClr val="000000"/>
                </a:solidFill>
                <a:latin typeface="Montserrat"/>
                <a:ea typeface="Montserrat"/>
                <a:cs typeface="Montserrat"/>
                <a:sym typeface="Montserrat"/>
              </a:rPr>
              <a:t>GAN can also be used to </a:t>
            </a:r>
            <a:r>
              <a:rPr lang="en-IE" sz="1600" b="1" i="0" u="none" strike="noStrike" cap="none">
                <a:solidFill>
                  <a:srgbClr val="000000"/>
                </a:solidFill>
                <a:latin typeface="Montserrat"/>
                <a:ea typeface="Montserrat"/>
                <a:cs typeface="Montserrat"/>
                <a:sym typeface="Montserrat"/>
              </a:rPr>
              <a:t>generate new audio</a:t>
            </a:r>
            <a:r>
              <a:rPr lang="en-IE" sz="1600" i="0" u="none" strike="noStrike" cap="none">
                <a:solidFill>
                  <a:srgbClr val="000000"/>
                </a:solidFill>
                <a:latin typeface="Montserrat"/>
                <a:ea typeface="Montserrat"/>
                <a:cs typeface="Montserrat"/>
                <a:sym typeface="Montserrat"/>
              </a:rPr>
              <a:t> from existing audio, or new text from existing text – it is a multiuse technology. </a:t>
            </a:r>
            <a:endParaRPr sz="160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a:latin typeface="Montserrat"/>
              <a:ea typeface="Montserrat"/>
              <a:cs typeface="Montserrat"/>
              <a:sym typeface="Montserrat"/>
            </a:endParaRPr>
          </a:p>
          <a:p>
            <a:pPr marL="0" marR="0" lvl="0" indent="0" algn="l" rtl="0">
              <a:lnSpc>
                <a:spcPct val="100000"/>
              </a:lnSpc>
              <a:spcBef>
                <a:spcPts val="0"/>
              </a:spcBef>
              <a:spcAft>
                <a:spcPts val="0"/>
              </a:spcAft>
              <a:buNone/>
            </a:pPr>
            <a:endParaRPr>
              <a:latin typeface="Montserrat"/>
              <a:ea typeface="Montserrat"/>
              <a:cs typeface="Montserrat"/>
              <a:sym typeface="Montserrat"/>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696" name="Google Shape;1696;ge10293faf7_0_3720"/>
          <p:cNvGrpSpPr/>
          <p:nvPr/>
        </p:nvGrpSpPr>
        <p:grpSpPr>
          <a:xfrm rot="5400000">
            <a:off x="-153490" y="1441330"/>
            <a:ext cx="4185985" cy="2934118"/>
            <a:chOff x="531239" y="2245624"/>
            <a:chExt cx="4710234" cy="3525313"/>
          </a:xfrm>
        </p:grpSpPr>
        <p:pic>
          <p:nvPicPr>
            <p:cNvPr id="1697" name="Google Shape;1697;ge10293faf7_0_3720"/>
            <p:cNvPicPr preferRelativeResize="0"/>
            <p:nvPr/>
          </p:nvPicPr>
          <p:blipFill rotWithShape="1">
            <a:blip r:embed="rId3">
              <a:alphaModFix/>
            </a:blip>
            <a:srcRect/>
            <a:stretch/>
          </p:blipFill>
          <p:spPr>
            <a:xfrm rot="5400000">
              <a:off x="1123699" y="1653164"/>
              <a:ext cx="3525313" cy="4710234"/>
            </a:xfrm>
            <a:prstGeom prst="rect">
              <a:avLst/>
            </a:prstGeom>
            <a:noFill/>
            <a:ln>
              <a:noFill/>
            </a:ln>
          </p:spPr>
        </p:pic>
        <p:sp>
          <p:nvSpPr>
            <p:cNvPr id="1698" name="Google Shape;1698;ge10293faf7_0_3720"/>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grpSp>
      <p:pic>
        <p:nvPicPr>
          <p:cNvPr id="1699" name="Google Shape;1699;ge10293faf7_0_3720"/>
          <p:cNvPicPr preferRelativeResize="0"/>
          <p:nvPr/>
        </p:nvPicPr>
        <p:blipFill rotWithShape="1">
          <a:blip r:embed="rId4">
            <a:alphaModFix/>
          </a:blip>
          <a:srcRect r="53124" b="9543"/>
          <a:stretch/>
        </p:blipFill>
        <p:spPr>
          <a:xfrm>
            <a:off x="732025" y="1223300"/>
            <a:ext cx="2414949" cy="3407276"/>
          </a:xfrm>
          <a:prstGeom prst="rect">
            <a:avLst/>
          </a:prstGeom>
          <a:noFill/>
          <a:ln>
            <a:noFill/>
          </a:ln>
        </p:spPr>
      </p:pic>
      <p:pic>
        <p:nvPicPr>
          <p:cNvPr id="1700" name="Google Shape;1700;ge10293faf7_0_3720"/>
          <p:cNvPicPr preferRelativeResize="0"/>
          <p:nvPr/>
        </p:nvPicPr>
        <p:blipFill rotWithShape="1">
          <a:blip r:embed="rId5">
            <a:alphaModFix/>
          </a:blip>
          <a:srcRect/>
          <a:stretch/>
        </p:blipFill>
        <p:spPr>
          <a:xfrm>
            <a:off x="146124" y="79781"/>
            <a:ext cx="2542006" cy="5620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ge10293faf7_0_3970"/>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706" name="Google Shape;1706;ge10293faf7_0_3970"/>
          <p:cNvSpPr/>
          <p:nvPr/>
        </p:nvSpPr>
        <p:spPr>
          <a:xfrm>
            <a:off x="3300300" y="479250"/>
            <a:ext cx="5843700" cy="4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E" sz="2400" b="1" i="0" u="none" strike="noStrike" cap="none">
                <a:solidFill>
                  <a:srgbClr val="FF6600"/>
                </a:solidFill>
                <a:latin typeface="Montserrat"/>
                <a:ea typeface="Montserrat"/>
                <a:cs typeface="Montserrat"/>
                <a:sym typeface="Montserrat"/>
              </a:rPr>
              <a:t>When seeing is no longer believing</a:t>
            </a:r>
            <a:r>
              <a:rPr lang="en-IE" sz="2250" b="1" i="0" u="none" strike="noStrike" cap="none">
                <a:solidFill>
                  <a:srgbClr val="FF6600"/>
                </a:solidFill>
                <a:latin typeface="Montserrat"/>
                <a:ea typeface="Montserrat"/>
                <a:cs typeface="Montserrat"/>
                <a:sym typeface="Montserrat"/>
              </a:rPr>
              <a:t> </a:t>
            </a:r>
            <a:endParaRPr/>
          </a:p>
        </p:txBody>
      </p:sp>
      <p:sp>
        <p:nvSpPr>
          <p:cNvPr id="1707" name="Google Shape;1707;ge10293faf7_0_3970"/>
          <p:cNvSpPr/>
          <p:nvPr/>
        </p:nvSpPr>
        <p:spPr>
          <a:xfrm>
            <a:off x="4444825" y="1279025"/>
            <a:ext cx="4464900" cy="270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E" sz="1600" b="1" i="0" u="none" strike="noStrike" cap="none">
                <a:solidFill>
                  <a:srgbClr val="000000"/>
                </a:solidFill>
                <a:latin typeface="Montserrat"/>
                <a:ea typeface="Montserrat"/>
                <a:cs typeface="Montserrat"/>
                <a:sym typeface="Montserrat"/>
              </a:rPr>
              <a:t>Developments in these kinds of technologies have obvious social, moral and political implications. </a:t>
            </a:r>
            <a:endParaRPr sz="16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600" b="1">
              <a:latin typeface="Montserrat"/>
              <a:ea typeface="Montserrat"/>
              <a:cs typeface="Montserrat"/>
              <a:sym typeface="Montserrat"/>
            </a:endParaRPr>
          </a:p>
          <a:p>
            <a:pPr marL="0" marR="0" lvl="0" indent="0" algn="l" rtl="0">
              <a:lnSpc>
                <a:spcPct val="100000"/>
              </a:lnSpc>
              <a:spcBef>
                <a:spcPts val="0"/>
              </a:spcBef>
              <a:spcAft>
                <a:spcPts val="0"/>
              </a:spcAft>
              <a:buNone/>
            </a:pPr>
            <a:r>
              <a:rPr lang="en-IE" sz="1600" b="1" i="0" u="none" strike="noStrike" cap="none">
                <a:solidFill>
                  <a:srgbClr val="000000"/>
                </a:solidFill>
                <a:latin typeface="Montserrat"/>
                <a:ea typeface="Montserrat"/>
                <a:cs typeface="Montserrat"/>
                <a:sym typeface="Montserrat"/>
              </a:rPr>
              <a:t>If everything could be fake does that mean that nothing is real anymore? </a:t>
            </a:r>
            <a:endParaRPr sz="16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600" b="1">
              <a:latin typeface="Montserrat"/>
              <a:ea typeface="Montserrat"/>
              <a:cs typeface="Montserrat"/>
              <a:sym typeface="Montserrat"/>
            </a:endParaRPr>
          </a:p>
          <a:p>
            <a:pPr marL="0" marR="0" lvl="0" indent="0" algn="l" rtl="0">
              <a:lnSpc>
                <a:spcPct val="100000"/>
              </a:lnSpc>
              <a:spcBef>
                <a:spcPts val="0"/>
              </a:spcBef>
              <a:spcAft>
                <a:spcPts val="0"/>
              </a:spcAft>
              <a:buNone/>
            </a:pPr>
            <a:r>
              <a:rPr lang="en-IE" sz="1600" b="1" i="0" u="none" strike="noStrike" cap="none">
                <a:solidFill>
                  <a:srgbClr val="000000"/>
                </a:solidFill>
                <a:latin typeface="Montserrat"/>
                <a:ea typeface="Montserrat"/>
                <a:cs typeface="Montserrat"/>
                <a:sym typeface="Montserrat"/>
              </a:rPr>
              <a:t>If deepfakes make people believe they can’t trust video, the problems of false information and conspiracy theories could get worse.</a:t>
            </a:r>
            <a:endParaRPr sz="1600" b="1">
              <a:latin typeface="Montserrat"/>
              <a:ea typeface="Montserrat"/>
              <a:cs typeface="Montserrat"/>
              <a:sym typeface="Montserrat"/>
            </a:endParaRPr>
          </a:p>
        </p:txBody>
      </p:sp>
      <p:pic>
        <p:nvPicPr>
          <p:cNvPr id="1708" name="Google Shape;1708;ge10293faf7_0_3970"/>
          <p:cNvPicPr preferRelativeResize="0"/>
          <p:nvPr/>
        </p:nvPicPr>
        <p:blipFill rotWithShape="1">
          <a:blip r:embed="rId3">
            <a:alphaModFix/>
          </a:blip>
          <a:srcRect/>
          <a:stretch/>
        </p:blipFill>
        <p:spPr>
          <a:xfrm>
            <a:off x="146125" y="1367625"/>
            <a:ext cx="4031098" cy="2545925"/>
          </a:xfrm>
          <a:prstGeom prst="rect">
            <a:avLst/>
          </a:prstGeom>
          <a:noFill/>
          <a:ln w="38100" cap="flat" cmpd="sng">
            <a:solidFill>
              <a:srgbClr val="434343"/>
            </a:solidFill>
            <a:prstDash val="solid"/>
            <a:round/>
            <a:headEnd type="none" w="sm" len="sm"/>
            <a:tailEnd type="none" w="sm" len="sm"/>
          </a:ln>
        </p:spPr>
      </p:pic>
      <p:pic>
        <p:nvPicPr>
          <p:cNvPr id="1709" name="Google Shape;1709;ge10293faf7_0_3970"/>
          <p:cNvPicPr preferRelativeResize="0"/>
          <p:nvPr/>
        </p:nvPicPr>
        <p:blipFill rotWithShape="1">
          <a:blip r:embed="rId4">
            <a:alphaModFix/>
          </a:blip>
          <a:srcRect/>
          <a:stretch/>
        </p:blipFill>
        <p:spPr>
          <a:xfrm>
            <a:off x="146124" y="79781"/>
            <a:ext cx="2542006" cy="56204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ge10293faf7_0_4217"/>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715" name="Google Shape;1715;ge10293faf7_0_4217"/>
          <p:cNvSpPr/>
          <p:nvPr/>
        </p:nvSpPr>
        <p:spPr>
          <a:xfrm>
            <a:off x="3909649" y="181925"/>
            <a:ext cx="4999800" cy="7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IE" sz="2400" b="1" i="0" u="none" strike="noStrike" cap="none">
                <a:solidFill>
                  <a:srgbClr val="FF6600"/>
                </a:solidFill>
                <a:latin typeface="Montserrat"/>
                <a:ea typeface="Montserrat"/>
                <a:cs typeface="Montserrat"/>
                <a:sym typeface="Montserrat"/>
              </a:rPr>
              <a:t>H</a:t>
            </a:r>
            <a:r>
              <a:rPr lang="en-IE" sz="2400" b="1">
                <a:solidFill>
                  <a:srgbClr val="FF6600"/>
                </a:solidFill>
                <a:latin typeface="Montserrat"/>
                <a:ea typeface="Montserrat"/>
                <a:cs typeface="Montserrat"/>
                <a:sym typeface="Montserrat"/>
              </a:rPr>
              <a:t>OW TO SPOT DEEP FAKES</a:t>
            </a:r>
            <a:r>
              <a:rPr lang="en-IE" sz="2400" b="1" i="0" u="none" strike="noStrike" cap="none">
                <a:solidFill>
                  <a:srgbClr val="FF6600"/>
                </a:solidFill>
                <a:latin typeface="Montserrat"/>
                <a:ea typeface="Montserrat"/>
                <a:cs typeface="Montserrat"/>
                <a:sym typeface="Montserrat"/>
              </a:rPr>
              <a:t>?</a:t>
            </a:r>
            <a:endParaRPr sz="2400"/>
          </a:p>
        </p:txBody>
      </p:sp>
      <p:sp>
        <p:nvSpPr>
          <p:cNvPr id="1716" name="Google Shape;1716;ge10293faf7_0_4217"/>
          <p:cNvSpPr/>
          <p:nvPr/>
        </p:nvSpPr>
        <p:spPr>
          <a:xfrm>
            <a:off x="3459150" y="966725"/>
            <a:ext cx="5075400" cy="28680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IE" sz="1800" i="0" u="none" strike="noStrike" cap="none">
                <a:solidFill>
                  <a:srgbClr val="000000"/>
                </a:solidFill>
                <a:latin typeface="Montserrat"/>
                <a:ea typeface="Montserrat"/>
                <a:cs typeface="Montserrat"/>
                <a:sym typeface="Montserrat"/>
              </a:rPr>
              <a:t>We need to use</a:t>
            </a:r>
            <a:r>
              <a:rPr lang="en-IE" sz="1800" b="1" i="0" u="none" strike="noStrike" cap="none">
                <a:solidFill>
                  <a:srgbClr val="000000"/>
                </a:solidFill>
                <a:latin typeface="Montserrat"/>
                <a:ea typeface="Montserrat"/>
                <a:cs typeface="Montserrat"/>
                <a:sym typeface="Montserrat"/>
              </a:rPr>
              <a:t> critical thinking</a:t>
            </a:r>
            <a:r>
              <a:rPr lang="en-IE" sz="1800" i="0" u="none" strike="noStrike" cap="none">
                <a:solidFill>
                  <a:srgbClr val="000000"/>
                </a:solidFill>
                <a:latin typeface="Montserrat"/>
                <a:ea typeface="Montserrat"/>
                <a:cs typeface="Montserrat"/>
                <a:sym typeface="Montserrat"/>
              </a:rPr>
              <a:t> and ask ourselves key questions such as: </a:t>
            </a:r>
            <a:endParaRPr sz="1800">
              <a:latin typeface="Montserrat"/>
              <a:ea typeface="Montserrat"/>
              <a:cs typeface="Montserrat"/>
              <a:sym typeface="Montserrat"/>
            </a:endParaRPr>
          </a:p>
          <a:p>
            <a:pPr marL="457200" marR="0" lvl="0" indent="-342900" algn="l" rtl="0">
              <a:lnSpc>
                <a:spcPct val="115000"/>
              </a:lnSpc>
              <a:spcBef>
                <a:spcPts val="0"/>
              </a:spcBef>
              <a:spcAft>
                <a:spcPts val="0"/>
              </a:spcAft>
              <a:buClr>
                <a:srgbClr val="000000"/>
              </a:buClr>
              <a:buSzPts val="1800"/>
              <a:buFont typeface="Montserrat"/>
              <a:buChar char="●"/>
            </a:pPr>
            <a:r>
              <a:rPr lang="en-IE" sz="1800" b="1" i="0" u="none" strike="noStrike" cap="none">
                <a:solidFill>
                  <a:srgbClr val="000000"/>
                </a:solidFill>
                <a:latin typeface="Montserrat"/>
                <a:ea typeface="Montserrat"/>
                <a:cs typeface="Montserrat"/>
                <a:sym typeface="Montserrat"/>
              </a:rPr>
              <a:t>Who and why is someone sharing this video? </a:t>
            </a:r>
            <a:endParaRPr sz="1800" b="1">
              <a:latin typeface="Montserrat"/>
              <a:ea typeface="Montserrat"/>
              <a:cs typeface="Montserrat"/>
              <a:sym typeface="Montserrat"/>
            </a:endParaRPr>
          </a:p>
          <a:p>
            <a:pPr marL="457200" marR="0" lvl="0" indent="-342900" algn="l" rtl="0">
              <a:lnSpc>
                <a:spcPct val="115000"/>
              </a:lnSpc>
              <a:spcBef>
                <a:spcPts val="0"/>
              </a:spcBef>
              <a:spcAft>
                <a:spcPts val="0"/>
              </a:spcAft>
              <a:buClr>
                <a:srgbClr val="000000"/>
              </a:buClr>
              <a:buSzPts val="1800"/>
              <a:buFont typeface="Montserrat"/>
              <a:buChar char="●"/>
            </a:pPr>
            <a:r>
              <a:rPr lang="en-IE" sz="1800" b="1" i="0" u="none" strike="noStrike" cap="none">
                <a:solidFill>
                  <a:srgbClr val="000000"/>
                </a:solidFill>
                <a:latin typeface="Montserrat"/>
                <a:ea typeface="Montserrat"/>
                <a:cs typeface="Montserrat"/>
                <a:sym typeface="Montserrat"/>
              </a:rPr>
              <a:t>Who or what is the original source? </a:t>
            </a:r>
            <a:endParaRPr sz="1800" b="1">
              <a:latin typeface="Montserrat"/>
              <a:ea typeface="Montserrat"/>
              <a:cs typeface="Montserrat"/>
              <a:sym typeface="Montserrat"/>
            </a:endParaRPr>
          </a:p>
          <a:p>
            <a:pPr marL="457200" marR="0" lvl="0" indent="-342900" algn="l" rtl="0">
              <a:lnSpc>
                <a:spcPct val="115000"/>
              </a:lnSpc>
              <a:spcBef>
                <a:spcPts val="0"/>
              </a:spcBef>
              <a:spcAft>
                <a:spcPts val="0"/>
              </a:spcAft>
              <a:buClr>
                <a:srgbClr val="000000"/>
              </a:buClr>
              <a:buSzPts val="1800"/>
              <a:buFont typeface="Montserrat"/>
              <a:buChar char="●"/>
            </a:pPr>
            <a:r>
              <a:rPr lang="en-IE" sz="1800" b="1" i="0" u="none" strike="noStrike" cap="none">
                <a:solidFill>
                  <a:srgbClr val="000000"/>
                </a:solidFill>
                <a:latin typeface="Montserrat"/>
                <a:ea typeface="Montserrat"/>
                <a:cs typeface="Montserrat"/>
                <a:sym typeface="Montserrat"/>
              </a:rPr>
              <a:t>Is the person in the video saying something you’d never expect them to say? </a:t>
            </a:r>
            <a:endParaRPr sz="1800" b="1">
              <a:latin typeface="Montserrat"/>
              <a:ea typeface="Montserrat"/>
              <a:cs typeface="Montserrat"/>
              <a:sym typeface="Montserrat"/>
            </a:endParaRPr>
          </a:p>
          <a:p>
            <a:pPr marL="457200" marR="0" lvl="0" indent="-342900" algn="l" rtl="0">
              <a:lnSpc>
                <a:spcPct val="115000"/>
              </a:lnSpc>
              <a:spcBef>
                <a:spcPts val="0"/>
              </a:spcBef>
              <a:spcAft>
                <a:spcPts val="0"/>
              </a:spcAft>
              <a:buClr>
                <a:srgbClr val="000000"/>
              </a:buClr>
              <a:buSzPts val="1800"/>
              <a:buFont typeface="Montserrat"/>
              <a:buChar char="●"/>
            </a:pPr>
            <a:r>
              <a:rPr lang="en-IE" sz="1800" b="1" i="0" u="none" strike="noStrike" cap="none">
                <a:solidFill>
                  <a:srgbClr val="000000"/>
                </a:solidFill>
                <a:latin typeface="Montserrat"/>
                <a:ea typeface="Montserrat"/>
                <a:cs typeface="Montserrat"/>
                <a:sym typeface="Montserrat"/>
              </a:rPr>
              <a:t>Does the video advance someone else’s agenda? Who benefits from this video?</a:t>
            </a:r>
            <a:endParaRPr sz="1800" b="1">
              <a:latin typeface="Montserrat"/>
              <a:ea typeface="Montserrat"/>
              <a:cs typeface="Montserrat"/>
              <a:sym typeface="Montserrat"/>
            </a:endParaRPr>
          </a:p>
        </p:txBody>
      </p:sp>
      <p:grpSp>
        <p:nvGrpSpPr>
          <p:cNvPr id="1717" name="Google Shape;1717;ge10293faf7_0_4217"/>
          <p:cNvGrpSpPr/>
          <p:nvPr/>
        </p:nvGrpSpPr>
        <p:grpSpPr>
          <a:xfrm rot="5400000">
            <a:off x="-100890" y="1206030"/>
            <a:ext cx="4185985" cy="2934118"/>
            <a:chOff x="531239" y="2245624"/>
            <a:chExt cx="4710234" cy="3525313"/>
          </a:xfrm>
        </p:grpSpPr>
        <p:pic>
          <p:nvPicPr>
            <p:cNvPr id="1718" name="Google Shape;1718;ge10293faf7_0_4217"/>
            <p:cNvPicPr preferRelativeResize="0"/>
            <p:nvPr/>
          </p:nvPicPr>
          <p:blipFill rotWithShape="1">
            <a:blip r:embed="rId3">
              <a:alphaModFix/>
            </a:blip>
            <a:srcRect/>
            <a:stretch/>
          </p:blipFill>
          <p:spPr>
            <a:xfrm rot="5400000">
              <a:off x="1123699" y="1653164"/>
              <a:ext cx="3525313" cy="4710234"/>
            </a:xfrm>
            <a:prstGeom prst="rect">
              <a:avLst/>
            </a:prstGeom>
            <a:noFill/>
            <a:ln>
              <a:noFill/>
            </a:ln>
          </p:spPr>
        </p:pic>
        <p:sp>
          <p:nvSpPr>
            <p:cNvPr id="1719" name="Google Shape;1719;ge10293faf7_0_4217"/>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grpSp>
      <p:pic>
        <p:nvPicPr>
          <p:cNvPr id="1720" name="Google Shape;1720;ge10293faf7_0_4217"/>
          <p:cNvPicPr preferRelativeResize="0"/>
          <p:nvPr/>
        </p:nvPicPr>
        <p:blipFill rotWithShape="1">
          <a:blip r:embed="rId4">
            <a:alphaModFix/>
          </a:blip>
          <a:srcRect/>
          <a:stretch/>
        </p:blipFill>
        <p:spPr>
          <a:xfrm>
            <a:off x="827776" y="1105600"/>
            <a:ext cx="2352252" cy="3279532"/>
          </a:xfrm>
          <a:prstGeom prst="rect">
            <a:avLst/>
          </a:prstGeom>
          <a:noFill/>
          <a:ln>
            <a:noFill/>
          </a:ln>
        </p:spPr>
      </p:pic>
      <p:pic>
        <p:nvPicPr>
          <p:cNvPr id="1721" name="Google Shape;1721;ge10293faf7_0_4217"/>
          <p:cNvPicPr preferRelativeResize="0"/>
          <p:nvPr/>
        </p:nvPicPr>
        <p:blipFill rotWithShape="1">
          <a:blip r:embed="rId5">
            <a:alphaModFix/>
          </a:blip>
          <a:srcRect/>
          <a:stretch/>
        </p:blipFill>
        <p:spPr>
          <a:xfrm>
            <a:off x="146124" y="79781"/>
            <a:ext cx="2542006" cy="56204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Shape 1725"/>
        <p:cNvGrpSpPr/>
        <p:nvPr/>
      </p:nvGrpSpPr>
      <p:grpSpPr>
        <a:xfrm>
          <a:off x="0" y="0"/>
          <a:ext cx="0" cy="0"/>
          <a:chOff x="0" y="0"/>
          <a:chExt cx="0" cy="0"/>
        </a:xfrm>
      </p:grpSpPr>
      <p:sp>
        <p:nvSpPr>
          <p:cNvPr id="1726" name="Google Shape;1726;ge10293faf7_0_4467"/>
          <p:cNvSpPr txBox="1">
            <a:spLocks noGrp="1"/>
          </p:cNvSpPr>
          <p:nvPr>
            <p:ph type="ctrTitle"/>
          </p:nvPr>
        </p:nvSpPr>
        <p:spPr>
          <a:xfrm>
            <a:off x="151075" y="2337150"/>
            <a:ext cx="5843100" cy="115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4000"/>
              <a:buNone/>
            </a:pPr>
            <a:r>
              <a:rPr lang="en-IE" sz="3000">
                <a:solidFill>
                  <a:srgbClr val="FFC000"/>
                </a:solidFill>
              </a:rPr>
              <a:t>ACTIVITY 4</a:t>
            </a:r>
            <a:br>
              <a:rPr lang="en-IE" sz="3000">
                <a:solidFill>
                  <a:srgbClr val="FFC000"/>
                </a:solidFill>
              </a:rPr>
            </a:br>
            <a:r>
              <a:rPr lang="en-IE" sz="2200">
                <a:solidFill>
                  <a:schemeClr val="lt1"/>
                </a:solidFill>
              </a:rPr>
              <a:t>Social Media and Influencers</a:t>
            </a:r>
            <a:endParaRPr sz="3000">
              <a:solidFill>
                <a:srgbClr val="FFC000"/>
              </a:solidFill>
            </a:endParaRPr>
          </a:p>
        </p:txBody>
      </p:sp>
      <p:pic>
        <p:nvPicPr>
          <p:cNvPr id="1727" name="Google Shape;1727;ge10293faf7_0_4467"/>
          <p:cNvPicPr preferRelativeResize="0"/>
          <p:nvPr/>
        </p:nvPicPr>
        <p:blipFill rotWithShape="1">
          <a:blip r:embed="rId4">
            <a:alphaModFix/>
          </a:blip>
          <a:srcRect/>
          <a:stretch/>
        </p:blipFill>
        <p:spPr>
          <a:xfrm>
            <a:off x="3857953" y="4548319"/>
            <a:ext cx="2136098" cy="47229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ge10293faf7_0_5002"/>
          <p:cNvSpPr txBox="1">
            <a:spLocks noGrp="1"/>
          </p:cNvSpPr>
          <p:nvPr>
            <p:ph type="title"/>
          </p:nvPr>
        </p:nvSpPr>
        <p:spPr>
          <a:xfrm>
            <a:off x="2324600" y="3787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SzPts val="2400"/>
              <a:buNone/>
            </a:pPr>
            <a:r>
              <a:rPr lang="en-IE" sz="2200">
                <a:solidFill>
                  <a:srgbClr val="FF0000"/>
                </a:solidFill>
              </a:rPr>
              <a:t>False information and social media</a:t>
            </a:r>
            <a:endParaRPr sz="2200">
              <a:solidFill>
                <a:srgbClr val="FF0000"/>
              </a:solidFill>
            </a:endParaRPr>
          </a:p>
        </p:txBody>
      </p:sp>
      <p:sp>
        <p:nvSpPr>
          <p:cNvPr id="1733" name="Google Shape;1733;ge10293faf7_0_5002"/>
          <p:cNvSpPr txBox="1">
            <a:spLocks noGrp="1"/>
          </p:cNvSpPr>
          <p:nvPr>
            <p:ph type="body" idx="1"/>
          </p:nvPr>
        </p:nvSpPr>
        <p:spPr>
          <a:xfrm>
            <a:off x="4623825" y="1635025"/>
            <a:ext cx="4384500" cy="2902500"/>
          </a:xfrm>
          <a:prstGeom prst="rect">
            <a:avLst/>
          </a:prstGeom>
          <a:noFill/>
          <a:ln>
            <a:noFill/>
          </a:ln>
        </p:spPr>
        <p:txBody>
          <a:bodyPr spcFirstLastPara="1" wrap="square" lIns="91425" tIns="91425" rIns="91425" bIns="91425" anchor="t" anchorCtr="0">
            <a:noAutofit/>
          </a:bodyPr>
          <a:lstStyle/>
          <a:p>
            <a:pPr marL="457200" lvl="0" indent="-330200" algn="just" rtl="0">
              <a:lnSpc>
                <a:spcPct val="115000"/>
              </a:lnSpc>
              <a:spcBef>
                <a:spcPts val="0"/>
              </a:spcBef>
              <a:spcAft>
                <a:spcPts val="0"/>
              </a:spcAft>
              <a:buClr>
                <a:srgbClr val="000000"/>
              </a:buClr>
              <a:buSzPts val="1600"/>
              <a:buFont typeface="Montserrat"/>
              <a:buChar char="➔"/>
            </a:pPr>
            <a:r>
              <a:rPr lang="en-IE" sz="1600" b="1">
                <a:solidFill>
                  <a:schemeClr val="dk1"/>
                </a:solidFill>
                <a:latin typeface="Montserrat"/>
                <a:ea typeface="Montserrat"/>
                <a:cs typeface="Montserrat"/>
                <a:sym typeface="Montserrat"/>
              </a:rPr>
              <a:t>Where do you mostly get your news from every day?</a:t>
            </a:r>
            <a:endParaRPr sz="1600" b="1">
              <a:solidFill>
                <a:schemeClr val="dk1"/>
              </a:solidFill>
              <a:latin typeface="Montserrat"/>
              <a:ea typeface="Montserrat"/>
              <a:cs typeface="Montserrat"/>
              <a:sym typeface="Montserrat"/>
            </a:endParaRPr>
          </a:p>
          <a:p>
            <a:pPr marL="457200" lvl="0" indent="0" algn="just" rtl="0">
              <a:lnSpc>
                <a:spcPct val="115000"/>
              </a:lnSpc>
              <a:spcBef>
                <a:spcPts val="0"/>
              </a:spcBef>
              <a:spcAft>
                <a:spcPts val="0"/>
              </a:spcAft>
              <a:buSzPts val="2200"/>
              <a:buNone/>
            </a:pPr>
            <a:endParaRPr sz="1600" b="1">
              <a:solidFill>
                <a:schemeClr val="dk1"/>
              </a:solidFill>
              <a:latin typeface="Montserrat"/>
              <a:ea typeface="Montserrat"/>
              <a:cs typeface="Montserrat"/>
              <a:sym typeface="Montserrat"/>
            </a:endParaRPr>
          </a:p>
          <a:p>
            <a:pPr marL="457200" lvl="0" indent="-330200" algn="just" rtl="0">
              <a:lnSpc>
                <a:spcPct val="115000"/>
              </a:lnSpc>
              <a:spcBef>
                <a:spcPts val="0"/>
              </a:spcBef>
              <a:spcAft>
                <a:spcPts val="0"/>
              </a:spcAft>
              <a:buClr>
                <a:srgbClr val="000000"/>
              </a:buClr>
              <a:buSzPts val="1600"/>
              <a:buFont typeface="Montserrat"/>
              <a:buChar char="➔"/>
            </a:pPr>
            <a:r>
              <a:rPr lang="en-IE" sz="1600" b="1">
                <a:solidFill>
                  <a:schemeClr val="dk1"/>
                </a:solidFill>
                <a:latin typeface="Montserrat"/>
                <a:ea typeface="Montserrat"/>
                <a:cs typeface="Montserrat"/>
                <a:sym typeface="Montserrat"/>
              </a:rPr>
              <a:t>What is the difference, if any, between the news that comes from social media and news from traditional outlets such as on the television, radio or newspapers?</a:t>
            </a:r>
            <a:endParaRPr sz="1600" b="1">
              <a:solidFill>
                <a:schemeClr val="dk1"/>
              </a:solidFill>
              <a:latin typeface="Montserrat"/>
              <a:ea typeface="Montserrat"/>
              <a:cs typeface="Montserrat"/>
              <a:sym typeface="Montserrat"/>
            </a:endParaRPr>
          </a:p>
          <a:p>
            <a:pPr marL="457200" lvl="0" indent="0" algn="just" rtl="0">
              <a:lnSpc>
                <a:spcPct val="115000"/>
              </a:lnSpc>
              <a:spcBef>
                <a:spcPts val="0"/>
              </a:spcBef>
              <a:spcAft>
                <a:spcPts val="0"/>
              </a:spcAft>
              <a:buSzPts val="2200"/>
              <a:buNone/>
            </a:pPr>
            <a:endParaRPr sz="1600">
              <a:solidFill>
                <a:schemeClr val="dk1"/>
              </a:solidFill>
              <a:latin typeface="Montserrat"/>
              <a:ea typeface="Montserrat"/>
              <a:cs typeface="Montserrat"/>
              <a:sym typeface="Montserrat"/>
            </a:endParaRPr>
          </a:p>
          <a:p>
            <a:pPr marL="457200" marR="0" lvl="0" indent="0" algn="just" rtl="0">
              <a:lnSpc>
                <a:spcPct val="115000"/>
              </a:lnSpc>
              <a:spcBef>
                <a:spcPts val="0"/>
              </a:spcBef>
              <a:spcAft>
                <a:spcPts val="0"/>
              </a:spcAft>
              <a:buSzPts val="2200"/>
              <a:buNone/>
            </a:pPr>
            <a:endParaRPr sz="1600" b="1">
              <a:solidFill>
                <a:srgbClr val="000000"/>
              </a:solidFill>
              <a:latin typeface="Montserrat"/>
              <a:ea typeface="Montserrat"/>
              <a:cs typeface="Montserrat"/>
              <a:sym typeface="Montserrat"/>
            </a:endParaRPr>
          </a:p>
        </p:txBody>
      </p:sp>
      <p:sp>
        <p:nvSpPr>
          <p:cNvPr id="1734" name="Google Shape;1734;ge10293faf7_0_500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IE"/>
              <a:t>18</a:t>
            </a:fld>
            <a:endParaRPr/>
          </a:p>
        </p:txBody>
      </p:sp>
      <p:pic>
        <p:nvPicPr>
          <p:cNvPr id="1735" name="Google Shape;1735;ge10293faf7_0_5002"/>
          <p:cNvPicPr preferRelativeResize="0"/>
          <p:nvPr/>
        </p:nvPicPr>
        <p:blipFill rotWithShape="1">
          <a:blip r:embed="rId3">
            <a:alphaModFix/>
          </a:blip>
          <a:srcRect/>
          <a:stretch/>
        </p:blipFill>
        <p:spPr>
          <a:xfrm>
            <a:off x="96975" y="79150"/>
            <a:ext cx="2470897" cy="564879"/>
          </a:xfrm>
          <a:prstGeom prst="rect">
            <a:avLst/>
          </a:prstGeom>
          <a:noFill/>
          <a:ln>
            <a:noFill/>
          </a:ln>
        </p:spPr>
      </p:pic>
      <p:grpSp>
        <p:nvGrpSpPr>
          <p:cNvPr id="1736" name="Google Shape;1736;ge10293faf7_0_5002"/>
          <p:cNvGrpSpPr/>
          <p:nvPr/>
        </p:nvGrpSpPr>
        <p:grpSpPr>
          <a:xfrm>
            <a:off x="164164" y="1376010"/>
            <a:ext cx="4459649" cy="3097339"/>
            <a:chOff x="531239" y="2245624"/>
            <a:chExt cx="4710233" cy="3525312"/>
          </a:xfrm>
        </p:grpSpPr>
        <p:pic>
          <p:nvPicPr>
            <p:cNvPr id="1737" name="Google Shape;1737;ge10293faf7_0_5002"/>
            <p:cNvPicPr preferRelativeResize="0"/>
            <p:nvPr/>
          </p:nvPicPr>
          <p:blipFill rotWithShape="1">
            <a:blip r:embed="rId4">
              <a:alphaModFix/>
            </a:blip>
            <a:srcRect/>
            <a:stretch/>
          </p:blipFill>
          <p:spPr>
            <a:xfrm rot="5400000">
              <a:off x="1123700" y="1653164"/>
              <a:ext cx="3525312" cy="4710233"/>
            </a:xfrm>
            <a:prstGeom prst="rect">
              <a:avLst/>
            </a:prstGeom>
            <a:noFill/>
            <a:ln>
              <a:noFill/>
            </a:ln>
          </p:spPr>
        </p:pic>
        <p:sp>
          <p:nvSpPr>
            <p:cNvPr id="1738" name="Google Shape;1738;ge10293faf7_0_5002"/>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1739" name="Google Shape;1739;ge10293faf7_0_5002"/>
          <p:cNvPicPr preferRelativeResize="0"/>
          <p:nvPr/>
        </p:nvPicPr>
        <p:blipFill rotWithShape="1">
          <a:blip r:embed="rId5">
            <a:alphaModFix/>
          </a:blip>
          <a:srcRect/>
          <a:stretch/>
        </p:blipFill>
        <p:spPr>
          <a:xfrm>
            <a:off x="711714" y="1670619"/>
            <a:ext cx="3560685" cy="249110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pic>
        <p:nvPicPr>
          <p:cNvPr id="1744" name="Google Shape;1744;ge10293faf7_0_4722"/>
          <p:cNvPicPr preferRelativeResize="0"/>
          <p:nvPr/>
        </p:nvPicPr>
        <p:blipFill rotWithShape="1">
          <a:blip r:embed="rId3">
            <a:alphaModFix/>
          </a:blip>
          <a:srcRect/>
          <a:stretch/>
        </p:blipFill>
        <p:spPr>
          <a:xfrm>
            <a:off x="4734925" y="2432635"/>
            <a:ext cx="4364427" cy="2340189"/>
          </a:xfrm>
          <a:prstGeom prst="rect">
            <a:avLst/>
          </a:prstGeom>
          <a:noFill/>
          <a:ln>
            <a:noFill/>
          </a:ln>
        </p:spPr>
      </p:pic>
      <p:sp>
        <p:nvSpPr>
          <p:cNvPr id="1745" name="Google Shape;1745;ge10293faf7_0_47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IE"/>
              <a:t>19</a:t>
            </a:fld>
            <a:endParaRPr/>
          </a:p>
        </p:txBody>
      </p:sp>
      <p:pic>
        <p:nvPicPr>
          <p:cNvPr id="1746" name="Google Shape;1746;ge10293faf7_0_4722"/>
          <p:cNvPicPr preferRelativeResize="0"/>
          <p:nvPr/>
        </p:nvPicPr>
        <p:blipFill rotWithShape="1">
          <a:blip r:embed="rId4">
            <a:alphaModFix/>
          </a:blip>
          <a:srcRect/>
          <a:stretch/>
        </p:blipFill>
        <p:spPr>
          <a:xfrm>
            <a:off x="602129" y="125821"/>
            <a:ext cx="2542005" cy="562043"/>
          </a:xfrm>
          <a:prstGeom prst="rect">
            <a:avLst/>
          </a:prstGeom>
          <a:noFill/>
          <a:ln>
            <a:noFill/>
          </a:ln>
        </p:spPr>
      </p:pic>
      <p:sp>
        <p:nvSpPr>
          <p:cNvPr id="1747" name="Google Shape;1747;ge10293faf7_0_4722"/>
          <p:cNvSpPr/>
          <p:nvPr/>
        </p:nvSpPr>
        <p:spPr>
          <a:xfrm>
            <a:off x="1671126" y="419325"/>
            <a:ext cx="72918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IE" sz="2200" b="1" i="0" u="none" strike="noStrike" cap="none">
                <a:solidFill>
                  <a:srgbClr val="FF6600"/>
                </a:solidFill>
                <a:latin typeface="Montserrat"/>
                <a:ea typeface="Montserrat"/>
                <a:cs typeface="Montserrat"/>
                <a:sym typeface="Montserrat"/>
              </a:rPr>
              <a:t>False information </a:t>
            </a:r>
            <a:r>
              <a:rPr lang="en-IE" sz="2200" b="1">
                <a:solidFill>
                  <a:srgbClr val="FF6600"/>
                </a:solidFill>
                <a:latin typeface="Montserrat"/>
                <a:ea typeface="Montserrat"/>
                <a:cs typeface="Montserrat"/>
                <a:sym typeface="Montserrat"/>
              </a:rPr>
              <a:t>and </a:t>
            </a:r>
            <a:r>
              <a:rPr lang="en-IE" sz="2200" b="1" i="0" u="none" strike="noStrike" cap="none">
                <a:solidFill>
                  <a:srgbClr val="FF6600"/>
                </a:solidFill>
                <a:latin typeface="Montserrat"/>
                <a:ea typeface="Montserrat"/>
                <a:cs typeface="Montserrat"/>
                <a:sym typeface="Montserrat"/>
              </a:rPr>
              <a:t>social media </a:t>
            </a:r>
            <a:endParaRPr sz="2200"/>
          </a:p>
        </p:txBody>
      </p:sp>
      <p:sp>
        <p:nvSpPr>
          <p:cNvPr id="1748" name="Google Shape;1748;ge10293faf7_0_4722"/>
          <p:cNvSpPr/>
          <p:nvPr/>
        </p:nvSpPr>
        <p:spPr>
          <a:xfrm>
            <a:off x="177175" y="1305925"/>
            <a:ext cx="4781100" cy="2246700"/>
          </a:xfrm>
          <a:prstGeom prst="rect">
            <a:avLst/>
          </a:prstGeom>
          <a:solidFill>
            <a:schemeClr val="lt1"/>
          </a:solidFill>
          <a:ln>
            <a:noFill/>
          </a:ln>
        </p:spPr>
        <p:txBody>
          <a:bodyPr spcFirstLastPara="1" wrap="square" lIns="91425" tIns="45700" rIns="91425" bIns="45700" anchor="t" anchorCtr="0">
            <a:noAutofit/>
          </a:bodyPr>
          <a:lstStyle/>
          <a:p>
            <a:pPr marL="285750" marR="0" lvl="0" indent="-298450" algn="l" rtl="0">
              <a:lnSpc>
                <a:spcPct val="115000"/>
              </a:lnSpc>
              <a:spcBef>
                <a:spcPts val="0"/>
              </a:spcBef>
              <a:spcAft>
                <a:spcPts val="0"/>
              </a:spcAft>
              <a:buClr>
                <a:srgbClr val="000000"/>
              </a:buClr>
              <a:buSzPts val="1600"/>
              <a:buFont typeface="Montserrat"/>
              <a:buChar char="•"/>
            </a:pPr>
            <a:r>
              <a:rPr lang="en-IE" sz="1600" b="1" i="0" u="none" strike="noStrike" cap="none" dirty="0">
                <a:solidFill>
                  <a:srgbClr val="000000"/>
                </a:solidFill>
                <a:latin typeface="Montserrat"/>
                <a:ea typeface="Montserrat"/>
                <a:cs typeface="Montserrat"/>
                <a:sym typeface="Montserrat"/>
              </a:rPr>
              <a:t>Information overload and a general lack of understanding about how the internet works by people has also contributed to an increase in fake news or hoax stories. </a:t>
            </a:r>
            <a:endParaRPr sz="1600" b="1" i="0" u="none" strike="noStrike" cap="none" dirty="0">
              <a:solidFill>
                <a:srgbClr val="000000"/>
              </a:solidFill>
              <a:latin typeface="Montserrat"/>
              <a:ea typeface="Montserrat"/>
              <a:cs typeface="Montserrat"/>
              <a:sym typeface="Montserrat"/>
            </a:endParaRPr>
          </a:p>
          <a:p>
            <a:pPr marL="457200" marR="0" lvl="0" indent="0" algn="l" rtl="0">
              <a:lnSpc>
                <a:spcPct val="115000"/>
              </a:lnSpc>
              <a:spcBef>
                <a:spcPts val="0"/>
              </a:spcBef>
              <a:spcAft>
                <a:spcPts val="0"/>
              </a:spcAft>
              <a:buNone/>
            </a:pPr>
            <a:endParaRPr sz="1600" b="1" dirty="0">
              <a:latin typeface="Montserrat"/>
              <a:ea typeface="Montserrat"/>
              <a:cs typeface="Montserrat"/>
              <a:sym typeface="Montserrat"/>
            </a:endParaRPr>
          </a:p>
          <a:p>
            <a:pPr marL="285750" marR="0" lvl="0" indent="-298450" algn="l" rtl="0">
              <a:lnSpc>
                <a:spcPct val="115000"/>
              </a:lnSpc>
              <a:spcBef>
                <a:spcPts val="0"/>
              </a:spcBef>
              <a:spcAft>
                <a:spcPts val="0"/>
              </a:spcAft>
              <a:buClr>
                <a:srgbClr val="000000"/>
              </a:buClr>
              <a:buSzPts val="1600"/>
              <a:buFont typeface="Montserrat"/>
              <a:buChar char="•"/>
            </a:pPr>
            <a:r>
              <a:rPr lang="en-IE" sz="1600" b="1" i="0" u="none" strike="noStrike" cap="none" dirty="0">
                <a:solidFill>
                  <a:srgbClr val="000000"/>
                </a:solidFill>
                <a:latin typeface="Montserrat"/>
                <a:ea typeface="Montserrat"/>
                <a:cs typeface="Montserrat"/>
                <a:sym typeface="Montserrat"/>
              </a:rPr>
              <a:t>Social media sites can play a big part in increasing the reach of these type of stories.</a:t>
            </a:r>
            <a:endParaRPr sz="1600" b="1" dirty="0">
              <a:latin typeface="Montserrat"/>
              <a:ea typeface="Montserrat"/>
              <a:cs typeface="Montserrat"/>
              <a:sym typeface="Montserrat"/>
            </a:endParaRPr>
          </a:p>
          <a:p>
            <a:pPr marL="0" marR="0" lvl="0" indent="0" algn="l" rtl="0">
              <a:lnSpc>
                <a:spcPct val="115000"/>
              </a:lnSpc>
              <a:spcBef>
                <a:spcPts val="0"/>
              </a:spcBef>
              <a:spcAft>
                <a:spcPts val="0"/>
              </a:spcAft>
              <a:buNone/>
            </a:pPr>
            <a:r>
              <a:rPr lang="en-IE" sz="1600" b="1" i="1" u="none" strike="noStrike" cap="none" dirty="0">
                <a:solidFill>
                  <a:srgbClr val="000000"/>
                </a:solidFill>
                <a:latin typeface="Montserrat"/>
                <a:ea typeface="Montserrat"/>
                <a:cs typeface="Montserrat"/>
                <a:sym typeface="Montserrat"/>
              </a:rPr>
              <a:t>The economics of social media favour gossip, novelty, speed and “shareability”, </a:t>
            </a:r>
            <a:endParaRPr sz="1600" b="1" i="1" u="none" strike="noStrike" cap="none" dirty="0">
              <a:solidFill>
                <a:srgbClr val="000000"/>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n-IE" sz="1600" b="1" i="1" dirty="0">
                <a:latin typeface="Montserrat"/>
                <a:ea typeface="Montserrat"/>
                <a:cs typeface="Montserrat"/>
                <a:sym typeface="Montserrat"/>
              </a:rPr>
              <a:t>   	 </a:t>
            </a:r>
            <a:r>
              <a:rPr lang="en-IE" sz="1600" b="1" i="1" u="none" strike="noStrike" cap="none" dirty="0">
                <a:solidFill>
                  <a:srgbClr val="000000"/>
                </a:solidFill>
                <a:latin typeface="Montserrat"/>
                <a:ea typeface="Montserrat"/>
                <a:cs typeface="Montserrat"/>
                <a:sym typeface="Montserrat"/>
              </a:rPr>
              <a:t>Simeon Yates</a:t>
            </a:r>
            <a:endParaRPr sz="1600" b="1" i="1" dirty="0">
              <a:latin typeface="Montserrat"/>
              <a:ea typeface="Montserrat"/>
              <a:cs typeface="Montserrat"/>
              <a:sym typeface="Montserrat"/>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749" name="Google Shape;1749;ge10293faf7_0_4722"/>
          <p:cNvPicPr preferRelativeResize="0"/>
          <p:nvPr/>
        </p:nvPicPr>
        <p:blipFill rotWithShape="1">
          <a:blip r:embed="rId5">
            <a:alphaModFix/>
          </a:blip>
          <a:srcRect/>
          <a:stretch/>
        </p:blipFill>
        <p:spPr>
          <a:xfrm>
            <a:off x="6011334" y="1481666"/>
            <a:ext cx="1218018" cy="1183218"/>
          </a:xfrm>
          <a:prstGeom prst="rect">
            <a:avLst/>
          </a:prstGeom>
          <a:noFill/>
          <a:ln>
            <a:noFill/>
          </a:ln>
        </p:spPr>
      </p:pic>
      <p:pic>
        <p:nvPicPr>
          <p:cNvPr id="1750" name="Google Shape;1750;ge10293faf7_0_4722"/>
          <p:cNvPicPr preferRelativeResize="0"/>
          <p:nvPr/>
        </p:nvPicPr>
        <p:blipFill rotWithShape="1">
          <a:blip r:embed="rId6">
            <a:alphaModFix/>
          </a:blip>
          <a:srcRect/>
          <a:stretch/>
        </p:blipFill>
        <p:spPr>
          <a:xfrm>
            <a:off x="7552337" y="1100666"/>
            <a:ext cx="1553044" cy="156421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6"/>
        <p:cNvGrpSpPr/>
        <p:nvPr/>
      </p:nvGrpSpPr>
      <p:grpSpPr>
        <a:xfrm>
          <a:off x="0" y="0"/>
          <a:ext cx="0" cy="0"/>
          <a:chOff x="0" y="0"/>
          <a:chExt cx="0" cy="0"/>
        </a:xfrm>
      </p:grpSpPr>
      <p:sp>
        <p:nvSpPr>
          <p:cNvPr id="1587" name="Google Shape;1587;ge10293faf7_0_391"/>
          <p:cNvSpPr txBox="1">
            <a:spLocks noGrp="1"/>
          </p:cNvSpPr>
          <p:nvPr>
            <p:ph type="ctrTitle"/>
          </p:nvPr>
        </p:nvSpPr>
        <p:spPr>
          <a:xfrm>
            <a:off x="151075" y="2337150"/>
            <a:ext cx="4635000" cy="115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4000"/>
              <a:buNone/>
            </a:pPr>
            <a:r>
              <a:rPr lang="en-IE" sz="3000">
                <a:solidFill>
                  <a:srgbClr val="FFC000"/>
                </a:solidFill>
              </a:rPr>
              <a:t>ACTIVITY 1</a:t>
            </a:r>
            <a:br>
              <a:rPr lang="en-IE" sz="3000">
                <a:solidFill>
                  <a:srgbClr val="FFC000"/>
                </a:solidFill>
              </a:rPr>
            </a:br>
            <a:r>
              <a:rPr lang="en-IE" sz="2200">
                <a:solidFill>
                  <a:schemeClr val="lt1"/>
                </a:solidFill>
              </a:rPr>
              <a:t>What is False Information?</a:t>
            </a:r>
            <a:endParaRPr sz="3000">
              <a:solidFill>
                <a:srgbClr val="FFC000"/>
              </a:solidFill>
            </a:endParaRPr>
          </a:p>
        </p:txBody>
      </p:sp>
      <p:pic>
        <p:nvPicPr>
          <p:cNvPr id="1588" name="Google Shape;1588;ge10293faf7_0_391"/>
          <p:cNvPicPr preferRelativeResize="0"/>
          <p:nvPr/>
        </p:nvPicPr>
        <p:blipFill rotWithShape="1">
          <a:blip r:embed="rId4">
            <a:alphaModFix/>
          </a:blip>
          <a:srcRect/>
          <a:stretch/>
        </p:blipFill>
        <p:spPr>
          <a:xfrm>
            <a:off x="3857953" y="4548319"/>
            <a:ext cx="2136098" cy="47229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755" name="Google Shape;1755;gd996e5f40f_2_6"/>
          <p:cNvGrpSpPr/>
          <p:nvPr/>
        </p:nvGrpSpPr>
        <p:grpSpPr>
          <a:xfrm rot="5400000">
            <a:off x="-541177" y="1431159"/>
            <a:ext cx="3800688" cy="2459963"/>
            <a:chOff x="531239" y="2245624"/>
            <a:chExt cx="4710234" cy="3525313"/>
          </a:xfrm>
        </p:grpSpPr>
        <p:pic>
          <p:nvPicPr>
            <p:cNvPr id="1756" name="Google Shape;1756;gd996e5f40f_2_6"/>
            <p:cNvPicPr preferRelativeResize="0"/>
            <p:nvPr/>
          </p:nvPicPr>
          <p:blipFill rotWithShape="1">
            <a:blip r:embed="rId3">
              <a:alphaModFix/>
            </a:blip>
            <a:srcRect/>
            <a:stretch/>
          </p:blipFill>
          <p:spPr>
            <a:xfrm rot="5400000">
              <a:off x="1123699" y="1653164"/>
              <a:ext cx="3525313" cy="4710234"/>
            </a:xfrm>
            <a:prstGeom prst="rect">
              <a:avLst/>
            </a:prstGeom>
            <a:noFill/>
            <a:ln>
              <a:noFill/>
            </a:ln>
          </p:spPr>
        </p:pic>
        <p:sp>
          <p:nvSpPr>
            <p:cNvPr id="1757" name="Google Shape;1757;gd996e5f40f_2_6"/>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1758" name="Google Shape;1758;gd996e5f40f_2_6"/>
          <p:cNvPicPr preferRelativeResize="0"/>
          <p:nvPr/>
        </p:nvPicPr>
        <p:blipFill rotWithShape="1">
          <a:blip r:embed="rId4">
            <a:alphaModFix/>
          </a:blip>
          <a:srcRect/>
          <a:stretch/>
        </p:blipFill>
        <p:spPr>
          <a:xfrm>
            <a:off x="129170" y="76131"/>
            <a:ext cx="2228247" cy="492670"/>
          </a:xfrm>
          <a:prstGeom prst="rect">
            <a:avLst/>
          </a:prstGeom>
          <a:noFill/>
          <a:ln>
            <a:noFill/>
          </a:ln>
        </p:spPr>
      </p:pic>
      <p:pic>
        <p:nvPicPr>
          <p:cNvPr id="1759" name="Google Shape;1759;gd996e5f40f_2_6" descr="A picture containing indoor&#10;&#10;Description automatically generated"/>
          <p:cNvPicPr preferRelativeResize="0"/>
          <p:nvPr/>
        </p:nvPicPr>
        <p:blipFill rotWithShape="1">
          <a:blip r:embed="rId5">
            <a:alphaModFix/>
          </a:blip>
          <a:srcRect/>
          <a:stretch/>
        </p:blipFill>
        <p:spPr>
          <a:xfrm>
            <a:off x="357653" y="1223807"/>
            <a:ext cx="2003011" cy="3219716"/>
          </a:xfrm>
          <a:prstGeom prst="rect">
            <a:avLst/>
          </a:prstGeom>
          <a:noFill/>
          <a:ln>
            <a:noFill/>
          </a:ln>
        </p:spPr>
      </p:pic>
      <p:sp>
        <p:nvSpPr>
          <p:cNvPr id="1760" name="Google Shape;1760;gd996e5f40f_2_6"/>
          <p:cNvSpPr txBox="1"/>
          <p:nvPr/>
        </p:nvSpPr>
        <p:spPr>
          <a:xfrm>
            <a:off x="3305878" y="159460"/>
            <a:ext cx="7471800" cy="513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200"/>
              <a:buFont typeface="Arial"/>
              <a:buNone/>
            </a:pPr>
            <a:r>
              <a:rPr lang="en-IE" sz="2200" b="1">
                <a:latin typeface="Montserrat"/>
                <a:ea typeface="Montserrat"/>
                <a:cs typeface="Montserrat"/>
                <a:sym typeface="Montserrat"/>
              </a:rPr>
              <a:t>Social Media, Influencers and Me</a:t>
            </a:r>
            <a:endParaRPr sz="2200" b="1" i="0" u="none" strike="noStrike" cap="none">
              <a:solidFill>
                <a:srgbClr val="000000"/>
              </a:solidFill>
              <a:latin typeface="Montserrat"/>
              <a:ea typeface="Montserrat"/>
              <a:cs typeface="Montserrat"/>
              <a:sym typeface="Montserrat"/>
            </a:endParaRPr>
          </a:p>
        </p:txBody>
      </p:sp>
      <p:sp>
        <p:nvSpPr>
          <p:cNvPr id="1761" name="Google Shape;1761;gd996e5f40f_2_6"/>
          <p:cNvSpPr txBox="1"/>
          <p:nvPr/>
        </p:nvSpPr>
        <p:spPr>
          <a:xfrm>
            <a:off x="2503650" y="777950"/>
            <a:ext cx="6472500" cy="411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IE" sz="1600">
                <a:solidFill>
                  <a:srgbClr val="FF50F6"/>
                </a:solidFill>
                <a:latin typeface="Montserrat"/>
                <a:ea typeface="Montserrat"/>
                <a:cs typeface="Montserrat"/>
                <a:sym typeface="Montserrat"/>
              </a:rPr>
              <a:t>Reflect on your  social media habits and responses to worksheet 2.4 and discuss: </a:t>
            </a:r>
            <a:endParaRPr sz="1600">
              <a:solidFill>
                <a:srgbClr val="FF50F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sz="1600">
                <a:solidFill>
                  <a:srgbClr val="FF50F6"/>
                </a:solidFill>
                <a:latin typeface="Montserrat"/>
                <a:ea typeface="Montserrat"/>
                <a:cs typeface="Montserrat"/>
                <a:sym typeface="Montserrat"/>
              </a:rPr>
              <a:t>— </a:t>
            </a:r>
            <a:r>
              <a:rPr lang="en-IE" sz="1600">
                <a:solidFill>
                  <a:schemeClr val="dk1"/>
                </a:solidFill>
                <a:latin typeface="Montserrat"/>
                <a:ea typeface="Montserrat"/>
                <a:cs typeface="Montserrat"/>
                <a:sym typeface="Montserrat"/>
              </a:rPr>
              <a:t>What do we mean by ‘an influencer’?</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sz="1600">
                <a:solidFill>
                  <a:srgbClr val="FF50F6"/>
                </a:solidFill>
                <a:latin typeface="Montserrat"/>
                <a:ea typeface="Montserrat"/>
                <a:cs typeface="Montserrat"/>
                <a:sym typeface="Montserrat"/>
              </a:rPr>
              <a:t>— </a:t>
            </a:r>
            <a:r>
              <a:rPr lang="en-IE" sz="1600">
                <a:solidFill>
                  <a:schemeClr val="dk1"/>
                </a:solidFill>
                <a:latin typeface="Montserrat"/>
                <a:ea typeface="Montserrat"/>
                <a:cs typeface="Montserrat"/>
                <a:sym typeface="Montserrat"/>
              </a:rPr>
              <a:t>How do you usually find or follow influencers and why?</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sz="1600">
                <a:solidFill>
                  <a:srgbClr val="FF50F6"/>
                </a:solidFill>
                <a:latin typeface="Montserrat"/>
                <a:ea typeface="Montserrat"/>
                <a:cs typeface="Montserrat"/>
                <a:sym typeface="Montserrat"/>
              </a:rPr>
              <a:t>— </a:t>
            </a:r>
            <a:r>
              <a:rPr lang="en-IE" sz="1600">
                <a:solidFill>
                  <a:schemeClr val="dk1"/>
                </a:solidFill>
                <a:latin typeface="Montserrat"/>
                <a:ea typeface="Montserrat"/>
                <a:cs typeface="Montserrat"/>
                <a:sym typeface="Montserrat"/>
              </a:rPr>
              <a:t>How might people quietly or anonymously be influencers or connect people to support or shape new ideas?</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sz="1600">
                <a:solidFill>
                  <a:srgbClr val="FF50F6"/>
                </a:solidFill>
                <a:latin typeface="Montserrat"/>
                <a:ea typeface="Montserrat"/>
                <a:cs typeface="Montserrat"/>
                <a:sym typeface="Montserrat"/>
              </a:rPr>
              <a:t>— </a:t>
            </a:r>
            <a:r>
              <a:rPr lang="en-IE" sz="1600">
                <a:solidFill>
                  <a:schemeClr val="dk1"/>
                </a:solidFill>
                <a:latin typeface="Montserrat"/>
                <a:ea typeface="Montserrat"/>
                <a:cs typeface="Montserrat"/>
                <a:sym typeface="Montserrat"/>
              </a:rPr>
              <a:t>If someone is anonymous can they still be a good influencer? How?</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sz="1600">
                <a:solidFill>
                  <a:srgbClr val="FF50F6"/>
                </a:solidFill>
                <a:latin typeface="Montserrat"/>
                <a:ea typeface="Montserrat"/>
                <a:cs typeface="Montserrat"/>
                <a:sym typeface="Montserrat"/>
              </a:rPr>
              <a:t>— </a:t>
            </a:r>
            <a:r>
              <a:rPr lang="en-IE" sz="1600">
                <a:solidFill>
                  <a:schemeClr val="dk1"/>
                </a:solidFill>
                <a:latin typeface="Montserrat"/>
                <a:ea typeface="Montserrat"/>
                <a:cs typeface="Montserrat"/>
                <a:sym typeface="Montserrat"/>
              </a:rPr>
              <a:t>How does someone’s personality influence how they influence or lead others?</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IE" sz="1600">
                <a:solidFill>
                  <a:srgbClr val="FF50F6"/>
                </a:solidFill>
                <a:latin typeface="Montserrat"/>
                <a:ea typeface="Montserrat"/>
                <a:cs typeface="Montserrat"/>
                <a:sym typeface="Montserrat"/>
              </a:rPr>
              <a:t>— </a:t>
            </a:r>
            <a:r>
              <a:rPr lang="en-IE" sz="1600">
                <a:solidFill>
                  <a:schemeClr val="dk1"/>
                </a:solidFill>
                <a:latin typeface="Montserrat"/>
                <a:ea typeface="Montserrat"/>
                <a:cs typeface="Montserrat"/>
                <a:sym typeface="Montserrat"/>
              </a:rPr>
              <a:t>Are influencers reliable sources of information? </a:t>
            </a:r>
            <a:endParaRPr sz="1600">
              <a:solidFill>
                <a:schemeClr val="dk1"/>
              </a:solidFill>
              <a:latin typeface="Montserrat"/>
              <a:ea typeface="Montserrat"/>
              <a:cs typeface="Montserrat"/>
              <a:sym typeface="Montserrat"/>
            </a:endParaRPr>
          </a:p>
          <a:p>
            <a:pPr marL="0" lvl="0" indent="457200" algn="l" rtl="0">
              <a:lnSpc>
                <a:spcPct val="115000"/>
              </a:lnSpc>
              <a:spcBef>
                <a:spcPts val="0"/>
              </a:spcBef>
              <a:spcAft>
                <a:spcPts val="0"/>
              </a:spcAft>
              <a:buClr>
                <a:schemeClr val="dk1"/>
              </a:buClr>
              <a:buSzPts val="1100"/>
              <a:buFont typeface="Arial"/>
              <a:buNone/>
            </a:pPr>
            <a:r>
              <a:rPr lang="en-IE" sz="1600">
                <a:solidFill>
                  <a:schemeClr val="dk1"/>
                </a:solidFill>
                <a:latin typeface="Montserrat"/>
                <a:ea typeface="Montserrat"/>
                <a:cs typeface="Montserrat"/>
                <a:sym typeface="Montserrat"/>
              </a:rPr>
              <a:t>Why? Why not?</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sz="1600">
                <a:solidFill>
                  <a:srgbClr val="FF50F6"/>
                </a:solidFill>
                <a:latin typeface="Montserrat"/>
                <a:ea typeface="Montserrat"/>
                <a:cs typeface="Montserrat"/>
                <a:sym typeface="Montserrat"/>
              </a:rPr>
              <a:t>— </a:t>
            </a:r>
            <a:r>
              <a:rPr lang="en-IE" sz="1600">
                <a:solidFill>
                  <a:schemeClr val="dk1"/>
                </a:solidFill>
                <a:latin typeface="Montserrat"/>
                <a:ea typeface="Montserrat"/>
                <a:cs typeface="Montserrat"/>
                <a:sym typeface="Montserrat"/>
              </a:rPr>
              <a:t>Can you think of any examples where an influencer shared false information either knowing or unknowingly?</a:t>
            </a:r>
            <a:endParaRPr sz="1600">
              <a:latin typeface="Montserrat Light"/>
              <a:ea typeface="Montserrat Light"/>
              <a:cs typeface="Montserrat Light"/>
              <a:sym typeface="Montserrat Light"/>
            </a:endParaRPr>
          </a:p>
        </p:txBody>
      </p:sp>
      <p:sp>
        <p:nvSpPr>
          <p:cNvPr id="1762" name="Google Shape;1762;gd996e5f40f_2_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IE">
                <a:solidFill>
                  <a:srgbClr val="FFFFFF"/>
                </a:solidFill>
              </a:rPr>
              <a:t>20</a:t>
            </a:fld>
            <a:endParaRPr>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66"/>
        <p:cNvGrpSpPr/>
        <p:nvPr/>
      </p:nvGrpSpPr>
      <p:grpSpPr>
        <a:xfrm>
          <a:off x="0" y="0"/>
          <a:ext cx="0" cy="0"/>
          <a:chOff x="0" y="0"/>
          <a:chExt cx="0" cy="0"/>
        </a:xfrm>
      </p:grpSpPr>
      <p:sp>
        <p:nvSpPr>
          <p:cNvPr id="1767" name="Google Shape;1767;gd996e5f40f_2_49"/>
          <p:cNvSpPr txBox="1"/>
          <p:nvPr/>
        </p:nvSpPr>
        <p:spPr>
          <a:xfrm>
            <a:off x="5489067" y="214884"/>
            <a:ext cx="4457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400" b="1" i="0" u="none" strike="noStrike" cap="none">
                <a:solidFill>
                  <a:srgbClr val="000000"/>
                </a:solidFill>
                <a:latin typeface="Arial"/>
                <a:ea typeface="Arial"/>
                <a:cs typeface="Arial"/>
                <a:sym typeface="Arial"/>
              </a:rPr>
              <a:t>The Full Picture Video</a:t>
            </a:r>
            <a:endParaRPr sz="1400" b="0" i="0" u="none" strike="noStrike" cap="none">
              <a:solidFill>
                <a:srgbClr val="000000"/>
              </a:solidFill>
              <a:latin typeface="Arial"/>
              <a:ea typeface="Arial"/>
              <a:cs typeface="Arial"/>
              <a:sym typeface="Arial"/>
            </a:endParaRPr>
          </a:p>
        </p:txBody>
      </p:sp>
      <p:grpSp>
        <p:nvGrpSpPr>
          <p:cNvPr id="1768" name="Google Shape;1768;gd996e5f40f_2_49"/>
          <p:cNvGrpSpPr/>
          <p:nvPr/>
        </p:nvGrpSpPr>
        <p:grpSpPr>
          <a:xfrm>
            <a:off x="3017676" y="781995"/>
            <a:ext cx="4710234" cy="3525313"/>
            <a:chOff x="531239" y="2245624"/>
            <a:chExt cx="4710234" cy="3525313"/>
          </a:xfrm>
        </p:grpSpPr>
        <p:pic>
          <p:nvPicPr>
            <p:cNvPr id="1769" name="Google Shape;1769;gd996e5f40f_2_49"/>
            <p:cNvPicPr preferRelativeResize="0"/>
            <p:nvPr/>
          </p:nvPicPr>
          <p:blipFill rotWithShape="1">
            <a:blip r:embed="rId3">
              <a:alphaModFix/>
            </a:blip>
            <a:srcRect/>
            <a:stretch/>
          </p:blipFill>
          <p:spPr>
            <a:xfrm rot="5400000">
              <a:off x="1123699" y="1653164"/>
              <a:ext cx="3525313" cy="4710234"/>
            </a:xfrm>
            <a:prstGeom prst="rect">
              <a:avLst/>
            </a:prstGeom>
            <a:noFill/>
            <a:ln>
              <a:noFill/>
            </a:ln>
          </p:spPr>
        </p:pic>
        <p:sp>
          <p:nvSpPr>
            <p:cNvPr id="1770" name="Google Shape;1770;gd996e5f40f_2_49"/>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Arial"/>
                <a:ea typeface="Arial"/>
                <a:cs typeface="Arial"/>
                <a:sym typeface="Arial"/>
              </a:endParaRPr>
            </a:p>
          </p:txBody>
        </p:sp>
      </p:grpSp>
      <p:pic>
        <p:nvPicPr>
          <p:cNvPr id="1771" name="Google Shape;1771;gd996e5f40f_2_49"/>
          <p:cNvPicPr preferRelativeResize="0"/>
          <p:nvPr/>
        </p:nvPicPr>
        <p:blipFill rotWithShape="1">
          <a:blip r:embed="rId4">
            <a:alphaModFix/>
          </a:blip>
          <a:srcRect/>
          <a:stretch/>
        </p:blipFill>
        <p:spPr>
          <a:xfrm>
            <a:off x="3355525" y="1068600"/>
            <a:ext cx="4034526" cy="2889125"/>
          </a:xfrm>
          <a:prstGeom prst="rect">
            <a:avLst/>
          </a:prstGeom>
          <a:noFill/>
          <a:ln>
            <a:noFill/>
          </a:ln>
        </p:spPr>
      </p:pic>
      <p:sp>
        <p:nvSpPr>
          <p:cNvPr id="1772" name="Google Shape;1772;gd996e5f40f_2_49"/>
          <p:cNvSpPr txBox="1"/>
          <p:nvPr/>
        </p:nvSpPr>
        <p:spPr>
          <a:xfrm>
            <a:off x="355375" y="3034325"/>
            <a:ext cx="2469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E" sz="1600" b="1">
                <a:latin typeface="Montserrat"/>
                <a:ea typeface="Montserrat"/>
                <a:cs typeface="Montserrat"/>
                <a:sym typeface="Montserrat"/>
              </a:rPr>
              <a:t>Click here to watch: </a:t>
            </a:r>
            <a:r>
              <a:rPr lang="en-IE" sz="1600" b="1" u="sng">
                <a:solidFill>
                  <a:schemeClr val="hlink"/>
                </a:solidFill>
                <a:latin typeface="Montserrat"/>
                <a:ea typeface="Montserrat"/>
                <a:cs typeface="Montserrat"/>
                <a:sym typeface="Montserrat"/>
                <a:hlinkClick r:id="rId5"/>
              </a:rPr>
              <a:t>https://vimeo.com/457720222</a:t>
            </a:r>
            <a:r>
              <a:rPr lang="en-IE" sz="1600" b="1">
                <a:latin typeface="Montserrat"/>
                <a:ea typeface="Montserrat"/>
                <a:cs typeface="Montserrat"/>
                <a:sym typeface="Montserrat"/>
              </a:rPr>
              <a:t> </a:t>
            </a:r>
            <a:endParaRPr sz="1600" b="1">
              <a:latin typeface="Montserrat"/>
              <a:ea typeface="Montserrat"/>
              <a:cs typeface="Montserrat"/>
              <a:sym typeface="Montserrat"/>
            </a:endParaRPr>
          </a:p>
        </p:txBody>
      </p:sp>
      <p:pic>
        <p:nvPicPr>
          <p:cNvPr id="1773" name="Google Shape;1773;gd996e5f40f_2_49"/>
          <p:cNvPicPr preferRelativeResize="0"/>
          <p:nvPr/>
        </p:nvPicPr>
        <p:blipFill rotWithShape="1">
          <a:blip r:embed="rId6">
            <a:alphaModFix/>
          </a:blip>
          <a:srcRect/>
          <a:stretch/>
        </p:blipFill>
        <p:spPr>
          <a:xfrm>
            <a:off x="129170" y="76131"/>
            <a:ext cx="2228247" cy="49267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gd99a4b1390_0_1505"/>
          <p:cNvSpPr txBox="1">
            <a:spLocks noGrp="1"/>
          </p:cNvSpPr>
          <p:nvPr>
            <p:ph type="ctrTitle"/>
          </p:nvPr>
        </p:nvSpPr>
        <p:spPr>
          <a:xfrm>
            <a:off x="685800" y="2517500"/>
            <a:ext cx="4252500"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IE"/>
              <a:t>“Not everything we see online tells the whole story.”</a:t>
            </a:r>
            <a:endParaRPr/>
          </a:p>
        </p:txBody>
      </p:sp>
      <p:sp>
        <p:nvSpPr>
          <p:cNvPr id="1779" name="Google Shape;1779;gd99a4b1390_0_1505"/>
          <p:cNvSpPr txBox="1">
            <a:spLocks noGrp="1"/>
          </p:cNvSpPr>
          <p:nvPr>
            <p:ph type="subTitle" idx="1"/>
          </p:nvPr>
        </p:nvSpPr>
        <p:spPr>
          <a:xfrm>
            <a:off x="685800" y="411323"/>
            <a:ext cx="4252500" cy="784800"/>
          </a:xfrm>
          <a:prstGeom prst="rect">
            <a:avLst/>
          </a:prstGeom>
          <a:noFill/>
          <a:ln>
            <a:noFill/>
          </a:ln>
        </p:spPr>
        <p:txBody>
          <a:bodyPr spcFirstLastPara="1" wrap="square" lIns="91425" tIns="91425" rIns="91425" bIns="91425" anchor="t" anchorCtr="0">
            <a:noAutofit/>
          </a:bodyPr>
          <a:lstStyle/>
          <a:p>
            <a:pPr marL="457200" lvl="0" indent="-368300" algn="l" rtl="0">
              <a:lnSpc>
                <a:spcPct val="100000"/>
              </a:lnSpc>
              <a:spcBef>
                <a:spcPts val="0"/>
              </a:spcBef>
              <a:spcAft>
                <a:spcPts val="0"/>
              </a:spcAft>
              <a:buClr>
                <a:schemeClr val="dk2"/>
              </a:buClr>
              <a:buSzPts val="2200"/>
              <a:buNone/>
            </a:pPr>
            <a:r>
              <a:rPr lang="en-IE" sz="3600" b="1">
                <a:latin typeface="Montserrat"/>
                <a:ea typeface="Montserrat"/>
                <a:cs typeface="Montserrat"/>
                <a:sym typeface="Montserrat"/>
              </a:rPr>
              <a:t>#TheFullPicture</a:t>
            </a:r>
            <a:endParaRPr sz="3600" b="1">
              <a:latin typeface="Montserrat"/>
              <a:ea typeface="Montserrat"/>
              <a:cs typeface="Montserrat"/>
              <a:sym typeface="Montserrat"/>
            </a:endParaRPr>
          </a:p>
        </p:txBody>
      </p:sp>
      <p:pic>
        <p:nvPicPr>
          <p:cNvPr id="1780" name="Google Shape;1780;gd99a4b1390_0_1505"/>
          <p:cNvPicPr preferRelativeResize="0"/>
          <p:nvPr/>
        </p:nvPicPr>
        <p:blipFill rotWithShape="1">
          <a:blip r:embed="rId3">
            <a:alphaModFix/>
          </a:blip>
          <a:srcRect/>
          <a:stretch/>
        </p:blipFill>
        <p:spPr>
          <a:xfrm>
            <a:off x="1284897" y="4354149"/>
            <a:ext cx="2456800" cy="561650"/>
          </a:xfrm>
          <a:prstGeom prst="rect">
            <a:avLst/>
          </a:prstGeom>
          <a:noFill/>
          <a:ln>
            <a:noFill/>
          </a:ln>
        </p:spPr>
      </p:pic>
      <p:pic>
        <p:nvPicPr>
          <p:cNvPr id="1781" name="Google Shape;1781;gd99a4b1390_0_1505"/>
          <p:cNvPicPr preferRelativeResize="0"/>
          <p:nvPr/>
        </p:nvPicPr>
        <p:blipFill rotWithShape="1">
          <a:blip r:embed="rId4">
            <a:alphaModFix/>
          </a:blip>
          <a:srcRect/>
          <a:stretch/>
        </p:blipFill>
        <p:spPr>
          <a:xfrm>
            <a:off x="6045116" y="1005198"/>
            <a:ext cx="2431350" cy="3629776"/>
          </a:xfrm>
          <a:prstGeom prst="rect">
            <a:avLst/>
          </a:prstGeom>
          <a:noFill/>
          <a:ln>
            <a:noFill/>
          </a:ln>
        </p:spPr>
      </p:pic>
      <p:grpSp>
        <p:nvGrpSpPr>
          <p:cNvPr id="1782" name="Google Shape;1782;gd99a4b1390_0_1505"/>
          <p:cNvGrpSpPr/>
          <p:nvPr/>
        </p:nvGrpSpPr>
        <p:grpSpPr>
          <a:xfrm>
            <a:off x="5995967" y="754230"/>
            <a:ext cx="2529652" cy="4257532"/>
            <a:chOff x="3304209" y="275889"/>
            <a:chExt cx="3395050" cy="5238750"/>
          </a:xfrm>
        </p:grpSpPr>
        <p:sp>
          <p:nvSpPr>
            <p:cNvPr id="1783" name="Google Shape;1783;gd99a4b1390_0_1505"/>
            <p:cNvSpPr/>
            <p:nvPr/>
          </p:nvSpPr>
          <p:spPr>
            <a:xfrm>
              <a:off x="3304209" y="275889"/>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666666"/>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gd99a4b1390_0_1505"/>
            <p:cNvSpPr/>
            <p:nvPr/>
          </p:nvSpPr>
          <p:spPr>
            <a:xfrm>
              <a:off x="4862138" y="5164857"/>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gd99a4b1390_0_1505"/>
            <p:cNvSpPr/>
            <p:nvPr/>
          </p:nvSpPr>
          <p:spPr>
            <a:xfrm>
              <a:off x="4882611"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6" name="Google Shape;1786;gd99a4b1390_0_1505"/>
            <p:cNvSpPr/>
            <p:nvPr/>
          </p:nvSpPr>
          <p:spPr>
            <a:xfrm>
              <a:off x="5093533"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87" name="Google Shape;1787;gd99a4b1390_0_1505"/>
          <p:cNvSpPr txBox="1"/>
          <p:nvPr/>
        </p:nvSpPr>
        <p:spPr>
          <a:xfrm>
            <a:off x="167976" y="-131055"/>
            <a:ext cx="7471800" cy="668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FFFFFF"/>
              </a:buClr>
              <a:buSzPts val="2400"/>
              <a:buFont typeface="Montserrat"/>
              <a:buNone/>
            </a:pPr>
            <a:endParaRPr sz="36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Google Shape;1792;gd99a4b1390_0_1546"/>
          <p:cNvSpPr txBox="1">
            <a:spLocks noGrp="1"/>
          </p:cNvSpPr>
          <p:nvPr>
            <p:ph type="title"/>
          </p:nvPr>
        </p:nvSpPr>
        <p:spPr>
          <a:xfrm>
            <a:off x="2222000" y="29742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IE">
                <a:solidFill>
                  <a:srgbClr val="4EB3FF"/>
                </a:solidFill>
              </a:rPr>
              <a:t>Myth v Reality - </a:t>
            </a:r>
            <a:endParaRPr>
              <a:solidFill>
                <a:srgbClr val="4EB3FF"/>
              </a:solidFill>
            </a:endParaRPr>
          </a:p>
          <a:p>
            <a:pPr marL="0" lvl="0" indent="0" algn="r" rtl="0">
              <a:lnSpc>
                <a:spcPct val="100000"/>
              </a:lnSpc>
              <a:spcBef>
                <a:spcPts val="0"/>
              </a:spcBef>
              <a:spcAft>
                <a:spcPts val="0"/>
              </a:spcAft>
              <a:buSzPts val="2400"/>
              <a:buNone/>
            </a:pPr>
            <a:r>
              <a:rPr lang="en-IE">
                <a:solidFill>
                  <a:srgbClr val="4EB3FF"/>
                </a:solidFill>
              </a:rPr>
              <a:t>See The Full Picture</a:t>
            </a:r>
            <a:endParaRPr>
              <a:solidFill>
                <a:srgbClr val="4EB3FF"/>
              </a:solidFill>
            </a:endParaRPr>
          </a:p>
        </p:txBody>
      </p:sp>
      <p:sp>
        <p:nvSpPr>
          <p:cNvPr id="1793" name="Google Shape;1793;gd99a4b1390_0_1546"/>
          <p:cNvSpPr txBox="1">
            <a:spLocks noGrp="1"/>
          </p:cNvSpPr>
          <p:nvPr>
            <p:ph type="body" idx="1"/>
          </p:nvPr>
        </p:nvSpPr>
        <p:spPr>
          <a:xfrm>
            <a:off x="3275100" y="1324538"/>
            <a:ext cx="5691300" cy="306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200"/>
              <a:buNone/>
            </a:pPr>
            <a:r>
              <a:rPr lang="en-IE" sz="1600" b="1">
                <a:solidFill>
                  <a:schemeClr val="dk1"/>
                </a:solidFill>
                <a:latin typeface="Montserrat"/>
                <a:ea typeface="Montserrat"/>
                <a:cs typeface="Montserrat"/>
                <a:sym typeface="Montserrat"/>
              </a:rPr>
              <a:t>It’s important to consider The Full Picture and think critically about what you are seeing. </a:t>
            </a: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2200"/>
              <a:buNone/>
            </a:pP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2200"/>
              <a:buNone/>
            </a:pPr>
            <a:r>
              <a:rPr lang="en-IE" sz="1600" b="1">
                <a:solidFill>
                  <a:schemeClr val="dk1"/>
                </a:solidFill>
                <a:latin typeface="Montserrat"/>
                <a:ea typeface="Montserrat"/>
                <a:cs typeface="Montserrat"/>
                <a:sym typeface="Montserrat"/>
              </a:rPr>
              <a:t>Ask yourself:</a:t>
            </a:r>
            <a:endParaRPr sz="1600" b="1">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IE" sz="1600" b="1">
                <a:solidFill>
                  <a:schemeClr val="dk1"/>
                </a:solidFill>
                <a:latin typeface="Montserrat"/>
                <a:ea typeface="Montserrat"/>
                <a:cs typeface="Montserrat"/>
                <a:sym typeface="Montserrat"/>
              </a:rPr>
              <a:t>what was the motivation behind the post?</a:t>
            </a:r>
            <a:endParaRPr sz="1600" b="1">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IE" sz="1600" b="1">
                <a:solidFill>
                  <a:schemeClr val="dk1"/>
                </a:solidFill>
                <a:latin typeface="Montserrat"/>
                <a:ea typeface="Montserrat"/>
                <a:cs typeface="Montserrat"/>
                <a:sym typeface="Montserrat"/>
              </a:rPr>
              <a:t>how has it been edited? </a:t>
            </a:r>
            <a:endParaRPr sz="1600" b="1">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IE" sz="1600" b="1">
                <a:solidFill>
                  <a:schemeClr val="dk1"/>
                </a:solidFill>
                <a:latin typeface="Montserrat"/>
                <a:ea typeface="Montserrat"/>
                <a:cs typeface="Montserrat"/>
                <a:sym typeface="Montserrat"/>
              </a:rPr>
              <a:t>has that person been paid to promote an item? </a:t>
            </a:r>
            <a:endParaRPr sz="1600" b="1">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IE" sz="1600" b="1">
                <a:solidFill>
                  <a:schemeClr val="dk1"/>
                </a:solidFill>
                <a:latin typeface="Montserrat"/>
                <a:ea typeface="Montserrat"/>
                <a:cs typeface="Montserrat"/>
                <a:sym typeface="Montserrat"/>
              </a:rPr>
              <a:t>has what they are posting been designed to fit their online ‘brand’? </a:t>
            </a:r>
            <a:endParaRPr sz="1600" b="1">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IE" sz="1600" b="1">
                <a:solidFill>
                  <a:schemeClr val="dk1"/>
                </a:solidFill>
                <a:latin typeface="Montserrat"/>
                <a:ea typeface="Montserrat"/>
                <a:cs typeface="Montserrat"/>
                <a:sym typeface="Montserrat"/>
              </a:rPr>
              <a:t>is it a realistic reflection of who they are?</a:t>
            </a:r>
            <a:endParaRPr sz="1600" b="1">
              <a:latin typeface="Montserrat"/>
              <a:ea typeface="Montserrat"/>
              <a:cs typeface="Montserrat"/>
              <a:sym typeface="Montserrat"/>
            </a:endParaRPr>
          </a:p>
        </p:txBody>
      </p:sp>
      <p:sp>
        <p:nvSpPr>
          <p:cNvPr id="1794" name="Google Shape;1794;gd99a4b1390_0_15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IE"/>
              <a:t>23</a:t>
            </a:fld>
            <a:endParaRPr/>
          </a:p>
        </p:txBody>
      </p:sp>
      <p:grpSp>
        <p:nvGrpSpPr>
          <p:cNvPr id="1795" name="Google Shape;1795;gd99a4b1390_0_1546"/>
          <p:cNvGrpSpPr/>
          <p:nvPr/>
        </p:nvGrpSpPr>
        <p:grpSpPr>
          <a:xfrm>
            <a:off x="590667" y="741025"/>
            <a:ext cx="2470917" cy="4262771"/>
            <a:chOff x="3304209" y="275889"/>
            <a:chExt cx="3395050" cy="5238750"/>
          </a:xfrm>
        </p:grpSpPr>
        <p:sp>
          <p:nvSpPr>
            <p:cNvPr id="1796" name="Google Shape;1796;gd99a4b1390_0_1546"/>
            <p:cNvSpPr/>
            <p:nvPr/>
          </p:nvSpPr>
          <p:spPr>
            <a:xfrm>
              <a:off x="3304209" y="275889"/>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666666"/>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gd99a4b1390_0_1546"/>
            <p:cNvSpPr/>
            <p:nvPr/>
          </p:nvSpPr>
          <p:spPr>
            <a:xfrm>
              <a:off x="4862138" y="5164857"/>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gd99a4b1390_0_1546"/>
            <p:cNvSpPr/>
            <p:nvPr/>
          </p:nvSpPr>
          <p:spPr>
            <a:xfrm>
              <a:off x="4882611"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gd99a4b1390_0_1546"/>
            <p:cNvSpPr/>
            <p:nvPr/>
          </p:nvSpPr>
          <p:spPr>
            <a:xfrm>
              <a:off x="5093533"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00" name="Google Shape;1800;gd99a4b1390_0_1546"/>
          <p:cNvPicPr preferRelativeResize="0"/>
          <p:nvPr/>
        </p:nvPicPr>
        <p:blipFill rotWithShape="1">
          <a:blip r:embed="rId3">
            <a:alphaModFix/>
          </a:blip>
          <a:srcRect/>
          <a:stretch/>
        </p:blipFill>
        <p:spPr>
          <a:xfrm>
            <a:off x="666800" y="1063050"/>
            <a:ext cx="2316743" cy="3607975"/>
          </a:xfrm>
          <a:prstGeom prst="rect">
            <a:avLst/>
          </a:prstGeom>
          <a:noFill/>
          <a:ln>
            <a:noFill/>
          </a:ln>
        </p:spPr>
      </p:pic>
      <p:pic>
        <p:nvPicPr>
          <p:cNvPr id="1801" name="Google Shape;1801;gd99a4b1390_0_1546"/>
          <p:cNvPicPr preferRelativeResize="0"/>
          <p:nvPr/>
        </p:nvPicPr>
        <p:blipFill rotWithShape="1">
          <a:blip r:embed="rId4">
            <a:alphaModFix/>
          </a:blip>
          <a:srcRect/>
          <a:stretch/>
        </p:blipFill>
        <p:spPr>
          <a:xfrm>
            <a:off x="224275" y="53675"/>
            <a:ext cx="2470898" cy="56487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gd996e5f40f_0_1244"/>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807" name="Google Shape;1807;gd996e5f40f_0_1244"/>
          <p:cNvSpPr/>
          <p:nvPr/>
        </p:nvSpPr>
        <p:spPr>
          <a:xfrm>
            <a:off x="4207934" y="181937"/>
            <a:ext cx="47016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IE" sz="2250" b="1" i="0" u="none" strike="noStrike" cap="none">
                <a:solidFill>
                  <a:srgbClr val="FF6600"/>
                </a:solidFill>
                <a:latin typeface="Montserrat"/>
                <a:ea typeface="Montserrat"/>
                <a:cs typeface="Montserrat"/>
                <a:sym typeface="Montserrat"/>
              </a:rPr>
              <a:t>The False Information Business Model </a:t>
            </a:r>
            <a:endParaRPr sz="1400" b="0" i="0" u="none" strike="noStrike" cap="none">
              <a:solidFill>
                <a:srgbClr val="000000"/>
              </a:solidFill>
              <a:latin typeface="Arial"/>
              <a:ea typeface="Arial"/>
              <a:cs typeface="Arial"/>
              <a:sym typeface="Arial"/>
            </a:endParaRPr>
          </a:p>
        </p:txBody>
      </p:sp>
      <p:sp>
        <p:nvSpPr>
          <p:cNvPr id="1808" name="Google Shape;1808;gd996e5f40f_0_1244"/>
          <p:cNvSpPr/>
          <p:nvPr/>
        </p:nvSpPr>
        <p:spPr>
          <a:xfrm>
            <a:off x="4638075" y="1125200"/>
            <a:ext cx="4271400" cy="3108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IE" sz="1400" b="0" i="0" u="none" strike="noStrike" cap="none">
                <a:solidFill>
                  <a:srgbClr val="000000"/>
                </a:solidFill>
                <a:latin typeface="Montserrat"/>
                <a:ea typeface="Montserrat"/>
                <a:cs typeface="Montserrat"/>
                <a:sym typeface="Montserrat"/>
              </a:rPr>
              <a:t>With so many people now getting news from social media sites, many content creators</a:t>
            </a:r>
            <a:r>
              <a:rPr lang="en-IE">
                <a:latin typeface="Montserrat"/>
                <a:ea typeface="Montserrat"/>
                <a:cs typeface="Montserrat"/>
                <a:sym typeface="Montserrat"/>
              </a:rPr>
              <a:t> and </a:t>
            </a:r>
            <a:r>
              <a:rPr lang="en-IE" sz="1400" b="0" i="0" u="none" strike="noStrike" cap="none">
                <a:solidFill>
                  <a:srgbClr val="000000"/>
                </a:solidFill>
                <a:latin typeface="Montserrat"/>
                <a:ea typeface="Montserrat"/>
                <a:cs typeface="Montserrat"/>
                <a:sym typeface="Montserrat"/>
              </a:rPr>
              <a:t>publishers have used this to their advantage.</a:t>
            </a:r>
            <a:endParaRPr sz="1400" b="0" i="0" u="none" strike="noStrike" cap="none">
              <a:solidFill>
                <a:srgbClr val="000000"/>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r>
              <a:rPr lang="en-IE" sz="1400" b="0" i="0" u="none" strike="noStrike" cap="none">
                <a:solidFill>
                  <a:srgbClr val="000000"/>
                </a:solidFill>
                <a:latin typeface="Montserrat"/>
                <a:ea typeface="Montserrat"/>
                <a:cs typeface="Montserrat"/>
                <a:sym typeface="Montserrat"/>
              </a:rPr>
              <a:t>False information can be a profitable business, generating large sums of advertising revenue for publishers who create and publish stories that go viral. The more clicks a story gets, the more money online publishers make through advertising revenue and </a:t>
            </a:r>
            <a:r>
              <a:rPr lang="en-IE" sz="1400" b="1" i="0" u="none" strike="noStrike" cap="none">
                <a:solidFill>
                  <a:srgbClr val="000000"/>
                </a:solidFill>
                <a:latin typeface="Montserrat"/>
                <a:ea typeface="Montserrat"/>
                <a:cs typeface="Montserrat"/>
                <a:sym typeface="Montserrat"/>
              </a:rPr>
              <a:t>for many publishers social media is an ideal platform to share content and drive web traffic.</a:t>
            </a:r>
            <a:endParaRPr sz="1400" b="0" i="0" u="none" strike="noStrike" cap="none">
              <a:solidFill>
                <a:srgbClr val="000000"/>
              </a:solidFill>
              <a:latin typeface="Montserrat"/>
              <a:ea typeface="Montserrat"/>
              <a:cs typeface="Montserrat"/>
              <a:sym typeface="Montserrat"/>
            </a:endParaRPr>
          </a:p>
        </p:txBody>
      </p:sp>
      <p:pic>
        <p:nvPicPr>
          <p:cNvPr id="1809" name="Google Shape;1809;gd996e5f40f_0_1244"/>
          <p:cNvPicPr preferRelativeResize="0"/>
          <p:nvPr/>
        </p:nvPicPr>
        <p:blipFill rotWithShape="1">
          <a:blip r:embed="rId3">
            <a:alphaModFix/>
          </a:blip>
          <a:srcRect/>
          <a:stretch/>
        </p:blipFill>
        <p:spPr>
          <a:xfrm>
            <a:off x="143962" y="1581026"/>
            <a:ext cx="4348305" cy="3103035"/>
          </a:xfrm>
          <a:prstGeom prst="rect">
            <a:avLst/>
          </a:prstGeom>
          <a:noFill/>
          <a:ln>
            <a:noFill/>
          </a:ln>
        </p:spPr>
      </p:pic>
      <p:pic>
        <p:nvPicPr>
          <p:cNvPr id="1810" name="Google Shape;1810;gd996e5f40f_0_1244"/>
          <p:cNvPicPr preferRelativeResize="0"/>
          <p:nvPr/>
        </p:nvPicPr>
        <p:blipFill rotWithShape="1">
          <a:blip r:embed="rId4">
            <a:alphaModFix/>
          </a:blip>
          <a:srcRect/>
          <a:stretch/>
        </p:blipFill>
        <p:spPr>
          <a:xfrm>
            <a:off x="602129" y="125821"/>
            <a:ext cx="2542005" cy="56204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4"/>
        <p:cNvGrpSpPr/>
        <p:nvPr/>
      </p:nvGrpSpPr>
      <p:grpSpPr>
        <a:xfrm>
          <a:off x="0" y="0"/>
          <a:ext cx="0" cy="0"/>
          <a:chOff x="0" y="0"/>
          <a:chExt cx="0" cy="0"/>
        </a:xfrm>
      </p:grpSpPr>
      <p:sp>
        <p:nvSpPr>
          <p:cNvPr id="1815" name="Google Shape;1815;ge10293faf7_0_4997"/>
          <p:cNvSpPr txBox="1">
            <a:spLocks noGrp="1"/>
          </p:cNvSpPr>
          <p:nvPr>
            <p:ph type="ctrTitle"/>
          </p:nvPr>
        </p:nvSpPr>
        <p:spPr>
          <a:xfrm>
            <a:off x="280775" y="3148800"/>
            <a:ext cx="5066700" cy="1333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IE" sz="3000">
                <a:solidFill>
                  <a:srgbClr val="FFCF29"/>
                </a:solidFill>
              </a:rPr>
              <a:t>ACTIVITY 5</a:t>
            </a:r>
            <a:endParaRPr sz="3000">
              <a:solidFill>
                <a:srgbClr val="FFCF29"/>
              </a:solidFill>
            </a:endParaRPr>
          </a:p>
          <a:p>
            <a:pPr marL="0" lvl="0" indent="0" algn="l" rtl="0">
              <a:lnSpc>
                <a:spcPct val="100000"/>
              </a:lnSpc>
              <a:spcBef>
                <a:spcPts val="0"/>
              </a:spcBef>
              <a:spcAft>
                <a:spcPts val="0"/>
              </a:spcAft>
              <a:buClr>
                <a:srgbClr val="FFFFFF"/>
              </a:buClr>
              <a:buSzPts val="3600"/>
              <a:buNone/>
            </a:pPr>
            <a:r>
              <a:rPr lang="en-IE" sz="2200">
                <a:solidFill>
                  <a:schemeClr val="lt1"/>
                </a:solidFill>
              </a:rPr>
              <a:t>Bursting Your Filter Bubble</a:t>
            </a:r>
            <a:endParaRPr sz="2200">
              <a:solidFill>
                <a:schemeClr val="lt1"/>
              </a:solidFill>
            </a:endParaRPr>
          </a:p>
          <a:p>
            <a:pPr marL="0" lvl="0" indent="0" algn="ctr" rtl="0">
              <a:lnSpc>
                <a:spcPct val="100000"/>
              </a:lnSpc>
              <a:spcBef>
                <a:spcPts val="0"/>
              </a:spcBef>
              <a:spcAft>
                <a:spcPts val="0"/>
              </a:spcAft>
              <a:buClr>
                <a:srgbClr val="FFFFFF"/>
              </a:buClr>
              <a:buSzPts val="3600"/>
              <a:buNone/>
            </a:pPr>
            <a:endParaRPr sz="2400">
              <a:solidFill>
                <a:srgbClr val="FFCF29"/>
              </a:solidFill>
            </a:endParaRPr>
          </a:p>
        </p:txBody>
      </p:sp>
      <p:pic>
        <p:nvPicPr>
          <p:cNvPr id="1816" name="Google Shape;1816;ge10293faf7_0_4997"/>
          <p:cNvPicPr preferRelativeResize="0"/>
          <p:nvPr/>
        </p:nvPicPr>
        <p:blipFill rotWithShape="1">
          <a:blip r:embed="rId4">
            <a:alphaModFix/>
          </a:blip>
          <a:srcRect/>
          <a:stretch/>
        </p:blipFill>
        <p:spPr>
          <a:xfrm>
            <a:off x="2699680" y="3"/>
            <a:ext cx="3017973" cy="66725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sp>
        <p:nvSpPr>
          <p:cNvPr id="1821" name="Google Shape;1821;gd99a4b1390_0_1567"/>
          <p:cNvSpPr txBox="1">
            <a:spLocks noGrp="1"/>
          </p:cNvSpPr>
          <p:nvPr>
            <p:ph type="title"/>
          </p:nvPr>
        </p:nvSpPr>
        <p:spPr>
          <a:xfrm>
            <a:off x="2324600" y="3787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SzPts val="2400"/>
              <a:buNone/>
            </a:pPr>
            <a:r>
              <a:rPr lang="en-IE">
                <a:solidFill>
                  <a:srgbClr val="FF0000"/>
                </a:solidFill>
              </a:rPr>
              <a:t>You are what you like ?</a:t>
            </a:r>
            <a:endParaRPr>
              <a:solidFill>
                <a:srgbClr val="FF0000"/>
              </a:solidFill>
            </a:endParaRPr>
          </a:p>
        </p:txBody>
      </p:sp>
      <p:sp>
        <p:nvSpPr>
          <p:cNvPr id="1822" name="Google Shape;1822;gd99a4b1390_0_1567"/>
          <p:cNvSpPr txBox="1">
            <a:spLocks noGrp="1"/>
          </p:cNvSpPr>
          <p:nvPr>
            <p:ph type="body" idx="1"/>
          </p:nvPr>
        </p:nvSpPr>
        <p:spPr>
          <a:xfrm>
            <a:off x="4623825" y="1635025"/>
            <a:ext cx="4384500" cy="29025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Font typeface="Montserrat"/>
              <a:buChar char="➔"/>
            </a:pPr>
            <a:r>
              <a:rPr lang="en-IE" sz="1600" b="1">
                <a:solidFill>
                  <a:schemeClr val="dk1"/>
                </a:solidFill>
                <a:latin typeface="Montserrat"/>
                <a:ea typeface="Montserrat"/>
                <a:cs typeface="Montserrat"/>
                <a:sym typeface="Montserrat"/>
              </a:rPr>
              <a:t>Have you noticed that when you go online or login to social media you are presented with content, news, articles or ads that somehow know the things that you are interested in? </a:t>
            </a:r>
            <a:endParaRPr sz="1600" b="1">
              <a:solidFill>
                <a:schemeClr val="dk1"/>
              </a:solidFill>
              <a:latin typeface="Montserrat"/>
              <a:ea typeface="Montserrat"/>
              <a:cs typeface="Montserrat"/>
              <a:sym typeface="Montserrat"/>
            </a:endParaRPr>
          </a:p>
          <a:p>
            <a:pPr marL="457200" lvl="0" indent="0" algn="just" rtl="0">
              <a:lnSpc>
                <a:spcPct val="115000"/>
              </a:lnSpc>
              <a:spcBef>
                <a:spcPts val="0"/>
              </a:spcBef>
              <a:spcAft>
                <a:spcPts val="0"/>
              </a:spcAft>
              <a:buSzPts val="2200"/>
              <a:buNone/>
            </a:pPr>
            <a:endParaRPr sz="1600" b="1">
              <a:solidFill>
                <a:schemeClr val="dk1"/>
              </a:solidFill>
              <a:latin typeface="Montserrat"/>
              <a:ea typeface="Montserrat"/>
              <a:cs typeface="Montserrat"/>
              <a:sym typeface="Montserrat"/>
            </a:endParaRPr>
          </a:p>
          <a:p>
            <a:pPr marL="457200" lvl="0" indent="-330200" algn="just" rtl="0">
              <a:lnSpc>
                <a:spcPct val="115000"/>
              </a:lnSpc>
              <a:spcBef>
                <a:spcPts val="0"/>
              </a:spcBef>
              <a:spcAft>
                <a:spcPts val="0"/>
              </a:spcAft>
              <a:buClr>
                <a:srgbClr val="000000"/>
              </a:buClr>
              <a:buSzPts val="1600"/>
              <a:buFont typeface="Montserrat"/>
              <a:buChar char="➔"/>
            </a:pPr>
            <a:r>
              <a:rPr lang="en-IE" sz="1600" b="1">
                <a:solidFill>
                  <a:schemeClr val="dk1"/>
                </a:solidFill>
                <a:latin typeface="Montserrat"/>
                <a:ea typeface="Montserrat"/>
                <a:cs typeface="Montserrat"/>
                <a:sym typeface="Montserrat"/>
              </a:rPr>
              <a:t>Why do you think this ?</a:t>
            </a:r>
            <a:endParaRPr sz="1600" b="1">
              <a:solidFill>
                <a:schemeClr val="dk1"/>
              </a:solidFill>
              <a:latin typeface="Montserrat"/>
              <a:ea typeface="Montserrat"/>
              <a:cs typeface="Montserrat"/>
              <a:sym typeface="Montserrat"/>
            </a:endParaRPr>
          </a:p>
          <a:p>
            <a:pPr marL="457200" lvl="0" indent="0" algn="just" rtl="0">
              <a:lnSpc>
                <a:spcPct val="115000"/>
              </a:lnSpc>
              <a:spcBef>
                <a:spcPts val="0"/>
              </a:spcBef>
              <a:spcAft>
                <a:spcPts val="0"/>
              </a:spcAft>
              <a:buSzPts val="2200"/>
              <a:buNone/>
            </a:pPr>
            <a:endParaRPr sz="1600">
              <a:solidFill>
                <a:schemeClr val="dk1"/>
              </a:solidFill>
              <a:latin typeface="Montserrat"/>
              <a:ea typeface="Montserrat"/>
              <a:cs typeface="Montserrat"/>
              <a:sym typeface="Montserrat"/>
            </a:endParaRPr>
          </a:p>
          <a:p>
            <a:pPr marL="457200" marR="0" lvl="0" indent="0" algn="just" rtl="0">
              <a:lnSpc>
                <a:spcPct val="115000"/>
              </a:lnSpc>
              <a:spcBef>
                <a:spcPts val="0"/>
              </a:spcBef>
              <a:spcAft>
                <a:spcPts val="0"/>
              </a:spcAft>
              <a:buSzPts val="2200"/>
              <a:buNone/>
            </a:pPr>
            <a:endParaRPr sz="1600" b="1">
              <a:solidFill>
                <a:srgbClr val="000000"/>
              </a:solidFill>
              <a:latin typeface="Montserrat"/>
              <a:ea typeface="Montserrat"/>
              <a:cs typeface="Montserrat"/>
              <a:sym typeface="Montserrat"/>
            </a:endParaRPr>
          </a:p>
        </p:txBody>
      </p:sp>
      <p:sp>
        <p:nvSpPr>
          <p:cNvPr id="1823" name="Google Shape;1823;gd99a4b1390_0_15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IE"/>
              <a:t>26</a:t>
            </a:fld>
            <a:endParaRPr/>
          </a:p>
        </p:txBody>
      </p:sp>
      <p:pic>
        <p:nvPicPr>
          <p:cNvPr id="1824" name="Google Shape;1824;gd99a4b1390_0_1567"/>
          <p:cNvPicPr preferRelativeResize="0"/>
          <p:nvPr/>
        </p:nvPicPr>
        <p:blipFill rotWithShape="1">
          <a:blip r:embed="rId3">
            <a:alphaModFix/>
          </a:blip>
          <a:srcRect/>
          <a:stretch/>
        </p:blipFill>
        <p:spPr>
          <a:xfrm>
            <a:off x="96975" y="79150"/>
            <a:ext cx="2470898" cy="564879"/>
          </a:xfrm>
          <a:prstGeom prst="rect">
            <a:avLst/>
          </a:prstGeom>
          <a:noFill/>
          <a:ln>
            <a:noFill/>
          </a:ln>
        </p:spPr>
      </p:pic>
      <p:grpSp>
        <p:nvGrpSpPr>
          <p:cNvPr id="1825" name="Google Shape;1825;gd99a4b1390_0_1567"/>
          <p:cNvGrpSpPr/>
          <p:nvPr/>
        </p:nvGrpSpPr>
        <p:grpSpPr>
          <a:xfrm>
            <a:off x="164164" y="1376010"/>
            <a:ext cx="4459649" cy="3097340"/>
            <a:chOff x="531239" y="2245624"/>
            <a:chExt cx="4710234" cy="3525313"/>
          </a:xfrm>
        </p:grpSpPr>
        <p:pic>
          <p:nvPicPr>
            <p:cNvPr id="1826" name="Google Shape;1826;gd99a4b1390_0_1567"/>
            <p:cNvPicPr preferRelativeResize="0"/>
            <p:nvPr/>
          </p:nvPicPr>
          <p:blipFill rotWithShape="1">
            <a:blip r:embed="rId4">
              <a:alphaModFix/>
            </a:blip>
            <a:srcRect/>
            <a:stretch/>
          </p:blipFill>
          <p:spPr>
            <a:xfrm rot="5400000">
              <a:off x="1123699" y="1653164"/>
              <a:ext cx="3525313" cy="4710234"/>
            </a:xfrm>
            <a:prstGeom prst="rect">
              <a:avLst/>
            </a:prstGeom>
            <a:noFill/>
            <a:ln>
              <a:noFill/>
            </a:ln>
          </p:spPr>
        </p:pic>
        <p:sp>
          <p:nvSpPr>
            <p:cNvPr id="1827" name="Google Shape;1827;gd99a4b1390_0_1567"/>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1828" name="Google Shape;1828;gd99a4b1390_0_1567"/>
          <p:cNvPicPr preferRelativeResize="0"/>
          <p:nvPr/>
        </p:nvPicPr>
        <p:blipFill rotWithShape="1">
          <a:blip r:embed="rId5">
            <a:alphaModFix/>
          </a:blip>
          <a:srcRect/>
          <a:stretch/>
        </p:blipFill>
        <p:spPr>
          <a:xfrm>
            <a:off x="711714" y="1670619"/>
            <a:ext cx="3560686" cy="249110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Google Shape;1833;gd99a4b1390_0_1559"/>
          <p:cNvSpPr txBox="1">
            <a:spLocks noGrp="1"/>
          </p:cNvSpPr>
          <p:nvPr>
            <p:ph type="title"/>
          </p:nvPr>
        </p:nvSpPr>
        <p:spPr>
          <a:xfrm>
            <a:off x="2101075" y="452400"/>
            <a:ext cx="6455700" cy="8739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Clr>
                <a:schemeClr val="dk1"/>
              </a:buClr>
              <a:buSzPts val="1100"/>
              <a:buFont typeface="Arial"/>
              <a:buNone/>
            </a:pPr>
            <a:r>
              <a:rPr lang="en-IE" sz="2200">
                <a:solidFill>
                  <a:srgbClr val="FF9900"/>
                </a:solidFill>
              </a:rPr>
              <a:t>You are what you like?</a:t>
            </a:r>
            <a:endParaRPr sz="2200">
              <a:solidFill>
                <a:srgbClr val="FF9900"/>
              </a:solidFill>
            </a:endParaRPr>
          </a:p>
          <a:p>
            <a:pPr marL="0" lvl="0" indent="0" algn="r" rtl="0">
              <a:lnSpc>
                <a:spcPct val="115000"/>
              </a:lnSpc>
              <a:spcBef>
                <a:spcPts val="0"/>
              </a:spcBef>
              <a:spcAft>
                <a:spcPts val="0"/>
              </a:spcAft>
              <a:buClr>
                <a:schemeClr val="dk1"/>
              </a:buClr>
              <a:buSzPts val="1100"/>
              <a:buFont typeface="Arial"/>
              <a:buNone/>
            </a:pPr>
            <a:r>
              <a:rPr lang="en-IE" sz="1900">
                <a:solidFill>
                  <a:srgbClr val="FF9900"/>
                </a:solidFill>
              </a:rPr>
              <a:t>The influence of online algorithms </a:t>
            </a:r>
            <a:endParaRPr sz="1900">
              <a:solidFill>
                <a:srgbClr val="FF9900"/>
              </a:solidFill>
            </a:endParaRPr>
          </a:p>
          <a:p>
            <a:pPr marL="0" lvl="0" indent="0" algn="r" rtl="0">
              <a:lnSpc>
                <a:spcPct val="115000"/>
              </a:lnSpc>
              <a:spcBef>
                <a:spcPts val="0"/>
              </a:spcBef>
              <a:spcAft>
                <a:spcPts val="0"/>
              </a:spcAft>
              <a:buClr>
                <a:schemeClr val="dk1"/>
              </a:buClr>
              <a:buSzPts val="1100"/>
              <a:buFont typeface="Arial"/>
              <a:buNone/>
            </a:pPr>
            <a:r>
              <a:rPr lang="en-IE" sz="1900">
                <a:solidFill>
                  <a:srgbClr val="FF9900"/>
                </a:solidFill>
              </a:rPr>
              <a:t>and filter bubbles</a:t>
            </a:r>
            <a:endParaRPr sz="1900">
              <a:solidFill>
                <a:srgbClr val="FF9900"/>
              </a:solidFill>
            </a:endParaRPr>
          </a:p>
        </p:txBody>
      </p:sp>
      <p:sp>
        <p:nvSpPr>
          <p:cNvPr id="1834" name="Google Shape;1834;gd99a4b1390_0_1559"/>
          <p:cNvSpPr txBox="1">
            <a:spLocks noGrp="1"/>
          </p:cNvSpPr>
          <p:nvPr>
            <p:ph type="body" idx="1"/>
          </p:nvPr>
        </p:nvSpPr>
        <p:spPr>
          <a:xfrm>
            <a:off x="1093125" y="1326225"/>
            <a:ext cx="7282500" cy="29025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1"/>
              </a:buClr>
              <a:buSzPts val="1500"/>
              <a:buFont typeface="Montserrat"/>
              <a:buChar char="➔"/>
            </a:pPr>
            <a:r>
              <a:rPr lang="en-IE" sz="1500" b="1">
                <a:solidFill>
                  <a:schemeClr val="dk1"/>
                </a:solidFill>
                <a:latin typeface="Montserrat"/>
                <a:ea typeface="Montserrat"/>
                <a:cs typeface="Montserrat"/>
                <a:sym typeface="Montserrat"/>
              </a:rPr>
              <a:t>Algorithms are complex mathematical formulas working in the background of the websites or apps we use which help determine what content is presented to us online e.g. in your newsfeed or search results.</a:t>
            </a:r>
            <a:endParaRPr sz="1500"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500" b="1">
              <a:solidFill>
                <a:srgbClr val="383838"/>
              </a:solidFill>
              <a:latin typeface="Montserrat"/>
              <a:ea typeface="Montserrat"/>
              <a:cs typeface="Montserrat"/>
              <a:sym typeface="Montserrat"/>
            </a:endParaRPr>
          </a:p>
          <a:p>
            <a:pPr marL="457200" lvl="0" indent="-323850" algn="l" rtl="0">
              <a:lnSpc>
                <a:spcPct val="115000"/>
              </a:lnSpc>
              <a:spcBef>
                <a:spcPts val="0"/>
              </a:spcBef>
              <a:spcAft>
                <a:spcPts val="0"/>
              </a:spcAft>
              <a:buClr>
                <a:srgbClr val="383838"/>
              </a:buClr>
              <a:buSzPts val="1500"/>
              <a:buFont typeface="Montserrat"/>
              <a:buChar char="➔"/>
            </a:pPr>
            <a:r>
              <a:rPr lang="en-IE" sz="1500" b="1">
                <a:solidFill>
                  <a:schemeClr val="dk1"/>
                </a:solidFill>
                <a:latin typeface="Montserrat"/>
                <a:ea typeface="Montserrat"/>
                <a:cs typeface="Montserrat"/>
                <a:sym typeface="Montserrat"/>
              </a:rPr>
              <a:t>Different users</a:t>
            </a:r>
            <a:r>
              <a:rPr lang="en-IE" sz="1500">
                <a:solidFill>
                  <a:schemeClr val="dk1"/>
                </a:solidFill>
                <a:latin typeface="Montserrat"/>
                <a:ea typeface="Montserrat"/>
                <a:cs typeface="Montserrat"/>
                <a:sym typeface="Montserrat"/>
              </a:rPr>
              <a:t> who use the exact same search terms or scroll through the same social media platform are likely to</a:t>
            </a:r>
            <a:r>
              <a:rPr lang="en-IE" sz="1500" b="1">
                <a:solidFill>
                  <a:schemeClr val="dk1"/>
                </a:solidFill>
                <a:latin typeface="Montserrat"/>
                <a:ea typeface="Montserrat"/>
                <a:cs typeface="Montserrat"/>
                <a:sym typeface="Montserrat"/>
              </a:rPr>
              <a:t> see different content. </a:t>
            </a:r>
            <a:endParaRPr sz="1500" b="1">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500" b="1">
              <a:solidFill>
                <a:srgbClr val="383838"/>
              </a:solidFill>
              <a:latin typeface="Montserrat"/>
              <a:ea typeface="Montserrat"/>
              <a:cs typeface="Montserrat"/>
              <a:sym typeface="Montserrat"/>
            </a:endParaRPr>
          </a:p>
          <a:p>
            <a:pPr marL="457200" lvl="0" indent="-349250" algn="l" rtl="0">
              <a:lnSpc>
                <a:spcPct val="115000"/>
              </a:lnSpc>
              <a:spcBef>
                <a:spcPts val="0"/>
              </a:spcBef>
              <a:spcAft>
                <a:spcPts val="0"/>
              </a:spcAft>
              <a:buClr>
                <a:srgbClr val="383838"/>
              </a:buClr>
              <a:buSzPts val="1900"/>
              <a:buFont typeface="Montserrat"/>
              <a:buChar char="➔"/>
            </a:pPr>
            <a:r>
              <a:rPr lang="en-IE" sz="1500">
                <a:solidFill>
                  <a:schemeClr val="dk1"/>
                </a:solidFill>
                <a:latin typeface="Montserrat"/>
                <a:ea typeface="Montserrat"/>
                <a:cs typeface="Montserrat"/>
                <a:sym typeface="Montserrat"/>
              </a:rPr>
              <a:t>This type of content tends to reflect our own likes, views and beliefs and therefore isolating us from differing views and opinions. </a:t>
            </a:r>
            <a:endParaRPr sz="1500">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r>
              <a:rPr lang="en-IE" sz="1500" b="1">
                <a:solidFill>
                  <a:schemeClr val="dk1"/>
                </a:solidFill>
                <a:latin typeface="Montserrat"/>
                <a:ea typeface="Montserrat"/>
                <a:cs typeface="Montserrat"/>
                <a:sym typeface="Montserrat"/>
              </a:rPr>
              <a:t>This is often referred to as a filter bubble.</a:t>
            </a:r>
            <a:endParaRPr sz="1500"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500"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500" b="1">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800" b="1">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600" b="1">
              <a:solidFill>
                <a:srgbClr val="383838"/>
              </a:solidFill>
              <a:latin typeface="Montserrat"/>
              <a:ea typeface="Montserrat"/>
              <a:cs typeface="Montserrat"/>
              <a:sym typeface="Montserrat"/>
            </a:endParaRPr>
          </a:p>
        </p:txBody>
      </p:sp>
      <p:sp>
        <p:nvSpPr>
          <p:cNvPr id="1835" name="Google Shape;1835;gd99a4b1390_0_15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IE"/>
              <a:t>27</a:t>
            </a:fld>
            <a:endParaRPr/>
          </a:p>
        </p:txBody>
      </p:sp>
      <p:pic>
        <p:nvPicPr>
          <p:cNvPr id="1836" name="Google Shape;1836;gd99a4b1390_0_1559"/>
          <p:cNvPicPr preferRelativeResize="0"/>
          <p:nvPr/>
        </p:nvPicPr>
        <p:blipFill rotWithShape="1">
          <a:blip r:embed="rId3">
            <a:alphaModFix/>
          </a:blip>
          <a:srcRect/>
          <a:stretch/>
        </p:blipFill>
        <p:spPr>
          <a:xfrm>
            <a:off x="96975" y="79150"/>
            <a:ext cx="2470898" cy="564879"/>
          </a:xfrm>
          <a:prstGeom prst="rect">
            <a:avLst/>
          </a:prstGeom>
          <a:noFill/>
          <a:ln>
            <a:noFill/>
          </a:ln>
        </p:spPr>
      </p:pic>
      <p:pic>
        <p:nvPicPr>
          <p:cNvPr id="1837" name="Google Shape;1837;gd99a4b1390_0_1559"/>
          <p:cNvPicPr preferRelativeResize="0"/>
          <p:nvPr/>
        </p:nvPicPr>
        <p:blipFill rotWithShape="1">
          <a:blip r:embed="rId4">
            <a:alphaModFix/>
          </a:blip>
          <a:srcRect/>
          <a:stretch/>
        </p:blipFill>
        <p:spPr>
          <a:xfrm>
            <a:off x="285202" y="2571738"/>
            <a:ext cx="695675" cy="655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sp>
        <p:nvSpPr>
          <p:cNvPr id="1842" name="Google Shape;1842;ge10293faf7_0_5261"/>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843" name="Google Shape;1843;ge10293faf7_0_5261"/>
          <p:cNvSpPr/>
          <p:nvPr/>
        </p:nvSpPr>
        <p:spPr>
          <a:xfrm>
            <a:off x="3880338" y="181937"/>
            <a:ext cx="50292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IE" sz="2250" b="1" i="0" u="none" strike="noStrike" cap="none">
                <a:solidFill>
                  <a:srgbClr val="FF6600"/>
                </a:solidFill>
                <a:latin typeface="Montserrat"/>
                <a:ea typeface="Montserrat"/>
                <a:cs typeface="Montserrat"/>
                <a:sym typeface="Montserrat"/>
              </a:rPr>
              <a:t>Explained: Filter bubbles </a:t>
            </a:r>
            <a:endParaRPr/>
          </a:p>
        </p:txBody>
      </p:sp>
      <p:sp>
        <p:nvSpPr>
          <p:cNvPr id="1844" name="Google Shape;1844;ge10293faf7_0_5261"/>
          <p:cNvSpPr/>
          <p:nvPr/>
        </p:nvSpPr>
        <p:spPr>
          <a:xfrm>
            <a:off x="4703923" y="687866"/>
            <a:ext cx="5756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E" sz="1400" b="1" i="0" strike="noStrike" cap="none">
                <a:solidFill>
                  <a:srgbClr val="000000"/>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Watch video: https://youtu.be/pT-k1kDIRnw</a:t>
            </a:r>
            <a:r>
              <a:rPr lang="en-IE" b="1">
                <a:latin typeface="Montserrat"/>
                <a:ea typeface="Montserrat"/>
                <a:cs typeface="Montserrat"/>
                <a:sym typeface="Montserrat"/>
              </a:rPr>
              <a:t> </a:t>
            </a:r>
            <a:endParaRPr sz="1400" b="1" i="0" strike="noStrike" cap="none">
              <a:solidFill>
                <a:srgbClr val="000000"/>
              </a:solidFill>
              <a:latin typeface="Montserrat"/>
              <a:ea typeface="Montserrat"/>
              <a:cs typeface="Montserrat"/>
              <a:sym typeface="Montserrat"/>
            </a:endParaRPr>
          </a:p>
        </p:txBody>
      </p:sp>
      <p:pic>
        <p:nvPicPr>
          <p:cNvPr id="1845" name="Google Shape;1845;ge10293faf7_0_5261"/>
          <p:cNvPicPr preferRelativeResize="0"/>
          <p:nvPr/>
        </p:nvPicPr>
        <p:blipFill rotWithShape="1">
          <a:blip r:embed="rId4">
            <a:alphaModFix/>
          </a:blip>
          <a:srcRect/>
          <a:stretch/>
        </p:blipFill>
        <p:spPr>
          <a:xfrm>
            <a:off x="2359053" y="1284674"/>
            <a:ext cx="4425894" cy="3858826"/>
          </a:xfrm>
          <a:prstGeom prst="rect">
            <a:avLst/>
          </a:prstGeom>
          <a:noFill/>
          <a:ln>
            <a:noFill/>
          </a:ln>
        </p:spPr>
      </p:pic>
      <p:pic>
        <p:nvPicPr>
          <p:cNvPr id="1846" name="Google Shape;1846;ge10293faf7_0_5261"/>
          <p:cNvPicPr preferRelativeResize="0"/>
          <p:nvPr/>
        </p:nvPicPr>
        <p:blipFill rotWithShape="1">
          <a:blip r:embed="rId5">
            <a:alphaModFix/>
          </a:blip>
          <a:srcRect/>
          <a:stretch/>
        </p:blipFill>
        <p:spPr>
          <a:xfrm>
            <a:off x="2503376" y="1490133"/>
            <a:ext cx="4129179" cy="2318557"/>
          </a:xfrm>
          <a:prstGeom prst="rect">
            <a:avLst/>
          </a:prstGeom>
          <a:noFill/>
          <a:ln>
            <a:noFill/>
          </a:ln>
        </p:spPr>
      </p:pic>
      <p:pic>
        <p:nvPicPr>
          <p:cNvPr id="1847" name="Google Shape;1847;ge10293faf7_0_5261"/>
          <p:cNvPicPr preferRelativeResize="0"/>
          <p:nvPr/>
        </p:nvPicPr>
        <p:blipFill rotWithShape="1">
          <a:blip r:embed="rId6">
            <a:alphaModFix/>
          </a:blip>
          <a:srcRect/>
          <a:stretch/>
        </p:blipFill>
        <p:spPr>
          <a:xfrm>
            <a:off x="602129" y="125821"/>
            <a:ext cx="2542005" cy="56204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51"/>
          <p:cNvSpPr/>
          <p:nvPr/>
        </p:nvSpPr>
        <p:spPr>
          <a:xfrm>
            <a:off x="1402794" y="141490"/>
            <a:ext cx="7506801" cy="43858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853" name="Google Shape;1853;p51"/>
          <p:cNvSpPr/>
          <p:nvPr/>
        </p:nvSpPr>
        <p:spPr>
          <a:xfrm>
            <a:off x="3880338" y="181937"/>
            <a:ext cx="5029257" cy="43858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50"/>
              <a:buFont typeface="Arial"/>
              <a:buNone/>
            </a:pPr>
            <a:r>
              <a:rPr lang="en-IE" sz="2200" b="1" i="0" u="none" strike="noStrike" cap="none">
                <a:solidFill>
                  <a:srgbClr val="FF6600"/>
                </a:solidFill>
                <a:latin typeface="Montserrat"/>
                <a:ea typeface="Montserrat"/>
                <a:cs typeface="Montserrat"/>
                <a:sym typeface="Montserrat"/>
              </a:rPr>
              <a:t>Bursting Your </a:t>
            </a:r>
            <a:r>
              <a:rPr lang="en-IE" sz="2200" b="1">
                <a:solidFill>
                  <a:srgbClr val="FF6600"/>
                </a:solidFill>
                <a:latin typeface="Montserrat"/>
                <a:ea typeface="Montserrat"/>
                <a:cs typeface="Montserrat"/>
                <a:sym typeface="Montserrat"/>
              </a:rPr>
              <a:t>F</a:t>
            </a:r>
            <a:r>
              <a:rPr lang="en-IE" sz="2200" b="1" i="0" u="none" strike="noStrike" cap="none">
                <a:solidFill>
                  <a:srgbClr val="FF6600"/>
                </a:solidFill>
                <a:latin typeface="Montserrat"/>
                <a:ea typeface="Montserrat"/>
                <a:cs typeface="Montserrat"/>
                <a:sym typeface="Montserrat"/>
              </a:rPr>
              <a:t>ilter </a:t>
            </a:r>
            <a:r>
              <a:rPr lang="en-IE" sz="2200" b="1">
                <a:solidFill>
                  <a:srgbClr val="FF6600"/>
                </a:solidFill>
                <a:latin typeface="Montserrat"/>
                <a:ea typeface="Montserrat"/>
                <a:cs typeface="Montserrat"/>
                <a:sym typeface="Montserrat"/>
              </a:rPr>
              <a:t>B</a:t>
            </a:r>
            <a:r>
              <a:rPr lang="en-IE" sz="2200" b="1" i="0" u="none" strike="noStrike" cap="none">
                <a:solidFill>
                  <a:srgbClr val="FF6600"/>
                </a:solidFill>
                <a:latin typeface="Montserrat"/>
                <a:ea typeface="Montserrat"/>
                <a:cs typeface="Montserrat"/>
                <a:sym typeface="Montserrat"/>
              </a:rPr>
              <a:t>ubble</a:t>
            </a:r>
            <a:endParaRPr sz="2200" b="0" i="0" u="none" strike="noStrike" cap="none">
              <a:solidFill>
                <a:srgbClr val="000000"/>
              </a:solidFill>
              <a:latin typeface="Arial"/>
              <a:ea typeface="Arial"/>
              <a:cs typeface="Arial"/>
              <a:sym typeface="Arial"/>
            </a:endParaRPr>
          </a:p>
        </p:txBody>
      </p:sp>
      <p:sp>
        <p:nvSpPr>
          <p:cNvPr id="1854" name="Google Shape;1854;p51"/>
          <p:cNvSpPr/>
          <p:nvPr/>
        </p:nvSpPr>
        <p:spPr>
          <a:xfrm>
            <a:off x="2352625" y="728440"/>
            <a:ext cx="5257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E" sz="1400" b="1" i="0" u="none" strike="noStrike" cap="none">
                <a:solidFill>
                  <a:srgbClr val="000000"/>
                </a:solidFill>
                <a:latin typeface="Montserrat"/>
                <a:ea typeface="Montserrat"/>
                <a:cs typeface="Montserrat"/>
                <a:sym typeface="Montserrat"/>
              </a:rPr>
              <a:t>In your Breakout rooms discuss the following:</a:t>
            </a:r>
            <a:endParaRPr sz="1400" b="1" i="0" u="none" strike="noStrike" cap="none">
              <a:solidFill>
                <a:srgbClr val="000000"/>
              </a:solidFill>
              <a:latin typeface="Montserrat"/>
              <a:ea typeface="Montserrat"/>
              <a:cs typeface="Montserrat"/>
              <a:sym typeface="Montserrat"/>
            </a:endParaRPr>
          </a:p>
          <a:p>
            <a:pPr marL="457200" marR="0" lvl="0" indent="-317500" algn="l" rtl="0">
              <a:lnSpc>
                <a:spcPct val="100000"/>
              </a:lnSpc>
              <a:spcBef>
                <a:spcPts val="0"/>
              </a:spcBef>
              <a:spcAft>
                <a:spcPts val="0"/>
              </a:spcAft>
              <a:buClr>
                <a:srgbClr val="000000"/>
              </a:buClr>
              <a:buSzPts val="1400"/>
              <a:buFont typeface="Verdana"/>
              <a:buChar char="●"/>
            </a:pPr>
            <a:r>
              <a:rPr lang="en-IE" sz="1400" b="0" i="0" u="none" strike="noStrike" cap="none">
                <a:solidFill>
                  <a:srgbClr val="000000"/>
                </a:solidFill>
                <a:latin typeface="Verdana"/>
                <a:ea typeface="Verdana"/>
                <a:cs typeface="Verdana"/>
                <a:sym typeface="Verdana"/>
              </a:rPr>
              <a:t>Benefits of filter Bubbles</a:t>
            </a:r>
            <a:endParaRPr sz="1400" b="0" i="0" u="none" strike="noStrike" cap="none">
              <a:solidFill>
                <a:srgbClr val="000000"/>
              </a:solidFill>
              <a:latin typeface="Verdana"/>
              <a:ea typeface="Verdana"/>
              <a:cs typeface="Verdana"/>
              <a:sym typeface="Verdana"/>
            </a:endParaRPr>
          </a:p>
          <a:p>
            <a:pPr marL="457200" marR="0" lvl="0" indent="-317500" algn="l" rtl="0">
              <a:lnSpc>
                <a:spcPct val="100000"/>
              </a:lnSpc>
              <a:spcBef>
                <a:spcPts val="0"/>
              </a:spcBef>
              <a:spcAft>
                <a:spcPts val="0"/>
              </a:spcAft>
              <a:buClr>
                <a:srgbClr val="000000"/>
              </a:buClr>
              <a:buSzPts val="1400"/>
              <a:buFont typeface="Verdana"/>
              <a:buChar char="●"/>
            </a:pPr>
            <a:r>
              <a:rPr lang="en-IE" sz="1400" b="0" i="0" u="none" strike="noStrike" cap="none">
                <a:solidFill>
                  <a:srgbClr val="000000"/>
                </a:solidFill>
                <a:latin typeface="Verdana"/>
                <a:ea typeface="Verdana"/>
                <a:cs typeface="Verdana"/>
                <a:sym typeface="Verdana"/>
              </a:rPr>
              <a:t>Drawbacks of filter Bubbles</a:t>
            </a:r>
            <a:endParaRPr sz="1400" b="0" i="0" u="none" strike="noStrike" cap="none">
              <a:solidFill>
                <a:srgbClr val="000000"/>
              </a:solidFill>
              <a:latin typeface="Verdana"/>
              <a:ea typeface="Verdana"/>
              <a:cs typeface="Verdana"/>
              <a:sym typeface="Verdana"/>
            </a:endParaRPr>
          </a:p>
          <a:p>
            <a:pPr marL="457200" marR="0" lvl="0" indent="-317500" algn="l" rtl="0">
              <a:lnSpc>
                <a:spcPct val="100000"/>
              </a:lnSpc>
              <a:spcBef>
                <a:spcPts val="0"/>
              </a:spcBef>
              <a:spcAft>
                <a:spcPts val="0"/>
              </a:spcAft>
              <a:buClr>
                <a:srgbClr val="000000"/>
              </a:buClr>
              <a:buSzPts val="1400"/>
              <a:buFont typeface="Verdana"/>
              <a:buChar char="●"/>
            </a:pPr>
            <a:r>
              <a:rPr lang="en-IE" sz="1400" b="0" i="0" u="none" strike="noStrike" cap="none">
                <a:solidFill>
                  <a:srgbClr val="000000"/>
                </a:solidFill>
                <a:latin typeface="Verdana"/>
                <a:ea typeface="Verdana"/>
                <a:cs typeface="Verdana"/>
                <a:sym typeface="Verdana"/>
              </a:rPr>
              <a:t>How to break out of your filter bubble</a:t>
            </a:r>
            <a:endParaRPr sz="1400" b="0" i="0" u="none" strike="noStrike" cap="none">
              <a:solidFill>
                <a:srgbClr val="000000"/>
              </a:solidFill>
              <a:latin typeface="Verdana"/>
              <a:ea typeface="Verdana"/>
              <a:cs typeface="Verdana"/>
              <a:sym typeface="Verdana"/>
            </a:endParaRPr>
          </a:p>
        </p:txBody>
      </p:sp>
      <p:pic>
        <p:nvPicPr>
          <p:cNvPr id="1855" name="Google Shape;1855;p51"/>
          <p:cNvPicPr preferRelativeResize="0"/>
          <p:nvPr/>
        </p:nvPicPr>
        <p:blipFill rotWithShape="1">
          <a:blip r:embed="rId3">
            <a:alphaModFix/>
          </a:blip>
          <a:srcRect/>
          <a:stretch/>
        </p:blipFill>
        <p:spPr>
          <a:xfrm>
            <a:off x="317500" y="1730438"/>
            <a:ext cx="8509000" cy="2882900"/>
          </a:xfrm>
          <a:prstGeom prst="rect">
            <a:avLst/>
          </a:prstGeom>
          <a:noFill/>
          <a:ln>
            <a:noFill/>
          </a:ln>
        </p:spPr>
      </p:pic>
      <p:pic>
        <p:nvPicPr>
          <p:cNvPr id="1856" name="Google Shape;1856;p51"/>
          <p:cNvPicPr preferRelativeResize="0"/>
          <p:nvPr/>
        </p:nvPicPr>
        <p:blipFill rotWithShape="1">
          <a:blip r:embed="rId4">
            <a:alphaModFix/>
          </a:blip>
          <a:srcRect/>
          <a:stretch/>
        </p:blipFill>
        <p:spPr>
          <a:xfrm>
            <a:off x="117704" y="79758"/>
            <a:ext cx="2542005" cy="56204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ge10293faf7_0_827"/>
          <p:cNvSpPr/>
          <p:nvPr/>
        </p:nvSpPr>
        <p:spPr>
          <a:xfrm>
            <a:off x="1260294" y="392165"/>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IE" sz="2200" b="1" i="0" u="none" strike="noStrike" cap="none">
                <a:solidFill>
                  <a:srgbClr val="FF6600"/>
                </a:solidFill>
                <a:latin typeface="Montserrat"/>
                <a:ea typeface="Montserrat"/>
                <a:cs typeface="Montserrat"/>
                <a:sym typeface="Montserrat"/>
              </a:rPr>
              <a:t>WHAT IS FALSE INFORMATION? </a:t>
            </a:r>
            <a:endParaRPr sz="2200" b="1" i="0" u="none" strike="noStrike" cap="none">
              <a:solidFill>
                <a:srgbClr val="FF6600"/>
              </a:solidFill>
              <a:latin typeface="Montserrat"/>
              <a:ea typeface="Montserrat"/>
              <a:cs typeface="Montserrat"/>
              <a:sym typeface="Montserrat"/>
            </a:endParaRPr>
          </a:p>
        </p:txBody>
      </p:sp>
      <p:sp>
        <p:nvSpPr>
          <p:cNvPr id="1594" name="Google Shape;1594;ge10293faf7_0_827"/>
          <p:cNvSpPr/>
          <p:nvPr/>
        </p:nvSpPr>
        <p:spPr>
          <a:xfrm>
            <a:off x="2909525" y="830784"/>
            <a:ext cx="3324900" cy="1169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a:p>
        </p:txBody>
      </p:sp>
      <p:sp>
        <p:nvSpPr>
          <p:cNvPr id="1595" name="Google Shape;1595;ge10293faf7_0_827"/>
          <p:cNvSpPr/>
          <p:nvPr/>
        </p:nvSpPr>
        <p:spPr>
          <a:xfrm>
            <a:off x="1787502" y="1425985"/>
            <a:ext cx="56967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IE" sz="2400"/>
              <a:t>What</a:t>
            </a:r>
            <a:r>
              <a:rPr lang="en-IE" sz="2400" b="0" i="0" u="none" strike="noStrike" cap="none">
                <a:solidFill>
                  <a:srgbClr val="000000"/>
                </a:solidFill>
                <a:latin typeface="Arial"/>
                <a:ea typeface="Arial"/>
                <a:cs typeface="Arial"/>
                <a:sym typeface="Arial"/>
              </a:rPr>
              <a:t> words do you think of</a:t>
            </a:r>
            <a:endParaRPr/>
          </a:p>
          <a:p>
            <a:pPr marL="0" marR="0" lvl="0" indent="0" algn="ctr" rtl="0">
              <a:lnSpc>
                <a:spcPct val="100000"/>
              </a:lnSpc>
              <a:spcBef>
                <a:spcPts val="0"/>
              </a:spcBef>
              <a:spcAft>
                <a:spcPts val="0"/>
              </a:spcAft>
              <a:buNone/>
            </a:pPr>
            <a:r>
              <a:rPr lang="en-IE" sz="2400" b="0" i="0" u="none" strike="noStrike" cap="none">
                <a:solidFill>
                  <a:srgbClr val="000000"/>
                </a:solidFill>
                <a:latin typeface="Arial"/>
                <a:ea typeface="Arial"/>
                <a:cs typeface="Arial"/>
                <a:sym typeface="Arial"/>
              </a:rPr>
              <a:t>or associate with the term ‘fake news’ or ‘false information’</a:t>
            </a:r>
            <a:r>
              <a:rPr lang="en-IE" sz="2250" b="1" i="0" u="none" strike="noStrike" cap="none">
                <a:solidFill>
                  <a:srgbClr val="FF6600"/>
                </a:solidFill>
                <a:latin typeface="Montserrat"/>
                <a:ea typeface="Montserrat"/>
                <a:cs typeface="Montserrat"/>
                <a:sym typeface="Montserrat"/>
              </a:rPr>
              <a:t> </a:t>
            </a:r>
            <a:endParaRPr/>
          </a:p>
        </p:txBody>
      </p:sp>
      <p:pic>
        <p:nvPicPr>
          <p:cNvPr id="1596" name="Google Shape;1596;ge10293faf7_0_827"/>
          <p:cNvPicPr preferRelativeResize="0"/>
          <p:nvPr/>
        </p:nvPicPr>
        <p:blipFill rotWithShape="1">
          <a:blip r:embed="rId3">
            <a:alphaModFix/>
          </a:blip>
          <a:srcRect l="12226" t="14922"/>
          <a:stretch/>
        </p:blipFill>
        <p:spPr>
          <a:xfrm>
            <a:off x="0" y="3068985"/>
            <a:ext cx="3533531" cy="2074515"/>
          </a:xfrm>
          <a:prstGeom prst="rect">
            <a:avLst/>
          </a:prstGeom>
          <a:noFill/>
          <a:ln>
            <a:noFill/>
          </a:ln>
        </p:spPr>
      </p:pic>
      <p:pic>
        <p:nvPicPr>
          <p:cNvPr id="1597" name="Google Shape;1597;ge10293faf7_0_827"/>
          <p:cNvPicPr preferRelativeResize="0"/>
          <p:nvPr/>
        </p:nvPicPr>
        <p:blipFill rotWithShape="1">
          <a:blip r:embed="rId4">
            <a:alphaModFix/>
          </a:blip>
          <a:srcRect/>
          <a:stretch/>
        </p:blipFill>
        <p:spPr>
          <a:xfrm>
            <a:off x="153499" y="142618"/>
            <a:ext cx="2542006" cy="5620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sp>
        <p:nvSpPr>
          <p:cNvPr id="1861" name="Google Shape;1861;ge10293faf7_0_6003"/>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862" name="Google Shape;1862;ge10293faf7_0_6003"/>
          <p:cNvSpPr/>
          <p:nvPr/>
        </p:nvSpPr>
        <p:spPr>
          <a:xfrm>
            <a:off x="3880488" y="199950"/>
            <a:ext cx="5029200" cy="7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IE" sz="2200" b="1" i="0" u="none" strike="noStrike" cap="none">
                <a:solidFill>
                  <a:srgbClr val="FF6600"/>
                </a:solidFill>
                <a:latin typeface="Montserrat"/>
                <a:ea typeface="Montserrat"/>
                <a:cs typeface="Montserrat"/>
                <a:sym typeface="Montserrat"/>
              </a:rPr>
              <a:t>How might you break </a:t>
            </a:r>
            <a:endParaRPr sz="2200"/>
          </a:p>
          <a:p>
            <a:pPr marL="0" marR="0" lvl="0" indent="0" algn="r" rtl="0">
              <a:lnSpc>
                <a:spcPct val="100000"/>
              </a:lnSpc>
              <a:spcBef>
                <a:spcPts val="0"/>
              </a:spcBef>
              <a:spcAft>
                <a:spcPts val="0"/>
              </a:spcAft>
              <a:buNone/>
            </a:pPr>
            <a:r>
              <a:rPr lang="en-IE" sz="2200" b="1" i="0" u="none" strike="noStrike" cap="none">
                <a:solidFill>
                  <a:srgbClr val="FF6600"/>
                </a:solidFill>
                <a:latin typeface="Montserrat"/>
                <a:ea typeface="Montserrat"/>
                <a:cs typeface="Montserrat"/>
                <a:sym typeface="Montserrat"/>
              </a:rPr>
              <a:t>out of your filter bubble? </a:t>
            </a:r>
            <a:endParaRPr sz="2200"/>
          </a:p>
        </p:txBody>
      </p:sp>
      <p:pic>
        <p:nvPicPr>
          <p:cNvPr id="1863" name="Google Shape;1863;ge10293faf7_0_6003"/>
          <p:cNvPicPr preferRelativeResize="0"/>
          <p:nvPr/>
        </p:nvPicPr>
        <p:blipFill rotWithShape="1">
          <a:blip r:embed="rId3">
            <a:alphaModFix/>
          </a:blip>
          <a:srcRect/>
          <a:stretch/>
        </p:blipFill>
        <p:spPr>
          <a:xfrm>
            <a:off x="3710875" y="-10"/>
            <a:ext cx="1117600" cy="901700"/>
          </a:xfrm>
          <a:prstGeom prst="rect">
            <a:avLst/>
          </a:prstGeom>
          <a:noFill/>
          <a:ln>
            <a:noFill/>
          </a:ln>
        </p:spPr>
      </p:pic>
      <p:pic>
        <p:nvPicPr>
          <p:cNvPr id="1864" name="Google Shape;1864;ge10293faf7_0_6003"/>
          <p:cNvPicPr preferRelativeResize="0"/>
          <p:nvPr/>
        </p:nvPicPr>
        <p:blipFill rotWithShape="1">
          <a:blip r:embed="rId4">
            <a:alphaModFix/>
          </a:blip>
          <a:srcRect/>
          <a:stretch/>
        </p:blipFill>
        <p:spPr>
          <a:xfrm>
            <a:off x="146124" y="1709551"/>
            <a:ext cx="3834775" cy="3343450"/>
          </a:xfrm>
          <a:prstGeom prst="rect">
            <a:avLst/>
          </a:prstGeom>
          <a:noFill/>
          <a:ln>
            <a:noFill/>
          </a:ln>
        </p:spPr>
      </p:pic>
      <p:pic>
        <p:nvPicPr>
          <p:cNvPr id="1865" name="Google Shape;1865;ge10293faf7_0_6003"/>
          <p:cNvPicPr preferRelativeResize="0"/>
          <p:nvPr/>
        </p:nvPicPr>
        <p:blipFill rotWithShape="1">
          <a:blip r:embed="rId5">
            <a:alphaModFix/>
          </a:blip>
          <a:srcRect/>
          <a:stretch/>
        </p:blipFill>
        <p:spPr>
          <a:xfrm>
            <a:off x="305900" y="1860875"/>
            <a:ext cx="3515224" cy="2083599"/>
          </a:xfrm>
          <a:prstGeom prst="rect">
            <a:avLst/>
          </a:prstGeom>
          <a:noFill/>
          <a:ln>
            <a:noFill/>
          </a:ln>
        </p:spPr>
      </p:pic>
      <p:sp>
        <p:nvSpPr>
          <p:cNvPr id="1866" name="Google Shape;1866;ge10293faf7_0_6003"/>
          <p:cNvSpPr txBox="1"/>
          <p:nvPr/>
        </p:nvSpPr>
        <p:spPr>
          <a:xfrm>
            <a:off x="3980900" y="984750"/>
            <a:ext cx="4934100" cy="364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E" sz="1500">
                <a:solidFill>
                  <a:schemeClr val="dk1"/>
                </a:solidFill>
                <a:latin typeface="Montserrat"/>
                <a:ea typeface="Montserrat"/>
                <a:cs typeface="Montserrat"/>
                <a:sym typeface="Montserrat"/>
              </a:rPr>
              <a:t>What people and organisations might you follow? What new perspectives might you seek out? How could you find them? </a:t>
            </a:r>
            <a:endParaRPr sz="1500">
              <a:solidFill>
                <a:schemeClr val="dk1"/>
              </a:solidFill>
              <a:latin typeface="Montserrat"/>
              <a:ea typeface="Montserrat"/>
              <a:cs typeface="Montserrat"/>
              <a:sym typeface="Montserrat"/>
            </a:endParaRPr>
          </a:p>
          <a:p>
            <a:pPr marL="0" lvl="0" indent="0" algn="l" rtl="0">
              <a:spcBef>
                <a:spcPts val="0"/>
              </a:spcBef>
              <a:spcAft>
                <a:spcPts val="0"/>
              </a:spcAft>
              <a:buNone/>
            </a:pPr>
            <a:endParaRPr sz="1500">
              <a:solidFill>
                <a:schemeClr val="dk1"/>
              </a:solidFill>
              <a:latin typeface="Montserrat"/>
              <a:ea typeface="Montserrat"/>
              <a:cs typeface="Montserrat"/>
              <a:sym typeface="Montserrat"/>
            </a:endParaRPr>
          </a:p>
          <a:p>
            <a:pPr marL="0" lvl="0" indent="0" algn="l" rtl="0">
              <a:spcBef>
                <a:spcPts val="0"/>
              </a:spcBef>
              <a:spcAft>
                <a:spcPts val="0"/>
              </a:spcAft>
              <a:buNone/>
            </a:pPr>
            <a:r>
              <a:rPr lang="en-IE" sz="1500">
                <a:solidFill>
                  <a:schemeClr val="dk1"/>
                </a:solidFill>
                <a:latin typeface="Montserrat"/>
                <a:ea typeface="Montserrat"/>
                <a:cs typeface="Montserrat"/>
                <a:sym typeface="Montserrat"/>
              </a:rPr>
              <a:t>Suggestions include: </a:t>
            </a:r>
            <a:endParaRPr sz="1500">
              <a:solidFill>
                <a:schemeClr val="dk1"/>
              </a:solidFill>
              <a:latin typeface="Montserrat"/>
              <a:ea typeface="Montserrat"/>
              <a:cs typeface="Montserrat"/>
              <a:sym typeface="Montserrat"/>
            </a:endParaRPr>
          </a:p>
          <a:p>
            <a:pPr marL="457200" lvl="0" indent="-323850" algn="l" rtl="0">
              <a:spcBef>
                <a:spcPts val="0"/>
              </a:spcBef>
              <a:spcAft>
                <a:spcPts val="0"/>
              </a:spcAft>
              <a:buClr>
                <a:schemeClr val="dk1"/>
              </a:buClr>
              <a:buSzPts val="1500"/>
              <a:buFont typeface="Montserrat"/>
              <a:buChar char="●"/>
            </a:pPr>
            <a:r>
              <a:rPr lang="en-IE" sz="1500" b="1">
                <a:solidFill>
                  <a:schemeClr val="dk1"/>
                </a:solidFill>
                <a:latin typeface="Montserrat"/>
                <a:ea typeface="Montserrat"/>
                <a:cs typeface="Montserrat"/>
                <a:sym typeface="Montserrat"/>
              </a:rPr>
              <a:t>Try doing a search with a search engine that you don’t usually use e.g., DuckDuckGo, sweetsearch</a:t>
            </a:r>
            <a:endParaRPr sz="1500" b="1">
              <a:solidFill>
                <a:schemeClr val="dk1"/>
              </a:solidFill>
              <a:latin typeface="Montserrat"/>
              <a:ea typeface="Montserrat"/>
              <a:cs typeface="Montserrat"/>
              <a:sym typeface="Montserrat"/>
            </a:endParaRPr>
          </a:p>
          <a:p>
            <a:pPr marL="457200" lvl="0" indent="-323850" algn="l" rtl="0">
              <a:spcBef>
                <a:spcPts val="0"/>
              </a:spcBef>
              <a:spcAft>
                <a:spcPts val="0"/>
              </a:spcAft>
              <a:buClr>
                <a:schemeClr val="dk1"/>
              </a:buClr>
              <a:buSzPts val="1500"/>
              <a:buFont typeface="Montserrat"/>
              <a:buChar char="●"/>
            </a:pPr>
            <a:r>
              <a:rPr lang="en-IE" sz="1500" b="1">
                <a:solidFill>
                  <a:schemeClr val="dk1"/>
                </a:solidFill>
                <a:latin typeface="Montserrat"/>
                <a:ea typeface="Montserrat"/>
                <a:cs typeface="Montserrat"/>
                <a:sym typeface="Montserrat"/>
              </a:rPr>
              <a:t>Turn off targeted ads</a:t>
            </a:r>
            <a:endParaRPr sz="1500" b="1">
              <a:solidFill>
                <a:schemeClr val="dk1"/>
              </a:solidFill>
              <a:latin typeface="Montserrat"/>
              <a:ea typeface="Montserrat"/>
              <a:cs typeface="Montserrat"/>
              <a:sym typeface="Montserrat"/>
            </a:endParaRPr>
          </a:p>
          <a:p>
            <a:pPr marL="457200" lvl="0" indent="-323850" algn="l" rtl="0">
              <a:spcBef>
                <a:spcPts val="0"/>
              </a:spcBef>
              <a:spcAft>
                <a:spcPts val="0"/>
              </a:spcAft>
              <a:buClr>
                <a:schemeClr val="dk1"/>
              </a:buClr>
              <a:buSzPts val="1500"/>
              <a:buFont typeface="Montserrat"/>
              <a:buChar char="●"/>
            </a:pPr>
            <a:r>
              <a:rPr lang="en-IE" sz="1500" b="1">
                <a:solidFill>
                  <a:schemeClr val="dk1"/>
                </a:solidFill>
                <a:latin typeface="Montserrat"/>
                <a:ea typeface="Montserrat"/>
                <a:cs typeface="Montserrat"/>
                <a:sym typeface="Montserrat"/>
              </a:rPr>
              <a:t>Regularly delete your browser history</a:t>
            </a:r>
            <a:endParaRPr sz="1500" b="1">
              <a:solidFill>
                <a:schemeClr val="dk1"/>
              </a:solidFill>
              <a:latin typeface="Montserrat"/>
              <a:ea typeface="Montserrat"/>
              <a:cs typeface="Montserrat"/>
              <a:sym typeface="Montserrat"/>
            </a:endParaRPr>
          </a:p>
          <a:p>
            <a:pPr marL="457200" lvl="0" indent="-323850" algn="l" rtl="0">
              <a:spcBef>
                <a:spcPts val="0"/>
              </a:spcBef>
              <a:spcAft>
                <a:spcPts val="0"/>
              </a:spcAft>
              <a:buClr>
                <a:schemeClr val="dk1"/>
              </a:buClr>
              <a:buSzPts val="1500"/>
              <a:buFont typeface="Montserrat"/>
              <a:buChar char="●"/>
            </a:pPr>
            <a:r>
              <a:rPr lang="en-IE" sz="1500" b="1">
                <a:solidFill>
                  <a:schemeClr val="dk1"/>
                </a:solidFill>
                <a:latin typeface="Montserrat"/>
                <a:ea typeface="Montserrat"/>
                <a:cs typeface="Montserrat"/>
                <a:sym typeface="Montserrat"/>
              </a:rPr>
              <a:t>Follow trusted news sources, journalists, experts</a:t>
            </a:r>
            <a:endParaRPr sz="1500" b="1">
              <a:solidFill>
                <a:schemeClr val="dk1"/>
              </a:solidFill>
              <a:latin typeface="Montserrat"/>
              <a:ea typeface="Montserrat"/>
              <a:cs typeface="Montserrat"/>
              <a:sym typeface="Montserrat"/>
            </a:endParaRPr>
          </a:p>
          <a:p>
            <a:pPr marL="457200" lvl="0" indent="-323850" algn="l" rtl="0">
              <a:spcBef>
                <a:spcPts val="0"/>
              </a:spcBef>
              <a:spcAft>
                <a:spcPts val="0"/>
              </a:spcAft>
              <a:buClr>
                <a:schemeClr val="dk1"/>
              </a:buClr>
              <a:buSzPts val="1500"/>
              <a:buFont typeface="Montserrat"/>
              <a:buChar char="●"/>
            </a:pPr>
            <a:r>
              <a:rPr lang="en-IE" sz="1500" b="1">
                <a:solidFill>
                  <a:schemeClr val="dk1"/>
                </a:solidFill>
                <a:latin typeface="Montserrat"/>
                <a:ea typeface="Montserrat"/>
                <a:cs typeface="Montserrat"/>
                <a:sym typeface="Montserrat"/>
              </a:rPr>
              <a:t>Swap one of your trusted sources for one you rarely use, maybe even just for a short period of time</a:t>
            </a:r>
            <a:endParaRPr sz="1500" b="1">
              <a:latin typeface="Montserrat"/>
              <a:ea typeface="Montserrat"/>
              <a:cs typeface="Montserrat"/>
              <a:sym typeface="Montserrat"/>
            </a:endParaRPr>
          </a:p>
        </p:txBody>
      </p:sp>
      <p:pic>
        <p:nvPicPr>
          <p:cNvPr id="1867" name="Google Shape;1867;ge10293faf7_0_6003"/>
          <p:cNvPicPr preferRelativeResize="0"/>
          <p:nvPr/>
        </p:nvPicPr>
        <p:blipFill rotWithShape="1">
          <a:blip r:embed="rId6">
            <a:alphaModFix/>
          </a:blip>
          <a:srcRect/>
          <a:stretch/>
        </p:blipFill>
        <p:spPr>
          <a:xfrm>
            <a:off x="602129" y="125821"/>
            <a:ext cx="2542005" cy="5620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2" name="Google Shape;1872;gd99a4b1390_0_1585"/>
          <p:cNvSpPr txBox="1">
            <a:spLocks noGrp="1"/>
          </p:cNvSpPr>
          <p:nvPr>
            <p:ph type="title"/>
          </p:nvPr>
        </p:nvSpPr>
        <p:spPr>
          <a:xfrm>
            <a:off x="2268950" y="89922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600"/>
              </a:spcBef>
              <a:spcAft>
                <a:spcPts val="0"/>
              </a:spcAft>
              <a:buSzPts val="2400"/>
              <a:buNone/>
            </a:pPr>
            <a:r>
              <a:rPr lang="en-IE" sz="2000">
                <a:solidFill>
                  <a:srgbClr val="FF9900"/>
                </a:solidFill>
              </a:rPr>
              <a:t>Online Algorithms :</a:t>
            </a:r>
            <a:endParaRPr sz="2000">
              <a:solidFill>
                <a:srgbClr val="FF9900"/>
              </a:solidFill>
            </a:endParaRPr>
          </a:p>
          <a:p>
            <a:pPr marL="0" lvl="0" indent="0" algn="r" rtl="0">
              <a:lnSpc>
                <a:spcPct val="100000"/>
              </a:lnSpc>
              <a:spcBef>
                <a:spcPts val="600"/>
              </a:spcBef>
              <a:spcAft>
                <a:spcPts val="0"/>
              </a:spcAft>
              <a:buSzPts val="2400"/>
              <a:buNone/>
            </a:pPr>
            <a:r>
              <a:rPr lang="en-IE" sz="2000">
                <a:solidFill>
                  <a:srgbClr val="FF9900"/>
                </a:solidFill>
              </a:rPr>
              <a:t>Tips to help broaden perspective</a:t>
            </a:r>
            <a:endParaRPr sz="2000">
              <a:solidFill>
                <a:srgbClr val="FF9900"/>
              </a:solidFill>
            </a:endParaRPr>
          </a:p>
          <a:p>
            <a:pPr marL="0" lvl="0" indent="0" algn="r" rtl="0">
              <a:lnSpc>
                <a:spcPct val="100000"/>
              </a:lnSpc>
              <a:spcBef>
                <a:spcPts val="600"/>
              </a:spcBef>
              <a:spcAft>
                <a:spcPts val="0"/>
              </a:spcAft>
              <a:buSzPts val="2400"/>
              <a:buNone/>
            </a:pPr>
            <a:endParaRPr>
              <a:solidFill>
                <a:srgbClr val="FF9900"/>
              </a:solidFill>
            </a:endParaRPr>
          </a:p>
        </p:txBody>
      </p:sp>
      <p:sp>
        <p:nvSpPr>
          <p:cNvPr id="1873" name="Google Shape;1873;gd99a4b1390_0_1585"/>
          <p:cNvSpPr txBox="1">
            <a:spLocks noGrp="1"/>
          </p:cNvSpPr>
          <p:nvPr>
            <p:ph type="body" idx="1"/>
          </p:nvPr>
        </p:nvSpPr>
        <p:spPr>
          <a:xfrm>
            <a:off x="1165550" y="1396350"/>
            <a:ext cx="7559100" cy="29025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rgbClr val="000000"/>
              </a:buClr>
              <a:buSzPts val="1600"/>
              <a:buChar char="➔"/>
            </a:pPr>
            <a:r>
              <a:rPr lang="en-IE" sz="1600" b="1">
                <a:solidFill>
                  <a:srgbClr val="000000"/>
                </a:solidFill>
                <a:latin typeface="Montserrat"/>
                <a:ea typeface="Montserrat"/>
                <a:cs typeface="Montserrat"/>
                <a:sym typeface="Montserrat"/>
              </a:rPr>
              <a:t>Think critically</a:t>
            </a:r>
            <a:r>
              <a:rPr lang="en-IE" sz="1600">
                <a:solidFill>
                  <a:srgbClr val="000000"/>
                </a:solidFill>
              </a:rPr>
              <a:t> about the content you see online. Remember it’s</a:t>
            </a:r>
            <a:r>
              <a:rPr lang="en-IE" sz="1600" b="1">
                <a:solidFill>
                  <a:srgbClr val="000000"/>
                </a:solidFill>
                <a:latin typeface="Montserrat"/>
                <a:ea typeface="Montserrat"/>
                <a:cs typeface="Montserrat"/>
                <a:sym typeface="Montserrat"/>
              </a:rPr>
              <a:t> not the full picture.</a:t>
            </a:r>
            <a:endParaRPr sz="1600" b="1">
              <a:solidFill>
                <a:srgbClr val="000000"/>
              </a:solidFill>
              <a:latin typeface="Montserrat"/>
              <a:ea typeface="Montserrat"/>
              <a:cs typeface="Montserrat"/>
              <a:sym typeface="Montserrat"/>
            </a:endParaRPr>
          </a:p>
          <a:p>
            <a:pPr marL="457200" lvl="0" indent="-330200" algn="l" rtl="0">
              <a:lnSpc>
                <a:spcPct val="150000"/>
              </a:lnSpc>
              <a:spcBef>
                <a:spcPts val="0"/>
              </a:spcBef>
              <a:spcAft>
                <a:spcPts val="0"/>
              </a:spcAft>
              <a:buClr>
                <a:srgbClr val="000000"/>
              </a:buClr>
              <a:buSzPts val="1600"/>
              <a:buFont typeface="Montserrat"/>
              <a:buChar char="➔"/>
            </a:pPr>
            <a:r>
              <a:rPr lang="en-IE" sz="1600" b="1">
                <a:solidFill>
                  <a:srgbClr val="000000"/>
                </a:solidFill>
                <a:latin typeface="Montserrat"/>
                <a:ea typeface="Montserrat"/>
                <a:cs typeface="Montserrat"/>
                <a:sym typeface="Montserrat"/>
              </a:rPr>
              <a:t>Keep an open mind </a:t>
            </a:r>
            <a:r>
              <a:rPr lang="en-IE" sz="1600">
                <a:solidFill>
                  <a:schemeClr val="dk1"/>
                </a:solidFill>
              </a:rPr>
              <a:t>and search for </a:t>
            </a:r>
            <a:r>
              <a:rPr lang="en-IE" sz="1600" b="1">
                <a:solidFill>
                  <a:schemeClr val="dk1"/>
                </a:solidFill>
                <a:latin typeface="Montserrat"/>
                <a:ea typeface="Montserrat"/>
                <a:cs typeface="Montserrat"/>
                <a:sym typeface="Montserrat"/>
              </a:rPr>
              <a:t>new perspectives.</a:t>
            </a:r>
            <a:endParaRPr sz="1600" b="1">
              <a:solidFill>
                <a:srgbClr val="000000"/>
              </a:solidFill>
              <a:latin typeface="Montserrat"/>
              <a:ea typeface="Montserrat"/>
              <a:cs typeface="Montserrat"/>
              <a:sym typeface="Montserrat"/>
            </a:endParaRPr>
          </a:p>
          <a:p>
            <a:pPr marL="457200" lvl="0" indent="-342900" algn="l" rtl="0">
              <a:lnSpc>
                <a:spcPct val="150000"/>
              </a:lnSpc>
              <a:spcBef>
                <a:spcPts val="0"/>
              </a:spcBef>
              <a:spcAft>
                <a:spcPts val="0"/>
              </a:spcAft>
              <a:buClr>
                <a:schemeClr val="dk1"/>
              </a:buClr>
              <a:buSzPts val="1800"/>
              <a:buFont typeface="Montserrat"/>
              <a:buChar char="➔"/>
            </a:pPr>
            <a:r>
              <a:rPr lang="en-IE" sz="1600" b="1">
                <a:solidFill>
                  <a:schemeClr val="dk1"/>
                </a:solidFill>
                <a:latin typeface="Montserrat"/>
                <a:ea typeface="Montserrat"/>
                <a:cs typeface="Montserrat"/>
                <a:sym typeface="Montserrat"/>
              </a:rPr>
              <a:t>Vary your sources of information.</a:t>
            </a:r>
            <a:endParaRPr sz="1600" b="1">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Clr>
                <a:schemeClr val="dk1"/>
              </a:buClr>
              <a:buSzPts val="1600"/>
              <a:buFont typeface="Montserrat"/>
              <a:buChar char="➔"/>
            </a:pPr>
            <a:r>
              <a:rPr lang="en-IE" sz="1600" b="1">
                <a:solidFill>
                  <a:schemeClr val="dk1"/>
                </a:solidFill>
                <a:latin typeface="Montserrat"/>
                <a:ea typeface="Montserrat"/>
                <a:cs typeface="Montserrat"/>
                <a:sym typeface="Montserrat"/>
              </a:rPr>
              <a:t>Seek out the positive</a:t>
            </a:r>
            <a:r>
              <a:rPr lang="en-IE" sz="1600">
                <a:solidFill>
                  <a:schemeClr val="dk1"/>
                </a:solidFill>
              </a:rPr>
              <a:t> and create a social media presence that is</a:t>
            </a:r>
            <a:r>
              <a:rPr lang="en-IE" sz="1600" b="1">
                <a:solidFill>
                  <a:schemeClr val="dk1"/>
                </a:solidFill>
                <a:latin typeface="Montserrat"/>
                <a:ea typeface="Montserrat"/>
                <a:cs typeface="Montserrat"/>
                <a:sym typeface="Montserrat"/>
              </a:rPr>
              <a:t> true to you.</a:t>
            </a:r>
            <a:endParaRPr sz="1600" b="1">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Clr>
                <a:schemeClr val="dk1"/>
              </a:buClr>
              <a:buSzPts val="1600"/>
              <a:buFont typeface="Montserrat"/>
              <a:buChar char="➔"/>
            </a:pPr>
            <a:r>
              <a:rPr lang="en-IE" sz="1600" b="1">
                <a:solidFill>
                  <a:schemeClr val="dk1"/>
                </a:solidFill>
                <a:latin typeface="Montserrat"/>
                <a:ea typeface="Montserrat"/>
                <a:cs typeface="Montserrat"/>
                <a:sym typeface="Montserrat"/>
              </a:rPr>
              <a:t>Refresh your settings.</a:t>
            </a:r>
            <a:endParaRPr sz="1600" b="1">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Clr>
                <a:schemeClr val="dk1"/>
              </a:buClr>
              <a:buSzPts val="1600"/>
              <a:buChar char="➔"/>
            </a:pPr>
            <a:r>
              <a:rPr lang="en-IE" sz="1600" b="1">
                <a:solidFill>
                  <a:schemeClr val="dk1"/>
                </a:solidFill>
                <a:latin typeface="Montserrat"/>
                <a:ea typeface="Montserrat"/>
                <a:cs typeface="Montserrat"/>
                <a:sym typeface="Montserrat"/>
              </a:rPr>
              <a:t>Unfollow </a:t>
            </a:r>
            <a:r>
              <a:rPr lang="en-IE" sz="1600">
                <a:solidFill>
                  <a:schemeClr val="dk1"/>
                </a:solidFill>
              </a:rPr>
              <a:t>accounts that lead you to make</a:t>
            </a:r>
            <a:r>
              <a:rPr lang="en-IE" sz="1600" b="1">
                <a:solidFill>
                  <a:schemeClr val="dk1"/>
                </a:solidFill>
                <a:latin typeface="Montserrat"/>
                <a:ea typeface="Montserrat"/>
                <a:cs typeface="Montserrat"/>
                <a:sym typeface="Montserrat"/>
              </a:rPr>
              <a:t> unhealthy </a:t>
            </a:r>
            <a:endParaRPr sz="1600" b="1">
              <a:solidFill>
                <a:schemeClr val="dk1"/>
              </a:solidFill>
              <a:latin typeface="Montserrat"/>
              <a:ea typeface="Montserrat"/>
              <a:cs typeface="Montserrat"/>
              <a:sym typeface="Montserrat"/>
            </a:endParaRPr>
          </a:p>
          <a:p>
            <a:pPr marL="457200" lvl="0" indent="0" algn="l" rtl="0">
              <a:lnSpc>
                <a:spcPct val="150000"/>
              </a:lnSpc>
              <a:spcBef>
                <a:spcPts val="0"/>
              </a:spcBef>
              <a:spcAft>
                <a:spcPts val="0"/>
              </a:spcAft>
              <a:buSzPts val="2200"/>
              <a:buNone/>
            </a:pPr>
            <a:r>
              <a:rPr lang="en-IE" sz="1600" b="1">
                <a:solidFill>
                  <a:schemeClr val="dk1"/>
                </a:solidFill>
                <a:latin typeface="Montserrat"/>
                <a:ea typeface="Montserrat"/>
                <a:cs typeface="Montserrat"/>
                <a:sym typeface="Montserrat"/>
              </a:rPr>
              <a:t>or unrealistic comparisons.</a:t>
            </a:r>
            <a:endParaRPr sz="1800">
              <a:solidFill>
                <a:schemeClr val="dk1"/>
              </a:solidFill>
              <a:highlight>
                <a:schemeClr val="lt1"/>
              </a:highlight>
              <a:latin typeface="Montserrat"/>
              <a:ea typeface="Montserrat"/>
              <a:cs typeface="Montserrat"/>
              <a:sym typeface="Montserrat"/>
            </a:endParaRPr>
          </a:p>
          <a:p>
            <a:pPr marL="0" lvl="0" indent="0" algn="l" rtl="0">
              <a:lnSpc>
                <a:spcPct val="115000"/>
              </a:lnSpc>
              <a:spcBef>
                <a:spcPts val="600"/>
              </a:spcBef>
              <a:spcAft>
                <a:spcPts val="0"/>
              </a:spcAft>
              <a:buSzPts val="2200"/>
              <a:buNone/>
            </a:pPr>
            <a:endParaRPr sz="1600" b="1">
              <a:solidFill>
                <a:srgbClr val="000000"/>
              </a:solidFill>
              <a:latin typeface="Montserrat"/>
              <a:ea typeface="Montserrat"/>
              <a:cs typeface="Montserrat"/>
              <a:sym typeface="Montserrat"/>
            </a:endParaRPr>
          </a:p>
          <a:p>
            <a:pPr marL="0" lvl="0" indent="0" algn="l" rtl="0">
              <a:lnSpc>
                <a:spcPct val="115000"/>
              </a:lnSpc>
              <a:spcBef>
                <a:spcPts val="600"/>
              </a:spcBef>
              <a:spcAft>
                <a:spcPts val="0"/>
              </a:spcAft>
              <a:buSzPts val="2200"/>
              <a:buNone/>
            </a:pPr>
            <a:endParaRPr sz="1600" b="1">
              <a:solidFill>
                <a:srgbClr val="000000"/>
              </a:solidFill>
              <a:latin typeface="Montserrat"/>
              <a:ea typeface="Montserrat"/>
              <a:cs typeface="Montserrat"/>
              <a:sym typeface="Montserrat"/>
            </a:endParaRPr>
          </a:p>
          <a:p>
            <a:pPr marL="457200" lvl="0" indent="0" algn="l" rtl="0">
              <a:lnSpc>
                <a:spcPct val="100000"/>
              </a:lnSpc>
              <a:spcBef>
                <a:spcPts val="600"/>
              </a:spcBef>
              <a:spcAft>
                <a:spcPts val="0"/>
              </a:spcAft>
              <a:buSzPts val="2200"/>
              <a:buNone/>
            </a:pPr>
            <a:endParaRPr sz="800">
              <a:solidFill>
                <a:srgbClr val="000000"/>
              </a:solidFill>
            </a:endParaRPr>
          </a:p>
          <a:p>
            <a:pPr marL="457200" lvl="0" indent="0" algn="l" rtl="0">
              <a:lnSpc>
                <a:spcPct val="100000"/>
              </a:lnSpc>
              <a:spcBef>
                <a:spcPts val="600"/>
              </a:spcBef>
              <a:spcAft>
                <a:spcPts val="0"/>
              </a:spcAft>
              <a:buSzPts val="2200"/>
              <a:buNone/>
            </a:pPr>
            <a:endParaRPr sz="1400">
              <a:solidFill>
                <a:srgbClr val="000000"/>
              </a:solidFill>
              <a:highlight>
                <a:srgbClr val="F9CB9C"/>
              </a:highlight>
            </a:endParaRPr>
          </a:p>
          <a:p>
            <a:pPr marL="0" lvl="0" indent="0" algn="l" rtl="0">
              <a:lnSpc>
                <a:spcPct val="100000"/>
              </a:lnSpc>
              <a:spcBef>
                <a:spcPts val="600"/>
              </a:spcBef>
              <a:spcAft>
                <a:spcPts val="0"/>
              </a:spcAft>
              <a:buSzPts val="2200"/>
              <a:buNone/>
            </a:pPr>
            <a:endParaRPr sz="1400" b="1" i="1">
              <a:solidFill>
                <a:schemeClr val="dk1"/>
              </a:solidFill>
              <a:latin typeface="Montserrat"/>
              <a:ea typeface="Montserrat"/>
              <a:cs typeface="Montserrat"/>
              <a:sym typeface="Montserrat"/>
            </a:endParaRPr>
          </a:p>
        </p:txBody>
      </p:sp>
      <p:pic>
        <p:nvPicPr>
          <p:cNvPr id="1874" name="Google Shape;1874;gd99a4b1390_0_1585"/>
          <p:cNvPicPr preferRelativeResize="0"/>
          <p:nvPr/>
        </p:nvPicPr>
        <p:blipFill rotWithShape="1">
          <a:blip r:embed="rId3">
            <a:alphaModFix/>
          </a:blip>
          <a:srcRect/>
          <a:stretch/>
        </p:blipFill>
        <p:spPr>
          <a:xfrm>
            <a:off x="97550" y="53675"/>
            <a:ext cx="2597624" cy="593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53"/>
          <p:cNvSpPr/>
          <p:nvPr/>
        </p:nvSpPr>
        <p:spPr>
          <a:xfrm>
            <a:off x="1402794" y="141490"/>
            <a:ext cx="7506801" cy="43858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880" name="Google Shape;1880;p53"/>
          <p:cNvSpPr/>
          <p:nvPr/>
        </p:nvSpPr>
        <p:spPr>
          <a:xfrm>
            <a:off x="2778350" y="452650"/>
            <a:ext cx="6202500" cy="438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50"/>
              <a:buFont typeface="Arial"/>
              <a:buNone/>
            </a:pPr>
            <a:r>
              <a:rPr lang="en-IE" sz="2200" b="1" i="0" u="none" strike="noStrike" cap="none">
                <a:solidFill>
                  <a:srgbClr val="FF6600"/>
                </a:solidFill>
                <a:latin typeface="Montserrat"/>
                <a:ea typeface="Montserrat"/>
                <a:cs typeface="Montserrat"/>
                <a:sym typeface="Montserrat"/>
              </a:rPr>
              <a:t>Be media smart: </a:t>
            </a:r>
            <a:r>
              <a:rPr lang="en-IE" sz="2200" b="1" i="0" u="none" strike="noStrike" cap="none">
                <a:solidFill>
                  <a:srgbClr val="FF0000"/>
                </a:solidFill>
                <a:latin typeface="Montserrat"/>
                <a:ea typeface="Montserrat"/>
                <a:cs typeface="Montserrat"/>
                <a:sym typeface="Montserrat"/>
              </a:rPr>
              <a:t>STOP</a:t>
            </a:r>
            <a:r>
              <a:rPr lang="en-IE" sz="2200" b="1" i="0" u="none" strike="noStrike" cap="none">
                <a:solidFill>
                  <a:srgbClr val="FF6600"/>
                </a:solidFill>
                <a:latin typeface="Montserrat"/>
                <a:ea typeface="Montserrat"/>
                <a:cs typeface="Montserrat"/>
                <a:sym typeface="Montserrat"/>
              </a:rPr>
              <a:t> / </a:t>
            </a:r>
            <a:r>
              <a:rPr lang="en-IE" sz="2200" b="1" i="0" u="none" strike="noStrike" cap="none">
                <a:solidFill>
                  <a:srgbClr val="00B0F0"/>
                </a:solidFill>
                <a:latin typeface="Montserrat"/>
                <a:ea typeface="Montserrat"/>
                <a:cs typeface="Montserrat"/>
                <a:sym typeface="Montserrat"/>
              </a:rPr>
              <a:t>THINK</a:t>
            </a:r>
            <a:r>
              <a:rPr lang="en-IE" sz="2200" b="1" i="0" u="none" strike="noStrike" cap="none">
                <a:solidFill>
                  <a:srgbClr val="FF6600"/>
                </a:solidFill>
                <a:latin typeface="Montserrat"/>
                <a:ea typeface="Montserrat"/>
                <a:cs typeface="Montserrat"/>
                <a:sym typeface="Montserrat"/>
              </a:rPr>
              <a:t> / </a:t>
            </a:r>
            <a:r>
              <a:rPr lang="en-IE" sz="2200" b="1" i="0" u="none" strike="noStrike" cap="none">
                <a:solidFill>
                  <a:srgbClr val="7030A0"/>
                </a:solidFill>
                <a:latin typeface="Montserrat"/>
                <a:ea typeface="Montserrat"/>
                <a:cs typeface="Montserrat"/>
                <a:sym typeface="Montserrat"/>
              </a:rPr>
              <a:t>CHECK </a:t>
            </a:r>
            <a:endParaRPr sz="2200" i="0" u="none" strike="noStrike" cap="none">
              <a:solidFill>
                <a:srgbClr val="000000"/>
              </a:solidFill>
              <a:latin typeface="Montserrat"/>
              <a:ea typeface="Montserrat"/>
              <a:cs typeface="Montserrat"/>
              <a:sym typeface="Montserrat"/>
            </a:endParaRPr>
          </a:p>
        </p:txBody>
      </p:sp>
      <p:pic>
        <p:nvPicPr>
          <p:cNvPr id="1881" name="Google Shape;1881;p53"/>
          <p:cNvPicPr preferRelativeResize="0"/>
          <p:nvPr/>
        </p:nvPicPr>
        <p:blipFill rotWithShape="1">
          <a:blip r:embed="rId3">
            <a:alphaModFix/>
          </a:blip>
          <a:srcRect/>
          <a:stretch/>
        </p:blipFill>
        <p:spPr>
          <a:xfrm>
            <a:off x="0" y="1077057"/>
            <a:ext cx="4448968" cy="2989385"/>
          </a:xfrm>
          <a:prstGeom prst="rect">
            <a:avLst/>
          </a:prstGeom>
          <a:noFill/>
          <a:ln>
            <a:noFill/>
          </a:ln>
        </p:spPr>
      </p:pic>
      <p:sp>
        <p:nvSpPr>
          <p:cNvPr id="1882" name="Google Shape;1882;p53"/>
          <p:cNvSpPr/>
          <p:nvPr/>
        </p:nvSpPr>
        <p:spPr>
          <a:xfrm>
            <a:off x="1949921" y="4461100"/>
            <a:ext cx="49806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IE" sz="3600" b="1" i="0" u="none" strike="noStrike" cap="none">
                <a:solidFill>
                  <a:srgbClr val="FF6600"/>
                </a:solidFill>
                <a:latin typeface="Montserrat"/>
                <a:ea typeface="Montserrat"/>
                <a:cs typeface="Montserrat"/>
                <a:sym typeface="Montserrat"/>
              </a:rPr>
              <a:t>bemediasmart.ie</a:t>
            </a:r>
            <a:endParaRPr sz="3600" b="0" i="0" u="none" strike="noStrike" cap="none">
              <a:solidFill>
                <a:srgbClr val="000000"/>
              </a:solidFill>
              <a:latin typeface="Arial"/>
              <a:ea typeface="Arial"/>
              <a:cs typeface="Arial"/>
              <a:sym typeface="Arial"/>
            </a:endParaRPr>
          </a:p>
        </p:txBody>
      </p:sp>
      <p:pic>
        <p:nvPicPr>
          <p:cNvPr id="1883" name="Google Shape;1883;p53"/>
          <p:cNvPicPr preferRelativeResize="0"/>
          <p:nvPr/>
        </p:nvPicPr>
        <p:blipFill rotWithShape="1">
          <a:blip r:embed="rId4">
            <a:alphaModFix/>
          </a:blip>
          <a:srcRect/>
          <a:stretch/>
        </p:blipFill>
        <p:spPr>
          <a:xfrm>
            <a:off x="4695034" y="982107"/>
            <a:ext cx="4179680" cy="3537750"/>
          </a:xfrm>
          <a:prstGeom prst="rect">
            <a:avLst/>
          </a:prstGeom>
          <a:noFill/>
          <a:ln>
            <a:noFill/>
          </a:ln>
        </p:spPr>
      </p:pic>
      <p:pic>
        <p:nvPicPr>
          <p:cNvPr id="1884" name="Google Shape;1884;p53"/>
          <p:cNvPicPr preferRelativeResize="0"/>
          <p:nvPr/>
        </p:nvPicPr>
        <p:blipFill rotWithShape="1">
          <a:blip r:embed="rId5">
            <a:alphaModFix/>
          </a:blip>
          <a:srcRect/>
          <a:stretch/>
        </p:blipFill>
        <p:spPr>
          <a:xfrm>
            <a:off x="97550" y="53675"/>
            <a:ext cx="2597623" cy="593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88"/>
        <p:cNvGrpSpPr/>
        <p:nvPr/>
      </p:nvGrpSpPr>
      <p:grpSpPr>
        <a:xfrm>
          <a:off x="0" y="0"/>
          <a:ext cx="0" cy="0"/>
          <a:chOff x="0" y="0"/>
          <a:chExt cx="0" cy="0"/>
        </a:xfrm>
      </p:grpSpPr>
      <p:sp>
        <p:nvSpPr>
          <p:cNvPr id="1889" name="Google Shape;1889;p54"/>
          <p:cNvSpPr/>
          <p:nvPr/>
        </p:nvSpPr>
        <p:spPr>
          <a:xfrm>
            <a:off x="1402794" y="141490"/>
            <a:ext cx="7506801" cy="43858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890" name="Google Shape;1890;p54"/>
          <p:cNvSpPr/>
          <p:nvPr/>
        </p:nvSpPr>
        <p:spPr>
          <a:xfrm>
            <a:off x="3300367" y="141504"/>
            <a:ext cx="5609100" cy="831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IE" sz="2400" b="1" i="0" u="none" strike="noStrike" cap="none">
                <a:solidFill>
                  <a:srgbClr val="FF6600"/>
                </a:solidFill>
                <a:latin typeface="Montserrat"/>
                <a:ea typeface="Montserrat"/>
                <a:cs typeface="Montserrat"/>
                <a:sym typeface="Montserrat"/>
              </a:rPr>
              <a:t>7 seven rules to resist online manipulation</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400"/>
              <a:buFont typeface="Arial"/>
              <a:buNone/>
            </a:pPr>
            <a:r>
              <a:rPr lang="en-IE" sz="2400" b="1" i="0" u="none" strike="noStrike" cap="none">
                <a:solidFill>
                  <a:srgbClr val="FF0000"/>
                </a:solidFill>
                <a:latin typeface="Montserrat"/>
                <a:ea typeface="Montserrat"/>
                <a:cs typeface="Montserrat"/>
                <a:sym typeface="Montserrat"/>
              </a:rPr>
              <a:t>Carl Miller</a:t>
            </a:r>
            <a:endParaRPr sz="2400" b="0" i="0" u="none" strike="noStrike" cap="none">
              <a:solidFill>
                <a:srgbClr val="FF0000"/>
              </a:solidFill>
              <a:latin typeface="Arial"/>
              <a:ea typeface="Arial"/>
              <a:cs typeface="Arial"/>
              <a:sym typeface="Arial"/>
            </a:endParaRPr>
          </a:p>
        </p:txBody>
      </p:sp>
      <p:pic>
        <p:nvPicPr>
          <p:cNvPr id="1891" name="Google Shape;1891;p54" descr="uqH2pVSZ_400x400.png"/>
          <p:cNvPicPr preferRelativeResize="0"/>
          <p:nvPr/>
        </p:nvPicPr>
        <p:blipFill rotWithShape="1">
          <a:blip r:embed="rId3">
            <a:alphaModFix/>
          </a:blip>
          <a:srcRect/>
          <a:stretch/>
        </p:blipFill>
        <p:spPr>
          <a:xfrm>
            <a:off x="859713" y="991429"/>
            <a:ext cx="1814104" cy="181410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892" name="Google Shape;1892;p54"/>
          <p:cNvPicPr preferRelativeResize="0"/>
          <p:nvPr/>
        </p:nvPicPr>
        <p:blipFill rotWithShape="1">
          <a:blip r:embed="rId4">
            <a:alphaModFix/>
          </a:blip>
          <a:srcRect l="12230" t="14923"/>
          <a:stretch/>
        </p:blipFill>
        <p:spPr>
          <a:xfrm>
            <a:off x="0" y="3068985"/>
            <a:ext cx="3533531" cy="2074515"/>
          </a:xfrm>
          <a:prstGeom prst="rect">
            <a:avLst/>
          </a:prstGeom>
          <a:noFill/>
          <a:ln>
            <a:noFill/>
          </a:ln>
        </p:spPr>
      </p:pic>
      <p:sp>
        <p:nvSpPr>
          <p:cNvPr id="1893" name="Google Shape;1893;p54"/>
          <p:cNvSpPr/>
          <p:nvPr/>
        </p:nvSpPr>
        <p:spPr>
          <a:xfrm>
            <a:off x="3995531" y="1500806"/>
            <a:ext cx="4572000" cy="2462100"/>
          </a:xfrm>
          <a:prstGeom prst="rect">
            <a:avLst/>
          </a:prstGeom>
          <a:noFill/>
          <a:ln>
            <a:noFill/>
          </a:ln>
        </p:spPr>
        <p:txBody>
          <a:bodyPr spcFirstLastPara="1" wrap="square" lIns="91425" tIns="45700" rIns="91425" bIns="45700" anchor="t" anchorCtr="0">
            <a:spAutoFit/>
          </a:bodyPr>
          <a:lstStyle/>
          <a:p>
            <a:pPr marL="342900" marR="0" lvl="0" indent="-317500" algn="l" rtl="0">
              <a:lnSpc>
                <a:spcPct val="150000"/>
              </a:lnSpc>
              <a:spcBef>
                <a:spcPts val="0"/>
              </a:spcBef>
              <a:spcAft>
                <a:spcPts val="0"/>
              </a:spcAft>
              <a:buClr>
                <a:schemeClr val="dk1"/>
              </a:buClr>
              <a:buSzPts val="1800"/>
              <a:buFont typeface="Montserrat"/>
              <a:buAutoNum type="arabicPeriod"/>
            </a:pPr>
            <a:r>
              <a:rPr lang="en-IE" sz="1800" b="1" i="0" u="none" strike="noStrike" cap="none">
                <a:solidFill>
                  <a:schemeClr val="dk1"/>
                </a:solidFill>
                <a:latin typeface="Montserrat"/>
                <a:ea typeface="Montserrat"/>
                <a:cs typeface="Montserrat"/>
                <a:sym typeface="Montserrat"/>
              </a:rPr>
              <a:t>Guard against outrage </a:t>
            </a:r>
            <a:endParaRPr sz="1800" b="1">
              <a:solidFill>
                <a:schemeClr val="dk1"/>
              </a:solidFill>
              <a:latin typeface="Montserrat"/>
              <a:ea typeface="Montserrat"/>
              <a:cs typeface="Montserrat"/>
              <a:sym typeface="Montserrat"/>
            </a:endParaRPr>
          </a:p>
          <a:p>
            <a:pPr marL="342900" marR="0" lvl="0" indent="-317500" algn="l" rtl="0">
              <a:lnSpc>
                <a:spcPct val="150000"/>
              </a:lnSpc>
              <a:spcBef>
                <a:spcPts val="0"/>
              </a:spcBef>
              <a:spcAft>
                <a:spcPts val="0"/>
              </a:spcAft>
              <a:buClr>
                <a:schemeClr val="dk1"/>
              </a:buClr>
              <a:buSzPts val="1800"/>
              <a:buFont typeface="Montserrat"/>
              <a:buAutoNum type="arabicPeriod"/>
            </a:pPr>
            <a:r>
              <a:rPr lang="en-IE" sz="1800" b="1" i="0" u="none" strike="noStrike" cap="none">
                <a:solidFill>
                  <a:schemeClr val="dk1"/>
                </a:solidFill>
                <a:latin typeface="Montserrat"/>
                <a:ea typeface="Montserrat"/>
                <a:cs typeface="Montserrat"/>
                <a:sym typeface="Montserrat"/>
              </a:rPr>
              <a:t>Don't passive scroll </a:t>
            </a:r>
            <a:endParaRPr sz="1800" b="1" i="0" u="none" strike="noStrike" cap="none">
              <a:solidFill>
                <a:schemeClr val="dk1"/>
              </a:solidFill>
              <a:latin typeface="Montserrat"/>
              <a:ea typeface="Montserrat"/>
              <a:cs typeface="Montserrat"/>
              <a:sym typeface="Montserrat"/>
            </a:endParaRPr>
          </a:p>
          <a:p>
            <a:pPr marL="342900" marR="0" lvl="0" indent="-317500" algn="l" rtl="0">
              <a:lnSpc>
                <a:spcPct val="150000"/>
              </a:lnSpc>
              <a:spcBef>
                <a:spcPts val="0"/>
              </a:spcBef>
              <a:spcAft>
                <a:spcPts val="0"/>
              </a:spcAft>
              <a:buClr>
                <a:schemeClr val="dk1"/>
              </a:buClr>
              <a:buSzPts val="1800"/>
              <a:buFont typeface="Montserrat"/>
              <a:buAutoNum type="arabicPeriod"/>
            </a:pPr>
            <a:r>
              <a:rPr lang="en-IE" sz="1800" b="1" i="0" u="none" strike="noStrike" cap="none">
                <a:solidFill>
                  <a:schemeClr val="dk1"/>
                </a:solidFill>
                <a:latin typeface="Montserrat"/>
                <a:ea typeface="Montserrat"/>
                <a:cs typeface="Montserrat"/>
                <a:sym typeface="Montserrat"/>
              </a:rPr>
              <a:t>Actively find info </a:t>
            </a:r>
            <a:endParaRPr sz="1800" b="1" i="0" u="none" strike="noStrike" cap="none">
              <a:solidFill>
                <a:schemeClr val="dk1"/>
              </a:solidFill>
              <a:latin typeface="Montserrat"/>
              <a:ea typeface="Montserrat"/>
              <a:cs typeface="Montserrat"/>
              <a:sym typeface="Montserrat"/>
            </a:endParaRPr>
          </a:p>
          <a:p>
            <a:pPr marL="342900" marR="0" lvl="0" indent="-317500" algn="l" rtl="0">
              <a:lnSpc>
                <a:spcPct val="150000"/>
              </a:lnSpc>
              <a:spcBef>
                <a:spcPts val="0"/>
              </a:spcBef>
              <a:spcAft>
                <a:spcPts val="0"/>
              </a:spcAft>
              <a:buClr>
                <a:schemeClr val="dk1"/>
              </a:buClr>
              <a:buSzPts val="1800"/>
              <a:buFont typeface="Montserrat"/>
              <a:buAutoNum type="arabicPeriod"/>
            </a:pPr>
            <a:r>
              <a:rPr lang="en-IE" sz="1800" b="1" i="0" u="none" strike="noStrike" cap="none">
                <a:solidFill>
                  <a:schemeClr val="dk1"/>
                </a:solidFill>
                <a:latin typeface="Montserrat"/>
                <a:ea typeface="Montserrat"/>
                <a:cs typeface="Montserrat"/>
                <a:sym typeface="Montserrat"/>
              </a:rPr>
              <a:t>Slow down online </a:t>
            </a:r>
            <a:endParaRPr sz="1800" b="1" i="0" u="none" strike="noStrike" cap="none">
              <a:solidFill>
                <a:schemeClr val="dk1"/>
              </a:solidFill>
              <a:latin typeface="Montserrat"/>
              <a:ea typeface="Montserrat"/>
              <a:cs typeface="Montserrat"/>
              <a:sym typeface="Montserrat"/>
            </a:endParaRPr>
          </a:p>
          <a:p>
            <a:pPr marL="342900" marR="0" lvl="0" indent="-317500" algn="l" rtl="0">
              <a:lnSpc>
                <a:spcPct val="150000"/>
              </a:lnSpc>
              <a:spcBef>
                <a:spcPts val="0"/>
              </a:spcBef>
              <a:spcAft>
                <a:spcPts val="0"/>
              </a:spcAft>
              <a:buClr>
                <a:schemeClr val="dk1"/>
              </a:buClr>
              <a:buSzPts val="1800"/>
              <a:buFont typeface="Montserrat"/>
              <a:buAutoNum type="arabicPeriod"/>
            </a:pPr>
            <a:r>
              <a:rPr lang="en-IE" sz="1800" b="1" i="0" u="none" strike="noStrike" cap="none">
                <a:solidFill>
                  <a:schemeClr val="dk1"/>
                </a:solidFill>
                <a:latin typeface="Montserrat"/>
                <a:ea typeface="Montserrat"/>
                <a:cs typeface="Montserrat"/>
                <a:sym typeface="Montserrat"/>
              </a:rPr>
              <a:t>Don't trust metrics </a:t>
            </a:r>
            <a:endParaRPr sz="1800" b="1" i="0" u="none" strike="noStrike" cap="none">
              <a:solidFill>
                <a:schemeClr val="dk1"/>
              </a:solidFill>
              <a:latin typeface="Montserrat"/>
              <a:ea typeface="Montserrat"/>
              <a:cs typeface="Montserrat"/>
              <a:sym typeface="Montserrat"/>
            </a:endParaRPr>
          </a:p>
          <a:p>
            <a:pPr marL="342900" marR="0" lvl="0" indent="-317500" algn="l" rtl="0">
              <a:lnSpc>
                <a:spcPct val="150000"/>
              </a:lnSpc>
              <a:spcBef>
                <a:spcPts val="0"/>
              </a:spcBef>
              <a:spcAft>
                <a:spcPts val="0"/>
              </a:spcAft>
              <a:buClr>
                <a:schemeClr val="dk1"/>
              </a:buClr>
              <a:buSzPts val="1800"/>
              <a:buFont typeface="Montserrat"/>
              <a:buAutoNum type="arabicPeriod"/>
            </a:pPr>
            <a:r>
              <a:rPr lang="en-IE" sz="1800" b="1" i="0" u="none" strike="noStrike" cap="none">
                <a:solidFill>
                  <a:schemeClr val="dk1"/>
                </a:solidFill>
                <a:latin typeface="Montserrat"/>
                <a:ea typeface="Montserrat"/>
                <a:cs typeface="Montserrat"/>
                <a:sym typeface="Montserrat"/>
              </a:rPr>
              <a:t>Use non-online sources </a:t>
            </a:r>
            <a:endParaRPr sz="1800" b="1" i="0" u="none" strike="noStrike" cap="none">
              <a:solidFill>
                <a:schemeClr val="dk1"/>
              </a:solidFill>
              <a:latin typeface="Montserrat"/>
              <a:ea typeface="Montserrat"/>
              <a:cs typeface="Montserrat"/>
              <a:sym typeface="Montserrat"/>
            </a:endParaRPr>
          </a:p>
          <a:p>
            <a:pPr marL="342900" marR="0" lvl="0" indent="-317500" algn="l" rtl="0">
              <a:lnSpc>
                <a:spcPct val="150000"/>
              </a:lnSpc>
              <a:spcBef>
                <a:spcPts val="0"/>
              </a:spcBef>
              <a:spcAft>
                <a:spcPts val="0"/>
              </a:spcAft>
              <a:buClr>
                <a:schemeClr val="dk1"/>
              </a:buClr>
              <a:buSzPts val="1800"/>
              <a:buFont typeface="Montserrat"/>
              <a:buAutoNum type="arabicPeriod"/>
            </a:pPr>
            <a:r>
              <a:rPr lang="en-IE" sz="1800" b="1" i="0" u="none" strike="noStrike" cap="none">
                <a:solidFill>
                  <a:schemeClr val="dk1"/>
                </a:solidFill>
                <a:latin typeface="Montserrat"/>
                <a:ea typeface="Montserrat"/>
                <a:cs typeface="Montserrat"/>
                <a:sym typeface="Montserrat"/>
              </a:rPr>
              <a:t>Spend your attention wisely</a:t>
            </a:r>
            <a:endParaRPr sz="1800" b="1" i="0" u="none" strike="noStrike" cap="none">
              <a:solidFill>
                <a:schemeClr val="dk1"/>
              </a:solidFill>
              <a:latin typeface="Montserrat"/>
              <a:ea typeface="Montserrat"/>
              <a:cs typeface="Montserrat"/>
              <a:sym typeface="Montserrat"/>
            </a:endParaRPr>
          </a:p>
        </p:txBody>
      </p:sp>
      <p:pic>
        <p:nvPicPr>
          <p:cNvPr id="1894" name="Google Shape;1894;p54"/>
          <p:cNvPicPr preferRelativeResize="0"/>
          <p:nvPr/>
        </p:nvPicPr>
        <p:blipFill rotWithShape="1">
          <a:blip r:embed="rId5">
            <a:alphaModFix/>
          </a:blip>
          <a:srcRect/>
          <a:stretch/>
        </p:blipFill>
        <p:spPr>
          <a:xfrm>
            <a:off x="97550" y="53675"/>
            <a:ext cx="2597623" cy="593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9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9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9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9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9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9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93">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9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9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sp>
        <p:nvSpPr>
          <p:cNvPr id="1899" name="Google Shape;1899;p58"/>
          <p:cNvSpPr txBox="1">
            <a:spLocks noGrp="1"/>
          </p:cNvSpPr>
          <p:nvPr>
            <p:ph type="ctrTitle"/>
          </p:nvPr>
        </p:nvSpPr>
        <p:spPr>
          <a:xfrm>
            <a:off x="683301" y="1690073"/>
            <a:ext cx="6556248" cy="115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FFFFFF"/>
              </a:buClr>
              <a:buSzPts val="4000"/>
              <a:buNone/>
            </a:pPr>
            <a:r>
              <a:rPr lang="en-IE"/>
              <a:t>THANK YOU </a:t>
            </a:r>
            <a:endParaRPr/>
          </a:p>
        </p:txBody>
      </p:sp>
      <p:pic>
        <p:nvPicPr>
          <p:cNvPr id="1900" name="Google Shape;1900;p58"/>
          <p:cNvPicPr preferRelativeResize="0"/>
          <p:nvPr/>
        </p:nvPicPr>
        <p:blipFill rotWithShape="1">
          <a:blip r:embed="rId3">
            <a:alphaModFix/>
          </a:blip>
          <a:srcRect/>
          <a:stretch/>
        </p:blipFill>
        <p:spPr>
          <a:xfrm>
            <a:off x="945677" y="3928965"/>
            <a:ext cx="815270" cy="285364"/>
          </a:xfrm>
          <a:prstGeom prst="rect">
            <a:avLst/>
          </a:prstGeom>
          <a:noFill/>
          <a:ln>
            <a:noFill/>
          </a:ln>
        </p:spPr>
      </p:pic>
      <p:sp>
        <p:nvSpPr>
          <p:cNvPr id="1901" name="Google Shape;1901;p58"/>
          <p:cNvSpPr txBox="1"/>
          <p:nvPr/>
        </p:nvSpPr>
        <p:spPr>
          <a:xfrm>
            <a:off x="1842090" y="3878571"/>
            <a:ext cx="4576998" cy="671517"/>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IE" sz="1100" b="0" i="0" u="none" strike="noStrike" cap="none">
                <a:solidFill>
                  <a:schemeClr val="lt1"/>
                </a:solidFill>
                <a:latin typeface="Calibri"/>
                <a:ea typeface="Calibri"/>
                <a:cs typeface="Calibri"/>
                <a:sym typeface="Calibri"/>
              </a:rPr>
              <a:t>This work is made available under the terms of the Creative Commons Attribution Share Alike 3.0 Licence </a:t>
            </a:r>
            <a:r>
              <a:rPr lang="en-IE" sz="11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http://creativecommons.org/licenses/by-sa/3.0/ie/</a:t>
            </a:r>
            <a:r>
              <a:rPr lang="en-IE" sz="1100" b="0" i="0" u="none" strike="noStrike" cap="none">
                <a:solidFill>
                  <a:schemeClr val="lt1"/>
                </a:solidFill>
                <a:latin typeface="Calibri"/>
                <a:ea typeface="Calibri"/>
                <a:cs typeface="Calibri"/>
                <a:sym typeface="Calibri"/>
              </a:rPr>
              <a:t>. You may use and re-use this material (not including images and logos) free of charge in any format or medium, under the terms of the Creative Commons Attribution Share Alike Licence.</a:t>
            </a:r>
            <a:endParaRPr sz="1400" b="0" i="0" u="none" strike="noStrike" cap="none">
              <a:solidFill>
                <a:srgbClr val="000000"/>
              </a:solidFill>
              <a:latin typeface="Arial"/>
              <a:ea typeface="Arial"/>
              <a:cs typeface="Arial"/>
              <a:sym typeface="Arial"/>
            </a:endParaRPr>
          </a:p>
        </p:txBody>
      </p:sp>
      <p:sp>
        <p:nvSpPr>
          <p:cNvPr id="1902" name="Google Shape;1902;p58"/>
          <p:cNvSpPr/>
          <p:nvPr/>
        </p:nvSpPr>
        <p:spPr>
          <a:xfrm>
            <a:off x="1483823" y="2666967"/>
            <a:ext cx="4955203"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400"/>
              <a:buFont typeface="Arial"/>
              <a:buNone/>
            </a:pPr>
            <a:r>
              <a:rPr lang="en-IE" sz="1400" b="1" i="0" u="none" strike="noStrike" cap="none">
                <a:solidFill>
                  <a:schemeClr val="lt1"/>
                </a:solidFill>
                <a:latin typeface="Verdana"/>
                <a:ea typeface="Verdana"/>
                <a:cs typeface="Verdana"/>
                <a:sym typeface="Verdana"/>
              </a:rPr>
              <a:t>internetsafety@pdst.ie</a:t>
            </a:r>
            <a:endParaRPr sz="1400" b="1" i="0" u="none" strike="noStrike" cap="none">
              <a:solidFill>
                <a:schemeClr val="lt1"/>
              </a:solidFill>
              <a:latin typeface="Verdana"/>
              <a:ea typeface="Verdana"/>
              <a:cs typeface="Verdana"/>
              <a:sym typeface="Verdana"/>
            </a:endParaRPr>
          </a:p>
          <a:p>
            <a:pPr marL="0" marR="0" lvl="0" indent="0" algn="ctr" rtl="0">
              <a:lnSpc>
                <a:spcPct val="150000"/>
              </a:lnSpc>
              <a:spcBef>
                <a:spcPts val="0"/>
              </a:spcBef>
              <a:spcAft>
                <a:spcPts val="0"/>
              </a:spcAft>
              <a:buClr>
                <a:srgbClr val="000000"/>
              </a:buClr>
              <a:buSzPts val="1400"/>
              <a:buFont typeface="Arial"/>
              <a:buNone/>
            </a:pPr>
            <a:r>
              <a:rPr lang="en-IE" sz="1400" b="1" i="0" u="none" strike="noStrike" cap="none">
                <a:solidFill>
                  <a:schemeClr val="lt1"/>
                </a:solidFill>
                <a:latin typeface="Verdana"/>
                <a:ea typeface="Verdana"/>
                <a:cs typeface="Verdana"/>
                <a:sym typeface="Verdana"/>
              </a:rPr>
              <a:t>@Webwise_Ireland // Webwise Ireland  </a:t>
            </a:r>
            <a:endParaRPr sz="1400" b="0" i="0" u="none" strike="noStrike" cap="none">
              <a:solidFill>
                <a:schemeClr val="lt1"/>
              </a:solidFill>
              <a:latin typeface="Arial"/>
              <a:ea typeface="Arial"/>
              <a:cs typeface="Arial"/>
              <a:sym typeface="Arial"/>
            </a:endParaRPr>
          </a:p>
        </p:txBody>
      </p:sp>
      <p:pic>
        <p:nvPicPr>
          <p:cNvPr id="1903" name="Google Shape;1903;p58"/>
          <p:cNvPicPr preferRelativeResize="0"/>
          <p:nvPr/>
        </p:nvPicPr>
        <p:blipFill rotWithShape="1">
          <a:blip r:embed="rId5">
            <a:alphaModFix/>
          </a:blip>
          <a:srcRect/>
          <a:stretch/>
        </p:blipFill>
        <p:spPr>
          <a:xfrm>
            <a:off x="2428535" y="78953"/>
            <a:ext cx="1862074" cy="731181"/>
          </a:xfrm>
          <a:prstGeom prst="rect">
            <a:avLst/>
          </a:prstGeom>
          <a:noFill/>
          <a:ln>
            <a:noFill/>
          </a:ln>
        </p:spPr>
      </p:pic>
      <p:pic>
        <p:nvPicPr>
          <p:cNvPr id="1904" name="Google Shape;1904;p58"/>
          <p:cNvPicPr preferRelativeResize="0"/>
          <p:nvPr/>
        </p:nvPicPr>
        <p:blipFill rotWithShape="1">
          <a:blip r:embed="rId6">
            <a:alphaModFix/>
          </a:blip>
          <a:srcRect/>
          <a:stretch/>
        </p:blipFill>
        <p:spPr>
          <a:xfrm>
            <a:off x="4290609" y="289697"/>
            <a:ext cx="2018804" cy="281914"/>
          </a:xfrm>
          <a:prstGeom prst="rect">
            <a:avLst/>
          </a:prstGeom>
          <a:noFill/>
          <a:ln>
            <a:noFill/>
          </a:ln>
        </p:spPr>
      </p:pic>
      <p:pic>
        <p:nvPicPr>
          <p:cNvPr id="1905" name="Google Shape;1905;p58"/>
          <p:cNvPicPr preferRelativeResize="0"/>
          <p:nvPr/>
        </p:nvPicPr>
        <p:blipFill rotWithShape="1">
          <a:blip r:embed="rId7">
            <a:alphaModFix/>
          </a:blip>
          <a:srcRect/>
          <a:stretch/>
        </p:blipFill>
        <p:spPr>
          <a:xfrm>
            <a:off x="2793568" y="1254562"/>
            <a:ext cx="2506443" cy="554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1602" name="Google Shape;1602;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IE"/>
              <a:t>4</a:t>
            </a:fld>
            <a:endParaRPr/>
          </a:p>
        </p:txBody>
      </p:sp>
      <p:sp>
        <p:nvSpPr>
          <p:cNvPr id="1603" name="Google Shape;1603;p40"/>
          <p:cNvSpPr/>
          <p:nvPr/>
        </p:nvSpPr>
        <p:spPr>
          <a:xfrm>
            <a:off x="216340" y="2321992"/>
            <a:ext cx="3558600" cy="438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50"/>
              <a:buFont typeface="Arial"/>
              <a:buNone/>
            </a:pPr>
            <a:r>
              <a:rPr lang="en-IE" sz="2250" b="1">
                <a:solidFill>
                  <a:srgbClr val="FF6600"/>
                </a:solidFill>
                <a:latin typeface="Montserrat"/>
                <a:ea typeface="Montserrat"/>
                <a:cs typeface="Montserrat"/>
                <a:sym typeface="Montserrat"/>
              </a:rPr>
              <a:t>‘</a:t>
            </a:r>
            <a:r>
              <a:rPr lang="en-IE" sz="2250" b="1" i="0" u="none" strike="noStrike" cap="none">
                <a:solidFill>
                  <a:srgbClr val="FF6600"/>
                </a:solidFill>
                <a:latin typeface="Montserrat"/>
                <a:ea typeface="Montserrat"/>
                <a:cs typeface="Montserrat"/>
                <a:sym typeface="Montserrat"/>
              </a:rPr>
              <a:t>Fake News’</a:t>
            </a:r>
            <a:endParaRPr sz="1400" b="0" i="0" u="none" strike="noStrike" cap="none">
              <a:solidFill>
                <a:srgbClr val="000000"/>
              </a:solidFill>
              <a:latin typeface="Arial"/>
              <a:ea typeface="Arial"/>
              <a:cs typeface="Arial"/>
              <a:sym typeface="Arial"/>
            </a:endParaRPr>
          </a:p>
        </p:txBody>
      </p:sp>
      <p:sp>
        <p:nvSpPr>
          <p:cNvPr id="1604" name="Google Shape;1604;p40"/>
          <p:cNvSpPr/>
          <p:nvPr/>
        </p:nvSpPr>
        <p:spPr>
          <a:xfrm>
            <a:off x="-1488267" y="250622"/>
            <a:ext cx="5812200" cy="43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50"/>
              <a:buFont typeface="Arial"/>
              <a:buNone/>
            </a:pPr>
            <a:r>
              <a:rPr lang="en-IE" sz="2250" b="1" i="0" u="none" strike="noStrike" cap="none">
                <a:solidFill>
                  <a:srgbClr val="FF6600"/>
                </a:solidFill>
                <a:latin typeface="Montserrat"/>
                <a:ea typeface="Montserrat"/>
                <a:cs typeface="Montserrat"/>
                <a:sym typeface="Montserrat"/>
              </a:rPr>
              <a:t>What is </a:t>
            </a:r>
            <a:r>
              <a:rPr lang="en-IE" sz="2250" b="1">
                <a:solidFill>
                  <a:srgbClr val="FF6600"/>
                </a:solidFill>
                <a:latin typeface="Montserrat"/>
                <a:ea typeface="Montserrat"/>
                <a:cs typeface="Montserrat"/>
                <a:sym typeface="Montserrat"/>
              </a:rPr>
              <a:t>F</a:t>
            </a:r>
            <a:r>
              <a:rPr lang="en-IE" sz="2250" b="1" i="0" u="none" strike="noStrike" cap="none">
                <a:solidFill>
                  <a:srgbClr val="FF6600"/>
                </a:solidFill>
                <a:latin typeface="Montserrat"/>
                <a:ea typeface="Montserrat"/>
                <a:cs typeface="Montserrat"/>
                <a:sym typeface="Montserrat"/>
              </a:rPr>
              <a:t>alse </a:t>
            </a:r>
            <a:r>
              <a:rPr lang="en-IE" sz="2250" b="1">
                <a:solidFill>
                  <a:srgbClr val="FF6600"/>
                </a:solidFill>
                <a:latin typeface="Montserrat"/>
                <a:ea typeface="Montserrat"/>
                <a:cs typeface="Montserrat"/>
                <a:sym typeface="Montserrat"/>
              </a:rPr>
              <a:t>I</a:t>
            </a:r>
            <a:r>
              <a:rPr lang="en-IE" sz="2250" b="1" i="0" u="none" strike="noStrike" cap="none">
                <a:solidFill>
                  <a:srgbClr val="FF6600"/>
                </a:solidFill>
                <a:latin typeface="Montserrat"/>
                <a:ea typeface="Montserrat"/>
                <a:cs typeface="Montserrat"/>
                <a:sym typeface="Montserrat"/>
              </a:rPr>
              <a:t>nformation? </a:t>
            </a:r>
            <a:endParaRPr sz="1400" b="0" i="0" u="none" strike="noStrike" cap="none">
              <a:solidFill>
                <a:srgbClr val="000000"/>
              </a:solidFill>
              <a:latin typeface="Arial"/>
              <a:ea typeface="Arial"/>
              <a:cs typeface="Arial"/>
              <a:sym typeface="Arial"/>
            </a:endParaRPr>
          </a:p>
        </p:txBody>
      </p:sp>
      <p:sp>
        <p:nvSpPr>
          <p:cNvPr id="1605" name="Google Shape;1605;p40"/>
          <p:cNvSpPr/>
          <p:nvPr/>
        </p:nvSpPr>
        <p:spPr>
          <a:xfrm>
            <a:off x="216350" y="784975"/>
            <a:ext cx="4855800" cy="13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IE" i="0" u="none" strike="noStrike" cap="none">
                <a:solidFill>
                  <a:srgbClr val="000000"/>
                </a:solidFill>
                <a:latin typeface="Montserrat"/>
                <a:ea typeface="Montserrat"/>
                <a:cs typeface="Montserrat"/>
                <a:sym typeface="Montserrat"/>
              </a:rPr>
              <a:t>False information: Information, stories or hoaxes created to deliberately misinform or deceive readers</a:t>
            </a:r>
            <a:r>
              <a:rPr lang="en-IE">
                <a:latin typeface="Montserrat"/>
                <a:ea typeface="Montserrat"/>
                <a:cs typeface="Montserrat"/>
                <a:sym typeface="Montserrat"/>
              </a:rPr>
              <a:t>, </a:t>
            </a:r>
            <a:r>
              <a:rPr lang="en-IE" i="0" u="none" strike="noStrike" cap="none">
                <a:solidFill>
                  <a:srgbClr val="000000"/>
                </a:solidFill>
                <a:latin typeface="Montserrat"/>
                <a:ea typeface="Montserrat"/>
                <a:cs typeface="Montserrat"/>
                <a:sym typeface="Montserrat"/>
              </a:rPr>
              <a:t>viewers</a:t>
            </a:r>
            <a:r>
              <a:rPr lang="en-IE">
                <a:latin typeface="Montserrat"/>
                <a:ea typeface="Montserrat"/>
                <a:cs typeface="Montserrat"/>
                <a:sym typeface="Montserrat"/>
              </a:rPr>
              <a:t> or </a:t>
            </a:r>
            <a:r>
              <a:rPr lang="en-IE" i="0" u="none" strike="noStrike" cap="none">
                <a:solidFill>
                  <a:srgbClr val="000000"/>
                </a:solidFill>
                <a:latin typeface="Montserrat"/>
                <a:ea typeface="Montserrat"/>
                <a:cs typeface="Montserrat"/>
                <a:sym typeface="Montserrat"/>
              </a:rPr>
              <a:t>listeners. The story itself might be fabricated, with no verifiable facts, sources or quotes or some elements or facts might be accurate but presented in a false or misleading way.</a:t>
            </a:r>
            <a:endParaRPr sz="160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6600"/>
              </a:solidFill>
              <a:latin typeface="Verdana"/>
              <a:ea typeface="Verdana"/>
              <a:cs typeface="Verdana"/>
              <a:sym typeface="Verdana"/>
            </a:endParaRPr>
          </a:p>
        </p:txBody>
      </p:sp>
      <p:sp>
        <p:nvSpPr>
          <p:cNvPr id="1606" name="Google Shape;1606;p40"/>
          <p:cNvSpPr/>
          <p:nvPr/>
        </p:nvSpPr>
        <p:spPr>
          <a:xfrm>
            <a:off x="216340" y="2760592"/>
            <a:ext cx="457590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IE" i="0" u="none" strike="noStrike" cap="none" dirty="0">
                <a:solidFill>
                  <a:srgbClr val="000000"/>
                </a:solidFill>
                <a:latin typeface="Montserrat"/>
                <a:ea typeface="Montserrat"/>
                <a:cs typeface="Montserrat"/>
                <a:sym typeface="Montserrat"/>
              </a:rPr>
              <a:t>‘Fake news’ is now closely associated with politics, and this association can unhelpfully narrow the focus of the issue. The term ‘false information’ is preferable as it can refer to a diverse range of misinformation and disinformation covering topics such as health, environmental and economics across all platforms and genres, while ‘fake news’ is more narrowly understood as political news stories.</a:t>
            </a:r>
            <a:endParaRPr i="0" u="none" strike="noStrike" cap="none" dirty="0">
              <a:solidFill>
                <a:srgbClr val="000000"/>
              </a:solidFill>
              <a:latin typeface="Montserrat"/>
              <a:ea typeface="Montserrat"/>
              <a:cs typeface="Montserrat"/>
              <a:sym typeface="Montserrat"/>
            </a:endParaRPr>
          </a:p>
        </p:txBody>
      </p:sp>
      <p:pic>
        <p:nvPicPr>
          <p:cNvPr id="1607" name="Google Shape;1607;p40"/>
          <p:cNvPicPr preferRelativeResize="0"/>
          <p:nvPr/>
        </p:nvPicPr>
        <p:blipFill rotWithShape="1">
          <a:blip r:embed="rId3">
            <a:alphaModFix/>
          </a:blip>
          <a:srcRect/>
          <a:stretch/>
        </p:blipFill>
        <p:spPr>
          <a:xfrm>
            <a:off x="5187003" y="2912533"/>
            <a:ext cx="3956997" cy="2031158"/>
          </a:xfrm>
          <a:prstGeom prst="rect">
            <a:avLst/>
          </a:prstGeom>
          <a:noFill/>
          <a:ln>
            <a:noFill/>
          </a:ln>
        </p:spPr>
      </p:pic>
      <p:pic>
        <p:nvPicPr>
          <p:cNvPr id="1608" name="Google Shape;1608;p40"/>
          <p:cNvPicPr preferRelativeResize="0"/>
          <p:nvPr/>
        </p:nvPicPr>
        <p:blipFill rotWithShape="1">
          <a:blip r:embed="rId4">
            <a:alphaModFix/>
          </a:blip>
          <a:srcRect/>
          <a:stretch/>
        </p:blipFill>
        <p:spPr>
          <a:xfrm>
            <a:off x="7007903" y="145694"/>
            <a:ext cx="2136098" cy="472296"/>
          </a:xfrm>
          <a:prstGeom prst="rect">
            <a:avLst/>
          </a:prstGeom>
          <a:noFill/>
          <a:ln>
            <a:noFill/>
          </a:ln>
        </p:spPr>
      </p:pic>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pic>
        <p:nvPicPr>
          <p:cNvPr id="1613" name="Google Shape;1613;ge10293faf7_0_1321"/>
          <p:cNvPicPr preferRelativeResize="0"/>
          <p:nvPr/>
        </p:nvPicPr>
        <p:blipFill rotWithShape="1">
          <a:blip r:embed="rId3">
            <a:alphaModFix/>
          </a:blip>
          <a:srcRect/>
          <a:stretch/>
        </p:blipFill>
        <p:spPr>
          <a:xfrm>
            <a:off x="505063" y="1063173"/>
            <a:ext cx="4425894" cy="3858826"/>
          </a:xfrm>
          <a:prstGeom prst="rect">
            <a:avLst/>
          </a:prstGeom>
          <a:noFill/>
          <a:ln>
            <a:noFill/>
          </a:ln>
        </p:spPr>
      </p:pic>
      <p:sp>
        <p:nvSpPr>
          <p:cNvPr id="1614" name="Google Shape;1614;ge10293faf7_0_1321"/>
          <p:cNvSpPr/>
          <p:nvPr/>
        </p:nvSpPr>
        <p:spPr>
          <a:xfrm>
            <a:off x="1402794" y="26604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IE" sz="2800" b="1" i="0" u="none" strike="noStrike" cap="none">
                <a:solidFill>
                  <a:srgbClr val="FF6600"/>
                </a:solidFill>
                <a:latin typeface="Montserrat"/>
                <a:ea typeface="Montserrat"/>
                <a:cs typeface="Montserrat"/>
                <a:sym typeface="Montserrat"/>
              </a:rPr>
              <a:t>EXPLAINER VIDEO</a:t>
            </a:r>
            <a:endParaRPr sz="2800" b="1" i="0" u="none" strike="noStrike" cap="none">
              <a:solidFill>
                <a:srgbClr val="FF6600"/>
              </a:solidFill>
              <a:latin typeface="Montserrat"/>
              <a:ea typeface="Montserrat"/>
              <a:cs typeface="Montserrat"/>
              <a:sym typeface="Montserrat"/>
            </a:endParaRPr>
          </a:p>
        </p:txBody>
      </p:sp>
      <p:pic>
        <p:nvPicPr>
          <p:cNvPr id="1615" name="Google Shape;1615;ge10293faf7_0_1321" descr="Screen Shot 2020-05-28 at 16.36.41.png"/>
          <p:cNvPicPr preferRelativeResize="0"/>
          <p:nvPr/>
        </p:nvPicPr>
        <p:blipFill rotWithShape="1">
          <a:blip r:embed="rId4">
            <a:alphaModFix/>
          </a:blip>
          <a:srcRect/>
          <a:stretch/>
        </p:blipFill>
        <p:spPr>
          <a:xfrm>
            <a:off x="656375" y="1294600"/>
            <a:ext cx="3974575" cy="21896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616" name="Google Shape;1616;ge10293faf7_0_1321"/>
          <p:cNvSpPr/>
          <p:nvPr/>
        </p:nvSpPr>
        <p:spPr>
          <a:xfrm>
            <a:off x="5106200" y="1228375"/>
            <a:ext cx="3974700" cy="4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E" sz="2000" b="1" i="0" u="none" strike="noStrike" cap="none">
                <a:solidFill>
                  <a:srgbClr val="FF6600"/>
                </a:solidFill>
                <a:latin typeface="Montserrat"/>
                <a:ea typeface="Montserrat"/>
                <a:cs typeface="Montserrat"/>
                <a:sym typeface="Montserrat"/>
              </a:rPr>
              <a:t>What is false information?</a:t>
            </a:r>
            <a:endParaRPr sz="2000" b="1" i="0" u="none" strike="noStrike" cap="none">
              <a:solidFill>
                <a:srgbClr val="FF66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2250" b="1">
              <a:solidFill>
                <a:srgbClr val="FF6600"/>
              </a:solidFill>
              <a:latin typeface="Montserrat"/>
              <a:ea typeface="Montserrat"/>
              <a:cs typeface="Montserrat"/>
              <a:sym typeface="Montserrat"/>
            </a:endParaRPr>
          </a:p>
          <a:p>
            <a:pPr marL="0" lvl="0" indent="0" algn="l" rtl="0">
              <a:lnSpc>
                <a:spcPct val="90000"/>
              </a:lnSpc>
              <a:spcBef>
                <a:spcPts val="0"/>
              </a:spcBef>
              <a:spcAft>
                <a:spcPts val="0"/>
              </a:spcAft>
              <a:buSzPts val="1800"/>
              <a:buNone/>
            </a:pPr>
            <a:r>
              <a:rPr lang="en-IE" sz="1800" b="1">
                <a:solidFill>
                  <a:schemeClr val="dk1"/>
                </a:solidFill>
                <a:latin typeface="Montserrat"/>
                <a:ea typeface="Montserrat"/>
                <a:cs typeface="Montserrat"/>
                <a:sym typeface="Montserrat"/>
              </a:rPr>
              <a:t>Click the link to play video: </a:t>
            </a:r>
            <a:endParaRPr sz="1800"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800"/>
              <a:buFont typeface="Arial"/>
              <a:buNone/>
            </a:pPr>
            <a:r>
              <a:rPr lang="en-IE" sz="1800" b="1" u="sng">
                <a:solidFill>
                  <a:schemeClr val="hlink"/>
                </a:solidFill>
                <a:latin typeface="Montserrat"/>
                <a:ea typeface="Montserrat"/>
                <a:cs typeface="Montserrat"/>
                <a:sym typeface="Montserrat"/>
                <a:hlinkClick r:id="rId5"/>
              </a:rPr>
              <a:t>https://vimeo.com/383270456</a:t>
            </a:r>
            <a:r>
              <a:rPr lang="en-IE" sz="1800" b="1">
                <a:solidFill>
                  <a:schemeClr val="dk1"/>
                </a:solidFill>
                <a:latin typeface="Montserrat"/>
                <a:ea typeface="Montserrat"/>
                <a:cs typeface="Montserrat"/>
                <a:sym typeface="Montserrat"/>
              </a:rPr>
              <a:t> </a:t>
            </a:r>
            <a:endParaRPr sz="1800" b="1">
              <a:solidFill>
                <a:schemeClr val="dk1"/>
              </a:solidFill>
              <a:latin typeface="Montserrat"/>
              <a:ea typeface="Montserrat"/>
              <a:cs typeface="Montserrat"/>
              <a:sym typeface="Montserrat"/>
            </a:endParaRPr>
          </a:p>
          <a:p>
            <a:pPr marL="0" marR="0" lvl="0" indent="0" algn="r" rtl="0">
              <a:lnSpc>
                <a:spcPct val="100000"/>
              </a:lnSpc>
              <a:spcBef>
                <a:spcPts val="0"/>
              </a:spcBef>
              <a:spcAft>
                <a:spcPts val="0"/>
              </a:spcAft>
              <a:buNone/>
            </a:pPr>
            <a:r>
              <a:rPr lang="en-IE" sz="2250" b="1" i="0" u="none" strike="noStrike" cap="none">
                <a:solidFill>
                  <a:srgbClr val="FF6600"/>
                </a:solidFill>
                <a:latin typeface="Montserrat"/>
                <a:ea typeface="Montserrat"/>
                <a:cs typeface="Montserrat"/>
                <a:sym typeface="Montserrat"/>
              </a:rPr>
              <a:t> </a:t>
            </a:r>
            <a:endParaRPr/>
          </a:p>
        </p:txBody>
      </p:sp>
      <p:pic>
        <p:nvPicPr>
          <p:cNvPr id="1617" name="Google Shape;1617;ge10293faf7_0_1321"/>
          <p:cNvPicPr preferRelativeResize="0"/>
          <p:nvPr/>
        </p:nvPicPr>
        <p:blipFill rotWithShape="1">
          <a:blip r:embed="rId6">
            <a:alphaModFix/>
          </a:blip>
          <a:srcRect/>
          <a:stretch/>
        </p:blipFill>
        <p:spPr>
          <a:xfrm>
            <a:off x="153499" y="142618"/>
            <a:ext cx="2542006" cy="5620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ge10293faf7_0_1568"/>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IE" sz="2200" b="1" i="0" u="none" strike="noStrike" cap="none">
                <a:solidFill>
                  <a:srgbClr val="FF6600"/>
                </a:solidFill>
                <a:latin typeface="Montserrat"/>
                <a:ea typeface="Montserrat"/>
                <a:cs typeface="Montserrat"/>
                <a:sym typeface="Montserrat"/>
              </a:rPr>
              <a:t>Let’s Discuss:</a:t>
            </a:r>
            <a:endParaRPr sz="2200">
              <a:latin typeface="Montserrat"/>
              <a:ea typeface="Montserrat"/>
              <a:cs typeface="Montserrat"/>
              <a:sym typeface="Montserrat"/>
            </a:endParaRPr>
          </a:p>
          <a:p>
            <a:pPr marL="0" marR="0" lvl="0" indent="0" algn="r" rtl="0">
              <a:lnSpc>
                <a:spcPct val="100000"/>
              </a:lnSpc>
              <a:spcBef>
                <a:spcPts val="0"/>
              </a:spcBef>
              <a:spcAft>
                <a:spcPts val="0"/>
              </a:spcAft>
              <a:buClr>
                <a:srgbClr val="000000"/>
              </a:buClr>
              <a:buSzPts val="2250"/>
              <a:buFont typeface="Arial"/>
              <a:buNone/>
            </a:pPr>
            <a:r>
              <a:rPr lang="en-IE" sz="2200" b="1" i="0" u="none" strike="noStrike" cap="none">
                <a:solidFill>
                  <a:srgbClr val="FF6600"/>
                </a:solidFill>
                <a:latin typeface="Montserrat"/>
                <a:ea typeface="Montserrat"/>
                <a:cs typeface="Montserrat"/>
                <a:sym typeface="Montserrat"/>
              </a:rPr>
              <a:t>The Problems of False information </a:t>
            </a:r>
            <a:endParaRPr sz="2200" b="1" i="0" u="none" strike="noStrike" cap="none">
              <a:solidFill>
                <a:srgbClr val="FF6600"/>
              </a:solidFill>
              <a:latin typeface="Montserrat"/>
              <a:ea typeface="Montserrat"/>
              <a:cs typeface="Montserrat"/>
              <a:sym typeface="Montserrat"/>
            </a:endParaRPr>
          </a:p>
        </p:txBody>
      </p:sp>
      <p:sp>
        <p:nvSpPr>
          <p:cNvPr id="1623" name="Google Shape;1623;ge10293faf7_0_1568"/>
          <p:cNvSpPr/>
          <p:nvPr/>
        </p:nvSpPr>
        <p:spPr>
          <a:xfrm>
            <a:off x="3077872" y="964337"/>
            <a:ext cx="44856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endParaRPr/>
          </a:p>
        </p:txBody>
      </p:sp>
      <p:sp>
        <p:nvSpPr>
          <p:cNvPr id="1624" name="Google Shape;1624;ge10293faf7_0_1568"/>
          <p:cNvSpPr txBox="1"/>
          <p:nvPr/>
        </p:nvSpPr>
        <p:spPr>
          <a:xfrm>
            <a:off x="3676575" y="1098375"/>
            <a:ext cx="5233200" cy="3737100"/>
          </a:xfrm>
          <a:prstGeom prst="rect">
            <a:avLst/>
          </a:prstGeom>
          <a:noFill/>
          <a:ln>
            <a:noFill/>
          </a:ln>
        </p:spPr>
        <p:txBody>
          <a:bodyPr spcFirstLastPara="1" wrap="square" lIns="91425" tIns="45700" rIns="91425" bIns="45700" anchor="t" anchorCtr="0">
            <a:spAutoFit/>
          </a:bodyPr>
          <a:lstStyle/>
          <a:p>
            <a:pPr marL="457200" marR="0" lvl="0" indent="-330200" algn="l" rtl="0">
              <a:lnSpc>
                <a:spcPct val="115000"/>
              </a:lnSpc>
              <a:spcBef>
                <a:spcPts val="0"/>
              </a:spcBef>
              <a:spcAft>
                <a:spcPts val="0"/>
              </a:spcAft>
              <a:buClr>
                <a:schemeClr val="dk1"/>
              </a:buClr>
              <a:buSzPts val="1600"/>
              <a:buFont typeface="Arial" panose="020B0604020202020204" pitchFamily="34" charset="0"/>
              <a:buChar char="•"/>
            </a:pPr>
            <a:r>
              <a:rPr lang="en-IE" sz="1600" b="1" dirty="0">
                <a:solidFill>
                  <a:schemeClr val="dk1"/>
                </a:solidFill>
                <a:latin typeface="Montserrat"/>
                <a:ea typeface="Montserrat"/>
                <a:cs typeface="Montserrat"/>
                <a:sym typeface="Montserrat"/>
              </a:rPr>
              <a:t>What is meant by the term ‘false information’?</a:t>
            </a:r>
            <a:endParaRPr sz="1600" b="1" dirty="0">
              <a:solidFill>
                <a:schemeClr val="dk1"/>
              </a:solidFill>
              <a:latin typeface="Montserrat"/>
              <a:ea typeface="Montserrat"/>
              <a:cs typeface="Montserrat"/>
              <a:sym typeface="Montserrat"/>
            </a:endParaRPr>
          </a:p>
          <a:p>
            <a:pPr marL="1257300" marR="0" lvl="0" indent="-342900" algn="l" rtl="0">
              <a:lnSpc>
                <a:spcPct val="115000"/>
              </a:lnSpc>
              <a:spcBef>
                <a:spcPts val="0"/>
              </a:spcBef>
              <a:spcAft>
                <a:spcPts val="0"/>
              </a:spcAft>
              <a:buFont typeface="Arial" panose="020B0604020202020204" pitchFamily="34" charset="0"/>
              <a:buChar char="•"/>
            </a:pPr>
            <a:endParaRPr sz="1600" b="1" dirty="0">
              <a:latin typeface="Montserrat"/>
              <a:ea typeface="Montserrat"/>
              <a:cs typeface="Montserrat"/>
              <a:sym typeface="Montserrat"/>
            </a:endParaRPr>
          </a:p>
          <a:p>
            <a:pPr marL="457200" marR="0" lvl="0" indent="-330200" algn="l" rtl="0">
              <a:lnSpc>
                <a:spcPct val="115000"/>
              </a:lnSpc>
              <a:spcBef>
                <a:spcPts val="0"/>
              </a:spcBef>
              <a:spcAft>
                <a:spcPts val="0"/>
              </a:spcAft>
              <a:buClr>
                <a:srgbClr val="000000"/>
              </a:buClr>
              <a:buSzPts val="1600"/>
              <a:buFont typeface="Arial" panose="020B0604020202020204" pitchFamily="34" charset="0"/>
              <a:buChar char="•"/>
            </a:pPr>
            <a:r>
              <a:rPr lang="en-IE" sz="1600" b="1" i="0" u="none" strike="noStrike" cap="none" dirty="0">
                <a:solidFill>
                  <a:srgbClr val="000000"/>
                </a:solidFill>
                <a:latin typeface="Montserrat"/>
                <a:ea typeface="Montserrat"/>
                <a:cs typeface="Montserrat"/>
                <a:sym typeface="Montserrat"/>
              </a:rPr>
              <a:t>Where can false information come from?</a:t>
            </a:r>
            <a:endParaRPr sz="1600" b="1" i="0" u="none" strike="noStrike" cap="none" dirty="0">
              <a:solidFill>
                <a:srgbClr val="000000"/>
              </a:solidFill>
              <a:latin typeface="Montserrat"/>
              <a:ea typeface="Montserrat"/>
              <a:cs typeface="Montserrat"/>
              <a:sym typeface="Montserrat"/>
            </a:endParaRPr>
          </a:p>
          <a:p>
            <a:pPr marL="800100" marR="0" lvl="0" indent="-342900" algn="l" rtl="0">
              <a:lnSpc>
                <a:spcPct val="115000"/>
              </a:lnSpc>
              <a:spcBef>
                <a:spcPts val="0"/>
              </a:spcBef>
              <a:spcAft>
                <a:spcPts val="0"/>
              </a:spcAft>
              <a:buFont typeface="Arial" panose="020B0604020202020204" pitchFamily="34" charset="0"/>
              <a:buChar char="•"/>
            </a:pPr>
            <a:endParaRPr sz="1600" b="1" dirty="0">
              <a:latin typeface="Montserrat"/>
              <a:ea typeface="Montserrat"/>
              <a:cs typeface="Montserrat"/>
              <a:sym typeface="Montserrat"/>
            </a:endParaRPr>
          </a:p>
          <a:p>
            <a:pPr marL="457200" marR="0" lvl="0" indent="-330200" algn="l" rtl="0">
              <a:lnSpc>
                <a:spcPct val="115000"/>
              </a:lnSpc>
              <a:spcBef>
                <a:spcPts val="0"/>
              </a:spcBef>
              <a:spcAft>
                <a:spcPts val="0"/>
              </a:spcAft>
              <a:buSzPts val="1600"/>
              <a:buFont typeface="Arial" panose="020B0604020202020204" pitchFamily="34" charset="0"/>
              <a:buChar char="•"/>
            </a:pPr>
            <a:r>
              <a:rPr lang="en-IE" sz="1600" b="1" dirty="0">
                <a:latin typeface="Montserrat"/>
                <a:ea typeface="Montserrat"/>
                <a:cs typeface="Montserrat"/>
                <a:sym typeface="Montserrat"/>
              </a:rPr>
              <a:t>Identify 3 reasons why you think people </a:t>
            </a:r>
            <a:r>
              <a:rPr lang="en-IE" sz="1600" b="1" i="0" u="none" strike="noStrike" cap="none" dirty="0">
                <a:solidFill>
                  <a:srgbClr val="000000"/>
                </a:solidFill>
                <a:latin typeface="Montserrat"/>
                <a:ea typeface="Montserrat"/>
                <a:cs typeface="Montserrat"/>
                <a:sym typeface="Montserrat"/>
              </a:rPr>
              <a:t>share false information? </a:t>
            </a:r>
            <a:endParaRPr sz="1600" b="1" i="0" u="none" strike="noStrike" cap="none" dirty="0">
              <a:solidFill>
                <a:srgbClr val="000000"/>
              </a:solidFill>
              <a:latin typeface="Montserrat"/>
              <a:ea typeface="Montserrat"/>
              <a:cs typeface="Montserrat"/>
              <a:sym typeface="Montserrat"/>
            </a:endParaRPr>
          </a:p>
          <a:p>
            <a:pPr marL="800100" marR="0" lvl="0" indent="-342900" algn="l" rtl="0">
              <a:lnSpc>
                <a:spcPct val="115000"/>
              </a:lnSpc>
              <a:spcBef>
                <a:spcPts val="0"/>
              </a:spcBef>
              <a:spcAft>
                <a:spcPts val="0"/>
              </a:spcAft>
              <a:buFont typeface="Arial" panose="020B0604020202020204" pitchFamily="34" charset="0"/>
              <a:buChar char="•"/>
            </a:pPr>
            <a:endParaRPr sz="1600" b="1" dirty="0">
              <a:latin typeface="Montserrat"/>
              <a:ea typeface="Montserrat"/>
              <a:cs typeface="Montserrat"/>
              <a:sym typeface="Montserrat"/>
            </a:endParaRPr>
          </a:p>
          <a:p>
            <a:pPr marL="457200" marR="0" lvl="0" indent="-330200" algn="l" rtl="0">
              <a:lnSpc>
                <a:spcPct val="115000"/>
              </a:lnSpc>
              <a:spcBef>
                <a:spcPts val="0"/>
              </a:spcBef>
              <a:spcAft>
                <a:spcPts val="0"/>
              </a:spcAft>
              <a:buClr>
                <a:srgbClr val="000000"/>
              </a:buClr>
              <a:buSzPts val="1600"/>
              <a:buFont typeface="Arial" panose="020B0604020202020204" pitchFamily="34" charset="0"/>
              <a:buChar char="•"/>
            </a:pPr>
            <a:r>
              <a:rPr lang="en-IE" sz="1600" b="1" dirty="0">
                <a:latin typeface="Montserrat"/>
                <a:ea typeface="Montserrat"/>
                <a:cs typeface="Montserrat"/>
                <a:sym typeface="Montserrat"/>
              </a:rPr>
              <a:t>List 3 ways you can check if something you encounter online is false</a:t>
            </a:r>
            <a:endParaRPr sz="1600" b="1" dirty="0">
              <a:latin typeface="Montserrat"/>
              <a:ea typeface="Montserrat"/>
              <a:cs typeface="Montserrat"/>
              <a:sym typeface="Montserrat"/>
            </a:endParaRPr>
          </a:p>
          <a:p>
            <a:pPr marL="800100" marR="0" lvl="0" indent="-342900" algn="l" rtl="0">
              <a:lnSpc>
                <a:spcPct val="115000"/>
              </a:lnSpc>
              <a:spcBef>
                <a:spcPts val="0"/>
              </a:spcBef>
              <a:spcAft>
                <a:spcPts val="0"/>
              </a:spcAft>
              <a:buFont typeface="Arial" panose="020B0604020202020204" pitchFamily="34" charset="0"/>
              <a:buChar char="•"/>
            </a:pPr>
            <a:endParaRPr sz="1600" b="1" dirty="0">
              <a:latin typeface="Montserrat"/>
              <a:ea typeface="Montserrat"/>
              <a:cs typeface="Montserrat"/>
              <a:sym typeface="Montserrat"/>
            </a:endParaRPr>
          </a:p>
          <a:p>
            <a:pPr marL="457200" marR="0" lvl="0" indent="-330200" algn="l" rtl="0">
              <a:lnSpc>
                <a:spcPct val="115000"/>
              </a:lnSpc>
              <a:spcBef>
                <a:spcPts val="0"/>
              </a:spcBef>
              <a:spcAft>
                <a:spcPts val="0"/>
              </a:spcAft>
              <a:buClr>
                <a:srgbClr val="000000"/>
              </a:buClr>
              <a:buSzPts val="1600"/>
              <a:buFont typeface="Arial" panose="020B0604020202020204" pitchFamily="34" charset="0"/>
              <a:buChar char="•"/>
            </a:pPr>
            <a:r>
              <a:rPr lang="en-IE" sz="1600" b="1" i="0" u="none" strike="noStrike" cap="none" dirty="0">
                <a:solidFill>
                  <a:srgbClr val="000000"/>
                </a:solidFill>
                <a:latin typeface="Montserrat"/>
                <a:ea typeface="Montserrat"/>
                <a:cs typeface="Montserrat"/>
                <a:sym typeface="Montserrat"/>
              </a:rPr>
              <a:t>What impact do you think false information can have on people? </a:t>
            </a:r>
            <a:endParaRPr sz="1600" b="1" dirty="0">
              <a:latin typeface="Montserrat"/>
              <a:ea typeface="Montserrat"/>
              <a:cs typeface="Montserrat"/>
              <a:sym typeface="Montserrat"/>
            </a:endParaRPr>
          </a:p>
        </p:txBody>
      </p:sp>
      <p:pic>
        <p:nvPicPr>
          <p:cNvPr id="1625" name="Google Shape;1625;ge10293faf7_0_1568"/>
          <p:cNvPicPr preferRelativeResize="0"/>
          <p:nvPr/>
        </p:nvPicPr>
        <p:blipFill rotWithShape="1">
          <a:blip r:embed="rId3">
            <a:alphaModFix/>
          </a:blip>
          <a:srcRect/>
          <a:stretch/>
        </p:blipFill>
        <p:spPr>
          <a:xfrm>
            <a:off x="-1" y="1325050"/>
            <a:ext cx="3610650" cy="2723200"/>
          </a:xfrm>
          <a:prstGeom prst="rect">
            <a:avLst/>
          </a:prstGeom>
          <a:noFill/>
          <a:ln>
            <a:noFill/>
          </a:ln>
        </p:spPr>
      </p:pic>
      <p:pic>
        <p:nvPicPr>
          <p:cNvPr id="1626" name="Google Shape;1626;ge10293faf7_0_1568"/>
          <p:cNvPicPr preferRelativeResize="0"/>
          <p:nvPr/>
        </p:nvPicPr>
        <p:blipFill rotWithShape="1">
          <a:blip r:embed="rId4">
            <a:alphaModFix/>
          </a:blip>
          <a:srcRect/>
          <a:stretch/>
        </p:blipFill>
        <p:spPr>
          <a:xfrm>
            <a:off x="153499" y="142618"/>
            <a:ext cx="2542006" cy="5620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0"/>
        <p:cNvGrpSpPr/>
        <p:nvPr/>
      </p:nvGrpSpPr>
      <p:grpSpPr>
        <a:xfrm>
          <a:off x="0" y="0"/>
          <a:ext cx="0" cy="0"/>
          <a:chOff x="0" y="0"/>
          <a:chExt cx="0" cy="0"/>
        </a:xfrm>
      </p:grpSpPr>
      <p:sp>
        <p:nvSpPr>
          <p:cNvPr id="1631" name="Google Shape;1631;ge10293faf7_0_2420"/>
          <p:cNvSpPr txBox="1">
            <a:spLocks noGrp="1"/>
          </p:cNvSpPr>
          <p:nvPr>
            <p:ph type="ctrTitle"/>
          </p:nvPr>
        </p:nvSpPr>
        <p:spPr>
          <a:xfrm>
            <a:off x="280775" y="3148800"/>
            <a:ext cx="5066700" cy="1333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IE" sz="3000">
                <a:solidFill>
                  <a:srgbClr val="FFCF29"/>
                </a:solidFill>
              </a:rPr>
              <a:t>ACTIVITY 2</a:t>
            </a:r>
            <a:endParaRPr sz="3000">
              <a:solidFill>
                <a:srgbClr val="FFCF29"/>
              </a:solidFill>
            </a:endParaRPr>
          </a:p>
          <a:p>
            <a:pPr marL="0" lvl="0" indent="0" algn="l" rtl="0">
              <a:lnSpc>
                <a:spcPct val="100000"/>
              </a:lnSpc>
              <a:spcBef>
                <a:spcPts val="0"/>
              </a:spcBef>
              <a:spcAft>
                <a:spcPts val="0"/>
              </a:spcAft>
              <a:buClr>
                <a:srgbClr val="FFFFFF"/>
              </a:buClr>
              <a:buSzPts val="3600"/>
              <a:buNone/>
            </a:pPr>
            <a:r>
              <a:rPr lang="en-IE" sz="2200">
                <a:solidFill>
                  <a:schemeClr val="lt1"/>
                </a:solidFill>
              </a:rPr>
              <a:t>Checking the Story</a:t>
            </a:r>
            <a:endParaRPr sz="2200">
              <a:solidFill>
                <a:schemeClr val="lt1"/>
              </a:solidFill>
            </a:endParaRPr>
          </a:p>
          <a:p>
            <a:pPr marL="0" lvl="0" indent="0" algn="ctr" rtl="0">
              <a:lnSpc>
                <a:spcPct val="100000"/>
              </a:lnSpc>
              <a:spcBef>
                <a:spcPts val="0"/>
              </a:spcBef>
              <a:spcAft>
                <a:spcPts val="0"/>
              </a:spcAft>
              <a:buClr>
                <a:srgbClr val="FFFFFF"/>
              </a:buClr>
              <a:buSzPts val="3600"/>
              <a:buNone/>
            </a:pPr>
            <a:endParaRPr sz="2400">
              <a:solidFill>
                <a:srgbClr val="FFCF29"/>
              </a:solidFill>
            </a:endParaRPr>
          </a:p>
        </p:txBody>
      </p:sp>
      <p:pic>
        <p:nvPicPr>
          <p:cNvPr id="1632" name="Google Shape;1632;ge10293faf7_0_2420"/>
          <p:cNvPicPr preferRelativeResize="0"/>
          <p:nvPr/>
        </p:nvPicPr>
        <p:blipFill rotWithShape="1">
          <a:blip r:embed="rId4">
            <a:alphaModFix/>
          </a:blip>
          <a:srcRect/>
          <a:stretch/>
        </p:blipFill>
        <p:spPr>
          <a:xfrm>
            <a:off x="2699680" y="3"/>
            <a:ext cx="3017973" cy="6672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41"/>
          <p:cNvSpPr/>
          <p:nvPr/>
        </p:nvSpPr>
        <p:spPr>
          <a:xfrm>
            <a:off x="1402794" y="141490"/>
            <a:ext cx="7506801" cy="43858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IE" sz="2400" b="1" i="0" u="none" strike="noStrike" cap="none">
                <a:solidFill>
                  <a:srgbClr val="FF0000"/>
                </a:solidFill>
                <a:latin typeface="Montserrat"/>
                <a:ea typeface="Montserrat"/>
                <a:cs typeface="Montserrat"/>
                <a:sym typeface="Montserrat"/>
              </a:rPr>
              <a:t>CHECKING THE STORY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638" name="Google Shape;1638;p41"/>
          <p:cNvSpPr/>
          <p:nvPr/>
        </p:nvSpPr>
        <p:spPr>
          <a:xfrm>
            <a:off x="3034800" y="599650"/>
            <a:ext cx="5874900" cy="43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50"/>
              <a:buFont typeface="Arial"/>
              <a:buNone/>
            </a:pPr>
            <a:r>
              <a:rPr lang="en-IE" sz="2000" b="1" i="0" u="none" strike="noStrike" cap="none">
                <a:solidFill>
                  <a:srgbClr val="FF6600"/>
                </a:solidFill>
                <a:latin typeface="Montserrat"/>
                <a:ea typeface="Montserrat"/>
                <a:cs typeface="Montserrat"/>
                <a:sym typeface="Montserrat"/>
              </a:rPr>
              <a:t>How to spot false information online</a:t>
            </a:r>
            <a:endParaRPr sz="2000" b="0" i="0" u="none" strike="noStrike" cap="none">
              <a:solidFill>
                <a:srgbClr val="000000"/>
              </a:solidFill>
              <a:latin typeface="Arial"/>
              <a:ea typeface="Arial"/>
              <a:cs typeface="Arial"/>
              <a:sym typeface="Arial"/>
            </a:endParaRPr>
          </a:p>
        </p:txBody>
      </p:sp>
      <p:sp>
        <p:nvSpPr>
          <p:cNvPr id="1639" name="Google Shape;1639;p41"/>
          <p:cNvSpPr/>
          <p:nvPr/>
        </p:nvSpPr>
        <p:spPr>
          <a:xfrm>
            <a:off x="1464733" y="1333683"/>
            <a:ext cx="7444862" cy="7078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IE" sz="2000" b="0" i="0" u="none" strike="noStrike" cap="none">
                <a:solidFill>
                  <a:srgbClr val="000000"/>
                </a:solidFill>
                <a:latin typeface="Arial"/>
                <a:ea typeface="Arial"/>
                <a:cs typeface="Arial"/>
                <a:sym typeface="Arial"/>
              </a:rPr>
              <a:t>There are a number of things to watch out for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IE" sz="2000" b="0" i="0" u="none" strike="noStrike" cap="none">
                <a:solidFill>
                  <a:srgbClr val="000000"/>
                </a:solidFill>
                <a:latin typeface="Arial"/>
                <a:ea typeface="Arial"/>
                <a:cs typeface="Arial"/>
                <a:sym typeface="Arial"/>
              </a:rPr>
              <a:t>when evaluating content online.</a:t>
            </a:r>
            <a:endParaRPr sz="2000" b="1" i="0" u="none" strike="noStrike" cap="none">
              <a:solidFill>
                <a:srgbClr val="FF6600"/>
              </a:solidFill>
              <a:latin typeface="Montserrat"/>
              <a:ea typeface="Montserrat"/>
              <a:cs typeface="Montserrat"/>
              <a:sym typeface="Montserrat"/>
            </a:endParaRPr>
          </a:p>
        </p:txBody>
      </p:sp>
      <p:pic>
        <p:nvPicPr>
          <p:cNvPr id="1640" name="Google Shape;1640;p41"/>
          <p:cNvPicPr preferRelativeResize="0"/>
          <p:nvPr/>
        </p:nvPicPr>
        <p:blipFill rotWithShape="1">
          <a:blip r:embed="rId3">
            <a:alphaModFix/>
          </a:blip>
          <a:srcRect/>
          <a:stretch/>
        </p:blipFill>
        <p:spPr>
          <a:xfrm>
            <a:off x="97210" y="2213402"/>
            <a:ext cx="4474790" cy="1450731"/>
          </a:xfrm>
          <a:prstGeom prst="rect">
            <a:avLst/>
          </a:prstGeom>
          <a:noFill/>
          <a:ln>
            <a:noFill/>
          </a:ln>
        </p:spPr>
      </p:pic>
      <p:pic>
        <p:nvPicPr>
          <p:cNvPr id="1641" name="Google Shape;1641;p41"/>
          <p:cNvPicPr preferRelativeResize="0"/>
          <p:nvPr/>
        </p:nvPicPr>
        <p:blipFill rotWithShape="1">
          <a:blip r:embed="rId4">
            <a:alphaModFix/>
          </a:blip>
          <a:srcRect/>
          <a:stretch/>
        </p:blipFill>
        <p:spPr>
          <a:xfrm>
            <a:off x="4572000" y="2213402"/>
            <a:ext cx="4165600" cy="2330450"/>
          </a:xfrm>
          <a:prstGeom prst="rect">
            <a:avLst/>
          </a:prstGeom>
          <a:noFill/>
          <a:ln>
            <a:noFill/>
          </a:ln>
        </p:spPr>
      </p:pic>
      <p:pic>
        <p:nvPicPr>
          <p:cNvPr id="1642" name="Google Shape;1642;p41"/>
          <p:cNvPicPr preferRelativeResize="0"/>
          <p:nvPr/>
        </p:nvPicPr>
        <p:blipFill rotWithShape="1">
          <a:blip r:embed="rId5">
            <a:alphaModFix/>
          </a:blip>
          <a:srcRect/>
          <a:stretch/>
        </p:blipFill>
        <p:spPr>
          <a:xfrm>
            <a:off x="153499" y="142618"/>
            <a:ext cx="2542006" cy="5620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42"/>
          <p:cNvSpPr/>
          <p:nvPr/>
        </p:nvSpPr>
        <p:spPr>
          <a:xfrm>
            <a:off x="1402794" y="141490"/>
            <a:ext cx="7506801" cy="43858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pic>
        <p:nvPicPr>
          <p:cNvPr id="1648" name="Google Shape;1648;p42"/>
          <p:cNvPicPr preferRelativeResize="0"/>
          <p:nvPr/>
        </p:nvPicPr>
        <p:blipFill rotWithShape="1">
          <a:blip r:embed="rId3">
            <a:alphaModFix/>
          </a:blip>
          <a:srcRect/>
          <a:stretch/>
        </p:blipFill>
        <p:spPr>
          <a:xfrm>
            <a:off x="609856" y="1531912"/>
            <a:ext cx="3742071" cy="1748204"/>
          </a:xfrm>
          <a:prstGeom prst="rect">
            <a:avLst/>
          </a:prstGeom>
          <a:noFill/>
          <a:ln>
            <a:noFill/>
          </a:ln>
        </p:spPr>
      </p:pic>
      <p:pic>
        <p:nvPicPr>
          <p:cNvPr id="1649" name="Google Shape;1649;p42"/>
          <p:cNvPicPr preferRelativeResize="0"/>
          <p:nvPr/>
        </p:nvPicPr>
        <p:blipFill rotWithShape="1">
          <a:blip r:embed="rId4">
            <a:alphaModFix/>
          </a:blip>
          <a:srcRect/>
          <a:stretch/>
        </p:blipFill>
        <p:spPr>
          <a:xfrm>
            <a:off x="4572000" y="1558222"/>
            <a:ext cx="3962144" cy="3443788"/>
          </a:xfrm>
          <a:prstGeom prst="rect">
            <a:avLst/>
          </a:prstGeom>
          <a:noFill/>
          <a:ln>
            <a:noFill/>
          </a:ln>
        </p:spPr>
      </p:pic>
      <p:sp>
        <p:nvSpPr>
          <p:cNvPr id="1650" name="Google Shape;1650;p42"/>
          <p:cNvSpPr/>
          <p:nvPr/>
        </p:nvSpPr>
        <p:spPr>
          <a:xfrm>
            <a:off x="1402794" y="141490"/>
            <a:ext cx="7506801" cy="43858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IE" sz="2400" b="1" i="0" u="none" strike="noStrike" cap="none">
                <a:solidFill>
                  <a:srgbClr val="FF0000"/>
                </a:solidFill>
                <a:latin typeface="Montserrat"/>
                <a:ea typeface="Montserrat"/>
                <a:cs typeface="Montserrat"/>
                <a:sym typeface="Montserrat"/>
              </a:rPr>
              <a:t>CHECKING THE STORY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651" name="Google Shape;1651;p42"/>
          <p:cNvSpPr/>
          <p:nvPr/>
        </p:nvSpPr>
        <p:spPr>
          <a:xfrm>
            <a:off x="3565826" y="599648"/>
            <a:ext cx="5343769" cy="43858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50"/>
              <a:buFont typeface="Arial"/>
              <a:buNone/>
            </a:pPr>
            <a:r>
              <a:rPr lang="en-IE" sz="2000" b="1" i="0" u="none" strike="noStrike" cap="none">
                <a:solidFill>
                  <a:srgbClr val="FF6600"/>
                </a:solidFill>
                <a:latin typeface="Montserrat"/>
                <a:ea typeface="Montserrat"/>
                <a:cs typeface="Montserrat"/>
                <a:sym typeface="Montserrat"/>
              </a:rPr>
              <a:t>How to spot false information online</a:t>
            </a:r>
            <a:endParaRPr sz="2000" b="0" i="0" u="none" strike="noStrike" cap="none">
              <a:solidFill>
                <a:srgbClr val="000000"/>
              </a:solidFill>
              <a:latin typeface="Arial"/>
              <a:ea typeface="Arial"/>
              <a:cs typeface="Arial"/>
              <a:sym typeface="Arial"/>
            </a:endParaRPr>
          </a:p>
        </p:txBody>
      </p:sp>
      <p:pic>
        <p:nvPicPr>
          <p:cNvPr id="1652" name="Google Shape;1652;p42"/>
          <p:cNvPicPr preferRelativeResize="0"/>
          <p:nvPr/>
        </p:nvPicPr>
        <p:blipFill rotWithShape="1">
          <a:blip r:embed="rId5">
            <a:alphaModFix/>
          </a:blip>
          <a:srcRect/>
          <a:stretch/>
        </p:blipFill>
        <p:spPr>
          <a:xfrm>
            <a:off x="153499" y="142618"/>
            <a:ext cx="2542006" cy="5620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7033</Words>
  <Application>Microsoft Macintosh PowerPoint</Application>
  <PresentationFormat>On-screen Show (16:9)</PresentationFormat>
  <Paragraphs>382</Paragraphs>
  <Slides>34</Slides>
  <Notes>34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34</vt:i4>
      </vt:variant>
    </vt:vector>
  </HeadingPairs>
  <TitlesOfParts>
    <vt:vector size="45" baseType="lpstr">
      <vt:lpstr>Montserrat ExtraBold</vt:lpstr>
      <vt:lpstr>Montserrat Light</vt:lpstr>
      <vt:lpstr>Calibri</vt:lpstr>
      <vt:lpstr>Arial</vt:lpstr>
      <vt:lpstr>Montserrat</vt:lpstr>
      <vt:lpstr>Verdana</vt:lpstr>
      <vt:lpstr>1_Wart template</vt:lpstr>
      <vt:lpstr>Wart template</vt:lpstr>
      <vt:lpstr>3_Wart template</vt:lpstr>
      <vt:lpstr>Wart template</vt:lpstr>
      <vt:lpstr>Wart template</vt:lpstr>
      <vt:lpstr> CONNECTED Module 2: News, Information and Problems of False Information </vt:lpstr>
      <vt:lpstr>ACTIVITY 1 What is False Information?</vt:lpstr>
      <vt:lpstr>PowerPoint Presentation</vt:lpstr>
      <vt:lpstr>PowerPoint Presentation</vt:lpstr>
      <vt:lpstr>PowerPoint Presentation</vt:lpstr>
      <vt:lpstr>PowerPoint Presentation</vt:lpstr>
      <vt:lpstr>ACTIVITY 2 Checking the Story </vt:lpstr>
      <vt:lpstr>PowerPoint Presentation</vt:lpstr>
      <vt:lpstr>PowerPoint Presentation</vt:lpstr>
      <vt:lpstr>PowerPoint Presentation</vt:lpstr>
      <vt:lpstr>  ACTIVITY 3  Images, Deepfakes and Visual Deception </vt:lpstr>
      <vt:lpstr>PowerPoint Presentation</vt:lpstr>
      <vt:lpstr>PowerPoint Presentation</vt:lpstr>
      <vt:lpstr>PowerPoint Presentation</vt:lpstr>
      <vt:lpstr>PowerPoint Presentation</vt:lpstr>
      <vt:lpstr>PowerPoint Presentation</vt:lpstr>
      <vt:lpstr>ACTIVITY 4 Social Media and Influencers</vt:lpstr>
      <vt:lpstr>False information and social media</vt:lpstr>
      <vt:lpstr>PowerPoint Presentation</vt:lpstr>
      <vt:lpstr>PowerPoint Presentation</vt:lpstr>
      <vt:lpstr>PowerPoint Presentation</vt:lpstr>
      <vt:lpstr>“Not everything we see online tells the whole story.”</vt:lpstr>
      <vt:lpstr>Myth v Reality -  See The Full Picture</vt:lpstr>
      <vt:lpstr>PowerPoint Presentation</vt:lpstr>
      <vt:lpstr>ACTIVITY 5 Bursting Your Filter Bubble </vt:lpstr>
      <vt:lpstr>You are what you like ?</vt:lpstr>
      <vt:lpstr>You are what you like? The influence of online algorithms  and filter bubbles</vt:lpstr>
      <vt:lpstr>PowerPoint Presentation</vt:lpstr>
      <vt:lpstr>PowerPoint Presentation</vt:lpstr>
      <vt:lpstr>PowerPoint Presentation</vt:lpstr>
      <vt:lpstr>Online Algorithms : Tips to help broaden perspective </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CONNECTED Module 2: News, Information and Problems of False Information </dc:title>
  <dc:creator>Tracy Hogan</dc:creator>
  <cp:lastModifiedBy>Microsoft Office User</cp:lastModifiedBy>
  <cp:revision>4</cp:revision>
  <dcterms:modified xsi:type="dcterms:W3CDTF">2021-07-07T12:38:55Z</dcterms:modified>
</cp:coreProperties>
</file>