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2" r:id="rId3"/>
    <p:sldMasterId id="2147483703" r:id="rId4"/>
    <p:sldMasterId id="2147483704" r:id="rId5"/>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80" r:id="rId25"/>
    <p:sldId id="276" r:id="rId26"/>
    <p:sldId id="277" r:id="rId27"/>
    <p:sldId id="278" r:id="rId28"/>
    <p:sldId id="279" r:id="rId29"/>
  </p:sldIdLst>
  <p:sldSz cx="9144000" cy="5143500" type="screen16x9"/>
  <p:notesSz cx="6858000" cy="9144000"/>
  <p:embeddedFontLst>
    <p:embeddedFont>
      <p:font typeface="Avenir" panose="02000503020000020003" pitchFamily="2" charset="0"/>
      <p:regular r:id="rId31"/>
      <p:italic r:id="rId32"/>
    </p:embeddedFont>
    <p:embeddedFont>
      <p:font typeface="Calibri" panose="020F0502020204030204" pitchFamily="34" charset="0"/>
      <p:regular r:id="rId33"/>
      <p:bold r:id="rId34"/>
      <p:italic r:id="rId35"/>
      <p:boldItalic r:id="rId36"/>
    </p:embeddedFont>
    <p:embeddedFont>
      <p:font typeface="Montserrat" pitchFamily="2" charset="77"/>
      <p:regular r:id="rId37"/>
      <p:bold r:id="rId38"/>
      <p:italic r:id="rId39"/>
      <p:boldItalic r:id="rId40"/>
    </p:embeddedFont>
    <p:embeddedFont>
      <p:font typeface="Montserrat ExtraBold" pitchFamily="2" charset="77"/>
      <p:bold r:id="rId41"/>
      <p:italic r:id="rId42"/>
      <p:boldItalic r:id="rId43"/>
    </p:embeddedFont>
    <p:embeddedFont>
      <p:font typeface="Montserrat Light" pitchFamily="2" charset="77"/>
      <p:regular r:id="rId44"/>
      <p:bold r:id="rId45"/>
      <p:italic r:id="rId46"/>
      <p:boldItalic r:id="rId47"/>
    </p:embeddedFont>
    <p:embeddedFont>
      <p:font typeface="Oswald" pitchFamily="2" charset="77"/>
      <p:regular r:id="rId48"/>
      <p:bold r:id="rId49"/>
    </p:embeddedFont>
    <p:embeddedFont>
      <p:font typeface="PT Sans" panose="020B0503020203020204" pitchFamily="34" charset="77"/>
      <p:regular r:id="rId50"/>
      <p:bold r:id="rId51"/>
      <p:italic r:id="rId52"/>
      <p:boldItalic r:id="rId53"/>
    </p:embeddedFont>
    <p:embeddedFont>
      <p:font typeface="Quattrocento Sans" panose="020B0502050000020003" pitchFamily="34"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764"/>
  </p:normalViewPr>
  <p:slideViewPr>
    <p:cSldViewPr snapToGrid="0">
      <p:cViewPr varScale="1">
        <p:scale>
          <a:sx n="132" d="100"/>
          <a:sy n="132" d="100"/>
        </p:scale>
        <p:origin x="158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Master" Target="slideMasters/slideMaster5.xml"/><Relationship Id="rId61" Type="http://schemas.openxmlformats.org/officeDocument/2006/relationships/font" Target="fonts/font3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20" Type="http://schemas.openxmlformats.org/officeDocument/2006/relationships/slide" Target="slides/slide15.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meo.com/35909491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t.ly/3zvApo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ebwise.ie/parents/where-to-find-hel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d5b131843a_0_518: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2" name="Google Shape;2012;gd5b131843a_0_518:notes"/>
          <p:cNvSpPr txBox="1">
            <a:spLocks noGrp="1"/>
          </p:cNvSpPr>
          <p:nvPr>
            <p:ph type="body" idx="1"/>
          </p:nvPr>
        </p:nvSpPr>
        <p:spPr>
          <a:xfrm>
            <a:off x="691886" y="4000957"/>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GB" sz="1100" b="1">
                <a:solidFill>
                  <a:schemeClr val="dk1"/>
                </a:solidFill>
                <a:highlight>
                  <a:srgbClr val="FFFFFF"/>
                </a:highlight>
                <a:latin typeface="Montserrat"/>
                <a:ea typeface="Montserrat"/>
                <a:cs typeface="Montserrat"/>
                <a:sym typeface="Montserrat"/>
              </a:rPr>
              <a:t>Notes for speaker – brief introduction and welcome. </a:t>
            </a:r>
            <a:endParaRPr/>
          </a:p>
          <a:p>
            <a:pPr marL="0" lvl="0" indent="0" algn="l" rtl="0">
              <a:lnSpc>
                <a:spcPct val="120000"/>
              </a:lnSpc>
              <a:spcBef>
                <a:spcPts val="0"/>
              </a:spcBef>
              <a:spcAft>
                <a:spcPts val="0"/>
              </a:spcAft>
              <a:buSzPts val="1100"/>
              <a:buNone/>
            </a:pPr>
            <a:r>
              <a:rPr lang="en-GB" sz="1100">
                <a:solidFill>
                  <a:schemeClr val="dk1"/>
                </a:solidFill>
                <a:highlight>
                  <a:srgbClr val="FFFFFF"/>
                </a:highlight>
                <a:latin typeface="Montserrat"/>
                <a:ea typeface="Montserrat"/>
                <a:cs typeface="Montserrat"/>
                <a:sym typeface="Montserrat"/>
              </a:rPr>
              <a:t>Explain how long the talk will take and the types of things you will be doing over that time. </a:t>
            </a:r>
            <a:endParaRPr/>
          </a:p>
          <a:p>
            <a:pPr marL="0" lvl="0" indent="0" algn="l" rtl="0">
              <a:lnSpc>
                <a:spcPct val="12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For example:</a:t>
            </a:r>
            <a:endParaRPr/>
          </a:p>
          <a:p>
            <a:pPr marL="0" lvl="0" indent="0" algn="l" rtl="0">
              <a:lnSpc>
                <a:spcPct val="12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‘‘Today we are joining millions of people around the world in celebrating Safer Internet Day, a day for promoting a safer and better internet for all users, especially young people. During this assembly we are going to talk about being online and using the internet. We will look at the positives and possible negatives of the internet as well as some general advice on how to manage your online wellbeing.</a:t>
            </a:r>
            <a:r>
              <a:rPr lang="en-GB">
                <a:solidFill>
                  <a:schemeClr val="dk1"/>
                </a:solidFill>
                <a:highlight>
                  <a:srgbClr val="FFFFFF"/>
                </a:highlight>
                <a:latin typeface="Montserrat"/>
                <a:ea typeface="Montserrat"/>
                <a:cs typeface="Montserrat"/>
                <a:sym typeface="Montserrat"/>
              </a:rPr>
              <a:t>”</a:t>
            </a:r>
            <a:endParaRPr sz="11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5b131843a_0_6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2" name="Google Shape;2132;gd5b131843a_0_6500: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a:solidFill>
                  <a:schemeClr val="dk1"/>
                </a:solidFill>
                <a:highlight>
                  <a:schemeClr val="lt1"/>
                </a:highlight>
                <a:latin typeface="Montserrat"/>
                <a:ea typeface="Montserrat"/>
                <a:cs typeface="Montserrat"/>
                <a:sym typeface="Montserrat"/>
              </a:rPr>
              <a:t>Notes: </a:t>
            </a:r>
            <a:r>
              <a:rPr lang="en-GB" sz="1100" b="1">
                <a:solidFill>
                  <a:schemeClr val="dk1"/>
                </a:solidFill>
                <a:latin typeface="Montserrat"/>
                <a:ea typeface="Montserrat"/>
                <a:cs typeface="Montserrat"/>
                <a:sym typeface="Montserrat"/>
              </a:rPr>
              <a:t>Connected</a:t>
            </a:r>
            <a:endParaRPr/>
          </a:p>
          <a:p>
            <a:pPr marL="0" lvl="0" indent="0" algn="l" rtl="0">
              <a:lnSpc>
                <a:spcPct val="90000"/>
              </a:lnSpc>
              <a:spcBef>
                <a:spcPts val="0"/>
              </a:spcBef>
              <a:spcAft>
                <a:spcPts val="0"/>
              </a:spcAft>
              <a:buClr>
                <a:schemeClr val="dk1"/>
              </a:buClr>
              <a:buSzPts val="1100"/>
              <a:buFont typeface="Arial"/>
              <a:buNone/>
            </a:pPr>
            <a:r>
              <a:rPr lang="en-GB" sz="1100" b="1">
                <a:solidFill>
                  <a:schemeClr val="dk1"/>
                </a:solidFill>
                <a:latin typeface="Montserrat"/>
                <a:ea typeface="Montserrat"/>
                <a:cs typeface="Montserrat"/>
                <a:sym typeface="Montserrat"/>
              </a:rPr>
              <a:t>Connected video: </a:t>
            </a:r>
            <a:r>
              <a:rPr lang="en-GB" sz="1100" b="1"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https://vimeo.com/359094916</a:t>
            </a:r>
            <a:endParaRPr sz="1100">
              <a:solidFill>
                <a:schemeClr val="dk1"/>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highlight>
                <a:srgbClr val="FFFFFF"/>
              </a:highlight>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AutoNum type="arabicPeriod"/>
            </a:pPr>
            <a:r>
              <a:rPr lang="en-GB" sz="1100">
                <a:solidFill>
                  <a:schemeClr val="dk1"/>
                </a:solidFill>
                <a:highlight>
                  <a:srgbClr val="FFFFFF"/>
                </a:highlight>
                <a:latin typeface="Montserrat"/>
                <a:ea typeface="Montserrat"/>
                <a:cs typeface="Montserrat"/>
                <a:sym typeface="Montserrat"/>
              </a:rPr>
              <a:t>Play the Connected video (www.webwise.ie/connected) for students.</a:t>
            </a:r>
            <a:endParaRPr/>
          </a:p>
          <a:p>
            <a:pPr marL="457200" lvl="0" indent="0" algn="l" rtl="0">
              <a:lnSpc>
                <a:spcPct val="9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Based on real life experiences, Connected is a short film exploring how young people communicate and connect online. The film encourages young people to reflect on why their actions matter and the impact it can have on others. We shape the internet everyday with our interactions. You can play a part in creating a better, connected online world. </a:t>
            </a:r>
            <a:endParaRPr/>
          </a:p>
          <a:p>
            <a:pPr marL="457200" lvl="0" indent="-304800" algn="l" rtl="0">
              <a:lnSpc>
                <a:spcPct val="90000"/>
              </a:lnSpc>
              <a:spcBef>
                <a:spcPts val="0"/>
              </a:spcBef>
              <a:spcAft>
                <a:spcPts val="0"/>
              </a:spcAft>
              <a:buClr>
                <a:schemeClr val="dk1"/>
              </a:buClr>
              <a:buSzPts val="1200"/>
              <a:buFont typeface="Montserrat"/>
              <a:buAutoNum type="arabicPeriod"/>
            </a:pPr>
            <a:r>
              <a:rPr lang="en-GB" sz="1100">
                <a:solidFill>
                  <a:schemeClr val="dk1"/>
                </a:solidFill>
                <a:highlight>
                  <a:srgbClr val="FFFFFF"/>
                </a:highlight>
                <a:latin typeface="Montserrat"/>
                <a:ea typeface="Montserrat"/>
                <a:cs typeface="Montserrat"/>
                <a:sym typeface="Montserrat"/>
              </a:rPr>
              <a:t>Ask students again what they understand the rhyme to mean after watching the Connected video. When getting feedback from students draw from key quotes in the Connected video to prompt discussions on treating other people with respect: </a:t>
            </a:r>
            <a:endParaRPr/>
          </a:p>
          <a:p>
            <a:pPr marL="457200" lvl="0" indent="0" algn="l" rtl="0">
              <a:lnSpc>
                <a:spcPct val="9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“People say things without thinking, not really understanding how it can affect someone.” </a:t>
            </a:r>
            <a:endParaRPr/>
          </a:p>
          <a:p>
            <a:pPr marL="457200" lvl="0" indent="0" algn="l" rtl="0">
              <a:lnSpc>
                <a:spcPct val="9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“People say stuff sometimes and you just want to explode and just write the worst things ever you know, I guess you get back what you put out into the world.” </a:t>
            </a:r>
            <a:endParaRPr/>
          </a:p>
          <a:p>
            <a:pPr marL="457200" lvl="0" indent="0" algn="l" rtl="0">
              <a:lnSpc>
                <a:spcPct val="9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“We’re all so connected but what we do with that connection matters.” </a:t>
            </a:r>
            <a:endParaRPr/>
          </a:p>
          <a:p>
            <a:pPr marL="457200" lvl="0" indent="0" algn="l" rtl="0">
              <a:lnSpc>
                <a:spcPct val="90000"/>
              </a:lnSpc>
              <a:spcBef>
                <a:spcPts val="0"/>
              </a:spcBef>
              <a:spcAft>
                <a:spcPts val="0"/>
              </a:spcAft>
              <a:buClr>
                <a:schemeClr val="dk1"/>
              </a:buClr>
              <a:buSzPts val="1100"/>
              <a:buFont typeface="Arial"/>
              <a:buNone/>
            </a:pPr>
            <a:endParaRPr sz="1100">
              <a:solidFill>
                <a:schemeClr val="dk1"/>
              </a:solidFill>
              <a:highlight>
                <a:srgbClr val="FFFFFF"/>
              </a:highlight>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Let students discuss this for a moment and then suggest, if no students already have, that the sticks and stones rhyme isn’t in conflict if we understand it as meaning treat other people with respect: we all want to be treated with respect, but to respect people we sometimes have to understand how they’re different from us (such as recognising that what might be considered ‘just a bit of fun’ might be upsetting and hurtful for others). </a:t>
            </a:r>
            <a:endParaRPr/>
          </a:p>
          <a:p>
            <a:pPr marL="457200" lvl="0" indent="0" algn="l" rtl="0">
              <a:lnSpc>
                <a:spcPct val="90000"/>
              </a:lnSpc>
              <a:spcBef>
                <a:spcPts val="0"/>
              </a:spcBef>
              <a:spcAft>
                <a:spcPts val="0"/>
              </a:spcAft>
              <a:buClr>
                <a:schemeClr val="dk1"/>
              </a:buClr>
              <a:buSzPts val="1100"/>
              <a:buFont typeface="Arial"/>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100">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d5b131843a_0_8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3" name="Google Shape;2143;gd5b131843a_0_8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GB" b="1" i="1">
                <a:latin typeface="Montserrat"/>
                <a:ea typeface="Montserrat"/>
                <a:cs typeface="Montserrat"/>
                <a:sym typeface="Montserrat"/>
              </a:rPr>
              <a:t>Notes:</a:t>
            </a:r>
            <a:r>
              <a:rPr lang="en-GB" b="1">
                <a:latin typeface="Montserrat"/>
                <a:ea typeface="Montserrat"/>
                <a:cs typeface="Montserrat"/>
                <a:sym typeface="Montserrat"/>
              </a:rPr>
              <a:t> </a:t>
            </a:r>
            <a:r>
              <a:rPr lang="en-GB" sz="1100" i="0" u="none" strike="noStrike" cap="none">
                <a:solidFill>
                  <a:srgbClr val="000000"/>
                </a:solidFill>
                <a:latin typeface="Montserrat"/>
                <a:ea typeface="Montserrat"/>
                <a:cs typeface="Montserrat"/>
                <a:sym typeface="Montserrat"/>
              </a:rPr>
              <a:t>How would you feel?</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As a group, discuss the characters we have seen in the video. Put yourself in their shoes, imagine you had that experience. How would you feel and why? Play the Connected video again for students before asking them to discuss.</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Explain that by definition cyberbullying and online harassment takes place online, but that it’s important to remember that it impacts the offline world too. The consequences can sometimes be felt in the student’s school or local community.</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Explain that not every person experiences the same emotions or reacts the same way. There is no right or wrong way to feel as a result of online bullying or harassment. What is important here is how we as a community both in and outside of school support someone who may be going through this.</a:t>
            </a:r>
            <a:endParaRPr sz="1100">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d5b131843a_0_7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3" name="Google Shape;2153;gd5b131843a_0_70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 </a:t>
            </a:r>
            <a:r>
              <a:rPr lang="en-GB" sz="1100">
                <a:solidFill>
                  <a:schemeClr val="dk1"/>
                </a:solidFill>
                <a:highlight>
                  <a:srgbClr val="FFFFFF"/>
                </a:highlight>
                <a:latin typeface="Montserrat"/>
                <a:ea typeface="Montserrat"/>
                <a:cs typeface="Montserrat"/>
                <a:sym typeface="Montserrat"/>
              </a:rPr>
              <a:t>Ask students what respect means for them and what being treated with respect or respecting people looks like, sounds like, feels like. Make sure to explain that you’re talking about respect in terms of how you behave towards people (or they behave towards you), not how you feel about someone. You might gain or lose respect for someone depending on what they do, or things you learn about them, but that everyone deserves to be treated with respect at all times.  A</a:t>
            </a:r>
            <a:r>
              <a:rPr lang="en-GB" sz="1100">
                <a:solidFill>
                  <a:schemeClr val="dk1"/>
                </a:solidFill>
                <a:latin typeface="Montserrat"/>
                <a:ea typeface="Montserrat"/>
                <a:cs typeface="Montserrat"/>
                <a:sym typeface="Montserrat"/>
              </a:rPr>
              <a:t>sk students to think about what respect means in an online context, what behaviours do they associate with being treated with a lack of respect online and in various contexts e.g. social media, sharing possibly upsetting or harmful content, messaging, gaming, uploading media of other people (i.e. pictures, videos, audio).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Emphasise to students that the Connected film is based on real life experiences and encourages young people to reflect on why their actions online matter and the impact it can have on others. It carries an important message to be more mindful in our everyday communications as we shape the internet everyday with our interactions.</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d5b131843a_0_8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5" name="Google Shape;2165;gd5b131843a_0_85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GB" b="1" i="1">
                <a:solidFill>
                  <a:schemeClr val="dk1"/>
                </a:solidFill>
                <a:latin typeface="Montserrat"/>
                <a:ea typeface="Montserrat"/>
                <a:cs typeface="Montserrat"/>
                <a:sym typeface="Montserrat"/>
              </a:rPr>
              <a:t>Notes: </a:t>
            </a:r>
            <a:r>
              <a:rPr lang="en-GB" sz="1100" i="0" u="none" strike="noStrike">
                <a:solidFill>
                  <a:schemeClr val="dk1"/>
                </a:solidFill>
                <a:latin typeface="Montserrat"/>
                <a:ea typeface="Montserrat"/>
                <a:cs typeface="Montserrat"/>
                <a:sym typeface="Montserrat"/>
              </a:rPr>
              <a:t>Quiz time – How does my school and the law protect me?</a:t>
            </a:r>
            <a:endParaRPr sz="1100" i="0" u="none" strike="noStrike" cap="none">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chemeClr val="dk1"/>
                </a:solidFill>
                <a:latin typeface="Montserrat"/>
                <a:ea typeface="Montserrat"/>
                <a:cs typeface="Montserrat"/>
                <a:sym typeface="Montserrat"/>
              </a:rPr>
              <a:t>This is designed to be an informative quiz, not a competitive one. When students are finished the quiz provides feedback on the correct answers. </a:t>
            </a:r>
            <a:r>
              <a:rPr lang="en-GB">
                <a:solidFill>
                  <a:schemeClr val="dk1"/>
                </a:solidFill>
                <a:latin typeface="Montserrat"/>
                <a:ea typeface="Montserrat"/>
                <a:cs typeface="Montserrat"/>
                <a:sym typeface="Montserrat"/>
              </a:rPr>
              <a:t> This quiz can be done online: </a:t>
            </a:r>
            <a:r>
              <a:rPr lang="en-GB" b="1" u="sng">
                <a:solidFill>
                  <a:schemeClr val="hlink"/>
                </a:solidFill>
                <a:latin typeface="Montserrat"/>
                <a:ea typeface="Montserrat"/>
                <a:cs typeface="Montserrat"/>
                <a:sym typeface="Montserrat"/>
                <a:hlinkClick r:id="rId3"/>
              </a:rPr>
              <a:t>https://bit.ly/3zvApoF</a:t>
            </a:r>
            <a:r>
              <a:rPr lang="en-GB" b="1">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100" i="0" u="none" strike="noStrike" cap="none">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chemeClr val="dk1"/>
                </a:solidFill>
                <a:latin typeface="Montserrat"/>
                <a:ea typeface="Montserrat"/>
                <a:cs typeface="Montserrat"/>
                <a:sym typeface="Montserrat"/>
              </a:rPr>
              <a:t>There are also FAQs </a:t>
            </a:r>
            <a:r>
              <a:rPr lang="en-GB">
                <a:solidFill>
                  <a:schemeClr val="dk1"/>
                </a:solidFill>
                <a:latin typeface="Montserrat"/>
                <a:ea typeface="Montserrat"/>
                <a:cs typeface="Montserrat"/>
                <a:sym typeface="Montserrat"/>
              </a:rPr>
              <a:t>available</a:t>
            </a:r>
            <a:r>
              <a:rPr lang="en-GB" sz="1100" i="0" u="none" strike="noStrike" cap="none">
                <a:solidFill>
                  <a:schemeClr val="dk1"/>
                </a:solidFill>
                <a:latin typeface="Montserrat"/>
                <a:ea typeface="Montserrat"/>
                <a:cs typeface="Montserrat"/>
                <a:sym typeface="Montserrat"/>
              </a:rPr>
              <a:t> if the students ask questions that are very detailed.</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chemeClr val="dk1"/>
                </a:solidFill>
                <a:latin typeface="Montserrat"/>
                <a:ea typeface="Montserrat"/>
                <a:cs typeface="Montserrat"/>
                <a:sym typeface="Montserrat"/>
              </a:rPr>
              <a:t>It is important to point out here that all of these are ways we are protected and not designed solely to punish us but more to ensure we know the limits of our rights so we don’t disturb or impact on someone else’s rights. They mark the line of acceptable behaviour in our school community and our society as a whole. Emphasise that even though the law gives us some boundaries, any behaviour which is unwanted is unacceptable, regardless of whether it breaks the law or not.</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d5b131843a_0_1046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d5b131843a_0_10465:notes"/>
          <p:cNvSpPr txBox="1">
            <a:spLocks noGrp="1"/>
          </p:cNvSpPr>
          <p:nvPr>
            <p:ph type="body" idx="1"/>
          </p:nvPr>
        </p:nvSpPr>
        <p:spPr>
          <a:xfrm>
            <a:off x="685801" y="4343406"/>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b="1" i="1">
                <a:solidFill>
                  <a:schemeClr val="dk1"/>
                </a:solidFill>
                <a:latin typeface="Montserrat"/>
                <a:ea typeface="Montserrat"/>
                <a:cs typeface="Montserrat"/>
                <a:sym typeface="Montserrat"/>
              </a:rPr>
              <a:t> Notes: </a:t>
            </a:r>
            <a:r>
              <a:rPr lang="en-GB">
                <a:solidFill>
                  <a:schemeClr val="dk1"/>
                </a:solidFill>
                <a:latin typeface="Montserrat"/>
                <a:ea typeface="Montserrat"/>
                <a:cs typeface="Montserrat"/>
                <a:sym typeface="Montserrat"/>
              </a:rPr>
              <a:t>What can we do if something goes wrong online?</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chemeClr val="dk1"/>
              </a:buClr>
              <a:buSzPts val="1100"/>
              <a:buFont typeface="Calibri"/>
              <a:buChar char="○"/>
            </a:pPr>
            <a:r>
              <a:rPr lang="en-GB" b="1">
                <a:solidFill>
                  <a:schemeClr val="dk1"/>
                </a:solidFill>
                <a:latin typeface="Montserrat"/>
                <a:ea typeface="Montserrat"/>
                <a:cs typeface="Montserrat"/>
                <a:sym typeface="Montserrat"/>
              </a:rPr>
              <a:t>Stop </a:t>
            </a:r>
            <a:r>
              <a:rPr lang="en-GB">
                <a:solidFill>
                  <a:schemeClr val="dk1"/>
                </a:solidFill>
                <a:latin typeface="Montserrat"/>
                <a:ea typeface="Montserrat"/>
                <a:cs typeface="Montserrat"/>
                <a:sym typeface="Montserrat"/>
              </a:rPr>
              <a:t>what you are doing online and don't go any further on a website/app or reply to messages if you are feeling unsure about it.</a:t>
            </a:r>
            <a:endParaRPr>
              <a:solidFill>
                <a:schemeClr val="dk1"/>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222222"/>
              </a:buClr>
              <a:buSzPts val="1000"/>
              <a:buFont typeface="Calibri"/>
              <a:buChar char="○"/>
            </a:pPr>
            <a:r>
              <a:rPr lang="en-GB" b="1">
                <a:solidFill>
                  <a:schemeClr val="dk1"/>
                </a:solidFill>
                <a:latin typeface="Montserrat"/>
                <a:ea typeface="Montserrat"/>
                <a:cs typeface="Montserrat"/>
                <a:sym typeface="Montserrat"/>
              </a:rPr>
              <a:t>Think</a:t>
            </a:r>
            <a:r>
              <a:rPr lang="en-GB">
                <a:solidFill>
                  <a:schemeClr val="dk1"/>
                </a:solidFill>
                <a:latin typeface="Montserrat"/>
                <a:ea typeface="Montserrat"/>
                <a:cs typeface="Montserrat"/>
                <a:sym typeface="Montserrat"/>
              </a:rPr>
              <a:t> carefully and take a step back to assess the situation. For example, don’t assume that a picture or photo is giving you the whole picture.</a:t>
            </a:r>
            <a:endParaRPr>
              <a:solidFill>
                <a:schemeClr val="dk1"/>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222222"/>
              </a:buClr>
              <a:buSzPts val="1000"/>
              <a:buFont typeface="Calibri"/>
              <a:buChar char="○"/>
            </a:pPr>
            <a:r>
              <a:rPr lang="en-GB" b="1">
                <a:solidFill>
                  <a:schemeClr val="dk1"/>
                </a:solidFill>
                <a:latin typeface="Montserrat"/>
                <a:ea typeface="Montserrat"/>
                <a:cs typeface="Montserrat"/>
                <a:sym typeface="Montserrat"/>
              </a:rPr>
              <a:t>Check </a:t>
            </a:r>
            <a:r>
              <a:rPr lang="en-GB">
                <a:solidFill>
                  <a:schemeClr val="dk1"/>
                </a:solidFill>
                <a:latin typeface="Montserrat"/>
                <a:ea typeface="Montserrat"/>
                <a:cs typeface="Montserrat"/>
                <a:sym typeface="Montserrat"/>
              </a:rPr>
              <a:t>details such as the web address or author and check the details against other sources to see if it is accurate or true.</a:t>
            </a:r>
            <a:endParaRPr>
              <a:solidFill>
                <a:schemeClr val="dk1"/>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222222"/>
              </a:buClr>
              <a:buSzPts val="1000"/>
              <a:buFont typeface="Calibri"/>
              <a:buChar char="○"/>
            </a:pPr>
            <a:r>
              <a:rPr lang="en-GB" b="1">
                <a:solidFill>
                  <a:schemeClr val="dk1"/>
                </a:solidFill>
                <a:latin typeface="Montserrat"/>
                <a:ea typeface="Montserrat"/>
                <a:cs typeface="Montserrat"/>
                <a:sym typeface="Montserrat"/>
              </a:rPr>
              <a:t>Block </a:t>
            </a:r>
            <a:r>
              <a:rPr lang="en-GB">
                <a:solidFill>
                  <a:schemeClr val="dk1"/>
                </a:solidFill>
                <a:latin typeface="Montserrat"/>
                <a:ea typeface="Montserrat"/>
                <a:cs typeface="Montserrat"/>
                <a:sym typeface="Montserrat"/>
              </a:rPr>
              <a:t>annoying or harassing you may receive online like pop ups or messages.</a:t>
            </a:r>
            <a:endParaRPr>
              <a:solidFill>
                <a:schemeClr val="dk1"/>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222222"/>
              </a:buClr>
              <a:buSzPts val="1000"/>
              <a:buFont typeface="Calibri"/>
              <a:buChar char="○"/>
            </a:pPr>
            <a:r>
              <a:rPr lang="en-GB" b="1">
                <a:solidFill>
                  <a:schemeClr val="dk1"/>
                </a:solidFill>
                <a:latin typeface="Montserrat"/>
                <a:ea typeface="Montserrat"/>
                <a:cs typeface="Montserrat"/>
                <a:sym typeface="Montserrat"/>
              </a:rPr>
              <a:t>Tell</a:t>
            </a:r>
            <a:r>
              <a:rPr lang="en-GB">
                <a:solidFill>
                  <a:schemeClr val="dk1"/>
                </a:solidFill>
                <a:latin typeface="Montserrat"/>
                <a:ea typeface="Montserrat"/>
                <a:cs typeface="Montserrat"/>
                <a:sym typeface="Montserrat"/>
              </a:rPr>
              <a:t> an adult if something happens online that upsets, confuses or annoys you. It’s important not to keep secrets online.</a:t>
            </a:r>
            <a:endParaRPr>
              <a:solidFill>
                <a:schemeClr val="dk1"/>
              </a:solidFill>
              <a:latin typeface="Montserrat"/>
              <a:ea typeface="Montserrat"/>
              <a:cs typeface="Montserrat"/>
              <a:sym typeface="Montserrat"/>
            </a:endParaRPr>
          </a:p>
          <a:p>
            <a:pPr marL="914400" lvl="1" indent="-292100" algn="l" rtl="0">
              <a:lnSpc>
                <a:spcPct val="150000"/>
              </a:lnSpc>
              <a:spcBef>
                <a:spcPts val="0"/>
              </a:spcBef>
              <a:spcAft>
                <a:spcPts val="0"/>
              </a:spcAft>
              <a:buClr>
                <a:srgbClr val="222222"/>
              </a:buClr>
              <a:buSzPts val="1000"/>
              <a:buFont typeface="Calibri"/>
              <a:buChar char="○"/>
            </a:pPr>
            <a:r>
              <a:rPr lang="en-GB" b="1">
                <a:solidFill>
                  <a:schemeClr val="dk1"/>
                </a:solidFill>
                <a:latin typeface="Montserrat"/>
                <a:ea typeface="Montserrat"/>
                <a:cs typeface="Montserrat"/>
                <a:sym typeface="Montserrat"/>
              </a:rPr>
              <a:t>Report any problems - </a:t>
            </a:r>
            <a:r>
              <a:rPr lang="en-GB">
                <a:solidFill>
                  <a:schemeClr val="dk1"/>
                </a:solidFill>
                <a:latin typeface="Montserrat"/>
                <a:ea typeface="Montserrat"/>
                <a:cs typeface="Montserrat"/>
                <a:sym typeface="Montserrat"/>
              </a:rPr>
              <a:t>responsible websites, apps and online games provide ways for their users to report things such as bullying, rude or false material. </a:t>
            </a:r>
            <a:endParaRPr>
              <a:solidFill>
                <a:schemeClr val="dk1"/>
              </a:solidFill>
              <a:latin typeface="Montserrat"/>
              <a:ea typeface="Montserrat"/>
              <a:cs typeface="Montserrat"/>
              <a:sym typeface="Montserrat"/>
            </a:endParaRPr>
          </a:p>
          <a:p>
            <a:pPr marL="914400" lvl="0" indent="0" algn="l" rtl="0">
              <a:lnSpc>
                <a:spcPct val="150000"/>
              </a:lnSpc>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gd5b131843a_0_1100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2" name="Google Shape;2182;gd5b131843a_0_11008:notes"/>
          <p:cNvSpPr txBox="1">
            <a:spLocks noGrp="1"/>
          </p:cNvSpPr>
          <p:nvPr>
            <p:ph type="body" idx="1"/>
          </p:nvPr>
        </p:nvSpPr>
        <p:spPr>
          <a:xfrm>
            <a:off x="685801" y="4343406"/>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Continued.</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222222"/>
              </a:buClr>
              <a:buSzPts val="1100"/>
              <a:buFont typeface="Calibri"/>
              <a:buChar char="○"/>
            </a:pPr>
            <a:r>
              <a:rPr lang="en-GB" b="1">
                <a:solidFill>
                  <a:schemeClr val="dk1"/>
                </a:solidFill>
                <a:latin typeface="Montserrat"/>
                <a:ea typeface="Montserrat"/>
                <a:cs typeface="Montserrat"/>
                <a:sym typeface="Montserrat"/>
              </a:rPr>
              <a:t>Block </a:t>
            </a:r>
            <a:r>
              <a:rPr lang="en-GB">
                <a:solidFill>
                  <a:schemeClr val="dk1"/>
                </a:solidFill>
                <a:latin typeface="Montserrat"/>
                <a:ea typeface="Montserrat"/>
                <a:cs typeface="Montserrat"/>
                <a:sym typeface="Montserrat"/>
              </a:rPr>
              <a:t>annoying or harassing you may receive online like pop ups or messages.</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222222"/>
              </a:buClr>
              <a:buSzPts val="1100"/>
              <a:buFont typeface="Calibri"/>
              <a:buChar char="○"/>
            </a:pPr>
            <a:r>
              <a:rPr lang="en-GB" b="1">
                <a:solidFill>
                  <a:schemeClr val="dk1"/>
                </a:solidFill>
                <a:latin typeface="Montserrat"/>
                <a:ea typeface="Montserrat"/>
                <a:cs typeface="Montserrat"/>
                <a:sym typeface="Montserrat"/>
              </a:rPr>
              <a:t>Tell</a:t>
            </a:r>
            <a:r>
              <a:rPr lang="en-GB">
                <a:solidFill>
                  <a:schemeClr val="dk1"/>
                </a:solidFill>
                <a:latin typeface="Montserrat"/>
                <a:ea typeface="Montserrat"/>
                <a:cs typeface="Montserrat"/>
                <a:sym typeface="Montserrat"/>
              </a:rPr>
              <a:t> an adult if something happens online that upsets, confuses or annoys you. It’s important not to keep secrets online.</a:t>
            </a:r>
            <a:endParaRPr>
              <a:solidFill>
                <a:schemeClr val="dk1"/>
              </a:solidFill>
              <a:latin typeface="Montserrat"/>
              <a:ea typeface="Montserrat"/>
              <a:cs typeface="Montserrat"/>
              <a:sym typeface="Montserrat"/>
            </a:endParaRPr>
          </a:p>
          <a:p>
            <a:pPr marL="914400" lvl="1" indent="-298450" algn="l" rtl="0">
              <a:lnSpc>
                <a:spcPct val="150000"/>
              </a:lnSpc>
              <a:spcBef>
                <a:spcPts val="0"/>
              </a:spcBef>
              <a:spcAft>
                <a:spcPts val="0"/>
              </a:spcAft>
              <a:buClr>
                <a:srgbClr val="222222"/>
              </a:buClr>
              <a:buSzPts val="1100"/>
              <a:buFont typeface="Calibri"/>
              <a:buChar char="○"/>
            </a:pPr>
            <a:r>
              <a:rPr lang="en-GB" b="1">
                <a:solidFill>
                  <a:schemeClr val="dk1"/>
                </a:solidFill>
                <a:latin typeface="Montserrat"/>
                <a:ea typeface="Montserrat"/>
                <a:cs typeface="Montserrat"/>
                <a:sym typeface="Montserrat"/>
              </a:rPr>
              <a:t>Report any problems - </a:t>
            </a:r>
            <a:r>
              <a:rPr lang="en-GB">
                <a:solidFill>
                  <a:schemeClr val="dk1"/>
                </a:solidFill>
                <a:latin typeface="Montserrat"/>
                <a:ea typeface="Montserrat"/>
                <a:cs typeface="Montserrat"/>
                <a:sym typeface="Montserrat"/>
              </a:rPr>
              <a:t>responsible websites, apps and online games provide ways for their users to report things such as bullying, rude or false material. </a:t>
            </a:r>
            <a:endParaRPr>
              <a:solidFill>
                <a:schemeClr val="dk1"/>
              </a:solidFill>
              <a:latin typeface="Montserrat"/>
              <a:ea typeface="Montserrat"/>
              <a:cs typeface="Montserrat"/>
              <a:sym typeface="Montserrat"/>
            </a:endParaRPr>
          </a:p>
          <a:p>
            <a:pPr marL="0" lvl="0" indent="0" algn="l" rtl="0">
              <a:lnSpc>
                <a:spcPct val="115000"/>
              </a:lnSpc>
              <a:spcBef>
                <a:spcPts val="1800"/>
              </a:spcBef>
              <a:spcAft>
                <a:spcPts val="0"/>
              </a:spcAft>
              <a:buNone/>
            </a:pPr>
            <a:r>
              <a:rPr lang="en-GB">
                <a:solidFill>
                  <a:schemeClr val="dk1"/>
                </a:solidFill>
                <a:latin typeface="Montserrat"/>
                <a:ea typeface="Montserrat"/>
                <a:cs typeface="Montserrat"/>
                <a:sym typeface="Montserrat"/>
              </a:rPr>
              <a:t>What can students do if they are experiencing online harassment?</a:t>
            </a:r>
            <a:endParaRPr>
              <a:solidFill>
                <a:schemeClr val="dk1"/>
              </a:solidFill>
              <a:latin typeface="Montserrat"/>
              <a:ea typeface="Montserrat"/>
              <a:cs typeface="Montserrat"/>
              <a:sym typeface="Montserrat"/>
            </a:endParaRPr>
          </a:p>
          <a:p>
            <a:pPr marL="457200" lvl="0" indent="-298450" algn="l" rtl="0">
              <a:lnSpc>
                <a:spcPct val="115000"/>
              </a:lnSpc>
              <a:spcBef>
                <a:spcPts val="60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Don’t Reply to messages that harass or annoy you. Even though you may really want to, this is exactly what the sender wants. Put down your phone or take a step back. Responding immediately can sometimes makes the situation even worse, particularly in serious cases of harassment.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Keep the Message: You don’t have to read it, but keep it. If you keep getting messages that upset you, you will need to have evidence in order to get help. Website owners, mobile phone companies and the Gardaí will all look for evidence before they will be able to take any action to help you.</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Block the Sender: You don’t need to put up with someone harassing you. If you are getting messages that upset you, block the person. All popular social networks and messaging apps allow users to block other users. On most social networks this is a straightforward process done through the app setting or by clicking on the user profile. On some mobile phones you can block a caller’s number. You might need to check the manual or ask an adult to help you do this.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Talk to someone you trust, and get support: Speaking to your parents/guardian, friends, or someone you trust is usually the first step in dealing with any issue. In the case of school related bullying messages you should also talk to a teacher you trust. If you need to speak to someone straight away please call Childline on 1800 66 66 66. In serious cases of bullying and harassment you should contact the Gardai. </a:t>
            </a:r>
            <a:r>
              <a:rPr lang="en-GB" u="sng">
                <a:solidFill>
                  <a:srgbClr val="1155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More services and supports are available from a number of organisations</a:t>
            </a:r>
            <a:r>
              <a:rPr lang="en-GB">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Report the Problem:  to the people who can do something about it. You can take control, by not putting up with offensive content by reporting it when you come across it. Responsible websites, social networks and mobile phone operators provide ways for their users to report things such as inappropriate content, cyberbullying or hate speech and or other offensive material.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914400" lvl="0" indent="0" algn="l" rtl="0">
              <a:lnSpc>
                <a:spcPct val="150000"/>
              </a:lnSpc>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d5b131843a_0_15280: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1" name="Google Shape;2191;gd5b131843a_0_15280:notes"/>
          <p:cNvSpPr txBox="1">
            <a:spLocks noGrp="1"/>
          </p:cNvSpPr>
          <p:nvPr>
            <p:ph type="body" idx="1"/>
          </p:nvPr>
        </p:nvSpPr>
        <p:spPr>
          <a:xfrm>
            <a:off x="685801" y="4343406"/>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Remember to be a good friend and digital citizen, if you see someone being harassed online or are aware of bullying, there are steps you can take to help that person.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a:solidFill>
                  <a:schemeClr val="dk1"/>
                </a:solidFill>
                <a:latin typeface="Montserrat"/>
                <a:ea typeface="Montserrat"/>
                <a:cs typeface="Montserrat"/>
                <a:sym typeface="Montserrat"/>
              </a:rPr>
              <a:t>If you are worried a friend or someone you know is being bullied online: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Let your friend know you are there for them</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Don’t join in or share any comments,posts or pictures that may hurt others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Report the bullying to someone who can help – a parent or teacher.</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If you see offensive comments online report them to the platform</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a:solidFill>
                  <a:schemeClr val="dk1"/>
                </a:solidFill>
                <a:latin typeface="Montserrat"/>
                <a:ea typeface="Montserrat"/>
                <a:cs typeface="Montserrat"/>
                <a:sym typeface="Montserrat"/>
              </a:rPr>
              <a:t>No one should ever experience harassment online, we can all help make the internet a better place by standing up to online harassment and bullying.</a:t>
            </a:r>
            <a:endParaRPr>
              <a:solidFill>
                <a:schemeClr val="dk1"/>
              </a:solidFill>
              <a:latin typeface="Montserrat"/>
              <a:ea typeface="Montserrat"/>
              <a:cs typeface="Montserrat"/>
              <a:sym typeface="Montserrat"/>
            </a:endParaRPr>
          </a:p>
          <a:p>
            <a:pPr marL="914400" lvl="0" indent="0" algn="l" rtl="0">
              <a:lnSpc>
                <a:spcPct val="150000"/>
              </a:lnSpc>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d5b131843a_0_4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9" name="Google Shape;2199;gd5b131843a_0_4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Ask students,</a:t>
            </a:r>
            <a:r>
              <a:rPr lang="en-GB" sz="1100">
                <a:solidFill>
                  <a:schemeClr val="dk1"/>
                </a:solidFill>
                <a:latin typeface="Montserrat"/>
                <a:ea typeface="Montserrat"/>
                <a:cs typeface="Montserrat"/>
                <a:sym typeface="Montserrat"/>
              </a:rPr>
              <a:t> ‘Who would you tell if you saw something on the internet that you didn’t like or that made you feel unsafe?’. They can discuss this in their pairs and feedback to you when they have finished.</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gd5b131843a_0_12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9" name="Google Shape;2209;gd5b131843a_0_120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 could be in with a chance of winning some great prizes. Just email:</a:t>
            </a:r>
            <a:r>
              <a:rPr lang="en-GB" b="1">
                <a:solidFill>
                  <a:schemeClr val="dk1"/>
                </a:solidFill>
                <a:latin typeface="Montserrat"/>
                <a:ea typeface="Montserrat"/>
                <a:cs typeface="Montserrat"/>
                <a:sym typeface="Montserrat"/>
              </a:rPr>
              <a:t> </a:t>
            </a:r>
            <a:r>
              <a:rPr lang="en-GB" b="1" u="sng">
                <a:solidFill>
                  <a:schemeClr val="hlink"/>
                </a:solidFill>
                <a:latin typeface="Montserrat"/>
                <a:ea typeface="Montserrat"/>
                <a:cs typeface="Montserrat"/>
                <a:sym typeface="Montserrat"/>
                <a:hlinkClick r:id="rId3"/>
              </a:rPr>
              <a:t>internetsafety@pdst.ie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Share your SID activities</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your internet safety messages on webwise.ie/saferinternetday</a:t>
            </a:r>
            <a:endParaRPr>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d5b131843a_0_13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0" name="Google Shape;2220;gd5b131843a_0_13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Join the conversation on online safety!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We love seeing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your internet safety messages on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d5b131843a_0_1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4" name="Google Shape;2024;gd5b131843a_0_1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Today’s talk has been developed by Webwise. </a:t>
            </a:r>
            <a:r>
              <a:rPr lang="en-GB" b="1">
                <a:solidFill>
                  <a:schemeClr val="dk1"/>
                </a:solidFill>
                <a:latin typeface="Montserrat"/>
                <a:ea typeface="Montserrat"/>
                <a:cs typeface="Montserrat"/>
                <a:sym typeface="Montserrat"/>
              </a:rPr>
              <a:t>Irish Internet Safety Awareness Centre that promotes safer use of the internet by young people</a:t>
            </a:r>
            <a:endParaRPr>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Font typeface="Montserrat"/>
              <a:buNone/>
            </a:pPr>
            <a:r>
              <a:rPr lang="en-GB">
                <a:solidFill>
                  <a:schemeClr val="dk1"/>
                </a:solidFill>
                <a:latin typeface="Montserrat"/>
                <a:ea typeface="Montserrat"/>
                <a:cs typeface="Montserrat"/>
                <a:sym typeface="Montserrat"/>
              </a:rPr>
              <a:t>Some of the work Webwise are involved in:</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Responsible for the promotion and coordination of Safer Internet day in Ireland </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Develop education resources and programmes for schools to address a range of online safety initiatives</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Webwise are supported by a Youth Advisory panel made up of second-level students from across Ireland</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Provide free training programmes to second-level students to support schools engaging in Safer Internet Day</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Provide information, advice, and tools to parents to support their engagement in their children’s online live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Students can find more information on the dedicated youth hub: http://webwise.ie/youth</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d5b131843a_0_15942: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4" name="Google Shape;2244;gd5b131843a_0_15942:notes"/>
          <p:cNvSpPr txBox="1">
            <a:spLocks noGrp="1"/>
          </p:cNvSpPr>
          <p:nvPr>
            <p:ph type="body" idx="1"/>
          </p:nvPr>
        </p:nvSpPr>
        <p:spPr>
          <a:xfrm>
            <a:off x="691886" y="4000957"/>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These following supplementary extended Safer Internet Day slides are available for teachers to use to support the SID talk they will have just heard. These activities are to be completed in the classroom to continue the discussion on how to stay safe online. The following slides contain instructions and links to worksheets which can be downloaded and completed by students.</a:t>
            </a:r>
            <a:endParaRPr sz="11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d5b131843a_0_8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6" name="Google Shape;2256;gd5b131843a_0_89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b="1" i="1">
                <a:latin typeface="Montserrat"/>
                <a:ea typeface="Montserrat"/>
                <a:cs typeface="Montserrat"/>
                <a:sym typeface="Montserrat"/>
              </a:rPr>
              <a:t>Notes:</a:t>
            </a:r>
            <a:r>
              <a:rPr lang="en-GB" b="1">
                <a:latin typeface="Montserrat"/>
                <a:ea typeface="Montserrat"/>
                <a:cs typeface="Montserrat"/>
                <a:sym typeface="Montserrat"/>
              </a:rPr>
              <a:t> </a:t>
            </a:r>
            <a:r>
              <a:rPr lang="en-GB" sz="1100" b="1" i="0" u="none" strike="noStrike" cap="none">
                <a:solidFill>
                  <a:srgbClr val="000000"/>
                </a:solidFill>
                <a:latin typeface="Montserrat"/>
                <a:ea typeface="Montserrat"/>
                <a:cs typeface="Montserrat"/>
                <a:sym typeface="Montserrat"/>
              </a:rPr>
              <a:t>Crossing the line</a:t>
            </a:r>
            <a:endParaRPr>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Rewatch the Connected film with students. Play The Connected video (https://www.webwise.ie/connected-campaign/) for students. </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This slide is a placeholder for you to explain the instructions for the activity. If you jump ahead to the scenarios the students will miss out on the instructions and not complete the activity well.</a:t>
            </a:r>
            <a:endParaRPr sz="1100"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Not all nasty messages constitute bullying. A lot of cyberbullying occurs when we lose sight of the consequences of our actions. Some people don’t think sending messages which they see as “just messing” or “joking” is bullying, and don’t understand how it can hurt someone. Internet anonymity empowers bullies and leaves them feeling like they cannot be traced. This is where we all need to play a role in protecting each other. In the next activity I will present some scenarios and, in your groups, you will decide if the actions involved have crossed the line. Be prepared to explain your answer!</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gd5b131843a_0_9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3" name="Google Shape;2273;gd5b131843a_0_9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GB" b="1" i="1" dirty="0">
                <a:latin typeface="Montserrat"/>
                <a:ea typeface="Montserrat"/>
                <a:cs typeface="Montserrat"/>
                <a:sym typeface="Montserrat"/>
              </a:rPr>
              <a:t>Notes:</a:t>
            </a:r>
            <a:r>
              <a:rPr lang="en-GB" dirty="0">
                <a:latin typeface="Montserrat"/>
                <a:ea typeface="Montserrat"/>
                <a:cs typeface="Montserrat"/>
                <a:sym typeface="Montserrat"/>
              </a:rPr>
              <a:t> </a:t>
            </a:r>
            <a:r>
              <a:rPr lang="en-GB" sz="1100" i="0" u="none" strike="noStrike" cap="none" dirty="0">
                <a:solidFill>
                  <a:srgbClr val="000000"/>
                </a:solidFill>
                <a:latin typeface="Montserrat"/>
                <a:ea typeface="Montserrat"/>
                <a:cs typeface="Montserrat"/>
                <a:sym typeface="Montserrat"/>
              </a:rPr>
              <a:t>Crossing the line scenarios</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Divide students into groups of 3 and allocate one scenario per group. Distribute copies of Worksheet 3: Crossing the Line Scenarios to each group. Give the students time to read and discuss their scenario. Instruct students that they are to read through their scenario and answer the following:</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 Whether they believed it to be over the line aka unacceptable behaviour or not?</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 Suggest advice or a coping skill to the young person in this scenario for how to deal with this form of online harassment.</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dirty="0">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Depending on their ability level it should take between 5-8 minutes. When students have completed the task go through each of the scenarios asking for feedback on their responses. </a:t>
            </a:r>
            <a:r>
              <a:rPr lang="en-GB" sz="1100" b="1" i="0" u="none" strike="noStrike" cap="none" dirty="0">
                <a:solidFill>
                  <a:srgbClr val="000000"/>
                </a:solidFill>
                <a:latin typeface="Montserrat"/>
                <a:ea typeface="Montserrat"/>
                <a:cs typeface="Montserrat"/>
                <a:sym typeface="Montserrat"/>
              </a:rPr>
              <a:t>Note: We are attempting to make an analogy here, it is our duty to stand up and say something when we see unacceptable behaviour online. </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dirty="0">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Suggested answers may include:</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A: Keyshia has had her image published without her consent. This is persistent unwanted behaviour and would be considered cyberbullying. Advice may include speaking with Sophie about why she does not want to be tagged in her posts/pictures, report Sophie’s posts to the social media app.</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dirty="0">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B: Shane has had his image manipulated and shared without his consent. He has asked for it to stop, it has not. This is persistent unwanted behaviour and would be considered cyberbullying. Advice for Shane may include save the evidence and speak with a trusted teacher about the video clip, offer support and remind Shane that it is not his fault, reporting the clip and requesting it be taken down from the social media platform.</a:t>
            </a:r>
            <a:endParaRPr dirty="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dirty="0">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dirty="0">
                <a:solidFill>
                  <a:srgbClr val="000000"/>
                </a:solidFill>
                <a:latin typeface="Montserrat"/>
                <a:ea typeface="Montserrat"/>
                <a:cs typeface="Montserrat"/>
                <a:sym typeface="Montserrat"/>
              </a:rPr>
              <a:t>C: David is receiving threatening and intimidating repeated behaviour whenever the anonymous player joins the game. It is persistent and results in David receiving threatening and harassing messages and not feeling like he can play the online game he enjoys safely without being harassed. Suggested advice for David includes don’t respond to the messages, keep</a:t>
            </a:r>
            <a:r>
              <a:rPr lang="en-GB" dirty="0">
                <a:latin typeface="Montserrat"/>
                <a:ea typeface="Montserrat"/>
                <a:cs typeface="Montserrat"/>
                <a:sym typeface="Montserrat"/>
              </a:rPr>
              <a:t> and </a:t>
            </a:r>
            <a:r>
              <a:rPr lang="en-GB" sz="1100" i="0" u="none" strike="noStrike" cap="none" dirty="0">
                <a:solidFill>
                  <a:srgbClr val="000000"/>
                </a:solidFill>
                <a:latin typeface="Montserrat"/>
                <a:ea typeface="Montserrat"/>
                <a:cs typeface="Montserrat"/>
                <a:sym typeface="Montserrat"/>
              </a:rPr>
              <a:t>screenshot the evidence</a:t>
            </a:r>
            <a:r>
              <a:rPr lang="en-GB" dirty="0">
                <a:latin typeface="Montserrat"/>
                <a:ea typeface="Montserrat"/>
                <a:cs typeface="Montserrat"/>
                <a:sym typeface="Montserrat"/>
              </a:rPr>
              <a:t> or </a:t>
            </a:r>
            <a:r>
              <a:rPr lang="en-GB" sz="1100" i="0" u="none" strike="noStrike" cap="none" dirty="0">
                <a:solidFill>
                  <a:srgbClr val="000000"/>
                </a:solidFill>
                <a:latin typeface="Montserrat"/>
                <a:ea typeface="Montserrat"/>
                <a:cs typeface="Montserrat"/>
                <a:sym typeface="Montserrat"/>
              </a:rPr>
              <a:t>messages, and report the user to the gaming platform.</a:t>
            </a:r>
            <a:endParaRPr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latin typeface="Montserrat"/>
              <a:ea typeface="Montserrat"/>
              <a:cs typeface="Montserrat"/>
              <a:sym typeface="Montserra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5b131843a_0_9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8" name="Google Shape;2278;gd5b131843a_0_95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b="1" i="1">
                <a:latin typeface="Montserrat"/>
                <a:ea typeface="Montserrat"/>
                <a:cs typeface="Montserrat"/>
                <a:sym typeface="Montserrat"/>
              </a:rPr>
              <a:t>Notes: </a:t>
            </a:r>
            <a:r>
              <a:rPr lang="en-GB">
                <a:latin typeface="Montserrat"/>
                <a:ea typeface="Montserrat"/>
                <a:cs typeface="Montserrat"/>
                <a:sym typeface="Montserrat"/>
              </a:rPr>
              <a:t>Continued:</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 - Whether they believed it to be over the line aka unacceptable behaviour or not?</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 Suggest advice or a coping skill to the young person in this scenario for how to deal with this form of online harassment.</a:t>
            </a:r>
            <a:endParaRPr>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D: While Laura is not at fault in this scenario she is a member of a messaging group where someone is being talked about unkindly. This is an example of Relational or Social Bullying. Rather than be a bystander to this Laura needs to be an upstander. What could Laura do? This links to the next slide. Advice for Laura includes be an upstander and show friendship and support to the girl and ask the group to stop these nasty comments, save the evidence and confide in a trusted teacher/adult.</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E: Sarah has created a fake social media profile of Rachel to specifically target and impersonate her and is using social media to tarnish Rachel’s good name and reputation by publishing false information. This is a form of cyberbullying. Advice for Rachel includes don’t retaliate by doing the same to Sarah, speak with a trusted adult, screenshot the evidence and report it to the social media platform, block Sarah from all social media accounts, protect your social media accounts by setting new, stronger passwords</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rgbClr val="000000"/>
              </a:solidFill>
              <a:latin typeface="Montserrat"/>
              <a:ea typeface="Montserrat"/>
              <a:cs typeface="Montserrat"/>
              <a:sym typeface="Montserrat"/>
            </a:endParaRPr>
          </a:p>
          <a:p>
            <a:pPr marL="13970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 Raj is being harassed, humiliated and body shamed by his classmates. It is intentional and constitutes cyberbullying. Advice for Raj includes speaking with a trusted adult and reporting it to teachers and the social media platform, save the evidence, don’t retaliate and know it is not your fault, seek support from trusted friends. Remind students: If ever you need us, any of your local Gardaí would be happy to help.</a:t>
            </a:r>
            <a:endParaRPr>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d5b131843a_0_2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gd5b131843a_0_2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100" b="1" i="1">
                <a:latin typeface="Montserrat"/>
                <a:ea typeface="Montserrat"/>
                <a:cs typeface="Montserrat"/>
                <a:sym typeface="Montserrat"/>
              </a:rPr>
              <a:t>Notes:</a:t>
            </a:r>
            <a:r>
              <a:rPr lang="en-GB" sz="1100">
                <a:latin typeface="Montserrat"/>
                <a:ea typeface="Montserrat"/>
                <a:cs typeface="Montserrat"/>
                <a:sym typeface="Montserrat"/>
              </a:rPr>
              <a:t> Safer Internet Day (SID) is an EU wide initiative to promote a safer internet for all users, especially young people. </a:t>
            </a:r>
            <a:r>
              <a:rPr lang="en-GB"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GB" sz="1100">
                <a:latin typeface="Montserrat"/>
                <a:ea typeface="Montserrat"/>
                <a:cs typeface="Montserrat"/>
                <a:sym typeface="Montserrat"/>
              </a:rPr>
              <a:t> The Theme for Safer Internet Day is “Together for a Better Internet</a:t>
            </a:r>
            <a:r>
              <a:rPr lang="en-GB">
                <a:latin typeface="Montserrat"/>
                <a:ea typeface="Montserrat"/>
                <a:cs typeface="Montserrat"/>
                <a:sym typeface="Montserrat"/>
              </a:rPr>
              <a:t>”</a:t>
            </a:r>
            <a:r>
              <a:rPr lang="en-GB" sz="1100">
                <a:latin typeface="Montserrat"/>
                <a:ea typeface="Montserrat"/>
                <a:cs typeface="Montserrat"/>
                <a:sym typeface="Montserrat"/>
              </a:rPr>
              <a: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sz="1100">
                <a:latin typeface="Montserrat"/>
                <a:ea typeface="Montserrat"/>
                <a:cs typeface="Montserrat"/>
                <a:sym typeface="Montserrat"/>
              </a:rPr>
              <a:t>The aim of the day is a call on all stakeholders - industry, government and the public to </a:t>
            </a:r>
            <a:r>
              <a:rPr lang="en-GB"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d5b131843a_0_2652: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 </a:t>
            </a:r>
            <a:r>
              <a:rPr lang="en-GB" sz="1100">
                <a:solidFill>
                  <a:schemeClr val="dk1"/>
                </a:solidFill>
                <a:latin typeface="Montserrat"/>
                <a:ea typeface="Montserrat"/>
                <a:cs typeface="Montserrat"/>
                <a:sym typeface="Montserrat"/>
              </a:rPr>
              <a:t>Safer Internet Day provides an opportunity for students to take the lead in raising awareness of internet safety concerns and issues of young people to the school community including teachers, students and parents/guardians. It provides an opportunity</a:t>
            </a:r>
            <a:r>
              <a:rPr lang="en-GB" sz="1100">
                <a:latin typeface="Montserrat"/>
                <a:ea typeface="Montserrat"/>
                <a:cs typeface="Montserrat"/>
                <a:sym typeface="Montserrat"/>
              </a:rPr>
              <a:t> to address the issue of cyberbullying and internet safety by leading awareness-raising campaigns in their clubs, schools, and communities.</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There are lots of ideas for SID activities on the Safer Internet Day page: </a:t>
            </a:r>
            <a:r>
              <a:rPr lang="en-GB" sz="1100"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en-GB" sz="1100" u="sng">
                <a:solidFill>
                  <a:schemeClr val="dk1"/>
                </a:solidFill>
                <a:latin typeface="Montserrat"/>
                <a:ea typeface="Montserrat"/>
                <a:cs typeface="Montserrat"/>
                <a:sym typeface="Montserrat"/>
              </a:rPr>
              <a:t>day </a:t>
            </a:r>
            <a:endParaRPr sz="1100" u="sng">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Register your school's Safer Internet Day events on the Webwise event’s map and see how other schools are celebrating Safer Internet Day here: </a:t>
            </a:r>
            <a:r>
              <a:rPr lang="en-GB" sz="1100" u="sng">
                <a:solidFill>
                  <a:schemeClr val="hlink"/>
                </a:solidFill>
                <a:latin typeface="Montserrat"/>
                <a:ea typeface="Montserrat"/>
                <a:cs typeface="Montserrat"/>
                <a:sym typeface="Montserrat"/>
                <a:hlinkClick r:id="rId4"/>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2045" name="Google Shape;2045;gd5b131843a_0_2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d5b131843a_0_3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3" name="Google Shape;2083;gd5b131843a_0_3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a:t>
            </a:r>
            <a:r>
              <a:rPr lang="en-GB" sz="1100" b="1">
                <a:solidFill>
                  <a:schemeClr val="dk1"/>
                </a:solidFill>
                <a:latin typeface="Montserrat"/>
                <a:ea typeface="Montserrat"/>
                <a:cs typeface="Montserrat"/>
                <a:sym typeface="Montserrat"/>
              </a:rPr>
              <a:t> </a:t>
            </a:r>
            <a:r>
              <a:rPr lang="en-GB" sz="1100">
                <a:solidFill>
                  <a:schemeClr val="dk1"/>
                </a:solidFill>
                <a:latin typeface="Montserrat"/>
                <a:ea typeface="Montserrat"/>
                <a:cs typeface="Montserrat"/>
                <a:sym typeface="Montserrat"/>
              </a:rPr>
              <a:t>Today we are going to consider the positives and negatives of the internet </a:t>
            </a:r>
            <a:r>
              <a:rPr lang="en-GB">
                <a:solidFill>
                  <a:schemeClr val="dk1"/>
                </a:solidFill>
                <a:latin typeface="Montserrat"/>
                <a:ea typeface="Montserrat"/>
                <a:cs typeface="Montserrat"/>
                <a:sym typeface="Montserrat"/>
              </a:rPr>
              <a:t>and look at respectful communication online.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100" b="1">
                <a:solidFill>
                  <a:schemeClr val="dk1"/>
                </a:solidFill>
                <a:latin typeface="Montserrat"/>
                <a:ea typeface="Montserrat"/>
                <a:cs typeface="Montserrat"/>
                <a:sym typeface="Montserrat"/>
              </a:rPr>
              <a:t>Let’s consider the positives and negatives of the internet?</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Ask pupils to list:</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What might be the positive things about the internet?</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What might be the negative things about the internet?</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Examples of the benefits of using the internet might be; communicating with friends who live far away, instant access to music or films you want to watch, researching for homework</a:t>
            </a:r>
            <a:r>
              <a:rPr lang="en-GB">
                <a:solidFill>
                  <a:schemeClr val="dk1"/>
                </a:solidFill>
                <a:latin typeface="Montserrat"/>
                <a:ea typeface="Montserrat"/>
                <a:cs typeface="Montserrat"/>
                <a:sym typeface="Montserrat"/>
              </a:rPr>
              <a:t> or </a:t>
            </a:r>
            <a:r>
              <a:rPr lang="en-GB" sz="1100">
                <a:solidFill>
                  <a:schemeClr val="dk1"/>
                </a:solidFill>
                <a:latin typeface="Montserrat"/>
                <a:ea typeface="Montserrat"/>
                <a:cs typeface="Montserrat"/>
                <a:sym typeface="Montserrat"/>
              </a:rPr>
              <a:t>project work, developing and learning new skills or creating content.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Examples of negative effects of the internet might be that the children could see something they don’t want to see, cyberbullying, spending too much time online.</a:t>
            </a:r>
            <a:endParaRPr>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d5b131843a_0_3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5" name="Google Shape;2095;gd5b131843a_0_3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How can we avoid the negative things on the internet?</a:t>
            </a:r>
            <a:endParaRPr i="1">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Lead the discussion to how we could prevent the negative things associated with the internet or even lessen their harmful effects.</a:t>
            </a:r>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You can use this as an opportunity to stress the importance of ground rules when using the internet in school and at home.</a:t>
            </a:r>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Also, emphasise the point that it can be easy to come across something inappropriate or upsetting on the internet and that if they do it is important to tell an adult about it when it happens.</a:t>
            </a:r>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Reassure the pupils that they are not to blame if they come across something online that makes them feel uncomfortable.</a:t>
            </a:r>
            <a:endParaRPr/>
          </a:p>
          <a:p>
            <a:pPr marL="457200" lvl="0" indent="-304800" algn="l" rtl="0">
              <a:lnSpc>
                <a:spcPct val="115000"/>
              </a:lnSpc>
              <a:spcBef>
                <a:spcPts val="0"/>
              </a:spcBef>
              <a:spcAft>
                <a:spcPts val="0"/>
              </a:spcAft>
              <a:buClr>
                <a:schemeClr val="dk1"/>
              </a:buClr>
              <a:buSzPts val="1200"/>
              <a:buFont typeface="Montserrat"/>
              <a:buChar char="●"/>
            </a:pPr>
            <a:r>
              <a:rPr lang="en-GB" sz="1100">
                <a:solidFill>
                  <a:schemeClr val="dk1"/>
                </a:solidFill>
                <a:latin typeface="Montserrat"/>
                <a:ea typeface="Montserrat"/>
                <a:cs typeface="Montserrat"/>
                <a:sym typeface="Montserrat"/>
              </a:rPr>
              <a:t>Experiencing cyberbullying or online harassment is another issue that can affect anyone.</a:t>
            </a:r>
            <a:endParaRPr/>
          </a:p>
          <a:p>
            <a:pPr marL="0" lvl="0" indent="0" algn="l" rtl="0">
              <a:lnSpc>
                <a:spcPct val="115000"/>
              </a:lnSpc>
              <a:spcBef>
                <a:spcPts val="0"/>
              </a:spcBef>
              <a:spcAft>
                <a:spcPts val="0"/>
              </a:spcAft>
              <a:buSzPts val="1400"/>
              <a:buNone/>
            </a:pP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100">
                <a:latin typeface="Montserrat"/>
                <a:ea typeface="Montserrat"/>
                <a:cs typeface="Montserrat"/>
                <a:sym typeface="Montserrat"/>
              </a:rPr>
              <a:t> Experiencing online harassment can have a huge impact both emotionally and physically on the victim, but there are ways to deal with it, and supports are available to people.</a:t>
            </a:r>
            <a:endParaRPr/>
          </a:p>
          <a:p>
            <a:pPr marL="0" lvl="0" indent="0" algn="l" rtl="0">
              <a:lnSpc>
                <a:spcPct val="100000"/>
              </a:lnSpc>
              <a:spcBef>
                <a:spcPts val="0"/>
              </a:spcBef>
              <a:spcAft>
                <a:spcPts val="0"/>
              </a:spcAft>
              <a:buClr>
                <a:schemeClr val="dk1"/>
              </a:buClr>
              <a:buSzPts val="1100"/>
              <a:buFont typeface="Arial"/>
              <a:buNone/>
            </a:pPr>
            <a:r>
              <a:rPr lang="en-GB" sz="1100">
                <a:latin typeface="Montserrat"/>
                <a:ea typeface="Montserrat"/>
                <a:cs typeface="Montserrat"/>
                <a:sym typeface="Montserrat"/>
              </a:rPr>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d5b131843a_0_7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5" name="Google Shape;2105;gd5b131843a_0_75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GB" b="1" i="1">
                <a:latin typeface="Montserrat"/>
                <a:ea typeface="Montserrat"/>
                <a:cs typeface="Montserrat"/>
                <a:sym typeface="Montserrat"/>
              </a:rPr>
              <a:t>Notes:</a:t>
            </a:r>
            <a:r>
              <a:rPr lang="en-GB" b="1">
                <a:latin typeface="Montserrat"/>
                <a:ea typeface="Montserrat"/>
                <a:cs typeface="Montserrat"/>
                <a:sym typeface="Montserrat"/>
              </a:rPr>
              <a:t> </a:t>
            </a:r>
            <a:r>
              <a:rPr lang="en-GB" sz="1100" b="1" i="0" u="none" strike="noStrike" cap="none">
                <a:solidFill>
                  <a:srgbClr val="000000"/>
                </a:solidFill>
                <a:latin typeface="Montserrat"/>
                <a:ea typeface="Montserrat"/>
                <a:cs typeface="Montserrat"/>
                <a:sym typeface="Montserrat"/>
              </a:rPr>
              <a:t>Cyberbullying</a:t>
            </a:r>
            <a:endParaRPr sz="1100" b="1"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The focus for today</a:t>
            </a:r>
            <a:r>
              <a:rPr lang="en-GB">
                <a:latin typeface="Montserrat"/>
                <a:ea typeface="Montserrat"/>
                <a:cs typeface="Montserrat"/>
                <a:sym typeface="Montserrat"/>
              </a:rPr>
              <a:t>’s</a:t>
            </a:r>
            <a:r>
              <a:rPr lang="en-GB" sz="1100" i="0" u="none" strike="noStrike" cap="none">
                <a:solidFill>
                  <a:srgbClr val="000000"/>
                </a:solidFill>
                <a:latin typeface="Montserrat"/>
                <a:ea typeface="Montserrat"/>
                <a:cs typeface="Montserrat"/>
                <a:sym typeface="Montserrat"/>
              </a:rPr>
              <a:t> Safer Internet Day talk is respectful communication. It is important to acknowledge with students the importance and benefits of communicating online and that while the internet is a brilliant resource that you can use to do lots of different things we are going to look at what happens when communication is not respectful, or in some cases turns into harassment and how to deal with that. Go through with students the definition of bullying and cyberbullying with students. It is also important to give them an understanding of the different types of online harassment.</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b="1" i="0" u="none" strike="noStrike" cap="none">
                <a:solidFill>
                  <a:srgbClr val="000000"/>
                </a:solidFill>
                <a:latin typeface="Montserrat"/>
                <a:ea typeface="Montserrat"/>
                <a:cs typeface="Montserrat"/>
                <a:sym typeface="Montserrat"/>
              </a:rPr>
              <a:t>What is bullying?</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Bullying is defined as unwanted negative behaviour, verbal, psychological or physical conduct by an individual or group against another person (or persons) and which is repeated over time.</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sz="1100" i="0" u="none" strike="noStrike" cap="none">
              <a:solidFill>
                <a:srgbClr val="000000"/>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b="1" i="0" u="none" strike="noStrike" cap="none">
                <a:solidFill>
                  <a:srgbClr val="000000"/>
                </a:solidFill>
                <a:latin typeface="Montserrat"/>
                <a:ea typeface="Montserrat"/>
                <a:cs typeface="Montserrat"/>
                <a:sym typeface="Montserrat"/>
              </a:rPr>
              <a:t>What is cyberbullying?</a:t>
            </a:r>
            <a:endParaRPr>
              <a:latin typeface="Montserrat"/>
              <a:ea typeface="Montserrat"/>
              <a:cs typeface="Montserrat"/>
              <a:sym typeface="Montserrat"/>
            </a:endParaRPr>
          </a:p>
          <a:p>
            <a:pPr marL="139700" lvl="0" indent="0" algn="l" rtl="0">
              <a:lnSpc>
                <a:spcPct val="100000"/>
              </a:lnSpc>
              <a:spcBef>
                <a:spcPts val="0"/>
              </a:spcBef>
              <a:spcAft>
                <a:spcPts val="0"/>
              </a:spcAft>
              <a:buSzPts val="1400"/>
              <a:buNone/>
            </a:pPr>
            <a:r>
              <a:rPr lang="en-GB" sz="1100" i="0" u="none" strike="noStrike" cap="none">
                <a:solidFill>
                  <a:srgbClr val="000000"/>
                </a:solidFill>
                <a:latin typeface="Montserrat"/>
                <a:ea typeface="Montserrat"/>
                <a:cs typeface="Montserrat"/>
                <a:sym typeface="Montserrat"/>
              </a:rPr>
              <a:t>Cyberbullying is defined as “placing a once-off offensive or hurtful public message, image or statement on a social network site or another public forum where that message, image or statement can be viewed and/or repeated by other people will be regarded as bullying behaviour” (Anti-Bullying Procedures, Department of Education and Skills, 2013).</a:t>
            </a:r>
            <a:endParaRPr>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d5b131843a_0_15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6" name="Google Shape;2116;gd5b131843a_0_15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Talk to students about the types of online harassment.</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Personal threats and intimidation</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This behaviour includes receiving threatening messages, posting abusive and threatening comments on the victim’s profile or other websites.</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Impersonation</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This involves setting up fake profiles and web pages that are attributed to the victim and it can also involve gaining access to someone’s social media profile or messaging apps and using it to contact others while impersonating the account or profile owner.</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Stalking or harassment</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This can include repeatedly sending unwanted messages, or making phone calls. Using social media or message boards, to repeatedly harass, or to post derogatory or defamatory statements. Tracking a person’s activity and collecting information about them. </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Exclusion</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This can include blocking an individual from a popular group or community such as a school or class group, deleting them from friends lists, and/or using ‘ignore functions’.</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Personal humiliation</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This behaviour involves posting images or videos intended to embarrass someone, it can involve users sharing and posting images or videos of victims being abused or humiliated offline, or users sharing personal communications such as emails or messages with a wider audience than was intended by the sender.</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GB">
                <a:solidFill>
                  <a:schemeClr val="dk1"/>
                </a:solidFill>
                <a:latin typeface="Montserrat"/>
                <a:ea typeface="Montserrat"/>
                <a:cs typeface="Montserrat"/>
                <a:sym typeface="Montserrat"/>
              </a:rPr>
              <a:t>False reporting</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This behaviour involves making false reports to the service provider or reporting other users for a range of behaviours with a view to having the user’s account or website deleted.</a:t>
            </a:r>
            <a:endParaRPr>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gd5b131843a_0_59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4" name="Google Shape;2124;gd5b131843a_0_5955: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a:t>
            </a:r>
            <a:r>
              <a:rPr lang="en-GB" sz="1100" b="1">
                <a:solidFill>
                  <a:schemeClr val="dk1"/>
                </a:solidFill>
                <a:latin typeface="Montserrat"/>
                <a:ea typeface="Montserrat"/>
                <a:cs typeface="Montserrat"/>
                <a:sym typeface="Montserrat"/>
              </a:rPr>
              <a:t> </a:t>
            </a:r>
            <a:r>
              <a:rPr lang="en-GB" sz="1100" i="1">
                <a:solidFill>
                  <a:schemeClr val="dk1"/>
                </a:solidFill>
                <a:latin typeface="Montserrat"/>
                <a:ea typeface="Montserrat"/>
                <a:cs typeface="Montserrat"/>
                <a:sym typeface="Montserrat"/>
              </a:rPr>
              <a:t>“</a:t>
            </a:r>
            <a:r>
              <a:rPr lang="en-GB" sz="1100">
                <a:solidFill>
                  <a:schemeClr val="dk1"/>
                </a:solidFill>
                <a:highlight>
                  <a:srgbClr val="FFFFFF"/>
                </a:highlight>
                <a:latin typeface="Montserrat"/>
                <a:ea typeface="Montserrat"/>
                <a:cs typeface="Montserrat"/>
                <a:sym typeface="Montserrat"/>
              </a:rPr>
              <a:t>sticks and stones may break my bones but words will never hurt me</a:t>
            </a:r>
            <a:r>
              <a:rPr lang="en-GB" sz="1100" i="1">
                <a:solidFill>
                  <a:schemeClr val="dk1"/>
                </a:solidFill>
                <a:latin typeface="Montserrat"/>
                <a:ea typeface="Montserrat"/>
                <a:cs typeface="Montserrat"/>
                <a:sym typeface="Montserrat"/>
              </a:rPr>
              <a:t>”</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SzPts val="1400"/>
              <a:buNone/>
            </a:pPr>
            <a:r>
              <a:rPr lang="en-GB" sz="1100">
                <a:solidFill>
                  <a:schemeClr val="dk1"/>
                </a:solidFill>
                <a:highlight>
                  <a:srgbClr val="FFFFFF"/>
                </a:highlight>
                <a:latin typeface="Montserrat"/>
                <a:ea typeface="Montserrat"/>
                <a:cs typeface="Montserrat"/>
                <a:sym typeface="Montserrat"/>
              </a:rPr>
              <a:t>Ask students if they have ever heard of the rhyme sticks and stones may break my bones but words will never hurt me before and what they think this means. Typical responses will include a call to rise above insults from our peers, that you might be able to hurt me physically but not by insults. This is the ideal response but is it always the case? Can words hurt us sometimes? Should we perhaps see this as a call to be more mindful of how we treat others? Should we understand it as meaning </a:t>
            </a:r>
            <a:r>
              <a:rPr lang="en-GB">
                <a:solidFill>
                  <a:schemeClr val="dk1"/>
                </a:solidFill>
                <a:highlight>
                  <a:srgbClr val="FFFFFF"/>
                </a:highlight>
                <a:latin typeface="Montserrat"/>
                <a:ea typeface="Montserrat"/>
                <a:cs typeface="Montserrat"/>
                <a:sym typeface="Montserrat"/>
              </a:rPr>
              <a:t>t</a:t>
            </a:r>
            <a:r>
              <a:rPr lang="en-GB" sz="1100">
                <a:solidFill>
                  <a:schemeClr val="dk1"/>
                </a:solidFill>
                <a:highlight>
                  <a:srgbClr val="FFFFFF"/>
                </a:highlight>
                <a:latin typeface="Montserrat"/>
                <a:ea typeface="Montserrat"/>
                <a:cs typeface="Montserrat"/>
                <a:sym typeface="Montserrat"/>
              </a:rPr>
              <a:t>reat other people with respect</a:t>
            </a:r>
            <a:r>
              <a:rPr lang="en-GB">
                <a:solidFill>
                  <a:schemeClr val="dk1"/>
                </a:solidFill>
                <a:highlight>
                  <a:srgbClr val="FFFFFF"/>
                </a:highlight>
                <a:latin typeface="Montserrat"/>
                <a:ea typeface="Montserrat"/>
                <a:cs typeface="Montserrat"/>
                <a:sym typeface="Montserrat"/>
              </a:rPr>
              <a:t>?</a:t>
            </a:r>
            <a:endParaRPr sz="11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bg>
      <p:bgPr>
        <a:solidFill>
          <a:srgbClr val="F64646"/>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6" y="-11"/>
            <a:ext cx="2429759" cy="1609289"/>
            <a:chOff x="608719" y="-11"/>
            <a:chExt cx="2429759" cy="1609289"/>
          </a:xfrm>
        </p:grpSpPr>
        <p:sp>
          <p:nvSpPr>
            <p:cNvPr id="52" name="Google Shape;52;p1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p1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65" name="Google Shape;65;p13"/>
          <p:cNvGrpSpPr/>
          <p:nvPr/>
        </p:nvGrpSpPr>
        <p:grpSpPr>
          <a:xfrm>
            <a:off x="4894945" y="-11"/>
            <a:ext cx="4252454" cy="5146815"/>
            <a:chOff x="4894945" y="-11"/>
            <a:chExt cx="4252454" cy="5146815"/>
          </a:xfrm>
        </p:grpSpPr>
        <p:sp>
          <p:nvSpPr>
            <p:cNvPr id="66" name="Google Shape;66;p1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 name="Google Shape;120;p13"/>
          <p:cNvGrpSpPr/>
          <p:nvPr/>
        </p:nvGrpSpPr>
        <p:grpSpPr>
          <a:xfrm flipH="1">
            <a:off x="-9" y="3860093"/>
            <a:ext cx="2429756" cy="1286711"/>
            <a:chOff x="6714243" y="3860093"/>
            <a:chExt cx="2429756" cy="1286711"/>
          </a:xfrm>
        </p:grpSpPr>
        <p:sp>
          <p:nvSpPr>
            <p:cNvPr id="121" name="Google Shape;121;p1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1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33"/>
        <p:cNvGrpSpPr/>
        <p:nvPr/>
      </p:nvGrpSpPr>
      <p:grpSpPr>
        <a:xfrm>
          <a:off x="0" y="0"/>
          <a:ext cx="0" cy="0"/>
          <a:chOff x="0" y="0"/>
          <a:chExt cx="0" cy="0"/>
        </a:xfrm>
      </p:grpSpPr>
      <p:grpSp>
        <p:nvGrpSpPr>
          <p:cNvPr id="134" name="Google Shape;134;p14"/>
          <p:cNvGrpSpPr/>
          <p:nvPr/>
        </p:nvGrpSpPr>
        <p:grpSpPr>
          <a:xfrm>
            <a:off x="4894945" y="-11"/>
            <a:ext cx="4251604" cy="5146815"/>
            <a:chOff x="4894945" y="-11"/>
            <a:chExt cx="4251604" cy="5146815"/>
          </a:xfrm>
        </p:grpSpPr>
        <p:sp>
          <p:nvSpPr>
            <p:cNvPr id="135" name="Google Shape;135;p1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4"/>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 name="Google Shape;172;p14"/>
          <p:cNvGrpSpPr/>
          <p:nvPr/>
        </p:nvGrpSpPr>
        <p:grpSpPr>
          <a:xfrm>
            <a:off x="-6" y="-11"/>
            <a:ext cx="2429759" cy="1609289"/>
            <a:chOff x="608719" y="-11"/>
            <a:chExt cx="2429759" cy="1609289"/>
          </a:xfrm>
        </p:grpSpPr>
        <p:sp>
          <p:nvSpPr>
            <p:cNvPr id="173" name="Google Shape;173;p1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 name="Google Shape;185;p14"/>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86" name="Google Shape;186;p14"/>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87" name="Google Shape;18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88" name="Google Shape;188;p1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193"/>
        <p:cNvGrpSpPr/>
        <p:nvPr/>
      </p:nvGrpSpPr>
      <p:grpSpPr>
        <a:xfrm>
          <a:off x="0" y="0"/>
          <a:ext cx="0" cy="0"/>
          <a:chOff x="0" y="0"/>
          <a:chExt cx="0" cy="0"/>
        </a:xfrm>
      </p:grpSpPr>
      <p:grpSp>
        <p:nvGrpSpPr>
          <p:cNvPr id="194" name="Google Shape;194;p16"/>
          <p:cNvGrpSpPr/>
          <p:nvPr/>
        </p:nvGrpSpPr>
        <p:grpSpPr>
          <a:xfrm>
            <a:off x="-6" y="-11"/>
            <a:ext cx="2429759" cy="1609289"/>
            <a:chOff x="608719" y="-11"/>
            <a:chExt cx="2429759" cy="1609289"/>
          </a:xfrm>
        </p:grpSpPr>
        <p:sp>
          <p:nvSpPr>
            <p:cNvPr id="195" name="Google Shape;195;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7" name="Google Shape;207;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08" name="Google Shape;208;p16"/>
          <p:cNvGrpSpPr/>
          <p:nvPr/>
        </p:nvGrpSpPr>
        <p:grpSpPr>
          <a:xfrm>
            <a:off x="4894945" y="-11"/>
            <a:ext cx="4252454" cy="5146815"/>
            <a:chOff x="4894945" y="-11"/>
            <a:chExt cx="4252454" cy="5146815"/>
          </a:xfrm>
        </p:grpSpPr>
        <p:sp>
          <p:nvSpPr>
            <p:cNvPr id="209" name="Google Shape;209;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3" name="Google Shape;263;p16"/>
          <p:cNvGrpSpPr/>
          <p:nvPr/>
        </p:nvGrpSpPr>
        <p:grpSpPr>
          <a:xfrm flipH="1">
            <a:off x="-9" y="3860093"/>
            <a:ext cx="2429756" cy="1286711"/>
            <a:chOff x="6714243" y="3860093"/>
            <a:chExt cx="2429756" cy="1286711"/>
          </a:xfrm>
        </p:grpSpPr>
        <p:sp>
          <p:nvSpPr>
            <p:cNvPr id="264" name="Google Shape;264;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276"/>
        <p:cNvGrpSpPr/>
        <p:nvPr/>
      </p:nvGrpSpPr>
      <p:grpSpPr>
        <a:xfrm>
          <a:off x="0" y="0"/>
          <a:ext cx="0" cy="0"/>
          <a:chOff x="0" y="0"/>
          <a:chExt cx="0" cy="0"/>
        </a:xfrm>
      </p:grpSpPr>
      <p:grpSp>
        <p:nvGrpSpPr>
          <p:cNvPr id="277" name="Google Shape;277;p17"/>
          <p:cNvGrpSpPr/>
          <p:nvPr/>
        </p:nvGrpSpPr>
        <p:grpSpPr>
          <a:xfrm rot="10800000" flipH="1">
            <a:off x="900" y="3856776"/>
            <a:ext cx="9143992" cy="1286720"/>
            <a:chOff x="900" y="0"/>
            <a:chExt cx="9143992" cy="1286720"/>
          </a:xfrm>
        </p:grpSpPr>
        <p:sp>
          <p:nvSpPr>
            <p:cNvPr id="278" name="Google Shape;278;p17"/>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7"/>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7"/>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7"/>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7"/>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7"/>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7"/>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7"/>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7"/>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7"/>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7"/>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7"/>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7"/>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7"/>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7"/>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7"/>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7"/>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7"/>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7"/>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7"/>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7"/>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7"/>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7"/>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7"/>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7"/>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7"/>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7"/>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7"/>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7"/>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7"/>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7"/>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7"/>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7"/>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7"/>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7"/>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7"/>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7"/>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7"/>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7"/>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7"/>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7"/>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7"/>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7"/>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7"/>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7"/>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7"/>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7"/>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6" name="Google Shape;326;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27"/>
        <p:cNvGrpSpPr/>
        <p:nvPr/>
      </p:nvGrpSpPr>
      <p:grpSpPr>
        <a:xfrm>
          <a:off x="0" y="0"/>
          <a:ext cx="0" cy="0"/>
          <a:chOff x="0" y="0"/>
          <a:chExt cx="0" cy="0"/>
        </a:xfrm>
      </p:grpSpPr>
      <p:grpSp>
        <p:nvGrpSpPr>
          <p:cNvPr id="328" name="Google Shape;328;p18"/>
          <p:cNvGrpSpPr/>
          <p:nvPr/>
        </p:nvGrpSpPr>
        <p:grpSpPr>
          <a:xfrm>
            <a:off x="6714243" y="3860093"/>
            <a:ext cx="2429756" cy="1286711"/>
            <a:chOff x="6714243" y="3860093"/>
            <a:chExt cx="2429756" cy="1286711"/>
          </a:xfrm>
        </p:grpSpPr>
        <p:sp>
          <p:nvSpPr>
            <p:cNvPr id="329" name="Google Shape;329;p1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1" name="Google Shape;341;p18"/>
          <p:cNvGrpSpPr/>
          <p:nvPr/>
        </p:nvGrpSpPr>
        <p:grpSpPr>
          <a:xfrm>
            <a:off x="892" y="-11"/>
            <a:ext cx="3037586" cy="2252645"/>
            <a:chOff x="892" y="-11"/>
            <a:chExt cx="3037586" cy="2252645"/>
          </a:xfrm>
        </p:grpSpPr>
        <p:sp>
          <p:nvSpPr>
            <p:cNvPr id="342" name="Google Shape;342;p1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5" name="Google Shape;365;p1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366" name="Google Shape;366;p1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367" name="Google Shape;367;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8"/>
        <p:cNvGrpSpPr/>
        <p:nvPr/>
      </p:nvGrpSpPr>
      <p:grpSpPr>
        <a:xfrm>
          <a:off x="0" y="0"/>
          <a:ext cx="0" cy="0"/>
          <a:chOff x="0" y="0"/>
          <a:chExt cx="0" cy="0"/>
        </a:xfrm>
      </p:grpSpPr>
      <p:sp>
        <p:nvSpPr>
          <p:cNvPr id="369" name="Google Shape;369;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370" name="Google Shape;370;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371" name="Google Shape;371;p19"/>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2" name="Google Shape;372;p19"/>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3" name="Google Shape;37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374"/>
        <p:cNvGrpSpPr/>
        <p:nvPr/>
      </p:nvGrpSpPr>
      <p:grpSpPr>
        <a:xfrm>
          <a:off x="0" y="0"/>
          <a:ext cx="0" cy="0"/>
          <a:chOff x="0" y="0"/>
          <a:chExt cx="0" cy="0"/>
        </a:xfrm>
      </p:grpSpPr>
      <p:grpSp>
        <p:nvGrpSpPr>
          <p:cNvPr id="375" name="Google Shape;375;p20"/>
          <p:cNvGrpSpPr/>
          <p:nvPr/>
        </p:nvGrpSpPr>
        <p:grpSpPr>
          <a:xfrm>
            <a:off x="4894945" y="-11"/>
            <a:ext cx="4251604" cy="5146815"/>
            <a:chOff x="4894945" y="-11"/>
            <a:chExt cx="4251604" cy="5146815"/>
          </a:xfrm>
        </p:grpSpPr>
        <p:sp>
          <p:nvSpPr>
            <p:cNvPr id="376" name="Google Shape;376;p2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0"/>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3" name="Google Shape;413;p20"/>
          <p:cNvGrpSpPr/>
          <p:nvPr/>
        </p:nvGrpSpPr>
        <p:grpSpPr>
          <a:xfrm>
            <a:off x="-6" y="-11"/>
            <a:ext cx="2429759" cy="1609289"/>
            <a:chOff x="608719" y="-11"/>
            <a:chExt cx="2429759" cy="1609289"/>
          </a:xfrm>
        </p:grpSpPr>
        <p:sp>
          <p:nvSpPr>
            <p:cNvPr id="414" name="Google Shape;414;p2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6" name="Google Shape;426;p20"/>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27" name="Google Shape;427;p20"/>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428" name="Google Shape;428;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429" name="Google Shape;429;p2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430"/>
        <p:cNvGrpSpPr/>
        <p:nvPr/>
      </p:nvGrpSpPr>
      <p:grpSpPr>
        <a:xfrm>
          <a:off x="0" y="0"/>
          <a:ext cx="0" cy="0"/>
          <a:chOff x="0" y="0"/>
          <a:chExt cx="0" cy="0"/>
        </a:xfrm>
      </p:grpSpPr>
      <p:sp>
        <p:nvSpPr>
          <p:cNvPr id="431" name="Google Shape;431;p21"/>
          <p:cNvSpPr txBox="1">
            <a:spLocks noGrp="1"/>
          </p:cNvSpPr>
          <p:nvPr>
            <p:ph type="body" idx="1"/>
          </p:nvPr>
        </p:nvSpPr>
        <p:spPr>
          <a:xfrm>
            <a:off x="6545883" y="900144"/>
            <a:ext cx="2312100" cy="207300"/>
          </a:xfrm>
          <a:prstGeom prst="rect">
            <a:avLst/>
          </a:prstGeom>
          <a:noFill/>
          <a:ln>
            <a:noFill/>
          </a:ln>
        </p:spPr>
        <p:txBody>
          <a:bodyPr spcFirstLastPara="1" wrap="square" lIns="91425" tIns="91425" rIns="91425" bIns="91425" anchor="t" anchorCtr="0">
            <a:noAutofit/>
          </a:bodyPr>
          <a:lstStyle>
            <a:lvl1pPr marL="457200" marR="0" lvl="0" indent="-276225" algn="r" rtl="0">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32" name="Google Shape;432;p21"/>
          <p:cNvSpPr txBox="1">
            <a:spLocks noGrp="1"/>
          </p:cNvSpPr>
          <p:nvPr>
            <p:ph type="sldNum" idx="12"/>
          </p:nvPr>
        </p:nvSpPr>
        <p:spPr>
          <a:xfrm>
            <a:off x="8529413" y="4887588"/>
            <a:ext cx="354300" cy="201900"/>
          </a:xfrm>
          <a:prstGeom prst="rect">
            <a:avLst/>
          </a:prstGeom>
          <a:noFill/>
          <a:ln>
            <a:noFill/>
          </a:ln>
        </p:spPr>
        <p:txBody>
          <a:bodyPr spcFirstLastPara="1" wrap="square" lIns="181250" tIns="90650" rIns="181250" bIns="90650" anchor="ctr" anchorCtr="0">
            <a:noAutofit/>
          </a:bodyPr>
          <a:lstStyle>
            <a:lvl1pPr marL="0" marR="0" lvl="0"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rtl="0">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GB"/>
              <a:t>‹#›</a:t>
            </a:fld>
            <a:endParaRPr/>
          </a:p>
        </p:txBody>
      </p:sp>
      <p:sp>
        <p:nvSpPr>
          <p:cNvPr id="433" name="Google Shape;433;p21"/>
          <p:cNvSpPr txBox="1">
            <a:spLocks noGrp="1"/>
          </p:cNvSpPr>
          <p:nvPr>
            <p:ph type="body" idx="2"/>
          </p:nvPr>
        </p:nvSpPr>
        <p:spPr>
          <a:xfrm>
            <a:off x="267951" y="200885"/>
            <a:ext cx="8589900" cy="354900"/>
          </a:xfrm>
          <a:prstGeom prst="rect">
            <a:avLst/>
          </a:prstGeom>
          <a:noFill/>
          <a:ln>
            <a:noFill/>
          </a:ln>
        </p:spPr>
        <p:txBody>
          <a:bodyPr spcFirstLastPara="1" wrap="square" lIns="91425" tIns="91425" rIns="91425" bIns="91425" anchor="ctr" anchorCtr="0">
            <a:noAutofit/>
          </a:bodyPr>
          <a:lstStyle>
            <a:lvl1pPr marL="457200" marR="0" lvl="0" indent="-371475" algn="r" rtl="0">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434" name="Google Shape;434;p21"/>
          <p:cNvCxnSpPr/>
          <p:nvPr/>
        </p:nvCxnSpPr>
        <p:spPr>
          <a:xfrm>
            <a:off x="6545883" y="728006"/>
            <a:ext cx="2312100" cy="0"/>
          </a:xfrm>
          <a:prstGeom prst="straightConnector1">
            <a:avLst/>
          </a:prstGeom>
          <a:noFill/>
          <a:ln w="19050" cap="flat" cmpd="sng">
            <a:solidFill>
              <a:srgbClr val="CBD0D7"/>
            </a:solidFill>
            <a:prstDash val="solid"/>
            <a:round/>
            <a:headEnd type="none" w="sm" len="sm"/>
            <a:tailEnd type="none" w="sm" len="sm"/>
          </a:ln>
        </p:spPr>
      </p:cxnSp>
      <p:sp>
        <p:nvSpPr>
          <p:cNvPr id="435" name="Google Shape;435;p21"/>
          <p:cNvSpPr/>
          <p:nvPr/>
        </p:nvSpPr>
        <p:spPr>
          <a:xfrm>
            <a:off x="8085150" y="715858"/>
            <a:ext cx="772800" cy="24300"/>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436" name="Google Shape;436;p21"/>
          <p:cNvGrpSpPr/>
          <p:nvPr/>
        </p:nvGrpSpPr>
        <p:grpSpPr>
          <a:xfrm>
            <a:off x="8852584" y="4901477"/>
            <a:ext cx="174240" cy="174269"/>
            <a:chOff x="9447488" y="6048704"/>
            <a:chExt cx="1800000" cy="1800300"/>
          </a:xfrm>
        </p:grpSpPr>
        <p:sp>
          <p:nvSpPr>
            <p:cNvPr id="437" name="Google Shape;437;p21"/>
            <p:cNvSpPr/>
            <p:nvPr/>
          </p:nvSpPr>
          <p:spPr>
            <a:xfrm>
              <a:off x="9447488" y="6048704"/>
              <a:ext cx="1800000" cy="18003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438" name="Google Shape;438;p21"/>
            <p:cNvSpPr/>
            <p:nvPr/>
          </p:nvSpPr>
          <p:spPr>
            <a:xfrm>
              <a:off x="10015172" y="6481483"/>
              <a:ext cx="720000" cy="934500"/>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439" name="Google Shape;439;p21"/>
          <p:cNvGrpSpPr/>
          <p:nvPr/>
        </p:nvGrpSpPr>
        <p:grpSpPr>
          <a:xfrm>
            <a:off x="8386504" y="4901477"/>
            <a:ext cx="174240" cy="174269"/>
            <a:chOff x="9447488" y="6048704"/>
            <a:chExt cx="1800000" cy="1800300"/>
          </a:xfrm>
        </p:grpSpPr>
        <p:sp>
          <p:nvSpPr>
            <p:cNvPr id="440" name="Google Shape;440;p21"/>
            <p:cNvSpPr/>
            <p:nvPr/>
          </p:nvSpPr>
          <p:spPr>
            <a:xfrm>
              <a:off x="9447488" y="6048704"/>
              <a:ext cx="1800000" cy="18003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441" name="Google Shape;441;p21"/>
            <p:cNvSpPr/>
            <p:nvPr/>
          </p:nvSpPr>
          <p:spPr>
            <a:xfrm flipH="1">
              <a:off x="9959804" y="6481483"/>
              <a:ext cx="720000" cy="934500"/>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2"/>
        <p:cNvGrpSpPr/>
        <p:nvPr/>
      </p:nvGrpSpPr>
      <p:grpSpPr>
        <a:xfrm>
          <a:off x="0" y="0"/>
          <a:ext cx="0" cy="0"/>
          <a:chOff x="0" y="0"/>
          <a:chExt cx="0" cy="0"/>
        </a:xfrm>
      </p:grpSpPr>
      <p:grpSp>
        <p:nvGrpSpPr>
          <p:cNvPr id="443" name="Google Shape;443;p22"/>
          <p:cNvGrpSpPr/>
          <p:nvPr/>
        </p:nvGrpSpPr>
        <p:grpSpPr>
          <a:xfrm>
            <a:off x="892" y="-11"/>
            <a:ext cx="3037586" cy="2252645"/>
            <a:chOff x="892" y="-11"/>
            <a:chExt cx="3037586" cy="2252645"/>
          </a:xfrm>
        </p:grpSpPr>
        <p:sp>
          <p:nvSpPr>
            <p:cNvPr id="444" name="Google Shape;444;p2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7" name="Google Shape;467;p22"/>
          <p:cNvGrpSpPr/>
          <p:nvPr/>
        </p:nvGrpSpPr>
        <p:grpSpPr>
          <a:xfrm>
            <a:off x="6714243" y="3860093"/>
            <a:ext cx="2429756" cy="1286711"/>
            <a:chOff x="6714243" y="3860093"/>
            <a:chExt cx="2429756" cy="1286711"/>
          </a:xfrm>
        </p:grpSpPr>
        <p:sp>
          <p:nvSpPr>
            <p:cNvPr id="468" name="Google Shape;468;p2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2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0" name="Google Shape;480;p2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81" name="Google Shape;481;p22"/>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482" name="Google Shape;482;p22"/>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483" name="Google Shape;483;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4"/>
        <p:cNvGrpSpPr/>
        <p:nvPr/>
      </p:nvGrpSpPr>
      <p:grpSpPr>
        <a:xfrm>
          <a:off x="0" y="0"/>
          <a:ext cx="0" cy="0"/>
          <a:chOff x="0" y="0"/>
          <a:chExt cx="0" cy="0"/>
        </a:xfrm>
      </p:grpSpPr>
      <p:grpSp>
        <p:nvGrpSpPr>
          <p:cNvPr id="485" name="Google Shape;485;p23"/>
          <p:cNvGrpSpPr/>
          <p:nvPr/>
        </p:nvGrpSpPr>
        <p:grpSpPr>
          <a:xfrm>
            <a:off x="6714243" y="3860093"/>
            <a:ext cx="2429756" cy="1286711"/>
            <a:chOff x="6714243" y="3860093"/>
            <a:chExt cx="2429756" cy="1286711"/>
          </a:xfrm>
        </p:grpSpPr>
        <p:sp>
          <p:nvSpPr>
            <p:cNvPr id="486" name="Google Shape;486;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8" name="Google Shape;498;p23"/>
          <p:cNvGrpSpPr/>
          <p:nvPr/>
        </p:nvGrpSpPr>
        <p:grpSpPr>
          <a:xfrm>
            <a:off x="892" y="-11"/>
            <a:ext cx="3037586" cy="2252645"/>
            <a:chOff x="892" y="-11"/>
            <a:chExt cx="3037586" cy="2252645"/>
          </a:xfrm>
        </p:grpSpPr>
        <p:sp>
          <p:nvSpPr>
            <p:cNvPr id="499" name="Google Shape;499;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2" name="Google Shape;522;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3"/>
        <p:cNvGrpSpPr/>
        <p:nvPr/>
      </p:nvGrpSpPr>
      <p:grpSpPr>
        <a:xfrm>
          <a:off x="0" y="0"/>
          <a:ext cx="0" cy="0"/>
          <a:chOff x="0" y="0"/>
          <a:chExt cx="0" cy="0"/>
        </a:xfrm>
      </p:grpSpPr>
      <p:grpSp>
        <p:nvGrpSpPr>
          <p:cNvPr id="524" name="Google Shape;524;p24"/>
          <p:cNvGrpSpPr/>
          <p:nvPr/>
        </p:nvGrpSpPr>
        <p:grpSpPr>
          <a:xfrm rot="10800000" flipH="1">
            <a:off x="900" y="3856776"/>
            <a:ext cx="9143992" cy="1286720"/>
            <a:chOff x="900" y="0"/>
            <a:chExt cx="9143992" cy="1286720"/>
          </a:xfrm>
        </p:grpSpPr>
        <p:sp>
          <p:nvSpPr>
            <p:cNvPr id="525" name="Google Shape;525;p2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2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2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2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3" name="Google Shape;573;p24"/>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574" name="Google Shape;574;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575"/>
        <p:cNvGrpSpPr/>
        <p:nvPr/>
      </p:nvGrpSpPr>
      <p:grpSpPr>
        <a:xfrm>
          <a:off x="0" y="0"/>
          <a:ext cx="0" cy="0"/>
          <a:chOff x="0" y="0"/>
          <a:chExt cx="0" cy="0"/>
        </a:xfrm>
      </p:grpSpPr>
      <p:grpSp>
        <p:nvGrpSpPr>
          <p:cNvPr id="576" name="Google Shape;576;p25"/>
          <p:cNvGrpSpPr/>
          <p:nvPr/>
        </p:nvGrpSpPr>
        <p:grpSpPr>
          <a:xfrm>
            <a:off x="6109812" y="-11"/>
            <a:ext cx="3037587" cy="5146815"/>
            <a:chOff x="6109812" y="-11"/>
            <a:chExt cx="3037587" cy="5146815"/>
          </a:xfrm>
        </p:grpSpPr>
        <p:sp>
          <p:nvSpPr>
            <p:cNvPr id="577" name="Google Shape;577;p2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2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2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5"/>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5"/>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5"/>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5"/>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5"/>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5"/>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5"/>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5"/>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5"/>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2" name="Google Shape;612;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7"/>
        <p:cNvGrpSpPr/>
        <p:nvPr/>
      </p:nvGrpSpPr>
      <p:grpSpPr>
        <a:xfrm>
          <a:off x="0" y="0"/>
          <a:ext cx="0" cy="0"/>
          <a:chOff x="0" y="0"/>
          <a:chExt cx="0" cy="0"/>
        </a:xfrm>
      </p:grpSpPr>
      <p:grpSp>
        <p:nvGrpSpPr>
          <p:cNvPr id="618" name="Google Shape;618;p27"/>
          <p:cNvGrpSpPr/>
          <p:nvPr/>
        </p:nvGrpSpPr>
        <p:grpSpPr>
          <a:xfrm>
            <a:off x="4283712" y="3856784"/>
            <a:ext cx="4860277" cy="1286730"/>
            <a:chOff x="4283712" y="3856784"/>
            <a:chExt cx="4860277" cy="1286730"/>
          </a:xfrm>
        </p:grpSpPr>
        <p:sp>
          <p:nvSpPr>
            <p:cNvPr id="619" name="Google Shape;619;p27"/>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7"/>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7"/>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7"/>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7"/>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7"/>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7"/>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7"/>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27"/>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7"/>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7"/>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27"/>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7"/>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7"/>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7"/>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27"/>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7"/>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7"/>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7"/>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7"/>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27"/>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27"/>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1" name="Google Shape;641;p27"/>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642" name="Google Shape;642;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643" name="Google Shape;643;p27"/>
          <p:cNvGrpSpPr/>
          <p:nvPr/>
        </p:nvGrpSpPr>
        <p:grpSpPr>
          <a:xfrm>
            <a:off x="892" y="-11"/>
            <a:ext cx="5467280" cy="1287607"/>
            <a:chOff x="892" y="-11"/>
            <a:chExt cx="5467280" cy="1287607"/>
          </a:xfrm>
        </p:grpSpPr>
        <p:sp>
          <p:nvSpPr>
            <p:cNvPr id="644" name="Google Shape;644;p2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7"/>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7"/>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7"/>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2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2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2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2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7"/>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27"/>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2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27"/>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27"/>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27"/>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2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7"/>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7"/>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7"/>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27"/>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7"/>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7"/>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72"/>
        <p:cNvGrpSpPr/>
        <p:nvPr/>
      </p:nvGrpSpPr>
      <p:grpSpPr>
        <a:xfrm>
          <a:off x="0" y="0"/>
          <a:ext cx="0" cy="0"/>
          <a:chOff x="0" y="0"/>
          <a:chExt cx="0" cy="0"/>
        </a:xfrm>
      </p:grpSpPr>
      <p:grpSp>
        <p:nvGrpSpPr>
          <p:cNvPr id="673" name="Google Shape;673;p28"/>
          <p:cNvGrpSpPr/>
          <p:nvPr/>
        </p:nvGrpSpPr>
        <p:grpSpPr>
          <a:xfrm>
            <a:off x="892" y="-11"/>
            <a:ext cx="3037586" cy="2252645"/>
            <a:chOff x="892" y="-11"/>
            <a:chExt cx="3037586" cy="2252645"/>
          </a:xfrm>
        </p:grpSpPr>
        <p:sp>
          <p:nvSpPr>
            <p:cNvPr id="674" name="Google Shape;674;p2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2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2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2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2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2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2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2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2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7" name="Google Shape;697;p28"/>
          <p:cNvGrpSpPr/>
          <p:nvPr/>
        </p:nvGrpSpPr>
        <p:grpSpPr>
          <a:xfrm>
            <a:off x="6714243" y="3860093"/>
            <a:ext cx="2429756" cy="1286711"/>
            <a:chOff x="6714243" y="3860093"/>
            <a:chExt cx="2429756" cy="1286711"/>
          </a:xfrm>
        </p:grpSpPr>
        <p:sp>
          <p:nvSpPr>
            <p:cNvPr id="698" name="Google Shape;698;p2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0" name="Google Shape;71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711" name="Google Shape;711;p28"/>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712" name="Google Shape;712;p28"/>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713" name="Google Shape;713;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714"/>
        <p:cNvGrpSpPr/>
        <p:nvPr/>
      </p:nvGrpSpPr>
      <p:grpSpPr>
        <a:xfrm>
          <a:off x="0" y="0"/>
          <a:ext cx="0" cy="0"/>
          <a:chOff x="0" y="0"/>
          <a:chExt cx="0" cy="0"/>
        </a:xfrm>
      </p:grpSpPr>
      <p:grpSp>
        <p:nvGrpSpPr>
          <p:cNvPr id="715" name="Google Shape;715;p29"/>
          <p:cNvGrpSpPr/>
          <p:nvPr/>
        </p:nvGrpSpPr>
        <p:grpSpPr>
          <a:xfrm>
            <a:off x="4894945" y="-11"/>
            <a:ext cx="4251604" cy="5146815"/>
            <a:chOff x="4894945" y="-11"/>
            <a:chExt cx="4251604" cy="5146815"/>
          </a:xfrm>
        </p:grpSpPr>
        <p:sp>
          <p:nvSpPr>
            <p:cNvPr id="716" name="Google Shape;716;p2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2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2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2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2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2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2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2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2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2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2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2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2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2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2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2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2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2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2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2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2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9"/>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2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2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2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2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2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2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3" name="Google Shape;753;p29"/>
          <p:cNvGrpSpPr/>
          <p:nvPr/>
        </p:nvGrpSpPr>
        <p:grpSpPr>
          <a:xfrm>
            <a:off x="-6" y="-11"/>
            <a:ext cx="2429759" cy="1609289"/>
            <a:chOff x="608719" y="-11"/>
            <a:chExt cx="2429759" cy="1609289"/>
          </a:xfrm>
        </p:grpSpPr>
        <p:sp>
          <p:nvSpPr>
            <p:cNvPr id="754" name="Google Shape;754;p2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2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2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2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2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2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2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6" name="Google Shape;766;p29"/>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767" name="Google Shape;767;p29"/>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768" name="Google Shape;768;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769" name="Google Shape;769;p2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0"/>
        <p:cNvGrpSpPr/>
        <p:nvPr/>
      </p:nvGrpSpPr>
      <p:grpSpPr>
        <a:xfrm>
          <a:off x="0" y="0"/>
          <a:ext cx="0" cy="0"/>
          <a:chOff x="0" y="0"/>
          <a:chExt cx="0" cy="0"/>
        </a:xfrm>
      </p:grpSpPr>
      <p:grpSp>
        <p:nvGrpSpPr>
          <p:cNvPr id="771" name="Google Shape;771;p30"/>
          <p:cNvGrpSpPr/>
          <p:nvPr/>
        </p:nvGrpSpPr>
        <p:grpSpPr>
          <a:xfrm rot="10800000" flipH="1">
            <a:off x="900" y="3856776"/>
            <a:ext cx="9143992" cy="1286720"/>
            <a:chOff x="900" y="0"/>
            <a:chExt cx="9143992" cy="1286720"/>
          </a:xfrm>
        </p:grpSpPr>
        <p:sp>
          <p:nvSpPr>
            <p:cNvPr id="772" name="Google Shape;772;p3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3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3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3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3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3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3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3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0" name="Google Shape;820;p3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821" name="Google Shape;821;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2"/>
        <p:cNvGrpSpPr/>
        <p:nvPr/>
      </p:nvGrpSpPr>
      <p:grpSpPr>
        <a:xfrm>
          <a:off x="0" y="0"/>
          <a:ext cx="0" cy="0"/>
          <a:chOff x="0" y="0"/>
          <a:chExt cx="0" cy="0"/>
        </a:xfrm>
      </p:grpSpPr>
      <p:grpSp>
        <p:nvGrpSpPr>
          <p:cNvPr id="823" name="Google Shape;823;p31"/>
          <p:cNvGrpSpPr/>
          <p:nvPr/>
        </p:nvGrpSpPr>
        <p:grpSpPr>
          <a:xfrm>
            <a:off x="6714243" y="3860093"/>
            <a:ext cx="2429756" cy="1286711"/>
            <a:chOff x="6714243" y="3860093"/>
            <a:chExt cx="2429756" cy="1286711"/>
          </a:xfrm>
        </p:grpSpPr>
        <p:sp>
          <p:nvSpPr>
            <p:cNvPr id="824" name="Google Shape;824;p3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6" name="Google Shape;836;p31"/>
          <p:cNvGrpSpPr/>
          <p:nvPr/>
        </p:nvGrpSpPr>
        <p:grpSpPr>
          <a:xfrm>
            <a:off x="892" y="-11"/>
            <a:ext cx="3037586" cy="2252645"/>
            <a:chOff x="892" y="-11"/>
            <a:chExt cx="3037586" cy="2252645"/>
          </a:xfrm>
        </p:grpSpPr>
        <p:sp>
          <p:nvSpPr>
            <p:cNvPr id="837" name="Google Shape;837;p3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0" name="Google Shape;860;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861"/>
        <p:cNvGrpSpPr/>
        <p:nvPr/>
      </p:nvGrpSpPr>
      <p:grpSpPr>
        <a:xfrm>
          <a:off x="0" y="0"/>
          <a:ext cx="0" cy="0"/>
          <a:chOff x="0" y="0"/>
          <a:chExt cx="0" cy="0"/>
        </a:xfrm>
      </p:grpSpPr>
      <p:sp>
        <p:nvSpPr>
          <p:cNvPr id="862" name="Google Shape;862;p32"/>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863" name="Google Shape;863;p32"/>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864" name="Google Shape;864;p32"/>
          <p:cNvGrpSpPr/>
          <p:nvPr/>
        </p:nvGrpSpPr>
        <p:grpSpPr>
          <a:xfrm>
            <a:off x="4894945" y="-11"/>
            <a:ext cx="4252454" cy="5146815"/>
            <a:chOff x="4894945" y="-11"/>
            <a:chExt cx="4252454" cy="5146815"/>
          </a:xfrm>
        </p:grpSpPr>
        <p:sp>
          <p:nvSpPr>
            <p:cNvPr id="865" name="Google Shape;865;p3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3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3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3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19"/>
        <p:cNvGrpSpPr/>
        <p:nvPr/>
      </p:nvGrpSpPr>
      <p:grpSpPr>
        <a:xfrm>
          <a:off x="0" y="0"/>
          <a:ext cx="0" cy="0"/>
          <a:chOff x="0" y="0"/>
          <a:chExt cx="0" cy="0"/>
        </a:xfrm>
      </p:grpSpPr>
      <p:grpSp>
        <p:nvGrpSpPr>
          <p:cNvPr id="920" name="Google Shape;920;p33"/>
          <p:cNvGrpSpPr/>
          <p:nvPr/>
        </p:nvGrpSpPr>
        <p:grpSpPr>
          <a:xfrm>
            <a:off x="6714243" y="3860093"/>
            <a:ext cx="2429756" cy="1286711"/>
            <a:chOff x="6714243" y="3860093"/>
            <a:chExt cx="2429756" cy="1286711"/>
          </a:xfrm>
        </p:grpSpPr>
        <p:sp>
          <p:nvSpPr>
            <p:cNvPr id="921" name="Google Shape;921;p3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3" name="Google Shape;933;p33"/>
          <p:cNvGrpSpPr/>
          <p:nvPr/>
        </p:nvGrpSpPr>
        <p:grpSpPr>
          <a:xfrm>
            <a:off x="892" y="-11"/>
            <a:ext cx="3037586" cy="2252645"/>
            <a:chOff x="892" y="-11"/>
            <a:chExt cx="3037586" cy="2252645"/>
          </a:xfrm>
        </p:grpSpPr>
        <p:sp>
          <p:nvSpPr>
            <p:cNvPr id="934" name="Google Shape;934;p3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3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7" name="Google Shape;957;p3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958" name="Google Shape;958;p3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959" name="Google Shape;959;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960"/>
        <p:cNvGrpSpPr/>
        <p:nvPr/>
      </p:nvGrpSpPr>
      <p:grpSpPr>
        <a:xfrm>
          <a:off x="0" y="0"/>
          <a:ext cx="0" cy="0"/>
          <a:chOff x="0" y="0"/>
          <a:chExt cx="0" cy="0"/>
        </a:xfrm>
      </p:grpSpPr>
      <p:grpSp>
        <p:nvGrpSpPr>
          <p:cNvPr id="961" name="Google Shape;961;p34"/>
          <p:cNvGrpSpPr/>
          <p:nvPr/>
        </p:nvGrpSpPr>
        <p:grpSpPr>
          <a:xfrm>
            <a:off x="6109812" y="-11"/>
            <a:ext cx="3037587" cy="5146815"/>
            <a:chOff x="6109812" y="-11"/>
            <a:chExt cx="3037587" cy="5146815"/>
          </a:xfrm>
        </p:grpSpPr>
        <p:sp>
          <p:nvSpPr>
            <p:cNvPr id="962" name="Google Shape;962;p3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3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3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3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3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3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3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3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3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3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3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3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3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3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3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3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3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3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3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3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3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3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3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3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3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3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3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3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3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3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3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3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3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7" name="Google Shape;997;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998"/>
        <p:cNvGrpSpPr/>
        <p:nvPr/>
      </p:nvGrpSpPr>
      <p:grpSpPr>
        <a:xfrm>
          <a:off x="0" y="0"/>
          <a:ext cx="0" cy="0"/>
          <a:chOff x="0" y="0"/>
          <a:chExt cx="0" cy="0"/>
        </a:xfrm>
      </p:grpSpPr>
      <p:grpSp>
        <p:nvGrpSpPr>
          <p:cNvPr id="999" name="Google Shape;999;p35"/>
          <p:cNvGrpSpPr/>
          <p:nvPr/>
        </p:nvGrpSpPr>
        <p:grpSpPr>
          <a:xfrm rot="10800000" flipH="1">
            <a:off x="900" y="3856776"/>
            <a:ext cx="9143992" cy="1286720"/>
            <a:chOff x="900" y="0"/>
            <a:chExt cx="9143992" cy="1286720"/>
          </a:xfrm>
        </p:grpSpPr>
        <p:sp>
          <p:nvSpPr>
            <p:cNvPr id="1000" name="Google Shape;1000;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48" name="Google Shape;1048;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049"/>
        <p:cNvGrpSpPr/>
        <p:nvPr/>
      </p:nvGrpSpPr>
      <p:grpSpPr>
        <a:xfrm>
          <a:off x="0" y="0"/>
          <a:ext cx="0" cy="0"/>
          <a:chOff x="0" y="0"/>
          <a:chExt cx="0" cy="0"/>
        </a:xfrm>
      </p:grpSpPr>
      <p:grpSp>
        <p:nvGrpSpPr>
          <p:cNvPr id="1050" name="Google Shape;1050;p36"/>
          <p:cNvGrpSpPr/>
          <p:nvPr/>
        </p:nvGrpSpPr>
        <p:grpSpPr>
          <a:xfrm>
            <a:off x="900" y="0"/>
            <a:ext cx="9143992" cy="2564787"/>
            <a:chOff x="900" y="0"/>
            <a:chExt cx="9143992" cy="2564787"/>
          </a:xfrm>
        </p:grpSpPr>
        <p:sp>
          <p:nvSpPr>
            <p:cNvPr id="1051" name="Google Shape;1051;p36"/>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36"/>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36"/>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36"/>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36"/>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6"/>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6"/>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6"/>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6"/>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6"/>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6"/>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6"/>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6"/>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6"/>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6"/>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6"/>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6"/>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36"/>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6"/>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6"/>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6"/>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6"/>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6"/>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6"/>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6"/>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6"/>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6"/>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6"/>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6"/>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6"/>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6"/>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6"/>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6"/>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6"/>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6"/>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6"/>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6"/>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6"/>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6"/>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6"/>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36"/>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36"/>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6"/>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6"/>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36"/>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36"/>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6"/>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6"/>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6"/>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6"/>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6"/>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02" name="Google Shape;1102;p36"/>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1103" name="Google Shape;1103;p36"/>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1104" name="Google Shape;1104;p36"/>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05"/>
        <p:cNvGrpSpPr/>
        <p:nvPr/>
      </p:nvGrpSpPr>
      <p:grpSpPr>
        <a:xfrm>
          <a:off x="0" y="0"/>
          <a:ext cx="0" cy="0"/>
          <a:chOff x="0" y="0"/>
          <a:chExt cx="0" cy="0"/>
        </a:xfrm>
      </p:grpSpPr>
      <p:grpSp>
        <p:nvGrpSpPr>
          <p:cNvPr id="1106" name="Google Shape;1106;p37"/>
          <p:cNvGrpSpPr/>
          <p:nvPr/>
        </p:nvGrpSpPr>
        <p:grpSpPr>
          <a:xfrm>
            <a:off x="6714243" y="3860093"/>
            <a:ext cx="2429756" cy="1286711"/>
            <a:chOff x="6714243" y="3860093"/>
            <a:chExt cx="2429756" cy="1286711"/>
          </a:xfrm>
        </p:grpSpPr>
        <p:sp>
          <p:nvSpPr>
            <p:cNvPr id="1107" name="Google Shape;1107;p3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3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9" name="Google Shape;1119;p37"/>
          <p:cNvGrpSpPr/>
          <p:nvPr/>
        </p:nvGrpSpPr>
        <p:grpSpPr>
          <a:xfrm>
            <a:off x="892" y="-11"/>
            <a:ext cx="3037586" cy="2252645"/>
            <a:chOff x="892" y="-11"/>
            <a:chExt cx="3037586" cy="2252645"/>
          </a:xfrm>
        </p:grpSpPr>
        <p:sp>
          <p:nvSpPr>
            <p:cNvPr id="1120" name="Google Shape;1120;p3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3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3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3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3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3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3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3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3" name="Google Shape;1143;p3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144" name="Google Shape;1144;p37"/>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145" name="Google Shape;1145;p37"/>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146" name="Google Shape;1146;p37"/>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1147" name="Google Shape;1147;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2"/>
        <p:cNvGrpSpPr/>
        <p:nvPr/>
      </p:nvGrpSpPr>
      <p:grpSpPr>
        <a:xfrm>
          <a:off x="0" y="0"/>
          <a:ext cx="0" cy="0"/>
          <a:chOff x="0" y="0"/>
          <a:chExt cx="0" cy="0"/>
        </a:xfrm>
      </p:grpSpPr>
      <p:grpSp>
        <p:nvGrpSpPr>
          <p:cNvPr id="1153" name="Google Shape;1153;p39"/>
          <p:cNvGrpSpPr/>
          <p:nvPr/>
        </p:nvGrpSpPr>
        <p:grpSpPr>
          <a:xfrm>
            <a:off x="4283712" y="3856784"/>
            <a:ext cx="4860277" cy="1286730"/>
            <a:chOff x="4283712" y="3856784"/>
            <a:chExt cx="4860277" cy="1286730"/>
          </a:xfrm>
        </p:grpSpPr>
        <p:sp>
          <p:nvSpPr>
            <p:cNvPr id="1154" name="Google Shape;1154;p3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3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9"/>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9"/>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3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3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3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3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3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3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39"/>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3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3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3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3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3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3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6" name="Google Shape;1176;p3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1177" name="Google Shape;1177;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178" name="Google Shape;1178;p39"/>
          <p:cNvGrpSpPr/>
          <p:nvPr/>
        </p:nvGrpSpPr>
        <p:grpSpPr>
          <a:xfrm>
            <a:off x="892" y="-11"/>
            <a:ext cx="5467280" cy="1287607"/>
            <a:chOff x="892" y="-11"/>
            <a:chExt cx="5467280" cy="1287607"/>
          </a:xfrm>
        </p:grpSpPr>
        <p:sp>
          <p:nvSpPr>
            <p:cNvPr id="1179" name="Google Shape;1179;p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3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3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3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3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3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3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3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3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3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3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07"/>
        <p:cNvGrpSpPr/>
        <p:nvPr/>
      </p:nvGrpSpPr>
      <p:grpSpPr>
        <a:xfrm>
          <a:off x="0" y="0"/>
          <a:ext cx="0" cy="0"/>
          <a:chOff x="0" y="0"/>
          <a:chExt cx="0" cy="0"/>
        </a:xfrm>
      </p:grpSpPr>
      <p:grpSp>
        <p:nvGrpSpPr>
          <p:cNvPr id="1208" name="Google Shape;1208;p40"/>
          <p:cNvGrpSpPr/>
          <p:nvPr/>
        </p:nvGrpSpPr>
        <p:grpSpPr>
          <a:xfrm>
            <a:off x="892" y="-11"/>
            <a:ext cx="3037586" cy="2252645"/>
            <a:chOff x="892" y="-11"/>
            <a:chExt cx="3037586" cy="2252645"/>
          </a:xfrm>
        </p:grpSpPr>
        <p:sp>
          <p:nvSpPr>
            <p:cNvPr id="1209" name="Google Shape;1209;p4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4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4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4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4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4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4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4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4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4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4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4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4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4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4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4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4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4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4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4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4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4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4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32" name="Google Shape;1232;p40"/>
          <p:cNvGrpSpPr/>
          <p:nvPr/>
        </p:nvGrpSpPr>
        <p:grpSpPr>
          <a:xfrm>
            <a:off x="6714243" y="3860093"/>
            <a:ext cx="2429756" cy="1286711"/>
            <a:chOff x="6714243" y="3860093"/>
            <a:chExt cx="2429756" cy="1286711"/>
          </a:xfrm>
        </p:grpSpPr>
        <p:sp>
          <p:nvSpPr>
            <p:cNvPr id="1233" name="Google Shape;1233;p4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4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4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4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4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4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4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4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4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4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4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4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45" name="Google Shape;1245;p4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246" name="Google Shape;1246;p4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247" name="Google Shape;1247;p4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248" name="Google Shape;1248;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249"/>
        <p:cNvGrpSpPr/>
        <p:nvPr/>
      </p:nvGrpSpPr>
      <p:grpSpPr>
        <a:xfrm>
          <a:off x="0" y="0"/>
          <a:ext cx="0" cy="0"/>
          <a:chOff x="0" y="0"/>
          <a:chExt cx="0" cy="0"/>
        </a:xfrm>
      </p:grpSpPr>
      <p:grpSp>
        <p:nvGrpSpPr>
          <p:cNvPr id="1250" name="Google Shape;1250;p41"/>
          <p:cNvGrpSpPr/>
          <p:nvPr/>
        </p:nvGrpSpPr>
        <p:grpSpPr>
          <a:xfrm>
            <a:off x="4894945" y="-11"/>
            <a:ext cx="4251604" cy="5146815"/>
            <a:chOff x="4894945" y="-11"/>
            <a:chExt cx="4251604" cy="5146815"/>
          </a:xfrm>
        </p:grpSpPr>
        <p:sp>
          <p:nvSpPr>
            <p:cNvPr id="1251" name="Google Shape;1251;p4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4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4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4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4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4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4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4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4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4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4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4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4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4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4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4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4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4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4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4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4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4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4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4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4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4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4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4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4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4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4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4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4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4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88" name="Google Shape;1288;p41"/>
          <p:cNvGrpSpPr/>
          <p:nvPr/>
        </p:nvGrpSpPr>
        <p:grpSpPr>
          <a:xfrm>
            <a:off x="-6" y="-11"/>
            <a:ext cx="2429759" cy="1609289"/>
            <a:chOff x="608719" y="-11"/>
            <a:chExt cx="2429759" cy="1609289"/>
          </a:xfrm>
        </p:grpSpPr>
        <p:sp>
          <p:nvSpPr>
            <p:cNvPr id="1289" name="Google Shape;1289;p4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4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4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4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4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4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4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4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1" name="Google Shape;1301;p4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302" name="Google Shape;1302;p4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303" name="Google Shape;1303;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304" name="Google Shape;1304;p4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5"/>
        <p:cNvGrpSpPr/>
        <p:nvPr/>
      </p:nvGrpSpPr>
      <p:grpSpPr>
        <a:xfrm>
          <a:off x="0" y="0"/>
          <a:ext cx="0" cy="0"/>
          <a:chOff x="0" y="0"/>
          <a:chExt cx="0" cy="0"/>
        </a:xfrm>
      </p:grpSpPr>
      <p:grpSp>
        <p:nvGrpSpPr>
          <p:cNvPr id="1306" name="Google Shape;1306;p42"/>
          <p:cNvGrpSpPr/>
          <p:nvPr/>
        </p:nvGrpSpPr>
        <p:grpSpPr>
          <a:xfrm rot="10800000" flipH="1">
            <a:off x="900" y="3856776"/>
            <a:ext cx="9143992" cy="1286720"/>
            <a:chOff x="900" y="0"/>
            <a:chExt cx="9143992" cy="1286720"/>
          </a:xfrm>
        </p:grpSpPr>
        <p:sp>
          <p:nvSpPr>
            <p:cNvPr id="1307" name="Google Shape;1307;p42"/>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42"/>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42"/>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42"/>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42"/>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42"/>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42"/>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42"/>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42"/>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42"/>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42"/>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42"/>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42"/>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42"/>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42"/>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42"/>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42"/>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42"/>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42"/>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42"/>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42"/>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42"/>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42"/>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42"/>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42"/>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42"/>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42"/>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42"/>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42"/>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42"/>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42"/>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42"/>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42"/>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42"/>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42"/>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42"/>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42"/>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42"/>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42"/>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42"/>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42"/>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42"/>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42"/>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42"/>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42"/>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42"/>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42"/>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42"/>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55" name="Google Shape;1355;p42"/>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1356" name="Google Shape;1356;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7"/>
        <p:cNvGrpSpPr/>
        <p:nvPr/>
      </p:nvGrpSpPr>
      <p:grpSpPr>
        <a:xfrm>
          <a:off x="0" y="0"/>
          <a:ext cx="0" cy="0"/>
          <a:chOff x="0" y="0"/>
          <a:chExt cx="0" cy="0"/>
        </a:xfrm>
      </p:grpSpPr>
      <p:grpSp>
        <p:nvGrpSpPr>
          <p:cNvPr id="1358" name="Google Shape;1358;p43"/>
          <p:cNvGrpSpPr/>
          <p:nvPr/>
        </p:nvGrpSpPr>
        <p:grpSpPr>
          <a:xfrm>
            <a:off x="6714243" y="3860093"/>
            <a:ext cx="2429756" cy="1286711"/>
            <a:chOff x="6714243" y="3860093"/>
            <a:chExt cx="2429756" cy="1286711"/>
          </a:xfrm>
        </p:grpSpPr>
        <p:sp>
          <p:nvSpPr>
            <p:cNvPr id="1359" name="Google Shape;1359;p4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4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4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4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4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4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4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4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4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4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4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4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1" name="Google Shape;1371;p43"/>
          <p:cNvGrpSpPr/>
          <p:nvPr/>
        </p:nvGrpSpPr>
        <p:grpSpPr>
          <a:xfrm>
            <a:off x="892" y="-11"/>
            <a:ext cx="3037586" cy="2252645"/>
            <a:chOff x="892" y="-11"/>
            <a:chExt cx="3037586" cy="2252645"/>
          </a:xfrm>
        </p:grpSpPr>
        <p:sp>
          <p:nvSpPr>
            <p:cNvPr id="1372" name="Google Shape;1372;p4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4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4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4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4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4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4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4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4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4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4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4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4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4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4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4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4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4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4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4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4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4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4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5" name="Google Shape;1395;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1396"/>
        <p:cNvGrpSpPr/>
        <p:nvPr/>
      </p:nvGrpSpPr>
      <p:grpSpPr>
        <a:xfrm>
          <a:off x="0" y="0"/>
          <a:ext cx="0" cy="0"/>
          <a:chOff x="0" y="0"/>
          <a:chExt cx="0" cy="0"/>
        </a:xfrm>
      </p:grpSpPr>
      <p:sp>
        <p:nvSpPr>
          <p:cNvPr id="1397" name="Google Shape;1397;p44"/>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1398" name="Google Shape;1398;p44"/>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1399" name="Google Shape;1399;p44"/>
          <p:cNvGrpSpPr/>
          <p:nvPr/>
        </p:nvGrpSpPr>
        <p:grpSpPr>
          <a:xfrm>
            <a:off x="4894945" y="-11"/>
            <a:ext cx="4252454" cy="5146815"/>
            <a:chOff x="4894945" y="-11"/>
            <a:chExt cx="4252454" cy="5146815"/>
          </a:xfrm>
        </p:grpSpPr>
        <p:sp>
          <p:nvSpPr>
            <p:cNvPr id="1400" name="Google Shape;1400;p4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4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4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4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4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4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4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4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4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4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4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4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4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4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4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4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4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4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4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4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4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4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4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4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4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4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4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4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4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4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4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4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4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4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4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4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4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44"/>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44"/>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44"/>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4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44"/>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4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4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44"/>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4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4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4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44"/>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4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4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4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44"/>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44"/>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54"/>
        <p:cNvGrpSpPr/>
        <p:nvPr/>
      </p:nvGrpSpPr>
      <p:grpSpPr>
        <a:xfrm>
          <a:off x="0" y="0"/>
          <a:ext cx="0" cy="0"/>
          <a:chOff x="0" y="0"/>
          <a:chExt cx="0" cy="0"/>
        </a:xfrm>
      </p:grpSpPr>
      <p:grpSp>
        <p:nvGrpSpPr>
          <p:cNvPr id="1455" name="Google Shape;1455;p45"/>
          <p:cNvGrpSpPr/>
          <p:nvPr/>
        </p:nvGrpSpPr>
        <p:grpSpPr>
          <a:xfrm>
            <a:off x="6714243" y="3860093"/>
            <a:ext cx="2429756" cy="1286711"/>
            <a:chOff x="6714243" y="3860093"/>
            <a:chExt cx="2429756" cy="1286711"/>
          </a:xfrm>
        </p:grpSpPr>
        <p:sp>
          <p:nvSpPr>
            <p:cNvPr id="1456" name="Google Shape;1456;p4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4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4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4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4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4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4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4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4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4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4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4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68" name="Google Shape;1468;p45"/>
          <p:cNvGrpSpPr/>
          <p:nvPr/>
        </p:nvGrpSpPr>
        <p:grpSpPr>
          <a:xfrm>
            <a:off x="892" y="-11"/>
            <a:ext cx="3037586" cy="2252645"/>
            <a:chOff x="892" y="-11"/>
            <a:chExt cx="3037586" cy="2252645"/>
          </a:xfrm>
        </p:grpSpPr>
        <p:sp>
          <p:nvSpPr>
            <p:cNvPr id="1469" name="Google Shape;1469;p4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4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4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4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4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4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4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4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4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4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4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4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4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4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4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4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4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4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4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4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4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4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4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92" name="Google Shape;1492;p4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493" name="Google Shape;1493;p4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494" name="Google Shape;1494;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1495"/>
        <p:cNvGrpSpPr/>
        <p:nvPr/>
      </p:nvGrpSpPr>
      <p:grpSpPr>
        <a:xfrm>
          <a:off x="0" y="0"/>
          <a:ext cx="0" cy="0"/>
          <a:chOff x="0" y="0"/>
          <a:chExt cx="0" cy="0"/>
        </a:xfrm>
      </p:grpSpPr>
      <p:grpSp>
        <p:nvGrpSpPr>
          <p:cNvPr id="1496" name="Google Shape;1496;p46"/>
          <p:cNvGrpSpPr/>
          <p:nvPr/>
        </p:nvGrpSpPr>
        <p:grpSpPr>
          <a:xfrm>
            <a:off x="6109812" y="-11"/>
            <a:ext cx="3037587" cy="5146815"/>
            <a:chOff x="6109812" y="-11"/>
            <a:chExt cx="3037587" cy="5146815"/>
          </a:xfrm>
        </p:grpSpPr>
        <p:sp>
          <p:nvSpPr>
            <p:cNvPr id="1497" name="Google Shape;1497;p4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4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4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4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4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4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4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4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4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4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4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4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4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4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4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4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4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4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4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4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4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4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4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4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4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4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4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4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4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4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4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4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4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4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4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2" name="Google Shape;1532;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1533"/>
        <p:cNvGrpSpPr/>
        <p:nvPr/>
      </p:nvGrpSpPr>
      <p:grpSpPr>
        <a:xfrm>
          <a:off x="0" y="0"/>
          <a:ext cx="0" cy="0"/>
          <a:chOff x="0" y="0"/>
          <a:chExt cx="0" cy="0"/>
        </a:xfrm>
      </p:grpSpPr>
      <p:grpSp>
        <p:nvGrpSpPr>
          <p:cNvPr id="1534" name="Google Shape;1534;p47"/>
          <p:cNvGrpSpPr/>
          <p:nvPr/>
        </p:nvGrpSpPr>
        <p:grpSpPr>
          <a:xfrm rot="10800000" flipH="1">
            <a:off x="900" y="3856776"/>
            <a:ext cx="9143992" cy="1286720"/>
            <a:chOff x="900" y="0"/>
            <a:chExt cx="9143992" cy="1286720"/>
          </a:xfrm>
        </p:grpSpPr>
        <p:sp>
          <p:nvSpPr>
            <p:cNvPr id="1535" name="Google Shape;1535;p47"/>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47"/>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47"/>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47"/>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47"/>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47"/>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47"/>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47"/>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47"/>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47"/>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47"/>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47"/>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47"/>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47"/>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47"/>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47"/>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47"/>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47"/>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47"/>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47"/>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47"/>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47"/>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47"/>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47"/>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47"/>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47"/>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47"/>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47"/>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47"/>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47"/>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47"/>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47"/>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47"/>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47"/>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47"/>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47"/>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47"/>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47"/>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47"/>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47"/>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47"/>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47"/>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47"/>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47"/>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47"/>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47"/>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47"/>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47"/>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3" name="Google Shape;1583;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84"/>
        <p:cNvGrpSpPr/>
        <p:nvPr/>
      </p:nvGrpSpPr>
      <p:grpSpPr>
        <a:xfrm>
          <a:off x="0" y="0"/>
          <a:ext cx="0" cy="0"/>
          <a:chOff x="0" y="0"/>
          <a:chExt cx="0" cy="0"/>
        </a:xfrm>
      </p:grpSpPr>
      <p:grpSp>
        <p:nvGrpSpPr>
          <p:cNvPr id="1585" name="Google Shape;1585;p48"/>
          <p:cNvGrpSpPr/>
          <p:nvPr/>
        </p:nvGrpSpPr>
        <p:grpSpPr>
          <a:xfrm>
            <a:off x="900" y="0"/>
            <a:ext cx="9143992" cy="2564787"/>
            <a:chOff x="900" y="0"/>
            <a:chExt cx="9143992" cy="2564787"/>
          </a:xfrm>
        </p:grpSpPr>
        <p:sp>
          <p:nvSpPr>
            <p:cNvPr id="1586" name="Google Shape;1586;p48"/>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4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4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4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4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4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4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4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4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4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4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4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4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4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4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4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4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4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4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4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4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4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4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4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4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4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4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4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4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4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4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4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4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4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4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4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4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4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4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4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4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4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4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4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4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4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4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4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4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48"/>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48"/>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37" name="Google Shape;1637;p48"/>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1638" name="Google Shape;1638;p48"/>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1639" name="Google Shape;1639;p48"/>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80417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7"/>
        <p:cNvGrpSpPr/>
        <p:nvPr/>
      </p:nvGrpSpPr>
      <p:grpSpPr>
        <a:xfrm>
          <a:off x="0" y="0"/>
          <a:ext cx="0" cy="0"/>
          <a:chOff x="0" y="0"/>
          <a:chExt cx="0" cy="0"/>
        </a:xfrm>
      </p:grpSpPr>
      <p:grpSp>
        <p:nvGrpSpPr>
          <p:cNvPr id="1688" name="Google Shape;1688;p51"/>
          <p:cNvGrpSpPr/>
          <p:nvPr/>
        </p:nvGrpSpPr>
        <p:grpSpPr>
          <a:xfrm>
            <a:off x="4283712" y="3856784"/>
            <a:ext cx="4860277" cy="1286730"/>
            <a:chOff x="4283712" y="3856784"/>
            <a:chExt cx="4860277" cy="1286730"/>
          </a:xfrm>
        </p:grpSpPr>
        <p:sp>
          <p:nvSpPr>
            <p:cNvPr id="1689" name="Google Shape;1689;p51"/>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51"/>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51"/>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51"/>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51"/>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51"/>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51"/>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51"/>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51"/>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51"/>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51"/>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51"/>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51"/>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51"/>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51"/>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51"/>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51"/>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51"/>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51"/>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51"/>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51"/>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51"/>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11" name="Google Shape;1711;p51"/>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1712" name="Google Shape;1712;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713" name="Google Shape;1713;p51"/>
          <p:cNvGrpSpPr/>
          <p:nvPr/>
        </p:nvGrpSpPr>
        <p:grpSpPr>
          <a:xfrm>
            <a:off x="892" y="-11"/>
            <a:ext cx="5467280" cy="1287607"/>
            <a:chOff x="892" y="-11"/>
            <a:chExt cx="5467280" cy="1287607"/>
          </a:xfrm>
        </p:grpSpPr>
        <p:sp>
          <p:nvSpPr>
            <p:cNvPr id="1714" name="Google Shape;1714;p5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5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51"/>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5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51"/>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51"/>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5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5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5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5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5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5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5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51"/>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51"/>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5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51"/>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51"/>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51"/>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5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5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5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51"/>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51"/>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51"/>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51"/>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51"/>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51"/>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742"/>
        <p:cNvGrpSpPr/>
        <p:nvPr/>
      </p:nvGrpSpPr>
      <p:grpSpPr>
        <a:xfrm>
          <a:off x="0" y="0"/>
          <a:ext cx="0" cy="0"/>
          <a:chOff x="0" y="0"/>
          <a:chExt cx="0" cy="0"/>
        </a:xfrm>
      </p:grpSpPr>
      <p:grpSp>
        <p:nvGrpSpPr>
          <p:cNvPr id="1743" name="Google Shape;1743;p52"/>
          <p:cNvGrpSpPr/>
          <p:nvPr/>
        </p:nvGrpSpPr>
        <p:grpSpPr>
          <a:xfrm>
            <a:off x="892" y="-11"/>
            <a:ext cx="3037586" cy="2252645"/>
            <a:chOff x="892" y="-11"/>
            <a:chExt cx="3037586" cy="2252645"/>
          </a:xfrm>
        </p:grpSpPr>
        <p:sp>
          <p:nvSpPr>
            <p:cNvPr id="1744" name="Google Shape;1744;p5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5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5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5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5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5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5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5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5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5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5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5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5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5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5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5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5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5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5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5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5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5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5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67" name="Google Shape;1767;p52"/>
          <p:cNvGrpSpPr/>
          <p:nvPr/>
        </p:nvGrpSpPr>
        <p:grpSpPr>
          <a:xfrm>
            <a:off x="6714243" y="3860093"/>
            <a:ext cx="2429756" cy="1286711"/>
            <a:chOff x="6714243" y="3860093"/>
            <a:chExt cx="2429756" cy="1286711"/>
          </a:xfrm>
        </p:grpSpPr>
        <p:sp>
          <p:nvSpPr>
            <p:cNvPr id="1768" name="Google Shape;1768;p5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5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5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5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5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5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5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5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5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5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5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5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0" name="Google Shape;1780;p5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781" name="Google Shape;1781;p52"/>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782" name="Google Shape;1782;p52"/>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1783" name="Google Shape;1783;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784"/>
        <p:cNvGrpSpPr/>
        <p:nvPr/>
      </p:nvGrpSpPr>
      <p:grpSpPr>
        <a:xfrm>
          <a:off x="0" y="0"/>
          <a:ext cx="0" cy="0"/>
          <a:chOff x="0" y="0"/>
          <a:chExt cx="0" cy="0"/>
        </a:xfrm>
      </p:grpSpPr>
      <p:grpSp>
        <p:nvGrpSpPr>
          <p:cNvPr id="1785" name="Google Shape;1785;p53"/>
          <p:cNvGrpSpPr/>
          <p:nvPr/>
        </p:nvGrpSpPr>
        <p:grpSpPr>
          <a:xfrm>
            <a:off x="4894945" y="-11"/>
            <a:ext cx="4251604" cy="5146815"/>
            <a:chOff x="4894945" y="-11"/>
            <a:chExt cx="4251604" cy="5146815"/>
          </a:xfrm>
        </p:grpSpPr>
        <p:sp>
          <p:nvSpPr>
            <p:cNvPr id="1786" name="Google Shape;1786;p5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5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5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5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5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5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5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5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5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5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5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5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5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5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5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5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5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5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5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5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5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5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5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5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5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5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5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5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5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5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53"/>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5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5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5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5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5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5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23" name="Google Shape;1823;p53"/>
          <p:cNvGrpSpPr/>
          <p:nvPr/>
        </p:nvGrpSpPr>
        <p:grpSpPr>
          <a:xfrm>
            <a:off x="-6" y="-11"/>
            <a:ext cx="2429759" cy="1609289"/>
            <a:chOff x="608719" y="-11"/>
            <a:chExt cx="2429759" cy="1609289"/>
          </a:xfrm>
        </p:grpSpPr>
        <p:sp>
          <p:nvSpPr>
            <p:cNvPr id="1824" name="Google Shape;1824;p5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5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5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5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5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5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5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5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5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5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5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5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36" name="Google Shape;1836;p53"/>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837" name="Google Shape;1837;p53"/>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838" name="Google Shape;1838;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839" name="Google Shape;1839;p5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0"/>
        <p:cNvGrpSpPr/>
        <p:nvPr/>
      </p:nvGrpSpPr>
      <p:grpSpPr>
        <a:xfrm>
          <a:off x="0" y="0"/>
          <a:ext cx="0" cy="0"/>
          <a:chOff x="0" y="0"/>
          <a:chExt cx="0" cy="0"/>
        </a:xfrm>
      </p:grpSpPr>
      <p:grpSp>
        <p:nvGrpSpPr>
          <p:cNvPr id="1841" name="Google Shape;1841;p54"/>
          <p:cNvGrpSpPr/>
          <p:nvPr/>
        </p:nvGrpSpPr>
        <p:grpSpPr>
          <a:xfrm rot="10800000" flipH="1">
            <a:off x="900" y="3856776"/>
            <a:ext cx="9143992" cy="1286720"/>
            <a:chOff x="900" y="0"/>
            <a:chExt cx="9143992" cy="1286720"/>
          </a:xfrm>
        </p:grpSpPr>
        <p:sp>
          <p:nvSpPr>
            <p:cNvPr id="1842" name="Google Shape;1842;p5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5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5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5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5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5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5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5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5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5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5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5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5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5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5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5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5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5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5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5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5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5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5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5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5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5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5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5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5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5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5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5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5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5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5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5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5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5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5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5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5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5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5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5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p5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5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p5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5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90" name="Google Shape;1890;p54"/>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1891" name="Google Shape;1891;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2"/>
        <p:cNvGrpSpPr/>
        <p:nvPr/>
      </p:nvGrpSpPr>
      <p:grpSpPr>
        <a:xfrm>
          <a:off x="0" y="0"/>
          <a:ext cx="0" cy="0"/>
          <a:chOff x="0" y="0"/>
          <a:chExt cx="0" cy="0"/>
        </a:xfrm>
      </p:grpSpPr>
      <p:grpSp>
        <p:nvGrpSpPr>
          <p:cNvPr id="1893" name="Google Shape;1893;p55"/>
          <p:cNvGrpSpPr/>
          <p:nvPr/>
        </p:nvGrpSpPr>
        <p:grpSpPr>
          <a:xfrm>
            <a:off x="6714243" y="3860093"/>
            <a:ext cx="2429756" cy="1286711"/>
            <a:chOff x="6714243" y="3860093"/>
            <a:chExt cx="2429756" cy="1286711"/>
          </a:xfrm>
        </p:grpSpPr>
        <p:sp>
          <p:nvSpPr>
            <p:cNvPr id="1894" name="Google Shape;1894;p5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5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5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5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5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5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5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5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5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5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5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5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6" name="Google Shape;1906;p55"/>
          <p:cNvGrpSpPr/>
          <p:nvPr/>
        </p:nvGrpSpPr>
        <p:grpSpPr>
          <a:xfrm>
            <a:off x="892" y="-11"/>
            <a:ext cx="3037586" cy="2252645"/>
            <a:chOff x="892" y="-11"/>
            <a:chExt cx="3037586" cy="2252645"/>
          </a:xfrm>
        </p:grpSpPr>
        <p:sp>
          <p:nvSpPr>
            <p:cNvPr id="1907" name="Google Shape;1907;p5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5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p5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p5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5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5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5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5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5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5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5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5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5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5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5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5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5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5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5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5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p5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5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5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0" name="Google Shape;1930;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1931"/>
        <p:cNvGrpSpPr/>
        <p:nvPr/>
      </p:nvGrpSpPr>
      <p:grpSpPr>
        <a:xfrm>
          <a:off x="0" y="0"/>
          <a:ext cx="0" cy="0"/>
          <a:chOff x="0" y="0"/>
          <a:chExt cx="0" cy="0"/>
        </a:xfrm>
      </p:grpSpPr>
      <p:grpSp>
        <p:nvGrpSpPr>
          <p:cNvPr id="1932" name="Google Shape;1932;p56"/>
          <p:cNvGrpSpPr/>
          <p:nvPr/>
        </p:nvGrpSpPr>
        <p:grpSpPr>
          <a:xfrm>
            <a:off x="6109812" y="-11"/>
            <a:ext cx="3037587" cy="5146815"/>
            <a:chOff x="6109812" y="-11"/>
            <a:chExt cx="3037587" cy="5146815"/>
          </a:xfrm>
        </p:grpSpPr>
        <p:sp>
          <p:nvSpPr>
            <p:cNvPr id="1933" name="Google Shape;1933;p5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p5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p5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p5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p5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p5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p5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p5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p5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p5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p5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p5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p5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5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5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5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5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p5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5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5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5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5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5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5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5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5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5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5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5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5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5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p5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5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5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5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8" name="Google Shape;196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69"/>
        <p:cNvGrpSpPr/>
        <p:nvPr/>
      </p:nvGrpSpPr>
      <p:grpSpPr>
        <a:xfrm>
          <a:off x="0" y="0"/>
          <a:ext cx="0" cy="0"/>
          <a:chOff x="0" y="0"/>
          <a:chExt cx="0" cy="0"/>
        </a:xfrm>
      </p:grpSpPr>
      <p:grpSp>
        <p:nvGrpSpPr>
          <p:cNvPr id="1970" name="Google Shape;1970;p57"/>
          <p:cNvGrpSpPr/>
          <p:nvPr/>
        </p:nvGrpSpPr>
        <p:grpSpPr>
          <a:xfrm>
            <a:off x="6714243" y="3860093"/>
            <a:ext cx="2429756" cy="1286711"/>
            <a:chOff x="6714243" y="3860093"/>
            <a:chExt cx="2429756" cy="1286711"/>
          </a:xfrm>
        </p:grpSpPr>
        <p:sp>
          <p:nvSpPr>
            <p:cNvPr id="1971" name="Google Shape;1971;p5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5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5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5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5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5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5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5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5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5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p5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p5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3" name="Google Shape;1983;p57"/>
          <p:cNvGrpSpPr/>
          <p:nvPr/>
        </p:nvGrpSpPr>
        <p:grpSpPr>
          <a:xfrm>
            <a:off x="892" y="-11"/>
            <a:ext cx="3037586" cy="2252645"/>
            <a:chOff x="892" y="-11"/>
            <a:chExt cx="3037586" cy="2252645"/>
          </a:xfrm>
        </p:grpSpPr>
        <p:sp>
          <p:nvSpPr>
            <p:cNvPr id="1984" name="Google Shape;1984;p5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5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5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5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5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5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5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5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5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5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5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5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5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5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5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5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5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5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5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5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5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5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5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07" name="Google Shape;2007;p5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008" name="Google Shape;2008;p5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2009" name="Google Shape;200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91" name="Google Shape;191;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92" name="Google Shape;192;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613"/>
        <p:cNvGrpSpPr/>
        <p:nvPr/>
      </p:nvGrpSpPr>
      <p:grpSpPr>
        <a:xfrm>
          <a:off x="0" y="0"/>
          <a:ext cx="0" cy="0"/>
          <a:chOff x="0" y="0"/>
          <a:chExt cx="0" cy="0"/>
        </a:xfrm>
      </p:grpSpPr>
      <p:sp>
        <p:nvSpPr>
          <p:cNvPr id="614" name="Google Shape;614;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615" name="Google Shape;615;p2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616" name="Google Shape;616;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148"/>
        <p:cNvGrpSpPr/>
        <p:nvPr/>
      </p:nvGrpSpPr>
      <p:grpSpPr>
        <a:xfrm>
          <a:off x="0" y="0"/>
          <a:ext cx="0" cy="0"/>
          <a:chOff x="0" y="0"/>
          <a:chExt cx="0" cy="0"/>
        </a:xfrm>
      </p:grpSpPr>
      <p:sp>
        <p:nvSpPr>
          <p:cNvPr id="1149" name="Google Shape;1149;p3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150" name="Google Shape;1150;p3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151" name="Google Shape;1151;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705"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683"/>
        <p:cNvGrpSpPr/>
        <p:nvPr/>
      </p:nvGrpSpPr>
      <p:grpSpPr>
        <a:xfrm>
          <a:off x="0" y="0"/>
          <a:ext cx="0" cy="0"/>
          <a:chOff x="0" y="0"/>
          <a:chExt cx="0" cy="0"/>
        </a:xfrm>
      </p:grpSpPr>
      <p:sp>
        <p:nvSpPr>
          <p:cNvPr id="1684" name="Google Shape;1684;p5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685" name="Google Shape;1685;p5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686" name="Google Shape;1686;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359094916" TargetMode="Externa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www.childline.ie/"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www.garda.ie/"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hyperlink" Target="http://creativecommons.org/licenses/by-sa/3.0/ie/" TargetMode="External"/><Relationship Id="rId4" Type="http://schemas.openxmlformats.org/officeDocument/2006/relationships/image" Target="../media/image26.png"/><Relationship Id="rId9" Type="http://schemas.openxmlformats.org/officeDocument/2006/relationships/image" Target="../media/image27.jp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1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Shape 2013"/>
        <p:cNvGrpSpPr/>
        <p:nvPr/>
      </p:nvGrpSpPr>
      <p:grpSpPr>
        <a:xfrm>
          <a:off x="0" y="0"/>
          <a:ext cx="0" cy="0"/>
          <a:chOff x="0" y="0"/>
          <a:chExt cx="0" cy="0"/>
        </a:xfrm>
      </p:grpSpPr>
      <p:sp>
        <p:nvSpPr>
          <p:cNvPr id="2014" name="Google Shape;2014;p58"/>
          <p:cNvSpPr txBox="1">
            <a:spLocks noGrp="1"/>
          </p:cNvSpPr>
          <p:nvPr>
            <p:ph type="ctrTitle"/>
          </p:nvPr>
        </p:nvSpPr>
        <p:spPr>
          <a:xfrm>
            <a:off x="1226750" y="914775"/>
            <a:ext cx="6219000" cy="1159800"/>
          </a:xfrm>
          <a:prstGeom prst="rect">
            <a:avLst/>
          </a:prstGeom>
          <a:solidFill>
            <a:schemeClr val="lt1">
              <a:alpha val="24310"/>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GB" sz="2400">
                <a:solidFill>
                  <a:schemeClr val="lt1"/>
                </a:solidFill>
                <a:latin typeface="Arial"/>
                <a:ea typeface="Arial"/>
                <a:cs typeface="Arial"/>
                <a:sym typeface="Arial"/>
              </a:rPr>
              <a:t>SAFER INTERNET DAY</a:t>
            </a:r>
            <a:br>
              <a:rPr lang="en-GB" sz="2400">
                <a:solidFill>
                  <a:schemeClr val="lt1"/>
                </a:solidFill>
                <a:latin typeface="Arial"/>
                <a:ea typeface="Arial"/>
                <a:cs typeface="Arial"/>
                <a:sym typeface="Arial"/>
              </a:rPr>
            </a:br>
            <a:r>
              <a:rPr lang="en-GB" sz="2400">
                <a:solidFill>
                  <a:schemeClr val="lt1"/>
                </a:solidFill>
                <a:latin typeface="Arial"/>
                <a:ea typeface="Arial"/>
                <a:cs typeface="Arial"/>
                <a:sym typeface="Arial"/>
              </a:rPr>
              <a:t>RESPECTFUL COMMUNICATION ONLINE</a:t>
            </a:r>
            <a:endParaRPr sz="2400">
              <a:solidFill>
                <a:schemeClr val="lt1"/>
              </a:solidFill>
            </a:endParaRPr>
          </a:p>
        </p:txBody>
      </p:sp>
      <p:pic>
        <p:nvPicPr>
          <p:cNvPr id="2015" name="Google Shape;2015;p58"/>
          <p:cNvPicPr preferRelativeResize="0"/>
          <p:nvPr/>
        </p:nvPicPr>
        <p:blipFill rotWithShape="1">
          <a:blip r:embed="rId4">
            <a:alphaModFix/>
          </a:blip>
          <a:srcRect/>
          <a:stretch/>
        </p:blipFill>
        <p:spPr>
          <a:xfrm>
            <a:off x="3395276" y="79322"/>
            <a:ext cx="2542006" cy="562043"/>
          </a:xfrm>
          <a:prstGeom prst="rect">
            <a:avLst/>
          </a:prstGeom>
          <a:noFill/>
          <a:ln>
            <a:noFill/>
          </a:ln>
        </p:spPr>
      </p:pic>
      <p:sp>
        <p:nvSpPr>
          <p:cNvPr id="2016" name="Google Shape;2016;p58"/>
          <p:cNvSpPr/>
          <p:nvPr/>
        </p:nvSpPr>
        <p:spPr>
          <a:xfrm>
            <a:off x="3395276" y="4532260"/>
            <a:ext cx="184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2017" name="Google Shape;2017;p58"/>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18" name="Google Shape;2018;p58"/>
          <p:cNvPicPr preferRelativeResize="0"/>
          <p:nvPr/>
        </p:nvPicPr>
        <p:blipFill rotWithShape="1">
          <a:blip r:embed="rId5">
            <a:alphaModFix/>
          </a:blip>
          <a:srcRect/>
          <a:stretch/>
        </p:blipFill>
        <p:spPr>
          <a:xfrm>
            <a:off x="5937281" y="4311656"/>
            <a:ext cx="1479001" cy="1056761"/>
          </a:xfrm>
          <a:prstGeom prst="rect">
            <a:avLst/>
          </a:prstGeom>
          <a:noFill/>
          <a:ln>
            <a:noFill/>
          </a:ln>
        </p:spPr>
      </p:pic>
      <p:pic>
        <p:nvPicPr>
          <p:cNvPr id="2019" name="Google Shape;2019;p58"/>
          <p:cNvPicPr preferRelativeResize="0"/>
          <p:nvPr/>
        </p:nvPicPr>
        <p:blipFill rotWithShape="1">
          <a:blip r:embed="rId6">
            <a:alphaModFix/>
          </a:blip>
          <a:srcRect/>
          <a:stretch/>
        </p:blipFill>
        <p:spPr>
          <a:xfrm>
            <a:off x="4159538" y="4701765"/>
            <a:ext cx="1980352" cy="276544"/>
          </a:xfrm>
          <a:prstGeom prst="rect">
            <a:avLst/>
          </a:prstGeom>
          <a:noFill/>
          <a:ln>
            <a:noFill/>
          </a:ln>
        </p:spPr>
      </p:pic>
      <p:pic>
        <p:nvPicPr>
          <p:cNvPr id="2020" name="Google Shape;2020;p58"/>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2021" name="Google Shape;2021;p58"/>
          <p:cNvPicPr preferRelativeResize="0"/>
          <p:nvPr/>
        </p:nvPicPr>
        <p:blipFill rotWithShape="1">
          <a:blip r:embed="rId8">
            <a:alphaModFix/>
          </a:blip>
          <a:srcRect/>
          <a:stretch/>
        </p:blipFill>
        <p:spPr>
          <a:xfrm>
            <a:off x="1875737" y="4577941"/>
            <a:ext cx="1310205" cy="5126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34" name="Google Shape;2134;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10</a:t>
            </a:fld>
            <a:endParaRPr/>
          </a:p>
        </p:txBody>
      </p:sp>
      <p:sp>
        <p:nvSpPr>
          <p:cNvPr id="2135" name="Google Shape;2135;p67"/>
          <p:cNvSpPr txBox="1"/>
          <p:nvPr/>
        </p:nvSpPr>
        <p:spPr>
          <a:xfrm>
            <a:off x="249692" y="534981"/>
            <a:ext cx="11453100" cy="47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B0F0"/>
                </a:solidFill>
                <a:latin typeface="Montserrat"/>
                <a:ea typeface="Montserrat"/>
                <a:cs typeface="Montserrat"/>
                <a:sym typeface="Montserrat"/>
              </a:rPr>
              <a:t>#CONNECTED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FFCF29"/>
                </a:solidFill>
                <a:latin typeface="Montserrat"/>
                <a:ea typeface="Montserrat"/>
                <a:cs typeface="Montserrat"/>
                <a:sym typeface="Montserrat"/>
              </a:rPr>
              <a:t>RESPECTFUL ONLINE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FF0000"/>
                </a:solidFill>
                <a:latin typeface="Montserrat"/>
                <a:ea typeface="Montserrat"/>
                <a:cs typeface="Montserrat"/>
                <a:sym typeface="Montserrat"/>
              </a:rPr>
              <a:t>COMMUNICATION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B0F0"/>
              </a:solidFill>
              <a:latin typeface="Montserrat"/>
              <a:ea typeface="Montserrat"/>
              <a:cs typeface="Montserrat"/>
              <a:sym typeface="Montserrat"/>
            </a:endParaRPr>
          </a:p>
        </p:txBody>
      </p:sp>
      <p:sp>
        <p:nvSpPr>
          <p:cNvPr id="2136" name="Google Shape;2136;p67"/>
          <p:cNvSpPr/>
          <p:nvPr/>
        </p:nvSpPr>
        <p:spPr>
          <a:xfrm>
            <a:off x="249692" y="2541605"/>
            <a:ext cx="7114800" cy="100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GB" sz="1800" b="1" i="0" u="none" strike="noStrike" cap="none">
                <a:solidFill>
                  <a:srgbClr val="000000"/>
                </a:solidFill>
                <a:latin typeface="Montserrat"/>
                <a:ea typeface="Montserrat"/>
                <a:cs typeface="Montserrat"/>
                <a:sym typeface="Montserrat"/>
              </a:rPr>
              <a:t>Click the link to play video: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Arial"/>
              <a:buNone/>
            </a:pPr>
            <a:r>
              <a:rPr lang="en-GB" sz="1800" b="1" i="0" u="sng" strike="noStrike" cap="none">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https://vimeo.com/359094916</a:t>
            </a:r>
            <a:endParaRPr sz="18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pic>
        <p:nvPicPr>
          <p:cNvPr id="2137" name="Google Shape;2137;p67"/>
          <p:cNvPicPr preferRelativeResize="0"/>
          <p:nvPr/>
        </p:nvPicPr>
        <p:blipFill rotWithShape="1">
          <a:blip r:embed="rId4">
            <a:alphaModFix/>
          </a:blip>
          <a:srcRect/>
          <a:stretch/>
        </p:blipFill>
        <p:spPr>
          <a:xfrm>
            <a:off x="4000500" y="591715"/>
            <a:ext cx="4905375" cy="4276873"/>
          </a:xfrm>
          <a:prstGeom prst="rect">
            <a:avLst/>
          </a:prstGeom>
          <a:noFill/>
          <a:ln>
            <a:noFill/>
          </a:ln>
        </p:spPr>
      </p:pic>
      <p:pic>
        <p:nvPicPr>
          <p:cNvPr id="2138" name="Google Shape;2138;p67"/>
          <p:cNvPicPr preferRelativeResize="0"/>
          <p:nvPr/>
        </p:nvPicPr>
        <p:blipFill rotWithShape="1">
          <a:blip r:embed="rId5">
            <a:alphaModFix/>
          </a:blip>
          <a:srcRect/>
          <a:stretch/>
        </p:blipFill>
        <p:spPr>
          <a:xfrm>
            <a:off x="249692" y="4384171"/>
            <a:ext cx="2420909" cy="535268"/>
          </a:xfrm>
          <a:prstGeom prst="rect">
            <a:avLst/>
          </a:prstGeom>
          <a:noFill/>
          <a:ln>
            <a:noFill/>
          </a:ln>
        </p:spPr>
      </p:pic>
      <p:pic>
        <p:nvPicPr>
          <p:cNvPr id="2139" name="Google Shape;2139;p67"/>
          <p:cNvPicPr preferRelativeResize="0"/>
          <p:nvPr/>
        </p:nvPicPr>
        <p:blipFill rotWithShape="1">
          <a:blip r:embed="rId6">
            <a:alphaModFix/>
          </a:blip>
          <a:srcRect/>
          <a:stretch/>
        </p:blipFill>
        <p:spPr>
          <a:xfrm>
            <a:off x="2540264" y="4049958"/>
            <a:ext cx="1968323" cy="1399785"/>
          </a:xfrm>
          <a:prstGeom prst="rect">
            <a:avLst/>
          </a:prstGeom>
          <a:noFill/>
          <a:ln>
            <a:noFill/>
          </a:ln>
        </p:spPr>
      </p:pic>
      <p:pic>
        <p:nvPicPr>
          <p:cNvPr id="2140" name="Google Shape;2140;p67" descr="Copy of Presentation (16_9) – Untitled Design (1).png"/>
          <p:cNvPicPr preferRelativeResize="0"/>
          <p:nvPr/>
        </p:nvPicPr>
        <p:blipFill rotWithShape="1">
          <a:blip r:embed="rId7">
            <a:alphaModFix/>
          </a:blip>
          <a:srcRect l="3468" t="3207" r="2793" b="3282"/>
          <a:stretch/>
        </p:blipFill>
        <p:spPr>
          <a:xfrm>
            <a:off x="4221363" y="849636"/>
            <a:ext cx="4477200" cy="257631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68"/>
          <p:cNvSpPr/>
          <p:nvPr/>
        </p:nvSpPr>
        <p:spPr>
          <a:xfrm>
            <a:off x="5661600" y="227661"/>
            <a:ext cx="2915100" cy="477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500" b="1" i="0" u="none" strike="noStrike" cap="none" dirty="0">
                <a:solidFill>
                  <a:srgbClr val="000090"/>
                </a:solidFill>
                <a:latin typeface="Montserrat"/>
                <a:ea typeface="Montserrat"/>
                <a:cs typeface="Montserrat"/>
                <a:sym typeface="Montserrat"/>
              </a:rPr>
              <a:t>LET’S DISCUSS…</a:t>
            </a:r>
            <a:endParaRPr sz="2500" b="1" i="0" u="none" strike="noStrike" cap="none" dirty="0">
              <a:solidFill>
                <a:srgbClr val="000090"/>
              </a:solidFill>
              <a:latin typeface="Montserrat"/>
              <a:ea typeface="Montserrat"/>
              <a:cs typeface="Montserrat"/>
              <a:sym typeface="Montserrat"/>
            </a:endParaRPr>
          </a:p>
        </p:txBody>
      </p:sp>
      <p:sp>
        <p:nvSpPr>
          <p:cNvPr id="2146" name="Google Shape;2146;p68"/>
          <p:cNvSpPr/>
          <p:nvPr/>
        </p:nvSpPr>
        <p:spPr>
          <a:xfrm>
            <a:off x="4884002" y="1293062"/>
            <a:ext cx="4004700" cy="2785500"/>
          </a:xfrm>
          <a:prstGeom prst="rect">
            <a:avLst/>
          </a:prstGeom>
          <a:noFill/>
          <a:ln>
            <a:noFill/>
          </a:ln>
        </p:spPr>
        <p:txBody>
          <a:bodyPr spcFirstLastPara="1" wrap="square" lIns="91425" tIns="45700" rIns="91425" bIns="45700" anchor="t" anchorCtr="0">
            <a:noAutofit/>
          </a:bodyPr>
          <a:lstStyle/>
          <a:p>
            <a:pPr marL="457200" marR="0" lvl="0" indent="-450850" algn="l" rtl="0">
              <a:lnSpc>
                <a:spcPct val="115000"/>
              </a:lnSpc>
              <a:spcBef>
                <a:spcPts val="0"/>
              </a:spcBef>
              <a:spcAft>
                <a:spcPts val="0"/>
              </a:spcAft>
              <a:buClr>
                <a:srgbClr val="4A86E8"/>
              </a:buClr>
              <a:buSzPts val="2400"/>
              <a:buFont typeface="Arial"/>
              <a:buChar char="•"/>
            </a:pPr>
            <a:r>
              <a:rPr lang="en-GB" sz="2400" b="1" i="0" u="none" strike="noStrike" cap="none" dirty="0">
                <a:solidFill>
                  <a:srgbClr val="00B0F0"/>
                </a:solidFill>
                <a:latin typeface="Montserrat"/>
                <a:ea typeface="Montserrat"/>
                <a:cs typeface="Montserrat"/>
                <a:sym typeface="Montserrat"/>
              </a:rPr>
              <a:t>How would you feel? </a:t>
            </a:r>
            <a:endParaRPr sz="2400" b="1" i="0" u="none" strike="noStrike" cap="none" dirty="0">
              <a:solidFill>
                <a:srgbClr val="00B0F0"/>
              </a:solidFill>
              <a:latin typeface="Montserrat"/>
              <a:ea typeface="Montserrat"/>
              <a:cs typeface="Montserrat"/>
              <a:sym typeface="Montserrat"/>
            </a:endParaRPr>
          </a:p>
          <a:p>
            <a:pPr marL="457200" marR="0" lvl="0" indent="-450850" algn="l" rtl="0">
              <a:lnSpc>
                <a:spcPct val="115000"/>
              </a:lnSpc>
              <a:spcBef>
                <a:spcPts val="0"/>
              </a:spcBef>
              <a:spcAft>
                <a:spcPts val="0"/>
              </a:spcAft>
              <a:buClr>
                <a:srgbClr val="4A86E8"/>
              </a:buClr>
              <a:buSzPts val="2400"/>
              <a:buFont typeface="Arial"/>
              <a:buChar char="•"/>
            </a:pPr>
            <a:r>
              <a:rPr lang="en-GB" sz="2400" b="1" i="0" u="none" strike="noStrike" cap="none" dirty="0">
                <a:solidFill>
                  <a:srgbClr val="00B0F0"/>
                </a:solidFill>
                <a:latin typeface="Montserrat"/>
                <a:ea typeface="Montserrat"/>
                <a:cs typeface="Montserrat"/>
                <a:sym typeface="Montserrat"/>
              </a:rPr>
              <a:t>Who would you tell if you saw something on the internet that you did not like?</a:t>
            </a:r>
            <a:endParaRPr sz="2400" b="0" i="0" u="none" strike="noStrike" cap="none" dirty="0">
              <a:solidFill>
                <a:srgbClr val="00B0F0"/>
              </a:solidFill>
              <a:sym typeface="Arial"/>
            </a:endParaRPr>
          </a:p>
        </p:txBody>
      </p:sp>
      <p:sp>
        <p:nvSpPr>
          <p:cNvPr id="2147" name="Google Shape;2147;p68"/>
          <p:cNvSpPr/>
          <p:nvPr/>
        </p:nvSpPr>
        <p:spPr>
          <a:xfrm>
            <a:off x="482613" y="392879"/>
            <a:ext cx="3630600" cy="1202400"/>
          </a:xfrm>
          <a:prstGeom prst="wedgeRoundRectCallout">
            <a:avLst>
              <a:gd name="adj1" fmla="val -4364"/>
              <a:gd name="adj2" fmla="val 68091"/>
              <a:gd name="adj3" fmla="val 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8" name="Google Shape;2148;p68"/>
          <p:cNvSpPr txBox="1"/>
          <p:nvPr/>
        </p:nvSpPr>
        <p:spPr>
          <a:xfrm>
            <a:off x="482613" y="487079"/>
            <a:ext cx="3318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b="1" dirty="0">
                <a:solidFill>
                  <a:srgbClr val="FFFFFF"/>
                </a:solidFill>
                <a:latin typeface="Montserrat"/>
                <a:ea typeface="Montserrat"/>
                <a:cs typeface="Montserrat"/>
                <a:sym typeface="Montserrat"/>
              </a:rPr>
              <a:t>“I think people say things without thinking, not really understanding how it can affect someone.”</a:t>
            </a:r>
            <a:endParaRPr sz="1500" b="1" dirty="0">
              <a:solidFill>
                <a:srgbClr val="FFFFFF"/>
              </a:solidFill>
              <a:latin typeface="Montserrat"/>
              <a:ea typeface="Montserrat"/>
              <a:cs typeface="Montserrat"/>
              <a:sym typeface="Montserrat"/>
            </a:endParaRPr>
          </a:p>
        </p:txBody>
      </p:sp>
      <p:pic>
        <p:nvPicPr>
          <p:cNvPr id="2149" name="Google Shape;2149;p68"/>
          <p:cNvPicPr preferRelativeResize="0"/>
          <p:nvPr/>
        </p:nvPicPr>
        <p:blipFill rotWithShape="1">
          <a:blip r:embed="rId3">
            <a:alphaModFix/>
          </a:blip>
          <a:srcRect/>
          <a:stretch/>
        </p:blipFill>
        <p:spPr>
          <a:xfrm>
            <a:off x="5848147" y="4353796"/>
            <a:ext cx="2542006" cy="562043"/>
          </a:xfrm>
          <a:prstGeom prst="rect">
            <a:avLst/>
          </a:prstGeom>
          <a:noFill/>
          <a:ln>
            <a:noFill/>
          </a:ln>
        </p:spPr>
      </p:pic>
      <p:pic>
        <p:nvPicPr>
          <p:cNvPr id="2150" name="Google Shape;2150;p68"/>
          <p:cNvPicPr preferRelativeResize="0"/>
          <p:nvPr/>
        </p:nvPicPr>
        <p:blipFill>
          <a:blip r:embed="rId4">
            <a:alphaModFix/>
          </a:blip>
          <a:stretch>
            <a:fillRect/>
          </a:stretch>
        </p:blipFill>
        <p:spPr>
          <a:xfrm>
            <a:off x="613864" y="2039058"/>
            <a:ext cx="3499349" cy="2617363"/>
          </a:xfrm>
          <a:prstGeom prst="rect">
            <a:avLst/>
          </a:prstGeom>
          <a:noFill/>
          <a:ln w="7620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12</a:t>
            </a:fld>
            <a:endParaRPr/>
          </a:p>
        </p:txBody>
      </p:sp>
      <p:sp>
        <p:nvSpPr>
          <p:cNvPr id="2156" name="Google Shape;2156;p69"/>
          <p:cNvSpPr/>
          <p:nvPr/>
        </p:nvSpPr>
        <p:spPr>
          <a:xfrm>
            <a:off x="3327495" y="186597"/>
            <a:ext cx="5688900" cy="4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GB" sz="2400" b="1" i="0" u="none" strike="noStrike" cap="none" dirty="0">
                <a:solidFill>
                  <a:srgbClr val="5DC1FF"/>
                </a:solidFill>
                <a:latin typeface="Montserrat"/>
                <a:ea typeface="Montserrat"/>
                <a:cs typeface="Montserrat"/>
                <a:sym typeface="Montserrat"/>
              </a:rPr>
              <a:t>LET'S DISCUSS…</a:t>
            </a:r>
            <a:r>
              <a:rPr lang="en-GB" sz="2400" b="1" i="0" u="none" strike="noStrike" cap="none" dirty="0">
                <a:solidFill>
                  <a:srgbClr val="FF0000"/>
                </a:solidFill>
                <a:latin typeface="Montserrat"/>
                <a:ea typeface="Montserrat"/>
                <a:cs typeface="Montserrat"/>
                <a:sym typeface="Montserrat"/>
              </a:rPr>
              <a:t> </a:t>
            </a:r>
            <a:r>
              <a:rPr lang="en-GB" sz="2400" b="1" i="0" u="none" strike="noStrike" cap="none" dirty="0">
                <a:solidFill>
                  <a:srgbClr val="FFCF29"/>
                </a:solidFill>
                <a:latin typeface="Montserrat"/>
                <a:ea typeface="Montserrat"/>
                <a:cs typeface="Montserrat"/>
                <a:sym typeface="Montserrat"/>
              </a:rPr>
              <a:t>RESPECT ONLINE</a:t>
            </a:r>
            <a:endParaRPr sz="2400" b="1" i="0" u="none" strike="noStrike" cap="none" dirty="0">
              <a:solidFill>
                <a:srgbClr val="FFCF29"/>
              </a:solidFill>
              <a:latin typeface="Montserrat"/>
              <a:ea typeface="Montserrat"/>
              <a:cs typeface="Montserrat"/>
              <a:sym typeface="Montserrat"/>
            </a:endParaRPr>
          </a:p>
        </p:txBody>
      </p:sp>
      <p:pic>
        <p:nvPicPr>
          <p:cNvPr id="2157" name="Google Shape;2157;p69"/>
          <p:cNvPicPr preferRelativeResize="0"/>
          <p:nvPr/>
        </p:nvPicPr>
        <p:blipFill rotWithShape="1">
          <a:blip r:embed="rId3">
            <a:alphaModFix/>
          </a:blip>
          <a:srcRect/>
          <a:stretch/>
        </p:blipFill>
        <p:spPr>
          <a:xfrm>
            <a:off x="153499" y="142618"/>
            <a:ext cx="2542006" cy="562043"/>
          </a:xfrm>
          <a:prstGeom prst="rect">
            <a:avLst/>
          </a:prstGeom>
          <a:noFill/>
          <a:ln>
            <a:noFill/>
          </a:ln>
        </p:spPr>
      </p:pic>
      <p:sp>
        <p:nvSpPr>
          <p:cNvPr id="2158" name="Google Shape;2158;p69"/>
          <p:cNvSpPr/>
          <p:nvPr/>
        </p:nvSpPr>
        <p:spPr>
          <a:xfrm>
            <a:off x="596452" y="1856700"/>
            <a:ext cx="4460700" cy="143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i="0" u="none" strike="noStrike" cap="none" dirty="0">
                <a:solidFill>
                  <a:srgbClr val="5DC1FF"/>
                </a:solidFill>
                <a:latin typeface="Montserrat"/>
                <a:ea typeface="Montserrat"/>
                <a:cs typeface="Montserrat"/>
                <a:sym typeface="Montserrat"/>
              </a:rPr>
              <a:t>What does respect online look like, sound like, feel like?</a:t>
            </a:r>
            <a:endParaRPr sz="1400" b="0" i="0" u="none" strike="noStrike" cap="none" dirty="0">
              <a:solidFill>
                <a:srgbClr val="000000"/>
              </a:solidFill>
              <a:latin typeface="Arial"/>
              <a:ea typeface="Arial"/>
              <a:cs typeface="Arial"/>
              <a:sym typeface="Arial"/>
            </a:endParaRPr>
          </a:p>
        </p:txBody>
      </p:sp>
      <p:grpSp>
        <p:nvGrpSpPr>
          <p:cNvPr id="2159" name="Google Shape;2159;p69"/>
          <p:cNvGrpSpPr/>
          <p:nvPr/>
        </p:nvGrpSpPr>
        <p:grpSpPr>
          <a:xfrm rot="5400000">
            <a:off x="4935437" y="1224378"/>
            <a:ext cx="4131817" cy="3092405"/>
            <a:chOff x="531239" y="2245624"/>
            <a:chExt cx="4710234" cy="3525313"/>
          </a:xfrm>
        </p:grpSpPr>
        <p:pic>
          <p:nvPicPr>
            <p:cNvPr id="2160" name="Google Shape;2160;p69"/>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161" name="Google Shape;2161;p69"/>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162" name="Google Shape;2162;p69" descr="Screen Shot 2020-04-24 at 17.56.54.png"/>
          <p:cNvPicPr preferRelativeResize="0"/>
          <p:nvPr/>
        </p:nvPicPr>
        <p:blipFill rotWithShape="1">
          <a:blip r:embed="rId5">
            <a:alphaModFix/>
          </a:blip>
          <a:srcRect l="5873" t="3400"/>
          <a:stretch/>
        </p:blipFill>
        <p:spPr>
          <a:xfrm>
            <a:off x="5766467" y="1051646"/>
            <a:ext cx="2494913" cy="35694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70"/>
          <p:cNvSpPr/>
          <p:nvPr/>
        </p:nvSpPr>
        <p:spPr>
          <a:xfrm>
            <a:off x="4674712" y="659899"/>
            <a:ext cx="3764400" cy="29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4000" b="1" i="0" u="none" strike="noStrike" cap="none">
                <a:solidFill>
                  <a:srgbClr val="FF0000"/>
                </a:solidFill>
                <a:latin typeface="Montserrat"/>
                <a:ea typeface="Montserrat"/>
                <a:cs typeface="Montserrat"/>
                <a:sym typeface="Montserrat"/>
              </a:rPr>
              <a:t>QUIZ TIME:</a:t>
            </a:r>
            <a:endParaRPr b="1">
              <a:solidFill>
                <a:srgbClr val="FF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GB" sz="2600" b="1" i="0" u="none" strike="noStrike" cap="none">
                <a:solidFill>
                  <a:srgbClr val="FF0000"/>
                </a:solidFill>
                <a:latin typeface="Montserrat"/>
                <a:ea typeface="Montserrat"/>
                <a:cs typeface="Montserrat"/>
                <a:sym typeface="Montserrat"/>
              </a:rPr>
              <a:t>THE LAW, THE INTERNET and ME</a:t>
            </a:r>
            <a:endParaRPr b="1">
              <a:solidFill>
                <a:srgbClr val="FF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600" b="1" i="0" u="none" strike="noStrike" cap="none">
              <a:solidFill>
                <a:srgbClr val="FF0000"/>
              </a:solidFill>
              <a:latin typeface="Avenir"/>
              <a:ea typeface="Avenir"/>
              <a:cs typeface="Avenir"/>
              <a:sym typeface="Avenir"/>
            </a:endParaRPr>
          </a:p>
          <a:p>
            <a:pPr marL="0" marR="0" lvl="0" indent="0" algn="l" rtl="0">
              <a:lnSpc>
                <a:spcPct val="100000"/>
              </a:lnSpc>
              <a:spcBef>
                <a:spcPts val="0"/>
              </a:spcBef>
              <a:spcAft>
                <a:spcPts val="0"/>
              </a:spcAft>
              <a:buNone/>
            </a:pPr>
            <a:endParaRPr sz="2600" b="1" i="0" u="none" strike="noStrike" cap="none">
              <a:solidFill>
                <a:srgbClr val="FF0000"/>
              </a:solidFill>
              <a:latin typeface="Avenir"/>
              <a:ea typeface="Avenir"/>
              <a:cs typeface="Avenir"/>
              <a:sym typeface="Avenir"/>
            </a:endParaRPr>
          </a:p>
          <a:p>
            <a:pPr marL="0" marR="0" lvl="0" indent="0" algn="l" rtl="0">
              <a:lnSpc>
                <a:spcPct val="100000"/>
              </a:lnSpc>
              <a:spcBef>
                <a:spcPts val="0"/>
              </a:spcBef>
              <a:spcAft>
                <a:spcPts val="0"/>
              </a:spcAft>
              <a:buNone/>
            </a:pPr>
            <a:endParaRPr sz="4000" b="1" i="0" u="none" strike="noStrike" cap="none">
              <a:solidFill>
                <a:srgbClr val="FF0000"/>
              </a:solidFill>
              <a:latin typeface="Avenir"/>
              <a:ea typeface="Avenir"/>
              <a:cs typeface="Avenir"/>
              <a:sym typeface="Avenir"/>
            </a:endParaRPr>
          </a:p>
        </p:txBody>
      </p:sp>
      <p:sp>
        <p:nvSpPr>
          <p:cNvPr id="2168" name="Google Shape;2168;p70"/>
          <p:cNvSpPr/>
          <p:nvPr/>
        </p:nvSpPr>
        <p:spPr>
          <a:xfrm>
            <a:off x="4674699" y="2450225"/>
            <a:ext cx="34692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b="1" i="0" u="none" strike="noStrike" cap="none" dirty="0">
                <a:latin typeface="Montserrat"/>
                <a:ea typeface="Montserrat"/>
                <a:cs typeface="Montserrat"/>
                <a:sym typeface="Montserrat"/>
              </a:rPr>
              <a:t>Click for Kahoot quiz: </a:t>
            </a:r>
            <a:endParaRPr sz="2000" b="1" i="0" u="none" strike="noStrike" cap="none" dirty="0">
              <a:latin typeface="Montserrat"/>
              <a:ea typeface="Montserrat"/>
              <a:cs typeface="Montserrat"/>
              <a:sym typeface="Montserrat"/>
            </a:endParaRPr>
          </a:p>
          <a:p>
            <a:pPr marL="0" marR="0" lvl="0" indent="0" algn="l" rtl="0">
              <a:lnSpc>
                <a:spcPct val="100000"/>
              </a:lnSpc>
              <a:spcBef>
                <a:spcPts val="0"/>
              </a:spcBef>
              <a:spcAft>
                <a:spcPts val="0"/>
              </a:spcAft>
              <a:buNone/>
            </a:pPr>
            <a:r>
              <a:rPr lang="en-GB" sz="2000" b="1" dirty="0">
                <a:latin typeface="Montserrat"/>
                <a:ea typeface="Montserrat"/>
                <a:cs typeface="Montserrat"/>
                <a:sym typeface="Montserrat"/>
              </a:rPr>
              <a:t>https://</a:t>
            </a:r>
            <a:r>
              <a:rPr lang="en-GB" sz="2000" b="1" dirty="0" err="1">
                <a:latin typeface="Montserrat"/>
                <a:ea typeface="Montserrat"/>
                <a:cs typeface="Montserrat"/>
                <a:sym typeface="Montserrat"/>
              </a:rPr>
              <a:t>bit.ly</a:t>
            </a:r>
            <a:r>
              <a:rPr lang="en-GB" sz="2000" b="1" dirty="0">
                <a:latin typeface="Montserrat"/>
                <a:ea typeface="Montserrat"/>
                <a:cs typeface="Montserrat"/>
                <a:sym typeface="Montserrat"/>
              </a:rPr>
              <a:t>/3zvApoF</a:t>
            </a:r>
            <a:endParaRPr sz="2000" b="1" dirty="0">
              <a:latin typeface="Montserrat"/>
              <a:ea typeface="Montserrat"/>
              <a:cs typeface="Montserrat"/>
              <a:sym typeface="Montserrat"/>
            </a:endParaRPr>
          </a:p>
          <a:p>
            <a:pPr marL="0" marR="0" lvl="0" indent="0" algn="ctr" rtl="0">
              <a:lnSpc>
                <a:spcPct val="100000"/>
              </a:lnSpc>
              <a:spcBef>
                <a:spcPts val="0"/>
              </a:spcBef>
              <a:spcAft>
                <a:spcPts val="0"/>
              </a:spcAft>
              <a:buNone/>
            </a:pPr>
            <a:endParaRPr sz="1400" i="0" u="none" strike="noStrike" cap="none" dirty="0">
              <a:solidFill>
                <a:srgbClr val="FFFFFF"/>
              </a:solidFill>
              <a:latin typeface="Montserrat"/>
              <a:ea typeface="Montserrat"/>
              <a:cs typeface="Montserrat"/>
              <a:sym typeface="Montserrat"/>
            </a:endParaRPr>
          </a:p>
        </p:txBody>
      </p:sp>
      <p:pic>
        <p:nvPicPr>
          <p:cNvPr id="2169" name="Google Shape;2169;p70"/>
          <p:cNvPicPr preferRelativeResize="0"/>
          <p:nvPr/>
        </p:nvPicPr>
        <p:blipFill>
          <a:blip r:embed="rId3">
            <a:alphaModFix/>
          </a:blip>
          <a:stretch>
            <a:fillRect/>
          </a:stretch>
        </p:blipFill>
        <p:spPr>
          <a:xfrm>
            <a:off x="152400" y="1401125"/>
            <a:ext cx="3880120" cy="2182568"/>
          </a:xfrm>
          <a:prstGeom prst="rect">
            <a:avLst/>
          </a:prstGeom>
          <a:noFill/>
          <a:ln w="76200" cap="flat" cmpd="sng">
            <a:solidFill>
              <a:schemeClr val="dk2"/>
            </a:solidFill>
            <a:prstDash val="solid"/>
            <a:round/>
            <a:headEnd type="none" w="sm" len="sm"/>
            <a:tailEnd type="none" w="sm" len="sm"/>
          </a:ln>
        </p:spPr>
      </p:pic>
      <p:pic>
        <p:nvPicPr>
          <p:cNvPr id="2170" name="Google Shape;2170;p70"/>
          <p:cNvPicPr preferRelativeResize="0"/>
          <p:nvPr/>
        </p:nvPicPr>
        <p:blipFill rotWithShape="1">
          <a:blip r:embed="rId4">
            <a:alphaModFix/>
          </a:blip>
          <a:srcRect/>
          <a:stretch/>
        </p:blipFill>
        <p:spPr>
          <a:xfrm>
            <a:off x="153499" y="142618"/>
            <a:ext cx="2542006" cy="5620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71"/>
          <p:cNvSpPr txBox="1">
            <a:spLocks noGrp="1"/>
          </p:cNvSpPr>
          <p:nvPr>
            <p:ph type="title"/>
          </p:nvPr>
        </p:nvSpPr>
        <p:spPr>
          <a:xfrm>
            <a:off x="3425680" y="275975"/>
            <a:ext cx="5405454"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2200" dirty="0">
                <a:solidFill>
                  <a:srgbClr val="FF0000"/>
                </a:solidFill>
              </a:rPr>
              <a:t>What can we do if something goes wrong online? </a:t>
            </a:r>
            <a:endParaRPr sz="2000" dirty="0">
              <a:solidFill>
                <a:srgbClr val="FF0000"/>
              </a:solidFill>
            </a:endParaRPr>
          </a:p>
        </p:txBody>
      </p:sp>
      <p:sp>
        <p:nvSpPr>
          <p:cNvPr id="2176" name="Google Shape;2176;p71"/>
          <p:cNvSpPr txBox="1">
            <a:spLocks noGrp="1"/>
          </p:cNvSpPr>
          <p:nvPr>
            <p:ph type="body" idx="1"/>
          </p:nvPr>
        </p:nvSpPr>
        <p:spPr>
          <a:xfrm>
            <a:off x="1405000" y="1164075"/>
            <a:ext cx="7008900" cy="30789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60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Stop Communication.</a:t>
            </a:r>
            <a:endParaRPr sz="16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Block </a:t>
            </a:r>
            <a:r>
              <a:rPr lang="en-GB" sz="1600">
                <a:solidFill>
                  <a:schemeClr val="dk1"/>
                </a:solidFill>
                <a:latin typeface="Montserrat"/>
                <a:ea typeface="Montserrat"/>
                <a:cs typeface="Montserrat"/>
                <a:sym typeface="Montserrat"/>
              </a:rPr>
              <a:t>harassing messages or profiles online. </a:t>
            </a:r>
            <a:endParaRPr sz="16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Talk </a:t>
            </a:r>
            <a:r>
              <a:rPr lang="en-GB" sz="1600">
                <a:solidFill>
                  <a:schemeClr val="dk1"/>
                </a:solidFill>
                <a:latin typeface="Montserrat"/>
                <a:ea typeface="Montserrat"/>
                <a:cs typeface="Montserrat"/>
                <a:sym typeface="Montserrat"/>
              </a:rPr>
              <a:t>to someone you trust, your parents, a teacher or another adult you trust, if something upsets, confuses or annoys you online, they can  offer a great deal of advice and support.</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Char char="➔"/>
            </a:pPr>
            <a:r>
              <a:rPr lang="en-GB" sz="1600">
                <a:solidFill>
                  <a:srgbClr val="000000"/>
                </a:solidFill>
                <a:highlight>
                  <a:srgbClr val="FFFFFF"/>
                </a:highlight>
                <a:latin typeface="Montserrat"/>
                <a:ea typeface="Montserrat"/>
                <a:cs typeface="Montserrat"/>
                <a:sym typeface="Montserrat"/>
              </a:rPr>
              <a:t>If you can’t speak to someone you know or trust </a:t>
            </a:r>
            <a:r>
              <a:rPr lang="en-GB" sz="1600" b="1">
                <a:solidFill>
                  <a:srgbClr val="000000"/>
                </a:solidFill>
                <a:highlight>
                  <a:srgbClr val="FFFFFF"/>
                </a:highlight>
                <a:latin typeface="Montserrat"/>
                <a:ea typeface="Montserrat"/>
                <a:cs typeface="Montserrat"/>
                <a:sym typeface="Montserrat"/>
              </a:rPr>
              <a:t>call </a:t>
            </a:r>
            <a:r>
              <a:rPr lang="en-GB" sz="1600" b="1">
                <a:solidFill>
                  <a:srgbClr val="000000"/>
                </a:solidFill>
                <a:highlight>
                  <a:srgbClr val="FFFFFF"/>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Childline</a:t>
            </a:r>
            <a:r>
              <a:rPr lang="en-GB" sz="1600">
                <a:solidFill>
                  <a:srgbClr val="000000"/>
                </a:solidFill>
                <a:highlight>
                  <a:srgbClr val="FFFFFF"/>
                </a:highlight>
                <a:latin typeface="Montserrat"/>
                <a:ea typeface="Montserrat"/>
                <a:cs typeface="Montserrat"/>
                <a:sym typeface="Montserrat"/>
              </a:rPr>
              <a:t>.</a:t>
            </a:r>
            <a:endParaRPr sz="1600">
              <a:solidFill>
                <a:srgbClr val="000000"/>
              </a:solidFill>
              <a:highlight>
                <a:srgbClr val="FFFFFF"/>
              </a:highlight>
              <a:latin typeface="Montserrat"/>
              <a:ea typeface="Montserrat"/>
              <a:cs typeface="Montserrat"/>
              <a:sym typeface="Montserrat"/>
            </a:endParaRPr>
          </a:p>
          <a:p>
            <a:pPr marL="457200" lvl="0" indent="0" algn="l" rtl="0">
              <a:lnSpc>
                <a:spcPct val="115000"/>
              </a:lnSpc>
              <a:spcBef>
                <a:spcPts val="0"/>
              </a:spcBef>
              <a:spcAft>
                <a:spcPts val="0"/>
              </a:spcAft>
              <a:buNone/>
            </a:pPr>
            <a:r>
              <a:rPr lang="en-GB" sz="1600" b="1">
                <a:solidFill>
                  <a:srgbClr val="000000"/>
                </a:solidFill>
                <a:highlight>
                  <a:srgbClr val="FFFFFF"/>
                </a:highlight>
                <a:latin typeface="Montserrat"/>
                <a:ea typeface="Montserrat"/>
                <a:cs typeface="Montserrat"/>
                <a:sym typeface="Montserrat"/>
              </a:rPr>
              <a:t>Free Phone: 1800 66 66 66,</a:t>
            </a:r>
            <a:r>
              <a:rPr lang="en-GB" sz="1600">
                <a:solidFill>
                  <a:srgbClr val="000000"/>
                </a:solidFill>
                <a:highlight>
                  <a:srgbClr val="FFFFFF"/>
                </a:highlight>
                <a:latin typeface="Montserrat"/>
                <a:ea typeface="Montserrat"/>
                <a:cs typeface="Montserrat"/>
                <a:sym typeface="Montserrat"/>
              </a:rPr>
              <a:t> </a:t>
            </a:r>
            <a:r>
              <a:rPr lang="en-GB" sz="1600" b="1">
                <a:solidFill>
                  <a:srgbClr val="000000"/>
                </a:solidFill>
                <a:highlight>
                  <a:srgbClr val="FFFFFF"/>
                </a:highlight>
                <a:latin typeface="Montserrat"/>
                <a:ea typeface="Montserrat"/>
                <a:cs typeface="Montserrat"/>
                <a:sym typeface="Montserrat"/>
              </a:rPr>
              <a:t>Free Text: 50100</a:t>
            </a:r>
            <a:r>
              <a:rPr lang="en-GB" sz="1600">
                <a:solidFill>
                  <a:srgbClr val="000000"/>
                </a:solidFill>
                <a:highlight>
                  <a:srgbClr val="FFFFFF"/>
                </a:highlight>
                <a:latin typeface="Montserrat"/>
                <a:ea typeface="Montserrat"/>
                <a:cs typeface="Montserrat"/>
                <a:sym typeface="Montserrat"/>
              </a:rPr>
              <a:t> or chat online </a:t>
            </a:r>
            <a:r>
              <a:rPr lang="en-GB" sz="1600" b="1">
                <a:solidFill>
                  <a:srgbClr val="000000"/>
                </a:solidFill>
                <a:highlight>
                  <a:srgbClr val="FFFFFF"/>
                </a:highlight>
                <a:latin typeface="Montserrat"/>
                <a:ea typeface="Montserrat"/>
                <a:cs typeface="Montserrat"/>
                <a:sym typeface="Montserrat"/>
              </a:rPr>
              <a:t>www.childline.ie </a:t>
            </a:r>
            <a:endParaRPr sz="1600" b="1">
              <a:solidFill>
                <a:schemeClr val="dk1"/>
              </a:solidFill>
              <a:latin typeface="Montserrat"/>
              <a:ea typeface="Montserrat"/>
              <a:cs typeface="Montserrat"/>
              <a:sym typeface="Montserrat"/>
            </a:endParaRPr>
          </a:p>
          <a:p>
            <a:pPr marL="457200" lvl="0" indent="0" algn="l" rtl="0">
              <a:lnSpc>
                <a:spcPct val="150000"/>
              </a:lnSpc>
              <a:spcBef>
                <a:spcPts val="600"/>
              </a:spcBef>
              <a:spcAft>
                <a:spcPts val="0"/>
              </a:spcAft>
              <a:buNone/>
            </a:pPr>
            <a:endParaRPr sz="1600">
              <a:solidFill>
                <a:schemeClr val="dk1"/>
              </a:solidFill>
              <a:latin typeface="Montserrat"/>
              <a:ea typeface="Montserrat"/>
              <a:cs typeface="Montserrat"/>
              <a:sym typeface="Montserrat"/>
            </a:endParaRPr>
          </a:p>
          <a:p>
            <a:pPr marL="914400" lvl="0" indent="0" algn="l" rtl="0">
              <a:lnSpc>
                <a:spcPct val="150000"/>
              </a:lnSpc>
              <a:spcBef>
                <a:spcPts val="600"/>
              </a:spcBef>
              <a:spcAft>
                <a:spcPts val="0"/>
              </a:spcAft>
              <a:buNone/>
            </a:pPr>
            <a:endParaRPr sz="1600"/>
          </a:p>
        </p:txBody>
      </p:sp>
      <p:sp>
        <p:nvSpPr>
          <p:cNvPr id="2177" name="Google Shape;2177;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14</a:t>
            </a:fld>
            <a:endParaRPr/>
          </a:p>
        </p:txBody>
      </p:sp>
      <p:pic>
        <p:nvPicPr>
          <p:cNvPr id="2178" name="Google Shape;2178;p71"/>
          <p:cNvPicPr preferRelativeResize="0"/>
          <p:nvPr/>
        </p:nvPicPr>
        <p:blipFill rotWithShape="1">
          <a:blip r:embed="rId4">
            <a:alphaModFix/>
          </a:blip>
          <a:srcRect/>
          <a:stretch/>
        </p:blipFill>
        <p:spPr>
          <a:xfrm>
            <a:off x="195294" y="4462975"/>
            <a:ext cx="2149144" cy="491320"/>
          </a:xfrm>
          <a:prstGeom prst="rect">
            <a:avLst/>
          </a:prstGeom>
          <a:noFill/>
          <a:ln>
            <a:noFill/>
          </a:ln>
        </p:spPr>
      </p:pic>
      <p:pic>
        <p:nvPicPr>
          <p:cNvPr id="2179" name="Google Shape;2179;p71"/>
          <p:cNvPicPr preferRelativeResize="0"/>
          <p:nvPr/>
        </p:nvPicPr>
        <p:blipFill rotWithShape="1">
          <a:blip r:embed="rId5">
            <a:alphaModFix/>
          </a:blip>
          <a:srcRect/>
          <a:stretch/>
        </p:blipFill>
        <p:spPr>
          <a:xfrm>
            <a:off x="2715048" y="3993225"/>
            <a:ext cx="2002526" cy="1430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3"/>
        <p:cNvGrpSpPr/>
        <p:nvPr/>
      </p:nvGrpSpPr>
      <p:grpSpPr>
        <a:xfrm>
          <a:off x="0" y="0"/>
          <a:ext cx="0" cy="0"/>
          <a:chOff x="0" y="0"/>
          <a:chExt cx="0" cy="0"/>
        </a:xfrm>
      </p:grpSpPr>
      <p:sp>
        <p:nvSpPr>
          <p:cNvPr id="2184" name="Google Shape;2184;p72"/>
          <p:cNvSpPr txBox="1">
            <a:spLocks noGrp="1"/>
          </p:cNvSpPr>
          <p:nvPr>
            <p:ph type="title"/>
          </p:nvPr>
        </p:nvSpPr>
        <p:spPr>
          <a:xfrm>
            <a:off x="3799075" y="275950"/>
            <a:ext cx="47577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2200" dirty="0">
                <a:solidFill>
                  <a:srgbClr val="FF0000"/>
                </a:solidFill>
              </a:rPr>
              <a:t>What can we do if something goes wrong online? </a:t>
            </a:r>
            <a:endParaRPr sz="2000" dirty="0">
              <a:solidFill>
                <a:srgbClr val="FF0000"/>
              </a:solidFill>
            </a:endParaRPr>
          </a:p>
        </p:txBody>
      </p:sp>
      <p:sp>
        <p:nvSpPr>
          <p:cNvPr id="2185" name="Google Shape;2185;p72"/>
          <p:cNvSpPr txBox="1">
            <a:spLocks noGrp="1"/>
          </p:cNvSpPr>
          <p:nvPr>
            <p:ph type="body" idx="1"/>
          </p:nvPr>
        </p:nvSpPr>
        <p:spPr>
          <a:xfrm>
            <a:off x="1426675" y="944050"/>
            <a:ext cx="7130100" cy="30789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60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Take a screenshot </a:t>
            </a:r>
            <a:r>
              <a:rPr lang="en-GB" sz="1600">
                <a:solidFill>
                  <a:schemeClr val="dk1"/>
                </a:solidFill>
                <a:latin typeface="Montserrat"/>
                <a:ea typeface="Montserrat"/>
                <a:cs typeface="Montserrat"/>
                <a:sym typeface="Montserrat"/>
              </a:rPr>
              <a:t>and preserve the evidence. </a:t>
            </a:r>
            <a:r>
              <a:rPr lang="en-GB" sz="1600" b="1">
                <a:solidFill>
                  <a:schemeClr val="dk1"/>
                </a:solidFill>
                <a:latin typeface="Montserrat"/>
                <a:ea typeface="Montserrat"/>
                <a:cs typeface="Montserrat"/>
                <a:sym typeface="Montserrat"/>
              </a:rPr>
              <a:t>Don’t delete anything.</a:t>
            </a:r>
            <a:endParaRPr sz="16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Char char="➔"/>
            </a:pPr>
            <a:r>
              <a:rPr lang="en-GB" sz="1600" b="1">
                <a:solidFill>
                  <a:schemeClr val="dk1"/>
                </a:solidFill>
                <a:latin typeface="Montserrat"/>
                <a:ea typeface="Montserrat"/>
                <a:cs typeface="Montserrat"/>
                <a:sym typeface="Montserrat"/>
              </a:rPr>
              <a:t>Report any problems </a:t>
            </a:r>
            <a:r>
              <a:rPr lang="en-GB" sz="1600">
                <a:solidFill>
                  <a:schemeClr val="dk1"/>
                </a:solidFill>
                <a:latin typeface="Montserrat"/>
                <a:ea typeface="Montserrat"/>
                <a:cs typeface="Montserrat"/>
                <a:sym typeface="Montserrat"/>
              </a:rPr>
              <a:t>responsible websites, apps and online games provide ways for their users to report things such as bullying, rude or false material. </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Char char="➔"/>
            </a:pPr>
            <a:r>
              <a:rPr lang="en-GB" sz="1600">
                <a:solidFill>
                  <a:schemeClr val="dk1"/>
                </a:solidFill>
                <a:latin typeface="Montserrat"/>
                <a:ea typeface="Montserrat"/>
                <a:cs typeface="Montserrat"/>
                <a:sym typeface="Montserrat"/>
              </a:rPr>
              <a:t>If you are the victim of online bullying, harassment or any crime online </a:t>
            </a:r>
            <a:r>
              <a:rPr lang="en-GB" sz="1600" b="1">
                <a:solidFill>
                  <a:schemeClr val="dk1"/>
                </a:solidFill>
                <a:latin typeface="Montserrat"/>
                <a:ea typeface="Montserrat"/>
                <a:cs typeface="Montserrat"/>
                <a:sym typeface="Montserrat"/>
              </a:rPr>
              <a:t>report it to</a:t>
            </a:r>
            <a:r>
              <a:rPr lang="en-GB" sz="1600" b="1">
                <a:solidFill>
                  <a:srgbClr val="000000"/>
                </a:solidFill>
                <a:latin typeface="Montserrat"/>
                <a:ea typeface="Montserrat"/>
                <a:cs typeface="Montserrat"/>
                <a:sym typeface="Montserrat"/>
              </a:rPr>
              <a:t> </a:t>
            </a:r>
            <a:r>
              <a:rPr lang="en-GB" sz="1600" b="1">
                <a:solidFill>
                  <a:srgbClr val="000000"/>
                </a:solidFill>
                <a:highlight>
                  <a:srgbClr val="FFFFFF"/>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An Garda Síochána</a:t>
            </a:r>
            <a:r>
              <a:rPr lang="en-GB" sz="1600" b="1">
                <a:solidFill>
                  <a:srgbClr val="000000"/>
                </a:solidFill>
                <a:highlight>
                  <a:srgbClr val="FFFFFF"/>
                </a:highlight>
                <a:latin typeface="Montserrat"/>
                <a:ea typeface="Montserrat"/>
                <a:cs typeface="Montserrat"/>
                <a:sym typeface="Montserrat"/>
              </a:rPr>
              <a:t>. </a:t>
            </a:r>
            <a:r>
              <a:rPr lang="en-GB" sz="1600">
                <a:solidFill>
                  <a:srgbClr val="000000"/>
                </a:solidFill>
                <a:highlight>
                  <a:srgbClr val="FFFFFF"/>
                </a:highlight>
                <a:latin typeface="Montserrat"/>
                <a:ea typeface="Montserrat"/>
                <a:cs typeface="Montserrat"/>
                <a:sym typeface="Montserrat"/>
              </a:rPr>
              <a:t>Contact your local Garda station, they will take your case seriously and deal with it in confidence, without judging you.</a:t>
            </a:r>
            <a:endParaRPr sz="1600">
              <a:solidFill>
                <a:srgbClr val="000000"/>
              </a:solidFill>
              <a:latin typeface="Montserrat"/>
              <a:ea typeface="Montserrat"/>
              <a:cs typeface="Montserrat"/>
              <a:sym typeface="Montserrat"/>
            </a:endParaRPr>
          </a:p>
          <a:p>
            <a:pPr marL="914400" lvl="0" indent="0" algn="l" rtl="0">
              <a:lnSpc>
                <a:spcPct val="150000"/>
              </a:lnSpc>
              <a:spcBef>
                <a:spcPts val="600"/>
              </a:spcBef>
              <a:spcAft>
                <a:spcPts val="0"/>
              </a:spcAft>
              <a:buNone/>
            </a:pPr>
            <a:endParaRPr sz="1600"/>
          </a:p>
        </p:txBody>
      </p:sp>
      <p:sp>
        <p:nvSpPr>
          <p:cNvPr id="2186" name="Google Shape;2186;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15</a:t>
            </a:fld>
            <a:endParaRPr/>
          </a:p>
        </p:txBody>
      </p:sp>
      <p:pic>
        <p:nvPicPr>
          <p:cNvPr id="2187" name="Google Shape;2187;p72"/>
          <p:cNvPicPr preferRelativeResize="0"/>
          <p:nvPr/>
        </p:nvPicPr>
        <p:blipFill rotWithShape="1">
          <a:blip r:embed="rId4">
            <a:alphaModFix/>
          </a:blip>
          <a:srcRect/>
          <a:stretch/>
        </p:blipFill>
        <p:spPr>
          <a:xfrm>
            <a:off x="195294" y="4462975"/>
            <a:ext cx="2149144" cy="491320"/>
          </a:xfrm>
          <a:prstGeom prst="rect">
            <a:avLst/>
          </a:prstGeom>
          <a:noFill/>
          <a:ln>
            <a:noFill/>
          </a:ln>
        </p:spPr>
      </p:pic>
      <p:pic>
        <p:nvPicPr>
          <p:cNvPr id="2188" name="Google Shape;2188;p72"/>
          <p:cNvPicPr preferRelativeResize="0"/>
          <p:nvPr/>
        </p:nvPicPr>
        <p:blipFill rotWithShape="1">
          <a:blip r:embed="rId5">
            <a:alphaModFix/>
          </a:blip>
          <a:srcRect/>
          <a:stretch/>
        </p:blipFill>
        <p:spPr>
          <a:xfrm>
            <a:off x="2715048" y="3993225"/>
            <a:ext cx="2002526" cy="1430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73"/>
          <p:cNvSpPr txBox="1">
            <a:spLocks noGrp="1"/>
          </p:cNvSpPr>
          <p:nvPr>
            <p:ph type="title"/>
          </p:nvPr>
        </p:nvSpPr>
        <p:spPr>
          <a:xfrm>
            <a:off x="2715050" y="275950"/>
            <a:ext cx="59508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2200">
                <a:solidFill>
                  <a:srgbClr val="FF0000"/>
                </a:solidFill>
              </a:rPr>
              <a:t>What can we do if we see someone else is being bullied online? </a:t>
            </a:r>
            <a:endParaRPr sz="2000">
              <a:solidFill>
                <a:srgbClr val="FF0000"/>
              </a:solidFill>
            </a:endParaRPr>
          </a:p>
        </p:txBody>
      </p:sp>
      <p:sp>
        <p:nvSpPr>
          <p:cNvPr id="2194" name="Google Shape;2194;p73"/>
          <p:cNvSpPr txBox="1">
            <a:spLocks noGrp="1"/>
          </p:cNvSpPr>
          <p:nvPr>
            <p:ph type="body" idx="1"/>
          </p:nvPr>
        </p:nvSpPr>
        <p:spPr>
          <a:xfrm>
            <a:off x="1750300" y="1032300"/>
            <a:ext cx="6806400" cy="3078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If you are worried a friend or someone you know is being bullied online:</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a:solidFill>
                  <a:schemeClr val="dk1"/>
                </a:solidFill>
                <a:latin typeface="Montserrat"/>
                <a:ea typeface="Montserrat"/>
                <a:cs typeface="Montserrat"/>
                <a:sym typeface="Montserrat"/>
              </a:rPr>
              <a:t>Let your friend know you are there for them.</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a:solidFill>
                  <a:schemeClr val="dk1"/>
                </a:solidFill>
                <a:latin typeface="Montserrat"/>
                <a:ea typeface="Montserrat"/>
                <a:cs typeface="Montserrat"/>
                <a:sym typeface="Montserrat"/>
              </a:rPr>
              <a:t>Don’t join in or share any comments, posts or pictures that may hurt others.</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a:solidFill>
                  <a:schemeClr val="dk1"/>
                </a:solidFill>
                <a:latin typeface="Montserrat"/>
                <a:ea typeface="Montserrat"/>
                <a:cs typeface="Montserrat"/>
                <a:sym typeface="Montserrat"/>
              </a:rPr>
              <a:t>Report the bullying to someone who can help – a parent or teacher.</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GB" sz="1600">
                <a:solidFill>
                  <a:schemeClr val="dk1"/>
                </a:solidFill>
                <a:latin typeface="Montserrat"/>
                <a:ea typeface="Montserrat"/>
                <a:cs typeface="Montserrat"/>
                <a:sym typeface="Montserrat"/>
              </a:rPr>
              <a:t>If you see offensive comments online report them to the platform.</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sz="1600" b="1">
                <a:solidFill>
                  <a:schemeClr val="dk1"/>
                </a:solidFill>
                <a:latin typeface="Montserrat"/>
                <a:ea typeface="Montserrat"/>
                <a:cs typeface="Montserrat"/>
                <a:sym typeface="Montserrat"/>
              </a:rPr>
              <a:t>No one should ever experience harassment online, we can all help make the internet a better place by standing up to online harassment and bullying. #Up2Us</a:t>
            </a:r>
            <a:endParaRPr sz="1600" b="1">
              <a:solidFill>
                <a:schemeClr val="dk1"/>
              </a:solidFill>
              <a:latin typeface="Montserrat"/>
              <a:ea typeface="Montserrat"/>
              <a:cs typeface="Montserrat"/>
              <a:sym typeface="Montserrat"/>
            </a:endParaRPr>
          </a:p>
          <a:p>
            <a:pPr marL="914400" lvl="0" indent="0" algn="l" rtl="0">
              <a:lnSpc>
                <a:spcPct val="150000"/>
              </a:lnSpc>
              <a:spcBef>
                <a:spcPts val="600"/>
              </a:spcBef>
              <a:spcAft>
                <a:spcPts val="0"/>
              </a:spcAft>
              <a:buNone/>
            </a:pPr>
            <a:endParaRPr sz="1600"/>
          </a:p>
        </p:txBody>
      </p:sp>
      <p:sp>
        <p:nvSpPr>
          <p:cNvPr id="2195" name="Google Shape;2195;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16</a:t>
            </a:fld>
            <a:endParaRPr/>
          </a:p>
        </p:txBody>
      </p:sp>
      <p:pic>
        <p:nvPicPr>
          <p:cNvPr id="2196" name="Google Shape;2196;p73"/>
          <p:cNvPicPr preferRelativeResize="0"/>
          <p:nvPr/>
        </p:nvPicPr>
        <p:blipFill rotWithShape="1">
          <a:blip r:embed="rId3">
            <a:alphaModFix/>
          </a:blip>
          <a:srcRect/>
          <a:stretch/>
        </p:blipFill>
        <p:spPr>
          <a:xfrm>
            <a:off x="97769" y="75175"/>
            <a:ext cx="2149144" cy="4913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17</a:t>
            </a:fld>
            <a:endParaRPr/>
          </a:p>
        </p:txBody>
      </p:sp>
      <p:sp>
        <p:nvSpPr>
          <p:cNvPr id="2202" name="Google Shape;2202;p74"/>
          <p:cNvSpPr/>
          <p:nvPr/>
        </p:nvSpPr>
        <p:spPr>
          <a:xfrm>
            <a:off x="3177101" y="258416"/>
            <a:ext cx="5813400" cy="477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500"/>
              <a:buFont typeface="Arial"/>
              <a:buNone/>
            </a:pPr>
            <a:r>
              <a:rPr lang="en-GB" sz="2500" b="1" i="0" u="none" strike="noStrike" cap="none" dirty="0">
                <a:solidFill>
                  <a:srgbClr val="5DC1FF"/>
                </a:solidFill>
                <a:latin typeface="Montserrat"/>
                <a:ea typeface="Montserrat"/>
                <a:cs typeface="Montserrat"/>
                <a:sym typeface="Montserrat"/>
              </a:rPr>
              <a:t>LET’S DISCUSS…</a:t>
            </a:r>
            <a:r>
              <a:rPr lang="en-GB" sz="2500" b="1" i="0" u="none" strike="noStrike" cap="none" dirty="0">
                <a:solidFill>
                  <a:srgbClr val="FF0000"/>
                </a:solidFill>
                <a:latin typeface="Montserrat"/>
                <a:ea typeface="Montserrat"/>
                <a:cs typeface="Montserrat"/>
                <a:sym typeface="Montserrat"/>
              </a:rPr>
              <a:t> </a:t>
            </a:r>
            <a:r>
              <a:rPr lang="en-GB" sz="2500" b="1" dirty="0">
                <a:solidFill>
                  <a:srgbClr val="FFB25E"/>
                </a:solidFill>
                <a:latin typeface="Montserrat"/>
                <a:ea typeface="Montserrat"/>
                <a:cs typeface="Montserrat"/>
                <a:sym typeface="Montserrat"/>
              </a:rPr>
              <a:t>GETTING HELP</a:t>
            </a:r>
            <a:endParaRPr sz="2500" b="1" i="0" u="none" strike="noStrike" cap="none" dirty="0">
              <a:solidFill>
                <a:srgbClr val="FFB25E"/>
              </a:solidFill>
              <a:latin typeface="Montserrat"/>
              <a:ea typeface="Montserrat"/>
              <a:cs typeface="Montserrat"/>
              <a:sym typeface="Montserrat"/>
            </a:endParaRPr>
          </a:p>
        </p:txBody>
      </p:sp>
      <p:sp>
        <p:nvSpPr>
          <p:cNvPr id="2203" name="Google Shape;2203;p74"/>
          <p:cNvSpPr/>
          <p:nvPr/>
        </p:nvSpPr>
        <p:spPr>
          <a:xfrm>
            <a:off x="5344157" y="1404974"/>
            <a:ext cx="35049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rgbClr val="5DC1FF"/>
                </a:solidFill>
                <a:latin typeface="Montserrat"/>
                <a:ea typeface="Montserrat"/>
                <a:cs typeface="Montserrat"/>
                <a:sym typeface="Montserrat"/>
              </a:rPr>
              <a:t>Who would you tell if you saw something on the internet that you did not like?</a:t>
            </a:r>
            <a:endParaRPr sz="1400" b="0" i="0" u="none" strike="noStrike" cap="none">
              <a:solidFill>
                <a:srgbClr val="5DC1FF"/>
              </a:solidFill>
              <a:latin typeface="Arial"/>
              <a:ea typeface="Arial"/>
              <a:cs typeface="Arial"/>
              <a:sym typeface="Arial"/>
            </a:endParaRPr>
          </a:p>
        </p:txBody>
      </p:sp>
      <p:sp>
        <p:nvSpPr>
          <p:cNvPr id="2204" name="Google Shape;2204;p74"/>
          <p:cNvSpPr/>
          <p:nvPr/>
        </p:nvSpPr>
        <p:spPr>
          <a:xfrm>
            <a:off x="747778" y="1119366"/>
            <a:ext cx="4301586" cy="352721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616161"/>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5" name="Google Shape;2205;p74"/>
          <p:cNvPicPr preferRelativeResize="0"/>
          <p:nvPr/>
        </p:nvPicPr>
        <p:blipFill rotWithShape="1">
          <a:blip r:embed="rId3">
            <a:alphaModFix/>
          </a:blip>
          <a:srcRect/>
          <a:stretch/>
        </p:blipFill>
        <p:spPr>
          <a:xfrm>
            <a:off x="153499" y="142618"/>
            <a:ext cx="2542006" cy="562043"/>
          </a:xfrm>
          <a:prstGeom prst="rect">
            <a:avLst/>
          </a:prstGeom>
          <a:noFill/>
          <a:ln>
            <a:noFill/>
          </a:ln>
        </p:spPr>
      </p:pic>
      <p:pic>
        <p:nvPicPr>
          <p:cNvPr id="2206" name="Google Shape;2206;p74" descr="Screen Shot 2018-09-11 at 14.08.32.png"/>
          <p:cNvPicPr preferRelativeResize="0"/>
          <p:nvPr/>
        </p:nvPicPr>
        <p:blipFill rotWithShape="1">
          <a:blip r:embed="rId4">
            <a:alphaModFix/>
          </a:blip>
          <a:srcRect l="15483"/>
          <a:stretch/>
        </p:blipFill>
        <p:spPr>
          <a:xfrm>
            <a:off x="853594" y="1309810"/>
            <a:ext cx="4101763" cy="26274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18</a:t>
            </a:fld>
            <a:endParaRPr/>
          </a:p>
        </p:txBody>
      </p:sp>
      <p:sp>
        <p:nvSpPr>
          <p:cNvPr id="2212" name="Google Shape;2212;p75"/>
          <p:cNvSpPr txBox="1"/>
          <p:nvPr/>
        </p:nvSpPr>
        <p:spPr>
          <a:xfrm>
            <a:off x="310375" y="1396425"/>
            <a:ext cx="3335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a:t>
            </a:r>
            <a:endParaRPr sz="1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a:solidFill>
                <a:srgbClr val="000000"/>
              </a:solidFill>
              <a:latin typeface="Montserrat"/>
              <a:ea typeface="Montserrat"/>
              <a:cs typeface="Montserrat"/>
              <a:sym typeface="Montserrat"/>
            </a:endParaRPr>
          </a:p>
        </p:txBody>
      </p:sp>
      <p:sp>
        <p:nvSpPr>
          <p:cNvPr id="2213" name="Google Shape;2213;p75"/>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GB" sz="3000" b="1" i="0" u="none" strike="noStrike" cap="none">
                <a:solidFill>
                  <a:srgbClr val="FFA400"/>
                </a:solidFill>
                <a:latin typeface="Montserrat"/>
                <a:ea typeface="Montserrat"/>
                <a:cs typeface="Montserrat"/>
                <a:sym typeface="Montserrat"/>
              </a:rPr>
              <a:t>Safer Internet Day Selfie</a:t>
            </a:r>
            <a:endParaRPr sz="3000" b="0" i="0" u="none" strike="noStrike" cap="none">
              <a:solidFill>
                <a:srgbClr val="FFA400"/>
              </a:solidFill>
              <a:latin typeface="Montserrat Light"/>
              <a:ea typeface="Montserrat Light"/>
              <a:cs typeface="Montserrat Light"/>
              <a:sym typeface="Montserrat Light"/>
            </a:endParaRPr>
          </a:p>
        </p:txBody>
      </p:sp>
      <p:pic>
        <p:nvPicPr>
          <p:cNvPr id="2214" name="Google Shape;2214;p75"/>
          <p:cNvPicPr preferRelativeResize="0"/>
          <p:nvPr/>
        </p:nvPicPr>
        <p:blipFill rotWithShape="1">
          <a:blip r:embed="rId3">
            <a:alphaModFix/>
          </a:blip>
          <a:srcRect/>
          <a:stretch/>
        </p:blipFill>
        <p:spPr>
          <a:xfrm>
            <a:off x="1369834" y="-245954"/>
            <a:ext cx="2617073" cy="1869912"/>
          </a:xfrm>
          <a:prstGeom prst="rect">
            <a:avLst/>
          </a:prstGeom>
          <a:noFill/>
          <a:ln>
            <a:noFill/>
          </a:ln>
        </p:spPr>
      </p:pic>
      <p:pic>
        <p:nvPicPr>
          <p:cNvPr id="2215" name="Google Shape;2215;p75"/>
          <p:cNvPicPr preferRelativeResize="0"/>
          <p:nvPr/>
        </p:nvPicPr>
        <p:blipFill rotWithShape="1">
          <a:blip r:embed="rId4">
            <a:alphaModFix/>
          </a:blip>
          <a:srcRect/>
          <a:stretch/>
        </p:blipFill>
        <p:spPr>
          <a:xfrm>
            <a:off x="5023417" y="4489514"/>
            <a:ext cx="2354998" cy="520674"/>
          </a:xfrm>
          <a:prstGeom prst="rect">
            <a:avLst/>
          </a:prstGeom>
          <a:noFill/>
          <a:ln>
            <a:noFill/>
          </a:ln>
        </p:spPr>
      </p:pic>
      <p:pic>
        <p:nvPicPr>
          <p:cNvPr id="2216" name="Google Shape;2216;p75"/>
          <p:cNvPicPr preferRelativeResize="0"/>
          <p:nvPr/>
        </p:nvPicPr>
        <p:blipFill rotWithShape="1">
          <a:blip r:embed="rId5">
            <a:alphaModFix/>
          </a:blip>
          <a:srcRect t="13412"/>
          <a:stretch/>
        </p:blipFill>
        <p:spPr>
          <a:xfrm>
            <a:off x="111125" y="0"/>
            <a:ext cx="1778838" cy="1540295"/>
          </a:xfrm>
          <a:prstGeom prst="rect">
            <a:avLst/>
          </a:prstGeom>
          <a:noFill/>
          <a:ln>
            <a:noFill/>
          </a:ln>
        </p:spPr>
      </p:pic>
      <p:pic>
        <p:nvPicPr>
          <p:cNvPr id="2217" name="Google Shape;2217;p75" descr="29512738_757665944429053_7189551503153978920_n.jpg"/>
          <p:cNvPicPr preferRelativeResize="0"/>
          <p:nvPr/>
        </p:nvPicPr>
        <p:blipFill rotWithShape="1">
          <a:blip r:embed="rId6">
            <a:alphaModFix/>
          </a:blip>
          <a:srcRect/>
          <a:stretch/>
        </p:blipFill>
        <p:spPr>
          <a:xfrm>
            <a:off x="3986908" y="1254125"/>
            <a:ext cx="4910666" cy="2762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6"/>
          <p:cNvSpPr txBox="1">
            <a:spLocks noGrp="1"/>
          </p:cNvSpPr>
          <p:nvPr>
            <p:ph type="title"/>
          </p:nvPr>
        </p:nvSpPr>
        <p:spPr>
          <a:xfrm>
            <a:off x="2320924" y="224900"/>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GB" sz="3000"/>
              <a:t>Join the conversation </a:t>
            </a:r>
            <a:endParaRPr sz="3000"/>
          </a:p>
        </p:txBody>
      </p:sp>
      <p:sp>
        <p:nvSpPr>
          <p:cNvPr id="2223" name="Google Shape;2223;p76"/>
          <p:cNvSpPr txBox="1">
            <a:spLocks noGrp="1"/>
          </p:cNvSpPr>
          <p:nvPr>
            <p:ph type="body" idx="1"/>
          </p:nvPr>
        </p:nvSpPr>
        <p:spPr>
          <a:xfrm>
            <a:off x="646350" y="1901647"/>
            <a:ext cx="5513100" cy="290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Connect with Webwise on:</a:t>
            </a:r>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Twitter: @Webwise_Ireland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Facebook: facebook.com/webwise_Ireland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Instagram: webwiseireland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a:solidFill>
                <a:schemeClr val="dk1"/>
              </a:solidFill>
              <a:latin typeface="Montserrat"/>
              <a:ea typeface="Montserrat"/>
              <a:cs typeface="Montserrat"/>
              <a:sym typeface="Montserrat"/>
            </a:endParaRPr>
          </a:p>
        </p:txBody>
      </p:sp>
      <p:sp>
        <p:nvSpPr>
          <p:cNvPr id="2224" name="Google Shape;2224;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19</a:t>
            </a:fld>
            <a:endParaRPr/>
          </a:p>
        </p:txBody>
      </p:sp>
      <p:pic>
        <p:nvPicPr>
          <p:cNvPr id="2225" name="Google Shape;2225;p76"/>
          <p:cNvPicPr preferRelativeResize="0"/>
          <p:nvPr/>
        </p:nvPicPr>
        <p:blipFill rotWithShape="1">
          <a:blip r:embed="rId3">
            <a:alphaModFix/>
          </a:blip>
          <a:srcRect/>
          <a:stretch/>
        </p:blipFill>
        <p:spPr>
          <a:xfrm>
            <a:off x="383537" y="407474"/>
            <a:ext cx="2196028" cy="485526"/>
          </a:xfrm>
          <a:prstGeom prst="rect">
            <a:avLst/>
          </a:prstGeom>
          <a:noFill/>
          <a:ln>
            <a:noFill/>
          </a:ln>
        </p:spPr>
      </p:pic>
      <p:pic>
        <p:nvPicPr>
          <p:cNvPr id="2226" name="Google Shape;2226;p76"/>
          <p:cNvPicPr preferRelativeResize="0"/>
          <p:nvPr/>
        </p:nvPicPr>
        <p:blipFill rotWithShape="1">
          <a:blip r:embed="rId4">
            <a:alphaModFix/>
          </a:blip>
          <a:srcRect/>
          <a:stretch/>
        </p:blipFill>
        <p:spPr>
          <a:xfrm>
            <a:off x="2579563" y="-135466"/>
            <a:ext cx="2491393" cy="1780111"/>
          </a:xfrm>
          <a:prstGeom prst="rect">
            <a:avLst/>
          </a:prstGeom>
          <a:noFill/>
          <a:ln>
            <a:noFill/>
          </a:ln>
        </p:spPr>
      </p:pic>
      <p:sp>
        <p:nvSpPr>
          <p:cNvPr id="2227" name="Google Shape;2227;p76"/>
          <p:cNvSpPr/>
          <p:nvPr/>
        </p:nvSpPr>
        <p:spPr>
          <a:xfrm>
            <a:off x="4788278" y="893000"/>
            <a:ext cx="4041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0000"/>
                </a:solidFill>
                <a:latin typeface="Montserrat"/>
                <a:ea typeface="Montserrat"/>
                <a:cs typeface="Montserrat"/>
                <a:sym typeface="Montserrat"/>
              </a:rPr>
              <a:t>#SaferInternetDay #Webwise</a:t>
            </a:r>
            <a:endParaRPr sz="2200" b="0" i="0" u="none" strike="noStrike" cap="none">
              <a:solidFill>
                <a:srgbClr val="FF0000"/>
              </a:solidFill>
              <a:latin typeface="Arial"/>
              <a:ea typeface="Arial"/>
              <a:cs typeface="Arial"/>
              <a:sym typeface="Arial"/>
            </a:endParaRPr>
          </a:p>
        </p:txBody>
      </p:sp>
      <p:pic>
        <p:nvPicPr>
          <p:cNvPr id="2228" name="Google Shape;2228;p76" descr="Screen Shot 2020-02-01 at 14.50.48.png"/>
          <p:cNvPicPr preferRelativeResize="0"/>
          <p:nvPr/>
        </p:nvPicPr>
        <p:blipFill rotWithShape="1">
          <a:blip r:embed="rId5">
            <a:alphaModFix/>
          </a:blip>
          <a:srcRect r="53645"/>
          <a:stretch/>
        </p:blipFill>
        <p:spPr>
          <a:xfrm>
            <a:off x="4367864" y="2569171"/>
            <a:ext cx="2326951" cy="2574328"/>
          </a:xfrm>
          <a:prstGeom prst="rect">
            <a:avLst/>
          </a:prstGeom>
          <a:noFill/>
          <a:ln>
            <a:noFill/>
          </a:ln>
        </p:spPr>
      </p:pic>
      <p:pic>
        <p:nvPicPr>
          <p:cNvPr id="2229" name="Google Shape;2229;p76" descr="Screen Shot 2020-02-01 at 14.50.48.png"/>
          <p:cNvPicPr preferRelativeResize="0"/>
          <p:nvPr/>
        </p:nvPicPr>
        <p:blipFill rotWithShape="1">
          <a:blip r:embed="rId5">
            <a:alphaModFix/>
          </a:blip>
          <a:srcRect l="49826"/>
          <a:stretch/>
        </p:blipFill>
        <p:spPr>
          <a:xfrm>
            <a:off x="6694816" y="2412999"/>
            <a:ext cx="2671435" cy="27304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Google Shape;202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2</a:t>
            </a:fld>
            <a:endParaRPr/>
          </a:p>
        </p:txBody>
      </p:sp>
      <p:pic>
        <p:nvPicPr>
          <p:cNvPr id="2027" name="Google Shape;2027;p59"/>
          <p:cNvPicPr preferRelativeResize="0"/>
          <p:nvPr/>
        </p:nvPicPr>
        <p:blipFill rotWithShape="1">
          <a:blip r:embed="rId3">
            <a:alphaModFix/>
          </a:blip>
          <a:srcRect/>
          <a:stretch/>
        </p:blipFill>
        <p:spPr>
          <a:xfrm>
            <a:off x="602129" y="125821"/>
            <a:ext cx="2542006" cy="562043"/>
          </a:xfrm>
          <a:prstGeom prst="rect">
            <a:avLst/>
          </a:prstGeom>
          <a:noFill/>
          <a:ln>
            <a:noFill/>
          </a:ln>
        </p:spPr>
      </p:pic>
      <p:sp>
        <p:nvSpPr>
          <p:cNvPr id="2028" name="Google Shape;2028;p59"/>
          <p:cNvSpPr/>
          <p:nvPr/>
        </p:nvSpPr>
        <p:spPr>
          <a:xfrm>
            <a:off x="3144134" y="1510113"/>
            <a:ext cx="6000000" cy="3060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Responsible for the promotion and coordination of Safer Internet Day in Ireland </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Develop education resources and programmes for schools to address a range of online safety initiatives</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Webwise are supported by a Youth Advisory panel made up of second-level students from across Ireland</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Provide free training programmes to second-level students to support schools engaging in Safer Internet Day</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Provide information, advice, and tools to parents to support their engagement in their children’s online live</a:t>
            </a:r>
            <a:endParaRPr sz="14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Students can find more information on the dedicated youth hub: http://webwise.ie/youth</a:t>
            </a:r>
            <a:endParaRPr sz="1400" b="0" i="0" u="none" strike="noStrike" cap="none">
              <a:solidFill>
                <a:schemeClr val="dk1"/>
              </a:solidFill>
              <a:latin typeface="Montserrat"/>
              <a:ea typeface="Montserrat"/>
              <a:cs typeface="Montserrat"/>
              <a:sym typeface="Montserrat"/>
            </a:endParaRPr>
          </a:p>
        </p:txBody>
      </p:sp>
      <p:sp>
        <p:nvSpPr>
          <p:cNvPr id="2029" name="Google Shape;2029;p59"/>
          <p:cNvSpPr/>
          <p:nvPr/>
        </p:nvSpPr>
        <p:spPr>
          <a:xfrm>
            <a:off x="3653350" y="866500"/>
            <a:ext cx="5338500" cy="5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Irish Internet Safety Awareness Centre that promotes safer use of the internet by young people</a:t>
            </a:r>
            <a:endParaRPr sz="1400" b="0" i="0" u="none" strike="noStrike" cap="none">
              <a:solidFill>
                <a:srgbClr val="000000"/>
              </a:solidFill>
              <a:latin typeface="Arial"/>
              <a:ea typeface="Arial"/>
              <a:cs typeface="Arial"/>
              <a:sym typeface="Arial"/>
            </a:endParaRPr>
          </a:p>
        </p:txBody>
      </p:sp>
      <p:grpSp>
        <p:nvGrpSpPr>
          <p:cNvPr id="2030" name="Google Shape;2030;p59"/>
          <p:cNvGrpSpPr/>
          <p:nvPr/>
        </p:nvGrpSpPr>
        <p:grpSpPr>
          <a:xfrm rot="5400000">
            <a:off x="-347769" y="1333961"/>
            <a:ext cx="4131817" cy="3092405"/>
            <a:chOff x="531239" y="2245624"/>
            <a:chExt cx="4710234" cy="3525313"/>
          </a:xfrm>
        </p:grpSpPr>
        <p:pic>
          <p:nvPicPr>
            <p:cNvPr id="2031" name="Google Shape;2031;p59"/>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032" name="Google Shape;2032;p59"/>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2033" name="Google Shape;2033;p59"/>
          <p:cNvSpPr/>
          <p:nvPr/>
        </p:nvSpPr>
        <p:spPr>
          <a:xfrm>
            <a:off x="748747" y="170590"/>
            <a:ext cx="8243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250" b="1" i="0" u="none" strike="noStrike" cap="none">
                <a:solidFill>
                  <a:srgbClr val="FF0000"/>
                </a:solidFill>
                <a:latin typeface="Montserrat"/>
                <a:ea typeface="Montserrat"/>
                <a:cs typeface="Montserrat"/>
                <a:sym typeface="Montserrat"/>
              </a:rPr>
              <a:t>ABOUT WEBWISE</a:t>
            </a:r>
            <a:endParaRPr sz="2250" b="1" i="0" u="none" strike="noStrike" cap="none">
              <a:solidFill>
                <a:srgbClr val="FF0000"/>
              </a:solidFill>
              <a:latin typeface="Montserrat"/>
              <a:ea typeface="Montserrat"/>
              <a:cs typeface="Montserrat"/>
              <a:sym typeface="Montserrat"/>
            </a:endParaRPr>
          </a:p>
        </p:txBody>
      </p:sp>
      <p:pic>
        <p:nvPicPr>
          <p:cNvPr id="2034" name="Google Shape;2034;p59"/>
          <p:cNvPicPr preferRelativeResize="0"/>
          <p:nvPr/>
        </p:nvPicPr>
        <p:blipFill rotWithShape="1">
          <a:blip r:embed="rId5">
            <a:alphaModFix/>
          </a:blip>
          <a:srcRect l="5318" t="7805" r="53359" b="1434"/>
          <a:stretch/>
        </p:blipFill>
        <p:spPr>
          <a:xfrm>
            <a:off x="491215" y="1125908"/>
            <a:ext cx="2479038" cy="36239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Shape 2245"/>
        <p:cNvGrpSpPr/>
        <p:nvPr/>
      </p:nvGrpSpPr>
      <p:grpSpPr>
        <a:xfrm>
          <a:off x="0" y="0"/>
          <a:ext cx="0" cy="0"/>
          <a:chOff x="0" y="0"/>
          <a:chExt cx="0" cy="0"/>
        </a:xfrm>
      </p:grpSpPr>
      <p:sp>
        <p:nvSpPr>
          <p:cNvPr id="2246" name="Google Shape;2246;p78"/>
          <p:cNvSpPr txBox="1">
            <a:spLocks noGrp="1"/>
          </p:cNvSpPr>
          <p:nvPr>
            <p:ph type="ctrTitle"/>
          </p:nvPr>
        </p:nvSpPr>
        <p:spPr>
          <a:xfrm>
            <a:off x="1730571" y="914774"/>
            <a:ext cx="5715000" cy="1159800"/>
          </a:xfrm>
          <a:prstGeom prst="rect">
            <a:avLst/>
          </a:prstGeom>
          <a:solidFill>
            <a:schemeClr val="lt1">
              <a:alpha val="24310"/>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2200"/>
              <a:buFont typeface="Arial"/>
              <a:buNone/>
            </a:pPr>
            <a:r>
              <a:rPr lang="en-GB" sz="2200">
                <a:solidFill>
                  <a:schemeClr val="lt1"/>
                </a:solidFill>
                <a:latin typeface="Arial"/>
                <a:ea typeface="Arial"/>
                <a:cs typeface="Arial"/>
                <a:sym typeface="Arial"/>
              </a:rPr>
              <a:t>EXTENDED SAFER INTERNET DAY ACTIVITIES</a:t>
            </a:r>
            <a:endParaRPr sz="2200">
              <a:solidFill>
                <a:schemeClr val="lt1"/>
              </a:solidFill>
            </a:endParaRPr>
          </a:p>
        </p:txBody>
      </p:sp>
      <p:pic>
        <p:nvPicPr>
          <p:cNvPr id="2247" name="Google Shape;2247;p78"/>
          <p:cNvPicPr preferRelativeResize="0"/>
          <p:nvPr/>
        </p:nvPicPr>
        <p:blipFill rotWithShape="1">
          <a:blip r:embed="rId4">
            <a:alphaModFix/>
          </a:blip>
          <a:srcRect/>
          <a:stretch/>
        </p:blipFill>
        <p:spPr>
          <a:xfrm>
            <a:off x="3395276" y="79322"/>
            <a:ext cx="2542006" cy="562043"/>
          </a:xfrm>
          <a:prstGeom prst="rect">
            <a:avLst/>
          </a:prstGeom>
          <a:noFill/>
          <a:ln>
            <a:noFill/>
          </a:ln>
        </p:spPr>
      </p:pic>
      <p:sp>
        <p:nvSpPr>
          <p:cNvPr id="2248" name="Google Shape;2248;p78"/>
          <p:cNvSpPr/>
          <p:nvPr/>
        </p:nvSpPr>
        <p:spPr>
          <a:xfrm>
            <a:off x="3395276" y="4532260"/>
            <a:ext cx="184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2249" name="Google Shape;2249;p78"/>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50" name="Google Shape;2250;p78"/>
          <p:cNvPicPr preferRelativeResize="0"/>
          <p:nvPr/>
        </p:nvPicPr>
        <p:blipFill rotWithShape="1">
          <a:blip r:embed="rId5">
            <a:alphaModFix/>
          </a:blip>
          <a:srcRect/>
          <a:stretch/>
        </p:blipFill>
        <p:spPr>
          <a:xfrm>
            <a:off x="5937281" y="4311656"/>
            <a:ext cx="1479001" cy="1056761"/>
          </a:xfrm>
          <a:prstGeom prst="rect">
            <a:avLst/>
          </a:prstGeom>
          <a:noFill/>
          <a:ln>
            <a:noFill/>
          </a:ln>
        </p:spPr>
      </p:pic>
      <p:pic>
        <p:nvPicPr>
          <p:cNvPr id="2251" name="Google Shape;2251;p78"/>
          <p:cNvPicPr preferRelativeResize="0"/>
          <p:nvPr/>
        </p:nvPicPr>
        <p:blipFill rotWithShape="1">
          <a:blip r:embed="rId6">
            <a:alphaModFix/>
          </a:blip>
          <a:srcRect/>
          <a:stretch/>
        </p:blipFill>
        <p:spPr>
          <a:xfrm>
            <a:off x="4159538" y="4701765"/>
            <a:ext cx="1980352" cy="276544"/>
          </a:xfrm>
          <a:prstGeom prst="rect">
            <a:avLst/>
          </a:prstGeom>
          <a:noFill/>
          <a:ln>
            <a:noFill/>
          </a:ln>
        </p:spPr>
      </p:pic>
      <p:pic>
        <p:nvPicPr>
          <p:cNvPr id="2252" name="Google Shape;2252;p78"/>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2253" name="Google Shape;2253;p78"/>
          <p:cNvPicPr preferRelativeResize="0"/>
          <p:nvPr/>
        </p:nvPicPr>
        <p:blipFill rotWithShape="1">
          <a:blip r:embed="rId8">
            <a:alphaModFix/>
          </a:blip>
          <a:srcRect/>
          <a:stretch/>
        </p:blipFill>
        <p:spPr>
          <a:xfrm>
            <a:off x="1875737" y="4577941"/>
            <a:ext cx="1310205" cy="5126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pic>
        <p:nvPicPr>
          <p:cNvPr id="2258" name="Google Shape;2258;p79"/>
          <p:cNvPicPr preferRelativeResize="0"/>
          <p:nvPr/>
        </p:nvPicPr>
        <p:blipFill>
          <a:blip r:embed="rId3">
            <a:alphaModFix/>
          </a:blip>
          <a:stretch>
            <a:fillRect/>
          </a:stretch>
        </p:blipFill>
        <p:spPr>
          <a:xfrm>
            <a:off x="2708425" y="928113"/>
            <a:ext cx="660300" cy="569850"/>
          </a:xfrm>
          <a:prstGeom prst="rect">
            <a:avLst/>
          </a:prstGeom>
          <a:noFill/>
          <a:ln>
            <a:noFill/>
          </a:ln>
        </p:spPr>
      </p:pic>
      <p:pic>
        <p:nvPicPr>
          <p:cNvPr id="2259" name="Google Shape;2259;p79"/>
          <p:cNvPicPr preferRelativeResize="0"/>
          <p:nvPr/>
        </p:nvPicPr>
        <p:blipFill>
          <a:blip r:embed="rId4">
            <a:alphaModFix/>
          </a:blip>
          <a:stretch>
            <a:fillRect/>
          </a:stretch>
        </p:blipFill>
        <p:spPr>
          <a:xfrm rot="-447891">
            <a:off x="3054450" y="4265969"/>
            <a:ext cx="660300" cy="827830"/>
          </a:xfrm>
          <a:prstGeom prst="rect">
            <a:avLst/>
          </a:prstGeom>
          <a:noFill/>
          <a:ln>
            <a:noFill/>
          </a:ln>
        </p:spPr>
      </p:pic>
      <p:grpSp>
        <p:nvGrpSpPr>
          <p:cNvPr id="2260" name="Google Shape;2260;p79"/>
          <p:cNvGrpSpPr/>
          <p:nvPr/>
        </p:nvGrpSpPr>
        <p:grpSpPr>
          <a:xfrm>
            <a:off x="4251435" y="1452165"/>
            <a:ext cx="4710234" cy="3525313"/>
            <a:chOff x="531239" y="2245624"/>
            <a:chExt cx="4710234" cy="3525313"/>
          </a:xfrm>
        </p:grpSpPr>
        <p:pic>
          <p:nvPicPr>
            <p:cNvPr id="2261" name="Google Shape;2261;p79"/>
            <p:cNvPicPr preferRelativeResize="0"/>
            <p:nvPr/>
          </p:nvPicPr>
          <p:blipFill rotWithShape="1">
            <a:blip r:embed="rId5">
              <a:alphaModFix/>
            </a:blip>
            <a:srcRect/>
            <a:stretch/>
          </p:blipFill>
          <p:spPr>
            <a:xfrm rot="5400000">
              <a:off x="1123699" y="1653164"/>
              <a:ext cx="3525313" cy="4710234"/>
            </a:xfrm>
            <a:prstGeom prst="rect">
              <a:avLst/>
            </a:prstGeom>
            <a:noFill/>
            <a:ln>
              <a:noFill/>
            </a:ln>
          </p:spPr>
        </p:pic>
        <p:sp>
          <p:nvSpPr>
            <p:cNvPr id="2262" name="Google Shape;2262;p79"/>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2263" name="Google Shape;2263;p79"/>
          <p:cNvSpPr/>
          <p:nvPr/>
        </p:nvSpPr>
        <p:spPr>
          <a:xfrm>
            <a:off x="3425652" y="174670"/>
            <a:ext cx="52476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3200" b="1" i="0" u="none" strike="noStrike" cap="none">
                <a:latin typeface="Montserrat"/>
                <a:ea typeface="Montserrat"/>
                <a:cs typeface="Montserrat"/>
                <a:sym typeface="Montserrat"/>
              </a:rPr>
              <a:t>ACTIVITY:</a:t>
            </a:r>
            <a:endParaRPr sz="3200">
              <a:latin typeface="Montserrat"/>
              <a:ea typeface="Montserrat"/>
              <a:cs typeface="Montserrat"/>
              <a:sym typeface="Montserrat"/>
            </a:endParaRPr>
          </a:p>
          <a:p>
            <a:pPr marL="0" marR="0" lvl="0" indent="0" algn="l" rtl="0">
              <a:lnSpc>
                <a:spcPct val="100000"/>
              </a:lnSpc>
              <a:spcBef>
                <a:spcPts val="0"/>
              </a:spcBef>
              <a:spcAft>
                <a:spcPts val="0"/>
              </a:spcAft>
              <a:buNone/>
            </a:pPr>
            <a:r>
              <a:rPr lang="en-GB" sz="3200" b="1" i="0" u="none" strike="noStrike" cap="none">
                <a:latin typeface="Montserrat"/>
                <a:ea typeface="Montserrat"/>
                <a:cs typeface="Montserrat"/>
                <a:sym typeface="Montserrat"/>
              </a:rPr>
              <a:t>CROSSING THE LINE</a:t>
            </a:r>
            <a:r>
              <a:rPr lang="en-GB" sz="3000" b="1" i="0" u="none" strike="noStrike" cap="none">
                <a:latin typeface="Montserrat"/>
                <a:ea typeface="Montserrat"/>
                <a:cs typeface="Montserrat"/>
                <a:sym typeface="Montserrat"/>
              </a:rPr>
              <a:t> </a:t>
            </a:r>
            <a:endParaRPr sz="3000" b="1" i="0" u="none" strike="noStrike" cap="none">
              <a:latin typeface="Montserrat"/>
              <a:ea typeface="Montserrat"/>
              <a:cs typeface="Montserrat"/>
              <a:sym typeface="Montserrat"/>
            </a:endParaRPr>
          </a:p>
        </p:txBody>
      </p:sp>
      <p:pic>
        <p:nvPicPr>
          <p:cNvPr id="2264" name="Google Shape;2264;p79"/>
          <p:cNvPicPr preferRelativeResize="0"/>
          <p:nvPr/>
        </p:nvPicPr>
        <p:blipFill rotWithShape="1">
          <a:blip r:embed="rId6">
            <a:alphaModFix/>
          </a:blip>
          <a:srcRect/>
          <a:stretch/>
        </p:blipFill>
        <p:spPr>
          <a:xfrm>
            <a:off x="269150" y="1671925"/>
            <a:ext cx="3554275" cy="3185825"/>
          </a:xfrm>
          <a:prstGeom prst="rect">
            <a:avLst/>
          </a:prstGeom>
          <a:noFill/>
          <a:ln>
            <a:noFill/>
          </a:ln>
        </p:spPr>
      </p:pic>
      <p:pic>
        <p:nvPicPr>
          <p:cNvPr id="2265" name="Google Shape;2265;p79"/>
          <p:cNvPicPr preferRelativeResize="0"/>
          <p:nvPr/>
        </p:nvPicPr>
        <p:blipFill>
          <a:blip r:embed="rId7">
            <a:alphaModFix/>
          </a:blip>
          <a:stretch>
            <a:fillRect/>
          </a:stretch>
        </p:blipFill>
        <p:spPr>
          <a:xfrm>
            <a:off x="400875" y="1789050"/>
            <a:ext cx="3313877" cy="1962975"/>
          </a:xfrm>
          <a:prstGeom prst="rect">
            <a:avLst/>
          </a:prstGeom>
          <a:noFill/>
          <a:ln>
            <a:noFill/>
          </a:ln>
        </p:spPr>
      </p:pic>
      <p:pic>
        <p:nvPicPr>
          <p:cNvPr id="2266" name="Google Shape;2266;p79"/>
          <p:cNvPicPr preferRelativeResize="0"/>
          <p:nvPr/>
        </p:nvPicPr>
        <p:blipFill rotWithShape="1">
          <a:blip r:embed="rId8">
            <a:alphaModFix/>
          </a:blip>
          <a:srcRect l="9582" t="15083" r="5986" b="-3034"/>
          <a:stretch/>
        </p:blipFill>
        <p:spPr>
          <a:xfrm>
            <a:off x="4815350" y="1737850"/>
            <a:ext cx="3857900" cy="3045350"/>
          </a:xfrm>
          <a:prstGeom prst="rect">
            <a:avLst/>
          </a:prstGeom>
          <a:noFill/>
          <a:ln>
            <a:noFill/>
          </a:ln>
        </p:spPr>
      </p:pic>
      <p:sp>
        <p:nvSpPr>
          <p:cNvPr id="2267" name="Google Shape;2267;p79"/>
          <p:cNvSpPr/>
          <p:nvPr/>
        </p:nvSpPr>
        <p:spPr>
          <a:xfrm rot="5400000">
            <a:off x="6535026" y="3093596"/>
            <a:ext cx="348000" cy="397500"/>
          </a:xfrm>
          <a:prstGeom prst="triangle">
            <a:avLst>
              <a:gd name="adj"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9"/>
          <p:cNvSpPr/>
          <p:nvPr/>
        </p:nvSpPr>
        <p:spPr>
          <a:xfrm rot="5400000">
            <a:off x="1746026" y="2571783"/>
            <a:ext cx="348000" cy="397500"/>
          </a:xfrm>
          <a:prstGeom prst="triangle">
            <a:avLst>
              <a:gd name="adj" fmla="val 50000"/>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9" name="Google Shape;2269;p79"/>
          <p:cNvPicPr preferRelativeResize="0"/>
          <p:nvPr/>
        </p:nvPicPr>
        <p:blipFill>
          <a:blip r:embed="rId9">
            <a:alphaModFix/>
          </a:blip>
          <a:stretch>
            <a:fillRect/>
          </a:stretch>
        </p:blipFill>
        <p:spPr>
          <a:xfrm>
            <a:off x="8190599" y="-1"/>
            <a:ext cx="859151" cy="826525"/>
          </a:xfrm>
          <a:prstGeom prst="rect">
            <a:avLst/>
          </a:prstGeom>
          <a:noFill/>
          <a:ln>
            <a:noFill/>
          </a:ln>
        </p:spPr>
      </p:pic>
      <p:pic>
        <p:nvPicPr>
          <p:cNvPr id="2270" name="Google Shape;2270;p79"/>
          <p:cNvPicPr preferRelativeResize="0"/>
          <p:nvPr/>
        </p:nvPicPr>
        <p:blipFill rotWithShape="1">
          <a:blip r:embed="rId10">
            <a:alphaModFix/>
          </a:blip>
          <a:srcRect/>
          <a:stretch/>
        </p:blipFill>
        <p:spPr>
          <a:xfrm>
            <a:off x="153499" y="142618"/>
            <a:ext cx="2542006" cy="5620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4"/>
        <p:cNvGrpSpPr/>
        <p:nvPr/>
      </p:nvGrpSpPr>
      <p:grpSpPr>
        <a:xfrm>
          <a:off x="0" y="0"/>
          <a:ext cx="0" cy="0"/>
          <a:chOff x="0" y="0"/>
          <a:chExt cx="0" cy="0"/>
        </a:xfrm>
      </p:grpSpPr>
      <p:pic>
        <p:nvPicPr>
          <p:cNvPr id="3" name="Picture 2">
            <a:extLst>
              <a:ext uri="{FF2B5EF4-FFF2-40B4-BE49-F238E27FC236}">
                <a16:creationId xmlns:a16="http://schemas.microsoft.com/office/drawing/2014/main" id="{116E5AAE-4769-364B-9329-E59BC6A8875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8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2281" name="Google Shape;2281;p8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600"/>
              </a:spcBef>
              <a:spcAft>
                <a:spcPts val="0"/>
              </a:spcAft>
              <a:buSzPts val="2200"/>
              <a:buNone/>
            </a:pPr>
            <a:endParaRPr/>
          </a:p>
        </p:txBody>
      </p:sp>
      <p:pic>
        <p:nvPicPr>
          <p:cNvPr id="3" name="Picture 2">
            <a:extLst>
              <a:ext uri="{FF2B5EF4-FFF2-40B4-BE49-F238E27FC236}">
                <a16:creationId xmlns:a16="http://schemas.microsoft.com/office/drawing/2014/main" id="{58A7D5FE-0C0D-E64E-B0F5-383765913EC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3</a:t>
            </a:fld>
            <a:endParaRPr/>
          </a:p>
        </p:txBody>
      </p:sp>
      <p:pic>
        <p:nvPicPr>
          <p:cNvPr id="2040" name="Google Shape;2040;p60" descr="SID2.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041" name="Google Shape;2041;p60"/>
          <p:cNvSpPr/>
          <p:nvPr/>
        </p:nvSpPr>
        <p:spPr>
          <a:xfrm>
            <a:off x="2536672" y="1541612"/>
            <a:ext cx="5824500" cy="3222300"/>
          </a:xfrm>
          <a:prstGeom prst="rect">
            <a:avLst/>
          </a:prstGeom>
          <a:noFill/>
          <a:ln>
            <a:noFill/>
          </a:ln>
        </p:spPr>
        <p:txBody>
          <a:bodyPr spcFirstLastPara="1" wrap="square" lIns="91425" tIns="45700" rIns="91425" bIns="45700" anchor="t" anchorCtr="0">
            <a:noAutofit/>
          </a:bodyPr>
          <a:lstStyle/>
          <a:p>
            <a:pPr marL="0" marR="0" lvl="0" indent="457200" algn="l" rtl="0">
              <a:lnSpc>
                <a:spcPct val="115000"/>
              </a:lnSpc>
              <a:spcBef>
                <a:spcPts val="0"/>
              </a:spcBef>
              <a:spcAft>
                <a:spcPts val="0"/>
              </a:spcAft>
              <a:buClr>
                <a:srgbClr val="000000"/>
              </a:buClr>
              <a:buSzPts val="1800"/>
              <a:buFont typeface="Arial"/>
              <a:buNone/>
            </a:pPr>
            <a:r>
              <a:rPr lang="en-GB"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A day to create awareness of a better internet for </a:t>
            </a:r>
            <a:r>
              <a:rPr lang="en-GB" sz="1800" b="1" i="0" u="none" strike="noStrike" cap="none">
                <a:solidFill>
                  <a:srgbClr val="FFFFFF"/>
                </a:solidFill>
                <a:latin typeface="Montserrat"/>
                <a:ea typeface="Montserrat"/>
                <a:cs typeface="Montserrat"/>
                <a:sym typeface="Montserrat"/>
              </a:rPr>
              <a:t>ALL</a:t>
            </a:r>
            <a:r>
              <a:rPr lang="en-GB"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The theme for Safer Internet day is </a:t>
            </a:r>
            <a:r>
              <a:rPr lang="en-GB" sz="1800" b="1" i="1" u="none" strike="noStrike" cap="none">
                <a:solidFill>
                  <a:srgbClr val="FFFFFF"/>
                </a:solidFill>
                <a:latin typeface="Montserrat"/>
                <a:ea typeface="Montserrat"/>
                <a:cs typeface="Montserrat"/>
                <a:sym typeface="Montserrat"/>
              </a:rPr>
              <a:t>“Together for a Better Internet”</a:t>
            </a:r>
            <a:r>
              <a:rPr lang="en-GB"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2042" name="Google Shape;2042;p60" descr="50051923_2178198305577176_3469331361729347584_o.jpg"/>
          <p:cNvPicPr preferRelativeResize="0"/>
          <p:nvPr/>
        </p:nvPicPr>
        <p:blipFill rotWithShape="1">
          <a:blip r:embed="rId4">
            <a:alphaModFix/>
          </a:blip>
          <a:srcRect l="21036" r="9238"/>
          <a:stretch/>
        </p:blipFill>
        <p:spPr>
          <a:xfrm rot="-472467">
            <a:off x="420248" y="2133852"/>
            <a:ext cx="2452118" cy="23446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61"/>
          <p:cNvSpPr txBox="1">
            <a:spLocks noGrp="1"/>
          </p:cNvSpPr>
          <p:nvPr>
            <p:ph type="title" idx="4294967295"/>
          </p:nvPr>
        </p:nvSpPr>
        <p:spPr>
          <a:xfrm>
            <a:off x="3086105" y="175528"/>
            <a:ext cx="57507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2200">
                <a:solidFill>
                  <a:srgbClr val="4C4C4C"/>
                </a:solidFill>
              </a:rPr>
              <a:t>Getting involved in Safer Internet Day </a:t>
            </a:r>
            <a:endParaRPr sz="2200">
              <a:solidFill>
                <a:srgbClr val="4C4C4C"/>
              </a:solidFill>
            </a:endParaRPr>
          </a:p>
        </p:txBody>
      </p:sp>
      <p:sp>
        <p:nvSpPr>
          <p:cNvPr id="2048" name="Google Shape;2048;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4</a:t>
            </a:fld>
            <a:endParaRPr/>
          </a:p>
        </p:txBody>
      </p:sp>
      <p:grpSp>
        <p:nvGrpSpPr>
          <p:cNvPr id="2049" name="Google Shape;2049;p61"/>
          <p:cNvGrpSpPr/>
          <p:nvPr/>
        </p:nvGrpSpPr>
        <p:grpSpPr>
          <a:xfrm>
            <a:off x="-503674" y="1237018"/>
            <a:ext cx="5657921" cy="3192450"/>
            <a:chOff x="-5715543" y="207647"/>
            <a:chExt cx="6625200" cy="3762906"/>
          </a:xfrm>
        </p:grpSpPr>
        <p:sp>
          <p:nvSpPr>
            <p:cNvPr id="2050" name="Google Shape;2050;p61"/>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1" name="Google Shape;2051;p61"/>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2" name="Google Shape;2052;p61"/>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2053" name="Google Shape;2053;p61"/>
            <p:cNvGrpSpPr/>
            <p:nvPr/>
          </p:nvGrpSpPr>
          <p:grpSpPr>
            <a:xfrm>
              <a:off x="-5715543" y="3770615"/>
              <a:ext cx="6625200" cy="199939"/>
              <a:chOff x="-5715543" y="3770615"/>
              <a:chExt cx="6625200" cy="199939"/>
            </a:xfrm>
          </p:grpSpPr>
          <p:sp>
            <p:nvSpPr>
              <p:cNvPr id="2054" name="Google Shape;2054;p61"/>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5" name="Google Shape;2055;p61"/>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056" name="Google Shape;2056;p61"/>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057" name="Google Shape;2057;p61"/>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058" name="Google Shape;2058;p61"/>
          <p:cNvSpPr/>
          <p:nvPr/>
        </p:nvSpPr>
        <p:spPr>
          <a:xfrm>
            <a:off x="4921802" y="2209466"/>
            <a:ext cx="28563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616161"/>
                </a:solidFill>
                <a:latin typeface="Verdana"/>
                <a:ea typeface="Verdana"/>
                <a:cs typeface="Verdana"/>
                <a:sym typeface="Verdana"/>
              </a:rPr>
              <a:t>PLAN YOUR CAMPAIGN</a:t>
            </a:r>
            <a:endParaRPr sz="1800" b="0" i="0" u="none" strike="noStrike" cap="none">
              <a:solidFill>
                <a:srgbClr val="616161"/>
              </a:solidFill>
              <a:latin typeface="Verdana"/>
              <a:ea typeface="Verdana"/>
              <a:cs typeface="Verdana"/>
              <a:sym typeface="Verdana"/>
            </a:endParaRPr>
          </a:p>
        </p:txBody>
      </p:sp>
      <p:sp>
        <p:nvSpPr>
          <p:cNvPr id="2059" name="Google Shape;2059;p61"/>
          <p:cNvSpPr/>
          <p:nvPr/>
        </p:nvSpPr>
        <p:spPr>
          <a:xfrm>
            <a:off x="4921802" y="2688359"/>
            <a:ext cx="38445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34B2E4"/>
                </a:solidFill>
                <a:latin typeface="Verdana"/>
                <a:ea typeface="Verdana"/>
                <a:cs typeface="Verdana"/>
                <a:sym typeface="Verdana"/>
              </a:rPr>
              <a:t>FREE RESOURCES</a:t>
            </a:r>
            <a:endParaRPr sz="1800" b="0" i="0" u="none" strike="noStrike" cap="none">
              <a:solidFill>
                <a:srgbClr val="34B2E4"/>
              </a:solidFill>
              <a:latin typeface="Verdana"/>
              <a:ea typeface="Verdana"/>
              <a:cs typeface="Verdana"/>
              <a:sym typeface="Verdana"/>
            </a:endParaRPr>
          </a:p>
        </p:txBody>
      </p:sp>
      <p:sp>
        <p:nvSpPr>
          <p:cNvPr id="2060" name="Google Shape;2060;p61"/>
          <p:cNvSpPr/>
          <p:nvPr/>
        </p:nvSpPr>
        <p:spPr>
          <a:xfrm>
            <a:off x="4921802" y="3239591"/>
            <a:ext cx="3148800" cy="4617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GB" sz="1600" b="0" i="0" u="none" strike="noStrike" cap="none">
                <a:solidFill>
                  <a:srgbClr val="FE912A"/>
                </a:solidFill>
                <a:latin typeface="Verdana"/>
                <a:ea typeface="Verdana"/>
                <a:cs typeface="Verdana"/>
                <a:sym typeface="Verdana"/>
              </a:rPr>
              <a:t>FREE SID WRISTBANDS</a:t>
            </a:r>
            <a:endParaRPr sz="500" b="0" i="0" u="none" strike="noStrike" cap="none">
              <a:solidFill>
                <a:srgbClr val="616161"/>
              </a:solidFill>
              <a:latin typeface="Verdana"/>
              <a:ea typeface="Verdana"/>
              <a:cs typeface="Verdana"/>
              <a:sym typeface="Verdana"/>
            </a:endParaRPr>
          </a:p>
        </p:txBody>
      </p:sp>
      <p:sp>
        <p:nvSpPr>
          <p:cNvPr id="2061" name="Google Shape;2061;p61"/>
          <p:cNvSpPr/>
          <p:nvPr/>
        </p:nvSpPr>
        <p:spPr>
          <a:xfrm>
            <a:off x="4921802" y="3747079"/>
            <a:ext cx="33210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5142BB"/>
                </a:solidFill>
                <a:latin typeface="Verdana"/>
                <a:ea typeface="Verdana"/>
                <a:cs typeface="Verdana"/>
                <a:sym typeface="Verdana"/>
              </a:rPr>
              <a:t>VIDEOS &amp; PRESENTATIONS</a:t>
            </a:r>
            <a:endParaRPr sz="1600" b="0" i="0" u="none" strike="noStrike" cap="none">
              <a:solidFill>
                <a:srgbClr val="5142BB"/>
              </a:solidFill>
              <a:latin typeface="Verdana"/>
              <a:ea typeface="Verdana"/>
              <a:cs typeface="Verdana"/>
              <a:sym typeface="Verdana"/>
            </a:endParaRPr>
          </a:p>
        </p:txBody>
      </p:sp>
      <p:sp>
        <p:nvSpPr>
          <p:cNvPr id="2062" name="Google Shape;2062;p61"/>
          <p:cNvSpPr/>
          <p:nvPr/>
        </p:nvSpPr>
        <p:spPr>
          <a:xfrm>
            <a:off x="4921803" y="1729569"/>
            <a:ext cx="28563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076097"/>
                </a:solidFill>
                <a:latin typeface="Verdana"/>
                <a:ea typeface="Verdana"/>
                <a:cs typeface="Verdana"/>
                <a:sym typeface="Verdana"/>
              </a:rPr>
              <a:t>IDEAS &amp; INSPIRATION </a:t>
            </a:r>
            <a:endParaRPr sz="1400" b="0" i="0" u="none" strike="noStrike" cap="none">
              <a:solidFill>
                <a:srgbClr val="000000"/>
              </a:solidFill>
              <a:latin typeface="Arial"/>
              <a:ea typeface="Arial"/>
              <a:cs typeface="Arial"/>
              <a:sym typeface="Arial"/>
            </a:endParaRPr>
          </a:p>
        </p:txBody>
      </p:sp>
      <p:pic>
        <p:nvPicPr>
          <p:cNvPr id="2063" name="Google Shape;2063;p61"/>
          <p:cNvPicPr preferRelativeResize="0"/>
          <p:nvPr/>
        </p:nvPicPr>
        <p:blipFill rotWithShape="1">
          <a:blip r:embed="rId3">
            <a:alphaModFix/>
          </a:blip>
          <a:srcRect t="8144" b="6835"/>
          <a:stretch/>
        </p:blipFill>
        <p:spPr>
          <a:xfrm>
            <a:off x="191467" y="1419817"/>
            <a:ext cx="4202215" cy="2708471"/>
          </a:xfrm>
          <a:prstGeom prst="rect">
            <a:avLst/>
          </a:prstGeom>
          <a:noFill/>
          <a:ln>
            <a:noFill/>
          </a:ln>
        </p:spPr>
      </p:pic>
      <p:grpSp>
        <p:nvGrpSpPr>
          <p:cNvPr id="2064" name="Google Shape;2064;p61"/>
          <p:cNvGrpSpPr/>
          <p:nvPr/>
        </p:nvGrpSpPr>
        <p:grpSpPr>
          <a:xfrm rot="10800000" flipH="1">
            <a:off x="4183537" y="1683048"/>
            <a:ext cx="599784" cy="515009"/>
            <a:chOff x="21793163" y="6498754"/>
            <a:chExt cx="1848903" cy="1371527"/>
          </a:xfrm>
        </p:grpSpPr>
        <p:sp>
          <p:nvSpPr>
            <p:cNvPr id="2065" name="Google Shape;2065;p61"/>
            <p:cNvSpPr/>
            <p:nvPr/>
          </p:nvSpPr>
          <p:spPr>
            <a:xfrm rot="5400000">
              <a:off x="23292866" y="6365554"/>
              <a:ext cx="216000" cy="482400"/>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66" name="Google Shape;2066;p61"/>
            <p:cNvSpPr/>
            <p:nvPr/>
          </p:nvSpPr>
          <p:spPr>
            <a:xfrm rot="10800000" flipH="1">
              <a:off x="21793163" y="6710781"/>
              <a:ext cx="1836300" cy="11595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2067" name="Google Shape;2067;p61"/>
          <p:cNvGrpSpPr/>
          <p:nvPr/>
        </p:nvGrpSpPr>
        <p:grpSpPr>
          <a:xfrm rot="10800000" flipH="1">
            <a:off x="4183520" y="2185922"/>
            <a:ext cx="599783" cy="515009"/>
            <a:chOff x="21793167" y="6498754"/>
            <a:chExt cx="1848898" cy="1371527"/>
          </a:xfrm>
        </p:grpSpPr>
        <p:sp>
          <p:nvSpPr>
            <p:cNvPr id="2068" name="Google Shape;2068;p61"/>
            <p:cNvSpPr/>
            <p:nvPr/>
          </p:nvSpPr>
          <p:spPr>
            <a:xfrm rot="5400000">
              <a:off x="23292866" y="6365554"/>
              <a:ext cx="216000" cy="482400"/>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69" name="Google Shape;2069;p61"/>
            <p:cNvSpPr/>
            <p:nvPr/>
          </p:nvSpPr>
          <p:spPr>
            <a:xfrm rot="10800000" flipH="1">
              <a:off x="21793167" y="6710781"/>
              <a:ext cx="1836300" cy="1159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2070" name="Google Shape;2070;p61"/>
          <p:cNvGrpSpPr/>
          <p:nvPr/>
        </p:nvGrpSpPr>
        <p:grpSpPr>
          <a:xfrm rot="10800000" flipH="1">
            <a:off x="4183520" y="3191670"/>
            <a:ext cx="599783" cy="515009"/>
            <a:chOff x="21793167" y="6498754"/>
            <a:chExt cx="1848898" cy="1371527"/>
          </a:xfrm>
        </p:grpSpPr>
        <p:sp>
          <p:nvSpPr>
            <p:cNvPr id="2071" name="Google Shape;2071;p61"/>
            <p:cNvSpPr/>
            <p:nvPr/>
          </p:nvSpPr>
          <p:spPr>
            <a:xfrm rot="5400000">
              <a:off x="23292866" y="6365554"/>
              <a:ext cx="216000" cy="482400"/>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72" name="Google Shape;2072;p61"/>
            <p:cNvSpPr/>
            <p:nvPr/>
          </p:nvSpPr>
          <p:spPr>
            <a:xfrm rot="10800000" flipH="1">
              <a:off x="21793167" y="6710781"/>
              <a:ext cx="1836300" cy="1159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2073" name="Google Shape;2073;p61"/>
          <p:cNvGrpSpPr/>
          <p:nvPr/>
        </p:nvGrpSpPr>
        <p:grpSpPr>
          <a:xfrm rot="10800000" flipH="1">
            <a:off x="4183520" y="3694545"/>
            <a:ext cx="599783" cy="515009"/>
            <a:chOff x="21793167" y="6498754"/>
            <a:chExt cx="1848898" cy="1371527"/>
          </a:xfrm>
        </p:grpSpPr>
        <p:sp>
          <p:nvSpPr>
            <p:cNvPr id="2074" name="Google Shape;2074;p61"/>
            <p:cNvSpPr/>
            <p:nvPr/>
          </p:nvSpPr>
          <p:spPr>
            <a:xfrm rot="5400000">
              <a:off x="23292866" y="6365554"/>
              <a:ext cx="216000" cy="482400"/>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75" name="Google Shape;2075;p61"/>
            <p:cNvSpPr/>
            <p:nvPr/>
          </p:nvSpPr>
          <p:spPr>
            <a:xfrm rot="10800000" flipH="1">
              <a:off x="21793167" y="6710781"/>
              <a:ext cx="1836300" cy="1159500"/>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2076" name="Google Shape;2076;p61"/>
          <p:cNvGrpSpPr/>
          <p:nvPr/>
        </p:nvGrpSpPr>
        <p:grpSpPr>
          <a:xfrm rot="10800000" flipH="1">
            <a:off x="4183520" y="2688797"/>
            <a:ext cx="599783" cy="515009"/>
            <a:chOff x="21793167" y="6498754"/>
            <a:chExt cx="1848898" cy="1371527"/>
          </a:xfrm>
        </p:grpSpPr>
        <p:sp>
          <p:nvSpPr>
            <p:cNvPr id="2077" name="Google Shape;2077;p61"/>
            <p:cNvSpPr/>
            <p:nvPr/>
          </p:nvSpPr>
          <p:spPr>
            <a:xfrm rot="5400000">
              <a:off x="23292866" y="6365554"/>
              <a:ext cx="216000" cy="482400"/>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078" name="Google Shape;2078;p61"/>
            <p:cNvSpPr/>
            <p:nvPr/>
          </p:nvSpPr>
          <p:spPr>
            <a:xfrm rot="10800000" flipH="1">
              <a:off x="21793167" y="6710781"/>
              <a:ext cx="1836300" cy="11595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2079" name="Google Shape;2079;p61"/>
          <p:cNvSpPr/>
          <p:nvPr/>
        </p:nvSpPr>
        <p:spPr>
          <a:xfrm>
            <a:off x="4963944" y="676087"/>
            <a:ext cx="3236700" cy="372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GB" sz="1600" b="1" i="0" u="none" strike="noStrike" cap="none">
                <a:solidFill>
                  <a:srgbClr val="FFC000"/>
                </a:solidFill>
                <a:latin typeface="Montserrat"/>
                <a:ea typeface="Montserrat"/>
                <a:cs typeface="Montserrat"/>
                <a:sym typeface="Montserrat"/>
              </a:rPr>
              <a:t>webwise.ie/saferinternetday</a:t>
            </a:r>
            <a:endParaRPr sz="1600" i="0" u="none" strike="noStrike" cap="none">
              <a:solidFill>
                <a:srgbClr val="000000"/>
              </a:solidFill>
              <a:latin typeface="Montserrat"/>
              <a:ea typeface="Montserrat"/>
              <a:cs typeface="Montserrat"/>
              <a:sym typeface="Montserrat"/>
            </a:endParaRPr>
          </a:p>
        </p:txBody>
      </p:sp>
      <p:pic>
        <p:nvPicPr>
          <p:cNvPr id="2080" name="Google Shape;2080;p61"/>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750"/>
                                        <p:tgtEl>
                                          <p:spTgt spid="204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2064"/>
                                        </p:tgtEl>
                                        <p:attrNameLst>
                                          <p:attrName>style.visibility</p:attrName>
                                        </p:attrNameLst>
                                      </p:cBhvr>
                                      <p:to>
                                        <p:strVal val="visible"/>
                                      </p:to>
                                    </p:set>
                                    <p:anim calcmode="lin" valueType="num">
                                      <p:cBhvr additive="base">
                                        <p:cTn id="11" dur="400"/>
                                        <p:tgtEl>
                                          <p:spTgt spid="2064"/>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2058"/>
                                        </p:tgtEl>
                                        <p:attrNameLst>
                                          <p:attrName>style.visibility</p:attrName>
                                        </p:attrNameLst>
                                      </p:cBhvr>
                                      <p:to>
                                        <p:strVal val="visible"/>
                                      </p:to>
                                    </p:set>
                                    <p:animEffect transition="in" filter="fade">
                                      <p:cBhvr>
                                        <p:cTn id="14" dur="500"/>
                                        <p:tgtEl>
                                          <p:spTgt spid="2058"/>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2067"/>
                                        </p:tgtEl>
                                        <p:attrNameLst>
                                          <p:attrName>style.visibility</p:attrName>
                                        </p:attrNameLst>
                                      </p:cBhvr>
                                      <p:to>
                                        <p:strVal val="visible"/>
                                      </p:to>
                                    </p:set>
                                    <p:anim calcmode="lin" valueType="num">
                                      <p:cBhvr additive="base">
                                        <p:cTn id="18" dur="400"/>
                                        <p:tgtEl>
                                          <p:spTgt spid="2067"/>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2059"/>
                                        </p:tgtEl>
                                        <p:attrNameLst>
                                          <p:attrName>style.visibility</p:attrName>
                                        </p:attrNameLst>
                                      </p:cBhvr>
                                      <p:to>
                                        <p:strVal val="visible"/>
                                      </p:to>
                                    </p:set>
                                    <p:animEffect transition="in" filter="fade">
                                      <p:cBhvr>
                                        <p:cTn id="21" dur="500"/>
                                        <p:tgtEl>
                                          <p:spTgt spid="2059"/>
                                        </p:tgtEl>
                                      </p:cBhvr>
                                    </p:animEffect>
                                  </p:childTnLst>
                                </p:cTn>
                              </p:par>
                              <p:par>
                                <p:cTn id="22" presetID="10" presetClass="entr" presetSubtype="0" fill="hold" nodeType="withEffect">
                                  <p:stCondLst>
                                    <p:cond delay="100"/>
                                  </p:stCondLst>
                                  <p:childTnLst>
                                    <p:set>
                                      <p:cBhvr>
                                        <p:cTn id="23" dur="1" fill="hold">
                                          <p:stCondLst>
                                            <p:cond delay="0"/>
                                          </p:stCondLst>
                                        </p:cTn>
                                        <p:tgtEl>
                                          <p:spTgt spid="2060"/>
                                        </p:tgtEl>
                                        <p:attrNameLst>
                                          <p:attrName>style.visibility</p:attrName>
                                        </p:attrNameLst>
                                      </p:cBhvr>
                                      <p:to>
                                        <p:strVal val="visible"/>
                                      </p:to>
                                    </p:set>
                                    <p:animEffect transition="in" filter="fade">
                                      <p:cBhvr>
                                        <p:cTn id="24" dur="500"/>
                                        <p:tgtEl>
                                          <p:spTgt spid="2060"/>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2070"/>
                                        </p:tgtEl>
                                        <p:attrNameLst>
                                          <p:attrName>style.visibility</p:attrName>
                                        </p:attrNameLst>
                                      </p:cBhvr>
                                      <p:to>
                                        <p:strVal val="visible"/>
                                      </p:to>
                                    </p:set>
                                    <p:anim calcmode="lin" valueType="num">
                                      <p:cBhvr additive="base">
                                        <p:cTn id="28" dur="400"/>
                                        <p:tgtEl>
                                          <p:spTgt spid="2070"/>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2061"/>
                                        </p:tgtEl>
                                        <p:attrNameLst>
                                          <p:attrName>style.visibility</p:attrName>
                                        </p:attrNameLst>
                                      </p:cBhvr>
                                      <p:to>
                                        <p:strVal val="visible"/>
                                      </p:to>
                                    </p:set>
                                    <p:animEffect transition="in" filter="fade">
                                      <p:cBhvr>
                                        <p:cTn id="31" dur="500"/>
                                        <p:tgtEl>
                                          <p:spTgt spid="2061"/>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2073"/>
                                        </p:tgtEl>
                                        <p:attrNameLst>
                                          <p:attrName>style.visibility</p:attrName>
                                        </p:attrNameLst>
                                      </p:cBhvr>
                                      <p:to>
                                        <p:strVal val="visible"/>
                                      </p:to>
                                    </p:set>
                                    <p:anim calcmode="lin" valueType="num">
                                      <p:cBhvr additive="base">
                                        <p:cTn id="35" dur="400"/>
                                        <p:tgtEl>
                                          <p:spTgt spid="2073"/>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2062"/>
                                        </p:tgtEl>
                                        <p:attrNameLst>
                                          <p:attrName>style.visibility</p:attrName>
                                        </p:attrNameLst>
                                      </p:cBhvr>
                                      <p:to>
                                        <p:strVal val="visible"/>
                                      </p:to>
                                    </p:set>
                                    <p:animEffect transition="in" filter="fade">
                                      <p:cBhvr>
                                        <p:cTn id="38" dur="500"/>
                                        <p:tgtEl>
                                          <p:spTgt spid="2062"/>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2076"/>
                                        </p:tgtEl>
                                        <p:attrNameLst>
                                          <p:attrName>style.visibility</p:attrName>
                                        </p:attrNameLst>
                                      </p:cBhvr>
                                      <p:to>
                                        <p:strVal val="visible"/>
                                      </p:to>
                                    </p:set>
                                    <p:anim calcmode="lin" valueType="num">
                                      <p:cBhvr additive="base">
                                        <p:cTn id="42" dur="400"/>
                                        <p:tgtEl>
                                          <p:spTgt spid="20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5</a:t>
            </a:fld>
            <a:endParaRPr/>
          </a:p>
        </p:txBody>
      </p:sp>
      <p:grpSp>
        <p:nvGrpSpPr>
          <p:cNvPr id="2086" name="Google Shape;2086;p62"/>
          <p:cNvGrpSpPr/>
          <p:nvPr/>
        </p:nvGrpSpPr>
        <p:grpSpPr>
          <a:xfrm>
            <a:off x="4239010" y="719240"/>
            <a:ext cx="4710234" cy="3525313"/>
            <a:chOff x="531239" y="2245624"/>
            <a:chExt cx="4710234" cy="3525313"/>
          </a:xfrm>
        </p:grpSpPr>
        <p:pic>
          <p:nvPicPr>
            <p:cNvPr id="2087" name="Google Shape;2087;p62"/>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2088" name="Google Shape;2088;p62"/>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089" name="Google Shape;2089;p62"/>
          <p:cNvPicPr preferRelativeResize="0"/>
          <p:nvPr/>
        </p:nvPicPr>
        <p:blipFill rotWithShape="1">
          <a:blip r:embed="rId4">
            <a:alphaModFix/>
          </a:blip>
          <a:srcRect l="9582" t="15083" r="5986" b="-3034"/>
          <a:stretch/>
        </p:blipFill>
        <p:spPr>
          <a:xfrm>
            <a:off x="4817520" y="1036269"/>
            <a:ext cx="3857900" cy="2953932"/>
          </a:xfrm>
          <a:prstGeom prst="rect">
            <a:avLst/>
          </a:prstGeom>
          <a:noFill/>
          <a:ln>
            <a:noFill/>
          </a:ln>
        </p:spPr>
      </p:pic>
      <p:sp>
        <p:nvSpPr>
          <p:cNvPr id="2090" name="Google Shape;2090;p62"/>
          <p:cNvSpPr/>
          <p:nvPr/>
        </p:nvSpPr>
        <p:spPr>
          <a:xfrm>
            <a:off x="4275575" y="280658"/>
            <a:ext cx="46737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250" b="1" i="0" u="none" strike="noStrike" cap="none">
                <a:solidFill>
                  <a:srgbClr val="5DC1FF"/>
                </a:solidFill>
                <a:latin typeface="Montserrat"/>
                <a:ea typeface="Montserrat"/>
                <a:cs typeface="Montserrat"/>
                <a:sym typeface="Montserrat"/>
              </a:rPr>
              <a:t>LET</a:t>
            </a:r>
            <a:r>
              <a:rPr lang="en-GB" sz="2250" b="1">
                <a:solidFill>
                  <a:srgbClr val="5DC1FF"/>
                </a:solidFill>
                <a:latin typeface="Montserrat"/>
                <a:ea typeface="Montserrat"/>
                <a:cs typeface="Montserrat"/>
                <a:sym typeface="Montserrat"/>
              </a:rPr>
              <a:t>’</a:t>
            </a:r>
            <a:r>
              <a:rPr lang="en-GB" sz="2250" b="1" i="0" u="none" strike="noStrike" cap="none">
                <a:solidFill>
                  <a:srgbClr val="5DC1FF"/>
                </a:solidFill>
                <a:latin typeface="Montserrat"/>
                <a:ea typeface="Montserrat"/>
                <a:cs typeface="Montserrat"/>
                <a:sym typeface="Montserrat"/>
              </a:rPr>
              <a:t>S DISC</a:t>
            </a:r>
            <a:r>
              <a:rPr lang="en-GB" sz="2250" b="1">
                <a:solidFill>
                  <a:srgbClr val="5DC1FF"/>
                </a:solidFill>
                <a:latin typeface="Montserrat"/>
                <a:ea typeface="Montserrat"/>
                <a:cs typeface="Montserrat"/>
                <a:sym typeface="Montserrat"/>
              </a:rPr>
              <a:t>U</a:t>
            </a:r>
            <a:r>
              <a:rPr lang="en-GB" sz="2250" b="1" i="0" u="none" strike="noStrike" cap="none">
                <a:solidFill>
                  <a:srgbClr val="5DC1FF"/>
                </a:solidFill>
                <a:latin typeface="Montserrat"/>
                <a:ea typeface="Montserrat"/>
                <a:cs typeface="Montserrat"/>
                <a:sym typeface="Montserrat"/>
              </a:rPr>
              <a:t>SS</a:t>
            </a:r>
            <a:r>
              <a:rPr lang="en-GB" sz="2250" b="1" i="0" u="none" strike="noStrike" cap="none">
                <a:solidFill>
                  <a:srgbClr val="FF0000"/>
                </a:solidFill>
                <a:latin typeface="Montserrat"/>
                <a:ea typeface="Montserrat"/>
                <a:cs typeface="Montserrat"/>
                <a:sym typeface="Montserrat"/>
              </a:rPr>
              <a:t> </a:t>
            </a:r>
            <a:r>
              <a:rPr lang="en-GB" sz="2250" b="1" i="0" u="none" strike="noStrike" cap="none">
                <a:solidFill>
                  <a:srgbClr val="FFB25E"/>
                </a:solidFill>
                <a:latin typeface="Montserrat"/>
                <a:ea typeface="Montserrat"/>
                <a:cs typeface="Montserrat"/>
                <a:sym typeface="Montserrat"/>
              </a:rPr>
              <a:t>THE BENEFITS</a:t>
            </a:r>
            <a:endParaRPr sz="2250" b="1" i="0" u="none" strike="noStrike" cap="none">
              <a:solidFill>
                <a:srgbClr val="FFB25E"/>
              </a:solidFill>
              <a:latin typeface="Montserrat"/>
              <a:ea typeface="Montserrat"/>
              <a:cs typeface="Montserrat"/>
              <a:sym typeface="Montserrat"/>
            </a:endParaRPr>
          </a:p>
        </p:txBody>
      </p:sp>
      <p:pic>
        <p:nvPicPr>
          <p:cNvPr id="2091" name="Google Shape;2091;p62"/>
          <p:cNvPicPr preferRelativeResize="0"/>
          <p:nvPr/>
        </p:nvPicPr>
        <p:blipFill rotWithShape="1">
          <a:blip r:embed="rId5">
            <a:alphaModFix/>
          </a:blip>
          <a:srcRect/>
          <a:stretch/>
        </p:blipFill>
        <p:spPr>
          <a:xfrm>
            <a:off x="3215037" y="4468829"/>
            <a:ext cx="2542006" cy="562043"/>
          </a:xfrm>
          <a:prstGeom prst="rect">
            <a:avLst/>
          </a:prstGeom>
          <a:noFill/>
          <a:ln>
            <a:noFill/>
          </a:ln>
        </p:spPr>
      </p:pic>
      <p:sp>
        <p:nvSpPr>
          <p:cNvPr id="2092" name="Google Shape;2092;p62"/>
          <p:cNvSpPr/>
          <p:nvPr/>
        </p:nvSpPr>
        <p:spPr>
          <a:xfrm>
            <a:off x="487143" y="1054541"/>
            <a:ext cx="3504900" cy="206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rgbClr val="FFA400"/>
                </a:solidFill>
                <a:latin typeface="Montserrat"/>
                <a:ea typeface="Montserrat"/>
                <a:cs typeface="Montserrat"/>
                <a:sym typeface="Montserrat"/>
              </a:rPr>
              <a:t>Let’s consider the positives and negatives of the internet?</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6</a:t>
            </a:fld>
            <a:endParaRPr/>
          </a:p>
        </p:txBody>
      </p:sp>
      <p:sp>
        <p:nvSpPr>
          <p:cNvPr id="2098" name="Google Shape;2098;p63"/>
          <p:cNvSpPr/>
          <p:nvPr/>
        </p:nvSpPr>
        <p:spPr>
          <a:xfrm>
            <a:off x="3758885" y="273774"/>
            <a:ext cx="5138100" cy="430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00"/>
              <a:buFont typeface="Arial"/>
              <a:buNone/>
            </a:pPr>
            <a:r>
              <a:rPr lang="en-GB" sz="2200" b="1" i="0" u="none" strike="noStrike" cap="none">
                <a:solidFill>
                  <a:srgbClr val="5DC1FF"/>
                </a:solidFill>
                <a:latin typeface="Montserrat"/>
                <a:ea typeface="Montserrat"/>
                <a:cs typeface="Montserrat"/>
                <a:sym typeface="Montserrat"/>
              </a:rPr>
              <a:t>LET</a:t>
            </a:r>
            <a:r>
              <a:rPr lang="en-GB" sz="2200" b="1">
                <a:solidFill>
                  <a:srgbClr val="5DC1FF"/>
                </a:solidFill>
                <a:latin typeface="Montserrat"/>
                <a:ea typeface="Montserrat"/>
                <a:cs typeface="Montserrat"/>
                <a:sym typeface="Montserrat"/>
              </a:rPr>
              <a:t>’</a:t>
            </a:r>
            <a:r>
              <a:rPr lang="en-GB" sz="2200" b="1" i="0" u="none" strike="noStrike" cap="none">
                <a:solidFill>
                  <a:srgbClr val="5DC1FF"/>
                </a:solidFill>
                <a:latin typeface="Montserrat"/>
                <a:ea typeface="Montserrat"/>
                <a:cs typeface="Montserrat"/>
                <a:sym typeface="Montserrat"/>
              </a:rPr>
              <a:t>S DISCUSS</a:t>
            </a:r>
            <a:r>
              <a:rPr lang="en-GB" sz="2200" b="1" i="0" u="none" strike="noStrike" cap="none">
                <a:solidFill>
                  <a:srgbClr val="FF0000"/>
                </a:solidFill>
                <a:latin typeface="Montserrat"/>
                <a:ea typeface="Montserrat"/>
                <a:cs typeface="Montserrat"/>
                <a:sym typeface="Montserrat"/>
              </a:rPr>
              <a:t> </a:t>
            </a:r>
            <a:r>
              <a:rPr lang="en-GB" sz="2200" b="1" i="0" u="none" strike="noStrike" cap="none">
                <a:solidFill>
                  <a:srgbClr val="FFB25E"/>
                </a:solidFill>
                <a:latin typeface="Montserrat"/>
                <a:ea typeface="Montserrat"/>
                <a:cs typeface="Montserrat"/>
                <a:sym typeface="Montserrat"/>
              </a:rPr>
              <a:t>THE CHALLENGES</a:t>
            </a:r>
            <a:endParaRPr sz="2200" b="1" i="0" u="none" strike="noStrike" cap="none">
              <a:solidFill>
                <a:srgbClr val="FFB25E"/>
              </a:solidFill>
              <a:latin typeface="Montserrat"/>
              <a:ea typeface="Montserrat"/>
              <a:cs typeface="Montserrat"/>
              <a:sym typeface="Montserrat"/>
            </a:endParaRPr>
          </a:p>
        </p:txBody>
      </p:sp>
      <p:sp>
        <p:nvSpPr>
          <p:cNvPr id="2099" name="Google Shape;2099;p63"/>
          <p:cNvSpPr/>
          <p:nvPr/>
        </p:nvSpPr>
        <p:spPr>
          <a:xfrm>
            <a:off x="622593" y="1926962"/>
            <a:ext cx="3504900" cy="160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0000"/>
                </a:solidFill>
                <a:latin typeface="Montserrat"/>
                <a:ea typeface="Montserrat"/>
                <a:cs typeface="Montserrat"/>
                <a:sym typeface="Montserrat"/>
              </a:rPr>
              <a:t>How can we avoid the negative things on the internet?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0" name="Google Shape;2100;p63"/>
          <p:cNvSpPr/>
          <p:nvPr/>
        </p:nvSpPr>
        <p:spPr>
          <a:xfrm>
            <a:off x="4205212" y="838739"/>
            <a:ext cx="4691726" cy="365256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434343"/>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1" name="Google Shape;2101;p63" descr="IMG-0127.JPG"/>
          <p:cNvPicPr preferRelativeResize="0"/>
          <p:nvPr/>
        </p:nvPicPr>
        <p:blipFill rotWithShape="1">
          <a:blip r:embed="rId3">
            <a:alphaModFix/>
          </a:blip>
          <a:srcRect t="16093"/>
          <a:stretch/>
        </p:blipFill>
        <p:spPr>
          <a:xfrm>
            <a:off x="4360650" y="981575"/>
            <a:ext cx="4394123" cy="2839276"/>
          </a:xfrm>
          <a:prstGeom prst="rect">
            <a:avLst/>
          </a:prstGeom>
          <a:noFill/>
          <a:ln>
            <a:noFill/>
          </a:ln>
        </p:spPr>
      </p:pic>
      <p:pic>
        <p:nvPicPr>
          <p:cNvPr id="2102" name="Google Shape;2102;p63"/>
          <p:cNvPicPr preferRelativeResize="0"/>
          <p:nvPr/>
        </p:nvPicPr>
        <p:blipFill rotWithShape="1">
          <a:blip r:embed="rId4">
            <a:alphaModFix/>
          </a:blip>
          <a:srcRect/>
          <a:stretch/>
        </p:blipFill>
        <p:spPr>
          <a:xfrm>
            <a:off x="472368" y="142618"/>
            <a:ext cx="2542006" cy="5620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64"/>
          <p:cNvSpPr/>
          <p:nvPr/>
        </p:nvSpPr>
        <p:spPr>
          <a:xfrm>
            <a:off x="5143499" y="197850"/>
            <a:ext cx="3716700" cy="554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400" b="1" i="0" u="none" strike="noStrike" cap="none">
                <a:solidFill>
                  <a:srgbClr val="000090"/>
                </a:solidFill>
                <a:latin typeface="Montserrat"/>
                <a:ea typeface="Montserrat"/>
                <a:cs typeface="Montserrat"/>
                <a:sym typeface="Montserrat"/>
              </a:rPr>
              <a:t>CYBERBULLYING </a:t>
            </a:r>
            <a:endParaRPr sz="2400" b="1" i="0" u="none" strike="noStrike" cap="none">
              <a:solidFill>
                <a:srgbClr val="000090"/>
              </a:solidFill>
              <a:latin typeface="Montserrat"/>
              <a:ea typeface="Montserrat"/>
              <a:cs typeface="Montserrat"/>
              <a:sym typeface="Montserrat"/>
            </a:endParaRPr>
          </a:p>
        </p:txBody>
      </p:sp>
      <p:sp>
        <p:nvSpPr>
          <p:cNvPr id="2108" name="Google Shape;2108;p64"/>
          <p:cNvSpPr/>
          <p:nvPr/>
        </p:nvSpPr>
        <p:spPr>
          <a:xfrm>
            <a:off x="3480600" y="694350"/>
            <a:ext cx="5379600" cy="3754800"/>
          </a:xfrm>
          <a:prstGeom prst="rect">
            <a:avLst/>
          </a:prstGeom>
          <a:noFill/>
          <a:ln>
            <a:noFill/>
          </a:ln>
        </p:spPr>
        <p:txBody>
          <a:bodyPr spcFirstLastPara="1" wrap="square" lIns="91425" tIns="45700" rIns="91425" bIns="45700" anchor="t" anchorCtr="0">
            <a:noAutofit/>
          </a:bodyPr>
          <a:lstStyle/>
          <a:p>
            <a:pPr marL="139700" marR="0" lvl="0" indent="0" algn="l" rtl="0">
              <a:lnSpc>
                <a:spcPct val="100000"/>
              </a:lnSpc>
              <a:spcBef>
                <a:spcPts val="0"/>
              </a:spcBef>
              <a:spcAft>
                <a:spcPts val="0"/>
              </a:spcAft>
              <a:buClr>
                <a:srgbClr val="000000"/>
              </a:buClr>
              <a:buSzPts val="1400"/>
              <a:buFont typeface="Arial"/>
              <a:buNone/>
            </a:pPr>
            <a:r>
              <a:rPr lang="en-GB" sz="1600" b="1" i="0" u="none" strike="noStrike" cap="none" dirty="0">
                <a:solidFill>
                  <a:srgbClr val="000090"/>
                </a:solidFill>
                <a:latin typeface="Montserrat"/>
                <a:ea typeface="Montserrat"/>
                <a:cs typeface="Montserrat"/>
                <a:sym typeface="Montserrat"/>
              </a:rPr>
              <a:t>What is bullying?</a:t>
            </a:r>
            <a:endParaRPr sz="1600" dirty="0">
              <a:latin typeface="Montserrat"/>
              <a:ea typeface="Montserrat"/>
              <a:cs typeface="Montserrat"/>
              <a:sym typeface="Montserrat"/>
            </a:endParaRPr>
          </a:p>
          <a:p>
            <a:pPr marL="139700" marR="0" lvl="0" indent="0" algn="l" rtl="0">
              <a:lnSpc>
                <a:spcPct val="100000"/>
              </a:lnSpc>
              <a:spcBef>
                <a:spcPts val="0"/>
              </a:spcBef>
              <a:spcAft>
                <a:spcPts val="0"/>
              </a:spcAft>
              <a:buClr>
                <a:srgbClr val="000000"/>
              </a:buClr>
              <a:buSzPts val="1400"/>
              <a:buFont typeface="Arial"/>
              <a:buNone/>
            </a:pPr>
            <a:r>
              <a:rPr lang="en-GB" sz="1600" i="0" u="none" strike="noStrike" cap="none" dirty="0">
                <a:latin typeface="Montserrat"/>
                <a:ea typeface="Montserrat"/>
                <a:cs typeface="Montserrat"/>
                <a:sym typeface="Montserrat"/>
              </a:rPr>
              <a:t>Bullying is defined as unwanted negative behaviour, verbal, psychological or physical conduct by an individual or group against another person (or persons) and which is repeated over time.</a:t>
            </a:r>
            <a:endParaRPr sz="1600" dirty="0">
              <a:latin typeface="Montserrat"/>
              <a:ea typeface="Montserrat"/>
              <a:cs typeface="Montserrat"/>
              <a:sym typeface="Montserrat"/>
            </a:endParaRPr>
          </a:p>
          <a:p>
            <a:pPr marL="139700" marR="0" lvl="0" indent="0" algn="l" rtl="0">
              <a:lnSpc>
                <a:spcPct val="100000"/>
              </a:lnSpc>
              <a:spcBef>
                <a:spcPts val="0"/>
              </a:spcBef>
              <a:spcAft>
                <a:spcPts val="0"/>
              </a:spcAft>
              <a:buClr>
                <a:srgbClr val="000000"/>
              </a:buClr>
              <a:buSzPts val="1400"/>
              <a:buFont typeface="Arial"/>
              <a:buNone/>
            </a:pPr>
            <a:endParaRPr sz="1600" b="1" i="0" u="none" strike="noStrike" cap="none" dirty="0">
              <a:solidFill>
                <a:srgbClr val="FFFFFF"/>
              </a:solidFill>
              <a:latin typeface="Montserrat"/>
              <a:ea typeface="Montserrat"/>
              <a:cs typeface="Montserrat"/>
              <a:sym typeface="Montserrat"/>
            </a:endParaRPr>
          </a:p>
          <a:p>
            <a:pPr marL="139700" marR="0" lvl="0" indent="0" algn="l" rtl="0">
              <a:lnSpc>
                <a:spcPct val="100000"/>
              </a:lnSpc>
              <a:spcBef>
                <a:spcPts val="0"/>
              </a:spcBef>
              <a:spcAft>
                <a:spcPts val="0"/>
              </a:spcAft>
              <a:buClr>
                <a:srgbClr val="000000"/>
              </a:buClr>
              <a:buSzPts val="1400"/>
              <a:buFont typeface="Arial"/>
              <a:buNone/>
            </a:pPr>
            <a:r>
              <a:rPr lang="en-GB" sz="1600" b="1" i="0" u="none" strike="noStrike" cap="none" dirty="0">
                <a:solidFill>
                  <a:srgbClr val="000090"/>
                </a:solidFill>
                <a:latin typeface="Montserrat"/>
                <a:ea typeface="Montserrat"/>
                <a:cs typeface="Montserrat"/>
                <a:sym typeface="Montserrat"/>
              </a:rPr>
              <a:t>What is cyberbullying?</a:t>
            </a:r>
            <a:endParaRPr sz="1600" dirty="0">
              <a:latin typeface="Montserrat"/>
              <a:ea typeface="Montserrat"/>
              <a:cs typeface="Montserrat"/>
              <a:sym typeface="Montserrat"/>
            </a:endParaRPr>
          </a:p>
          <a:p>
            <a:pPr marL="139700" marR="0" lvl="0" indent="0" algn="l" rtl="0">
              <a:lnSpc>
                <a:spcPct val="100000"/>
              </a:lnSpc>
              <a:spcBef>
                <a:spcPts val="0"/>
              </a:spcBef>
              <a:spcAft>
                <a:spcPts val="0"/>
              </a:spcAft>
              <a:buClr>
                <a:srgbClr val="000000"/>
              </a:buClr>
              <a:buSzPts val="1400"/>
              <a:buFont typeface="Arial"/>
              <a:buNone/>
            </a:pPr>
            <a:r>
              <a:rPr lang="en-GB" sz="1600" i="0" u="none" strike="noStrike" cap="none" dirty="0">
                <a:latin typeface="Montserrat"/>
                <a:ea typeface="Montserrat"/>
                <a:cs typeface="Montserrat"/>
                <a:sym typeface="Montserrat"/>
              </a:rPr>
              <a:t>Cyberbullying is defined as “placing a once-off offensive or hurtful public message, image or statement on a social network site or another public forum where that message, image or statement can be viewed and/or repeated by other people will be regarded as bullying behaviour” </a:t>
            </a:r>
            <a:endParaRPr sz="1600" i="0" u="none" strike="noStrike" cap="none" dirty="0">
              <a:latin typeface="Montserrat"/>
              <a:ea typeface="Montserrat"/>
              <a:cs typeface="Montserrat"/>
              <a:sym typeface="Montserrat"/>
            </a:endParaRPr>
          </a:p>
          <a:p>
            <a:pPr marL="139700" marR="0" lvl="0" indent="0" algn="l" rtl="0">
              <a:lnSpc>
                <a:spcPct val="100000"/>
              </a:lnSpc>
              <a:spcBef>
                <a:spcPts val="0"/>
              </a:spcBef>
              <a:spcAft>
                <a:spcPts val="0"/>
              </a:spcAft>
              <a:buClr>
                <a:srgbClr val="000000"/>
              </a:buClr>
              <a:buSzPts val="1400"/>
              <a:buFont typeface="Arial"/>
              <a:buNone/>
            </a:pPr>
            <a:r>
              <a:rPr lang="en-GB" sz="1200" i="0" u="none" strike="noStrike" cap="none" dirty="0">
                <a:latin typeface="Montserrat"/>
                <a:ea typeface="Montserrat"/>
                <a:cs typeface="Montserrat"/>
                <a:sym typeface="Montserrat"/>
              </a:rPr>
              <a:t>(Anti-Bullying Procedures, </a:t>
            </a:r>
            <a:r>
              <a:rPr lang="en-GB" sz="1200" dirty="0">
                <a:latin typeface="Montserrat"/>
                <a:ea typeface="Montserrat"/>
                <a:cs typeface="Montserrat"/>
                <a:sym typeface="Montserrat"/>
              </a:rPr>
              <a:t> </a:t>
            </a:r>
            <a:r>
              <a:rPr lang="en-GB" sz="1200" i="0" u="none" strike="noStrike" cap="none" dirty="0">
                <a:latin typeface="Montserrat"/>
                <a:ea typeface="Montserrat"/>
                <a:cs typeface="Montserrat"/>
                <a:sym typeface="Montserrat"/>
              </a:rPr>
              <a:t>Department of Education, 2013)</a:t>
            </a:r>
            <a:endParaRPr sz="1200" dirty="0">
              <a:latin typeface="Montserrat"/>
              <a:ea typeface="Montserrat"/>
              <a:cs typeface="Montserrat"/>
              <a:sym typeface="Montserrat"/>
            </a:endParaRPr>
          </a:p>
        </p:txBody>
      </p:sp>
      <p:pic>
        <p:nvPicPr>
          <p:cNvPr id="2109" name="Google Shape;2109;p64"/>
          <p:cNvPicPr preferRelativeResize="0"/>
          <p:nvPr/>
        </p:nvPicPr>
        <p:blipFill rotWithShape="1">
          <a:blip r:embed="rId3">
            <a:alphaModFix/>
          </a:blip>
          <a:srcRect/>
          <a:stretch/>
        </p:blipFill>
        <p:spPr>
          <a:xfrm>
            <a:off x="472368" y="142618"/>
            <a:ext cx="2542006" cy="562043"/>
          </a:xfrm>
          <a:prstGeom prst="rect">
            <a:avLst/>
          </a:prstGeom>
          <a:noFill/>
          <a:ln>
            <a:noFill/>
          </a:ln>
        </p:spPr>
      </p:pic>
      <p:grpSp>
        <p:nvGrpSpPr>
          <p:cNvPr id="2110" name="Google Shape;2110;p64"/>
          <p:cNvGrpSpPr/>
          <p:nvPr/>
        </p:nvGrpSpPr>
        <p:grpSpPr>
          <a:xfrm>
            <a:off x="60976" y="1627974"/>
            <a:ext cx="3419630" cy="2720132"/>
            <a:chOff x="531239" y="2245624"/>
            <a:chExt cx="4710234" cy="3525313"/>
          </a:xfrm>
        </p:grpSpPr>
        <p:pic>
          <p:nvPicPr>
            <p:cNvPr id="2111" name="Google Shape;2111;p64"/>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112" name="Google Shape;2112;p64"/>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113" name="Google Shape;2113;p64"/>
          <p:cNvPicPr preferRelativeResize="0"/>
          <p:nvPr/>
        </p:nvPicPr>
        <p:blipFill>
          <a:blip r:embed="rId5">
            <a:alphaModFix/>
          </a:blip>
          <a:stretch>
            <a:fillRect/>
          </a:stretch>
        </p:blipFill>
        <p:spPr>
          <a:xfrm>
            <a:off x="389000" y="1890762"/>
            <a:ext cx="2938350" cy="2194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grpSp>
        <p:nvGrpSpPr>
          <p:cNvPr id="6" name="Google Shape;2110;p64">
            <a:extLst>
              <a:ext uri="{FF2B5EF4-FFF2-40B4-BE49-F238E27FC236}">
                <a16:creationId xmlns:a16="http://schemas.microsoft.com/office/drawing/2014/main" id="{E52020A4-3A58-8A42-85F0-DF02A3B93E93}"/>
              </a:ext>
            </a:extLst>
          </p:cNvPr>
          <p:cNvGrpSpPr/>
          <p:nvPr/>
        </p:nvGrpSpPr>
        <p:grpSpPr>
          <a:xfrm>
            <a:off x="-64271" y="1090819"/>
            <a:ext cx="4145264" cy="3266431"/>
            <a:chOff x="531239" y="2245624"/>
            <a:chExt cx="4710234" cy="3525313"/>
          </a:xfrm>
        </p:grpSpPr>
        <p:pic>
          <p:nvPicPr>
            <p:cNvPr id="7" name="Google Shape;2111;p64">
              <a:extLst>
                <a:ext uri="{FF2B5EF4-FFF2-40B4-BE49-F238E27FC236}">
                  <a16:creationId xmlns:a16="http://schemas.microsoft.com/office/drawing/2014/main" id="{C054BAFE-EC9E-0B4F-BF57-8001BD76B03E}"/>
                </a:ext>
              </a:extLst>
            </p:cNvPr>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8" name="Google Shape;2112;p64">
              <a:extLst>
                <a:ext uri="{FF2B5EF4-FFF2-40B4-BE49-F238E27FC236}">
                  <a16:creationId xmlns:a16="http://schemas.microsoft.com/office/drawing/2014/main" id="{C2BC6B49-6526-9946-82B8-14B12CD66E96}"/>
                </a:ext>
              </a:extLst>
            </p:cNvPr>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2118" name="Google Shape;2118;p65"/>
          <p:cNvSpPr txBox="1">
            <a:spLocks noGrp="1"/>
          </p:cNvSpPr>
          <p:nvPr>
            <p:ph type="title"/>
          </p:nvPr>
        </p:nvSpPr>
        <p:spPr>
          <a:xfrm>
            <a:off x="2904825" y="142625"/>
            <a:ext cx="60711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n-GB" sz="2600">
                <a:solidFill>
                  <a:srgbClr val="FF0000"/>
                </a:solidFill>
              </a:rPr>
              <a:t>Types of Online Harassment</a:t>
            </a:r>
            <a:endParaRPr sz="2600">
              <a:solidFill>
                <a:srgbClr val="FF0000"/>
              </a:solidFill>
            </a:endParaRPr>
          </a:p>
        </p:txBody>
      </p:sp>
      <p:sp>
        <p:nvSpPr>
          <p:cNvPr id="2119" name="Google Shape;2119;p65"/>
          <p:cNvSpPr txBox="1">
            <a:spLocks noGrp="1"/>
          </p:cNvSpPr>
          <p:nvPr>
            <p:ph type="body" idx="1"/>
          </p:nvPr>
        </p:nvSpPr>
        <p:spPr>
          <a:xfrm>
            <a:off x="4080993" y="1291187"/>
            <a:ext cx="5253900" cy="29025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000000"/>
              </a:buClr>
              <a:buSzPts val="1900"/>
              <a:buFont typeface="Montserrat"/>
              <a:buChar char="●"/>
            </a:pPr>
            <a:r>
              <a:rPr lang="en-GB" sz="1900" b="1" dirty="0">
                <a:solidFill>
                  <a:srgbClr val="000000"/>
                </a:solidFill>
                <a:latin typeface="Montserrat"/>
                <a:ea typeface="Montserrat"/>
                <a:cs typeface="Montserrat"/>
                <a:sym typeface="Montserrat"/>
              </a:rPr>
              <a:t>Personal threats and intimidation </a:t>
            </a:r>
            <a:endParaRPr sz="1900" dirty="0">
              <a:solidFill>
                <a:srgbClr val="000000"/>
              </a:solidFill>
              <a:latin typeface="Montserrat"/>
              <a:ea typeface="Montserrat"/>
              <a:cs typeface="Montserrat"/>
              <a:sym typeface="Montserrat"/>
            </a:endParaRPr>
          </a:p>
          <a:p>
            <a:pPr marL="457200" lvl="0" indent="-355600" algn="l" rtl="0">
              <a:lnSpc>
                <a:spcPct val="150000"/>
              </a:lnSpc>
              <a:spcBef>
                <a:spcPts val="0"/>
              </a:spcBef>
              <a:spcAft>
                <a:spcPts val="0"/>
              </a:spcAft>
              <a:buClr>
                <a:srgbClr val="000000"/>
              </a:buClr>
              <a:buSzPts val="2000"/>
              <a:buFont typeface="Montserrat"/>
              <a:buChar char="●"/>
            </a:pPr>
            <a:r>
              <a:rPr lang="en-GB" sz="1900" b="1" dirty="0">
                <a:solidFill>
                  <a:srgbClr val="000000"/>
                </a:solidFill>
                <a:latin typeface="Montserrat"/>
                <a:ea typeface="Montserrat"/>
                <a:cs typeface="Montserrat"/>
                <a:sym typeface="Montserrat"/>
              </a:rPr>
              <a:t>Impersonation</a:t>
            </a:r>
            <a:endParaRPr sz="1900" dirty="0">
              <a:solidFill>
                <a:srgbClr val="000000"/>
              </a:solidFill>
              <a:latin typeface="Montserrat"/>
              <a:ea typeface="Montserrat"/>
              <a:cs typeface="Montserrat"/>
              <a:sym typeface="Montserrat"/>
            </a:endParaRPr>
          </a:p>
          <a:p>
            <a:pPr marL="457200" lvl="0" indent="-355600" algn="l" rtl="0">
              <a:lnSpc>
                <a:spcPct val="150000"/>
              </a:lnSpc>
              <a:spcBef>
                <a:spcPts val="0"/>
              </a:spcBef>
              <a:spcAft>
                <a:spcPts val="0"/>
              </a:spcAft>
              <a:buClr>
                <a:srgbClr val="000000"/>
              </a:buClr>
              <a:buSzPts val="2000"/>
              <a:buFont typeface="Montserrat"/>
              <a:buChar char="●"/>
            </a:pPr>
            <a:r>
              <a:rPr lang="en-GB" sz="1900" b="1" dirty="0">
                <a:solidFill>
                  <a:srgbClr val="000000"/>
                </a:solidFill>
                <a:latin typeface="Montserrat"/>
                <a:ea typeface="Montserrat"/>
                <a:cs typeface="Montserrat"/>
                <a:sym typeface="Montserrat"/>
              </a:rPr>
              <a:t>Stalking or harassment</a:t>
            </a:r>
            <a:endParaRPr sz="1900" dirty="0">
              <a:solidFill>
                <a:srgbClr val="000000"/>
              </a:solidFill>
              <a:latin typeface="Montserrat"/>
              <a:ea typeface="Montserrat"/>
              <a:cs typeface="Montserrat"/>
              <a:sym typeface="Montserrat"/>
            </a:endParaRPr>
          </a:p>
          <a:p>
            <a:pPr marL="457200" lvl="0" indent="-355600" algn="l" rtl="0">
              <a:lnSpc>
                <a:spcPct val="150000"/>
              </a:lnSpc>
              <a:spcBef>
                <a:spcPts val="0"/>
              </a:spcBef>
              <a:spcAft>
                <a:spcPts val="0"/>
              </a:spcAft>
              <a:buClr>
                <a:srgbClr val="000000"/>
              </a:buClr>
              <a:buSzPts val="2000"/>
              <a:buFont typeface="Montserrat"/>
              <a:buChar char="●"/>
            </a:pPr>
            <a:r>
              <a:rPr lang="en-GB" sz="1900" b="1" dirty="0">
                <a:solidFill>
                  <a:srgbClr val="000000"/>
                </a:solidFill>
                <a:latin typeface="Montserrat"/>
                <a:ea typeface="Montserrat"/>
                <a:cs typeface="Montserrat"/>
                <a:sym typeface="Montserrat"/>
              </a:rPr>
              <a:t>Exclusion</a:t>
            </a:r>
            <a:endParaRPr sz="1900" dirty="0">
              <a:solidFill>
                <a:srgbClr val="000000"/>
              </a:solidFill>
              <a:latin typeface="Montserrat"/>
              <a:ea typeface="Montserrat"/>
              <a:cs typeface="Montserrat"/>
              <a:sym typeface="Montserrat"/>
            </a:endParaRPr>
          </a:p>
          <a:p>
            <a:pPr marL="457200" lvl="0" indent="-355600" algn="l" rtl="0">
              <a:lnSpc>
                <a:spcPct val="150000"/>
              </a:lnSpc>
              <a:spcBef>
                <a:spcPts val="0"/>
              </a:spcBef>
              <a:spcAft>
                <a:spcPts val="0"/>
              </a:spcAft>
              <a:buClr>
                <a:srgbClr val="000000"/>
              </a:buClr>
              <a:buSzPts val="2000"/>
              <a:buFont typeface="Montserrat"/>
              <a:buChar char="●"/>
            </a:pPr>
            <a:r>
              <a:rPr lang="en-GB" sz="1900" b="1" dirty="0">
                <a:solidFill>
                  <a:srgbClr val="000000"/>
                </a:solidFill>
                <a:latin typeface="Montserrat"/>
                <a:ea typeface="Montserrat"/>
                <a:cs typeface="Montserrat"/>
                <a:sym typeface="Montserrat"/>
              </a:rPr>
              <a:t>Personal humiliation</a:t>
            </a:r>
            <a:endParaRPr sz="1900" dirty="0">
              <a:solidFill>
                <a:srgbClr val="000000"/>
              </a:solidFill>
              <a:latin typeface="Montserrat"/>
              <a:ea typeface="Montserrat"/>
              <a:cs typeface="Montserrat"/>
              <a:sym typeface="Montserrat"/>
            </a:endParaRPr>
          </a:p>
          <a:p>
            <a:pPr marL="457200" lvl="0" indent="-355600" algn="l" rtl="0">
              <a:lnSpc>
                <a:spcPct val="150000"/>
              </a:lnSpc>
              <a:spcBef>
                <a:spcPts val="0"/>
              </a:spcBef>
              <a:spcAft>
                <a:spcPts val="0"/>
              </a:spcAft>
              <a:buClr>
                <a:srgbClr val="000000"/>
              </a:buClr>
              <a:buSzPts val="2000"/>
              <a:buFont typeface="Montserrat"/>
              <a:buChar char="●"/>
            </a:pPr>
            <a:r>
              <a:rPr lang="en-GB" sz="1900" b="1" dirty="0">
                <a:solidFill>
                  <a:srgbClr val="000000"/>
                </a:solidFill>
                <a:latin typeface="Montserrat"/>
                <a:ea typeface="Montserrat"/>
                <a:cs typeface="Montserrat"/>
                <a:sym typeface="Montserrat"/>
              </a:rPr>
              <a:t>False reporting</a:t>
            </a:r>
            <a:endParaRPr sz="1900" dirty="0">
              <a:solidFill>
                <a:srgbClr val="000000"/>
              </a:solidFill>
              <a:latin typeface="Montserrat"/>
              <a:ea typeface="Montserrat"/>
              <a:cs typeface="Montserrat"/>
              <a:sym typeface="Montserrat"/>
            </a:endParaRPr>
          </a:p>
          <a:p>
            <a:pPr marL="0" lvl="0" indent="0" algn="l" rtl="0">
              <a:spcBef>
                <a:spcPts val="0"/>
              </a:spcBef>
              <a:spcAft>
                <a:spcPts val="0"/>
              </a:spcAft>
              <a:buClr>
                <a:schemeClr val="dk1"/>
              </a:buClr>
              <a:buSzPts val="1400"/>
              <a:buFont typeface="Arial"/>
              <a:buNone/>
            </a:pPr>
            <a:endParaRPr sz="1100" dirty="0">
              <a:solidFill>
                <a:schemeClr val="dk1"/>
              </a:solidFill>
              <a:latin typeface="Montserrat"/>
              <a:ea typeface="Montserrat"/>
              <a:cs typeface="Montserrat"/>
              <a:sym typeface="Montserrat"/>
            </a:endParaRPr>
          </a:p>
          <a:p>
            <a:pPr marL="457200" lvl="0" indent="-228600" algn="l" rtl="0">
              <a:spcBef>
                <a:spcPts val="0"/>
              </a:spcBef>
              <a:spcAft>
                <a:spcPts val="0"/>
              </a:spcAft>
              <a:buClr>
                <a:schemeClr val="dk1"/>
              </a:buClr>
              <a:buSzPts val="1400"/>
              <a:buFont typeface="Arial"/>
              <a:buNone/>
            </a:pPr>
            <a:endParaRPr sz="1100" dirty="0">
              <a:solidFill>
                <a:schemeClr val="dk1"/>
              </a:solidFill>
              <a:latin typeface="Arial"/>
              <a:ea typeface="Arial"/>
              <a:cs typeface="Arial"/>
              <a:sym typeface="Arial"/>
            </a:endParaRPr>
          </a:p>
          <a:p>
            <a:pPr marL="0" lvl="0" indent="0" algn="l" rtl="0">
              <a:spcBef>
                <a:spcPts val="600"/>
              </a:spcBef>
              <a:spcAft>
                <a:spcPts val="0"/>
              </a:spcAft>
              <a:buNone/>
            </a:pPr>
            <a:endParaRPr dirty="0"/>
          </a:p>
        </p:txBody>
      </p:sp>
      <p:pic>
        <p:nvPicPr>
          <p:cNvPr id="2120" name="Google Shape;2120;p65"/>
          <p:cNvPicPr preferRelativeResize="0"/>
          <p:nvPr/>
        </p:nvPicPr>
        <p:blipFill rotWithShape="1">
          <a:blip r:embed="rId4">
            <a:alphaModFix/>
          </a:blip>
          <a:srcRect/>
          <a:stretch/>
        </p:blipFill>
        <p:spPr>
          <a:xfrm>
            <a:off x="472368" y="142618"/>
            <a:ext cx="2542006" cy="562043"/>
          </a:xfrm>
          <a:prstGeom prst="rect">
            <a:avLst/>
          </a:prstGeom>
          <a:noFill/>
          <a:ln>
            <a:noFill/>
          </a:ln>
        </p:spPr>
      </p:pic>
      <p:pic>
        <p:nvPicPr>
          <p:cNvPr id="2121" name="Google Shape;2121;p65"/>
          <p:cNvPicPr preferRelativeResize="0"/>
          <p:nvPr/>
        </p:nvPicPr>
        <p:blipFill>
          <a:blip r:embed="rId5">
            <a:alphaModFix/>
          </a:blip>
          <a:stretch>
            <a:fillRect/>
          </a:stretch>
        </p:blipFill>
        <p:spPr>
          <a:xfrm>
            <a:off x="168549" y="1432194"/>
            <a:ext cx="3679625" cy="263877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p66"/>
          <p:cNvSpPr txBox="1">
            <a:spLocks noGrp="1"/>
          </p:cNvSpPr>
          <p:nvPr>
            <p:ph type="body" idx="1"/>
          </p:nvPr>
        </p:nvSpPr>
        <p:spPr>
          <a:xfrm>
            <a:off x="2418010" y="1259727"/>
            <a:ext cx="3122400" cy="298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3000"/>
              <a:buNone/>
            </a:pPr>
            <a:r>
              <a:rPr lang="en-GB" sz="2800"/>
              <a:t>Sticks and stones may </a:t>
            </a:r>
            <a:endParaRPr/>
          </a:p>
          <a:p>
            <a:pPr marL="0" lvl="0" indent="0" algn="l" rtl="0">
              <a:lnSpc>
                <a:spcPct val="100000"/>
              </a:lnSpc>
              <a:spcBef>
                <a:spcPts val="600"/>
              </a:spcBef>
              <a:spcAft>
                <a:spcPts val="0"/>
              </a:spcAft>
              <a:buSzPts val="3000"/>
              <a:buNone/>
            </a:pPr>
            <a:r>
              <a:rPr lang="en-GB" sz="2800"/>
              <a:t>break my bones…</a:t>
            </a:r>
            <a:endParaRPr/>
          </a:p>
          <a:p>
            <a:pPr marL="0" lvl="0" indent="0" algn="l" rtl="0">
              <a:lnSpc>
                <a:spcPct val="100000"/>
              </a:lnSpc>
              <a:spcBef>
                <a:spcPts val="600"/>
              </a:spcBef>
              <a:spcAft>
                <a:spcPts val="0"/>
              </a:spcAft>
              <a:buSzPts val="3000"/>
              <a:buNone/>
            </a:pPr>
            <a:r>
              <a:rPr lang="en-GB" sz="2800">
                <a:solidFill>
                  <a:srgbClr val="EEA116"/>
                </a:solidFill>
              </a:rPr>
              <a:t>But words will never hurt me…</a:t>
            </a:r>
            <a:endParaRPr sz="1600">
              <a:solidFill>
                <a:srgbClr val="EEA116"/>
              </a:solidFill>
            </a:endParaRPr>
          </a:p>
        </p:txBody>
      </p:sp>
      <p:pic>
        <p:nvPicPr>
          <p:cNvPr id="2127" name="Google Shape;2127;p66"/>
          <p:cNvPicPr preferRelativeResize="0"/>
          <p:nvPr/>
        </p:nvPicPr>
        <p:blipFill rotWithShape="1">
          <a:blip r:embed="rId3">
            <a:alphaModFix/>
          </a:blip>
          <a:srcRect/>
          <a:stretch/>
        </p:blipFill>
        <p:spPr>
          <a:xfrm>
            <a:off x="6397625" y="4370830"/>
            <a:ext cx="2420909" cy="535268"/>
          </a:xfrm>
          <a:prstGeom prst="rect">
            <a:avLst/>
          </a:prstGeom>
          <a:noFill/>
          <a:ln>
            <a:noFill/>
          </a:ln>
        </p:spPr>
      </p:pic>
      <p:pic>
        <p:nvPicPr>
          <p:cNvPr id="2128" name="Google Shape;2128;p66"/>
          <p:cNvPicPr preferRelativeResize="0"/>
          <p:nvPr/>
        </p:nvPicPr>
        <p:blipFill rotWithShape="1">
          <a:blip r:embed="rId4">
            <a:alphaModFix/>
          </a:blip>
          <a:srcRect l="12903" r="12807"/>
          <a:stretch/>
        </p:blipFill>
        <p:spPr>
          <a:xfrm rot="153500">
            <a:off x="5587189" y="1492574"/>
            <a:ext cx="3181121" cy="232135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129" name="Google Shape;2129;p66"/>
          <p:cNvSpPr/>
          <p:nvPr/>
        </p:nvSpPr>
        <p:spPr>
          <a:xfrm>
            <a:off x="1670150" y="620775"/>
            <a:ext cx="6427200" cy="608100"/>
          </a:xfrm>
          <a:prstGeom prst="rect">
            <a:avLst/>
          </a:prstGeom>
          <a:solidFill>
            <a:srgbClr val="D89F39">
              <a:alpha val="44310"/>
            </a:srgbClr>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2600" b="1" i="0" u="none" strike="noStrike" cap="none">
                <a:solidFill>
                  <a:srgbClr val="141414"/>
                </a:solidFill>
                <a:latin typeface="Montserrat"/>
                <a:ea typeface="Montserrat"/>
                <a:cs typeface="Montserrat"/>
                <a:sym typeface="Montserrat"/>
              </a:rPr>
              <a:t>Respectful Online</a:t>
            </a:r>
            <a:r>
              <a:rPr lang="en-GB" sz="2600" b="1">
                <a:solidFill>
                  <a:srgbClr val="141414"/>
                </a:solidFill>
                <a:latin typeface="Montserrat"/>
                <a:ea typeface="Montserrat"/>
                <a:cs typeface="Montserrat"/>
                <a:sym typeface="Montserrat"/>
              </a:rPr>
              <a:t> </a:t>
            </a:r>
            <a:r>
              <a:rPr lang="en-GB" sz="2600" b="1" i="0" u="none" strike="noStrike" cap="none">
                <a:solidFill>
                  <a:srgbClr val="141414"/>
                </a:solidFill>
                <a:latin typeface="Montserrat"/>
                <a:ea typeface="Montserrat"/>
                <a:cs typeface="Montserrat"/>
                <a:sym typeface="Montserrat"/>
              </a:rPr>
              <a:t>Communication</a:t>
            </a:r>
            <a:endParaRPr sz="1000" b="0" i="0" u="none" strike="noStrike" cap="none">
              <a:solidFill>
                <a:srgbClr val="141414"/>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5105</Words>
  <Application>Microsoft Macintosh PowerPoint</Application>
  <PresentationFormat>On-screen Show (16:9)</PresentationFormat>
  <Paragraphs>287</Paragraphs>
  <Slides>24</Slides>
  <Notes>24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Montserrat ExtraBold</vt:lpstr>
      <vt:lpstr>Montserrat Light</vt:lpstr>
      <vt:lpstr>Oswald</vt:lpstr>
      <vt:lpstr>Quattrocento Sans</vt:lpstr>
      <vt:lpstr>Avenir</vt:lpstr>
      <vt:lpstr>PT Sans</vt:lpstr>
      <vt:lpstr>Calibri</vt:lpstr>
      <vt:lpstr>Arial</vt:lpstr>
      <vt:lpstr>Montserrat</vt:lpstr>
      <vt:lpstr>Verdana</vt:lpstr>
      <vt:lpstr>Simple Light</vt:lpstr>
      <vt:lpstr>1_Wart template</vt:lpstr>
      <vt:lpstr>Wart template</vt:lpstr>
      <vt:lpstr>Wart template</vt:lpstr>
      <vt:lpstr>Wart template</vt:lpstr>
      <vt:lpstr>SAFER INTERNET DAY RESPECTFUL COMMUNICATION ONLINE</vt:lpstr>
      <vt:lpstr>PowerPoint Presentation</vt:lpstr>
      <vt:lpstr>PowerPoint Presentation</vt:lpstr>
      <vt:lpstr>Getting involved in Safer Internet Day </vt:lpstr>
      <vt:lpstr>PowerPoint Presentation</vt:lpstr>
      <vt:lpstr>PowerPoint Presentation</vt:lpstr>
      <vt:lpstr>PowerPoint Presentation</vt:lpstr>
      <vt:lpstr>Types of Online Harassment</vt:lpstr>
      <vt:lpstr>PowerPoint Presentation</vt:lpstr>
      <vt:lpstr>PowerPoint Presentation</vt:lpstr>
      <vt:lpstr>PowerPoint Presentation</vt:lpstr>
      <vt:lpstr>PowerPoint Presentation</vt:lpstr>
      <vt:lpstr>PowerPoint Presentation</vt:lpstr>
      <vt:lpstr>What can we do if something goes wrong online? </vt:lpstr>
      <vt:lpstr>What can we do if something goes wrong online? </vt:lpstr>
      <vt:lpstr>What can we do if we see someone else is being bullied online? </vt:lpstr>
      <vt:lpstr>PowerPoint Presentation</vt:lpstr>
      <vt:lpstr>PowerPoint Presentation</vt:lpstr>
      <vt:lpstr>Join the conversation </vt:lpstr>
      <vt:lpstr>PowerPoint Presentation</vt:lpstr>
      <vt:lpstr>EXTENDED SAFER INTERNET DAY ACTIVITIES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RESPECTFUL COMMUNICATION ONLINE</dc:title>
  <cp:lastModifiedBy>Microsoft Office User</cp:lastModifiedBy>
  <cp:revision>3</cp:revision>
  <dcterms:modified xsi:type="dcterms:W3CDTF">2021-07-22T08:23:41Z</dcterms:modified>
</cp:coreProperties>
</file>