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 id="2147483659"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Montserrat" pitchFamily="2" charset="77"/>
      <p:regular r:id="rId28"/>
      <p:bold r:id="rId29"/>
      <p:italic r:id="rId30"/>
      <p:boldItalic r:id="rId31"/>
    </p:embeddedFont>
    <p:embeddedFont>
      <p:font typeface="Montserrat ExtraBold" pitchFamily="2" charset="77"/>
      <p:bold r:id="rId32"/>
      <p:italic r:id="rId33"/>
      <p:boldItalic r:id="rId34"/>
    </p:embeddedFont>
    <p:embeddedFont>
      <p:font typeface="Montserrat Light" pitchFamily="2" charset="77"/>
      <p:regular r:id="rId35"/>
      <p:bold r:id="rId36"/>
      <p:italic r:id="rId37"/>
      <p:boldItalic r:id="rId38"/>
    </p:embeddedFont>
    <p:embeddedFont>
      <p:font typeface="Oswald" pitchFamily="2" charset="77"/>
      <p:regular r:id="rId39"/>
      <p:bold r:id="rId40"/>
    </p:embeddedFont>
    <p:embeddedFont>
      <p:font typeface="PT Sans" panose="020B0503020203020204" pitchFamily="34" charset="77"/>
      <p:regular r:id="rId41"/>
      <p:bold r:id="rId42"/>
      <p:italic r:id="rId43"/>
      <p:boldItalic r:id="rId44"/>
    </p:embeddedFont>
    <p:embeddedFont>
      <p:font typeface="Quattrocento Sans" panose="020B0502050000020003" pitchFamily="34" charset="0"/>
      <p:regular r:id="rId45"/>
      <p:bold r:id="rId46"/>
      <p:italic r:id="rId47"/>
      <p:boldItalic r:id="rId48"/>
    </p:embeddedFont>
    <p:embeddedFont>
      <p:font typeface="Roboto Light" panose="020F0302020204030204" pitchFamily="3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hj/VjoSdJedxGMR9SxIUwYa9f8P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Office 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495"/>
  </p:normalViewPr>
  <p:slideViewPr>
    <p:cSldViewPr snapToGrid="0">
      <p:cViewPr varScale="1">
        <p:scale>
          <a:sx n="135" d="100"/>
          <a:sy n="135" d="100"/>
        </p:scale>
        <p:origin x="150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font" Target="fonts/font33.fntdata"/><Relationship Id="rId8" Type="http://schemas.openxmlformats.org/officeDocument/2006/relationships/slide" Target="slides/slide6.xml"/><Relationship Id="rId51"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font" Target="fonts/font3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customschemas.google.com/relationships/presentationmetadata" Target="metadata"/><Relationship Id="rId10" Type="http://schemas.openxmlformats.org/officeDocument/2006/relationships/slide" Target="slides/slide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9-03T15:43:05.603" idx="1">
    <p:pos x="10" y="10"/>
    <p:text>Use G.S Translation be kind online p.27</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OJ_Jsa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2: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6" name="Google Shape;966;p2:notes"/>
          <p:cNvSpPr txBox="1">
            <a:spLocks noGrp="1"/>
          </p:cNvSpPr>
          <p:nvPr>
            <p:ph type="body" idx="1"/>
          </p:nvPr>
        </p:nvSpPr>
        <p:spPr>
          <a:xfrm>
            <a:off x="691886" y="4000957"/>
            <a:ext cx="5535088" cy="3790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1" name="Google Shape;1081;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
                <a:solidFill>
                  <a:schemeClr val="dk1"/>
                </a:solidFill>
                <a:latin typeface="Montserrat"/>
                <a:ea typeface="Montserrat"/>
                <a:cs typeface="Montserrat"/>
                <a:sym typeface="Montserrat"/>
              </a:rPr>
              <a:t>Cuir an straitéis ‘smaoinígí, téigí i mbeirteanna, roinnigí’ i bhfeidhm sula bhfaighidh tú aiseolas ó na scoláirí. Breac síos freagraí na scoláirí ar an gclár bán. Abair leis na scoláirí go dtagraíonn brú digiteach don bhrú a bhíonn orainn de bharr a bheith ag úsáid fearais dhigiteacha (e.g. fóin chliste, ríomhairí glúine, táibléid, consóil cluichí) agus meáin dhigiteacha (e.g. na meáin shóisialta, cluichí ar líne, aipeanna cur teachtaireachtaí).</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
                <a:solidFill>
                  <a:schemeClr val="dk1"/>
                </a:solidFill>
                <a:latin typeface="Montserrat"/>
                <a:ea typeface="Montserrat"/>
                <a:cs typeface="Montserrat"/>
                <a:sym typeface="Montserrat"/>
              </a:rPr>
              <a:t>Déan achoimre ach tuairimí a fháil ó na scoláirí ar céard is cúis le brú digiteach e.g. teachtaireachtaí gránna nó ciaptha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
                <a:solidFill>
                  <a:schemeClr val="dk1"/>
                </a:solidFill>
                <a:latin typeface="Montserrat"/>
                <a:ea typeface="Montserrat"/>
                <a:cs typeface="Montserrat"/>
                <a:sym typeface="Montserrat"/>
              </a:rPr>
              <a:t>ar na meáin shóisialta, aithris, na meáin shóisialta a bheith á seiceáil de shíor ar fhaitíos go bhfuil siad fágtha ar lár, nó go bhfágann na meáin shóisialta duine ag mothú go bhfuil níos mó spraoi ag daoine eile ná aige féin nó go bhfuil saol níos fearr ag daoine eile.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139700" lvl="0" indent="0" algn="l" rtl="0">
              <a:lnSpc>
                <a:spcPct val="100000"/>
              </a:lnSpc>
              <a:spcBef>
                <a:spcPts val="0"/>
              </a:spcBef>
              <a:spcAft>
                <a:spcPts val="0"/>
              </a:spcAft>
              <a:buSzPts val="1400"/>
              <a:buNone/>
            </a:pPr>
            <a:endParaRPr>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2" name="Google Shape;109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Cuir na scoláirí i mbeirteanna agus abair leo gach liathróid a phlé agus socraigh cé acu is mó a bhfuil teacht aniar ag</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baint leo agus scríobh síos na cúiseanna atá acu lena gcuid freagraí. I measc na leideanna a bheidh le breithniú ag na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scoláirí, beidh siad seo:</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An bhfuil teacht aniar sa liathróid rubair nó an bhfuil sí solad?</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Céard a tharlaíonn do liathróid leadóige boird má chuirtear claig nó scoilt inti?</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Cén liathróid is fearr a thagann slán?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Cén liathróid is fearr a thugann léiriú orainn mar dhaoine?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Faigh aiseolas ó na scoláirí faoin cén liathróid is mó a bhfuil teacht aniar inti dar leo. I measc na bhfreagraí 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d’fhéadfaí a thabhairt: is í an liathróid rubair is mó a bhfuil teacht aniar inti toisc go leanann sí ag preabadh, níl go leor teacht aniar sa liathróid leadóige boird mar nach féidir leat í a dheisiú má chuirtear claig nó scoilt inti, agus níl go leor teacht aniar sa chúrliathróid toisc gur féidir píosaí beaga a dhéanamh de. Déan plé leis na scoláirí ar céard is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brí le teacht aniar dar leosan.</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7faea66b6c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6" name="Google Shape;1106;g7faea66b6c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Ní hionann teacht aniar a bheith ionat agus a bheith ‘chomh crua’ is nach dtéann aon rud i gcion orainn. Ní hionann teacht aniar a bheith ionat agus a bheith ag cur suas le rudaí.</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Is ionann teacht aniar a bheith ionat agus an cumas teacht slán ó bhuillí sa saol. Tá sé ceart go leor a bheith brónach, olc, sásta, imníoch... is é an chaoi a dtugaimid freagra agus a dtéimid in oiriúint do rudaí an rud is tábhachtaí.</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7faea66b6c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3" name="Google Shape;1113;g7faea66b6c_0_5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 </a:t>
            </a:r>
            <a:r>
              <a:rPr lang="en">
                <a:solidFill>
                  <a:schemeClr val="dk1"/>
                </a:solidFill>
                <a:latin typeface="Montserrat"/>
                <a:ea typeface="Montserrat"/>
                <a:cs typeface="Montserrat"/>
                <a:sym typeface="Montserrat"/>
              </a:rPr>
              <a:t>Sainmhíniú ar theacht aniar digiteach</a:t>
            </a:r>
            <a:endParaRPr b="1"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Is ionann teacht aniar agus an cumas teacht chugat féin ó amanna anróiteacha ar líne, de réir a chéile.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Mar sin... cén chaoi a bhforbróidh tú teacht aniar ionat féin sa saol digiteach?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Uimh.1 Forbair líonra tacaíocht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Uimh.2 Tabhair sos duit féin</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Uimh.3 Déan roinnt athruithe ar do stíl mhaireachtála</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Uimh.4 Tabhair aire do do shláinte fhisiceach</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Déanfaimid iniúchadh ar an gcaoi a ndéanfaimid é sin anois...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200" b="1">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3" name="Google Shape;112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b="1" i="1">
                <a:solidFill>
                  <a:schemeClr val="dk1"/>
                </a:solidFill>
                <a:latin typeface="Montserrat"/>
                <a:ea typeface="Montserrat"/>
                <a:cs typeface="Montserrat"/>
                <a:sym typeface="Montserrat"/>
              </a:rPr>
              <a:t>Tabhair faoi deara:</a:t>
            </a:r>
            <a:r>
              <a:rPr lang="en">
                <a:solidFill>
                  <a:schemeClr val="dk1"/>
                </a:solidFill>
                <a:latin typeface="Montserrat"/>
                <a:ea typeface="Montserrat"/>
                <a:cs typeface="Montserrat"/>
                <a:sym typeface="Montserrat"/>
              </a:rPr>
              <a:t> D’Fholláine ar Líne a Bhainistiú</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100"/>
              <a:buNone/>
            </a:pPr>
            <a:r>
              <a:rPr lang="en">
                <a:solidFill>
                  <a:schemeClr val="dk1"/>
                </a:solidFill>
                <a:latin typeface="Montserrat"/>
                <a:ea typeface="Montserrat"/>
                <a:cs typeface="Montserrat"/>
                <a:sym typeface="Montserrat"/>
              </a:rPr>
              <a:t>Tá trí phríomhbhealach ann chun d’fholláine ar líne a bhainistiú. An chéad cheann ná go bhfuil sé tábhachtach am scíthe agus machnaimh a bheith agat ionas go mbeidh cothromaíocht dheas agat idir gníomhaíochtaí i do shaol ar líne agus as líne. An dara ceann ná do chuid nósanna agus meonta a athrú chun an leas is fearr a bhaint as do chuid ama ar líne. Ar deireadh, trí bheith cúramach faoin gcaoi a mbainistíonn tú do chuid ama: má tá do chuid ama níos eagraithe, ní chuirfidh do shaol ar líne isteach ar rudaí eile atá le déanamh agat.</a:t>
            </a:r>
            <a:endParaRPr>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SzPts val="1400"/>
              <a:buNone/>
            </a:pPr>
            <a:endParaRPr b="1" i="1">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8" name="Google Shape;113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 </a:t>
            </a:r>
            <a:r>
              <a:rPr lang="en" b="1">
                <a:solidFill>
                  <a:schemeClr val="dk1"/>
                </a:solidFill>
                <a:latin typeface="Montserrat"/>
                <a:ea typeface="Montserrat"/>
                <a:cs typeface="Montserrat"/>
                <a:sym typeface="Montserrat"/>
              </a:rPr>
              <a:t>Am chun Scíthe agus Machnaimh </a:t>
            </a:r>
            <a:endParaRPr b="1"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Múch do chuid fógraí. Ní bheidh tú in ann scíth a ligean má bhíonn do fón ag pingiú </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Imir cluiche “carnán fón” le do chairde: nuair a bheidh sibh le chéile, cuirfidh gach duine a bhfón (nó aon fhearas digiteach eile) i gcarnán. Beidh an bua ag an té is faide a ghabhfaidh gan an fón/fearas a phiocadh suas!</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Logáil amach as do chuid líonraí sóisialta ar fad, múch an wi-fi nó múch d’fhón ag am codlata agus gheobhaidh tú scíth níos fearr dá bharr.</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Leag amach amanna saor ón scáileán duit féin. Léiríodh i dtaighde gur fiú go mór fiú deich nóiméad a chaitheamh ag déanamh rudaí cosúil le siúlóid, aclaíocht, nó am a chaitheamh le cara chun faoiseamh a thabhairt ó bhrú.</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Glac sos anois is arís ó na meáin shóisialta agus ó fhearais dhigiteacha. Más dóigh leat go mbeadh sé sin deacair a dhéanamh, tosaigh le lá amháin sa mhí agus déan iarracht oibriú suas go dtí lá amháin sa tseachtain nó níos mó.</a:t>
            </a:r>
            <a:endParaRPr>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7faea66b6c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8" name="Google Shape;1148;g7faea66b6c_0_7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b="1" i="1">
                <a:solidFill>
                  <a:schemeClr val="dk1"/>
                </a:solidFill>
                <a:latin typeface="Montserrat"/>
                <a:ea typeface="Montserrat"/>
                <a:cs typeface="Montserrat"/>
                <a:sym typeface="Montserrat"/>
              </a:rPr>
              <a:t>Tabhair faoi deara: </a:t>
            </a:r>
            <a:r>
              <a:rPr lang="en" b="1">
                <a:solidFill>
                  <a:schemeClr val="dk1"/>
                </a:solidFill>
                <a:latin typeface="Montserrat"/>
                <a:ea typeface="Montserrat"/>
                <a:cs typeface="Montserrat"/>
                <a:sym typeface="Montserrat"/>
              </a:rPr>
              <a:t>Nósanna agus Meonta a Athrú</a:t>
            </a:r>
            <a:endParaRPr b="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Ná cuir thú féin i gcomparáid le daoine eile a fheiceann tú ar líne – do chairde ina measc. Cuimhnigh go bhfuil gach duine ag iarraidh a bheith ag ligean orthu féin go bhfuil an saol is fearr acu féin!</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Bí sásta lena bhfuil agat, anois díreach. Nuair atá tú ag spraoi, bain sult as. Ná bíodh imní ort faoi phictiúir a ghlacadh de nó ag déanamh imní faoi céard a cheapfaidh daoine eile de.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Glac leis nach féidir leat gach rud a dhéanamh – fiú ar bhonn fíorúil. Cuirfidh tú brú mór ort féin ag iarraidh súil a choimeád ar gach rud.</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Ná bí ró-mhothálach faoin saol. Gach seans nach bhfuil do chairde ag postáil rudaí chun éad a chur ort: tá siad ag iarraidh go gceapfaí go bhfuil saol maith acu, díreach mar atá tú féin a dhéanamh.</a:t>
            </a:r>
            <a:endParaRPr b="1" i="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8" name="Google Shape;11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 </a:t>
            </a:r>
            <a:r>
              <a:rPr lang="en" b="1">
                <a:solidFill>
                  <a:schemeClr val="dk1"/>
                </a:solidFill>
                <a:latin typeface="Montserrat"/>
                <a:ea typeface="Montserrat"/>
                <a:cs typeface="Montserrat"/>
                <a:sym typeface="Montserrat"/>
              </a:rPr>
              <a:t>Bainistíocht Ama</a:t>
            </a:r>
            <a:endParaRPr b="1" i="1">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Níl tú in ann gach rud a dhéanamh. Smaoinigh ar na rudaí is tábhachtaí duit (Scoil? Do mhuintir? Caitheamh aimsire? Obair?) agus déan cinnte go gcuirfidh tú chun tosaigh ar rudaí eile iad.</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Déan liosta de rudaí a chaithfidh tú a dhéanamh agus úsáid pleanálaí chun ord agus eagar a choinneáil orthu.</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Cuir aláram ar siúl nuair a bhíonn tú ag imirt cluichí ar líne le taispeáint duit cé chomh fada is a bhí tú ag imirt agus chun meabhrú duit sos a ghlacadh ó scáileán. Cinnteoidh sé sin nach gcaillfidh tú greim ar an am fad is a bheidh tú ag imirt cluichí.</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en">
                <a:solidFill>
                  <a:schemeClr val="dk1"/>
                </a:solidFill>
                <a:latin typeface="Montserrat"/>
                <a:ea typeface="Montserrat"/>
                <a:cs typeface="Montserrat"/>
                <a:sym typeface="Montserrat"/>
              </a:rPr>
              <a:t>Socraigh roimh ré cathain a sheiceálfaidh tú na meáin shóisialta. Déan é ag amanna sonracha (gach leathuair, mar shampla, nó nuair a bheidh tasc sonrach curtha i gcrích agat) seachas uair ar bith a bhíonn fonn ort.</a:t>
            </a:r>
            <a:endParaRPr>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8" name="Google Shape;116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u="none">
                <a:solidFill>
                  <a:schemeClr val="dk1"/>
                </a:solidFill>
                <a:latin typeface="Montserrat"/>
                <a:ea typeface="Montserrat"/>
                <a:cs typeface="Montserrat"/>
                <a:sym typeface="Montserrat"/>
              </a:rPr>
              <a:t>Tabhair faoi deara:</a:t>
            </a:r>
            <a:r>
              <a:rPr lang="en" b="1" i="0" u="none">
                <a:solidFill>
                  <a:schemeClr val="dk1"/>
                </a:solidFill>
                <a:latin typeface="Montserrat"/>
                <a:ea typeface="Montserrat"/>
                <a:cs typeface="Montserrat"/>
                <a:sym typeface="Montserrat"/>
              </a:rPr>
              <a:t> </a:t>
            </a:r>
            <a:r>
              <a:rPr lang="en" b="0" i="0" u="none">
                <a:solidFill>
                  <a:schemeClr val="dk1"/>
                </a:solidFill>
                <a:latin typeface="Montserrat"/>
                <a:ea typeface="Montserrat"/>
                <a:cs typeface="Montserrat"/>
                <a:sym typeface="Montserrat"/>
              </a:rPr>
              <a:t>Tóg féinphic de Thionól Lá na Sábháilteachta Idirlín agus déan é a sheoladh isteach chuig Webwise ar </a:t>
            </a:r>
            <a:r>
              <a:rPr lang="en" b="0" i="0" u="sng">
                <a:solidFill>
                  <a:schemeClr val="hlink"/>
                </a:solidFill>
                <a:latin typeface="Montserrat"/>
                <a:ea typeface="Montserrat"/>
                <a:cs typeface="Montserrat"/>
                <a:sym typeface="Montserrat"/>
                <a:hlinkClick r:id="rId3"/>
              </a:rPr>
              <a:t>internetsafety@pdst.ie</a:t>
            </a:r>
            <a:r>
              <a:rPr lang="en" b="0" i="0" u="none">
                <a:solidFill>
                  <a:schemeClr val="dk1"/>
                </a:solidFill>
                <a:latin typeface="Montserrat"/>
                <a:ea typeface="Montserrat"/>
                <a:cs typeface="Montserrat"/>
                <a:sym typeface="Montserrat"/>
              </a:rPr>
              <a:t> nó roinn do thacaíocht ar mheáin shóisialta do scoile freisin ag úsáid na haischlibe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0" i="0" u="none">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Seolaigí isteach bhur ngrianghraif, bhfíseáin agus bpóstaeir chuig Webwise agus d’fhéadfadh do scoil duaiseanna iontacha a bhuachan.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b="0" i="0" u="none">
                <a:solidFill>
                  <a:schemeClr val="dk1"/>
                </a:solidFill>
                <a:latin typeface="Montserrat"/>
                <a:ea typeface="Montserrat"/>
                <a:cs typeface="Montserrat"/>
                <a:sym typeface="Montserrat"/>
              </a:rPr>
              <a:t>Tá go leor smaointe agus gníomhaíochtaí ar leathanach Lá na Sábháilteachta Idirlín: </a:t>
            </a:r>
            <a:r>
              <a:rPr lang="en" b="0" i="0" u="none">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en" b="0" i="0" u="none">
                <a:solidFill>
                  <a:schemeClr val="dk1"/>
                </a:solidFill>
                <a:latin typeface="Montserrat"/>
                <a:ea typeface="Montserrat"/>
                <a:cs typeface="Montserrat"/>
                <a:sym typeface="Montserrat"/>
              </a:rPr>
              <a:t>day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b="0" i="0" u="none">
                <a:solidFill>
                  <a:schemeClr val="dk1"/>
                </a:solidFill>
                <a:latin typeface="Montserrat"/>
                <a:ea typeface="Montserrat"/>
                <a:cs typeface="Montserrat"/>
                <a:sym typeface="Montserrat"/>
              </a:rPr>
              <a:t>Cláraigh imeachtaí do scoile le haghaidh Lá na Sábháilteachta Idirlín ar léarscáil imeachtaí Webwise agus faigh bandaí rosta LSI saor in aisce do do scoil. Cláraigh anseo: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1" i="0" u="none">
                <a:solidFill>
                  <a:schemeClr val="dk1"/>
                </a:solidFill>
                <a:latin typeface="Montserrat"/>
                <a:ea typeface="Montserrat"/>
                <a:cs typeface="Montserrat"/>
                <a:sym typeface="Montserrat"/>
              </a:rPr>
              <a:t>Roinn bhur ngníomhaíochtaí LSI</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0" i="0" u="none">
                <a:solidFill>
                  <a:schemeClr val="dk1"/>
                </a:solidFill>
                <a:latin typeface="Montserrat"/>
                <a:ea typeface="Montserrat"/>
                <a:cs typeface="Montserrat"/>
                <a:sym typeface="Montserrat"/>
              </a:rPr>
              <a:t>Is breá linn bhur ngrianghraif ar fad ó bhur bhfeachtais maidir le sábháilteacht ar líne agus bhur ngníomhaíochtaí do Lá na Sábháilteachta Idirlín a fheiceáil. Ceanglaígí linn ar:</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Roinnigí smaointe, noda nó pleananna ag úsáid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Roinnigí bhur dteachtaireachtaí faoi shábháilteacht idirlín ar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9" name="Google Shape;117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0" u="none">
                <a:solidFill>
                  <a:schemeClr val="dk1"/>
                </a:solidFill>
                <a:latin typeface="Montserrat"/>
                <a:ea typeface="Montserrat"/>
                <a:cs typeface="Montserrat"/>
                <a:sym typeface="Montserrat"/>
              </a:rPr>
              <a:t>Nótaí: </a:t>
            </a:r>
            <a:r>
              <a:rPr lang="en" b="0" i="0" u="none">
                <a:solidFill>
                  <a:schemeClr val="dk1"/>
                </a:solidFill>
                <a:latin typeface="Montserrat"/>
                <a:ea typeface="Montserrat"/>
                <a:cs typeface="Montserrat"/>
                <a:sym typeface="Montserrat"/>
              </a:rPr>
              <a:t>Bígí páirteach sa chomhrá ar shábháilteacht ar líne!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b="0" i="0" u="none">
                <a:solidFill>
                  <a:schemeClr val="dk1"/>
                </a:solidFill>
                <a:latin typeface="Montserrat"/>
                <a:ea typeface="Montserrat"/>
                <a:cs typeface="Montserrat"/>
                <a:sym typeface="Montserrat"/>
              </a:rPr>
              <a:t>Is breá linn bhur bhfeachtais maidir le sábháilteacht ar líne agus bhur ngníomhaíochtaí do Lá na Sábháilteachta Idirlín a fheiceáil. Ceanglaígí linn ar:</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Twitter @Webwise_Ireland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Facebook: facebook.com/webwise_Ireland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Instagram: webwiseireland</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Roinnigí smaointe, noda nó pleananna ag úsáid #SaferInternetDay</a:t>
            </a:r>
            <a:endParaRPr>
              <a:solidFill>
                <a:schemeClr val="dk1"/>
              </a:solidFill>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en" b="0" i="0" u="none">
                <a:solidFill>
                  <a:schemeClr val="dk1"/>
                </a:solidFill>
                <a:latin typeface="Montserrat"/>
                <a:ea typeface="Montserrat"/>
                <a:cs typeface="Montserrat"/>
                <a:sym typeface="Montserrat"/>
              </a:rPr>
              <a:t>Roinnigí bhur dteachtaireachtaí faoi shábháilteacht idirlín ar webwise.ie/saferinternetday</a:t>
            </a:r>
            <a:endParaRPr b="1">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8" name="Google Shape;97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marR="0" lvl="0" indent="0" algn="l" rtl="0">
              <a:lnSpc>
                <a:spcPct val="115000"/>
              </a:lnSpc>
              <a:spcBef>
                <a:spcPts val="0"/>
              </a:spcBef>
              <a:spcAft>
                <a:spcPts val="0"/>
              </a:spcAft>
              <a:buClr>
                <a:schemeClr val="dk1"/>
              </a:buClr>
              <a:buSzPts val="1600"/>
              <a:buFont typeface="Montserrat"/>
              <a:buNone/>
            </a:pPr>
            <a:r>
              <a:rPr lang="en" b="1" i="1" u="none">
                <a:solidFill>
                  <a:schemeClr val="dk1"/>
                </a:solidFill>
                <a:latin typeface="Montserrat"/>
                <a:ea typeface="Montserrat"/>
                <a:cs typeface="Montserrat"/>
                <a:sym typeface="Montserrat"/>
              </a:rPr>
              <a:t>Tabhair faoi deara:</a:t>
            </a:r>
            <a:r>
              <a:rPr lang="en" b="0" i="0" u="none">
                <a:solidFill>
                  <a:schemeClr val="dk1"/>
                </a:solidFill>
                <a:latin typeface="Montserrat"/>
                <a:ea typeface="Montserrat"/>
                <a:cs typeface="Montserrat"/>
                <a:sym typeface="Montserrat"/>
              </a:rPr>
              <a:t> Is é Webwise a d’fhorbair caint an lae inniu. </a:t>
            </a:r>
            <a:r>
              <a:rPr lang="en" b="1" i="0" u="none">
                <a:solidFill>
                  <a:schemeClr val="dk1"/>
                </a:solidFill>
                <a:latin typeface="Montserrat"/>
                <a:ea typeface="Montserrat"/>
                <a:cs typeface="Montserrat"/>
                <a:sym typeface="Montserrat"/>
              </a:rPr>
              <a:t>Ionad na hÉireann um Fheasacht ar Shábháilteacht Idirlín a chuireann úsáid níos sábháilte an idirlín i measc daoine óga chun cinn</a:t>
            </a:r>
            <a:endParaRPr>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Font typeface="Montserrat"/>
              <a:buNone/>
            </a:pPr>
            <a:r>
              <a:rPr lang="en" b="0" i="0" u="none">
                <a:solidFill>
                  <a:schemeClr val="dk1"/>
                </a:solidFill>
                <a:latin typeface="Montserrat"/>
                <a:ea typeface="Montserrat"/>
                <a:cs typeface="Montserrat"/>
                <a:sym typeface="Montserrat"/>
              </a:rPr>
              <a:t>Roinnt den obair lena bhfuil baint ag Webwise: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b="0" i="0" u="none">
                <a:solidFill>
                  <a:schemeClr val="dk1"/>
                </a:solidFill>
                <a:latin typeface="Montserrat"/>
                <a:ea typeface="Montserrat"/>
                <a:cs typeface="Montserrat"/>
                <a:sym typeface="Montserrat"/>
              </a:rPr>
              <a:t>Freagrach as Lá na Sábháilteachta Idirlín a chur chun cinn agus a chomhordú in Éirinn </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b="0" i="0" u="none">
                <a:solidFill>
                  <a:schemeClr val="dk1"/>
                </a:solidFill>
                <a:latin typeface="Montserrat"/>
                <a:ea typeface="Montserrat"/>
                <a:cs typeface="Montserrat"/>
                <a:sym typeface="Montserrat"/>
              </a:rPr>
              <a:t>Acmhainní agus cláir oideachais a fhorbairt do scoileanna chun aghaidh a thabhairt ar réimse tionscnamh a bhaineann le sábháilteacht ar líne</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b="0" i="0" u="none">
                <a:solidFill>
                  <a:schemeClr val="dk1"/>
                </a:solidFill>
                <a:latin typeface="Montserrat"/>
                <a:ea typeface="Montserrat"/>
                <a:cs typeface="Montserrat"/>
                <a:sym typeface="Montserrat"/>
              </a:rPr>
              <a:t>Tacaíonn Painéal Comhairleach don Óige a chuimsíonn scoláirí dara leibhéal ar fud na hÉireann le Webwise</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b="0" i="0" u="none">
                <a:solidFill>
                  <a:schemeClr val="dk1"/>
                </a:solidFill>
                <a:latin typeface="Montserrat"/>
                <a:ea typeface="Montserrat"/>
                <a:cs typeface="Montserrat"/>
                <a:sym typeface="Montserrat"/>
              </a:rPr>
              <a:t>Cuirimid cláir thraenála saor in aisce ar fáil do scoláirí dara leibhéal chun tacú le scoileanna a ghlacann páirt i Lá na Sábháilteachta Idirlín</a:t>
            </a:r>
            <a:endParaRPr>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b="0" i="0" u="none">
                <a:solidFill>
                  <a:schemeClr val="dk1"/>
                </a:solidFill>
                <a:latin typeface="Montserrat"/>
                <a:ea typeface="Montserrat"/>
                <a:cs typeface="Montserrat"/>
                <a:sym typeface="Montserrat"/>
              </a:rPr>
              <a:t>Cuirimid faisnéis, comhairle agus uirlisí ar fáil do thuismitheoirí chun tacú leo a bheith páirteach i saol a bpáistí ar líne</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AutoNum type="arabicPeriod"/>
            </a:pPr>
            <a:r>
              <a:rPr lang="en" b="0" i="0" u="none">
                <a:solidFill>
                  <a:schemeClr val="dk1"/>
                </a:solidFill>
                <a:latin typeface="Montserrat"/>
                <a:ea typeface="Montserrat"/>
                <a:cs typeface="Montserrat"/>
                <a:sym typeface="Montserrat"/>
              </a:rPr>
              <a:t>Is féidir le scoláirí tuilleadh eolais a fháil ar an mol óige tiomnaithe: https://www.webwise.ie/ga/youth-ga/</a:t>
            </a:r>
            <a:endParaRPr>
              <a:solidFill>
                <a:schemeClr val="dk1"/>
              </a:solidFill>
              <a:latin typeface="Montserrat"/>
              <a:ea typeface="Montserrat"/>
              <a:cs typeface="Montserrat"/>
              <a:sym typeface="Montserrat"/>
            </a:endParaRPr>
          </a:p>
          <a:p>
            <a:pPr marL="13970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1" name="Google Shape;11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 b="1" i="1" u="none">
                <a:solidFill>
                  <a:schemeClr val="dk1"/>
                </a:solidFill>
                <a:latin typeface="Montserrat"/>
                <a:ea typeface="Montserrat"/>
                <a:cs typeface="Montserrat"/>
                <a:sym typeface="Montserrat"/>
              </a:rPr>
              <a:t>Tabhair faoi deara: </a:t>
            </a:r>
            <a:r>
              <a:rPr lang="en" b="0" i="0" u="none">
                <a:solidFill>
                  <a:schemeClr val="dk1"/>
                </a:solidFill>
                <a:latin typeface="Montserrat"/>
                <a:ea typeface="Montserrat"/>
                <a:cs typeface="Montserrat"/>
                <a:sym typeface="Montserrat"/>
              </a:rPr>
              <a:t>Mholfadh Webwise duit cóipeanna de na leabhráin </a:t>
            </a:r>
            <a:r>
              <a:rPr lang="en" b="1" i="0" u="none">
                <a:solidFill>
                  <a:schemeClr val="dk1"/>
                </a:solidFill>
                <a:latin typeface="Montserrat"/>
                <a:ea typeface="Montserrat"/>
                <a:cs typeface="Montserrat"/>
                <a:sym typeface="Montserrat"/>
              </a:rPr>
              <a:t>Treoir do Thuismitheoirí maidir le hIdirlíon Níos Fearr</a:t>
            </a:r>
            <a:r>
              <a:rPr lang="en" b="0" i="0" u="none">
                <a:solidFill>
                  <a:schemeClr val="dk1"/>
                </a:solidFill>
                <a:latin typeface="Montserrat"/>
                <a:ea typeface="Montserrat"/>
                <a:cs typeface="Montserrat"/>
                <a:sym typeface="Montserrat"/>
              </a:rPr>
              <a:t> agus ár seicliostaí do Thuismitheoirí a íoslódáil le tabhairt amach do scoláirí lena dtógáil abhaile dá dtuismitheoirí. Is féidir an leabhrán a ordú saor in aisce ar webwise.ie/ga/tuismitheoiri</a:t>
            </a:r>
            <a:endParaRPr b="1" u="sng">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b="1" i="0" u="none" strike="noStrike" cap="none">
              <a:solidFill>
                <a:srgbClr val="000000"/>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1" name="Google Shape;9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1" i="1" u="none">
                <a:latin typeface="Montserrat"/>
                <a:ea typeface="Montserrat"/>
                <a:cs typeface="Montserrat"/>
                <a:sym typeface="Montserrat"/>
              </a:rPr>
              <a:t>Tabhair faoi deara:</a:t>
            </a:r>
            <a:r>
              <a:rPr lang="en" sz="1100" b="0" i="0" u="none">
                <a:latin typeface="Montserrat"/>
                <a:ea typeface="Montserrat"/>
                <a:cs typeface="Montserrat"/>
                <a:sym typeface="Montserrat"/>
              </a:rPr>
              <a:t> Is tionscnamh ar fud an AE é Lá na Sábháilteachta Idirlín chun idirlíon níos sábháilte a chur chun cinn don uile úsáideoir, go háirithe an t-aos óg. </a:t>
            </a:r>
            <a:r>
              <a:rPr lang="en" sz="1100" b="0" i="0" u="none">
                <a:highlight>
                  <a:srgbClr val="FFFFFF"/>
                </a:highlight>
                <a:latin typeface="Montserrat"/>
                <a:ea typeface="Montserrat"/>
                <a:cs typeface="Montserrat"/>
                <a:sym typeface="Montserrat"/>
              </a:rPr>
              <a:t>Is é Webwise, Clár na hÉireann um Fheasacht ar Oideachas Sábháilteachta Idirlín, a chuireann Lá na Sábháilteachta Idirlín chun cinn agus a dhéanann é a chomhordú. </a:t>
            </a:r>
            <a:r>
              <a:rPr lang="en" sz="1100" b="0" i="0" u="none">
                <a:latin typeface="Montserrat"/>
                <a:ea typeface="Montserrat"/>
                <a:cs typeface="Montserrat"/>
                <a:sym typeface="Montserrat"/>
              </a:rPr>
              <a:t> Is é téama Lá na Sábháilteachta Idirlín, “Ag obair le chéile le haghaidh Idirlíon Níos Fearr”.</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en" sz="1100" b="0" i="0" u="none">
                <a:latin typeface="Montserrat"/>
                <a:ea typeface="Montserrat"/>
                <a:cs typeface="Montserrat"/>
                <a:sym typeface="Montserrat"/>
              </a:rPr>
              <a:t>Is é is aidhm leis an lá ná go dtiocfadh daoine óga, tuismitheoirí, múinteoirí, scoileanna, rialtas agus gnólachtaí le chéile </a:t>
            </a:r>
            <a:r>
              <a:rPr lang="en" sz="1100" b="0" i="0" u="none">
                <a:solidFill>
                  <a:schemeClr val="dk1"/>
                </a:solidFill>
                <a:highlight>
                  <a:srgbClr val="FFFFFF"/>
                </a:highlight>
                <a:latin typeface="Montserrat"/>
                <a:ea typeface="Montserrat"/>
                <a:cs typeface="Montserrat"/>
                <a:sym typeface="Montserrat"/>
              </a:rPr>
              <a:t>chun áit níos sábháilte agus níos fearr do chách a dhéanamh den idirlíon, agus go háirithe do leanaí agus don aos óg.</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en" sz="1100" b="0" i="0" u="none">
                <a:solidFill>
                  <a:schemeClr val="dk1"/>
                </a:solidFill>
                <a:highlight>
                  <a:srgbClr val="FFFFFF"/>
                </a:highlight>
                <a:latin typeface="Montserrat"/>
                <a:ea typeface="Montserrat"/>
                <a:cs typeface="Montserrat"/>
                <a:sym typeface="Montserrat"/>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leanaí agus don aos óg.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7: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u="none">
                <a:solidFill>
                  <a:schemeClr val="dk1"/>
                </a:solidFill>
                <a:latin typeface="Montserrat"/>
                <a:ea typeface="Montserrat"/>
                <a:cs typeface="Montserrat"/>
                <a:sym typeface="Montserrat"/>
              </a:rPr>
              <a:t>Tabhair faoi deara: </a:t>
            </a:r>
            <a:r>
              <a:rPr lang="en" sz="1100" b="0" i="0" u="none">
                <a:solidFill>
                  <a:schemeClr val="dk1"/>
                </a:solidFill>
                <a:latin typeface="Montserrat"/>
                <a:ea typeface="Montserrat"/>
                <a:cs typeface="Montserrat"/>
                <a:sym typeface="Montserrat"/>
              </a:rPr>
              <a:t>Tugann Lá na Sábháilteachta Idirlín deis do scoláirí bheith ceannródaíoch chun feasacht a mhúscailt ar ábhair imní faoi shábháilteacht idirlín agus ar shaincheisteanna daoine óga do phobal na scoile, lena n-áirítear múinteoirí, scoláirí agus tuismitheoirí/caomhnóirí. Tugann sé deis</a:t>
            </a:r>
            <a:r>
              <a:rPr lang="en" sz="1100" b="0" i="0" u="none">
                <a:latin typeface="Montserrat"/>
                <a:ea typeface="Montserrat"/>
                <a:cs typeface="Montserrat"/>
                <a:sym typeface="Montserrat"/>
              </a:rPr>
              <a:t> chun aghaidh a thabhairt ar cheist na cibearbhulaíochta agus na sábháilteachta idirlín trí fheachtais ardaithe feasachta a chur ar bun ina gclubanna, ina scoileanna agus ina bpobail.</a:t>
            </a:r>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b="0" i="0" u="none">
                <a:solidFill>
                  <a:schemeClr val="dk1"/>
                </a:solidFill>
                <a:latin typeface="Montserrat"/>
                <a:ea typeface="Montserrat"/>
                <a:cs typeface="Montserrat"/>
                <a:sym typeface="Montserrat"/>
              </a:rPr>
              <a:t>Tá go leor smaointe do ghníomhaíochtaí LSI ar leathanach Lá na Sábháilteachta Idirlín: </a:t>
            </a:r>
            <a:r>
              <a:rPr lang="en" sz="1100" b="0" i="0" u="sng">
                <a:solidFill>
                  <a:schemeClr val="dk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www.webwise.ie/saferinternet</a:t>
            </a:r>
            <a:r>
              <a:rPr lang="en" sz="1100" b="0" i="0" u="sng">
                <a:solidFill>
                  <a:schemeClr val="dk1"/>
                </a:solidFill>
                <a:latin typeface="Montserrat"/>
                <a:ea typeface="Montserrat"/>
                <a:cs typeface="Montserrat"/>
                <a:sym typeface="Montserrat"/>
              </a:rPr>
              <a:t>day </a:t>
            </a:r>
            <a:endParaRPr sz="1100" u="sng">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b="0" i="0" u="none">
                <a:solidFill>
                  <a:schemeClr val="dk1"/>
                </a:solidFill>
                <a:latin typeface="Montserrat"/>
                <a:ea typeface="Montserrat"/>
                <a:cs typeface="Montserrat"/>
                <a:sym typeface="Montserrat"/>
              </a:rPr>
              <a:t>Cláraigh imeachtaí do scoile le haghaidh Lá na Sábháilteachta Idirlín ar léarscáil imeachtaí Webwise agus breathnaigh ar an gcaoi a bhfuil scoileanna eile ag ceiliúradh Lá na Sábháilteachta Idirlín anseo: </a:t>
            </a:r>
            <a:r>
              <a:rPr lang="en" sz="1100" b="0" i="0" u="sng">
                <a:solidFill>
                  <a:schemeClr val="hlink"/>
                </a:solidFill>
                <a:latin typeface="Montserrat"/>
                <a:ea typeface="Montserrat"/>
                <a:cs typeface="Montserrat"/>
                <a:sym typeface="Montserrat"/>
                <a:hlinkClick r:id="rId4"/>
              </a:rPr>
              <a:t>www.webwise.ie/saferinternetday</a:t>
            </a: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p:txBody>
      </p:sp>
      <p:sp>
        <p:nvSpPr>
          <p:cNvPr id="999" name="Google Shape;9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7" name="Google Shape;103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i="1" u="none">
                <a:solidFill>
                  <a:schemeClr val="dk1"/>
                </a:solidFill>
                <a:latin typeface="Montserrat"/>
                <a:ea typeface="Montserrat"/>
                <a:cs typeface="Montserrat"/>
                <a:sym typeface="Montserrat"/>
              </a:rPr>
              <a:t>Tabhair faoi deara:</a:t>
            </a:r>
            <a:r>
              <a:rPr lang="en" sz="1100" b="1" i="0" u="none">
                <a:solidFill>
                  <a:schemeClr val="dk1"/>
                </a:solidFill>
                <a:latin typeface="Montserrat"/>
                <a:ea typeface="Montserrat"/>
                <a:cs typeface="Montserrat"/>
                <a:sym typeface="Montserrat"/>
              </a:rPr>
              <a:t> </a:t>
            </a:r>
            <a:r>
              <a:rPr lang="en" sz="1100" b="0" i="0" u="none">
                <a:solidFill>
                  <a:schemeClr val="dk1"/>
                </a:solidFill>
                <a:latin typeface="Montserrat"/>
                <a:ea typeface="Montserrat"/>
                <a:cs typeface="Montserrat"/>
                <a:sym typeface="Montserrat"/>
              </a:rPr>
              <a:t>Anois, cuimhnímis ar na buntáistí agus na míbhuntáistí a bhaineann leis an idirlíon?</a:t>
            </a:r>
            <a:endParaRPr/>
          </a:p>
          <a:p>
            <a:pPr marL="0" lvl="0" indent="0" algn="l" rtl="0">
              <a:lnSpc>
                <a:spcPct val="115000"/>
              </a:lnSpc>
              <a:spcBef>
                <a:spcPts val="0"/>
              </a:spcBef>
              <a:spcAft>
                <a:spcPts val="0"/>
              </a:spcAft>
              <a:buClr>
                <a:schemeClr val="dk1"/>
              </a:buClr>
              <a:buSzPts val="1100"/>
              <a:buFont typeface="Arial"/>
              <a:buNone/>
            </a:pPr>
            <a:r>
              <a:rPr lang="en" sz="1100" b="0" i="0" u="none">
                <a:solidFill>
                  <a:schemeClr val="dk1"/>
                </a:solidFill>
                <a:latin typeface="Montserrat"/>
                <a:ea typeface="Montserrat"/>
                <a:cs typeface="Montserrat"/>
                <a:sym typeface="Montserrat"/>
              </a:rPr>
              <a:t>Iarr ar dhaltaí na nithe seo a leanas a liostú:</a:t>
            </a:r>
            <a:endParaRPr/>
          </a:p>
          <a:p>
            <a:pPr marL="457200" lvl="0" indent="-304800" algn="l" rtl="0">
              <a:lnSpc>
                <a:spcPct val="115000"/>
              </a:lnSpc>
              <a:spcBef>
                <a:spcPts val="0"/>
              </a:spcBef>
              <a:spcAft>
                <a:spcPts val="0"/>
              </a:spcAft>
              <a:buClr>
                <a:schemeClr val="dk1"/>
              </a:buClr>
              <a:buSzPts val="1200"/>
              <a:buFont typeface="Montserrat"/>
              <a:buChar char="-"/>
            </a:pPr>
            <a:r>
              <a:rPr lang="en" sz="1100" b="0" i="0" u="none">
                <a:solidFill>
                  <a:schemeClr val="dk1"/>
                </a:solidFill>
                <a:latin typeface="Montserrat"/>
                <a:ea typeface="Montserrat"/>
                <a:cs typeface="Montserrat"/>
                <a:sym typeface="Montserrat"/>
              </a:rPr>
              <a:t>Cé na buntáistí a d’fhéadfadh a bheith ag baint leis an idirlíon?</a:t>
            </a:r>
            <a:endParaRPr/>
          </a:p>
          <a:p>
            <a:pPr marL="457200" lvl="0" indent="-304800" algn="l" rtl="0">
              <a:lnSpc>
                <a:spcPct val="115000"/>
              </a:lnSpc>
              <a:spcBef>
                <a:spcPts val="0"/>
              </a:spcBef>
              <a:spcAft>
                <a:spcPts val="0"/>
              </a:spcAft>
              <a:buClr>
                <a:schemeClr val="dk1"/>
              </a:buClr>
              <a:buSzPts val="1200"/>
              <a:buFont typeface="Montserrat"/>
              <a:buChar char="-"/>
            </a:pPr>
            <a:r>
              <a:rPr lang="en" sz="1100" b="0" i="0" u="none">
                <a:solidFill>
                  <a:schemeClr val="dk1"/>
                </a:solidFill>
                <a:latin typeface="Montserrat"/>
                <a:ea typeface="Montserrat"/>
                <a:cs typeface="Montserrat"/>
                <a:sym typeface="Montserrat"/>
              </a:rPr>
              <a:t>Cé na míbhuntáistí a d’fhéadfadh a bheith ag baint leis an idirlíon?</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0" i="0" u="none">
                <a:solidFill>
                  <a:schemeClr val="dk1"/>
                </a:solidFill>
                <a:latin typeface="Montserrat"/>
                <a:ea typeface="Montserrat"/>
                <a:cs typeface="Montserrat"/>
                <a:sym typeface="Montserrat"/>
              </a:rPr>
              <a:t>Samplaí de na buntáistí a bhaineann leis an idirlíon is ea cumarsáid a dhéanamh le cairde a bhfuil cónaí orthu i bhfad i gcéin, rochtain láithreach ar cheol nó ar scannáin a bhfuil tú ag iarraidh breathnú orthu, taighde a dhéanamh d’obair baile/obair thionscadail, scileanna nua a fhoghlaim agus a fhorbairt nó ábhar a chruthú. </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0" i="0" u="none">
                <a:solidFill>
                  <a:schemeClr val="dk1"/>
                </a:solidFill>
                <a:latin typeface="Montserrat"/>
                <a:ea typeface="Montserrat"/>
                <a:cs typeface="Montserrat"/>
                <a:sym typeface="Montserrat"/>
              </a:rPr>
              <a:t>Samplaí de na héifeachtaí diúltacha a d’fhéadfadh a bheith ag baint leis an idirlíon is ea go bhféadfadh leanaí rud éigin a fheiceáil nach bhfuil siad ag iarraidh a fheiceáil, cibearbhulaíocht, an iomarca ama a chaitheamh ar líne. </a:t>
            </a: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0" i="0" u="none">
                <a:solidFill>
                  <a:schemeClr val="dk1"/>
                </a:solidFill>
                <a:latin typeface="Montserrat"/>
                <a:ea typeface="Montserrat"/>
                <a:cs typeface="Montserrat"/>
                <a:sym typeface="Montserrat"/>
              </a:rPr>
              <a:t>Tugann an ceacht seo deis don rang agus don mhúinteoir freisin achoimre a dhéanamh ar an gclár Bí Sábháilte agus ar rialacha Bí Sábháilte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b="1" i="1">
                <a:solidFill>
                  <a:schemeClr val="dk1"/>
                </a:solidFill>
                <a:latin typeface="Montserrat"/>
                <a:ea typeface="Montserrat"/>
                <a:cs typeface="Montserrat"/>
                <a:sym typeface="Montserrat"/>
              </a:rPr>
              <a:t>Tabhair faoi deara: </a:t>
            </a:r>
            <a:r>
              <a:rPr lang="en">
                <a:solidFill>
                  <a:schemeClr val="dk1"/>
                </a:solidFill>
                <a:latin typeface="Montserrat"/>
                <a:ea typeface="Montserrat"/>
                <a:cs typeface="Montserrat"/>
                <a:sym typeface="Montserrat"/>
              </a:rPr>
              <a:t>Cén chaoi ar féidir linn na nithe diúltacha ar an idirlíon a sheachaint?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i="1">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a:t>
            </a:r>
            <a:r>
              <a:rPr lang="en">
                <a:solidFill>
                  <a:schemeClr val="dk1"/>
                </a:solidFill>
                <a:latin typeface="Montserrat"/>
                <a:ea typeface="Montserrat"/>
                <a:cs typeface="Montserrat"/>
                <a:sym typeface="Montserrat"/>
              </a:rPr>
              <a:t> Cé leis a labhrófá dá bhfeicfeá rud éigin ar an idirlíon nár thaitin leat?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6" name="Google Shape;10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i="1">
                <a:solidFill>
                  <a:schemeClr val="dk1"/>
                </a:solidFill>
                <a:latin typeface="Montserrat"/>
                <a:ea typeface="Montserrat"/>
                <a:cs typeface="Montserrat"/>
                <a:sym typeface="Montserrat"/>
              </a:rPr>
              <a:t>Tabhair faoi deara: </a:t>
            </a:r>
            <a:r>
              <a:rPr lang="en">
                <a:solidFill>
                  <a:schemeClr val="dk1"/>
                </a:solidFill>
                <a:latin typeface="Montserrat"/>
                <a:ea typeface="Montserrat"/>
                <a:cs typeface="Montserrat"/>
                <a:sym typeface="Montserrat"/>
              </a:rPr>
              <a:t>Na Buntáistí agus na Míbhuntáistí a bhaineann leis an Idirlíon</a:t>
            </a:r>
            <a:endParaRPr i="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Font typeface="Arial"/>
              <a:buNone/>
            </a:pPr>
            <a:r>
              <a:rPr lang="en">
                <a:solidFill>
                  <a:schemeClr val="dk1"/>
                </a:solidFill>
                <a:latin typeface="Montserrat"/>
                <a:ea typeface="Montserrat"/>
                <a:cs typeface="Montserrat"/>
                <a:sym typeface="Montserrat"/>
              </a:rPr>
              <a:t>Is áis iontach é an t-idirlíon is féidir leat a úsáid chun go leor rudaí difriúla a dhéanamh. </a:t>
            </a:r>
            <a:endParaRPr>
              <a:solidFill>
                <a:schemeClr val="dk1"/>
              </a:solidFill>
            </a:endParaRPr>
          </a:p>
          <a:p>
            <a:pPr marL="0" lvl="0" indent="0" algn="l" rtl="0">
              <a:lnSpc>
                <a:spcPct val="115000"/>
              </a:lnSpc>
              <a:spcBef>
                <a:spcPts val="0"/>
              </a:spcBef>
              <a:spcAft>
                <a:spcPts val="0"/>
              </a:spcAft>
              <a:buClr>
                <a:schemeClr val="dk1"/>
              </a:buClr>
              <a:buFont typeface="Arial"/>
              <a:buNone/>
            </a:pPr>
            <a:r>
              <a:rPr lang="en">
                <a:solidFill>
                  <a:schemeClr val="dk1"/>
                </a:solidFill>
                <a:latin typeface="Montserrat"/>
                <a:ea typeface="Montserrat"/>
                <a:cs typeface="Montserrat"/>
                <a:sym typeface="Montserrat"/>
              </a:rPr>
              <a:t>Ná freagair teachtaireachtaí a chuireann isteach ort nó a chuireann olc ort.</a:t>
            </a:r>
            <a:endParaRPr>
              <a:solidFill>
                <a:schemeClr val="dk1"/>
              </a:solidFill>
            </a:endParaRPr>
          </a:p>
          <a:p>
            <a:pPr marL="285750" lvl="0" indent="-241300" algn="l" rtl="0">
              <a:lnSpc>
                <a:spcPct val="115000"/>
              </a:lnSpc>
              <a:spcBef>
                <a:spcPts val="0"/>
              </a:spcBef>
              <a:spcAft>
                <a:spcPts val="0"/>
              </a:spcAft>
              <a:buClr>
                <a:schemeClr val="dk1"/>
              </a:buClr>
              <a:buSzPts val="1100"/>
              <a:buChar char="•"/>
            </a:pPr>
            <a:r>
              <a:rPr lang="en">
                <a:solidFill>
                  <a:schemeClr val="dk1"/>
                </a:solidFill>
                <a:latin typeface="Montserrat"/>
                <a:ea typeface="Montserrat"/>
                <a:cs typeface="Montserrat"/>
                <a:sym typeface="Montserrat"/>
              </a:rPr>
              <a:t>Coimeád an Teachtaireacht: Ní gá duit í a léamh, ach coimeád mar sin féin í chun í a thaispeáint don duine lena ndéanann tú an tuairisciú.</a:t>
            </a:r>
            <a:endParaRPr>
              <a:solidFill>
                <a:schemeClr val="dk1"/>
              </a:solidFill>
            </a:endParaRPr>
          </a:p>
          <a:p>
            <a:pPr marL="285750" lvl="0" indent="-241300" algn="l" rtl="0">
              <a:lnSpc>
                <a:spcPct val="115000"/>
              </a:lnSpc>
              <a:spcBef>
                <a:spcPts val="0"/>
              </a:spcBef>
              <a:spcAft>
                <a:spcPts val="0"/>
              </a:spcAft>
              <a:buClr>
                <a:schemeClr val="dk1"/>
              </a:buClr>
              <a:buSzPts val="1100"/>
              <a:buChar char="•"/>
            </a:pPr>
            <a:r>
              <a:rPr lang="en">
                <a:solidFill>
                  <a:schemeClr val="dk1"/>
                </a:solidFill>
                <a:latin typeface="Montserrat"/>
                <a:ea typeface="Montserrat"/>
                <a:cs typeface="Montserrat"/>
                <a:sym typeface="Montserrat"/>
              </a:rPr>
              <a:t>Cuir bac ar an Seoltóir: Ní gá duit cur suas le duine a chuireann isteach ort.</a:t>
            </a:r>
            <a:endParaRPr>
              <a:solidFill>
                <a:schemeClr val="dk1"/>
              </a:solidFill>
            </a:endParaRPr>
          </a:p>
          <a:p>
            <a:pPr marL="285750" lvl="0" indent="-241300" algn="l" rtl="0">
              <a:lnSpc>
                <a:spcPct val="115000"/>
              </a:lnSpc>
              <a:spcBef>
                <a:spcPts val="0"/>
              </a:spcBef>
              <a:spcAft>
                <a:spcPts val="0"/>
              </a:spcAft>
              <a:buClr>
                <a:schemeClr val="dk1"/>
              </a:buClr>
              <a:buSzPts val="1100"/>
              <a:buChar char="•"/>
            </a:pPr>
            <a:r>
              <a:rPr lang="en">
                <a:solidFill>
                  <a:schemeClr val="dk1"/>
                </a:solidFill>
                <a:latin typeface="Montserrat"/>
                <a:ea typeface="Montserrat"/>
                <a:cs typeface="Montserrat"/>
                <a:sym typeface="Montserrat"/>
              </a:rPr>
              <a:t>Inis an scéal do dhuine fásta a bhfuil muinín agat as atá in ann cabhrú leat.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23"/>
          <p:cNvGrpSpPr/>
          <p:nvPr/>
        </p:nvGrpSpPr>
        <p:grpSpPr>
          <a:xfrm>
            <a:off x="-6" y="-11"/>
            <a:ext cx="2429759" cy="1609289"/>
            <a:chOff x="608719" y="-11"/>
            <a:chExt cx="2429759" cy="1609289"/>
          </a:xfrm>
        </p:grpSpPr>
        <p:sp>
          <p:nvSpPr>
            <p:cNvPr id="11" name="Google Shape;1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23"/>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23"/>
          <p:cNvGrpSpPr/>
          <p:nvPr/>
        </p:nvGrpSpPr>
        <p:grpSpPr>
          <a:xfrm>
            <a:off x="4894945" y="-11"/>
            <a:ext cx="4252453" cy="5146815"/>
            <a:chOff x="4894945" y="-11"/>
            <a:chExt cx="4252453" cy="5146815"/>
          </a:xfrm>
        </p:grpSpPr>
        <p:sp>
          <p:nvSpPr>
            <p:cNvPr id="25" name="Google Shape;25;p23"/>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3"/>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3"/>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3"/>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3"/>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3"/>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3"/>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3"/>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3"/>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3"/>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3"/>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3"/>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3"/>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3"/>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3"/>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3"/>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3"/>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3"/>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3"/>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3"/>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23"/>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23"/>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23"/>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3"/>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3"/>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3"/>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3"/>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3"/>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3"/>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3"/>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23"/>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23"/>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23"/>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23"/>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23"/>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23"/>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23"/>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23"/>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23"/>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23"/>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23"/>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23"/>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23"/>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23"/>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3"/>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23"/>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23"/>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23"/>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23"/>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23"/>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23"/>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23"/>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23"/>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23"/>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23"/>
          <p:cNvGrpSpPr/>
          <p:nvPr/>
        </p:nvGrpSpPr>
        <p:grpSpPr>
          <a:xfrm flipH="1">
            <a:off x="-8" y="3860093"/>
            <a:ext cx="2429755" cy="1286711"/>
            <a:chOff x="6714243" y="3860093"/>
            <a:chExt cx="2429755" cy="1286711"/>
          </a:xfrm>
        </p:grpSpPr>
        <p:sp>
          <p:nvSpPr>
            <p:cNvPr id="80" name="Google Shape;80;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19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56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45"/>
          <p:cNvGrpSpPr/>
          <p:nvPr/>
        </p:nvGrpSpPr>
        <p:grpSpPr>
          <a:xfrm>
            <a:off x="6109812" y="-11"/>
            <a:ext cx="3037586" cy="5146815"/>
            <a:chOff x="6109812" y="-11"/>
            <a:chExt cx="3037586" cy="5146815"/>
          </a:xfrm>
        </p:grpSpPr>
        <p:sp>
          <p:nvSpPr>
            <p:cNvPr id="393" name="Google Shape;393;p45"/>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45"/>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5"/>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45"/>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45"/>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5"/>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5"/>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45"/>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45"/>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45"/>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45"/>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45"/>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45"/>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5"/>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45"/>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45"/>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45"/>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5"/>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45"/>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45"/>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45"/>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45"/>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5"/>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45"/>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5"/>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45"/>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45"/>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45"/>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45"/>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45"/>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45"/>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45"/>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45"/>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45"/>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45"/>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3"/>
        <p:cNvGrpSpPr/>
        <p:nvPr/>
      </p:nvGrpSpPr>
      <p:grpSpPr>
        <a:xfrm>
          <a:off x="0" y="0"/>
          <a:ext cx="0" cy="0"/>
          <a:chOff x="0" y="0"/>
          <a:chExt cx="0" cy="0"/>
        </a:xfrm>
      </p:grpSpPr>
      <p:grpSp>
        <p:nvGrpSpPr>
          <p:cNvPr id="434" name="Google Shape;434;p38"/>
          <p:cNvGrpSpPr/>
          <p:nvPr/>
        </p:nvGrpSpPr>
        <p:grpSpPr>
          <a:xfrm>
            <a:off x="6714243" y="3860093"/>
            <a:ext cx="2429755" cy="1286711"/>
            <a:chOff x="6714243" y="3860093"/>
            <a:chExt cx="2429755" cy="1286711"/>
          </a:xfrm>
        </p:grpSpPr>
        <p:sp>
          <p:nvSpPr>
            <p:cNvPr id="435" name="Google Shape;435;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7" name="Google Shape;447;p38"/>
          <p:cNvGrpSpPr/>
          <p:nvPr/>
        </p:nvGrpSpPr>
        <p:grpSpPr>
          <a:xfrm>
            <a:off x="892" y="-11"/>
            <a:ext cx="3037586" cy="2252645"/>
            <a:chOff x="892" y="-11"/>
            <a:chExt cx="3037586" cy="2252645"/>
          </a:xfrm>
        </p:grpSpPr>
        <p:sp>
          <p:nvSpPr>
            <p:cNvPr id="448" name="Google Shape;448;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 name="Google Shape;471;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72"/>
        <p:cNvGrpSpPr/>
        <p:nvPr/>
      </p:nvGrpSpPr>
      <p:grpSpPr>
        <a:xfrm>
          <a:off x="0" y="0"/>
          <a:ext cx="0" cy="0"/>
          <a:chOff x="0" y="0"/>
          <a:chExt cx="0" cy="0"/>
        </a:xfrm>
      </p:grpSpPr>
      <p:grpSp>
        <p:nvGrpSpPr>
          <p:cNvPr id="473" name="Google Shape;473;p30"/>
          <p:cNvGrpSpPr/>
          <p:nvPr/>
        </p:nvGrpSpPr>
        <p:grpSpPr>
          <a:xfrm>
            <a:off x="892" y="-11"/>
            <a:ext cx="3037586" cy="2252645"/>
            <a:chOff x="892" y="-11"/>
            <a:chExt cx="3037586" cy="2252645"/>
          </a:xfrm>
        </p:grpSpPr>
        <p:sp>
          <p:nvSpPr>
            <p:cNvPr id="474" name="Google Shape;474;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7" name="Google Shape;497;p30"/>
          <p:cNvGrpSpPr/>
          <p:nvPr/>
        </p:nvGrpSpPr>
        <p:grpSpPr>
          <a:xfrm>
            <a:off x="6714243" y="3860093"/>
            <a:ext cx="2429755" cy="1286711"/>
            <a:chOff x="6714243" y="3860093"/>
            <a:chExt cx="2429755" cy="1286711"/>
          </a:xfrm>
        </p:grpSpPr>
        <p:sp>
          <p:nvSpPr>
            <p:cNvPr id="498" name="Google Shape;498;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0" name="Google Shape;510;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11" name="Google Shape;511;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12" name="Google Shape;512;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13" name="Google Shape;513;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4"/>
        <p:cNvGrpSpPr/>
        <p:nvPr/>
      </p:nvGrpSpPr>
      <p:grpSpPr>
        <a:xfrm>
          <a:off x="0" y="0"/>
          <a:ext cx="0" cy="0"/>
          <a:chOff x="0" y="0"/>
          <a:chExt cx="0" cy="0"/>
        </a:xfrm>
      </p:grpSpPr>
      <p:grpSp>
        <p:nvGrpSpPr>
          <p:cNvPr id="515" name="Google Shape;515;p40"/>
          <p:cNvGrpSpPr/>
          <p:nvPr/>
        </p:nvGrpSpPr>
        <p:grpSpPr>
          <a:xfrm rot="10800000" flipH="1">
            <a:off x="900" y="3856776"/>
            <a:ext cx="9143992" cy="1286720"/>
            <a:chOff x="900" y="0"/>
            <a:chExt cx="9143992" cy="1286720"/>
          </a:xfrm>
        </p:grpSpPr>
        <p:sp>
          <p:nvSpPr>
            <p:cNvPr id="516" name="Google Shape;516;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4" name="Google Shape;564;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565" name="Google Shape;56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566"/>
        <p:cNvGrpSpPr/>
        <p:nvPr/>
      </p:nvGrpSpPr>
      <p:grpSpPr>
        <a:xfrm>
          <a:off x="0" y="0"/>
          <a:ext cx="0" cy="0"/>
          <a:chOff x="0" y="0"/>
          <a:chExt cx="0" cy="0"/>
        </a:xfrm>
      </p:grpSpPr>
      <p:sp>
        <p:nvSpPr>
          <p:cNvPr id="567" name="Google Shape;567;p32"/>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568" name="Google Shape;568;p32"/>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569" name="Google Shape;569;p32"/>
          <p:cNvGrpSpPr/>
          <p:nvPr/>
        </p:nvGrpSpPr>
        <p:grpSpPr>
          <a:xfrm>
            <a:off x="4894945" y="-11"/>
            <a:ext cx="4252453" cy="5146815"/>
            <a:chOff x="4894945" y="-11"/>
            <a:chExt cx="4252453" cy="5146815"/>
          </a:xfrm>
        </p:grpSpPr>
        <p:sp>
          <p:nvSpPr>
            <p:cNvPr id="570" name="Google Shape;570;p3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3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3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3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3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3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3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3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3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3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3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3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3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24"/>
        <p:cNvGrpSpPr/>
        <p:nvPr/>
      </p:nvGrpSpPr>
      <p:grpSpPr>
        <a:xfrm>
          <a:off x="0" y="0"/>
          <a:ext cx="0" cy="0"/>
          <a:chOff x="0" y="0"/>
          <a:chExt cx="0" cy="0"/>
        </a:xfrm>
      </p:grpSpPr>
      <p:grpSp>
        <p:nvGrpSpPr>
          <p:cNvPr id="625" name="Google Shape;625;p34"/>
          <p:cNvGrpSpPr/>
          <p:nvPr/>
        </p:nvGrpSpPr>
        <p:grpSpPr>
          <a:xfrm>
            <a:off x="6714243" y="3860093"/>
            <a:ext cx="2429755" cy="1286711"/>
            <a:chOff x="6714243" y="3860093"/>
            <a:chExt cx="2429755" cy="1286711"/>
          </a:xfrm>
        </p:grpSpPr>
        <p:sp>
          <p:nvSpPr>
            <p:cNvPr id="626" name="Google Shape;626;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8" name="Google Shape;638;p34"/>
          <p:cNvGrpSpPr/>
          <p:nvPr/>
        </p:nvGrpSpPr>
        <p:grpSpPr>
          <a:xfrm>
            <a:off x="892" y="-11"/>
            <a:ext cx="3037586" cy="2252645"/>
            <a:chOff x="892" y="-11"/>
            <a:chExt cx="3037586" cy="2252645"/>
          </a:xfrm>
        </p:grpSpPr>
        <p:sp>
          <p:nvSpPr>
            <p:cNvPr id="639" name="Google Shape;639;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2" name="Google Shape;662;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663" name="Google Shape;663;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664" name="Google Shape;664;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665"/>
        <p:cNvGrpSpPr/>
        <p:nvPr/>
      </p:nvGrpSpPr>
      <p:grpSpPr>
        <a:xfrm>
          <a:off x="0" y="0"/>
          <a:ext cx="0" cy="0"/>
          <a:chOff x="0" y="0"/>
          <a:chExt cx="0" cy="0"/>
        </a:xfrm>
      </p:grpSpPr>
      <p:grpSp>
        <p:nvGrpSpPr>
          <p:cNvPr id="666" name="Google Shape;666;p31"/>
          <p:cNvGrpSpPr/>
          <p:nvPr/>
        </p:nvGrpSpPr>
        <p:grpSpPr>
          <a:xfrm>
            <a:off x="6109812" y="-11"/>
            <a:ext cx="3037586" cy="5146815"/>
            <a:chOff x="6109812" y="-11"/>
            <a:chExt cx="3037586" cy="5146815"/>
          </a:xfrm>
        </p:grpSpPr>
        <p:sp>
          <p:nvSpPr>
            <p:cNvPr id="667" name="Google Shape;667;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2" name="Google Shape;702;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703"/>
        <p:cNvGrpSpPr/>
        <p:nvPr/>
      </p:nvGrpSpPr>
      <p:grpSpPr>
        <a:xfrm>
          <a:off x="0" y="0"/>
          <a:ext cx="0" cy="0"/>
          <a:chOff x="0" y="0"/>
          <a:chExt cx="0" cy="0"/>
        </a:xfrm>
      </p:grpSpPr>
      <p:grpSp>
        <p:nvGrpSpPr>
          <p:cNvPr id="704" name="Google Shape;704;p35"/>
          <p:cNvGrpSpPr/>
          <p:nvPr/>
        </p:nvGrpSpPr>
        <p:grpSpPr>
          <a:xfrm rot="10800000" flipH="1">
            <a:off x="900" y="3856776"/>
            <a:ext cx="9143992" cy="1286720"/>
            <a:chOff x="900" y="0"/>
            <a:chExt cx="9143992" cy="1286720"/>
          </a:xfrm>
        </p:grpSpPr>
        <p:sp>
          <p:nvSpPr>
            <p:cNvPr id="705" name="Google Shape;705;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3" name="Google Shape;753;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54"/>
        <p:cNvGrpSpPr/>
        <p:nvPr/>
      </p:nvGrpSpPr>
      <p:grpSpPr>
        <a:xfrm>
          <a:off x="0" y="0"/>
          <a:ext cx="0" cy="0"/>
          <a:chOff x="0" y="0"/>
          <a:chExt cx="0" cy="0"/>
        </a:xfrm>
      </p:grpSpPr>
      <p:grpSp>
        <p:nvGrpSpPr>
          <p:cNvPr id="755" name="Google Shape;755;p36"/>
          <p:cNvGrpSpPr/>
          <p:nvPr/>
        </p:nvGrpSpPr>
        <p:grpSpPr>
          <a:xfrm>
            <a:off x="6714243" y="3860093"/>
            <a:ext cx="2429755" cy="1286711"/>
            <a:chOff x="6714243" y="3860093"/>
            <a:chExt cx="2429755" cy="1286711"/>
          </a:xfrm>
        </p:grpSpPr>
        <p:sp>
          <p:nvSpPr>
            <p:cNvPr id="756" name="Google Shape;756;p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68" name="Google Shape;768;p36"/>
          <p:cNvGrpSpPr/>
          <p:nvPr/>
        </p:nvGrpSpPr>
        <p:grpSpPr>
          <a:xfrm>
            <a:off x="892" y="-11"/>
            <a:ext cx="3037586" cy="2252645"/>
            <a:chOff x="892" y="-11"/>
            <a:chExt cx="3037586" cy="2252645"/>
          </a:xfrm>
        </p:grpSpPr>
        <p:sp>
          <p:nvSpPr>
            <p:cNvPr id="769" name="Google Shape;769;p3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 name="Google Shape;770;p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3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3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3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3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3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3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2" name="Google Shape;792;p3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793" name="Google Shape;793;p3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794" name="Google Shape;794;p3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795" name="Google Shape;795;p3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796" name="Google Shape;796;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97"/>
        <p:cNvGrpSpPr/>
        <p:nvPr/>
      </p:nvGrpSpPr>
      <p:grpSpPr>
        <a:xfrm>
          <a:off x="0" y="0"/>
          <a:ext cx="0" cy="0"/>
          <a:chOff x="0" y="0"/>
          <a:chExt cx="0" cy="0"/>
        </a:xfrm>
      </p:grpSpPr>
      <p:grpSp>
        <p:nvGrpSpPr>
          <p:cNvPr id="798" name="Google Shape;798;p39"/>
          <p:cNvGrpSpPr/>
          <p:nvPr/>
        </p:nvGrpSpPr>
        <p:grpSpPr>
          <a:xfrm>
            <a:off x="4283712" y="3856784"/>
            <a:ext cx="4860277" cy="1286730"/>
            <a:chOff x="4283712" y="3856784"/>
            <a:chExt cx="4860277" cy="1286730"/>
          </a:xfrm>
        </p:grpSpPr>
        <p:sp>
          <p:nvSpPr>
            <p:cNvPr id="799" name="Google Shape;799;p3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3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3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9"/>
            <p:cNvSpPr/>
            <p:nvPr/>
          </p:nvSpPr>
          <p:spPr>
            <a:xfrm rot="10800000">
              <a:off x="7322087"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9"/>
            <p:cNvSpPr/>
            <p:nvPr/>
          </p:nvSpPr>
          <p:spPr>
            <a:xfrm rot="10800000">
              <a:off x="6714260"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3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3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3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3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3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3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9"/>
            <p:cNvSpPr/>
            <p:nvPr/>
          </p:nvSpPr>
          <p:spPr>
            <a:xfrm rot="10800000">
              <a:off x="7322087"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3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3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3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21" name="Google Shape;821;p3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822" name="Google Shape;822;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grpSp>
        <p:nvGrpSpPr>
          <p:cNvPr id="823" name="Google Shape;823;p39"/>
          <p:cNvGrpSpPr/>
          <p:nvPr/>
        </p:nvGrpSpPr>
        <p:grpSpPr>
          <a:xfrm>
            <a:off x="892" y="-11"/>
            <a:ext cx="5467280" cy="1287607"/>
            <a:chOff x="892" y="-11"/>
            <a:chExt cx="5467280" cy="1287607"/>
          </a:xfrm>
        </p:grpSpPr>
        <p:sp>
          <p:nvSpPr>
            <p:cNvPr id="824" name="Google Shape;824;p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24"/>
          <p:cNvGrpSpPr/>
          <p:nvPr/>
        </p:nvGrpSpPr>
        <p:grpSpPr>
          <a:xfrm rot="10800000" flipH="1">
            <a:off x="900" y="3856776"/>
            <a:ext cx="9143992" cy="1286720"/>
            <a:chOff x="900" y="0"/>
            <a:chExt cx="9143992" cy="1286720"/>
          </a:xfrm>
        </p:grpSpPr>
        <p:sp>
          <p:nvSpPr>
            <p:cNvPr id="94" name="Google Shape;94;p2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2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2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2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2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2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2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2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2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2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2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2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2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2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2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2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52"/>
        <p:cNvGrpSpPr/>
        <p:nvPr/>
      </p:nvGrpSpPr>
      <p:grpSpPr>
        <a:xfrm>
          <a:off x="0" y="0"/>
          <a:ext cx="0" cy="0"/>
          <a:chOff x="0" y="0"/>
          <a:chExt cx="0" cy="0"/>
        </a:xfrm>
      </p:grpSpPr>
      <p:grpSp>
        <p:nvGrpSpPr>
          <p:cNvPr id="853" name="Google Shape;853;p37"/>
          <p:cNvGrpSpPr/>
          <p:nvPr/>
        </p:nvGrpSpPr>
        <p:grpSpPr>
          <a:xfrm>
            <a:off x="4894945" y="-11"/>
            <a:ext cx="4251603" cy="5146815"/>
            <a:chOff x="4894945" y="-11"/>
            <a:chExt cx="4251603" cy="5146815"/>
          </a:xfrm>
        </p:grpSpPr>
        <p:sp>
          <p:nvSpPr>
            <p:cNvPr id="854" name="Google Shape;854;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 name="Google Shape;873;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 name="Google Shape;874;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 name="Google Shape;877;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91" name="Google Shape;891;p37"/>
          <p:cNvGrpSpPr/>
          <p:nvPr/>
        </p:nvGrpSpPr>
        <p:grpSpPr>
          <a:xfrm>
            <a:off x="-6" y="-11"/>
            <a:ext cx="2429759" cy="1609289"/>
            <a:chOff x="608719" y="-11"/>
            <a:chExt cx="2429759" cy="1609289"/>
          </a:xfrm>
        </p:grpSpPr>
        <p:sp>
          <p:nvSpPr>
            <p:cNvPr id="892" name="Google Shape;892;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4" name="Google Shape;904;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905" name="Google Shape;905;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906" name="Google Shape;906;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907" name="Google Shape;907;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908"/>
        <p:cNvGrpSpPr/>
        <p:nvPr/>
      </p:nvGrpSpPr>
      <p:grpSpPr>
        <a:xfrm>
          <a:off x="0" y="0"/>
          <a:ext cx="0" cy="0"/>
          <a:chOff x="0" y="0"/>
          <a:chExt cx="0" cy="0"/>
        </a:xfrm>
      </p:grpSpPr>
      <p:grpSp>
        <p:nvGrpSpPr>
          <p:cNvPr id="909" name="Google Shape;909;p33"/>
          <p:cNvGrpSpPr/>
          <p:nvPr/>
        </p:nvGrpSpPr>
        <p:grpSpPr>
          <a:xfrm>
            <a:off x="900" y="0"/>
            <a:ext cx="9143992" cy="2564787"/>
            <a:chOff x="900" y="0"/>
            <a:chExt cx="9143992" cy="2564787"/>
          </a:xfrm>
        </p:grpSpPr>
        <p:sp>
          <p:nvSpPr>
            <p:cNvPr id="910" name="Google Shape;910;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1" name="Google Shape;961;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962" name="Google Shape;962;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963" name="Google Shape;963;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3"/>
        <p:cNvGrpSpPr/>
        <p:nvPr/>
      </p:nvGrpSpPr>
      <p:grpSpPr>
        <a:xfrm>
          <a:off x="0" y="0"/>
          <a:ext cx="0" cy="0"/>
          <a:chOff x="0" y="0"/>
          <a:chExt cx="0" cy="0"/>
        </a:xfrm>
      </p:grpSpPr>
      <p:grpSp>
        <p:nvGrpSpPr>
          <p:cNvPr id="144" name="Google Shape;144;p25"/>
          <p:cNvGrpSpPr/>
          <p:nvPr/>
        </p:nvGrpSpPr>
        <p:grpSpPr>
          <a:xfrm>
            <a:off x="6714243" y="3860093"/>
            <a:ext cx="2429755" cy="1286711"/>
            <a:chOff x="6714243" y="3860093"/>
            <a:chExt cx="2429755" cy="1286711"/>
          </a:xfrm>
        </p:grpSpPr>
        <p:sp>
          <p:nvSpPr>
            <p:cNvPr id="145" name="Google Shape;145;p25"/>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5"/>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5"/>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5"/>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5"/>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5"/>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5"/>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5"/>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5"/>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5"/>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25"/>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5"/>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7" name="Google Shape;157;p25"/>
          <p:cNvGrpSpPr/>
          <p:nvPr/>
        </p:nvGrpSpPr>
        <p:grpSpPr>
          <a:xfrm>
            <a:off x="892" y="-11"/>
            <a:ext cx="3037586" cy="2252645"/>
            <a:chOff x="892" y="-11"/>
            <a:chExt cx="3037586" cy="2252645"/>
          </a:xfrm>
        </p:grpSpPr>
        <p:sp>
          <p:nvSpPr>
            <p:cNvPr id="158" name="Google Shape;158;p25"/>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25"/>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5"/>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25"/>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25"/>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25"/>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25"/>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5"/>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5"/>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5"/>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5"/>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5"/>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25"/>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5"/>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5"/>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5"/>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5"/>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5"/>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5"/>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5"/>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5"/>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25"/>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5"/>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2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2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3" name="Google Shape;183;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6"/>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6"/>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7"/>
          <p:cNvGrpSpPr/>
          <p:nvPr/>
        </p:nvGrpSpPr>
        <p:grpSpPr>
          <a:xfrm>
            <a:off x="4894945" y="-11"/>
            <a:ext cx="4251603" cy="5146815"/>
            <a:chOff x="4894945" y="-11"/>
            <a:chExt cx="4251603" cy="5146815"/>
          </a:xfrm>
        </p:grpSpPr>
        <p:sp>
          <p:nvSpPr>
            <p:cNvPr id="192" name="Google Shape;192;p2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7"/>
          <p:cNvGrpSpPr/>
          <p:nvPr/>
        </p:nvGrpSpPr>
        <p:grpSpPr>
          <a:xfrm>
            <a:off x="-6" y="-11"/>
            <a:ext cx="2429759" cy="1609289"/>
            <a:chOff x="608719" y="-11"/>
            <a:chExt cx="2429759" cy="1609289"/>
          </a:xfrm>
        </p:grpSpPr>
        <p:sp>
          <p:nvSpPr>
            <p:cNvPr id="230" name="Google Shape;230;p2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41"/>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41"/>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41"/>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41"/>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41"/>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41"/>
          <p:cNvGrpSpPr/>
          <p:nvPr/>
        </p:nvGrpSpPr>
        <p:grpSpPr>
          <a:xfrm>
            <a:off x="8852495" y="4901389"/>
            <a:ext cx="174223" cy="174233"/>
            <a:chOff x="9447488" y="6048704"/>
            <a:chExt cx="1800000" cy="1800200"/>
          </a:xfrm>
        </p:grpSpPr>
        <p:sp>
          <p:nvSpPr>
            <p:cNvPr id="253" name="Google Shape;253;p41"/>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41"/>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41"/>
          <p:cNvGrpSpPr/>
          <p:nvPr/>
        </p:nvGrpSpPr>
        <p:grpSpPr>
          <a:xfrm>
            <a:off x="8386414" y="4901389"/>
            <a:ext cx="174223" cy="174233"/>
            <a:chOff x="9447488" y="6048704"/>
            <a:chExt cx="1800000" cy="1800200"/>
          </a:xfrm>
        </p:grpSpPr>
        <p:sp>
          <p:nvSpPr>
            <p:cNvPr id="256" name="Google Shape;256;p41"/>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41"/>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42"/>
          <p:cNvGrpSpPr/>
          <p:nvPr/>
        </p:nvGrpSpPr>
        <p:grpSpPr>
          <a:xfrm>
            <a:off x="892" y="-11"/>
            <a:ext cx="3037586" cy="2252645"/>
            <a:chOff x="892" y="-11"/>
            <a:chExt cx="3037586" cy="2252645"/>
          </a:xfrm>
        </p:grpSpPr>
        <p:sp>
          <p:nvSpPr>
            <p:cNvPr id="260" name="Google Shape;260;p42"/>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42"/>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2"/>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2"/>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2"/>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2"/>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2"/>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2"/>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2"/>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2"/>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42"/>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42"/>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42"/>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2"/>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2"/>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2"/>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2"/>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2"/>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2"/>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2"/>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42"/>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42"/>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42"/>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42"/>
          <p:cNvGrpSpPr/>
          <p:nvPr/>
        </p:nvGrpSpPr>
        <p:grpSpPr>
          <a:xfrm>
            <a:off x="6714243" y="3860093"/>
            <a:ext cx="2429755" cy="1286711"/>
            <a:chOff x="6714243" y="3860093"/>
            <a:chExt cx="2429755" cy="1286711"/>
          </a:xfrm>
        </p:grpSpPr>
        <p:sp>
          <p:nvSpPr>
            <p:cNvPr id="284" name="Google Shape;284;p42"/>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2"/>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2"/>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2"/>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2"/>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2"/>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2"/>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42"/>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42"/>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2"/>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42"/>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2"/>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4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42"/>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42"/>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43"/>
          <p:cNvGrpSpPr/>
          <p:nvPr/>
        </p:nvGrpSpPr>
        <p:grpSpPr>
          <a:xfrm>
            <a:off x="6714243" y="3860093"/>
            <a:ext cx="2429755" cy="1286711"/>
            <a:chOff x="6714243" y="3860093"/>
            <a:chExt cx="2429755" cy="1286711"/>
          </a:xfrm>
        </p:grpSpPr>
        <p:sp>
          <p:nvSpPr>
            <p:cNvPr id="302" name="Google Shape;302;p4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4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4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4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4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4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4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4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4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4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43"/>
          <p:cNvGrpSpPr/>
          <p:nvPr/>
        </p:nvGrpSpPr>
        <p:grpSpPr>
          <a:xfrm>
            <a:off x="892" y="-11"/>
            <a:ext cx="3037586" cy="2252645"/>
            <a:chOff x="892" y="-11"/>
            <a:chExt cx="3037586" cy="2252645"/>
          </a:xfrm>
        </p:grpSpPr>
        <p:sp>
          <p:nvSpPr>
            <p:cNvPr id="315" name="Google Shape;315;p4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4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4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4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4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4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4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4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4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4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4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4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4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4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4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44"/>
          <p:cNvGrpSpPr/>
          <p:nvPr/>
        </p:nvGrpSpPr>
        <p:grpSpPr>
          <a:xfrm rot="10800000" flipH="1">
            <a:off x="900" y="3856776"/>
            <a:ext cx="9143992" cy="1286720"/>
            <a:chOff x="900" y="0"/>
            <a:chExt cx="9143992" cy="1286720"/>
          </a:xfrm>
        </p:grpSpPr>
        <p:sp>
          <p:nvSpPr>
            <p:cNvPr id="341" name="Google Shape;341;p44"/>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4"/>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4"/>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4"/>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4"/>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44"/>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4"/>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4"/>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44"/>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44"/>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4"/>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44"/>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44"/>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44"/>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44"/>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44"/>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44"/>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4"/>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4"/>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4"/>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4"/>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44"/>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4"/>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4"/>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4"/>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4"/>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4"/>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4"/>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4"/>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4"/>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4"/>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44"/>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4"/>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4"/>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4"/>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4"/>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4"/>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4"/>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4"/>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44"/>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4"/>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44"/>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44"/>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44"/>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44"/>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44"/>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44"/>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4"/>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44"/>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22"/>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31" name="Google Shape;431;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32" name="Google Shape;43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17.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9.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hyperlink" Target="http://creativecommons.org/licenses/by-sa/3.0/ie/" TargetMode="External"/><Relationship Id="rId4" Type="http://schemas.openxmlformats.org/officeDocument/2006/relationships/image" Target="../media/image39.png"/><Relationship Id="rId9"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comments" Target="../comments/commen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7"/>
        <p:cNvGrpSpPr/>
        <p:nvPr/>
      </p:nvGrpSpPr>
      <p:grpSpPr>
        <a:xfrm>
          <a:off x="0" y="0"/>
          <a:ext cx="0" cy="0"/>
          <a:chOff x="0" y="0"/>
          <a:chExt cx="0" cy="0"/>
        </a:xfrm>
      </p:grpSpPr>
      <p:sp>
        <p:nvSpPr>
          <p:cNvPr id="968" name="Google Shape;968;p2"/>
          <p:cNvSpPr txBox="1">
            <a:spLocks noGrp="1"/>
          </p:cNvSpPr>
          <p:nvPr>
            <p:ph type="ctrTitle"/>
          </p:nvPr>
        </p:nvSpPr>
        <p:spPr>
          <a:xfrm>
            <a:off x="1701281" y="3262158"/>
            <a:ext cx="5715000" cy="1104912"/>
          </a:xfrm>
          <a:prstGeom prst="rect">
            <a:avLst/>
          </a:prstGeom>
          <a:solidFill>
            <a:schemeClr val="lt1">
              <a:alpha val="23921"/>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br>
              <a:rPr lang="en" sz="2400"/>
            </a:br>
            <a:r>
              <a:rPr lang="en" sz="2400"/>
              <a:t>LÁ NA SÁBHÁILTEACHTA IDIRLÍN</a:t>
            </a:r>
            <a:br>
              <a:rPr lang="en" sz="2400"/>
            </a:br>
            <a:r>
              <a:rPr lang="en" sz="2400"/>
              <a:t>M’Fholláine ar Líne</a:t>
            </a:r>
            <a:br>
              <a:rPr lang="en"/>
            </a:br>
            <a:endParaRPr sz="2200">
              <a:solidFill>
                <a:schemeClr val="lt1"/>
              </a:solidFill>
            </a:endParaRPr>
          </a:p>
        </p:txBody>
      </p:sp>
      <p:pic>
        <p:nvPicPr>
          <p:cNvPr id="969" name="Google Shape;969;p2"/>
          <p:cNvPicPr preferRelativeResize="0"/>
          <p:nvPr/>
        </p:nvPicPr>
        <p:blipFill rotWithShape="1">
          <a:blip r:embed="rId4">
            <a:alphaModFix/>
          </a:blip>
          <a:srcRect/>
          <a:stretch/>
        </p:blipFill>
        <p:spPr>
          <a:xfrm>
            <a:off x="3395276" y="79322"/>
            <a:ext cx="2542005" cy="562043"/>
          </a:xfrm>
          <a:prstGeom prst="rect">
            <a:avLst/>
          </a:prstGeom>
          <a:noFill/>
          <a:ln>
            <a:noFill/>
          </a:ln>
        </p:spPr>
      </p:pic>
      <p:sp>
        <p:nvSpPr>
          <p:cNvPr id="970" name="Google Shape;970;p2"/>
          <p:cNvSpPr/>
          <p:nvPr/>
        </p:nvSpPr>
        <p:spPr>
          <a:xfrm>
            <a:off x="3395276" y="4532260"/>
            <a:ext cx="18466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C000"/>
              </a:solidFill>
              <a:latin typeface="Arial"/>
              <a:ea typeface="Arial"/>
              <a:cs typeface="Arial"/>
              <a:sym typeface="Arial"/>
            </a:endParaRPr>
          </a:p>
        </p:txBody>
      </p:sp>
      <p:sp>
        <p:nvSpPr>
          <p:cNvPr id="971" name="Google Shape;971;p2"/>
          <p:cNvSpPr/>
          <p:nvPr/>
        </p:nvSpPr>
        <p:spPr>
          <a:xfrm>
            <a:off x="1894025" y="4532260"/>
            <a:ext cx="5352021" cy="611240"/>
          </a:xfrm>
          <a:prstGeom prst="rect">
            <a:avLst/>
          </a:prstGeom>
          <a:solidFill>
            <a:srgbClr val="FFFFFF"/>
          </a:solidFill>
          <a:ln>
            <a:noFill/>
          </a:ln>
          <a:effectLst>
            <a:outerShdw blurRad="40000" dist="23000" dir="5400000" rotWithShape="0">
              <a:srgbClr val="000000">
                <a:alpha val="3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72" name="Google Shape;972;p2"/>
          <p:cNvPicPr preferRelativeResize="0"/>
          <p:nvPr/>
        </p:nvPicPr>
        <p:blipFill rotWithShape="1">
          <a:blip r:embed="rId5">
            <a:alphaModFix/>
          </a:blip>
          <a:srcRect/>
          <a:stretch/>
        </p:blipFill>
        <p:spPr>
          <a:xfrm>
            <a:off x="5937281" y="4311656"/>
            <a:ext cx="1479000" cy="1056762"/>
          </a:xfrm>
          <a:prstGeom prst="rect">
            <a:avLst/>
          </a:prstGeom>
          <a:noFill/>
          <a:ln>
            <a:noFill/>
          </a:ln>
        </p:spPr>
      </p:pic>
      <p:pic>
        <p:nvPicPr>
          <p:cNvPr id="973" name="Google Shape;973;p2"/>
          <p:cNvPicPr preferRelativeResize="0"/>
          <p:nvPr/>
        </p:nvPicPr>
        <p:blipFill rotWithShape="1">
          <a:blip r:embed="rId6">
            <a:alphaModFix/>
          </a:blip>
          <a:srcRect/>
          <a:stretch/>
        </p:blipFill>
        <p:spPr>
          <a:xfrm>
            <a:off x="4159538" y="4701765"/>
            <a:ext cx="1980351" cy="276544"/>
          </a:xfrm>
          <a:prstGeom prst="rect">
            <a:avLst/>
          </a:prstGeom>
          <a:noFill/>
          <a:ln>
            <a:noFill/>
          </a:ln>
        </p:spPr>
      </p:pic>
      <p:pic>
        <p:nvPicPr>
          <p:cNvPr id="974" name="Google Shape;974;p2"/>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975" name="Google Shape;975;p2"/>
          <p:cNvPicPr preferRelativeResize="0"/>
          <p:nvPr/>
        </p:nvPicPr>
        <p:blipFill rotWithShape="1">
          <a:blip r:embed="rId8">
            <a:alphaModFix/>
          </a:blip>
          <a:srcRect/>
          <a:stretch/>
        </p:blipFill>
        <p:spPr>
          <a:xfrm>
            <a:off x="1991150" y="4623627"/>
            <a:ext cx="1075144" cy="421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10</a:t>
            </a:fld>
            <a:endParaRPr/>
          </a:p>
        </p:txBody>
      </p:sp>
      <p:pic>
        <p:nvPicPr>
          <p:cNvPr id="1084" name="Google Shape;1084;p14" descr="IMG-0126.JPG"/>
          <p:cNvPicPr preferRelativeResize="0"/>
          <p:nvPr/>
        </p:nvPicPr>
        <p:blipFill rotWithShape="1">
          <a:blip r:embed="rId3">
            <a:alphaModFix/>
          </a:blip>
          <a:srcRect/>
          <a:stretch/>
        </p:blipFill>
        <p:spPr>
          <a:xfrm rot="-706334">
            <a:off x="5001955" y="1120295"/>
            <a:ext cx="2627643" cy="199666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85" name="Google Shape;1085;p14"/>
          <p:cNvSpPr/>
          <p:nvPr/>
        </p:nvSpPr>
        <p:spPr>
          <a:xfrm>
            <a:off x="3299325" y="186600"/>
            <a:ext cx="5717100" cy="4770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34B2E4"/>
                </a:solidFill>
                <a:latin typeface="Montserrat"/>
                <a:ea typeface="Montserrat"/>
                <a:cs typeface="Montserrat"/>
                <a:sym typeface="Montserrat"/>
              </a:rPr>
              <a:t>Céard is Brú Digiteach ann?</a:t>
            </a:r>
            <a:endParaRPr sz="2400" b="1">
              <a:solidFill>
                <a:srgbClr val="34B2E4"/>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500"/>
              <a:buFont typeface="Arial"/>
              <a:buNone/>
            </a:pPr>
            <a:endParaRPr sz="2500" b="1">
              <a:solidFill>
                <a:srgbClr val="5DC1FF"/>
              </a:solidFill>
              <a:latin typeface="Montserrat"/>
              <a:ea typeface="Montserrat"/>
              <a:cs typeface="Montserrat"/>
              <a:sym typeface="Montserrat"/>
            </a:endParaRPr>
          </a:p>
        </p:txBody>
      </p:sp>
      <p:pic>
        <p:nvPicPr>
          <p:cNvPr id="1086" name="Google Shape;1086;p14"/>
          <p:cNvPicPr preferRelativeResize="0"/>
          <p:nvPr/>
        </p:nvPicPr>
        <p:blipFill rotWithShape="1">
          <a:blip r:embed="rId4">
            <a:alphaModFix/>
          </a:blip>
          <a:srcRect/>
          <a:stretch/>
        </p:blipFill>
        <p:spPr>
          <a:xfrm>
            <a:off x="153499" y="142618"/>
            <a:ext cx="2542005" cy="562043"/>
          </a:xfrm>
          <a:prstGeom prst="rect">
            <a:avLst/>
          </a:prstGeom>
          <a:noFill/>
          <a:ln>
            <a:noFill/>
          </a:ln>
        </p:spPr>
      </p:pic>
      <p:pic>
        <p:nvPicPr>
          <p:cNvPr id="1087" name="Google Shape;1087;p14" descr="Screen Shot 2018-09-11 at 14.02.44.png"/>
          <p:cNvPicPr preferRelativeResize="0"/>
          <p:nvPr/>
        </p:nvPicPr>
        <p:blipFill rotWithShape="1">
          <a:blip r:embed="rId5">
            <a:alphaModFix/>
          </a:blip>
          <a:srcRect l="33651" t="13891" r="9660"/>
          <a:stretch/>
        </p:blipFill>
        <p:spPr>
          <a:xfrm rot="592837">
            <a:off x="4976277" y="2891680"/>
            <a:ext cx="2385984" cy="195885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088" name="Google Shape;1088;p14" descr="Screen Shot 2018-09-11 at 14.05.45.png"/>
          <p:cNvPicPr preferRelativeResize="0"/>
          <p:nvPr/>
        </p:nvPicPr>
        <p:blipFill rotWithShape="1">
          <a:blip r:embed="rId6">
            <a:alphaModFix/>
          </a:blip>
          <a:srcRect l="21586" t="25441" r="47124" b="9244"/>
          <a:stretch/>
        </p:blipFill>
        <p:spPr>
          <a:xfrm rot="214636">
            <a:off x="7081169" y="1759387"/>
            <a:ext cx="1871309" cy="21117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89" name="Google Shape;1089;p14"/>
          <p:cNvSpPr/>
          <p:nvPr/>
        </p:nvSpPr>
        <p:spPr>
          <a:xfrm>
            <a:off x="651073" y="2106530"/>
            <a:ext cx="4089000" cy="2230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600">
                <a:solidFill>
                  <a:srgbClr val="34B2E4"/>
                </a:solidFill>
                <a:latin typeface="Montserrat"/>
                <a:ea typeface="Montserrat"/>
                <a:cs typeface="Montserrat"/>
                <a:sym typeface="Montserrat"/>
              </a:rPr>
              <a:t>Ciallaíonn brú digiteach an brú a bhíonn orainn de bharr a bheith ag úsáid fearais dhigiteacha (e.g. fóin chliste, ríomhairí glúine, táibléid, consóil cluichí) agus meáin</a:t>
            </a:r>
            <a:endParaRPr sz="1600">
              <a:solidFill>
                <a:srgbClr val="34B2E4"/>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600">
                <a:solidFill>
                  <a:srgbClr val="34B2E4"/>
                </a:solidFill>
                <a:latin typeface="Montserrat"/>
                <a:ea typeface="Montserrat"/>
                <a:cs typeface="Montserrat"/>
                <a:sym typeface="Montserrat"/>
              </a:rPr>
              <a:t>dhigiteacha (e.g. na meáin shóisialta, cluichí ar líne, aipeanna cur teachtaireachtaí, etc.).</a:t>
            </a:r>
            <a:endParaRPr sz="1600">
              <a:solidFill>
                <a:srgbClr val="34B2E4"/>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2200"/>
              <a:buFont typeface="Arial"/>
              <a:buNone/>
            </a:pPr>
            <a:endParaRPr sz="2200" b="1">
              <a:solidFill>
                <a:srgbClr val="5DC1FF"/>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11</a:t>
            </a:fld>
            <a:endParaRPr/>
          </a:p>
        </p:txBody>
      </p:sp>
      <p:sp>
        <p:nvSpPr>
          <p:cNvPr id="1095" name="Google Shape;1095;p15"/>
          <p:cNvSpPr txBox="1"/>
          <p:nvPr/>
        </p:nvSpPr>
        <p:spPr>
          <a:xfrm>
            <a:off x="266958" y="128375"/>
            <a:ext cx="6455700" cy="6681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Clr>
                <a:schemeClr val="dk1"/>
              </a:buClr>
              <a:buSzPts val="1100"/>
              <a:buFont typeface="Arial"/>
              <a:buNone/>
            </a:pPr>
            <a:r>
              <a:rPr lang="en" sz="2200" b="1">
                <a:solidFill>
                  <a:schemeClr val="dk1"/>
                </a:solidFill>
                <a:latin typeface="Montserrat"/>
                <a:ea typeface="Montserrat"/>
                <a:cs typeface="Montserrat"/>
                <a:sym typeface="Montserrat"/>
              </a:rPr>
              <a:t>Céard is brí le teacht aniar?</a:t>
            </a:r>
            <a:endParaRPr sz="2200" b="1">
              <a:solidFill>
                <a:srgbClr val="222222"/>
              </a:solidFill>
              <a:latin typeface="Montserrat"/>
              <a:ea typeface="Montserrat"/>
              <a:cs typeface="Montserrat"/>
              <a:sym typeface="Montserrat"/>
            </a:endParaRPr>
          </a:p>
        </p:txBody>
      </p:sp>
      <p:sp>
        <p:nvSpPr>
          <p:cNvPr id="1096" name="Google Shape;1096;p15"/>
          <p:cNvSpPr txBox="1"/>
          <p:nvPr/>
        </p:nvSpPr>
        <p:spPr>
          <a:xfrm>
            <a:off x="0" y="3393525"/>
            <a:ext cx="9144000" cy="911400"/>
          </a:xfrm>
          <a:prstGeom prst="rect">
            <a:avLst/>
          </a:prstGeom>
          <a:solidFill>
            <a:schemeClr val="lt1"/>
          </a:solidFill>
          <a:ln>
            <a:noFill/>
          </a:ln>
        </p:spPr>
        <p:txBody>
          <a:bodyPr spcFirstLastPara="1" wrap="square" lIns="91425" tIns="91425" rIns="91425" bIns="91425" anchor="t" anchorCtr="0">
            <a:noAutofit/>
          </a:bodyPr>
          <a:lstStyle/>
          <a:p>
            <a:pPr marL="114300" marR="0" lvl="0" indent="0" algn="l" rtl="0">
              <a:lnSpc>
                <a:spcPct val="100000"/>
              </a:lnSpc>
              <a:spcBef>
                <a:spcPts val="6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457200" marR="0" lvl="0" indent="-228600" algn="l" rtl="0">
              <a:lnSpc>
                <a:spcPct val="100000"/>
              </a:lnSpc>
              <a:spcBef>
                <a:spcPts val="60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600"/>
              <a:buFont typeface="Arial"/>
              <a:buNone/>
            </a:pPr>
            <a:r>
              <a:rPr lang="en" b="1" i="0" u="none" strike="noStrike" cap="none" dirty="0">
                <a:solidFill>
                  <a:srgbClr val="000000"/>
                </a:solidFill>
                <a:latin typeface="Montserrat"/>
                <a:ea typeface="Montserrat"/>
                <a:cs typeface="Montserrat"/>
                <a:sym typeface="Montserrat"/>
              </a:rPr>
              <a:t>	</a:t>
            </a:r>
            <a:r>
              <a:rPr lang="en" b="1" dirty="0" err="1">
                <a:solidFill>
                  <a:schemeClr val="dk1"/>
                </a:solidFill>
                <a:latin typeface="Montserrat"/>
                <a:ea typeface="Montserrat"/>
                <a:cs typeface="Montserrat"/>
                <a:sym typeface="Montserrat"/>
              </a:rPr>
              <a:t>Liathróid</a:t>
            </a:r>
            <a:r>
              <a:rPr lang="en" b="1" dirty="0">
                <a:solidFill>
                  <a:schemeClr val="dk1"/>
                </a:solidFill>
                <a:latin typeface="Montserrat"/>
                <a:ea typeface="Montserrat"/>
                <a:cs typeface="Montserrat"/>
                <a:sym typeface="Montserrat"/>
              </a:rPr>
              <a:t> </a:t>
            </a:r>
            <a:r>
              <a:rPr lang="en" b="1" dirty="0" err="1">
                <a:solidFill>
                  <a:schemeClr val="dk1"/>
                </a:solidFill>
                <a:latin typeface="Montserrat"/>
                <a:ea typeface="Montserrat"/>
                <a:cs typeface="Montserrat"/>
                <a:sym typeface="Montserrat"/>
              </a:rPr>
              <a:t>rubair</a:t>
            </a:r>
            <a:r>
              <a:rPr lang="en" b="1" dirty="0">
                <a:solidFill>
                  <a:schemeClr val="dk1"/>
                </a:solidFill>
                <a:latin typeface="Montserrat"/>
                <a:ea typeface="Montserrat"/>
                <a:cs typeface="Montserrat"/>
                <a:sym typeface="Montserrat"/>
              </a:rPr>
              <a:t>?</a:t>
            </a:r>
            <a:r>
              <a:rPr lang="en" b="1" i="0" u="none" strike="noStrike" cap="none" dirty="0">
                <a:solidFill>
                  <a:srgbClr val="000000"/>
                </a:solidFill>
                <a:latin typeface="Montserrat"/>
                <a:ea typeface="Montserrat"/>
                <a:cs typeface="Montserrat"/>
                <a:sym typeface="Montserrat"/>
              </a:rPr>
              <a:t> 		</a:t>
            </a:r>
            <a:r>
              <a:rPr lang="en" b="1" dirty="0" err="1">
                <a:solidFill>
                  <a:schemeClr val="dk1"/>
                </a:solidFill>
                <a:latin typeface="Montserrat"/>
                <a:ea typeface="Montserrat"/>
                <a:cs typeface="Montserrat"/>
                <a:sym typeface="Montserrat"/>
              </a:rPr>
              <a:t>Cúrliathróid</a:t>
            </a:r>
            <a:r>
              <a:rPr lang="en" b="1" i="0" u="none" strike="noStrike" cap="none" dirty="0">
                <a:solidFill>
                  <a:srgbClr val="000000"/>
                </a:solidFill>
                <a:latin typeface="Montserrat"/>
                <a:ea typeface="Montserrat"/>
                <a:cs typeface="Montserrat"/>
                <a:sym typeface="Montserrat"/>
              </a:rPr>
              <a:t>? 		</a:t>
            </a:r>
            <a:r>
              <a:rPr lang="en" b="1" dirty="0" err="1">
                <a:solidFill>
                  <a:schemeClr val="dk1"/>
                </a:solidFill>
                <a:latin typeface="Montserrat"/>
                <a:ea typeface="Montserrat"/>
                <a:cs typeface="Montserrat"/>
                <a:sym typeface="Montserrat"/>
              </a:rPr>
              <a:t>Liathróid</a:t>
            </a:r>
            <a:r>
              <a:rPr lang="en" b="1" dirty="0">
                <a:solidFill>
                  <a:schemeClr val="dk1"/>
                </a:solidFill>
                <a:latin typeface="Montserrat"/>
                <a:ea typeface="Montserrat"/>
                <a:cs typeface="Montserrat"/>
                <a:sym typeface="Montserrat"/>
              </a:rPr>
              <a:t> </a:t>
            </a:r>
            <a:r>
              <a:rPr lang="en" b="1" dirty="0" err="1">
                <a:solidFill>
                  <a:schemeClr val="dk1"/>
                </a:solidFill>
                <a:latin typeface="Montserrat"/>
                <a:ea typeface="Montserrat"/>
                <a:cs typeface="Montserrat"/>
                <a:sym typeface="Montserrat"/>
              </a:rPr>
              <a:t>leadóige</a:t>
            </a:r>
            <a:r>
              <a:rPr lang="en" b="1" dirty="0">
                <a:solidFill>
                  <a:schemeClr val="dk1"/>
                </a:solidFill>
                <a:latin typeface="Montserrat"/>
                <a:ea typeface="Montserrat"/>
                <a:cs typeface="Montserrat"/>
                <a:sym typeface="Montserrat"/>
              </a:rPr>
              <a:t> </a:t>
            </a:r>
            <a:r>
              <a:rPr lang="en" b="1" dirty="0" err="1">
                <a:solidFill>
                  <a:schemeClr val="dk1"/>
                </a:solidFill>
                <a:latin typeface="Montserrat"/>
                <a:ea typeface="Montserrat"/>
                <a:cs typeface="Montserrat"/>
                <a:sym typeface="Montserrat"/>
              </a:rPr>
              <a:t>boird</a:t>
            </a:r>
            <a:r>
              <a:rPr lang="en" b="1" dirty="0">
                <a:solidFill>
                  <a:schemeClr val="dk1"/>
                </a:solidFill>
                <a:latin typeface="Montserrat"/>
                <a:ea typeface="Montserrat"/>
                <a:cs typeface="Montserrat"/>
                <a:sym typeface="Montserrat"/>
              </a:rPr>
              <a:t>?</a:t>
            </a:r>
            <a:endParaRPr b="1" dirty="0">
              <a:solidFill>
                <a:schemeClr val="dk1"/>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600"/>
              <a:buFont typeface="Arial"/>
              <a:buNone/>
            </a:pPr>
            <a:endParaRPr sz="1600" b="1" dirty="0">
              <a:latin typeface="Montserrat"/>
              <a:ea typeface="Montserrat"/>
              <a:cs typeface="Montserrat"/>
              <a:sym typeface="Montserrat"/>
            </a:endParaRPr>
          </a:p>
        </p:txBody>
      </p:sp>
      <p:pic>
        <p:nvPicPr>
          <p:cNvPr id="1097" name="Google Shape;1097;p15"/>
          <p:cNvPicPr preferRelativeResize="0"/>
          <p:nvPr/>
        </p:nvPicPr>
        <p:blipFill rotWithShape="1">
          <a:blip r:embed="rId3">
            <a:alphaModFix/>
          </a:blip>
          <a:srcRect/>
          <a:stretch/>
        </p:blipFill>
        <p:spPr>
          <a:xfrm>
            <a:off x="3279509" y="4471532"/>
            <a:ext cx="2517560" cy="556638"/>
          </a:xfrm>
          <a:prstGeom prst="rect">
            <a:avLst/>
          </a:prstGeom>
          <a:noFill/>
          <a:ln>
            <a:noFill/>
          </a:ln>
        </p:spPr>
      </p:pic>
      <p:sp>
        <p:nvSpPr>
          <p:cNvPr id="1098" name="Google Shape;1098;p15"/>
          <p:cNvSpPr/>
          <p:nvPr/>
        </p:nvSpPr>
        <p:spPr>
          <a:xfrm>
            <a:off x="4418688" y="335075"/>
            <a:ext cx="2853600" cy="1323300"/>
          </a:xfrm>
          <a:prstGeom prst="wedgeEllipseCallout">
            <a:avLst>
              <a:gd name="adj1" fmla="val -20833"/>
              <a:gd name="adj2" fmla="val 62500"/>
            </a:avLst>
          </a:prstGeom>
          <a:solidFill>
            <a:srgbClr val="5DC1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9" name="Google Shape;1099;p15"/>
          <p:cNvSpPr txBox="1"/>
          <p:nvPr/>
        </p:nvSpPr>
        <p:spPr>
          <a:xfrm>
            <a:off x="4698975" y="663475"/>
            <a:ext cx="2517600" cy="861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Cé acu liathróid is mó a bhfuil teacht aniar inti dar leat?</a:t>
            </a:r>
            <a:endParaRPr sz="1600" b="1">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0" name="Google Shape;1100;p15"/>
          <p:cNvPicPr preferRelativeResize="0"/>
          <p:nvPr/>
        </p:nvPicPr>
        <p:blipFill rotWithShape="1">
          <a:blip r:embed="rId4">
            <a:alphaModFix/>
          </a:blip>
          <a:srcRect/>
          <a:stretch/>
        </p:blipFill>
        <p:spPr>
          <a:xfrm>
            <a:off x="7601251" y="107954"/>
            <a:ext cx="1366302" cy="1326352"/>
          </a:xfrm>
          <a:prstGeom prst="rect">
            <a:avLst/>
          </a:prstGeom>
          <a:noFill/>
          <a:ln>
            <a:noFill/>
          </a:ln>
        </p:spPr>
      </p:pic>
      <p:pic>
        <p:nvPicPr>
          <p:cNvPr id="1101" name="Google Shape;1101;p15"/>
          <p:cNvPicPr preferRelativeResize="0"/>
          <p:nvPr/>
        </p:nvPicPr>
        <p:blipFill rotWithShape="1">
          <a:blip r:embed="rId5">
            <a:alphaModFix/>
          </a:blip>
          <a:srcRect/>
          <a:stretch/>
        </p:blipFill>
        <p:spPr>
          <a:xfrm>
            <a:off x="3298500" y="1923676"/>
            <a:ext cx="2547000" cy="183809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02" name="Google Shape;1102;p15"/>
          <p:cNvPicPr preferRelativeResize="0"/>
          <p:nvPr/>
        </p:nvPicPr>
        <p:blipFill rotWithShape="1">
          <a:blip r:embed="rId6">
            <a:alphaModFix/>
          </a:blip>
          <a:srcRect/>
          <a:stretch/>
        </p:blipFill>
        <p:spPr>
          <a:xfrm>
            <a:off x="6165325" y="1878948"/>
            <a:ext cx="2607226" cy="183585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03" name="Google Shape;1103;p15"/>
          <p:cNvPicPr preferRelativeResize="0"/>
          <p:nvPr/>
        </p:nvPicPr>
        <p:blipFill rotWithShape="1">
          <a:blip r:embed="rId7">
            <a:alphaModFix/>
          </a:blip>
          <a:srcRect/>
          <a:stretch/>
        </p:blipFill>
        <p:spPr>
          <a:xfrm>
            <a:off x="434975" y="1892176"/>
            <a:ext cx="2607226" cy="19011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7faea66b6c_0_280"/>
          <p:cNvSpPr txBox="1">
            <a:spLocks noGrp="1"/>
          </p:cNvSpPr>
          <p:nvPr>
            <p:ph type="subTitle" idx="4294967295"/>
          </p:nvPr>
        </p:nvSpPr>
        <p:spPr>
          <a:xfrm>
            <a:off x="367375" y="1280250"/>
            <a:ext cx="5999100" cy="258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chemeClr val="dk1"/>
                </a:solidFill>
                <a:latin typeface="Montserrat"/>
                <a:ea typeface="Montserrat"/>
                <a:cs typeface="Montserrat"/>
                <a:sym typeface="Montserrat"/>
              </a:rPr>
              <a:t>Ní hionann teacht aniar a bheith ionat agus a bheith ‘chomh crua’ is nach dtéann aon rud i gcion orainn. Ní hionann teacht aniar a bheith ionat agus a bheith ag cur suas le rudaí.</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Is ionann teacht aniar a bheith ionat agus an cumas teacht slán ó bhuillí sa saol. Tá sé ceart go leor a bheith brónach, olc, sásta, imníoch... is é an chaoi a dtugaimid freagra agus a dtéimid in oiriúint do rudaí an rud is tábhachtaí.</a:t>
            </a:r>
            <a:endParaRPr sz="1800" b="1">
              <a:solidFill>
                <a:schemeClr val="dk1"/>
              </a:solidFill>
              <a:latin typeface="Montserrat"/>
              <a:ea typeface="Montserrat"/>
              <a:cs typeface="Montserrat"/>
              <a:sym typeface="Montserrat"/>
            </a:endParaRPr>
          </a:p>
          <a:p>
            <a:pPr marL="0" marR="0" lvl="0" indent="0" algn="l" rtl="0">
              <a:lnSpc>
                <a:spcPct val="100000"/>
              </a:lnSpc>
              <a:spcBef>
                <a:spcPts val="600"/>
              </a:spcBef>
              <a:spcAft>
                <a:spcPts val="0"/>
              </a:spcAft>
              <a:buNone/>
            </a:pPr>
            <a:endParaRPr sz="1800" b="1">
              <a:solidFill>
                <a:srgbClr val="000000"/>
              </a:solidFill>
            </a:endParaRPr>
          </a:p>
        </p:txBody>
      </p:sp>
      <p:pic>
        <p:nvPicPr>
          <p:cNvPr id="1109" name="Google Shape;1109;g7faea66b6c_0_280"/>
          <p:cNvPicPr preferRelativeResize="0"/>
          <p:nvPr/>
        </p:nvPicPr>
        <p:blipFill rotWithShape="1">
          <a:blip r:embed="rId3">
            <a:alphaModFix/>
          </a:blip>
          <a:srcRect/>
          <a:stretch/>
        </p:blipFill>
        <p:spPr>
          <a:xfrm>
            <a:off x="490550" y="152600"/>
            <a:ext cx="1007975" cy="858500"/>
          </a:xfrm>
          <a:prstGeom prst="rect">
            <a:avLst/>
          </a:prstGeom>
          <a:noFill/>
          <a:ln>
            <a:noFill/>
          </a:ln>
        </p:spPr>
      </p:pic>
      <p:pic>
        <p:nvPicPr>
          <p:cNvPr id="1110" name="Google Shape;1110;g7faea66b6c_0_280"/>
          <p:cNvPicPr preferRelativeResize="0"/>
          <p:nvPr/>
        </p:nvPicPr>
        <p:blipFill rotWithShape="1">
          <a:blip r:embed="rId4">
            <a:alphaModFix/>
          </a:blip>
          <a:srcRect/>
          <a:stretch/>
        </p:blipFill>
        <p:spPr>
          <a:xfrm>
            <a:off x="6274527" y="4421562"/>
            <a:ext cx="2517560" cy="5566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g7faea66b6c_0_5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13</a:t>
            </a:fld>
            <a:endParaRPr/>
          </a:p>
        </p:txBody>
      </p:sp>
      <p:sp>
        <p:nvSpPr>
          <p:cNvPr id="1116" name="Google Shape;1116;g7faea66b6c_0_509"/>
          <p:cNvSpPr txBox="1">
            <a:spLocks noGrp="1"/>
          </p:cNvSpPr>
          <p:nvPr>
            <p:ph type="ctrTitle" idx="4294967295"/>
          </p:nvPr>
        </p:nvSpPr>
        <p:spPr>
          <a:xfrm>
            <a:off x="1287375" y="101423"/>
            <a:ext cx="7663200" cy="7857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rgbClr val="FFC000"/>
                </a:solidFill>
              </a:rPr>
              <a:t>Sainmhíniú ar theacht aniar digiteach</a:t>
            </a:r>
            <a:endParaRPr>
              <a:solidFill>
                <a:srgbClr val="FFC000"/>
              </a:solidFill>
            </a:endParaRPr>
          </a:p>
        </p:txBody>
      </p:sp>
      <p:sp>
        <p:nvSpPr>
          <p:cNvPr id="1117" name="Google Shape;1117;g7faea66b6c_0_509"/>
          <p:cNvSpPr txBox="1">
            <a:spLocks noGrp="1"/>
          </p:cNvSpPr>
          <p:nvPr>
            <p:ph type="subTitle" idx="4294967295"/>
          </p:nvPr>
        </p:nvSpPr>
        <p:spPr>
          <a:xfrm>
            <a:off x="244800" y="1786050"/>
            <a:ext cx="4575600" cy="78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Is ionann teacht aniar agus an cumas teacht chugat féin ó amanna anróiteacha ar líne, de réir a chéile.</a:t>
            </a:r>
            <a:endParaRPr sz="1800" b="1">
              <a:solidFill>
                <a:schemeClr val="dk1"/>
              </a:solidFill>
              <a:latin typeface="Montserrat"/>
              <a:ea typeface="Montserrat"/>
              <a:cs typeface="Montserrat"/>
              <a:sym typeface="Montserrat"/>
            </a:endParaRPr>
          </a:p>
          <a:p>
            <a:pPr marL="0" marR="0" lvl="0" indent="0" algn="l" rtl="0">
              <a:lnSpc>
                <a:spcPct val="100000"/>
              </a:lnSpc>
              <a:spcBef>
                <a:spcPts val="600"/>
              </a:spcBef>
              <a:spcAft>
                <a:spcPts val="0"/>
              </a:spcAft>
              <a:buClr>
                <a:srgbClr val="FFC800"/>
              </a:buClr>
              <a:buSzPts val="2200"/>
              <a:buFont typeface="Montserrat Light"/>
              <a:buNone/>
            </a:pPr>
            <a:endParaRPr b="1">
              <a:latin typeface="Montserrat"/>
              <a:ea typeface="Montserrat"/>
              <a:cs typeface="Montserrat"/>
              <a:sym typeface="Montserrat"/>
            </a:endParaRPr>
          </a:p>
        </p:txBody>
      </p:sp>
      <p:pic>
        <p:nvPicPr>
          <p:cNvPr id="1118" name="Google Shape;1118;g7faea66b6c_0_509"/>
          <p:cNvPicPr preferRelativeResize="0"/>
          <p:nvPr/>
        </p:nvPicPr>
        <p:blipFill rotWithShape="1">
          <a:blip r:embed="rId3">
            <a:alphaModFix/>
          </a:blip>
          <a:srcRect/>
          <a:stretch/>
        </p:blipFill>
        <p:spPr>
          <a:xfrm>
            <a:off x="4992787" y="1004500"/>
            <a:ext cx="4016557" cy="2792550"/>
          </a:xfrm>
          <a:prstGeom prst="rect">
            <a:avLst/>
          </a:prstGeom>
          <a:noFill/>
          <a:ln>
            <a:noFill/>
          </a:ln>
        </p:spPr>
      </p:pic>
      <p:pic>
        <p:nvPicPr>
          <p:cNvPr id="1119" name="Google Shape;1119;g7faea66b6c_0_509"/>
          <p:cNvPicPr preferRelativeResize="0"/>
          <p:nvPr/>
        </p:nvPicPr>
        <p:blipFill rotWithShape="1">
          <a:blip r:embed="rId4">
            <a:alphaModFix/>
          </a:blip>
          <a:srcRect/>
          <a:stretch/>
        </p:blipFill>
        <p:spPr>
          <a:xfrm>
            <a:off x="244809" y="101436"/>
            <a:ext cx="1042556" cy="982639"/>
          </a:xfrm>
          <a:prstGeom prst="rect">
            <a:avLst/>
          </a:prstGeom>
          <a:noFill/>
          <a:ln>
            <a:noFill/>
          </a:ln>
        </p:spPr>
      </p:pic>
      <p:pic>
        <p:nvPicPr>
          <p:cNvPr id="1120" name="Google Shape;1120;g7faea66b6c_0_509"/>
          <p:cNvPicPr preferRelativeResize="0"/>
          <p:nvPr/>
        </p:nvPicPr>
        <p:blipFill rotWithShape="1">
          <a:blip r:embed="rId5">
            <a:alphaModFix/>
          </a:blip>
          <a:srcRect/>
          <a:stretch/>
        </p:blipFill>
        <p:spPr>
          <a:xfrm>
            <a:off x="3214014" y="4471532"/>
            <a:ext cx="2517560" cy="5566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14</a:t>
            </a:fld>
            <a:endParaRPr/>
          </a:p>
        </p:txBody>
      </p:sp>
      <p:pic>
        <p:nvPicPr>
          <p:cNvPr id="1126" name="Google Shape;1126;p16"/>
          <p:cNvPicPr preferRelativeResize="0"/>
          <p:nvPr/>
        </p:nvPicPr>
        <p:blipFill rotWithShape="1">
          <a:blip r:embed="rId3">
            <a:alphaModFix/>
          </a:blip>
          <a:srcRect/>
          <a:stretch/>
        </p:blipFill>
        <p:spPr>
          <a:xfrm>
            <a:off x="4479981" y="1009762"/>
            <a:ext cx="4425894" cy="3858826"/>
          </a:xfrm>
          <a:prstGeom prst="rect">
            <a:avLst/>
          </a:prstGeom>
          <a:noFill/>
          <a:ln>
            <a:noFill/>
          </a:ln>
        </p:spPr>
      </p:pic>
      <p:pic>
        <p:nvPicPr>
          <p:cNvPr id="1127" name="Google Shape;1127;p16" descr="Screen Shot 2018-09-11 at 14.06.09.png"/>
          <p:cNvPicPr preferRelativeResize="0"/>
          <p:nvPr/>
        </p:nvPicPr>
        <p:blipFill rotWithShape="1">
          <a:blip r:embed="rId4">
            <a:alphaModFix/>
          </a:blip>
          <a:srcRect l="4378"/>
          <a:stretch/>
        </p:blipFill>
        <p:spPr>
          <a:xfrm>
            <a:off x="4651375" y="1247153"/>
            <a:ext cx="4089886" cy="2294080"/>
          </a:xfrm>
          <a:prstGeom prst="rect">
            <a:avLst/>
          </a:prstGeom>
          <a:noFill/>
          <a:ln>
            <a:noFill/>
          </a:ln>
        </p:spPr>
      </p:pic>
      <p:pic>
        <p:nvPicPr>
          <p:cNvPr id="1128" name="Google Shape;1128;p16"/>
          <p:cNvPicPr preferRelativeResize="0"/>
          <p:nvPr/>
        </p:nvPicPr>
        <p:blipFill rotWithShape="1">
          <a:blip r:embed="rId5">
            <a:alphaModFix/>
          </a:blip>
          <a:srcRect/>
          <a:stretch/>
        </p:blipFill>
        <p:spPr>
          <a:xfrm>
            <a:off x="216390" y="4201335"/>
            <a:ext cx="3017974" cy="667253"/>
          </a:xfrm>
          <a:prstGeom prst="rect">
            <a:avLst/>
          </a:prstGeom>
          <a:noFill/>
          <a:ln>
            <a:noFill/>
          </a:ln>
        </p:spPr>
      </p:pic>
      <p:sp>
        <p:nvSpPr>
          <p:cNvPr id="1129" name="Google Shape;1129;p16"/>
          <p:cNvSpPr txBox="1"/>
          <p:nvPr/>
        </p:nvSpPr>
        <p:spPr>
          <a:xfrm>
            <a:off x="216402" y="230225"/>
            <a:ext cx="6928200" cy="1159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FFC800"/>
                </a:solidFill>
                <a:latin typeface="Montserrat"/>
                <a:ea typeface="Montserrat"/>
                <a:cs typeface="Montserrat"/>
                <a:sym typeface="Montserrat"/>
              </a:rPr>
              <a:t>D’Fholláine ar Líne a Bhainistiú</a:t>
            </a:r>
            <a:endParaRPr sz="2400" b="1">
              <a:solidFill>
                <a:srgbClr val="FFC800"/>
              </a:solidFill>
              <a:latin typeface="Montserrat"/>
              <a:ea typeface="Montserrat"/>
              <a:cs typeface="Montserrat"/>
              <a:sym typeface="Montserrat"/>
            </a:endParaRPr>
          </a:p>
        </p:txBody>
      </p:sp>
      <p:sp>
        <p:nvSpPr>
          <p:cNvPr id="1130" name="Google Shape;1130;p16"/>
          <p:cNvSpPr/>
          <p:nvPr/>
        </p:nvSpPr>
        <p:spPr>
          <a:xfrm>
            <a:off x="678194" y="2120904"/>
            <a:ext cx="502500" cy="502500"/>
          </a:xfrm>
          <a:prstGeom prst="ellipse">
            <a:avLst/>
          </a:prstGeom>
          <a:solidFill>
            <a:srgbClr val="FEC50A"/>
          </a:solidFill>
          <a:ln>
            <a:noFill/>
          </a:ln>
          <a:effectLst>
            <a:outerShdw blurRad="50800" dist="25400" dir="5400000" algn="ctr"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31" name="Google Shape;1131;p16"/>
          <p:cNvSpPr/>
          <p:nvPr/>
        </p:nvSpPr>
        <p:spPr>
          <a:xfrm>
            <a:off x="678188" y="1173928"/>
            <a:ext cx="502500" cy="502500"/>
          </a:xfrm>
          <a:prstGeom prst="ellipse">
            <a:avLst/>
          </a:prstGeom>
          <a:solidFill>
            <a:srgbClr val="00C0F3"/>
          </a:solidFill>
          <a:ln>
            <a:noFill/>
          </a:ln>
          <a:effectLst>
            <a:outerShdw blurRad="50800" dist="25400" dir="5400000" algn="ctr"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32" name="Google Shape;1132;p16"/>
          <p:cNvSpPr/>
          <p:nvPr/>
        </p:nvSpPr>
        <p:spPr>
          <a:xfrm>
            <a:off x="678188" y="3067907"/>
            <a:ext cx="502515" cy="502515"/>
          </a:xfrm>
          <a:prstGeom prst="ellipse">
            <a:avLst/>
          </a:prstGeom>
          <a:solidFill>
            <a:srgbClr val="F05E43"/>
          </a:solidFill>
          <a:ln>
            <a:noFill/>
          </a:ln>
          <a:effectLst>
            <a:outerShdw blurRad="50800" dist="25400" dir="5400000" algn="ctr"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133" name="Google Shape;1133;p16"/>
          <p:cNvSpPr/>
          <p:nvPr/>
        </p:nvSpPr>
        <p:spPr>
          <a:xfrm>
            <a:off x="1183475" y="1099375"/>
            <a:ext cx="2807400" cy="65160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2000"/>
              <a:buFont typeface="Arial"/>
              <a:buNone/>
            </a:pPr>
            <a:r>
              <a:rPr lang="en" sz="1800" b="1">
                <a:solidFill>
                  <a:schemeClr val="dk1"/>
                </a:solidFill>
                <a:latin typeface="Montserrat"/>
                <a:ea typeface="Montserrat"/>
                <a:cs typeface="Montserrat"/>
                <a:sym typeface="Montserrat"/>
              </a:rPr>
              <a:t>Am chun Scíthe agus Machnaimh </a:t>
            </a:r>
            <a:r>
              <a:rPr lang="en" sz="1800" b="1" i="0" u="none" strike="noStrike" cap="none">
                <a:solidFill>
                  <a:srgbClr val="141414"/>
                </a:solidFill>
                <a:latin typeface="Montserrat"/>
                <a:ea typeface="Montserrat"/>
                <a:cs typeface="Montserrat"/>
                <a:sym typeface="Montserrat"/>
              </a:rPr>
              <a:t> </a:t>
            </a:r>
            <a:endParaRPr sz="1800" i="0" u="none" strike="noStrike" cap="none">
              <a:solidFill>
                <a:srgbClr val="000000"/>
              </a:solidFill>
              <a:latin typeface="Montserrat"/>
              <a:ea typeface="Montserrat"/>
              <a:cs typeface="Montserrat"/>
              <a:sym typeface="Montserrat"/>
            </a:endParaRPr>
          </a:p>
        </p:txBody>
      </p:sp>
      <p:sp>
        <p:nvSpPr>
          <p:cNvPr id="1134" name="Google Shape;1134;p16"/>
          <p:cNvSpPr/>
          <p:nvPr/>
        </p:nvSpPr>
        <p:spPr>
          <a:xfrm>
            <a:off x="1297775" y="2083638"/>
            <a:ext cx="2578800" cy="6516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Nósanna agus Meonta a Athrú</a:t>
            </a:r>
            <a:endParaRPr sz="1800" i="0" u="none" strike="noStrike" cap="none">
              <a:solidFill>
                <a:srgbClr val="000000"/>
              </a:solidFill>
              <a:latin typeface="Montserrat"/>
              <a:ea typeface="Montserrat"/>
              <a:cs typeface="Montserrat"/>
              <a:sym typeface="Montserrat"/>
            </a:endParaRPr>
          </a:p>
        </p:txBody>
      </p:sp>
      <p:sp>
        <p:nvSpPr>
          <p:cNvPr id="1135" name="Google Shape;1135;p16"/>
          <p:cNvSpPr/>
          <p:nvPr/>
        </p:nvSpPr>
        <p:spPr>
          <a:xfrm>
            <a:off x="1297774" y="3067918"/>
            <a:ext cx="2422200" cy="374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dk1"/>
                </a:solidFill>
                <a:latin typeface="Montserrat"/>
                <a:ea typeface="Montserrat"/>
                <a:cs typeface="Montserrat"/>
                <a:sym typeface="Montserrat"/>
              </a:rPr>
              <a:t>Bainistíocht Ama</a:t>
            </a:r>
            <a:endParaRPr sz="1800" b="1" i="0" u="none" strike="noStrike" cap="none">
              <a:solidFill>
                <a:srgbClr val="141414"/>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15</a:t>
            </a:fld>
            <a:endParaRPr/>
          </a:p>
        </p:txBody>
      </p:sp>
      <p:pic>
        <p:nvPicPr>
          <p:cNvPr id="1141" name="Google Shape;1141;p17"/>
          <p:cNvPicPr preferRelativeResize="0"/>
          <p:nvPr/>
        </p:nvPicPr>
        <p:blipFill rotWithShape="1">
          <a:blip r:embed="rId3">
            <a:alphaModFix/>
          </a:blip>
          <a:srcRect/>
          <a:stretch/>
        </p:blipFill>
        <p:spPr>
          <a:xfrm>
            <a:off x="6796803" y="1297836"/>
            <a:ext cx="2308674" cy="2356112"/>
          </a:xfrm>
          <a:prstGeom prst="rect">
            <a:avLst/>
          </a:prstGeom>
          <a:noFill/>
          <a:ln>
            <a:noFill/>
          </a:ln>
        </p:spPr>
      </p:pic>
      <p:sp>
        <p:nvSpPr>
          <p:cNvPr id="1142" name="Google Shape;1142;p17"/>
          <p:cNvSpPr txBox="1"/>
          <p:nvPr/>
        </p:nvSpPr>
        <p:spPr>
          <a:xfrm>
            <a:off x="627825" y="148550"/>
            <a:ext cx="5939400" cy="67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chemeClr val="accent1"/>
                </a:solidFill>
                <a:latin typeface="Montserrat"/>
                <a:ea typeface="Montserrat"/>
                <a:cs typeface="Montserrat"/>
                <a:sym typeface="Montserrat"/>
              </a:rPr>
              <a:t>Am chun Scíthe agus Machnaimh</a:t>
            </a:r>
            <a:r>
              <a:rPr lang="en" sz="2400" b="1" i="0" u="none" strike="noStrike" cap="none">
                <a:solidFill>
                  <a:schemeClr val="accent1"/>
                </a:solidFill>
                <a:latin typeface="Montserrat"/>
                <a:ea typeface="Montserrat"/>
                <a:cs typeface="Montserrat"/>
                <a:sym typeface="Montserrat"/>
              </a:rPr>
              <a:t> </a:t>
            </a:r>
            <a:endParaRPr sz="2400" b="1" i="0" u="none" strike="noStrike" cap="none">
              <a:solidFill>
                <a:schemeClr val="accen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Light"/>
              <a:ea typeface="Montserrat Light"/>
              <a:cs typeface="Montserrat Light"/>
              <a:sym typeface="Montserrat Light"/>
            </a:endParaRPr>
          </a:p>
        </p:txBody>
      </p:sp>
      <p:sp>
        <p:nvSpPr>
          <p:cNvPr id="1143" name="Google Shape;1143;p17"/>
          <p:cNvSpPr txBox="1"/>
          <p:nvPr/>
        </p:nvSpPr>
        <p:spPr>
          <a:xfrm>
            <a:off x="102625" y="824150"/>
            <a:ext cx="6772500" cy="25749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Múch do chuid fógraí. Ní bheidh tú in ann scíth a ligean má bhíonn do fón ag pingiú nó ag glaoch, nó fiú nuair a bhíonn tú ag faire air le bheith ag déanamh na rudaí sin.</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Imir cluiche “carnán fón” le do chairde: nuair a bheidh sibh le chéile, cuirfidh gach duine a bhfón (nó aon fhearas digiteach eile) i gcarnán. Beidh an bua ag an té is faide a ghabhfaidh gan an fón/fearas a phiocadh suas!</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Logáil amach as do chuid líonraí sóisialta ar fad, múch an wi-fi nó múch d’fhón ag am codlata agus gheobhaidh tú scíth níos fearr dá bharr.</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Leag amach amanna saor ón scáileán duit féin. Léiríodh i dtaighde gur fiú go mór fiú deich nóiméad a chaitheamh ag déanamh rudaí cosúil le siúlóid, aclaíocht, nó am a chaitheamh le cara chun faoiseamh a thabhairt ó bhrú.</a:t>
            </a:r>
            <a:endParaRPr sz="1200">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Glac sos anois is arís ó na meáin shóisialta agus ó fhearais dhigiteacha. Más dóigh leat go mbeadh sé sin deacair a dhéanamh, tosaigh le lá amháin sa mhí agus déan iarracht oibriú suas go dtí lá amháin sa tseachtain nó níos mó.</a:t>
            </a:r>
            <a:endParaRPr sz="1200">
              <a:solidFill>
                <a:schemeClr val="dk1"/>
              </a:solidFill>
              <a:latin typeface="Montserrat"/>
              <a:ea typeface="Montserrat"/>
              <a:cs typeface="Montserrat"/>
              <a:sym typeface="Montserrat"/>
            </a:endParaRPr>
          </a:p>
          <a:p>
            <a:pPr marL="0" marR="0" lvl="0" indent="0" algn="l" rtl="0">
              <a:lnSpc>
                <a:spcPct val="90000"/>
              </a:lnSpc>
              <a:spcBef>
                <a:spcPts val="0"/>
              </a:spcBef>
              <a:spcAft>
                <a:spcPts val="0"/>
              </a:spcAft>
              <a:buNone/>
            </a:pPr>
            <a:endParaRPr sz="1600">
              <a:solidFill>
                <a:schemeClr val="dk1"/>
              </a:solidFill>
              <a:latin typeface="Montserrat"/>
              <a:ea typeface="Montserrat"/>
              <a:cs typeface="Montserrat"/>
              <a:sym typeface="Montserrat"/>
            </a:endParaRPr>
          </a:p>
          <a:p>
            <a:pPr marL="0" marR="0" lvl="0" indent="0" algn="l" rtl="0">
              <a:lnSpc>
                <a:spcPct val="100000"/>
              </a:lnSpc>
              <a:spcBef>
                <a:spcPts val="600"/>
              </a:spcBef>
              <a:spcAft>
                <a:spcPts val="0"/>
              </a:spcAft>
              <a:buClr>
                <a:srgbClr val="000000"/>
              </a:buClr>
              <a:buSzPts val="1600"/>
              <a:buFont typeface="Arial"/>
              <a:buNone/>
            </a:pPr>
            <a:endParaRPr sz="1600" i="0" u="none" strike="noStrike" cap="none">
              <a:solidFill>
                <a:srgbClr val="000000"/>
              </a:solidFill>
              <a:latin typeface="Montserrat"/>
              <a:ea typeface="Montserrat"/>
              <a:cs typeface="Montserrat"/>
              <a:sym typeface="Montserrat"/>
            </a:endParaRPr>
          </a:p>
        </p:txBody>
      </p:sp>
      <p:pic>
        <p:nvPicPr>
          <p:cNvPr id="1144" name="Google Shape;1144;p17"/>
          <p:cNvPicPr preferRelativeResize="0"/>
          <p:nvPr/>
        </p:nvPicPr>
        <p:blipFill rotWithShape="1">
          <a:blip r:embed="rId4">
            <a:alphaModFix/>
          </a:blip>
          <a:srcRect/>
          <a:stretch/>
        </p:blipFill>
        <p:spPr>
          <a:xfrm>
            <a:off x="8153648" y="148550"/>
            <a:ext cx="716800" cy="675600"/>
          </a:xfrm>
          <a:prstGeom prst="rect">
            <a:avLst/>
          </a:prstGeom>
          <a:noFill/>
          <a:ln>
            <a:noFill/>
          </a:ln>
        </p:spPr>
      </p:pic>
      <p:pic>
        <p:nvPicPr>
          <p:cNvPr id="1145" name="Google Shape;1145;p17"/>
          <p:cNvPicPr preferRelativeResize="0"/>
          <p:nvPr/>
        </p:nvPicPr>
        <p:blipFill rotWithShape="1">
          <a:blip r:embed="rId5">
            <a:alphaModFix/>
          </a:blip>
          <a:srcRect/>
          <a:stretch/>
        </p:blipFill>
        <p:spPr>
          <a:xfrm>
            <a:off x="5640660" y="4476248"/>
            <a:ext cx="3017973" cy="6672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7faea66b6c_0_7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16</a:t>
            </a:fld>
            <a:endParaRPr/>
          </a:p>
        </p:txBody>
      </p:sp>
      <p:pic>
        <p:nvPicPr>
          <p:cNvPr id="1151" name="Google Shape;1151;g7faea66b6c_0_758"/>
          <p:cNvPicPr preferRelativeResize="0"/>
          <p:nvPr/>
        </p:nvPicPr>
        <p:blipFill rotWithShape="1">
          <a:blip r:embed="rId3">
            <a:alphaModFix/>
          </a:blip>
          <a:srcRect/>
          <a:stretch/>
        </p:blipFill>
        <p:spPr>
          <a:xfrm>
            <a:off x="0" y="1295138"/>
            <a:ext cx="3704000" cy="2399275"/>
          </a:xfrm>
          <a:prstGeom prst="rect">
            <a:avLst/>
          </a:prstGeom>
          <a:noFill/>
          <a:ln>
            <a:noFill/>
          </a:ln>
        </p:spPr>
      </p:pic>
      <p:sp>
        <p:nvSpPr>
          <p:cNvPr id="1152" name="Google Shape;1152;g7faea66b6c_0_758"/>
          <p:cNvSpPr txBox="1">
            <a:spLocks noGrp="1"/>
          </p:cNvSpPr>
          <p:nvPr>
            <p:ph type="body" idx="1"/>
          </p:nvPr>
        </p:nvSpPr>
        <p:spPr>
          <a:xfrm>
            <a:off x="3704000" y="1199975"/>
            <a:ext cx="5074800" cy="29025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Ná cuir thú féin i gcomparáid le daoine eile a fheiceann tú ar líne – do chairde ina measc. Cuimhnigh go bhfuil gach duine ag iarraidh a bheith ag ligean orthu féin go bhfuil an saol is fearr acu féin!</a:t>
            </a:r>
            <a:endParaRPr sz="1300">
              <a:solidFill>
                <a:schemeClr val="dk1"/>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Bí sásta lena bhfuil agat, anois díreach. Nuair atá tú ag spraoi, bain sult as. Ná bíodh imní ort faoi phictiúir a ghlacadh de nó ag déanamh imní faoi céard a cheapfaidh daoine eile de.</a:t>
            </a:r>
            <a:endParaRPr sz="1300">
              <a:solidFill>
                <a:schemeClr val="dk1"/>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Glac leis nach féidir leat gach rud a dhéanamh – fiú ar bhonn fíorúil. Cuirfidh tú brú mór ort féin ag iarraidh súil a choimeád ar gach rud.</a:t>
            </a:r>
            <a:endParaRPr sz="1300">
              <a:solidFill>
                <a:schemeClr val="dk1"/>
              </a:solidFill>
              <a:latin typeface="Montserrat"/>
              <a:ea typeface="Montserrat"/>
              <a:cs typeface="Montserrat"/>
              <a:sym typeface="Montserrat"/>
            </a:endParaRPr>
          </a:p>
          <a:p>
            <a:pPr marL="457200" lvl="0" indent="-311150" algn="l" rtl="0">
              <a:lnSpc>
                <a:spcPct val="115000"/>
              </a:lnSpc>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Ná bí ró-mhothálach faoin saol. Gach seans nach bhfuil do chairde ag postáil rudaí chun éad a chur ort: tá siad ag iarraidh go gceapfaí go bhfuil saol maith acu, díreach mar atá tú féin a dhéanamh.</a:t>
            </a:r>
            <a:endParaRPr sz="130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endParaRPr sz="1600">
              <a:solidFill>
                <a:schemeClr val="dk1"/>
              </a:solidFill>
              <a:latin typeface="Montserrat"/>
              <a:ea typeface="Montserrat"/>
              <a:cs typeface="Montserrat"/>
              <a:sym typeface="Montserrat"/>
            </a:endParaRPr>
          </a:p>
          <a:p>
            <a:pPr marL="0" lvl="0" indent="0" algn="l" rtl="0">
              <a:lnSpc>
                <a:spcPct val="100000"/>
              </a:lnSpc>
              <a:spcBef>
                <a:spcPts val="600"/>
              </a:spcBef>
              <a:spcAft>
                <a:spcPts val="0"/>
              </a:spcAft>
              <a:buSzPts val="2200"/>
              <a:buNone/>
            </a:pPr>
            <a:endParaRPr sz="2000"/>
          </a:p>
        </p:txBody>
      </p:sp>
      <p:sp>
        <p:nvSpPr>
          <p:cNvPr id="1153" name="Google Shape;1153;g7faea66b6c_0_758"/>
          <p:cNvSpPr txBox="1">
            <a:spLocks noGrp="1"/>
          </p:cNvSpPr>
          <p:nvPr>
            <p:ph type="title"/>
          </p:nvPr>
        </p:nvSpPr>
        <p:spPr>
          <a:xfrm>
            <a:off x="1073850" y="415975"/>
            <a:ext cx="7704900" cy="6681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Font typeface="Arial"/>
              <a:buNone/>
            </a:pPr>
            <a:r>
              <a:rPr lang="en">
                <a:solidFill>
                  <a:srgbClr val="FFA400"/>
                </a:solidFill>
              </a:rPr>
              <a:t>Nósanna agus Meonta a Athrú</a:t>
            </a:r>
            <a:endParaRPr>
              <a:solidFill>
                <a:srgbClr val="FFA400"/>
              </a:solidFill>
            </a:endParaRPr>
          </a:p>
        </p:txBody>
      </p:sp>
      <p:pic>
        <p:nvPicPr>
          <p:cNvPr id="1154" name="Google Shape;1154;g7faea66b6c_0_758"/>
          <p:cNvPicPr preferRelativeResize="0"/>
          <p:nvPr/>
        </p:nvPicPr>
        <p:blipFill rotWithShape="1">
          <a:blip r:embed="rId4">
            <a:alphaModFix/>
          </a:blip>
          <a:srcRect/>
          <a:stretch/>
        </p:blipFill>
        <p:spPr>
          <a:xfrm>
            <a:off x="8324601" y="87875"/>
            <a:ext cx="708824" cy="668100"/>
          </a:xfrm>
          <a:prstGeom prst="rect">
            <a:avLst/>
          </a:prstGeom>
          <a:noFill/>
          <a:ln>
            <a:noFill/>
          </a:ln>
        </p:spPr>
      </p:pic>
      <p:pic>
        <p:nvPicPr>
          <p:cNvPr id="1155" name="Google Shape;1155;g7faea66b6c_0_758"/>
          <p:cNvPicPr preferRelativeResize="0"/>
          <p:nvPr/>
        </p:nvPicPr>
        <p:blipFill rotWithShape="1">
          <a:blip r:embed="rId5">
            <a:alphaModFix/>
          </a:blip>
          <a:srcRect/>
          <a:stretch/>
        </p:blipFill>
        <p:spPr>
          <a:xfrm>
            <a:off x="239939" y="87865"/>
            <a:ext cx="2149146" cy="4913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17</a:t>
            </a:fld>
            <a:endParaRPr/>
          </a:p>
        </p:txBody>
      </p:sp>
      <p:sp>
        <p:nvSpPr>
          <p:cNvPr id="1161" name="Google Shape;1161;p18"/>
          <p:cNvSpPr txBox="1">
            <a:spLocks noGrp="1"/>
          </p:cNvSpPr>
          <p:nvPr>
            <p:ph type="title"/>
          </p:nvPr>
        </p:nvSpPr>
        <p:spPr>
          <a:xfrm>
            <a:off x="1074176" y="620650"/>
            <a:ext cx="7704900" cy="6681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1100"/>
              <a:buNone/>
            </a:pPr>
            <a:r>
              <a:rPr lang="en">
                <a:solidFill>
                  <a:srgbClr val="F64646"/>
                </a:solidFill>
              </a:rPr>
              <a:t>Bainistíocht Ama</a:t>
            </a:r>
            <a:endParaRPr>
              <a:solidFill>
                <a:srgbClr val="F64646"/>
              </a:solidFill>
            </a:endParaRPr>
          </a:p>
          <a:p>
            <a:pPr marL="0" lvl="0" indent="0" algn="l" rtl="0">
              <a:lnSpc>
                <a:spcPct val="90000"/>
              </a:lnSpc>
              <a:spcBef>
                <a:spcPts val="0"/>
              </a:spcBef>
              <a:spcAft>
                <a:spcPts val="0"/>
              </a:spcAft>
              <a:buClr>
                <a:schemeClr val="dk1"/>
              </a:buClr>
              <a:buSzPts val="1100"/>
              <a:buNone/>
            </a:pPr>
            <a:endParaRPr sz="3000">
              <a:solidFill>
                <a:srgbClr val="E8062F"/>
              </a:solidFill>
            </a:endParaRPr>
          </a:p>
        </p:txBody>
      </p:sp>
      <p:pic>
        <p:nvPicPr>
          <p:cNvPr id="1162" name="Google Shape;1162;p18"/>
          <p:cNvPicPr preferRelativeResize="0"/>
          <p:nvPr/>
        </p:nvPicPr>
        <p:blipFill rotWithShape="1">
          <a:blip r:embed="rId3">
            <a:alphaModFix/>
          </a:blip>
          <a:srcRect/>
          <a:stretch/>
        </p:blipFill>
        <p:spPr>
          <a:xfrm>
            <a:off x="219719" y="333525"/>
            <a:ext cx="2149146" cy="491320"/>
          </a:xfrm>
          <a:prstGeom prst="rect">
            <a:avLst/>
          </a:prstGeom>
          <a:noFill/>
          <a:ln>
            <a:noFill/>
          </a:ln>
        </p:spPr>
      </p:pic>
      <p:sp>
        <p:nvSpPr>
          <p:cNvPr id="1163" name="Google Shape;1163;p18"/>
          <p:cNvSpPr/>
          <p:nvPr/>
        </p:nvSpPr>
        <p:spPr>
          <a:xfrm>
            <a:off x="2610700" y="1288750"/>
            <a:ext cx="5521500" cy="2977200"/>
          </a:xfrm>
          <a:prstGeom prst="rect">
            <a:avLst/>
          </a:prstGeom>
          <a:noFill/>
          <a:ln>
            <a:noFill/>
          </a:ln>
        </p:spPr>
        <p:txBody>
          <a:bodyPr spcFirstLastPara="1" wrap="square" lIns="91425" tIns="45700" rIns="91425" bIns="45700" anchor="t" anchorCtr="0">
            <a:spAutoFit/>
          </a:bodyPr>
          <a:lstStyle/>
          <a:p>
            <a:pPr marL="457200" lvl="0" indent="-317500" algn="l" rtl="0">
              <a:lnSpc>
                <a:spcPct val="115000"/>
              </a:lnSpc>
              <a:spcBef>
                <a:spcPts val="0"/>
              </a:spcBef>
              <a:spcAft>
                <a:spcPts val="0"/>
              </a:spcAft>
              <a:buClr>
                <a:schemeClr val="dk1"/>
              </a:buClr>
              <a:buSzPts val="1400"/>
              <a:buFont typeface="Calibri"/>
              <a:buChar char="●"/>
            </a:pPr>
            <a:r>
              <a:rPr lang="en" dirty="0" err="1">
                <a:solidFill>
                  <a:schemeClr val="dk1"/>
                </a:solidFill>
                <a:latin typeface="Calibri"/>
                <a:ea typeface="Calibri"/>
                <a:cs typeface="Calibri"/>
                <a:sym typeface="Calibri"/>
              </a:rPr>
              <a:t>Níl</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in </a:t>
            </a:r>
            <a:r>
              <a:rPr lang="en" dirty="0" err="1">
                <a:solidFill>
                  <a:schemeClr val="dk1"/>
                </a:solidFill>
                <a:latin typeface="Calibri"/>
                <a:ea typeface="Calibri"/>
                <a:cs typeface="Calibri"/>
                <a:sym typeface="Calibri"/>
              </a:rPr>
              <a:t>ann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gach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rud</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dhéanamh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Smaoinigh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na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rudaí</a:t>
            </a:r>
            <a:r>
              <a:rPr lang="en" dirty="0">
                <a:solidFill>
                  <a:schemeClr val="dk1"/>
                </a:solidFill>
                <a:latin typeface="Calibri"/>
                <a:ea typeface="Calibri"/>
                <a:cs typeface="Calibri"/>
                <a:sym typeface="Calibri"/>
              </a:rPr>
              <a:t> is </a:t>
            </a:r>
            <a:r>
              <a:rPr lang="en" dirty="0" err="1">
                <a:solidFill>
                  <a:schemeClr val="dk1"/>
                </a:solidFill>
                <a:latin typeface="Calibri"/>
                <a:ea typeface="Calibri"/>
                <a:cs typeface="Calibri"/>
                <a:sym typeface="Calibri"/>
              </a:rPr>
              <a:t>tábhachtaí</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duit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Scoil</a:t>
            </a:r>
            <a:r>
              <a:rPr lang="en" dirty="0">
                <a:solidFill>
                  <a:schemeClr val="dk1"/>
                </a:solidFill>
                <a:latin typeface="Calibri"/>
                <a:ea typeface="Calibri"/>
                <a:cs typeface="Calibri"/>
                <a:sym typeface="Calibri"/>
              </a:rPr>
              <a:t>? Do </a:t>
            </a:r>
            <a:r>
              <a:rPr lang="en" dirty="0" err="1">
                <a:solidFill>
                  <a:schemeClr val="dk1"/>
                </a:solidFill>
                <a:latin typeface="Calibri"/>
                <a:ea typeface="Calibri"/>
                <a:cs typeface="Calibri"/>
                <a:sym typeface="Calibri"/>
              </a:rPr>
              <a:t>mhuintir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Caitheamh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aimsire</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Obair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agus</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déan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cinnte</a:t>
            </a:r>
            <a:r>
              <a:rPr lang="en" dirty="0">
                <a:solidFill>
                  <a:schemeClr val="dk1"/>
                </a:solidFill>
                <a:latin typeface="Calibri"/>
                <a:ea typeface="Calibri"/>
                <a:cs typeface="Calibri"/>
                <a:sym typeface="Calibri"/>
              </a:rPr>
              <a:t> go </a:t>
            </a:r>
            <a:r>
              <a:rPr lang="en" dirty="0" err="1">
                <a:solidFill>
                  <a:schemeClr val="dk1"/>
                </a:solidFill>
                <a:latin typeface="Calibri"/>
                <a:ea typeface="Calibri"/>
                <a:cs typeface="Calibri"/>
                <a:sym typeface="Calibri"/>
              </a:rPr>
              <a:t>gcuirfidh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chun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tosaigh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rudaí</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eile</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iad</a:t>
            </a:r>
            <a:r>
              <a:rPr lang="en"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dirty="0" err="1">
                <a:solidFill>
                  <a:schemeClr val="dk1"/>
                </a:solidFill>
                <a:latin typeface="Calibri"/>
                <a:ea typeface="Calibri"/>
                <a:cs typeface="Calibri"/>
                <a:sym typeface="Calibri"/>
              </a:rPr>
              <a:t>Déan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liosta</a:t>
            </a:r>
            <a:r>
              <a:rPr lang="en" dirty="0">
                <a:solidFill>
                  <a:schemeClr val="dk1"/>
                </a:solidFill>
                <a:latin typeface="Calibri"/>
                <a:ea typeface="Calibri"/>
                <a:cs typeface="Calibri"/>
                <a:sym typeface="Calibri"/>
              </a:rPr>
              <a:t> de </a:t>
            </a:r>
            <a:r>
              <a:rPr lang="en" dirty="0" err="1">
                <a:solidFill>
                  <a:schemeClr val="dk1"/>
                </a:solidFill>
                <a:latin typeface="Calibri"/>
                <a:ea typeface="Calibri"/>
                <a:cs typeface="Calibri"/>
                <a:sym typeface="Calibri"/>
              </a:rPr>
              <a:t>rudaí</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chaithfidh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dhéanamh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agus</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úsáid</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pleanálaí</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chun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ord</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agus</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eagar</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choinneáil</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orthu</a:t>
            </a:r>
            <a:r>
              <a:rPr lang="en"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dirty="0" err="1">
                <a:solidFill>
                  <a:schemeClr val="dk1"/>
                </a:solidFill>
                <a:latin typeface="Calibri"/>
                <a:ea typeface="Calibri"/>
                <a:cs typeface="Calibri"/>
                <a:sym typeface="Calibri"/>
              </a:rPr>
              <a:t>Cuir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aláram</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siúl</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nuair</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bhíonn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ag </a:t>
            </a:r>
            <a:r>
              <a:rPr lang="en" dirty="0" err="1">
                <a:solidFill>
                  <a:schemeClr val="dk1"/>
                </a:solidFill>
                <a:latin typeface="Calibri"/>
                <a:ea typeface="Calibri"/>
                <a:cs typeface="Calibri"/>
                <a:sym typeface="Calibri"/>
              </a:rPr>
              <a:t>imirt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cluichí</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líne</a:t>
            </a:r>
            <a:r>
              <a:rPr lang="en" dirty="0">
                <a:solidFill>
                  <a:schemeClr val="dk1"/>
                </a:solidFill>
                <a:latin typeface="Calibri"/>
                <a:ea typeface="Calibri"/>
                <a:cs typeface="Calibri"/>
                <a:sym typeface="Calibri"/>
              </a:rPr>
              <a:t> le </a:t>
            </a:r>
            <a:r>
              <a:rPr lang="en" dirty="0" err="1">
                <a:solidFill>
                  <a:schemeClr val="dk1"/>
                </a:solidFill>
                <a:latin typeface="Calibri"/>
                <a:ea typeface="Calibri"/>
                <a:cs typeface="Calibri"/>
                <a:sym typeface="Calibri"/>
              </a:rPr>
              <a:t>taispeáint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duit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cé</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chomh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fada</a:t>
            </a:r>
            <a:r>
              <a:rPr lang="en" dirty="0">
                <a:solidFill>
                  <a:schemeClr val="dk1"/>
                </a:solidFill>
                <a:latin typeface="Calibri"/>
                <a:ea typeface="Calibri"/>
                <a:cs typeface="Calibri"/>
                <a:sym typeface="Calibri"/>
              </a:rPr>
              <a:t> is a </a:t>
            </a:r>
            <a:r>
              <a:rPr lang="en" dirty="0" err="1">
                <a:solidFill>
                  <a:schemeClr val="dk1"/>
                </a:solidFill>
                <a:latin typeface="Calibri"/>
                <a:ea typeface="Calibri"/>
                <a:cs typeface="Calibri"/>
                <a:sym typeface="Calibri"/>
              </a:rPr>
              <a:t>bhí</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ag </a:t>
            </a:r>
            <a:r>
              <a:rPr lang="en" dirty="0" err="1">
                <a:solidFill>
                  <a:schemeClr val="dk1"/>
                </a:solidFill>
                <a:latin typeface="Calibri"/>
                <a:ea typeface="Calibri"/>
                <a:cs typeface="Calibri"/>
                <a:sym typeface="Calibri"/>
              </a:rPr>
              <a:t>imirt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agus</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chun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meabhrú</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duit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sos</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ghlacadh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ó</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scáileán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Cinnteoidh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sé</a:t>
            </a:r>
            <a:r>
              <a:rPr lang="en" dirty="0">
                <a:solidFill>
                  <a:schemeClr val="dk1"/>
                </a:solidFill>
                <a:latin typeface="Calibri"/>
                <a:ea typeface="Calibri"/>
                <a:cs typeface="Calibri"/>
                <a:sym typeface="Calibri"/>
              </a:rPr>
              <a:t> sin </a:t>
            </a:r>
            <a:r>
              <a:rPr lang="en" dirty="0" err="1">
                <a:solidFill>
                  <a:schemeClr val="dk1"/>
                </a:solidFill>
                <a:latin typeface="Calibri"/>
                <a:ea typeface="Calibri"/>
                <a:cs typeface="Calibri"/>
                <a:sym typeface="Calibri"/>
              </a:rPr>
              <a:t>nach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gcaillfidh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greim</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ar</a:t>
            </a:r>
            <a:r>
              <a:rPr lang="en" dirty="0">
                <a:solidFill>
                  <a:schemeClr val="dk1"/>
                </a:solidFill>
                <a:latin typeface="Calibri"/>
                <a:ea typeface="Calibri"/>
                <a:cs typeface="Calibri"/>
                <a:sym typeface="Calibri"/>
              </a:rPr>
              <a:t> an am fad is a </a:t>
            </a:r>
            <a:r>
              <a:rPr lang="en" dirty="0" err="1">
                <a:solidFill>
                  <a:schemeClr val="dk1"/>
                </a:solidFill>
                <a:latin typeface="Calibri"/>
                <a:ea typeface="Calibri"/>
                <a:cs typeface="Calibri"/>
                <a:sym typeface="Calibri"/>
              </a:rPr>
              <a:t>bheidh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ag </a:t>
            </a:r>
            <a:r>
              <a:rPr lang="en" dirty="0" err="1">
                <a:solidFill>
                  <a:schemeClr val="dk1"/>
                </a:solidFill>
                <a:latin typeface="Calibri"/>
                <a:ea typeface="Calibri"/>
                <a:cs typeface="Calibri"/>
                <a:sym typeface="Calibri"/>
              </a:rPr>
              <a:t>imirt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cluichí</a:t>
            </a:r>
            <a:r>
              <a:rPr lang="en"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Font typeface="Calibri"/>
              <a:buChar char="●"/>
            </a:pPr>
            <a:r>
              <a:rPr lang="en" dirty="0" err="1">
                <a:solidFill>
                  <a:schemeClr val="dk1"/>
                </a:solidFill>
                <a:latin typeface="Calibri"/>
                <a:ea typeface="Calibri"/>
                <a:cs typeface="Calibri"/>
                <a:sym typeface="Calibri"/>
              </a:rPr>
              <a:t>Socraigh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roimh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ré</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cathain</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sheiceálfaidh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tú</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na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meáin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shóisialta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Déan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é</a:t>
            </a:r>
            <a:r>
              <a:rPr lang="en" dirty="0">
                <a:solidFill>
                  <a:schemeClr val="dk1"/>
                </a:solidFill>
                <a:latin typeface="Calibri"/>
                <a:ea typeface="Calibri"/>
                <a:cs typeface="Calibri"/>
                <a:sym typeface="Calibri"/>
              </a:rPr>
              <a:t> ag </a:t>
            </a:r>
            <a:r>
              <a:rPr lang="en" dirty="0" err="1">
                <a:solidFill>
                  <a:schemeClr val="dk1"/>
                </a:solidFill>
                <a:latin typeface="Calibri"/>
                <a:ea typeface="Calibri"/>
                <a:cs typeface="Calibri"/>
                <a:sym typeface="Calibri"/>
              </a:rPr>
              <a:t>amanna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sonracha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gach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leathuair</a:t>
            </a:r>
            <a:r>
              <a:rPr lang="en" dirty="0">
                <a:solidFill>
                  <a:schemeClr val="dk1"/>
                </a:solidFill>
                <a:latin typeface="Calibri"/>
                <a:ea typeface="Calibri"/>
                <a:cs typeface="Calibri"/>
                <a:sym typeface="Calibri"/>
              </a:rPr>
              <a:t>, mar </a:t>
            </a:r>
            <a:r>
              <a:rPr lang="en" dirty="0" err="1">
                <a:solidFill>
                  <a:schemeClr val="dk1"/>
                </a:solidFill>
                <a:latin typeface="Calibri"/>
                <a:ea typeface="Calibri"/>
                <a:cs typeface="Calibri"/>
                <a:sym typeface="Calibri"/>
              </a:rPr>
              <a:t>shampla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nó</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nuair</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bheidh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tasc</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sonrach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curtha</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i</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gcrích</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agat</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seachas</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uair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ar</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bith</a:t>
            </a:r>
            <a:r>
              <a:rPr lang="en" dirty="0">
                <a:solidFill>
                  <a:schemeClr val="dk1"/>
                </a:solidFill>
                <a:latin typeface="Calibri"/>
                <a:ea typeface="Calibri"/>
                <a:cs typeface="Calibri"/>
                <a:sym typeface="Calibri"/>
              </a:rPr>
              <a:t> a </a:t>
            </a:r>
            <a:r>
              <a:rPr lang="en" dirty="0" err="1">
                <a:solidFill>
                  <a:schemeClr val="dk1"/>
                </a:solidFill>
                <a:latin typeface="Calibri"/>
                <a:ea typeface="Calibri"/>
                <a:cs typeface="Calibri"/>
                <a:sym typeface="Calibri"/>
              </a:rPr>
              <a:t>bhíonn</a:t>
            </a:r>
            <a:r>
              <a:rPr lang="en" dirty="0">
                <a:solidFill>
                  <a:schemeClr val="dk1"/>
                </a:solidFill>
                <a:latin typeface="Calibri"/>
                <a:ea typeface="Calibri"/>
                <a:cs typeface="Calibri"/>
                <a:sym typeface="Calibri"/>
              </a:rPr>
              <a:t> </a:t>
            </a:r>
            <a:r>
              <a:rPr lang="en" dirty="0" err="1">
                <a:solidFill>
                  <a:schemeClr val="dk1"/>
                </a:solidFill>
                <a:latin typeface="Calibri"/>
                <a:ea typeface="Calibri"/>
                <a:cs typeface="Calibri"/>
                <a:sym typeface="Calibri"/>
              </a:rPr>
              <a:t>fonn</a:t>
            </a:r>
            <a:r>
              <a:rPr lang="en" dirty="0">
                <a:solidFill>
                  <a:schemeClr val="dk1"/>
                </a:solidFill>
                <a:latin typeface="Calibri"/>
                <a:ea typeface="Calibri"/>
                <a:cs typeface="Calibri"/>
                <a:sym typeface="Calibri"/>
              </a:rPr>
              <a:t> ort.</a:t>
            </a:r>
            <a:endParaRPr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None/>
            </a:pPr>
            <a:endParaRPr sz="1600" dirty="0">
              <a:solidFill>
                <a:schemeClr val="dk1"/>
              </a:solidFill>
              <a:latin typeface="Montserrat"/>
              <a:ea typeface="Montserrat"/>
              <a:cs typeface="Montserrat"/>
              <a:sym typeface="Montserrat"/>
            </a:endParaRPr>
          </a:p>
        </p:txBody>
      </p:sp>
      <p:pic>
        <p:nvPicPr>
          <p:cNvPr id="1164" name="Google Shape;1164;p18"/>
          <p:cNvPicPr preferRelativeResize="0"/>
          <p:nvPr/>
        </p:nvPicPr>
        <p:blipFill rotWithShape="1">
          <a:blip r:embed="rId4">
            <a:alphaModFix/>
          </a:blip>
          <a:srcRect/>
          <a:stretch/>
        </p:blipFill>
        <p:spPr>
          <a:xfrm>
            <a:off x="0" y="1162575"/>
            <a:ext cx="2803109" cy="3961726"/>
          </a:xfrm>
          <a:prstGeom prst="rect">
            <a:avLst/>
          </a:prstGeom>
          <a:noFill/>
          <a:ln>
            <a:noFill/>
          </a:ln>
        </p:spPr>
      </p:pic>
      <p:pic>
        <p:nvPicPr>
          <p:cNvPr id="1165" name="Google Shape;1165;p18"/>
          <p:cNvPicPr preferRelativeResize="0"/>
          <p:nvPr/>
        </p:nvPicPr>
        <p:blipFill rotWithShape="1">
          <a:blip r:embed="rId5">
            <a:alphaModFix/>
          </a:blip>
          <a:srcRect/>
          <a:stretch/>
        </p:blipFill>
        <p:spPr>
          <a:xfrm>
            <a:off x="7921625" y="179930"/>
            <a:ext cx="1042556" cy="9826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18</a:t>
            </a:fld>
            <a:endParaRPr/>
          </a:p>
        </p:txBody>
      </p:sp>
      <p:sp>
        <p:nvSpPr>
          <p:cNvPr id="1171" name="Google Shape;1171;p8"/>
          <p:cNvSpPr txBox="1"/>
          <p:nvPr/>
        </p:nvSpPr>
        <p:spPr>
          <a:xfrm>
            <a:off x="1795745" y="1441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3000" b="1" i="0" u="none" strike="noStrike" cap="none" dirty="0" err="1">
                <a:solidFill>
                  <a:srgbClr val="FFA400"/>
                </a:solidFill>
                <a:latin typeface="Montserrat"/>
                <a:ea typeface="Montserrat"/>
                <a:cs typeface="Montserrat"/>
                <a:sym typeface="Montserrat"/>
              </a:rPr>
              <a:t>Féinphic</a:t>
            </a:r>
            <a:r>
              <a:rPr lang="en" sz="3000" b="1" i="0" u="none" strike="noStrike" cap="none" dirty="0">
                <a:solidFill>
                  <a:srgbClr val="FFA400"/>
                </a:solidFill>
                <a:latin typeface="Montserrat"/>
                <a:ea typeface="Montserrat"/>
                <a:cs typeface="Montserrat"/>
                <a:sym typeface="Montserrat"/>
              </a:rPr>
              <a:t> </a:t>
            </a:r>
            <a:r>
              <a:rPr lang="en" sz="3000" b="1" i="0" u="none" strike="noStrike" cap="none" dirty="0" err="1">
                <a:solidFill>
                  <a:srgbClr val="FFA400"/>
                </a:solidFill>
                <a:latin typeface="Montserrat"/>
                <a:ea typeface="Montserrat"/>
                <a:cs typeface="Montserrat"/>
                <a:sym typeface="Montserrat"/>
              </a:rPr>
              <a:t>Lá</a:t>
            </a:r>
            <a:r>
              <a:rPr lang="en" sz="3000" b="1" i="0" u="none" strike="noStrike" cap="none" dirty="0">
                <a:solidFill>
                  <a:srgbClr val="FFA400"/>
                </a:solidFill>
                <a:latin typeface="Montserrat"/>
                <a:ea typeface="Montserrat"/>
                <a:cs typeface="Montserrat"/>
                <a:sym typeface="Montserrat"/>
              </a:rPr>
              <a:t> </a:t>
            </a:r>
            <a:r>
              <a:rPr lang="en" sz="3000" b="1" i="0" u="none" strike="noStrike" cap="none" dirty="0" err="1">
                <a:solidFill>
                  <a:srgbClr val="FFA400"/>
                </a:solidFill>
                <a:latin typeface="Montserrat"/>
                <a:ea typeface="Montserrat"/>
                <a:cs typeface="Montserrat"/>
                <a:sym typeface="Montserrat"/>
              </a:rPr>
              <a:t>na</a:t>
            </a:r>
            <a:r>
              <a:rPr lang="en" sz="3000" b="1" i="0" u="none" strike="noStrike" cap="none" dirty="0">
                <a:solidFill>
                  <a:srgbClr val="FFA400"/>
                </a:solidFill>
                <a:latin typeface="Montserrat"/>
                <a:ea typeface="Montserrat"/>
                <a:cs typeface="Montserrat"/>
                <a:sym typeface="Montserrat"/>
              </a:rPr>
              <a:t> </a:t>
            </a:r>
          </a:p>
          <a:p>
            <a:pPr marL="0" marR="0" lvl="0" indent="0" algn="r" rtl="0">
              <a:lnSpc>
                <a:spcPct val="90000"/>
              </a:lnSpc>
              <a:spcBef>
                <a:spcPts val="0"/>
              </a:spcBef>
              <a:spcAft>
                <a:spcPts val="0"/>
              </a:spcAft>
              <a:buClr>
                <a:schemeClr val="dk1"/>
              </a:buClr>
              <a:buSzPts val="1100"/>
              <a:buFont typeface="Arial"/>
              <a:buNone/>
            </a:pPr>
            <a:r>
              <a:rPr lang="en" sz="3000" b="1" i="0" u="none" strike="noStrike" cap="none" dirty="0" err="1">
                <a:solidFill>
                  <a:srgbClr val="FFA400"/>
                </a:solidFill>
                <a:latin typeface="Montserrat"/>
                <a:ea typeface="Montserrat"/>
                <a:cs typeface="Montserrat"/>
                <a:sym typeface="Montserrat"/>
              </a:rPr>
              <a:t>Sábháilteachta</a:t>
            </a:r>
            <a:r>
              <a:rPr lang="en" sz="3000" b="1" i="0" u="none" strike="noStrike" cap="none" dirty="0">
                <a:solidFill>
                  <a:srgbClr val="FFA400"/>
                </a:solidFill>
                <a:latin typeface="Montserrat"/>
                <a:ea typeface="Montserrat"/>
                <a:cs typeface="Montserrat"/>
                <a:sym typeface="Montserrat"/>
              </a:rPr>
              <a:t> </a:t>
            </a:r>
            <a:r>
              <a:rPr lang="en" sz="3000" b="1" i="0" u="none" strike="noStrike" cap="none" dirty="0" err="1">
                <a:solidFill>
                  <a:srgbClr val="FFA400"/>
                </a:solidFill>
                <a:latin typeface="Montserrat"/>
                <a:ea typeface="Montserrat"/>
                <a:cs typeface="Montserrat"/>
                <a:sym typeface="Montserrat"/>
              </a:rPr>
              <a:t>Idirlín</a:t>
            </a:r>
            <a:endParaRPr sz="3000" b="0" i="0" u="none" strike="noStrike" cap="none" dirty="0">
              <a:solidFill>
                <a:srgbClr val="FFA400"/>
              </a:solidFill>
              <a:latin typeface="Montserrat Light"/>
              <a:ea typeface="Montserrat Light"/>
              <a:cs typeface="Montserrat Light"/>
              <a:sym typeface="Montserrat Light"/>
            </a:endParaRPr>
          </a:p>
        </p:txBody>
      </p:sp>
      <p:pic>
        <p:nvPicPr>
          <p:cNvPr id="1172" name="Google Shape;1172;p8"/>
          <p:cNvPicPr preferRelativeResize="0"/>
          <p:nvPr/>
        </p:nvPicPr>
        <p:blipFill rotWithShape="1">
          <a:blip r:embed="rId3">
            <a:alphaModFix/>
          </a:blip>
          <a:srcRect/>
          <a:stretch/>
        </p:blipFill>
        <p:spPr>
          <a:xfrm>
            <a:off x="1369834" y="-337054"/>
            <a:ext cx="2617073" cy="1869912"/>
          </a:xfrm>
          <a:prstGeom prst="rect">
            <a:avLst/>
          </a:prstGeom>
          <a:noFill/>
          <a:ln>
            <a:noFill/>
          </a:ln>
        </p:spPr>
      </p:pic>
      <p:pic>
        <p:nvPicPr>
          <p:cNvPr id="1173" name="Google Shape;1173;p8"/>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174" name="Google Shape;1174;p8"/>
          <p:cNvPicPr preferRelativeResize="0"/>
          <p:nvPr/>
        </p:nvPicPr>
        <p:blipFill rotWithShape="1">
          <a:blip r:embed="rId5">
            <a:alphaModFix/>
          </a:blip>
          <a:srcRect t="13410"/>
          <a:stretch/>
        </p:blipFill>
        <p:spPr>
          <a:xfrm>
            <a:off x="111125" y="0"/>
            <a:ext cx="1778838" cy="1540294"/>
          </a:xfrm>
          <a:prstGeom prst="rect">
            <a:avLst/>
          </a:prstGeom>
          <a:noFill/>
          <a:ln>
            <a:noFill/>
          </a:ln>
        </p:spPr>
      </p:pic>
      <p:sp>
        <p:nvSpPr>
          <p:cNvPr id="1175" name="Google Shape;1175;p8"/>
          <p:cNvSpPr txBox="1"/>
          <p:nvPr/>
        </p:nvSpPr>
        <p:spPr>
          <a:xfrm>
            <a:off x="407775" y="1334250"/>
            <a:ext cx="4004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en" sz="1600" b="1" i="0" u="none" strike="noStrike" cap="none">
                <a:solidFill>
                  <a:schemeClr val="dk1"/>
                </a:solidFill>
                <a:latin typeface="Montserrat"/>
                <a:ea typeface="Montserrat"/>
                <a:cs typeface="Montserrat"/>
                <a:sym typeface="Montserrat"/>
              </a:rPr>
              <a:t>Seolaigí isteach bhur ngrianghraif, bhfíseáin agus bpóstaeir chuig Webwise agus d’fhéadfadh sibh duaiseanna iontacha a bhuachan. </a:t>
            </a:r>
            <a:endParaRPr sz="1600" b="1" i="0" u="none" strike="noStrike" cap="none">
              <a:solidFill>
                <a:srgbClr val="000000"/>
              </a:solidFill>
              <a:latin typeface="Montserrat"/>
              <a:ea typeface="Montserrat"/>
              <a:cs typeface="Montserrat"/>
              <a:sym typeface="Montserrat"/>
            </a:endParaRPr>
          </a:p>
        </p:txBody>
      </p:sp>
      <p:pic>
        <p:nvPicPr>
          <p:cNvPr id="1176" name="Google Shape;1176;p8" descr="29512738_757665944429053_7189551503153978920_n.jpg"/>
          <p:cNvPicPr preferRelativeResize="0"/>
          <p:nvPr/>
        </p:nvPicPr>
        <p:blipFill rotWithShape="1">
          <a:blip r:embed="rId6">
            <a:alphaModFix/>
          </a:blip>
          <a:srcRect/>
          <a:stretch/>
        </p:blipFill>
        <p:spPr>
          <a:xfrm>
            <a:off x="4771004" y="1636311"/>
            <a:ext cx="3965221" cy="223043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9"/>
          <p:cNvSpPr txBox="1">
            <a:spLocks noGrp="1"/>
          </p:cNvSpPr>
          <p:nvPr>
            <p:ph type="title"/>
          </p:nvPr>
        </p:nvSpPr>
        <p:spPr>
          <a:xfrm>
            <a:off x="2206515" y="196151"/>
            <a:ext cx="8976600" cy="668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600" b="1" i="0" u="none"/>
              <a:t>Bígí páirteach sa chomhrá </a:t>
            </a:r>
            <a:endParaRPr sz="2600"/>
          </a:p>
        </p:txBody>
      </p:sp>
      <p:sp>
        <p:nvSpPr>
          <p:cNvPr id="1182" name="Google Shape;1182;p19"/>
          <p:cNvSpPr txBox="1">
            <a:spLocks noGrp="1"/>
          </p:cNvSpPr>
          <p:nvPr>
            <p:ph type="body" idx="1"/>
          </p:nvPr>
        </p:nvSpPr>
        <p:spPr>
          <a:xfrm>
            <a:off x="566140" y="1897588"/>
            <a:ext cx="5513100" cy="290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i="0" u="none">
                <a:solidFill>
                  <a:schemeClr val="dk1"/>
                </a:solidFill>
                <a:latin typeface="Montserrat"/>
                <a:ea typeface="Montserrat"/>
                <a:cs typeface="Montserrat"/>
                <a:sym typeface="Montserrat"/>
              </a:rPr>
              <a:t>Ceanglaígí le Webwise ar:</a:t>
            </a:r>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i="0" u="none">
                <a:solidFill>
                  <a:schemeClr val="dk1"/>
                </a:solidFill>
                <a:latin typeface="Montserrat"/>
                <a:ea typeface="Montserrat"/>
                <a:cs typeface="Montserrat"/>
                <a:sym typeface="Montserrat"/>
              </a:rPr>
              <a:t>Twitter: @Webwise_Ireland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i="0" u="none">
                <a:solidFill>
                  <a:schemeClr val="dk1"/>
                </a:solidFill>
                <a:latin typeface="Montserrat"/>
                <a:ea typeface="Montserrat"/>
                <a:cs typeface="Montserrat"/>
                <a:sym typeface="Montserrat"/>
              </a:rPr>
              <a:t>Facebook: facebook.com/webwise_Ireland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i="0" u="none">
                <a:solidFill>
                  <a:schemeClr val="dk1"/>
                </a:solidFill>
                <a:latin typeface="Montserrat"/>
                <a:ea typeface="Montserrat"/>
                <a:cs typeface="Montserrat"/>
                <a:sym typeface="Montserrat"/>
              </a:rPr>
              <a:t>Instagram: webwiseireland</a:t>
            </a: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8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600" b="1">
              <a:solidFill>
                <a:schemeClr val="dk1"/>
              </a:solidFill>
              <a:latin typeface="Montserrat"/>
              <a:ea typeface="Montserrat"/>
              <a:cs typeface="Montserrat"/>
              <a:sym typeface="Montserrat"/>
            </a:endParaRPr>
          </a:p>
        </p:txBody>
      </p:sp>
      <p:sp>
        <p:nvSpPr>
          <p:cNvPr id="1183" name="Google Shape;1183;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19</a:t>
            </a:fld>
            <a:endParaRPr/>
          </a:p>
        </p:txBody>
      </p:sp>
      <p:pic>
        <p:nvPicPr>
          <p:cNvPr id="1184" name="Google Shape;1184;p19"/>
          <p:cNvPicPr preferRelativeResize="0"/>
          <p:nvPr/>
        </p:nvPicPr>
        <p:blipFill rotWithShape="1">
          <a:blip r:embed="rId3">
            <a:alphaModFix/>
          </a:blip>
          <a:srcRect/>
          <a:stretch/>
        </p:blipFill>
        <p:spPr>
          <a:xfrm>
            <a:off x="383537" y="407474"/>
            <a:ext cx="2196028" cy="485526"/>
          </a:xfrm>
          <a:prstGeom prst="rect">
            <a:avLst/>
          </a:prstGeom>
          <a:noFill/>
          <a:ln>
            <a:noFill/>
          </a:ln>
        </p:spPr>
      </p:pic>
      <p:pic>
        <p:nvPicPr>
          <p:cNvPr id="1185" name="Google Shape;1185;p19"/>
          <p:cNvPicPr preferRelativeResize="0"/>
          <p:nvPr/>
        </p:nvPicPr>
        <p:blipFill rotWithShape="1">
          <a:blip r:embed="rId4">
            <a:alphaModFix/>
          </a:blip>
          <a:srcRect/>
          <a:stretch/>
        </p:blipFill>
        <p:spPr>
          <a:xfrm>
            <a:off x="2320924" y="-94094"/>
            <a:ext cx="2491393" cy="1780111"/>
          </a:xfrm>
          <a:prstGeom prst="rect">
            <a:avLst/>
          </a:prstGeom>
          <a:noFill/>
          <a:ln>
            <a:noFill/>
          </a:ln>
        </p:spPr>
      </p:pic>
      <p:sp>
        <p:nvSpPr>
          <p:cNvPr id="1186" name="Google Shape;1186;p19"/>
          <p:cNvSpPr/>
          <p:nvPr/>
        </p:nvSpPr>
        <p:spPr>
          <a:xfrm>
            <a:off x="4788274" y="1300285"/>
            <a:ext cx="40419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F0000"/>
                </a:solidFill>
                <a:latin typeface="Montserrat"/>
                <a:ea typeface="Montserrat"/>
                <a:cs typeface="Montserrat"/>
                <a:sym typeface="Montserrat"/>
              </a:rPr>
              <a:t>#SaferInternetDay #Webwise</a:t>
            </a:r>
            <a:endParaRPr sz="2200" b="0" i="0" u="none" strike="noStrike" cap="none">
              <a:solidFill>
                <a:srgbClr val="FF0000"/>
              </a:solidFill>
              <a:latin typeface="Arial"/>
              <a:ea typeface="Arial"/>
              <a:cs typeface="Arial"/>
              <a:sym typeface="Arial"/>
            </a:endParaRPr>
          </a:p>
        </p:txBody>
      </p:sp>
      <p:pic>
        <p:nvPicPr>
          <p:cNvPr id="1187" name="Google Shape;1187;p19" descr="Screen Shot 2020-02-01 at 14.50.48.png"/>
          <p:cNvPicPr preferRelativeResize="0"/>
          <p:nvPr/>
        </p:nvPicPr>
        <p:blipFill rotWithShape="1">
          <a:blip r:embed="rId5">
            <a:alphaModFix/>
          </a:blip>
          <a:srcRect/>
          <a:stretch/>
        </p:blipFill>
        <p:spPr>
          <a:xfrm>
            <a:off x="4367864" y="2569171"/>
            <a:ext cx="2326951" cy="2574328"/>
          </a:xfrm>
          <a:prstGeom prst="rect">
            <a:avLst/>
          </a:prstGeom>
          <a:noFill/>
          <a:ln>
            <a:noFill/>
          </a:ln>
        </p:spPr>
      </p:pic>
      <p:pic>
        <p:nvPicPr>
          <p:cNvPr id="1188" name="Google Shape;1188;p19" descr="Screen Shot 2020-02-01 at 14.50.48.png"/>
          <p:cNvPicPr preferRelativeResize="0"/>
          <p:nvPr/>
        </p:nvPicPr>
        <p:blipFill rotWithShape="1">
          <a:blip r:embed="rId6">
            <a:alphaModFix/>
          </a:blip>
          <a:srcRect/>
          <a:stretch/>
        </p:blipFill>
        <p:spPr>
          <a:xfrm>
            <a:off x="6694816" y="2412999"/>
            <a:ext cx="2671435" cy="27304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a:t>
            </a:fld>
            <a:endParaRPr/>
          </a:p>
        </p:txBody>
      </p:sp>
      <p:pic>
        <p:nvPicPr>
          <p:cNvPr id="981" name="Google Shape;981;p1"/>
          <p:cNvPicPr preferRelativeResize="0"/>
          <p:nvPr/>
        </p:nvPicPr>
        <p:blipFill rotWithShape="1">
          <a:blip r:embed="rId3">
            <a:alphaModFix/>
          </a:blip>
          <a:srcRect/>
          <a:stretch/>
        </p:blipFill>
        <p:spPr>
          <a:xfrm>
            <a:off x="602129" y="125821"/>
            <a:ext cx="2542006" cy="562043"/>
          </a:xfrm>
          <a:prstGeom prst="rect">
            <a:avLst/>
          </a:prstGeom>
          <a:noFill/>
          <a:ln>
            <a:noFill/>
          </a:ln>
        </p:spPr>
      </p:pic>
      <p:sp>
        <p:nvSpPr>
          <p:cNvPr id="982" name="Google Shape;982;p1"/>
          <p:cNvSpPr/>
          <p:nvPr/>
        </p:nvSpPr>
        <p:spPr>
          <a:xfrm>
            <a:off x="3144135" y="1494145"/>
            <a:ext cx="6000000" cy="3060000"/>
          </a:xfrm>
          <a:prstGeom prst="rect">
            <a:avLst/>
          </a:prstGeom>
          <a:noFill/>
          <a:ln>
            <a:noFill/>
          </a:ln>
        </p:spPr>
        <p:txBody>
          <a:bodyPr spcFirstLastPara="1" wrap="square" lIns="91425" tIns="45700" rIns="91425" bIns="45700" anchor="t" anchorCtr="0">
            <a:noAutofit/>
          </a:bodyPr>
          <a:lstStyle/>
          <a:p>
            <a:pPr marL="457200" marR="0" lvl="0" indent="-330200" algn="l" rtl="0">
              <a:lnSpc>
                <a:spcPct val="115000"/>
              </a:lnSpc>
              <a:spcBef>
                <a:spcPts val="0"/>
              </a:spcBef>
              <a:spcAft>
                <a:spcPts val="0"/>
              </a:spcAft>
              <a:buClr>
                <a:schemeClr val="dk1"/>
              </a:buClr>
              <a:buSzPts val="1600"/>
              <a:buFont typeface="Montserrat"/>
              <a:buAutoNum type="arabicPeriod"/>
            </a:pPr>
            <a:r>
              <a:rPr lang="en" sz="1300" b="0" i="0" u="none" strike="noStrike" cap="none">
                <a:solidFill>
                  <a:schemeClr val="dk1"/>
                </a:solidFill>
                <a:latin typeface="Montserrat"/>
                <a:ea typeface="Montserrat"/>
                <a:cs typeface="Montserrat"/>
                <a:sym typeface="Montserrat"/>
              </a:rPr>
              <a:t>Freagrach as Lá na Sábháilteachta Idirlín a chur chun cinn agus a chomhordú in Éirinn </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300" b="0" i="0" u="none" strike="noStrike" cap="none">
                <a:solidFill>
                  <a:schemeClr val="dk1"/>
                </a:solidFill>
                <a:latin typeface="Montserrat"/>
                <a:ea typeface="Montserrat"/>
                <a:cs typeface="Montserrat"/>
                <a:sym typeface="Montserrat"/>
              </a:rPr>
              <a:t>Acmhainní agus cláir oideachais a fhorbairt do scoileanna chun aghaidh a thabhairt ar réimse tionscnamh a bhaineann le sábháilteacht ar líne</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300" b="0" i="0" u="none" strike="noStrike" cap="none">
                <a:solidFill>
                  <a:schemeClr val="dk1"/>
                </a:solidFill>
                <a:latin typeface="Montserrat"/>
                <a:ea typeface="Montserrat"/>
                <a:cs typeface="Montserrat"/>
                <a:sym typeface="Montserrat"/>
              </a:rPr>
              <a:t>Tacaíonn Painéal Comhairleach don Óige a chuimsíonn scoláirí dara leibhéal ar fud na hÉireann le Webwise</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300" b="0" i="0" u="none" strike="noStrike" cap="none">
                <a:solidFill>
                  <a:schemeClr val="dk1"/>
                </a:solidFill>
                <a:latin typeface="Montserrat"/>
                <a:ea typeface="Montserrat"/>
                <a:cs typeface="Montserrat"/>
                <a:sym typeface="Montserrat"/>
              </a:rPr>
              <a:t>Cuirimid cláir thraenála saor in aisce ar fáil do scoláirí dara leibhéal chun tacú le scoileanna a ghlacann páirt i Lá na Sábháilteachta Idirlín</a:t>
            </a:r>
            <a:endParaRPr sz="13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300" b="0" i="0" u="none" strike="noStrike" cap="none">
                <a:solidFill>
                  <a:schemeClr val="dk1"/>
                </a:solidFill>
                <a:latin typeface="Montserrat"/>
                <a:ea typeface="Montserrat"/>
                <a:cs typeface="Montserrat"/>
                <a:sym typeface="Montserrat"/>
              </a:rPr>
              <a:t>Cuirimid faisnéis, comhairle agus uirlisí ar fáil do thuismitheoirí chun tacú leo a bheith páirteach i saol a bpáistí ar líne</a:t>
            </a:r>
            <a:endParaRPr sz="13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AutoNum type="arabicPeriod"/>
            </a:pPr>
            <a:r>
              <a:rPr lang="en" sz="1300" b="0" i="0" u="none" strike="noStrike" cap="none">
                <a:solidFill>
                  <a:schemeClr val="dk1"/>
                </a:solidFill>
                <a:latin typeface="Montserrat"/>
                <a:ea typeface="Montserrat"/>
                <a:cs typeface="Montserrat"/>
                <a:sym typeface="Montserrat"/>
              </a:rPr>
              <a:t>Is féidir le scoláirí tuilleadh eolais a fháil ar an mol óige tiomnaithe: https://www.webwise.ie/ga/youth-ga/</a:t>
            </a:r>
            <a:endParaRPr sz="1300" b="0" i="0" u="none" strike="noStrike" cap="none">
              <a:solidFill>
                <a:schemeClr val="dk1"/>
              </a:solidFill>
              <a:latin typeface="Montserrat"/>
              <a:ea typeface="Montserrat"/>
              <a:cs typeface="Montserrat"/>
              <a:sym typeface="Montserrat"/>
            </a:endParaRPr>
          </a:p>
        </p:txBody>
      </p:sp>
      <p:sp>
        <p:nvSpPr>
          <p:cNvPr id="983" name="Google Shape;983;p1"/>
          <p:cNvSpPr/>
          <p:nvPr/>
        </p:nvSpPr>
        <p:spPr>
          <a:xfrm>
            <a:off x="3653347" y="715839"/>
            <a:ext cx="5338500" cy="582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chemeClr val="dk1"/>
                </a:solidFill>
                <a:latin typeface="Montserrat"/>
                <a:ea typeface="Montserrat"/>
                <a:cs typeface="Montserrat"/>
                <a:sym typeface="Montserrat"/>
              </a:rPr>
              <a:t>Ionad na hÉireann um Fheasacht ar Shábháilteacht Idirlín a chuireann úsáid níos sábháilte an idirlín i measc daoine óga chun cinn</a:t>
            </a:r>
            <a:endParaRPr sz="1400" b="0" i="0" u="none" strike="noStrike" cap="none">
              <a:solidFill>
                <a:srgbClr val="000000"/>
              </a:solidFill>
              <a:latin typeface="Arial"/>
              <a:ea typeface="Arial"/>
              <a:cs typeface="Arial"/>
              <a:sym typeface="Arial"/>
            </a:endParaRPr>
          </a:p>
        </p:txBody>
      </p:sp>
      <p:grpSp>
        <p:nvGrpSpPr>
          <p:cNvPr id="984" name="Google Shape;984;p1"/>
          <p:cNvGrpSpPr/>
          <p:nvPr/>
        </p:nvGrpSpPr>
        <p:grpSpPr>
          <a:xfrm rot="5400000">
            <a:off x="-347770" y="1333961"/>
            <a:ext cx="4131817" cy="3092405"/>
            <a:chOff x="531239" y="2245624"/>
            <a:chExt cx="4710234" cy="3525313"/>
          </a:xfrm>
        </p:grpSpPr>
        <p:pic>
          <p:nvPicPr>
            <p:cNvPr id="985" name="Google Shape;985;p1"/>
            <p:cNvPicPr preferRelativeResize="0"/>
            <p:nvPr/>
          </p:nvPicPr>
          <p:blipFill rotWithShape="1">
            <a:blip r:embed="rId4">
              <a:alphaModFix/>
            </a:blip>
            <a:srcRect/>
            <a:stretch/>
          </p:blipFill>
          <p:spPr>
            <a:xfrm rot="5400000">
              <a:off x="1123699" y="1653164"/>
              <a:ext cx="3525313" cy="4710234"/>
            </a:xfrm>
            <a:prstGeom prst="rect">
              <a:avLst/>
            </a:prstGeom>
            <a:noFill/>
            <a:ln>
              <a:noFill/>
            </a:ln>
          </p:spPr>
        </p:pic>
        <p:sp>
          <p:nvSpPr>
            <p:cNvPr id="986" name="Google Shape;986;p1"/>
            <p:cNvSpPr/>
            <p:nvPr/>
          </p:nvSpPr>
          <p:spPr>
            <a:xfrm>
              <a:off x="1109749" y="2580941"/>
              <a:ext cx="3703200" cy="2826000"/>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sp>
        <p:nvSpPr>
          <p:cNvPr id="987" name="Google Shape;987;p1"/>
          <p:cNvSpPr/>
          <p:nvPr/>
        </p:nvSpPr>
        <p:spPr>
          <a:xfrm>
            <a:off x="748747" y="170590"/>
            <a:ext cx="8243100" cy="4386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 sz="2250" b="1" i="0" u="none" strike="noStrike" cap="none">
                <a:solidFill>
                  <a:srgbClr val="FF0000"/>
                </a:solidFill>
                <a:latin typeface="Montserrat"/>
                <a:ea typeface="Montserrat"/>
                <a:cs typeface="Montserrat"/>
                <a:sym typeface="Montserrat"/>
              </a:rPr>
              <a:t>MAIDIR LE WEBWISE</a:t>
            </a:r>
            <a:endParaRPr sz="2250" b="1" i="0" u="none" strike="noStrike" cap="none">
              <a:solidFill>
                <a:srgbClr val="FF0000"/>
              </a:solidFill>
              <a:latin typeface="Montserrat"/>
              <a:ea typeface="Montserrat"/>
              <a:cs typeface="Montserrat"/>
              <a:sym typeface="Montserrat"/>
            </a:endParaRPr>
          </a:p>
        </p:txBody>
      </p:sp>
      <p:pic>
        <p:nvPicPr>
          <p:cNvPr id="988" name="Google Shape;988;p1"/>
          <p:cNvPicPr preferRelativeResize="0"/>
          <p:nvPr/>
        </p:nvPicPr>
        <p:blipFill rotWithShape="1">
          <a:blip r:embed="rId5">
            <a:alphaModFix/>
          </a:blip>
          <a:srcRect/>
          <a:stretch/>
        </p:blipFill>
        <p:spPr>
          <a:xfrm>
            <a:off x="491215" y="1125908"/>
            <a:ext cx="2479038" cy="362394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20"/>
          <p:cNvSpPr txBox="1"/>
          <p:nvPr/>
        </p:nvSpPr>
        <p:spPr>
          <a:xfrm>
            <a:off x="2661303" y="1420652"/>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 sz="2250" b="1" i="0" u="none" strike="noStrike" cap="none">
                <a:solidFill>
                  <a:srgbClr val="00B0F0"/>
                </a:solidFill>
                <a:latin typeface="Montserrat"/>
                <a:ea typeface="Montserrat"/>
                <a:cs typeface="Montserrat"/>
                <a:sym typeface="Montserrat"/>
              </a:rPr>
              <a:t>GO RAIBH MAITH AGAIBH!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 sz="2250" b="1" i="0" u="none" strike="noStrike" cap="none">
                <a:solidFill>
                  <a:schemeClr val="dk1"/>
                </a:solidFill>
                <a:latin typeface="Montserrat"/>
                <a:ea typeface="Montserrat"/>
                <a:cs typeface="Montserrat"/>
                <a:sym typeface="Montserrat"/>
              </a:rPr>
              <a:t>CEISTEANNA? </a:t>
            </a:r>
            <a:endParaRPr sz="2250" b="1" i="0" u="none" strike="noStrike" cap="none">
              <a:solidFill>
                <a:srgbClr val="00B0F0"/>
              </a:solidFill>
              <a:latin typeface="Montserrat"/>
              <a:ea typeface="Montserrat"/>
              <a:cs typeface="Montserrat"/>
              <a:sym typeface="Montserrat"/>
            </a:endParaRPr>
          </a:p>
        </p:txBody>
      </p:sp>
      <p:pic>
        <p:nvPicPr>
          <p:cNvPr id="1194" name="Google Shape;1194;p20"/>
          <p:cNvPicPr preferRelativeResize="0"/>
          <p:nvPr/>
        </p:nvPicPr>
        <p:blipFill rotWithShape="1">
          <a:blip r:embed="rId3">
            <a:alphaModFix/>
          </a:blip>
          <a:srcRect/>
          <a:stretch/>
        </p:blipFill>
        <p:spPr>
          <a:xfrm>
            <a:off x="5345495" y="2488576"/>
            <a:ext cx="3221516" cy="712284"/>
          </a:xfrm>
          <a:prstGeom prst="rect">
            <a:avLst/>
          </a:prstGeom>
          <a:noFill/>
          <a:ln>
            <a:noFill/>
          </a:ln>
        </p:spPr>
      </p:pic>
      <p:pic>
        <p:nvPicPr>
          <p:cNvPr id="1195" name="Google Shape;1195;p20"/>
          <p:cNvPicPr preferRelativeResize="0"/>
          <p:nvPr/>
        </p:nvPicPr>
        <p:blipFill rotWithShape="1">
          <a:blip r:embed="rId4">
            <a:alphaModFix/>
          </a:blip>
          <a:srcRect/>
          <a:stretch/>
        </p:blipFill>
        <p:spPr>
          <a:xfrm>
            <a:off x="1574032" y="3906575"/>
            <a:ext cx="1228199" cy="429899"/>
          </a:xfrm>
          <a:prstGeom prst="rect">
            <a:avLst/>
          </a:prstGeom>
          <a:noFill/>
          <a:ln>
            <a:noFill/>
          </a:ln>
        </p:spPr>
      </p:pic>
      <p:sp>
        <p:nvSpPr>
          <p:cNvPr id="1196" name="Google Shape;1196;p20"/>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1197" name="Google Shape;1197;p20"/>
          <p:cNvSpPr txBox="1"/>
          <p:nvPr/>
        </p:nvSpPr>
        <p:spPr>
          <a:xfrm>
            <a:off x="122856" y="4353666"/>
            <a:ext cx="8898287"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Cuirtear an saothar seo ar fáil faoi théarmaí Cheadúnas Aitreabúideachta-Comhroinnte 3.0 Creative Commons </a:t>
            </a:r>
            <a:r>
              <a:rPr lang="en" sz="1200" b="0" i="0" u="sng" strike="noStrike" cap="none">
                <a:solidFill>
                  <a:srgbClr val="0000FF"/>
                </a:solidFill>
                <a:latin typeface="Arial"/>
                <a:ea typeface="Arial"/>
                <a:cs typeface="Arial"/>
                <a:sym typeface="Arial"/>
                <a:hlinkClick r:id="rId5">
                  <a:extLst>
                    <a:ext uri="{A12FA001-AC4F-418D-AE19-62706E023703}">
                      <ahyp:hlinkClr xmlns:ahyp="http://schemas.microsoft.com/office/drawing/2018/hyperlinkcolor" val="tx"/>
                    </a:ext>
                  </a:extLst>
                </a:hlinkClick>
              </a:rPr>
              <a:t>http://creativecommons.org/licenses/by-sa/3.0/ie/</a:t>
            </a:r>
            <a:r>
              <a:rPr lang="en" sz="1200" b="0" i="0" u="none" strike="noStrike" cap="none">
                <a:solidFill>
                  <a:srgbClr val="000000"/>
                </a:solidFill>
                <a:latin typeface="Arial"/>
                <a:ea typeface="Arial"/>
                <a:cs typeface="Arial"/>
                <a:sym typeface="Arial"/>
              </a:rPr>
              <a:t>. Féadfaidh tú an t-ábhar seo a úsáid agus a athúsáid (ní áirítear íomhánna agus lógónna) saor in aisce in aon fhormáid nó meán is mian leat, faoi théarmaí Cheadúnas Aitreabúideachta-Comhroinnte Creative Commons.</a:t>
            </a:r>
            <a:endParaRPr sz="1400" b="0" i="0" u="none" strike="noStrike" cap="none">
              <a:solidFill>
                <a:srgbClr val="000000"/>
              </a:solidFill>
              <a:latin typeface="Arial"/>
              <a:ea typeface="Arial"/>
              <a:cs typeface="Arial"/>
              <a:sym typeface="Arial"/>
            </a:endParaRPr>
          </a:p>
        </p:txBody>
      </p:sp>
      <p:pic>
        <p:nvPicPr>
          <p:cNvPr id="1198" name="Google Shape;1198;p20"/>
          <p:cNvPicPr preferRelativeResize="0"/>
          <p:nvPr/>
        </p:nvPicPr>
        <p:blipFill rotWithShape="1">
          <a:blip r:embed="rId6">
            <a:alphaModFix/>
          </a:blip>
          <a:srcRect/>
          <a:stretch/>
        </p:blipFill>
        <p:spPr>
          <a:xfrm>
            <a:off x="6171242" y="285834"/>
            <a:ext cx="1570021" cy="219244"/>
          </a:xfrm>
          <a:prstGeom prst="rect">
            <a:avLst/>
          </a:prstGeom>
          <a:noFill/>
          <a:ln>
            <a:noFill/>
          </a:ln>
        </p:spPr>
      </p:pic>
      <p:pic>
        <p:nvPicPr>
          <p:cNvPr id="1199" name="Google Shape;1199;p20"/>
          <p:cNvPicPr preferRelativeResize="0"/>
          <p:nvPr/>
        </p:nvPicPr>
        <p:blipFill rotWithShape="1">
          <a:blip r:embed="rId7">
            <a:alphaModFix/>
          </a:blip>
          <a:srcRect/>
          <a:stretch/>
        </p:blipFill>
        <p:spPr>
          <a:xfrm>
            <a:off x="5243278" y="234445"/>
            <a:ext cx="755178" cy="328865"/>
          </a:xfrm>
          <a:prstGeom prst="rect">
            <a:avLst/>
          </a:prstGeom>
          <a:noFill/>
          <a:ln>
            <a:noFill/>
          </a:ln>
        </p:spPr>
      </p:pic>
      <p:pic>
        <p:nvPicPr>
          <p:cNvPr id="1200" name="Google Shape;1200;p20"/>
          <p:cNvPicPr preferRelativeResize="0"/>
          <p:nvPr/>
        </p:nvPicPr>
        <p:blipFill rotWithShape="1">
          <a:blip r:embed="rId8">
            <a:alphaModFix/>
          </a:blip>
          <a:srcRect/>
          <a:stretch/>
        </p:blipFill>
        <p:spPr>
          <a:xfrm>
            <a:off x="7741263" y="182232"/>
            <a:ext cx="1183949" cy="432466"/>
          </a:xfrm>
          <a:prstGeom prst="rect">
            <a:avLst/>
          </a:prstGeom>
          <a:noFill/>
          <a:ln>
            <a:noFill/>
          </a:ln>
        </p:spPr>
      </p:pic>
      <p:pic>
        <p:nvPicPr>
          <p:cNvPr id="1201" name="Google Shape;1201;p20"/>
          <p:cNvPicPr preferRelativeResize="0"/>
          <p:nvPr/>
        </p:nvPicPr>
        <p:blipFill rotWithShape="1">
          <a:blip r:embed="rId9">
            <a:alphaModFix/>
          </a:blip>
          <a:srcRect/>
          <a:stretch/>
        </p:blipFill>
        <p:spPr>
          <a:xfrm>
            <a:off x="473932" y="830135"/>
            <a:ext cx="4007353" cy="266781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3</a:t>
            </a:fld>
            <a:endParaRPr/>
          </a:p>
        </p:txBody>
      </p:sp>
      <p:pic>
        <p:nvPicPr>
          <p:cNvPr id="994" name="Google Shape;994;p6"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95" name="Google Shape;995;p6"/>
          <p:cNvSpPr/>
          <p:nvPr/>
        </p:nvSpPr>
        <p:spPr>
          <a:xfrm>
            <a:off x="2536672" y="1541612"/>
            <a:ext cx="6336132" cy="3499379"/>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en" sz="1800" b="1" i="0" u="none" strike="noStrike" cap="none">
                <a:solidFill>
                  <a:srgbClr val="FFFFFF"/>
                </a:solidFill>
                <a:latin typeface="Montserrat"/>
                <a:ea typeface="Montserrat"/>
                <a:cs typeface="Montserrat"/>
                <a:sym typeface="Montserrat"/>
              </a:rPr>
              <a:t>       Cad é Lá na Sábháilteachta Idirlín?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Lá chun feasacht a mhúscailt ar idirlíon níos fearr do </a:t>
            </a:r>
            <a:r>
              <a:rPr lang="en" sz="1800" b="1" i="0" u="none" strike="noStrike" cap="none">
                <a:solidFill>
                  <a:srgbClr val="FFFFFF"/>
                </a:solidFill>
                <a:latin typeface="Montserrat"/>
                <a:ea typeface="Montserrat"/>
                <a:cs typeface="Montserrat"/>
                <a:sym typeface="Montserrat"/>
              </a:rPr>
              <a:t>GACH AON</a:t>
            </a:r>
            <a:r>
              <a:rPr lang="en" sz="1800" b="0" i="0" u="none" strike="noStrike" cap="none">
                <a:solidFill>
                  <a:srgbClr val="FFFFFF"/>
                </a:solidFill>
                <a:latin typeface="Montserrat"/>
                <a:ea typeface="Montserrat"/>
                <a:cs typeface="Montserrat"/>
                <a:sym typeface="Montserrat"/>
              </a:rPr>
              <a:t> úsáideoir</a:t>
            </a: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Is é téama Lá na Sábháilteachta Idirlín ná</a:t>
            </a:r>
            <a:r>
              <a:rPr lang="en" sz="1800" b="1" i="1" u="none" strike="noStrike" cap="none">
                <a:solidFill>
                  <a:srgbClr val="FFFFFF"/>
                </a:solidFill>
                <a:latin typeface="Montserrat"/>
                <a:ea typeface="Montserrat"/>
                <a:cs typeface="Montserrat"/>
                <a:sym typeface="Montserrat"/>
              </a:rPr>
              <a:t>“Ag obair le chéile le haghaidh Idirlíon Níos Fearr” </a:t>
            </a:r>
            <a:endParaRPr sz="1800" b="0" i="0" u="none" strike="noStrike" cap="none">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en" sz="1800" b="0" i="0" u="none" strike="noStrike" cap="none">
                <a:solidFill>
                  <a:srgbClr val="FFFFFF"/>
                </a:solidFill>
                <a:latin typeface="Montserrat"/>
                <a:ea typeface="Montserrat"/>
                <a:cs typeface="Montserrat"/>
                <a:sym typeface="Montserrat"/>
              </a:rPr>
              <a:t>Déantar ceiliúradh ar Lá na Sábháilteachta Idirlín ar fud na hEorpa ar an dara Máirt, den dara mí, gach bliain.</a:t>
            </a:r>
            <a:endParaRPr sz="1800" b="0" i="0" u="none" strike="noStrike" cap="none">
              <a:solidFill>
                <a:srgbClr val="FFFFFF"/>
              </a:solidFill>
              <a:latin typeface="Montserrat Light"/>
              <a:ea typeface="Montserrat Light"/>
              <a:cs typeface="Montserrat Light"/>
              <a:sym typeface="Montserrat Light"/>
            </a:endParaRPr>
          </a:p>
        </p:txBody>
      </p:sp>
      <p:pic>
        <p:nvPicPr>
          <p:cNvPr id="996" name="Google Shape;996;p6"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7"/>
          <p:cNvSpPr txBox="1">
            <a:spLocks noGrp="1"/>
          </p:cNvSpPr>
          <p:nvPr>
            <p:ph type="title" idx="4294967295"/>
          </p:nvPr>
        </p:nvSpPr>
        <p:spPr>
          <a:xfrm>
            <a:off x="2103528" y="144969"/>
            <a:ext cx="716480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200" b="1" i="0" u="none">
                <a:solidFill>
                  <a:srgbClr val="4C4C4C"/>
                </a:solidFill>
              </a:rPr>
              <a:t>Páirt a ghlacadh i Lá na Sábháilteachta Idirlín </a:t>
            </a:r>
            <a:endParaRPr sz="2200">
              <a:solidFill>
                <a:srgbClr val="4C4C4C"/>
              </a:solidFill>
            </a:endParaRPr>
          </a:p>
        </p:txBody>
      </p:sp>
      <p:sp>
        <p:nvSpPr>
          <p:cNvPr id="1002" name="Google Shape;1002;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4</a:t>
            </a:fld>
            <a:endParaRPr/>
          </a:p>
        </p:txBody>
      </p:sp>
      <p:grpSp>
        <p:nvGrpSpPr>
          <p:cNvPr id="1003" name="Google Shape;1003;p7"/>
          <p:cNvGrpSpPr/>
          <p:nvPr/>
        </p:nvGrpSpPr>
        <p:grpSpPr>
          <a:xfrm>
            <a:off x="-503674" y="1237018"/>
            <a:ext cx="5657921" cy="3192451"/>
            <a:chOff x="-5715543" y="207647"/>
            <a:chExt cx="6625200" cy="3762907"/>
          </a:xfrm>
        </p:grpSpPr>
        <p:sp>
          <p:nvSpPr>
            <p:cNvPr id="1004" name="Google Shape;1004;p7"/>
            <p:cNvSpPr/>
            <p:nvPr/>
          </p:nvSpPr>
          <p:spPr>
            <a:xfrm>
              <a:off x="-2427524" y="282449"/>
              <a:ext cx="45000" cy="438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05" name="Google Shape;1005;p7"/>
            <p:cNvSpPr/>
            <p:nvPr/>
          </p:nvSpPr>
          <p:spPr>
            <a:xfrm>
              <a:off x="-5081178" y="207647"/>
              <a:ext cx="5372700" cy="368160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06" name="Google Shape;1006;p7"/>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07" name="Google Shape;1007;p7"/>
            <p:cNvGrpSpPr/>
            <p:nvPr/>
          </p:nvGrpSpPr>
          <p:grpSpPr>
            <a:xfrm>
              <a:off x="-5715543" y="3770615"/>
              <a:ext cx="6625200" cy="199939"/>
              <a:chOff x="-5715543" y="3770615"/>
              <a:chExt cx="6625200" cy="199939"/>
            </a:xfrm>
          </p:grpSpPr>
          <p:sp>
            <p:nvSpPr>
              <p:cNvPr id="1008" name="Google Shape;1008;p7"/>
              <p:cNvSpPr/>
              <p:nvPr/>
            </p:nvSpPr>
            <p:spPr>
              <a:xfrm>
                <a:off x="-5706018" y="3849586"/>
                <a:ext cx="6603820" cy="120968"/>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38" scaled="0"/>
              </a:gradFill>
              <a:ln>
                <a:noFill/>
              </a:ln>
              <a:effectLst>
                <a:outerShdw blurRad="12700" dist="25400" dir="5400000" algn="t" rotWithShape="0">
                  <a:srgbClr val="262626"/>
                </a:outerShdw>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09" name="Google Shape;1009;p7"/>
              <p:cNvSpPr/>
              <p:nvPr/>
            </p:nvSpPr>
            <p:spPr>
              <a:xfrm>
                <a:off x="-5715543" y="3770615"/>
                <a:ext cx="6625200"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863" scaled="0"/>
              </a:gradFill>
              <a:ln>
                <a:noFill/>
              </a:ln>
              <a:effectLst>
                <a:reflection stA="50000" endA="300" endPos="90000" dist="50800" dir="5400000" fadeDir="5400012"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10" name="Google Shape;1010;p7"/>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11" name="Google Shape;1011;p7"/>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12" name="Google Shape;1012;p7"/>
          <p:cNvSpPr/>
          <p:nvPr/>
        </p:nvSpPr>
        <p:spPr>
          <a:xfrm>
            <a:off x="4921802" y="2209466"/>
            <a:ext cx="3321000" cy="362284"/>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0" i="0" u="none" strike="noStrike" cap="none">
                <a:solidFill>
                  <a:srgbClr val="616161"/>
                </a:solidFill>
                <a:latin typeface="Verdana"/>
                <a:ea typeface="Verdana"/>
                <a:cs typeface="Verdana"/>
                <a:sym typeface="Verdana"/>
              </a:rPr>
              <a:t>PLEANÁIL D’FHEACHTAS</a:t>
            </a:r>
            <a:endParaRPr sz="1800" b="0" i="0" u="none" strike="noStrike" cap="none">
              <a:solidFill>
                <a:srgbClr val="616161"/>
              </a:solidFill>
              <a:latin typeface="Verdana"/>
              <a:ea typeface="Verdana"/>
              <a:cs typeface="Verdana"/>
              <a:sym typeface="Verdana"/>
            </a:endParaRPr>
          </a:p>
        </p:txBody>
      </p:sp>
      <p:sp>
        <p:nvSpPr>
          <p:cNvPr id="1013" name="Google Shape;1013;p7"/>
          <p:cNvSpPr/>
          <p:nvPr/>
        </p:nvSpPr>
        <p:spPr>
          <a:xfrm>
            <a:off x="4921802" y="2688359"/>
            <a:ext cx="3844500" cy="3762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 sz="1800" b="0" i="0" u="none" strike="noStrike" cap="none">
                <a:solidFill>
                  <a:srgbClr val="34B2E4"/>
                </a:solidFill>
                <a:latin typeface="Verdana"/>
                <a:ea typeface="Verdana"/>
                <a:cs typeface="Verdana"/>
                <a:sym typeface="Verdana"/>
              </a:rPr>
              <a:t>ACMHAINNÍ SAOR IN AISCE</a:t>
            </a:r>
            <a:endParaRPr sz="1800" b="0" i="0" u="none" strike="noStrike" cap="none">
              <a:solidFill>
                <a:srgbClr val="34B2E4"/>
              </a:solidFill>
              <a:latin typeface="Verdana"/>
              <a:ea typeface="Verdana"/>
              <a:cs typeface="Verdana"/>
              <a:sym typeface="Verdana"/>
            </a:endParaRPr>
          </a:p>
        </p:txBody>
      </p:sp>
      <p:sp>
        <p:nvSpPr>
          <p:cNvPr id="1014" name="Google Shape;1014;p7"/>
          <p:cNvSpPr/>
          <p:nvPr/>
        </p:nvSpPr>
        <p:spPr>
          <a:xfrm>
            <a:off x="4921801" y="3239591"/>
            <a:ext cx="3844499" cy="461700"/>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 sz="1600" b="0" i="0" u="none" strike="noStrike" cap="none">
                <a:solidFill>
                  <a:srgbClr val="FE912A"/>
                </a:solidFill>
                <a:latin typeface="Verdana"/>
                <a:ea typeface="Verdana"/>
                <a:cs typeface="Verdana"/>
                <a:sym typeface="Verdana"/>
              </a:rPr>
              <a:t>BANDAÍ ROSTA LSI SAOR IN AISCE</a:t>
            </a:r>
            <a:endParaRPr sz="500" b="0" i="0" u="none" strike="noStrike" cap="none">
              <a:solidFill>
                <a:srgbClr val="616161"/>
              </a:solidFill>
              <a:latin typeface="Verdana"/>
              <a:ea typeface="Verdana"/>
              <a:cs typeface="Verdana"/>
              <a:sym typeface="Verdana"/>
            </a:endParaRPr>
          </a:p>
        </p:txBody>
      </p:sp>
      <p:sp>
        <p:nvSpPr>
          <p:cNvPr id="1015" name="Google Shape;1015;p7"/>
          <p:cNvSpPr/>
          <p:nvPr/>
        </p:nvSpPr>
        <p:spPr>
          <a:xfrm>
            <a:off x="4921802" y="3747079"/>
            <a:ext cx="33210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 sz="1600" b="0" i="0" u="none" strike="noStrike" cap="none">
                <a:solidFill>
                  <a:srgbClr val="5142BB"/>
                </a:solidFill>
                <a:latin typeface="Verdana"/>
                <a:ea typeface="Verdana"/>
                <a:cs typeface="Verdana"/>
                <a:sym typeface="Verdana"/>
              </a:rPr>
              <a:t>FÍSEÁIN &amp; CUIR I LÁTHAIR</a:t>
            </a:r>
            <a:endParaRPr sz="1600" b="0" i="0" u="none" strike="noStrike" cap="none">
              <a:solidFill>
                <a:srgbClr val="5142BB"/>
              </a:solidFill>
              <a:latin typeface="Verdana"/>
              <a:ea typeface="Verdana"/>
              <a:cs typeface="Verdana"/>
              <a:sym typeface="Verdana"/>
            </a:endParaRPr>
          </a:p>
        </p:txBody>
      </p:sp>
      <p:sp>
        <p:nvSpPr>
          <p:cNvPr id="1016" name="Google Shape;1016;p7"/>
          <p:cNvSpPr/>
          <p:nvPr/>
        </p:nvSpPr>
        <p:spPr>
          <a:xfrm>
            <a:off x="4921803" y="1729569"/>
            <a:ext cx="2856300" cy="34200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 sz="1600" b="0" i="0" u="none" strike="noStrike" cap="none">
                <a:solidFill>
                  <a:srgbClr val="076097"/>
                </a:solidFill>
                <a:latin typeface="Verdana"/>
                <a:ea typeface="Verdana"/>
                <a:cs typeface="Verdana"/>
                <a:sym typeface="Verdana"/>
              </a:rPr>
              <a:t>SMAOINTE &amp; SPREAGADH </a:t>
            </a:r>
            <a:endParaRPr sz="1400" b="0" i="0" u="none" strike="noStrike" cap="none">
              <a:solidFill>
                <a:srgbClr val="000000"/>
              </a:solidFill>
              <a:latin typeface="Arial"/>
              <a:ea typeface="Arial"/>
              <a:cs typeface="Arial"/>
              <a:sym typeface="Arial"/>
            </a:endParaRPr>
          </a:p>
        </p:txBody>
      </p:sp>
      <p:pic>
        <p:nvPicPr>
          <p:cNvPr id="1017" name="Google Shape;1017;p7"/>
          <p:cNvPicPr preferRelativeResize="0"/>
          <p:nvPr/>
        </p:nvPicPr>
        <p:blipFill rotWithShape="1">
          <a:blip r:embed="rId3">
            <a:alphaModFix/>
          </a:blip>
          <a:srcRect t="8143" b="6835"/>
          <a:stretch/>
        </p:blipFill>
        <p:spPr>
          <a:xfrm>
            <a:off x="191467" y="1419817"/>
            <a:ext cx="4202215" cy="2708471"/>
          </a:xfrm>
          <a:prstGeom prst="rect">
            <a:avLst/>
          </a:prstGeom>
          <a:noFill/>
          <a:ln>
            <a:noFill/>
          </a:ln>
        </p:spPr>
      </p:pic>
      <p:grpSp>
        <p:nvGrpSpPr>
          <p:cNvPr id="1018" name="Google Shape;1018;p7"/>
          <p:cNvGrpSpPr/>
          <p:nvPr/>
        </p:nvGrpSpPr>
        <p:grpSpPr>
          <a:xfrm rot="10800000" flipH="1">
            <a:off x="4183537" y="1683048"/>
            <a:ext cx="599784" cy="515009"/>
            <a:chOff x="21793163" y="6498754"/>
            <a:chExt cx="1848903" cy="1371527"/>
          </a:xfrm>
        </p:grpSpPr>
        <p:sp>
          <p:nvSpPr>
            <p:cNvPr id="1019" name="Google Shape;1019;p7"/>
            <p:cNvSpPr/>
            <p:nvPr/>
          </p:nvSpPr>
          <p:spPr>
            <a:xfrm rot="5400000">
              <a:off x="23292866" y="6365554"/>
              <a:ext cx="216000" cy="482400"/>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0" name="Google Shape;1020;p7"/>
            <p:cNvSpPr/>
            <p:nvPr/>
          </p:nvSpPr>
          <p:spPr>
            <a:xfrm rot="10800000" flipH="1">
              <a:off x="21793163" y="6710781"/>
              <a:ext cx="1836300" cy="11595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1021" name="Google Shape;1021;p7"/>
          <p:cNvGrpSpPr/>
          <p:nvPr/>
        </p:nvGrpSpPr>
        <p:grpSpPr>
          <a:xfrm rot="10800000" flipH="1">
            <a:off x="4183520" y="2185922"/>
            <a:ext cx="599783" cy="515009"/>
            <a:chOff x="21793167" y="6498754"/>
            <a:chExt cx="1848898" cy="1371527"/>
          </a:xfrm>
        </p:grpSpPr>
        <p:sp>
          <p:nvSpPr>
            <p:cNvPr id="1022" name="Google Shape;1022;p7"/>
            <p:cNvSpPr/>
            <p:nvPr/>
          </p:nvSpPr>
          <p:spPr>
            <a:xfrm rot="5400000">
              <a:off x="23292866" y="6365554"/>
              <a:ext cx="216000" cy="482400"/>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3" name="Google Shape;1023;p7"/>
            <p:cNvSpPr/>
            <p:nvPr/>
          </p:nvSpPr>
          <p:spPr>
            <a:xfrm rot="10800000" flipH="1">
              <a:off x="21793167" y="6710781"/>
              <a:ext cx="1836300" cy="1159500"/>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1024" name="Google Shape;1024;p7"/>
          <p:cNvGrpSpPr/>
          <p:nvPr/>
        </p:nvGrpSpPr>
        <p:grpSpPr>
          <a:xfrm rot="10800000" flipH="1">
            <a:off x="4183520" y="3191670"/>
            <a:ext cx="599783" cy="515009"/>
            <a:chOff x="21793167" y="6498754"/>
            <a:chExt cx="1848898" cy="1371527"/>
          </a:xfrm>
        </p:grpSpPr>
        <p:sp>
          <p:nvSpPr>
            <p:cNvPr id="1025" name="Google Shape;1025;p7"/>
            <p:cNvSpPr/>
            <p:nvPr/>
          </p:nvSpPr>
          <p:spPr>
            <a:xfrm rot="5400000">
              <a:off x="23292866" y="6365554"/>
              <a:ext cx="216000" cy="482400"/>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6" name="Google Shape;1026;p7"/>
            <p:cNvSpPr/>
            <p:nvPr/>
          </p:nvSpPr>
          <p:spPr>
            <a:xfrm rot="10800000" flipH="1">
              <a:off x="21793167" y="6710781"/>
              <a:ext cx="1836300" cy="1159500"/>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1027" name="Google Shape;1027;p7"/>
          <p:cNvGrpSpPr/>
          <p:nvPr/>
        </p:nvGrpSpPr>
        <p:grpSpPr>
          <a:xfrm rot="10800000" flipH="1">
            <a:off x="4183520" y="3694545"/>
            <a:ext cx="599783" cy="515009"/>
            <a:chOff x="21793167" y="6498754"/>
            <a:chExt cx="1848898" cy="1371527"/>
          </a:xfrm>
        </p:grpSpPr>
        <p:sp>
          <p:nvSpPr>
            <p:cNvPr id="1028" name="Google Shape;1028;p7"/>
            <p:cNvSpPr/>
            <p:nvPr/>
          </p:nvSpPr>
          <p:spPr>
            <a:xfrm rot="5400000">
              <a:off x="23292866" y="6365554"/>
              <a:ext cx="216000" cy="482400"/>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29" name="Google Shape;1029;p7"/>
            <p:cNvSpPr/>
            <p:nvPr/>
          </p:nvSpPr>
          <p:spPr>
            <a:xfrm rot="10800000" flipH="1">
              <a:off x="21793167" y="6710781"/>
              <a:ext cx="1836300" cy="1159500"/>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1030" name="Google Shape;1030;p7"/>
          <p:cNvGrpSpPr/>
          <p:nvPr/>
        </p:nvGrpSpPr>
        <p:grpSpPr>
          <a:xfrm rot="10800000" flipH="1">
            <a:off x="4183520" y="2688797"/>
            <a:ext cx="599783" cy="515009"/>
            <a:chOff x="21793167" y="6498754"/>
            <a:chExt cx="1848898" cy="1371527"/>
          </a:xfrm>
        </p:grpSpPr>
        <p:sp>
          <p:nvSpPr>
            <p:cNvPr id="1031" name="Google Shape;1031;p7"/>
            <p:cNvSpPr/>
            <p:nvPr/>
          </p:nvSpPr>
          <p:spPr>
            <a:xfrm rot="5400000">
              <a:off x="23292866" y="6365554"/>
              <a:ext cx="216000" cy="482400"/>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1032" name="Google Shape;1032;p7"/>
            <p:cNvSpPr/>
            <p:nvPr/>
          </p:nvSpPr>
          <p:spPr>
            <a:xfrm rot="10800000" flipH="1">
              <a:off x="21793167" y="6710781"/>
              <a:ext cx="1836300" cy="1159500"/>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1033" name="Google Shape;1033;p7"/>
          <p:cNvSpPr/>
          <p:nvPr/>
        </p:nvSpPr>
        <p:spPr>
          <a:xfrm>
            <a:off x="4963944" y="676087"/>
            <a:ext cx="3445960" cy="3720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000000"/>
              </a:buClr>
              <a:buSzPts val="1400"/>
              <a:buFont typeface="Arial"/>
              <a:buNone/>
            </a:pPr>
            <a:r>
              <a:rPr lang="en" sz="1600" b="1" i="0" u="none" strike="noStrike" cap="none" dirty="0" err="1">
                <a:solidFill>
                  <a:srgbClr val="FFC000"/>
                </a:solidFill>
                <a:latin typeface="Montserrat"/>
                <a:ea typeface="Montserrat"/>
                <a:cs typeface="Montserrat"/>
                <a:sym typeface="Montserrat"/>
              </a:rPr>
              <a:t>webwise.ie</a:t>
            </a:r>
            <a:r>
              <a:rPr lang="en" sz="1600" b="1" i="0" u="none" strike="noStrike" cap="none" dirty="0">
                <a:solidFill>
                  <a:srgbClr val="FFC000"/>
                </a:solidFill>
                <a:latin typeface="Montserrat"/>
                <a:ea typeface="Montserrat"/>
                <a:cs typeface="Montserrat"/>
                <a:sym typeface="Montserrat"/>
              </a:rPr>
              <a:t>/</a:t>
            </a:r>
            <a:r>
              <a:rPr lang="en" sz="1600" b="1" i="0" u="none" strike="noStrike" cap="none" dirty="0" err="1">
                <a:solidFill>
                  <a:srgbClr val="FFC000"/>
                </a:solidFill>
                <a:latin typeface="Montserrat"/>
                <a:ea typeface="Montserrat"/>
                <a:cs typeface="Montserrat"/>
                <a:sym typeface="Montserrat"/>
              </a:rPr>
              <a:t>saferinternetday</a:t>
            </a:r>
            <a:endParaRPr sz="1600" b="0" i="0" u="none" strike="noStrike" cap="none" dirty="0">
              <a:solidFill>
                <a:srgbClr val="000000"/>
              </a:solidFill>
              <a:latin typeface="Montserrat"/>
              <a:ea typeface="Montserrat"/>
              <a:cs typeface="Montserrat"/>
              <a:sym typeface="Montserrat"/>
            </a:endParaRPr>
          </a:p>
        </p:txBody>
      </p:sp>
      <p:pic>
        <p:nvPicPr>
          <p:cNvPr id="1034" name="Google Shape;1034;p7"/>
          <p:cNvPicPr preferRelativeResize="0"/>
          <p:nvPr/>
        </p:nvPicPr>
        <p:blipFill rotWithShape="1">
          <a:blip r:embed="rId4">
            <a:alphaModFix/>
          </a:blip>
          <a:srcRect/>
          <a:stretch/>
        </p:blipFill>
        <p:spPr>
          <a:xfrm>
            <a:off x="211437" y="4627537"/>
            <a:ext cx="1825707" cy="404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3"/>
                                        </p:tgtEl>
                                        <p:attrNameLst>
                                          <p:attrName>style.visibility</p:attrName>
                                        </p:attrNameLst>
                                      </p:cBhvr>
                                      <p:to>
                                        <p:strVal val="visible"/>
                                      </p:to>
                                    </p:set>
                                    <p:animEffect transition="in" filter="fade">
                                      <p:cBhvr>
                                        <p:cTn id="7" dur="750"/>
                                        <p:tgtEl>
                                          <p:spTgt spid="1003"/>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018"/>
                                        </p:tgtEl>
                                        <p:attrNameLst>
                                          <p:attrName>style.visibility</p:attrName>
                                        </p:attrNameLst>
                                      </p:cBhvr>
                                      <p:to>
                                        <p:strVal val="visible"/>
                                      </p:to>
                                    </p:set>
                                    <p:anim calcmode="lin" valueType="num">
                                      <p:cBhvr additive="base">
                                        <p:cTn id="11" dur="400"/>
                                        <p:tgtEl>
                                          <p:spTgt spid="1018"/>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1012"/>
                                        </p:tgtEl>
                                        <p:attrNameLst>
                                          <p:attrName>style.visibility</p:attrName>
                                        </p:attrNameLst>
                                      </p:cBhvr>
                                      <p:to>
                                        <p:strVal val="visible"/>
                                      </p:to>
                                    </p:set>
                                    <p:animEffect transition="in" filter="fade">
                                      <p:cBhvr>
                                        <p:cTn id="14" dur="500"/>
                                        <p:tgtEl>
                                          <p:spTgt spid="1012"/>
                                        </p:tgtEl>
                                      </p:cBhvr>
                                    </p:animEffect>
                                  </p:childTnLst>
                                </p:cTn>
                              </p:par>
                            </p:childTnLst>
                          </p:cTn>
                        </p:par>
                        <p:par>
                          <p:cTn id="15" fill="hold">
                            <p:stCondLst>
                              <p:cond delay="1250"/>
                            </p:stCondLst>
                            <p:childTnLst>
                              <p:par>
                                <p:cTn id="16" presetID="2" presetClass="entr" presetSubtype="8" fill="hold" nodeType="afterEffect">
                                  <p:stCondLst>
                                    <p:cond delay="0"/>
                                  </p:stCondLst>
                                  <p:childTnLst>
                                    <p:set>
                                      <p:cBhvr>
                                        <p:cTn id="17" dur="1" fill="hold">
                                          <p:stCondLst>
                                            <p:cond delay="0"/>
                                          </p:stCondLst>
                                        </p:cTn>
                                        <p:tgtEl>
                                          <p:spTgt spid="1021"/>
                                        </p:tgtEl>
                                        <p:attrNameLst>
                                          <p:attrName>style.visibility</p:attrName>
                                        </p:attrNameLst>
                                      </p:cBhvr>
                                      <p:to>
                                        <p:strVal val="visible"/>
                                      </p:to>
                                    </p:set>
                                    <p:anim calcmode="lin" valueType="num">
                                      <p:cBhvr additive="base">
                                        <p:cTn id="18" dur="400"/>
                                        <p:tgtEl>
                                          <p:spTgt spid="1021"/>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1013"/>
                                        </p:tgtEl>
                                        <p:attrNameLst>
                                          <p:attrName>style.visibility</p:attrName>
                                        </p:attrNameLst>
                                      </p:cBhvr>
                                      <p:to>
                                        <p:strVal val="visible"/>
                                      </p:to>
                                    </p:set>
                                    <p:animEffect transition="in" filter="fade">
                                      <p:cBhvr>
                                        <p:cTn id="21" dur="500"/>
                                        <p:tgtEl>
                                          <p:spTgt spid="1013"/>
                                        </p:tgtEl>
                                      </p:cBhvr>
                                    </p:animEffect>
                                  </p:childTnLst>
                                </p:cTn>
                              </p:par>
                              <p:par>
                                <p:cTn id="22" presetID="10" presetClass="entr" presetSubtype="0" fill="hold" nodeType="withEffect">
                                  <p:stCondLst>
                                    <p:cond delay="100"/>
                                  </p:stCondLst>
                                  <p:childTnLst>
                                    <p:set>
                                      <p:cBhvr>
                                        <p:cTn id="23" dur="1" fill="hold">
                                          <p:stCondLst>
                                            <p:cond delay="0"/>
                                          </p:stCondLst>
                                        </p:cTn>
                                        <p:tgtEl>
                                          <p:spTgt spid="1014"/>
                                        </p:tgtEl>
                                        <p:attrNameLst>
                                          <p:attrName>style.visibility</p:attrName>
                                        </p:attrNameLst>
                                      </p:cBhvr>
                                      <p:to>
                                        <p:strVal val="visible"/>
                                      </p:to>
                                    </p:set>
                                    <p:animEffect transition="in" filter="fade">
                                      <p:cBhvr>
                                        <p:cTn id="24" dur="500"/>
                                        <p:tgtEl>
                                          <p:spTgt spid="1014"/>
                                        </p:tgtEl>
                                      </p:cBhvr>
                                    </p:animEffect>
                                  </p:childTnLst>
                                </p:cTn>
                              </p:par>
                            </p:childTnLst>
                          </p:cTn>
                        </p:par>
                        <p:par>
                          <p:cTn id="25" fill="hold">
                            <p:stCondLst>
                              <p:cond delay="1750"/>
                            </p:stCondLst>
                            <p:childTnLst>
                              <p:par>
                                <p:cTn id="26" presetID="2" presetClass="entr" presetSubtype="8" fill="hold" nodeType="afterEffect">
                                  <p:stCondLst>
                                    <p:cond delay="0"/>
                                  </p:stCondLst>
                                  <p:childTnLst>
                                    <p:set>
                                      <p:cBhvr>
                                        <p:cTn id="27" dur="1" fill="hold">
                                          <p:stCondLst>
                                            <p:cond delay="0"/>
                                          </p:stCondLst>
                                        </p:cTn>
                                        <p:tgtEl>
                                          <p:spTgt spid="1024"/>
                                        </p:tgtEl>
                                        <p:attrNameLst>
                                          <p:attrName>style.visibility</p:attrName>
                                        </p:attrNameLst>
                                      </p:cBhvr>
                                      <p:to>
                                        <p:strVal val="visible"/>
                                      </p:to>
                                    </p:set>
                                    <p:anim calcmode="lin" valueType="num">
                                      <p:cBhvr additive="base">
                                        <p:cTn id="28" dur="400"/>
                                        <p:tgtEl>
                                          <p:spTgt spid="1024"/>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1015"/>
                                        </p:tgtEl>
                                        <p:attrNameLst>
                                          <p:attrName>style.visibility</p:attrName>
                                        </p:attrNameLst>
                                      </p:cBhvr>
                                      <p:to>
                                        <p:strVal val="visible"/>
                                      </p:to>
                                    </p:set>
                                    <p:animEffect transition="in" filter="fade">
                                      <p:cBhvr>
                                        <p:cTn id="31" dur="500"/>
                                        <p:tgtEl>
                                          <p:spTgt spid="1015"/>
                                        </p:tgtEl>
                                      </p:cBhvr>
                                    </p:animEffect>
                                  </p:childTnLst>
                                </p:cTn>
                              </p:par>
                            </p:childTnLst>
                          </p:cTn>
                        </p:par>
                        <p:par>
                          <p:cTn id="32" fill="hold">
                            <p:stCondLst>
                              <p:cond delay="2250"/>
                            </p:stCondLst>
                            <p:childTnLst>
                              <p:par>
                                <p:cTn id="33" presetID="2" presetClass="entr" presetSubtype="8" fill="hold" nodeType="afterEffect">
                                  <p:stCondLst>
                                    <p:cond delay="0"/>
                                  </p:stCondLst>
                                  <p:childTnLst>
                                    <p:set>
                                      <p:cBhvr>
                                        <p:cTn id="34" dur="1" fill="hold">
                                          <p:stCondLst>
                                            <p:cond delay="0"/>
                                          </p:stCondLst>
                                        </p:cTn>
                                        <p:tgtEl>
                                          <p:spTgt spid="1027"/>
                                        </p:tgtEl>
                                        <p:attrNameLst>
                                          <p:attrName>style.visibility</p:attrName>
                                        </p:attrNameLst>
                                      </p:cBhvr>
                                      <p:to>
                                        <p:strVal val="visible"/>
                                      </p:to>
                                    </p:set>
                                    <p:anim calcmode="lin" valueType="num">
                                      <p:cBhvr additive="base">
                                        <p:cTn id="35" dur="400"/>
                                        <p:tgtEl>
                                          <p:spTgt spid="1027"/>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1016"/>
                                        </p:tgtEl>
                                        <p:attrNameLst>
                                          <p:attrName>style.visibility</p:attrName>
                                        </p:attrNameLst>
                                      </p:cBhvr>
                                      <p:to>
                                        <p:strVal val="visible"/>
                                      </p:to>
                                    </p:set>
                                    <p:animEffect transition="in" filter="fade">
                                      <p:cBhvr>
                                        <p:cTn id="38" dur="500"/>
                                        <p:tgtEl>
                                          <p:spTgt spid="1016"/>
                                        </p:tgtEl>
                                      </p:cBhvr>
                                    </p:animEffect>
                                  </p:childTnLst>
                                </p:cTn>
                              </p:par>
                            </p:childTnLst>
                          </p:cTn>
                        </p:par>
                        <p:par>
                          <p:cTn id="39" fill="hold">
                            <p:stCondLst>
                              <p:cond delay="2750"/>
                            </p:stCondLst>
                            <p:childTnLst>
                              <p:par>
                                <p:cTn id="40" presetID="2" presetClass="entr" presetSubtype="8" fill="hold" nodeType="after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additive="base">
                                        <p:cTn id="42" dur="400"/>
                                        <p:tgtEl>
                                          <p:spTgt spid="10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5</a:t>
            </a:fld>
            <a:endParaRPr/>
          </a:p>
        </p:txBody>
      </p:sp>
      <p:grpSp>
        <p:nvGrpSpPr>
          <p:cNvPr id="1040" name="Google Shape;1040;p9"/>
          <p:cNvGrpSpPr/>
          <p:nvPr/>
        </p:nvGrpSpPr>
        <p:grpSpPr>
          <a:xfrm>
            <a:off x="4239011" y="719240"/>
            <a:ext cx="4710233" cy="3525314"/>
            <a:chOff x="531240" y="2245624"/>
            <a:chExt cx="4710233" cy="3525314"/>
          </a:xfrm>
        </p:grpSpPr>
        <p:pic>
          <p:nvPicPr>
            <p:cNvPr id="1041" name="Google Shape;1041;p9"/>
            <p:cNvPicPr preferRelativeResize="0"/>
            <p:nvPr/>
          </p:nvPicPr>
          <p:blipFill rotWithShape="1">
            <a:blip r:embed="rId3">
              <a:alphaModFix/>
            </a:blip>
            <a:srcRect/>
            <a:stretch/>
          </p:blipFill>
          <p:spPr>
            <a:xfrm rot="5400000">
              <a:off x="1123699" y="1653165"/>
              <a:ext cx="3525314" cy="4710233"/>
            </a:xfrm>
            <a:prstGeom prst="rect">
              <a:avLst/>
            </a:prstGeom>
            <a:noFill/>
            <a:ln>
              <a:noFill/>
            </a:ln>
          </p:spPr>
        </p:pic>
        <p:sp>
          <p:nvSpPr>
            <p:cNvPr id="1042" name="Google Shape;1042;p9"/>
            <p:cNvSpPr/>
            <p:nvPr/>
          </p:nvSpPr>
          <p:spPr>
            <a:xfrm>
              <a:off x="1109749" y="2580941"/>
              <a:ext cx="3703320" cy="2826143"/>
            </a:xfrm>
            <a:prstGeom prst="rect">
              <a:avLst/>
            </a:prstGeom>
            <a:solidFill>
              <a:srgbClr val="FFCA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pic>
        <p:nvPicPr>
          <p:cNvPr id="1043" name="Google Shape;1043;p9"/>
          <p:cNvPicPr preferRelativeResize="0"/>
          <p:nvPr/>
        </p:nvPicPr>
        <p:blipFill rotWithShape="1">
          <a:blip r:embed="rId4">
            <a:alphaModFix/>
          </a:blip>
          <a:srcRect l="9579" t="15085" r="5992" b="-3032"/>
          <a:stretch/>
        </p:blipFill>
        <p:spPr>
          <a:xfrm>
            <a:off x="4817520" y="1054557"/>
            <a:ext cx="3857900" cy="2953931"/>
          </a:xfrm>
          <a:prstGeom prst="rect">
            <a:avLst/>
          </a:prstGeom>
          <a:noFill/>
          <a:ln>
            <a:noFill/>
          </a:ln>
        </p:spPr>
      </p:pic>
      <p:pic>
        <p:nvPicPr>
          <p:cNvPr id="1044" name="Google Shape;1044;p9"/>
          <p:cNvPicPr preferRelativeResize="0"/>
          <p:nvPr/>
        </p:nvPicPr>
        <p:blipFill rotWithShape="1">
          <a:blip r:embed="rId5">
            <a:alphaModFix/>
          </a:blip>
          <a:srcRect/>
          <a:stretch/>
        </p:blipFill>
        <p:spPr>
          <a:xfrm>
            <a:off x="3215037" y="4468829"/>
            <a:ext cx="2542005" cy="562043"/>
          </a:xfrm>
          <a:prstGeom prst="rect">
            <a:avLst/>
          </a:prstGeom>
          <a:noFill/>
          <a:ln>
            <a:noFill/>
          </a:ln>
        </p:spPr>
      </p:pic>
      <p:sp>
        <p:nvSpPr>
          <p:cNvPr id="1045" name="Google Shape;1045;p9"/>
          <p:cNvSpPr/>
          <p:nvPr/>
        </p:nvSpPr>
        <p:spPr>
          <a:xfrm>
            <a:off x="444855" y="499950"/>
            <a:ext cx="3504900" cy="35393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200" b="1" i="0" u="none" strike="noStrike" cap="none">
                <a:solidFill>
                  <a:srgbClr val="FFA400"/>
                </a:solidFill>
                <a:latin typeface="Montserrat"/>
                <a:ea typeface="Montserrat"/>
                <a:cs typeface="Montserrat"/>
                <a:sym typeface="Montserrat"/>
              </a:rPr>
              <a:t>Déanaimis machnamh...</a:t>
            </a:r>
            <a:endParaRPr/>
          </a:p>
          <a:p>
            <a:pPr marL="0" marR="0" lvl="0" indent="0" algn="l" rtl="0">
              <a:lnSpc>
                <a:spcPct val="100000"/>
              </a:lnSpc>
              <a:spcBef>
                <a:spcPts val="0"/>
              </a:spcBef>
              <a:spcAft>
                <a:spcPts val="0"/>
              </a:spcAft>
              <a:buNone/>
            </a:pPr>
            <a:r>
              <a:rPr lang="en" sz="3200" b="1" i="0" u="none" strike="noStrike" cap="none">
                <a:solidFill>
                  <a:srgbClr val="FFA400"/>
                </a:solidFill>
                <a:latin typeface="Montserrat"/>
                <a:ea typeface="Montserrat"/>
                <a:cs typeface="Montserrat"/>
                <a:sym typeface="Montserrat"/>
              </a:rPr>
              <a:t>Na buntáistí agus na míbhuntáistí </a:t>
            </a:r>
            <a:endParaRPr/>
          </a:p>
          <a:p>
            <a:pPr marL="0" marR="0" lvl="0" indent="0" algn="l" rtl="0">
              <a:lnSpc>
                <a:spcPct val="100000"/>
              </a:lnSpc>
              <a:spcBef>
                <a:spcPts val="0"/>
              </a:spcBef>
              <a:spcAft>
                <a:spcPts val="0"/>
              </a:spcAft>
              <a:buNone/>
            </a:pPr>
            <a:r>
              <a:rPr lang="en" sz="3200" b="1" i="0" u="none" strike="noStrike" cap="none">
                <a:solidFill>
                  <a:srgbClr val="FFA400"/>
                </a:solidFill>
                <a:latin typeface="Montserrat"/>
                <a:ea typeface="Montserrat"/>
                <a:cs typeface="Montserrat"/>
                <a:sym typeface="Montserrat"/>
              </a:rPr>
              <a:t>a bhaineann leis an idirlíon?</a:t>
            </a:r>
            <a:endParaRPr sz="32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6</a:t>
            </a:fld>
            <a:endParaRPr/>
          </a:p>
        </p:txBody>
      </p:sp>
      <p:sp>
        <p:nvSpPr>
          <p:cNvPr id="1051" name="Google Shape;1051;p10"/>
          <p:cNvSpPr/>
          <p:nvPr/>
        </p:nvSpPr>
        <p:spPr>
          <a:xfrm>
            <a:off x="630744" y="1560626"/>
            <a:ext cx="3504900" cy="2785338"/>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 sz="2800" b="1" i="0" u="none" strike="noStrike" cap="none">
                <a:solidFill>
                  <a:srgbClr val="FF0000"/>
                </a:solidFill>
                <a:latin typeface="Montserrat"/>
                <a:ea typeface="Montserrat"/>
                <a:cs typeface="Montserrat"/>
                <a:sym typeface="Montserrat"/>
              </a:rPr>
              <a:t>Cén chaoi ar féidir linn na nithe diúltacha ar an idirlíon a sheachaint?</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10"/>
          <p:cNvSpPr/>
          <p:nvPr/>
        </p:nvSpPr>
        <p:spPr>
          <a:xfrm>
            <a:off x="4205118" y="1127022"/>
            <a:ext cx="4691706" cy="365254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4C4C4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3" name="Google Shape;1053;p10"/>
          <p:cNvPicPr preferRelativeResize="0"/>
          <p:nvPr/>
        </p:nvPicPr>
        <p:blipFill rotWithShape="1">
          <a:blip r:embed="rId3">
            <a:alphaModFix/>
          </a:blip>
          <a:srcRect/>
          <a:stretch/>
        </p:blipFill>
        <p:spPr>
          <a:xfrm>
            <a:off x="472368" y="142618"/>
            <a:ext cx="2542005" cy="562043"/>
          </a:xfrm>
          <a:prstGeom prst="rect">
            <a:avLst/>
          </a:prstGeom>
          <a:noFill/>
          <a:ln>
            <a:noFill/>
          </a:ln>
        </p:spPr>
      </p:pic>
      <p:pic>
        <p:nvPicPr>
          <p:cNvPr id="1054" name="Google Shape;1054;p10"/>
          <p:cNvPicPr preferRelativeResize="0"/>
          <p:nvPr/>
        </p:nvPicPr>
        <p:blipFill rotWithShape="1">
          <a:blip r:embed="rId4">
            <a:alphaModFix/>
          </a:blip>
          <a:srcRect l="600" t="-7635" r="223" b="12914"/>
          <a:stretch/>
        </p:blipFill>
        <p:spPr>
          <a:xfrm>
            <a:off x="4344066" y="1056866"/>
            <a:ext cx="4413810" cy="30550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7</a:t>
            </a:fld>
            <a:endParaRPr/>
          </a:p>
        </p:txBody>
      </p:sp>
      <p:sp>
        <p:nvSpPr>
          <p:cNvPr id="1060" name="Google Shape;1060;p11"/>
          <p:cNvSpPr/>
          <p:nvPr/>
        </p:nvSpPr>
        <p:spPr>
          <a:xfrm>
            <a:off x="5315357" y="1248474"/>
            <a:ext cx="3504900" cy="327778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3000" b="1" i="0" u="none" strike="noStrike" cap="none">
                <a:solidFill>
                  <a:srgbClr val="00B0F0"/>
                </a:solidFill>
                <a:latin typeface="Montserrat"/>
                <a:ea typeface="Montserrat"/>
                <a:cs typeface="Montserrat"/>
                <a:sym typeface="Montserrat"/>
              </a:rPr>
              <a:t>Cé leis a labhrófá dá bhfeicfeá rud éigin ar an idirlíon nár thaitin leat?</a:t>
            </a:r>
            <a:endParaRPr/>
          </a:p>
        </p:txBody>
      </p:sp>
      <p:sp>
        <p:nvSpPr>
          <p:cNvPr id="1061" name="Google Shape;1061;p11"/>
          <p:cNvSpPr/>
          <p:nvPr/>
        </p:nvSpPr>
        <p:spPr>
          <a:xfrm>
            <a:off x="747778" y="1119366"/>
            <a:ext cx="4301408" cy="352725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4C4C4C"/>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2" name="Google Shape;1062;p11"/>
          <p:cNvPicPr preferRelativeResize="0"/>
          <p:nvPr/>
        </p:nvPicPr>
        <p:blipFill rotWithShape="1">
          <a:blip r:embed="rId3">
            <a:alphaModFix/>
          </a:blip>
          <a:srcRect/>
          <a:stretch/>
        </p:blipFill>
        <p:spPr>
          <a:xfrm>
            <a:off x="153499" y="142618"/>
            <a:ext cx="2542005" cy="562043"/>
          </a:xfrm>
          <a:prstGeom prst="rect">
            <a:avLst/>
          </a:prstGeom>
          <a:noFill/>
          <a:ln>
            <a:noFill/>
          </a:ln>
        </p:spPr>
      </p:pic>
      <p:pic>
        <p:nvPicPr>
          <p:cNvPr id="1063" name="Google Shape;1063;p11" descr="Screen Shot 2018-09-11 at 14.08.32.png"/>
          <p:cNvPicPr preferRelativeResize="0"/>
          <p:nvPr/>
        </p:nvPicPr>
        <p:blipFill rotWithShape="1">
          <a:blip r:embed="rId4">
            <a:alphaModFix/>
          </a:blip>
          <a:srcRect l="15481"/>
          <a:stretch/>
        </p:blipFill>
        <p:spPr>
          <a:xfrm>
            <a:off x="853600" y="1300175"/>
            <a:ext cx="4101750" cy="26943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
              <a:t>8</a:t>
            </a:fld>
            <a:endParaRPr/>
          </a:p>
        </p:txBody>
      </p:sp>
      <p:pic>
        <p:nvPicPr>
          <p:cNvPr id="1069" name="Google Shape;1069;p12"/>
          <p:cNvPicPr preferRelativeResize="0"/>
          <p:nvPr/>
        </p:nvPicPr>
        <p:blipFill rotWithShape="1">
          <a:blip r:embed="rId3">
            <a:alphaModFix/>
          </a:blip>
          <a:srcRect/>
          <a:stretch/>
        </p:blipFill>
        <p:spPr>
          <a:xfrm>
            <a:off x="278792" y="4036919"/>
            <a:ext cx="1042556" cy="982639"/>
          </a:xfrm>
          <a:prstGeom prst="rect">
            <a:avLst/>
          </a:prstGeom>
          <a:noFill/>
          <a:ln>
            <a:noFill/>
          </a:ln>
        </p:spPr>
      </p:pic>
      <p:sp>
        <p:nvSpPr>
          <p:cNvPr id="1070" name="Google Shape;1070;p12"/>
          <p:cNvSpPr/>
          <p:nvPr/>
        </p:nvSpPr>
        <p:spPr>
          <a:xfrm>
            <a:off x="1960743" y="1488744"/>
            <a:ext cx="6858000" cy="4162638"/>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 sz="1800" b="1" i="0" u="none" strike="noStrike" cap="none" dirty="0">
                <a:solidFill>
                  <a:srgbClr val="E7C586"/>
                </a:solidFill>
                <a:latin typeface="Montserrat"/>
                <a:ea typeface="Montserrat"/>
                <a:cs typeface="Montserrat"/>
                <a:sym typeface="Montserrat"/>
              </a:rPr>
              <a:t>Is </a:t>
            </a:r>
            <a:r>
              <a:rPr lang="en" sz="1800" b="1" i="0" u="none" strike="noStrike" cap="none" dirty="0" err="1">
                <a:solidFill>
                  <a:srgbClr val="E7C586"/>
                </a:solidFill>
                <a:latin typeface="Montserrat"/>
                <a:ea typeface="Montserrat"/>
                <a:cs typeface="Montserrat"/>
                <a:sym typeface="Montserrat"/>
              </a:rPr>
              <a:t>áis</a:t>
            </a:r>
            <a:r>
              <a:rPr lang="en" sz="1800" b="1" i="0" u="none" strike="noStrike" cap="none" dirty="0">
                <a:solidFill>
                  <a:srgbClr val="E7C586"/>
                </a:solidFill>
                <a:latin typeface="Montserrat"/>
                <a:ea typeface="Montserrat"/>
                <a:cs typeface="Montserrat"/>
                <a:sym typeface="Montserrat"/>
              </a:rPr>
              <a:t> </a:t>
            </a:r>
            <a:r>
              <a:rPr lang="en" sz="1800" b="1" i="0" u="none" strike="noStrike" cap="none" dirty="0" err="1">
                <a:solidFill>
                  <a:srgbClr val="E7C586"/>
                </a:solidFill>
                <a:latin typeface="Montserrat"/>
                <a:ea typeface="Montserrat"/>
                <a:cs typeface="Montserrat"/>
                <a:sym typeface="Montserrat"/>
              </a:rPr>
              <a:t>iontach</a:t>
            </a:r>
            <a:r>
              <a:rPr lang="en" sz="1800" b="1" i="0" u="none" strike="noStrike" cap="none" dirty="0">
                <a:solidFill>
                  <a:srgbClr val="E7C586"/>
                </a:solidFill>
                <a:latin typeface="Montserrat"/>
                <a:ea typeface="Montserrat"/>
                <a:cs typeface="Montserrat"/>
                <a:sym typeface="Montserrat"/>
              </a:rPr>
              <a:t> </a:t>
            </a:r>
            <a:r>
              <a:rPr lang="en" sz="1800" b="1" i="0" u="none" strike="noStrike" cap="none" dirty="0" err="1">
                <a:solidFill>
                  <a:srgbClr val="E7C586"/>
                </a:solidFill>
                <a:latin typeface="Montserrat"/>
                <a:ea typeface="Montserrat"/>
                <a:cs typeface="Montserrat"/>
                <a:sym typeface="Montserrat"/>
              </a:rPr>
              <a:t>é</a:t>
            </a:r>
            <a:r>
              <a:rPr lang="en" sz="1800" b="1" i="0" u="none" strike="noStrike" cap="none" dirty="0">
                <a:solidFill>
                  <a:srgbClr val="E7C586"/>
                </a:solidFill>
                <a:latin typeface="Montserrat"/>
                <a:ea typeface="Montserrat"/>
                <a:cs typeface="Montserrat"/>
                <a:sym typeface="Montserrat"/>
              </a:rPr>
              <a:t> an t-</a:t>
            </a:r>
            <a:r>
              <a:rPr lang="en" sz="1800" b="1" i="0" u="none" strike="noStrike" cap="none" dirty="0" err="1">
                <a:solidFill>
                  <a:srgbClr val="E7C586"/>
                </a:solidFill>
                <a:latin typeface="Montserrat"/>
                <a:ea typeface="Montserrat"/>
                <a:cs typeface="Montserrat"/>
                <a:sym typeface="Montserrat"/>
              </a:rPr>
              <a:t>idirlíon</a:t>
            </a:r>
            <a:r>
              <a:rPr lang="en" sz="1800" b="1" i="0" u="none" strike="noStrike" cap="none" dirty="0">
                <a:solidFill>
                  <a:srgbClr val="E7C586"/>
                </a:solidFill>
                <a:latin typeface="Montserrat"/>
                <a:ea typeface="Montserrat"/>
                <a:cs typeface="Montserrat"/>
                <a:sym typeface="Montserrat"/>
              </a:rPr>
              <a:t> is </a:t>
            </a:r>
            <a:r>
              <a:rPr lang="en" sz="1800" b="1" i="0" u="none" strike="noStrike" cap="none" dirty="0" err="1">
                <a:solidFill>
                  <a:srgbClr val="E7C586"/>
                </a:solidFill>
                <a:latin typeface="Montserrat"/>
                <a:ea typeface="Montserrat"/>
                <a:cs typeface="Montserrat"/>
                <a:sym typeface="Montserrat"/>
              </a:rPr>
              <a:t>féidir</a:t>
            </a:r>
            <a:r>
              <a:rPr lang="en" sz="1800" b="1" i="0" u="none" strike="noStrike" cap="none" dirty="0">
                <a:solidFill>
                  <a:srgbClr val="E7C586"/>
                </a:solidFill>
                <a:latin typeface="Montserrat"/>
                <a:ea typeface="Montserrat"/>
                <a:cs typeface="Montserrat"/>
                <a:sym typeface="Montserrat"/>
              </a:rPr>
              <a:t> </a:t>
            </a:r>
            <a:r>
              <a:rPr lang="en" sz="1800" b="1" i="0" u="none" strike="noStrike" cap="none" dirty="0" err="1">
                <a:solidFill>
                  <a:srgbClr val="E7C586"/>
                </a:solidFill>
                <a:latin typeface="Montserrat"/>
                <a:ea typeface="Montserrat"/>
                <a:cs typeface="Montserrat"/>
                <a:sym typeface="Montserrat"/>
              </a:rPr>
              <a:t>leat</a:t>
            </a:r>
            <a:r>
              <a:rPr lang="en" sz="1800" b="1" i="0" u="none" strike="noStrike" cap="none" dirty="0">
                <a:solidFill>
                  <a:srgbClr val="E7C586"/>
                </a:solidFill>
                <a:latin typeface="Montserrat"/>
                <a:ea typeface="Montserrat"/>
                <a:cs typeface="Montserrat"/>
                <a:sym typeface="Montserrat"/>
              </a:rPr>
              <a:t> a </a:t>
            </a:r>
            <a:r>
              <a:rPr lang="en" sz="1800" b="1" i="0" u="none" strike="noStrike" cap="none" dirty="0" err="1">
                <a:solidFill>
                  <a:srgbClr val="E7C586"/>
                </a:solidFill>
                <a:latin typeface="Montserrat"/>
                <a:ea typeface="Montserrat"/>
                <a:cs typeface="Montserrat"/>
                <a:sym typeface="Montserrat"/>
              </a:rPr>
              <a:t>úsáid</a:t>
            </a:r>
            <a:r>
              <a:rPr lang="en" sz="1800" b="1" i="0" u="none" strike="noStrike" cap="none" dirty="0">
                <a:solidFill>
                  <a:srgbClr val="E7C586"/>
                </a:solidFill>
                <a:latin typeface="Montserrat"/>
                <a:ea typeface="Montserrat"/>
                <a:cs typeface="Montserrat"/>
                <a:sym typeface="Montserrat"/>
              </a:rPr>
              <a:t> </a:t>
            </a:r>
            <a:r>
              <a:rPr lang="en" sz="1800" b="1" i="0" u="none" strike="noStrike" cap="none" dirty="0" err="1">
                <a:solidFill>
                  <a:srgbClr val="E7C586"/>
                </a:solidFill>
                <a:latin typeface="Montserrat"/>
                <a:ea typeface="Montserrat"/>
                <a:cs typeface="Montserrat"/>
                <a:sym typeface="Montserrat"/>
              </a:rPr>
              <a:t>chun</a:t>
            </a:r>
            <a:r>
              <a:rPr lang="en" sz="1800" b="1" i="0" u="none" strike="noStrike" cap="none" dirty="0">
                <a:solidFill>
                  <a:srgbClr val="E7C586"/>
                </a:solidFill>
                <a:latin typeface="Montserrat"/>
                <a:ea typeface="Montserrat"/>
                <a:cs typeface="Montserrat"/>
                <a:sym typeface="Montserrat"/>
              </a:rPr>
              <a:t> go </a:t>
            </a:r>
            <a:r>
              <a:rPr lang="en" sz="1800" b="1" i="0" u="none" strike="noStrike" cap="none" dirty="0" err="1">
                <a:solidFill>
                  <a:srgbClr val="E7C586"/>
                </a:solidFill>
                <a:latin typeface="Montserrat"/>
                <a:ea typeface="Montserrat"/>
                <a:cs typeface="Montserrat"/>
                <a:sym typeface="Montserrat"/>
              </a:rPr>
              <a:t>leor</a:t>
            </a:r>
            <a:r>
              <a:rPr lang="en" sz="1800" b="1" i="0" u="none" strike="noStrike" cap="none" dirty="0">
                <a:solidFill>
                  <a:srgbClr val="E7C586"/>
                </a:solidFill>
                <a:latin typeface="Montserrat"/>
                <a:ea typeface="Montserrat"/>
                <a:cs typeface="Montserrat"/>
                <a:sym typeface="Montserrat"/>
              </a:rPr>
              <a:t> </a:t>
            </a:r>
            <a:r>
              <a:rPr lang="en" sz="1800" b="1" i="0" u="none" strike="noStrike" cap="none" dirty="0" err="1">
                <a:solidFill>
                  <a:srgbClr val="E7C586"/>
                </a:solidFill>
                <a:latin typeface="Montserrat"/>
                <a:ea typeface="Montserrat"/>
                <a:cs typeface="Montserrat"/>
                <a:sym typeface="Montserrat"/>
              </a:rPr>
              <a:t>rudaí</a:t>
            </a:r>
            <a:r>
              <a:rPr lang="en" sz="1800" b="1" i="0" u="none" strike="noStrike" cap="none" dirty="0">
                <a:solidFill>
                  <a:srgbClr val="E7C586"/>
                </a:solidFill>
                <a:latin typeface="Montserrat"/>
                <a:ea typeface="Montserrat"/>
                <a:cs typeface="Montserrat"/>
                <a:sym typeface="Montserrat"/>
              </a:rPr>
              <a:t> </a:t>
            </a:r>
            <a:r>
              <a:rPr lang="en" sz="1800" b="1" i="0" u="none" strike="noStrike" cap="none" dirty="0" err="1">
                <a:solidFill>
                  <a:srgbClr val="E7C586"/>
                </a:solidFill>
                <a:latin typeface="Montserrat"/>
                <a:ea typeface="Montserrat"/>
                <a:cs typeface="Montserrat"/>
                <a:sym typeface="Montserrat"/>
              </a:rPr>
              <a:t>difriúla</a:t>
            </a:r>
            <a:r>
              <a:rPr lang="en" sz="1800" b="1" i="0" u="none" strike="noStrike" cap="none" dirty="0">
                <a:solidFill>
                  <a:srgbClr val="E7C586"/>
                </a:solidFill>
                <a:latin typeface="Montserrat"/>
                <a:ea typeface="Montserrat"/>
                <a:cs typeface="Montserrat"/>
                <a:sym typeface="Montserrat"/>
              </a:rPr>
              <a:t> a </a:t>
            </a:r>
            <a:r>
              <a:rPr lang="en" sz="1800" b="1" i="0" u="none" strike="noStrike" cap="none" dirty="0" err="1">
                <a:solidFill>
                  <a:srgbClr val="E7C586"/>
                </a:solidFill>
                <a:latin typeface="Montserrat"/>
                <a:ea typeface="Montserrat"/>
                <a:cs typeface="Montserrat"/>
                <a:sym typeface="Montserrat"/>
              </a:rPr>
              <a:t>dhéanamh</a:t>
            </a:r>
            <a:r>
              <a:rPr lang="en" sz="1800" b="1" i="0" u="none" strike="noStrike" cap="none" dirty="0">
                <a:solidFill>
                  <a:srgbClr val="E7C586"/>
                </a:solidFill>
                <a:latin typeface="Montserrat"/>
                <a:ea typeface="Montserrat"/>
                <a:cs typeface="Montserrat"/>
                <a:sym typeface="Montserrat"/>
              </a:rPr>
              <a:t>. </a:t>
            </a:r>
            <a:endParaRPr dirty="0"/>
          </a:p>
          <a:p>
            <a:pPr marL="0" marR="0" lvl="0" indent="0" algn="l" rtl="0">
              <a:lnSpc>
                <a:spcPct val="115000"/>
              </a:lnSpc>
              <a:spcBef>
                <a:spcPts val="0"/>
              </a:spcBef>
              <a:spcAft>
                <a:spcPts val="0"/>
              </a:spcAft>
              <a:buNone/>
            </a:pPr>
            <a:r>
              <a:rPr lang="en" sz="1800" b="1" i="0" u="none" strike="noStrike" cap="none" dirty="0" err="1">
                <a:solidFill>
                  <a:srgbClr val="00B0F0"/>
                </a:solidFill>
                <a:latin typeface="Montserrat"/>
                <a:ea typeface="Montserrat"/>
                <a:cs typeface="Montserrat"/>
                <a:sym typeface="Montserrat"/>
              </a:rPr>
              <a:t>Ná</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freagair</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teachtaireachtaí</a:t>
            </a:r>
            <a:r>
              <a:rPr lang="en" sz="1800" b="1" i="0" u="none" strike="noStrike" cap="none" dirty="0">
                <a:solidFill>
                  <a:srgbClr val="00B0F0"/>
                </a:solidFill>
                <a:latin typeface="Montserrat"/>
                <a:ea typeface="Montserrat"/>
                <a:cs typeface="Montserrat"/>
                <a:sym typeface="Montserrat"/>
              </a:rPr>
              <a:t> a </a:t>
            </a:r>
            <a:r>
              <a:rPr lang="en" sz="1800" b="1" i="0" u="none" strike="noStrike" cap="none" dirty="0" err="1">
                <a:solidFill>
                  <a:srgbClr val="00B0F0"/>
                </a:solidFill>
                <a:latin typeface="Montserrat"/>
                <a:ea typeface="Montserrat"/>
                <a:cs typeface="Montserrat"/>
                <a:sym typeface="Montserrat"/>
              </a:rPr>
              <a:t>chuireann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isteach</a:t>
            </a:r>
            <a:r>
              <a:rPr lang="en" sz="1800" b="1" i="0" u="none" strike="noStrike" cap="none" dirty="0">
                <a:solidFill>
                  <a:srgbClr val="00B0F0"/>
                </a:solidFill>
                <a:latin typeface="Montserrat"/>
                <a:ea typeface="Montserrat"/>
                <a:cs typeface="Montserrat"/>
                <a:sym typeface="Montserrat"/>
              </a:rPr>
              <a:t> ort </a:t>
            </a:r>
            <a:r>
              <a:rPr lang="en" sz="1800" b="1" i="0" u="none" strike="noStrike" cap="none" dirty="0" err="1">
                <a:solidFill>
                  <a:srgbClr val="00B0F0"/>
                </a:solidFill>
                <a:latin typeface="Montserrat"/>
                <a:ea typeface="Montserrat"/>
                <a:cs typeface="Montserrat"/>
                <a:sym typeface="Montserrat"/>
              </a:rPr>
              <a:t>nó</a:t>
            </a:r>
            <a:r>
              <a:rPr lang="en" sz="1800" b="1" i="0" u="none" strike="noStrike" cap="none" dirty="0">
                <a:solidFill>
                  <a:srgbClr val="00B0F0"/>
                </a:solidFill>
                <a:latin typeface="Montserrat"/>
                <a:ea typeface="Montserrat"/>
                <a:cs typeface="Montserrat"/>
                <a:sym typeface="Montserrat"/>
              </a:rPr>
              <a:t> a </a:t>
            </a:r>
            <a:r>
              <a:rPr lang="en" sz="1800" b="1" i="0" u="none" strike="noStrike" cap="none" dirty="0" err="1">
                <a:solidFill>
                  <a:srgbClr val="00B0F0"/>
                </a:solidFill>
                <a:latin typeface="Montserrat"/>
                <a:ea typeface="Montserrat"/>
                <a:cs typeface="Montserrat"/>
                <a:sym typeface="Montserrat"/>
              </a:rPr>
              <a:t>chuireann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olc</a:t>
            </a:r>
            <a:r>
              <a:rPr lang="en" sz="1800" b="1" i="0" u="none" strike="noStrike" cap="none" dirty="0">
                <a:solidFill>
                  <a:srgbClr val="00B0F0"/>
                </a:solidFill>
                <a:latin typeface="Montserrat"/>
                <a:ea typeface="Montserrat"/>
                <a:cs typeface="Montserrat"/>
                <a:sym typeface="Montserrat"/>
              </a:rPr>
              <a:t> ort.</a:t>
            </a:r>
            <a:endParaRPr dirty="0"/>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dirty="0" err="1">
                <a:solidFill>
                  <a:srgbClr val="00B0F0"/>
                </a:solidFill>
                <a:latin typeface="Montserrat"/>
                <a:ea typeface="Montserrat"/>
                <a:cs typeface="Montserrat"/>
                <a:sym typeface="Montserrat"/>
              </a:rPr>
              <a:t>Coimeád</a:t>
            </a:r>
            <a:r>
              <a:rPr lang="en" sz="1800" b="1" i="0" u="none" strike="noStrike" cap="none" dirty="0">
                <a:solidFill>
                  <a:srgbClr val="00B0F0"/>
                </a:solidFill>
                <a:latin typeface="Montserrat"/>
                <a:ea typeface="Montserrat"/>
                <a:cs typeface="Montserrat"/>
                <a:sym typeface="Montserrat"/>
              </a:rPr>
              <a:t> an </a:t>
            </a:r>
            <a:r>
              <a:rPr lang="en" sz="1800" b="1" i="0" u="none" strike="noStrike" cap="none" dirty="0" err="1">
                <a:solidFill>
                  <a:srgbClr val="00B0F0"/>
                </a:solidFill>
                <a:latin typeface="Montserrat"/>
                <a:ea typeface="Montserrat"/>
                <a:cs typeface="Montserrat"/>
                <a:sym typeface="Montserrat"/>
              </a:rPr>
              <a:t>Teachtaireacht</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Ní</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gá</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duit</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í</a:t>
            </a:r>
            <a:r>
              <a:rPr lang="en" sz="1800" b="1" i="0" u="none" strike="noStrike" cap="none" dirty="0">
                <a:solidFill>
                  <a:srgbClr val="00B0F0"/>
                </a:solidFill>
                <a:latin typeface="Montserrat"/>
                <a:ea typeface="Montserrat"/>
                <a:cs typeface="Montserrat"/>
                <a:sym typeface="Montserrat"/>
              </a:rPr>
              <a:t> a </a:t>
            </a:r>
            <a:r>
              <a:rPr lang="en" sz="1800" b="1" i="0" u="none" strike="noStrike" cap="none" dirty="0" err="1">
                <a:solidFill>
                  <a:srgbClr val="00B0F0"/>
                </a:solidFill>
                <a:latin typeface="Montserrat"/>
                <a:ea typeface="Montserrat"/>
                <a:cs typeface="Montserrat"/>
                <a:sym typeface="Montserrat"/>
              </a:rPr>
              <a:t>léamh</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ach</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coimeád</a:t>
            </a:r>
            <a:r>
              <a:rPr lang="en" sz="1800" b="1" i="0" u="none" strike="noStrike" cap="none" dirty="0">
                <a:solidFill>
                  <a:srgbClr val="00B0F0"/>
                </a:solidFill>
                <a:latin typeface="Montserrat"/>
                <a:ea typeface="Montserrat"/>
                <a:cs typeface="Montserrat"/>
                <a:sym typeface="Montserrat"/>
              </a:rPr>
              <a:t> mar sin </a:t>
            </a:r>
            <a:r>
              <a:rPr lang="en" sz="1800" b="1" i="0" u="none" strike="noStrike" cap="none" dirty="0" err="1">
                <a:solidFill>
                  <a:srgbClr val="00B0F0"/>
                </a:solidFill>
                <a:latin typeface="Montserrat"/>
                <a:ea typeface="Montserrat"/>
                <a:cs typeface="Montserrat"/>
                <a:sym typeface="Montserrat"/>
              </a:rPr>
              <a:t>féin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í</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chun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í</a:t>
            </a:r>
            <a:r>
              <a:rPr lang="en" sz="1800" b="1" i="0" u="none" strike="noStrike" cap="none" dirty="0">
                <a:solidFill>
                  <a:srgbClr val="00B0F0"/>
                </a:solidFill>
                <a:latin typeface="Montserrat"/>
                <a:ea typeface="Montserrat"/>
                <a:cs typeface="Montserrat"/>
                <a:sym typeface="Montserrat"/>
              </a:rPr>
              <a:t> a </a:t>
            </a:r>
            <a:r>
              <a:rPr lang="en" sz="1800" b="1" i="0" u="none" strike="noStrike" cap="none" dirty="0" err="1">
                <a:solidFill>
                  <a:srgbClr val="00B0F0"/>
                </a:solidFill>
                <a:latin typeface="Montserrat"/>
                <a:ea typeface="Montserrat"/>
                <a:cs typeface="Montserrat"/>
                <a:sym typeface="Montserrat"/>
              </a:rPr>
              <a:t>thaispeáint</a:t>
            </a:r>
            <a:r>
              <a:rPr lang="en" sz="1800" b="1" i="0" u="none" strike="noStrike" cap="none" dirty="0">
                <a:solidFill>
                  <a:srgbClr val="00B0F0"/>
                </a:solidFill>
                <a:latin typeface="Montserrat"/>
                <a:ea typeface="Montserrat"/>
                <a:cs typeface="Montserrat"/>
                <a:sym typeface="Montserrat"/>
              </a:rPr>
              <a:t> don </a:t>
            </a:r>
            <a:r>
              <a:rPr lang="en" sz="1800" b="1" i="0" u="none" strike="noStrike" cap="none" dirty="0" err="1">
                <a:solidFill>
                  <a:srgbClr val="00B0F0"/>
                </a:solidFill>
                <a:latin typeface="Montserrat"/>
                <a:ea typeface="Montserrat"/>
                <a:cs typeface="Montserrat"/>
                <a:sym typeface="Montserrat"/>
              </a:rPr>
              <a:t>duine</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lena</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ndéanann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tú</a:t>
            </a:r>
            <a:r>
              <a:rPr lang="en" sz="1800" b="1" i="0" u="none" strike="noStrike" cap="none" dirty="0">
                <a:solidFill>
                  <a:srgbClr val="00B0F0"/>
                </a:solidFill>
                <a:latin typeface="Montserrat"/>
                <a:ea typeface="Montserrat"/>
                <a:cs typeface="Montserrat"/>
                <a:sym typeface="Montserrat"/>
              </a:rPr>
              <a:t> an </a:t>
            </a:r>
            <a:r>
              <a:rPr lang="en" sz="1800" b="1" i="0" u="none" strike="noStrike" cap="none" dirty="0" err="1">
                <a:solidFill>
                  <a:srgbClr val="00B0F0"/>
                </a:solidFill>
                <a:latin typeface="Montserrat"/>
                <a:ea typeface="Montserrat"/>
                <a:cs typeface="Montserrat"/>
                <a:sym typeface="Montserrat"/>
              </a:rPr>
              <a:t>tuairisciú</a:t>
            </a:r>
            <a:r>
              <a:rPr lang="en" sz="1800" b="1" i="0" u="none" strike="noStrike" cap="none" dirty="0">
                <a:solidFill>
                  <a:srgbClr val="00B0F0"/>
                </a:solidFill>
                <a:latin typeface="Montserrat"/>
                <a:ea typeface="Montserrat"/>
                <a:cs typeface="Montserrat"/>
                <a:sym typeface="Montserrat"/>
              </a:rPr>
              <a:t>.</a:t>
            </a:r>
            <a:endParaRPr dirty="0"/>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dirty="0" err="1">
                <a:solidFill>
                  <a:srgbClr val="00B0F0"/>
                </a:solidFill>
                <a:latin typeface="Montserrat"/>
                <a:ea typeface="Montserrat"/>
                <a:cs typeface="Montserrat"/>
                <a:sym typeface="Montserrat"/>
              </a:rPr>
              <a:t>Cuir</a:t>
            </a:r>
            <a:r>
              <a:rPr lang="en" sz="1800" b="1" i="0" u="none" strike="noStrike" cap="none" dirty="0">
                <a:solidFill>
                  <a:srgbClr val="00B0F0"/>
                </a:solidFill>
                <a:latin typeface="Montserrat"/>
                <a:ea typeface="Montserrat"/>
                <a:cs typeface="Montserrat"/>
                <a:sym typeface="Montserrat"/>
              </a:rPr>
              <a:t> bac </a:t>
            </a:r>
            <a:r>
              <a:rPr lang="en" sz="1800" b="1" i="0" u="none" strike="noStrike" cap="none" dirty="0" err="1">
                <a:solidFill>
                  <a:srgbClr val="00B0F0"/>
                </a:solidFill>
                <a:latin typeface="Montserrat"/>
                <a:ea typeface="Montserrat"/>
                <a:cs typeface="Montserrat"/>
                <a:sym typeface="Montserrat"/>
              </a:rPr>
              <a:t>ar</a:t>
            </a:r>
            <a:r>
              <a:rPr lang="en" sz="1800" b="1" i="0" u="none" strike="noStrike" cap="none" dirty="0">
                <a:solidFill>
                  <a:srgbClr val="00B0F0"/>
                </a:solidFill>
                <a:latin typeface="Montserrat"/>
                <a:ea typeface="Montserrat"/>
                <a:cs typeface="Montserrat"/>
                <a:sym typeface="Montserrat"/>
              </a:rPr>
              <a:t> an </a:t>
            </a:r>
            <a:r>
              <a:rPr lang="en" sz="1800" b="1" i="0" u="none" strike="noStrike" cap="none" dirty="0" err="1">
                <a:solidFill>
                  <a:srgbClr val="00B0F0"/>
                </a:solidFill>
                <a:latin typeface="Montserrat"/>
                <a:ea typeface="Montserrat"/>
                <a:cs typeface="Montserrat"/>
                <a:sym typeface="Montserrat"/>
              </a:rPr>
              <a:t>Seoltóir</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Ní</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gá</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duit</a:t>
            </a:r>
            <a:r>
              <a:rPr lang="en" sz="1800" b="1" i="0" u="none" strike="noStrike" cap="none" dirty="0">
                <a:solidFill>
                  <a:srgbClr val="00B0F0"/>
                </a:solidFill>
                <a:latin typeface="Montserrat"/>
                <a:ea typeface="Montserrat"/>
                <a:cs typeface="Montserrat"/>
                <a:sym typeface="Montserrat"/>
              </a:rPr>
              <a:t> cur </a:t>
            </a:r>
            <a:r>
              <a:rPr lang="en" sz="1800" b="1" i="0" u="none" strike="noStrike" cap="none" dirty="0" err="1">
                <a:solidFill>
                  <a:srgbClr val="00B0F0"/>
                </a:solidFill>
                <a:latin typeface="Montserrat"/>
                <a:ea typeface="Montserrat"/>
                <a:cs typeface="Montserrat"/>
                <a:sym typeface="Montserrat"/>
              </a:rPr>
              <a:t>suas</a:t>
            </a:r>
            <a:r>
              <a:rPr lang="en" sz="1800" b="1" i="0" u="none" strike="noStrike" cap="none" dirty="0">
                <a:solidFill>
                  <a:srgbClr val="00B0F0"/>
                </a:solidFill>
                <a:latin typeface="Montserrat"/>
                <a:ea typeface="Montserrat"/>
                <a:cs typeface="Montserrat"/>
                <a:sym typeface="Montserrat"/>
              </a:rPr>
              <a:t> le </a:t>
            </a:r>
            <a:r>
              <a:rPr lang="en" sz="1800" b="1" i="0" u="none" strike="noStrike" cap="none" dirty="0" err="1">
                <a:solidFill>
                  <a:srgbClr val="00B0F0"/>
                </a:solidFill>
                <a:latin typeface="Montserrat"/>
                <a:ea typeface="Montserrat"/>
                <a:cs typeface="Montserrat"/>
                <a:sym typeface="Montserrat"/>
              </a:rPr>
              <a:t>duine</a:t>
            </a:r>
            <a:r>
              <a:rPr lang="en" sz="1800" b="1" i="0" u="none" strike="noStrike" cap="none" dirty="0">
                <a:solidFill>
                  <a:srgbClr val="00B0F0"/>
                </a:solidFill>
                <a:latin typeface="Montserrat"/>
                <a:ea typeface="Montserrat"/>
                <a:cs typeface="Montserrat"/>
                <a:sym typeface="Montserrat"/>
              </a:rPr>
              <a:t> a </a:t>
            </a:r>
            <a:r>
              <a:rPr lang="en" sz="1800" b="1" i="0" u="none" strike="noStrike" cap="none" dirty="0" err="1">
                <a:solidFill>
                  <a:srgbClr val="00B0F0"/>
                </a:solidFill>
                <a:latin typeface="Montserrat"/>
                <a:ea typeface="Montserrat"/>
                <a:cs typeface="Montserrat"/>
                <a:sym typeface="Montserrat"/>
              </a:rPr>
              <a:t>chuireann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isteach</a:t>
            </a:r>
            <a:r>
              <a:rPr lang="en" sz="1800" b="1" i="0" u="none" strike="noStrike" cap="none" dirty="0">
                <a:solidFill>
                  <a:srgbClr val="00B0F0"/>
                </a:solidFill>
                <a:latin typeface="Montserrat"/>
                <a:ea typeface="Montserrat"/>
                <a:cs typeface="Montserrat"/>
                <a:sym typeface="Montserrat"/>
              </a:rPr>
              <a:t> ort.</a:t>
            </a:r>
            <a:endParaRPr dirty="0"/>
          </a:p>
          <a:p>
            <a:pPr marL="285750" marR="0" lvl="0" indent="-285750" algn="l" rtl="0">
              <a:lnSpc>
                <a:spcPct val="115000"/>
              </a:lnSpc>
              <a:spcBef>
                <a:spcPts val="0"/>
              </a:spcBef>
              <a:spcAft>
                <a:spcPts val="0"/>
              </a:spcAft>
              <a:buClr>
                <a:srgbClr val="000000"/>
              </a:buClr>
              <a:buSzPts val="1800"/>
              <a:buFont typeface="Arial"/>
              <a:buChar char="•"/>
            </a:pPr>
            <a:r>
              <a:rPr lang="en" sz="1800" b="1" i="0" u="none" strike="noStrike" cap="none" dirty="0" err="1">
                <a:solidFill>
                  <a:srgbClr val="00B0F0"/>
                </a:solidFill>
                <a:latin typeface="Montserrat"/>
                <a:ea typeface="Montserrat"/>
                <a:cs typeface="Montserrat"/>
                <a:sym typeface="Montserrat"/>
              </a:rPr>
              <a:t>Inis</a:t>
            </a:r>
            <a:r>
              <a:rPr lang="en" sz="1800" b="1" i="0" u="none" strike="noStrike" cap="none" dirty="0">
                <a:solidFill>
                  <a:srgbClr val="00B0F0"/>
                </a:solidFill>
                <a:latin typeface="Montserrat"/>
                <a:ea typeface="Montserrat"/>
                <a:cs typeface="Montserrat"/>
                <a:sym typeface="Montserrat"/>
              </a:rPr>
              <a:t> an </a:t>
            </a:r>
            <a:r>
              <a:rPr lang="en" sz="1800" b="1" i="0" u="none" strike="noStrike" cap="none" dirty="0" err="1">
                <a:solidFill>
                  <a:srgbClr val="00B0F0"/>
                </a:solidFill>
                <a:latin typeface="Montserrat"/>
                <a:ea typeface="Montserrat"/>
                <a:cs typeface="Montserrat"/>
                <a:sym typeface="Montserrat"/>
              </a:rPr>
              <a:t>scéal</a:t>
            </a:r>
            <a:r>
              <a:rPr lang="en" sz="1800" b="1" i="0" u="none" strike="noStrike" cap="none" dirty="0">
                <a:solidFill>
                  <a:srgbClr val="00B0F0"/>
                </a:solidFill>
                <a:latin typeface="Montserrat"/>
                <a:ea typeface="Montserrat"/>
                <a:cs typeface="Montserrat"/>
                <a:sym typeface="Montserrat"/>
              </a:rPr>
              <a:t> do </a:t>
            </a:r>
            <a:r>
              <a:rPr lang="en" sz="1800" b="1" i="0" u="none" strike="noStrike" cap="none" dirty="0" err="1">
                <a:solidFill>
                  <a:srgbClr val="00B0F0"/>
                </a:solidFill>
                <a:latin typeface="Montserrat"/>
                <a:ea typeface="Montserrat"/>
                <a:cs typeface="Montserrat"/>
                <a:sym typeface="Montserrat"/>
              </a:rPr>
              <a:t>dhuine</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fásta</a:t>
            </a:r>
            <a:r>
              <a:rPr lang="en" sz="1800" b="1" i="0" u="none" strike="noStrike" cap="none" dirty="0">
                <a:solidFill>
                  <a:srgbClr val="00B0F0"/>
                </a:solidFill>
                <a:latin typeface="Montserrat"/>
                <a:ea typeface="Montserrat"/>
                <a:cs typeface="Montserrat"/>
                <a:sym typeface="Montserrat"/>
              </a:rPr>
              <a:t> a </a:t>
            </a:r>
            <a:r>
              <a:rPr lang="en" sz="1800" b="1" i="0" u="none" strike="noStrike" cap="none" dirty="0" err="1">
                <a:solidFill>
                  <a:srgbClr val="00B0F0"/>
                </a:solidFill>
                <a:latin typeface="Montserrat"/>
                <a:ea typeface="Montserrat"/>
                <a:cs typeface="Montserrat"/>
                <a:sym typeface="Montserrat"/>
              </a:rPr>
              <a:t>bhfuil</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muinín</a:t>
            </a:r>
            <a:r>
              <a:rPr lang="en" sz="1800" b="1" i="0" u="none" strike="noStrike" cap="none" dirty="0">
                <a:solidFill>
                  <a:srgbClr val="00B0F0"/>
                </a:solidFill>
                <a:latin typeface="Montserrat"/>
                <a:ea typeface="Montserrat"/>
                <a:cs typeface="Montserrat"/>
                <a:sym typeface="Montserrat"/>
              </a:rPr>
              <a:t> </a:t>
            </a:r>
          </a:p>
          <a:p>
            <a:pPr marR="0" lvl="0" algn="l" rtl="0">
              <a:lnSpc>
                <a:spcPct val="115000"/>
              </a:lnSpc>
              <a:spcBef>
                <a:spcPts val="0"/>
              </a:spcBef>
              <a:spcAft>
                <a:spcPts val="0"/>
              </a:spcAft>
              <a:buClr>
                <a:srgbClr val="000000"/>
              </a:buClr>
              <a:buSzPts val="1800"/>
            </a:pP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agat</a:t>
            </a:r>
            <a:r>
              <a:rPr lang="en" sz="1800" b="1" i="0" u="none" strike="noStrike" cap="none" dirty="0">
                <a:solidFill>
                  <a:srgbClr val="00B0F0"/>
                </a:solidFill>
                <a:latin typeface="Montserrat"/>
                <a:ea typeface="Montserrat"/>
                <a:cs typeface="Montserrat"/>
                <a:sym typeface="Montserrat"/>
              </a:rPr>
              <a:t> as </a:t>
            </a:r>
            <a:r>
              <a:rPr lang="en" sz="1800" b="1" i="0" u="none" strike="noStrike" cap="none" dirty="0" err="1">
                <a:solidFill>
                  <a:srgbClr val="00B0F0"/>
                </a:solidFill>
                <a:latin typeface="Montserrat"/>
                <a:ea typeface="Montserrat"/>
                <a:cs typeface="Montserrat"/>
                <a:sym typeface="Montserrat"/>
              </a:rPr>
              <a:t>atá</a:t>
            </a:r>
            <a:r>
              <a:rPr lang="en" sz="1800" b="1" i="0" u="none" strike="noStrike" cap="none" dirty="0">
                <a:solidFill>
                  <a:srgbClr val="00B0F0"/>
                </a:solidFill>
                <a:latin typeface="Montserrat"/>
                <a:ea typeface="Montserrat"/>
                <a:cs typeface="Montserrat"/>
                <a:sym typeface="Montserrat"/>
              </a:rPr>
              <a:t> in </a:t>
            </a:r>
            <a:r>
              <a:rPr lang="en" sz="1800" b="1" i="0" u="none" strike="noStrike" cap="none" dirty="0" err="1">
                <a:solidFill>
                  <a:srgbClr val="00B0F0"/>
                </a:solidFill>
                <a:latin typeface="Montserrat"/>
                <a:ea typeface="Montserrat"/>
                <a:cs typeface="Montserrat"/>
                <a:sym typeface="Montserrat"/>
              </a:rPr>
              <a:t>ann</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cabhrú</a:t>
            </a:r>
            <a:r>
              <a:rPr lang="en" sz="1800" b="1" i="0" u="none" strike="noStrike" cap="none" dirty="0">
                <a:solidFill>
                  <a:srgbClr val="00B0F0"/>
                </a:solidFill>
                <a:latin typeface="Montserrat"/>
                <a:ea typeface="Montserrat"/>
                <a:cs typeface="Montserrat"/>
                <a:sym typeface="Montserrat"/>
              </a:rPr>
              <a:t> </a:t>
            </a:r>
            <a:r>
              <a:rPr lang="en" sz="1800" b="1" i="0" u="none" strike="noStrike" cap="none" dirty="0" err="1">
                <a:solidFill>
                  <a:srgbClr val="00B0F0"/>
                </a:solidFill>
                <a:latin typeface="Montserrat"/>
                <a:ea typeface="Montserrat"/>
                <a:cs typeface="Montserrat"/>
                <a:sym typeface="Montserrat"/>
              </a:rPr>
              <a:t>leat</a:t>
            </a:r>
            <a:r>
              <a:rPr lang="en" sz="1800" b="1" i="0" u="none" strike="noStrike" cap="none" dirty="0">
                <a:solidFill>
                  <a:srgbClr val="00B0F0"/>
                </a:solidFill>
                <a:latin typeface="Montserrat"/>
                <a:ea typeface="Montserrat"/>
                <a:cs typeface="Montserrat"/>
                <a:sym typeface="Montserrat"/>
              </a:rPr>
              <a:t>.</a:t>
            </a:r>
            <a:endParaRPr dirty="0"/>
          </a:p>
          <a:p>
            <a:pPr marL="0" marR="0" lvl="0" indent="0" algn="l" rtl="0">
              <a:lnSpc>
                <a:spcPct val="115000"/>
              </a:lnSpc>
              <a:spcBef>
                <a:spcPts val="0"/>
              </a:spcBef>
              <a:spcAft>
                <a:spcPts val="0"/>
              </a:spcAft>
              <a:buClr>
                <a:srgbClr val="000000"/>
              </a:buClr>
              <a:buSzPts val="1600"/>
              <a:buFont typeface="Arial"/>
              <a:buNone/>
            </a:pPr>
            <a:endParaRPr sz="1600" b="1" i="0" u="none" strike="noStrike" cap="none" dirty="0">
              <a:solidFill>
                <a:srgbClr val="FF00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dirty="0">
              <a:solidFill>
                <a:srgbClr val="FF0000"/>
              </a:solidFill>
              <a:latin typeface="Montserrat"/>
              <a:ea typeface="Montserrat"/>
              <a:cs typeface="Montserrat"/>
              <a:sym typeface="Montserrat"/>
            </a:endParaRPr>
          </a:p>
        </p:txBody>
      </p:sp>
      <p:sp>
        <p:nvSpPr>
          <p:cNvPr id="1071" name="Google Shape;1071;p12"/>
          <p:cNvSpPr/>
          <p:nvPr/>
        </p:nvSpPr>
        <p:spPr>
          <a:xfrm>
            <a:off x="58430" y="-69238"/>
            <a:ext cx="8818743" cy="1260305"/>
          </a:xfrm>
          <a:prstGeom prst="rect">
            <a:avLst/>
          </a:prstGeom>
          <a:noFill/>
          <a:ln>
            <a:noFill/>
          </a:ln>
        </p:spPr>
        <p:txBody>
          <a:bodyPr spcFirstLastPara="1" wrap="square" lIns="91425" tIns="45700" rIns="91425" bIns="45700" anchor="t" anchorCtr="0">
            <a:spAutoFit/>
          </a:bodyPr>
          <a:lstStyle/>
          <a:p>
            <a:pPr marL="0" marR="0" lvl="0" indent="0" algn="r" rtl="0">
              <a:lnSpc>
                <a:spcPct val="115000"/>
              </a:lnSpc>
              <a:spcBef>
                <a:spcPts val="0"/>
              </a:spcBef>
              <a:spcAft>
                <a:spcPts val="0"/>
              </a:spcAft>
              <a:buClr>
                <a:srgbClr val="000000"/>
              </a:buClr>
              <a:buSzPts val="3000"/>
              <a:buFont typeface="Arial"/>
              <a:buNone/>
            </a:pPr>
            <a:r>
              <a:rPr lang="en" sz="2200" b="1" i="0" u="none" strike="noStrike" cap="none">
                <a:solidFill>
                  <a:srgbClr val="5DC1FF"/>
                </a:solidFill>
                <a:latin typeface="Montserrat"/>
                <a:ea typeface="Montserrat"/>
                <a:cs typeface="Montserrat"/>
                <a:sym typeface="Montserrat"/>
              </a:rPr>
              <a:t> </a:t>
            </a:r>
            <a:endParaRPr sz="2200" b="1" i="0" u="none" strike="noStrike" cap="none">
              <a:solidFill>
                <a:srgbClr val="5DC1FF"/>
              </a:solidFill>
              <a:latin typeface="Montserrat"/>
              <a:ea typeface="Montserrat"/>
              <a:cs typeface="Montserrat"/>
              <a:sym typeface="Montserrat"/>
            </a:endParaRPr>
          </a:p>
          <a:p>
            <a:pPr marL="0" marR="0" lvl="0" indent="0" algn="r" rtl="0">
              <a:lnSpc>
                <a:spcPct val="115000"/>
              </a:lnSpc>
              <a:spcBef>
                <a:spcPts val="0"/>
              </a:spcBef>
              <a:spcAft>
                <a:spcPts val="0"/>
              </a:spcAft>
              <a:buNone/>
            </a:pPr>
            <a:r>
              <a:rPr lang="en" sz="2200" b="1" i="0" u="none" strike="noStrike" cap="none">
                <a:solidFill>
                  <a:srgbClr val="5DC1FF"/>
                </a:solidFill>
                <a:latin typeface="Montserrat"/>
                <a:ea typeface="Montserrat"/>
                <a:cs typeface="Montserrat"/>
                <a:sym typeface="Montserrat"/>
              </a:rPr>
              <a:t>Na Buntáistí agus na Míbhuntáistí a </a:t>
            </a:r>
            <a:endParaRPr/>
          </a:p>
          <a:p>
            <a:pPr marL="0" marR="0" lvl="0" indent="0" algn="r" rtl="0">
              <a:lnSpc>
                <a:spcPct val="115000"/>
              </a:lnSpc>
              <a:spcBef>
                <a:spcPts val="0"/>
              </a:spcBef>
              <a:spcAft>
                <a:spcPts val="0"/>
              </a:spcAft>
              <a:buNone/>
            </a:pPr>
            <a:r>
              <a:rPr lang="en" sz="2200" b="1" i="0" u="none" strike="noStrike" cap="none">
                <a:solidFill>
                  <a:srgbClr val="5DC1FF"/>
                </a:solidFill>
                <a:latin typeface="Montserrat"/>
                <a:ea typeface="Montserrat"/>
                <a:cs typeface="Montserrat"/>
                <a:sym typeface="Montserrat"/>
              </a:rPr>
              <a:t>bhaineann leis an Idirlíon</a:t>
            </a:r>
            <a:endParaRPr sz="2200" b="1" i="0" u="none" strike="noStrike" cap="none">
              <a:solidFill>
                <a:srgbClr val="5DC1FF"/>
              </a:solidFill>
              <a:latin typeface="Montserrat"/>
              <a:ea typeface="Montserrat"/>
              <a:cs typeface="Montserrat"/>
              <a:sym typeface="Montserrat"/>
            </a:endParaRPr>
          </a:p>
        </p:txBody>
      </p:sp>
      <p:pic>
        <p:nvPicPr>
          <p:cNvPr id="1072" name="Google Shape;1072;p12"/>
          <p:cNvPicPr preferRelativeResize="0"/>
          <p:nvPr/>
        </p:nvPicPr>
        <p:blipFill rotWithShape="1">
          <a:blip r:embed="rId4">
            <a:alphaModFix/>
          </a:blip>
          <a:srcRect/>
          <a:stretch/>
        </p:blipFill>
        <p:spPr>
          <a:xfrm>
            <a:off x="58430" y="92030"/>
            <a:ext cx="2514058" cy="5558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6"/>
        <p:cNvGrpSpPr/>
        <p:nvPr/>
      </p:nvGrpSpPr>
      <p:grpSpPr>
        <a:xfrm>
          <a:off x="0" y="0"/>
          <a:ext cx="0" cy="0"/>
          <a:chOff x="0" y="0"/>
          <a:chExt cx="0" cy="0"/>
        </a:xfrm>
      </p:grpSpPr>
      <p:sp>
        <p:nvSpPr>
          <p:cNvPr id="1077" name="Google Shape;1077;p13"/>
          <p:cNvSpPr txBox="1">
            <a:spLocks noGrp="1"/>
          </p:cNvSpPr>
          <p:nvPr>
            <p:ph type="ctrTitle"/>
          </p:nvPr>
        </p:nvSpPr>
        <p:spPr>
          <a:xfrm>
            <a:off x="685800" y="3143878"/>
            <a:ext cx="4252500" cy="1159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Clr>
                <a:schemeClr val="dk1"/>
              </a:buClr>
              <a:buSzPts val="1100"/>
              <a:buNone/>
            </a:pPr>
            <a:r>
              <a:rPr lang="en" sz="2800">
                <a:solidFill>
                  <a:schemeClr val="lt1"/>
                </a:solidFill>
              </a:rPr>
              <a:t>D’Fholláine ar Líne a Bhainistiú</a:t>
            </a:r>
            <a:endParaRPr sz="1800" b="0">
              <a:solidFill>
                <a:srgbClr val="02294D"/>
              </a:solidFill>
              <a:latin typeface="Arial"/>
              <a:ea typeface="Arial"/>
              <a:cs typeface="Arial"/>
              <a:sym typeface="Arial"/>
            </a:endParaRPr>
          </a:p>
        </p:txBody>
      </p:sp>
      <p:pic>
        <p:nvPicPr>
          <p:cNvPr id="1078" name="Google Shape;1078;p13"/>
          <p:cNvPicPr preferRelativeResize="0"/>
          <p:nvPr/>
        </p:nvPicPr>
        <p:blipFill rotWithShape="1">
          <a:blip r:embed="rId4">
            <a:alphaModFix/>
          </a:blip>
          <a:srcRect/>
          <a:stretch/>
        </p:blipFill>
        <p:spPr>
          <a:xfrm>
            <a:off x="823505" y="4303678"/>
            <a:ext cx="3017974" cy="667253"/>
          </a:xfrm>
          <a:prstGeom prst="rect">
            <a:avLst/>
          </a:prstGeom>
          <a:noFill/>
          <a:ln>
            <a:noFill/>
          </a:ln>
        </p:spPr>
      </p:pic>
    </p:spTree>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3712</Words>
  <Application>Microsoft Macintosh PowerPoint</Application>
  <PresentationFormat>On-screen Show (16:9)</PresentationFormat>
  <Paragraphs>224</Paragraphs>
  <Slides>20</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Oswald</vt:lpstr>
      <vt:lpstr>Calibri</vt:lpstr>
      <vt:lpstr>PT Sans</vt:lpstr>
      <vt:lpstr>Arial</vt:lpstr>
      <vt:lpstr>Montserrat ExtraBold</vt:lpstr>
      <vt:lpstr>Montserrat Light</vt:lpstr>
      <vt:lpstr>Verdana</vt:lpstr>
      <vt:lpstr>Roboto Light</vt:lpstr>
      <vt:lpstr>Quattrocento Sans</vt:lpstr>
      <vt:lpstr>Montserrat</vt:lpstr>
      <vt:lpstr>1_Wart template</vt:lpstr>
      <vt:lpstr>Wart template</vt:lpstr>
      <vt:lpstr> LÁ NA SÁBHÁILTEACHTA IDIRLÍN M’Fholláine ar Líne </vt:lpstr>
      <vt:lpstr>PowerPoint Presentation</vt:lpstr>
      <vt:lpstr>PowerPoint Presentation</vt:lpstr>
      <vt:lpstr>Páirt a ghlacadh i Lá na Sábháilteachta Idirlín </vt:lpstr>
      <vt:lpstr>PowerPoint Presentation</vt:lpstr>
      <vt:lpstr>PowerPoint Presentation</vt:lpstr>
      <vt:lpstr>PowerPoint Presentation</vt:lpstr>
      <vt:lpstr>PowerPoint Presentation</vt:lpstr>
      <vt:lpstr>D’Fholláine ar Líne a Bhainistiú</vt:lpstr>
      <vt:lpstr>PowerPoint Presentation</vt:lpstr>
      <vt:lpstr>PowerPoint Presentation</vt:lpstr>
      <vt:lpstr>PowerPoint Presentation</vt:lpstr>
      <vt:lpstr>Sainmhíniú ar theacht aniar digiteach</vt:lpstr>
      <vt:lpstr>PowerPoint Presentation</vt:lpstr>
      <vt:lpstr>PowerPoint Presentation</vt:lpstr>
      <vt:lpstr>Nósanna agus Meonta a Athrú</vt:lpstr>
      <vt:lpstr>Bainistíocht Ama </vt:lpstr>
      <vt:lpstr>PowerPoint Presentation</vt:lpstr>
      <vt:lpstr>Bígí páirteach sa chomhrá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LÁ NA SÁBHÁILTEACHTA IDIRLÍN M’Fholláine ar Líne </dc:title>
  <cp:lastModifiedBy>Microsoft Office User</cp:lastModifiedBy>
  <cp:revision>1</cp:revision>
  <dcterms:modified xsi:type="dcterms:W3CDTF">2021-09-14T08:54:18Z</dcterms:modified>
</cp:coreProperties>
</file>