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5"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Montserrat" pitchFamily="2" charset="77"/>
      <p:regular r:id="rId25"/>
      <p:bold r:id="rId26"/>
      <p:italic r:id="rId27"/>
      <p:boldItalic r:id="rId28"/>
    </p:embeddedFont>
    <p:embeddedFont>
      <p:font typeface="Montserrat ExtraBold" pitchFamily="2" charset="77"/>
      <p:bold r:id="rId29"/>
      <p:italic r:id="rId30"/>
      <p:boldItalic r:id="rId31"/>
    </p:embeddedFont>
    <p:embeddedFont>
      <p:font typeface="Montserrat Light" pitchFamily="2" charset="77"/>
      <p:regular r:id="rId32"/>
      <p:bold r:id="rId33"/>
      <p:italic r:id="rId34"/>
      <p:boldItalic r:id="rId35"/>
    </p:embeddedFont>
    <p:embeddedFont>
      <p:font typeface="Open Sans" panose="020B0606030504020204" pitchFamily="34" charset="0"/>
      <p:regular r:id="rId36"/>
      <p:bold r:id="rId37"/>
      <p:italic r:id="rId38"/>
      <p:boldItalic r:id="rId39"/>
    </p:embeddedFont>
    <p:embeddedFont>
      <p:font typeface="Oswald" pitchFamily="2" charset="77"/>
      <p:regular r:id="rId40"/>
      <p:bold r:id="rId41"/>
    </p:embeddedFont>
    <p:embeddedFont>
      <p:font typeface="PT Sans" panose="020B0503020203020204" pitchFamily="34" charset="77"/>
      <p:regular r:id="rId42"/>
      <p:bold r:id="rId43"/>
      <p:italic r:id="rId44"/>
      <p:boldItalic r:id="rId45"/>
    </p:embeddedFont>
    <p:embeddedFont>
      <p:font typeface="Quattrocento Sans" panose="020B0502050000020003" pitchFamily="34" charset="0"/>
      <p:regular r:id="rId46"/>
      <p:bold r:id="rId47"/>
      <p:italic r:id="rId48"/>
      <p:boldItalic r:id="rId49"/>
    </p:embeddedFont>
    <p:embeddedFont>
      <p:font typeface="Roboto Light" panose="020F03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iyLuD97q4SI4m5+9p+Y/VN97RWs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8362"/>
  </p:normalViewPr>
  <p:slideViewPr>
    <p:cSldViewPr snapToGrid="0">
      <p:cViewPr varScale="1">
        <p:scale>
          <a:sx n="135" d="100"/>
          <a:sy n="135" d="100"/>
        </p:scale>
        <p:origin x="150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9.fntdata"/><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66" Type="http://customschemas.google.com/relationships/presentationmetadata" Target="meta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3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67" Type="http://schemas.openxmlformats.org/officeDocument/2006/relationships/presProps" Target="presProps.xml"/><Relationship Id="rId20" Type="http://schemas.openxmlformats.org/officeDocument/2006/relationships/notesMaster" Target="notesMasters/notesMaster1.xml"/><Relationship Id="rId41" Type="http://schemas.openxmlformats.org/officeDocument/2006/relationships/font" Target="fonts/font2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10" Type="http://schemas.openxmlformats.org/officeDocument/2006/relationships/slide" Target="slides/slide8.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ebwise.ie/saferinternetday"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it.ly/2QYig0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internetsafety@pdst.i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www.webwise.ie/saferinterne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witter.com/Webwise_Ireland?lang=en"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mailto:internetsafety@pdst.ie" TargetMode="External"/><Relationship Id="rId5" Type="http://schemas.openxmlformats.org/officeDocument/2006/relationships/hyperlink" Target="https://www.instagram.com/webwiseireland/?hl=en" TargetMode="External"/><Relationship Id="rId4" Type="http://schemas.openxmlformats.org/officeDocument/2006/relationships/hyperlink" Target="https://www.facebook.com/Webwi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d41a4ef77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d41a4ef77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ga" b="1" i="0" u="none" baseline="0" dirty="0">
                <a:solidFill>
                  <a:schemeClr val="dk1"/>
                </a:solidFill>
                <a:highlight>
                  <a:schemeClr val="lt1"/>
                </a:highlight>
                <a:latin typeface="Montserrat"/>
                <a:ea typeface="Montserrat"/>
                <a:cs typeface="Montserrat"/>
                <a:sym typeface="Montserrat"/>
              </a:rPr>
              <a:t>Nótaí don chainteoir – réamhrá gearr agus fáiltiú. </a:t>
            </a:r>
            <a:endParaRPr dirty="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ga" b="0" i="0" u="none" baseline="0" dirty="0">
                <a:solidFill>
                  <a:schemeClr val="dk1"/>
                </a:solidFill>
                <a:highlight>
                  <a:schemeClr val="lt1"/>
                </a:highlight>
                <a:latin typeface="Montserrat"/>
                <a:ea typeface="Montserrat"/>
                <a:cs typeface="Montserrat"/>
                <a:sym typeface="Montserrat"/>
              </a:rPr>
              <a:t>Mínigh a fhad a bheidh an chaint agus na cineálacha rudaí a bheidh tú a dhéanamh thar an tréimhse sin. </a:t>
            </a:r>
            <a:endParaRPr dirty="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ga" b="0" i="0" u="none" baseline="0" dirty="0">
                <a:solidFill>
                  <a:schemeClr val="dk1"/>
                </a:solidFill>
                <a:highlight>
                  <a:schemeClr val="lt1"/>
                </a:highlight>
                <a:latin typeface="Montserrat"/>
                <a:ea typeface="Montserrat"/>
                <a:cs typeface="Montserrat"/>
                <a:sym typeface="Montserrat"/>
              </a:rPr>
              <a:t>Mar shampla:</a:t>
            </a:r>
            <a:endParaRPr dirty="0">
              <a:solidFill>
                <a:schemeClr val="dk1"/>
              </a:solidFill>
            </a:endParaRPr>
          </a:p>
          <a:p>
            <a:pPr marL="0" lvl="0" indent="0" algn="l" rtl="0">
              <a:lnSpc>
                <a:spcPct val="120000"/>
              </a:lnSpc>
              <a:spcBef>
                <a:spcPts val="0"/>
              </a:spcBef>
              <a:spcAft>
                <a:spcPts val="0"/>
              </a:spcAft>
              <a:buClr>
                <a:schemeClr val="dk1"/>
              </a:buClr>
              <a:buSzPts val="1100"/>
              <a:buFont typeface="Arial"/>
              <a:buNone/>
            </a:pPr>
            <a:r>
              <a:rPr lang="ga" b="0" i="0" u="none" baseline="0" dirty="0">
                <a:solidFill>
                  <a:schemeClr val="dk1"/>
                </a:solidFill>
                <a:highlight>
                  <a:schemeClr val="lt1"/>
                </a:highlight>
                <a:latin typeface="Montserrat"/>
                <a:ea typeface="Montserrat"/>
                <a:cs typeface="Montserrat"/>
                <a:sym typeface="Montserrat"/>
              </a:rPr>
              <a:t>‘Inniu táimid ag teacht le chéile leis na milliúin duine ar fud an domhain chun ceiliúradh a dhéanamh ar Lá na Sábháilteachta Idirlín, lá chun idirlíon níos sábháilte agus níos fearr a chur chun cinn don uile úsáideoir, go háirithe leanaí. Le linn an tionóil seo, táimid chun labhairt ar bheith ar líne agus an t-idirlíon a úsáid. Breathnóimid ar na buntáistí agus na míbhuntáistí a d’fhéadfadh a bheith ann a bhaineann leis an idirlíon, chomh maith le roinnt comhairle ginearálta ar conas a bheith sábháilte agus tú ag úsáid an idirlín.’</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7fdba1de4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5" name="Google Shape;1075;g7fdba1de4f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ga" b="1" i="1" u="none" baseline="0">
                <a:solidFill>
                  <a:schemeClr val="dk1"/>
                </a:solidFill>
                <a:latin typeface="Montserrat"/>
                <a:ea typeface="Montserrat"/>
                <a:cs typeface="Montserrat"/>
                <a:sym typeface="Montserrat"/>
              </a:rPr>
              <a:t>Tabhair faoi deara: </a:t>
            </a:r>
            <a:r>
              <a:rPr lang="ga" b="0" i="0" u="none" baseline="0">
                <a:solidFill>
                  <a:schemeClr val="dk1"/>
                </a:solidFill>
                <a:latin typeface="Montserrat"/>
                <a:ea typeface="Montserrat"/>
                <a:cs typeface="Montserrat"/>
                <a:sym typeface="Montserrat"/>
              </a:rPr>
              <a:t>Déanann na pointí sábháilteachta seo achoimre ar na pointí a pléadh níos luaithe agus ar na rialacha maidir le sábháilteacht idirlín a luadh san amhrán ‘Rules of the Internet’ [Rialacha an Idirlín].</a:t>
            </a:r>
            <a:endParaRPr>
              <a:solidFill>
                <a:schemeClr val="dk1"/>
              </a:solidFill>
              <a:latin typeface="Montserrat"/>
              <a:ea typeface="Montserrat"/>
              <a:cs typeface="Montserrat"/>
              <a:sym typeface="Montserrat"/>
            </a:endParaRPr>
          </a:p>
          <a:p>
            <a:pPr marL="457200" lvl="0" indent="-298450" algn="l" rtl="0">
              <a:lnSpc>
                <a:spcPct val="100000"/>
              </a:lnSpc>
              <a:spcBef>
                <a:spcPts val="600"/>
              </a:spcBef>
              <a:spcAft>
                <a:spcPts val="0"/>
              </a:spcAft>
              <a:buClr>
                <a:schemeClr val="dk1"/>
              </a:buClr>
              <a:buSzPts val="1100"/>
              <a:buFont typeface="Montserrat Light"/>
              <a:buAutoNum type="arabicPeriod"/>
            </a:pPr>
            <a:r>
              <a:rPr lang="ga" b="0" i="0" u="none" baseline="0">
                <a:solidFill>
                  <a:schemeClr val="dk1"/>
                </a:solidFill>
                <a:latin typeface="Montserrat Light"/>
                <a:ea typeface="Montserrat Light"/>
                <a:cs typeface="Montserrat Light"/>
                <a:sym typeface="Montserrat Light"/>
              </a:rPr>
              <a:t>Ná húsáid ach suíomhanna gréasáin sábháilte a bhfuil íomhá an ghlais fhraincín agus https acu ag tús an tseolta ghréasáin </a:t>
            </a:r>
            <a:endParaRPr>
              <a:solidFill>
                <a:schemeClr val="dk1"/>
              </a:solidFill>
              <a:latin typeface="Montserrat Light"/>
              <a:ea typeface="Montserrat Light"/>
              <a:cs typeface="Montserrat Light"/>
              <a:sym typeface="Montserrat Light"/>
            </a:endParaRPr>
          </a:p>
          <a:p>
            <a:pPr marL="457200" lvl="0" indent="-298450" algn="l" rtl="0">
              <a:lnSpc>
                <a:spcPct val="100000"/>
              </a:lnSpc>
              <a:spcBef>
                <a:spcPts val="0"/>
              </a:spcBef>
              <a:spcAft>
                <a:spcPts val="0"/>
              </a:spcAft>
              <a:buClr>
                <a:schemeClr val="dk1"/>
              </a:buClr>
              <a:buSzPts val="1100"/>
              <a:buFont typeface="Montserrat Light"/>
              <a:buAutoNum type="arabicPeriod"/>
            </a:pPr>
            <a:r>
              <a:rPr lang="ga" b="0" i="0" u="none" baseline="0">
                <a:solidFill>
                  <a:schemeClr val="dk1"/>
                </a:solidFill>
                <a:latin typeface="Montserrat Light"/>
                <a:ea typeface="Montserrat Light"/>
                <a:cs typeface="Montserrat Light"/>
                <a:sym typeface="Montserrat Light"/>
              </a:rPr>
              <a:t>Ná híoslódáil aon rud ó shuíomhanna gréasáin neamhshábháilte </a:t>
            </a:r>
            <a:endParaRPr>
              <a:solidFill>
                <a:schemeClr val="dk1"/>
              </a:solidFill>
              <a:latin typeface="Montserrat Light"/>
              <a:ea typeface="Montserrat Light"/>
              <a:cs typeface="Montserrat Light"/>
              <a:sym typeface="Montserrat Light"/>
            </a:endParaRPr>
          </a:p>
          <a:p>
            <a:pPr marL="457200" lvl="0" indent="-298450" algn="l" rtl="0">
              <a:lnSpc>
                <a:spcPct val="100000"/>
              </a:lnSpc>
              <a:spcBef>
                <a:spcPts val="0"/>
              </a:spcBef>
              <a:spcAft>
                <a:spcPts val="0"/>
              </a:spcAft>
              <a:buClr>
                <a:schemeClr val="dk1"/>
              </a:buClr>
              <a:buSzPts val="1100"/>
              <a:buFont typeface="Montserrat Light"/>
              <a:buAutoNum type="arabicPeriod"/>
            </a:pPr>
            <a:r>
              <a:rPr lang="ga" b="0" i="0" u="none" baseline="0">
                <a:solidFill>
                  <a:schemeClr val="dk1"/>
                </a:solidFill>
                <a:latin typeface="Montserrat Light"/>
                <a:ea typeface="Montserrat Light"/>
                <a:cs typeface="Montserrat Light"/>
                <a:sym typeface="Montserrat Light"/>
              </a:rPr>
              <a:t>Socraigh do chuid faisnéise pearsanta ar líne go príobháideach i gcónaí </a:t>
            </a:r>
            <a:endParaRPr>
              <a:solidFill>
                <a:schemeClr val="dk1"/>
              </a:solidFill>
              <a:latin typeface="Montserrat Light"/>
              <a:ea typeface="Montserrat Light"/>
              <a:cs typeface="Montserrat Light"/>
              <a:sym typeface="Montserrat Light"/>
            </a:endParaRPr>
          </a:p>
          <a:p>
            <a:pPr marL="457200" lvl="0" indent="-298450" algn="l" rtl="0">
              <a:lnSpc>
                <a:spcPct val="100000"/>
              </a:lnSpc>
              <a:spcBef>
                <a:spcPts val="0"/>
              </a:spcBef>
              <a:spcAft>
                <a:spcPts val="0"/>
              </a:spcAft>
              <a:buClr>
                <a:schemeClr val="dk1"/>
              </a:buClr>
              <a:buSzPts val="1100"/>
              <a:buFont typeface="Montserrat Light"/>
              <a:buAutoNum type="arabicPeriod"/>
            </a:pPr>
            <a:r>
              <a:rPr lang="ga" b="0" i="0" u="none" baseline="0">
                <a:solidFill>
                  <a:schemeClr val="dk1"/>
                </a:solidFill>
                <a:latin typeface="Montserrat Light"/>
                <a:ea typeface="Montserrat Light"/>
                <a:cs typeface="Montserrat Light"/>
                <a:sym typeface="Montserrat Light"/>
              </a:rPr>
              <a:t>Úsáid pasfhocail láidre chun cuntais ar líne a choinneáil sábháilte - ciallaíonn sé seo úsáid a bhaint as meascán d’uimhreacha, siombailí agus litreacha (ceannlitreacha agus litreacha beaga)</a:t>
            </a:r>
            <a:endParaRPr>
              <a:solidFill>
                <a:schemeClr val="dk1"/>
              </a:solidFill>
              <a:latin typeface="Montserrat Light"/>
              <a:ea typeface="Montserrat Light"/>
              <a:cs typeface="Montserrat Light"/>
              <a:sym typeface="Montserrat Light"/>
            </a:endParaRPr>
          </a:p>
          <a:p>
            <a:pPr marL="457200" lvl="0" indent="-298450" algn="l" rtl="0">
              <a:lnSpc>
                <a:spcPct val="100000"/>
              </a:lnSpc>
              <a:spcBef>
                <a:spcPts val="0"/>
              </a:spcBef>
              <a:spcAft>
                <a:spcPts val="0"/>
              </a:spcAft>
              <a:buClr>
                <a:schemeClr val="dk1"/>
              </a:buClr>
              <a:buSzPts val="1100"/>
              <a:buFont typeface="Montserrat Light"/>
              <a:buAutoNum type="arabicPeriod"/>
            </a:pPr>
            <a:r>
              <a:rPr lang="ga" b="0" i="0" u="none" baseline="0">
                <a:solidFill>
                  <a:schemeClr val="dk1"/>
                </a:solidFill>
                <a:latin typeface="Montserrat Light"/>
                <a:ea typeface="Montserrat Light"/>
                <a:cs typeface="Montserrat Light"/>
                <a:sym typeface="Montserrat Light"/>
              </a:rPr>
              <a:t>Bí cúramach cé leis a roinneann tú faisnéis phearsanta ar líne agus ná freagair teachtaireachtaí ó strainséirí </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d41a4ef77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4" name="Google Shape;1084;gd41a4ef779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ga" b="1" i="1" u="none" baseline="0">
                <a:solidFill>
                  <a:schemeClr val="dk1"/>
                </a:solidFill>
                <a:latin typeface="Montserrat"/>
                <a:ea typeface="Montserrat"/>
                <a:cs typeface="Montserrat"/>
                <a:sym typeface="Montserrat"/>
              </a:rPr>
              <a:t>Tabhair faoi deara:</a:t>
            </a:r>
            <a:r>
              <a:rPr lang="ga" b="0" i="0" u="none" baseline="0">
                <a:solidFill>
                  <a:schemeClr val="dk1"/>
                </a:solidFill>
                <a:latin typeface="Montserrat"/>
                <a:ea typeface="Montserrat"/>
                <a:cs typeface="Montserrat"/>
                <a:sym typeface="Montserrat"/>
              </a:rPr>
              <a:t> Anois táimid chun breathnú ar na buntáistí a bhaineann le cluichí ar líne a imirt agus ar an gcaoi ar féidir linn a bheith sábháilte agus na cluichí cuí a roghnú chun gur féidir linn taitneamh a bhaint as cluichí a imirt ar líne. </a:t>
            </a:r>
            <a:endParaRPr>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r>
              <a:rPr lang="ga" b="0" i="0" u="none" baseline="0">
                <a:solidFill>
                  <a:schemeClr val="dk1"/>
                </a:solidFill>
                <a:latin typeface="Montserrat"/>
                <a:ea typeface="Montserrat"/>
                <a:cs typeface="Montserrat"/>
                <a:sym typeface="Montserrat"/>
              </a:rPr>
              <a:t>Iarr ar na daltaí </a:t>
            </a:r>
            <a:r>
              <a:rPr lang="ga" b="0" i="1" u="none" baseline="0">
                <a:solidFill>
                  <a:schemeClr val="dk1"/>
                </a:solidFill>
                <a:latin typeface="Montserrat"/>
                <a:ea typeface="Montserrat"/>
                <a:cs typeface="Montserrat"/>
                <a:sym typeface="Montserrat"/>
              </a:rPr>
              <a:t>cluiche is maith leat a imirt a ainmniú agus rud amháin a thaitníonn leat agus tú ag imirt an chluiche sin a lua? </a:t>
            </a:r>
            <a:r>
              <a:rPr lang="ga" b="0" i="0" u="none" baseline="0">
                <a:solidFill>
                  <a:schemeClr val="dk1"/>
                </a:solidFill>
                <a:latin typeface="Montserrat"/>
                <a:ea typeface="Montserrat"/>
                <a:cs typeface="Montserrat"/>
                <a:sym typeface="Montserrat"/>
              </a:rPr>
              <a:t>Faigh aiseolas ó na daltaí.</a:t>
            </a:r>
            <a:endParaRPr>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r>
              <a:rPr lang="ga" b="0" i="0" u="none" baseline="0">
                <a:solidFill>
                  <a:schemeClr val="dk1"/>
                </a:solidFill>
                <a:latin typeface="Montserrat"/>
                <a:ea typeface="Montserrat"/>
                <a:cs typeface="Montserrat"/>
                <a:sym typeface="Montserrat"/>
              </a:rPr>
              <a:t>Ansin iarr ar na daltaí </a:t>
            </a:r>
            <a:r>
              <a:rPr lang="ga" b="0" i="1" u="none" baseline="0">
                <a:solidFill>
                  <a:schemeClr val="dk1"/>
                </a:solidFill>
                <a:latin typeface="Montserrat"/>
                <a:ea typeface="Montserrat"/>
                <a:cs typeface="Montserrat"/>
                <a:sym typeface="Montserrat"/>
              </a:rPr>
              <a:t>buntáiste nó rud maith amháin a bhaineann le cluichí a imirt a ainmniú.</a:t>
            </a:r>
            <a:r>
              <a:rPr lang="ga" b="0" i="0" u="none" baseline="0">
                <a:solidFill>
                  <a:schemeClr val="dk1"/>
                </a:solidFill>
                <a:latin typeface="Montserrat"/>
                <a:ea typeface="Montserrat"/>
                <a:cs typeface="Montserrat"/>
                <a:sym typeface="Montserrat"/>
              </a:rPr>
              <a:t> Spreag freagraí agus cuir béim ar an bpointe gur féidir le cluichí a bheith spraíúil agus siamsúil; ligeann siad duit do shamhlaíocht a chur ag obair chun domhain agus carachtair a chruthú agus chun scéalta a insint; spreagann siad thú le bheith ag smaoineamh go cruthaitheach agus le fadhbanna a réiteach; tugann siad deis duit a bheith ag imirt le daoine eile agus a bheith ag foghlaim le hoibriú le chéile mar fhoireann. </a:t>
            </a:r>
            <a:endParaRPr>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endParaRPr b="1">
              <a:solidFill>
                <a:schemeClr val="dk1"/>
              </a:solidFill>
            </a:endParaRPr>
          </a:p>
          <a:p>
            <a:pPr marL="0" lvl="0" indent="0" algn="l" rtl="0">
              <a:lnSpc>
                <a:spcPct val="115000"/>
              </a:lnSpc>
              <a:spcBef>
                <a:spcPts val="200"/>
              </a:spcBef>
              <a:spcAft>
                <a:spcPts val="0"/>
              </a:spcAft>
              <a:buNone/>
            </a:pPr>
            <a:endParaRPr>
              <a:solidFill>
                <a:schemeClr val="dk1"/>
              </a:solidFill>
            </a:endParaRPr>
          </a:p>
          <a:p>
            <a:pPr marL="0" lvl="0" indent="0" algn="l" rtl="0">
              <a:lnSpc>
                <a:spcPct val="115000"/>
              </a:lnSpc>
              <a:spcBef>
                <a:spcPts val="200"/>
              </a:spcBef>
              <a:spcAft>
                <a:spcPts val="0"/>
              </a:spcAft>
              <a:buNone/>
            </a:pPr>
            <a:endParaRPr b="1">
              <a:solidFill>
                <a:schemeClr val="dk1"/>
              </a:solidFill>
            </a:endParaRPr>
          </a:p>
          <a:p>
            <a:pPr marL="0" lvl="0" indent="0" algn="just" rtl="0">
              <a:lnSpc>
                <a:spcPct val="150000"/>
              </a:lnSpc>
              <a:spcBef>
                <a:spcPts val="0"/>
              </a:spcBef>
              <a:spcAft>
                <a:spcPts val="0"/>
              </a:spcAft>
              <a:buNone/>
            </a:pPr>
            <a:endParaRPr>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d41a4ef779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d41a4ef779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1"/>
              </a:buClr>
              <a:buSzPts val="1100"/>
              <a:buFont typeface="Arial"/>
              <a:buNone/>
            </a:pPr>
            <a:r>
              <a:rPr lang="ga" b="1" i="1" u="none" baseline="0">
                <a:solidFill>
                  <a:schemeClr val="dk1"/>
                </a:solidFill>
                <a:latin typeface="Montserrat"/>
                <a:ea typeface="Montserrat"/>
                <a:cs typeface="Montserrat"/>
                <a:sym typeface="Montserrat"/>
              </a:rPr>
              <a:t>Tabhair faoi deara:</a:t>
            </a:r>
            <a:r>
              <a:rPr lang="ga" b="0" i="0" u="none" baseline="0">
                <a:solidFill>
                  <a:schemeClr val="dk1"/>
                </a:solidFill>
                <a:latin typeface="Montserrat"/>
                <a:ea typeface="Montserrat"/>
                <a:cs typeface="Montserrat"/>
                <a:sym typeface="Montserrat"/>
              </a:rPr>
              <a:t> Taispeáin cluiche oideachasúil do na daltaí. Ar an gclár bán, taispeáin na céimeanna le leanúint chun rochtain a fháil ar an rannóg Junior’s Play de chuid RTÉ (ar fáil ag rtejr.rte.ie/play/). </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Roghnaigh ceann de na cluichí oideachasúla ar an suíomh gréasáin (e.g. Maths Superstar nó Spelling Adventure) agus bí ag imirt an chluiche sin le cúnamh ó na daltaí.</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d41a4ef779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gd41a4ef779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ga" b="1" i="1" u="none" baseline="0" dirty="0">
                <a:solidFill>
                  <a:schemeClr val="dk1"/>
                </a:solidFill>
                <a:latin typeface="Montserrat"/>
                <a:ea typeface="Montserrat"/>
                <a:cs typeface="Montserrat"/>
                <a:sym typeface="Montserrat"/>
              </a:rPr>
              <a:t>Tabhair faoi deara:</a:t>
            </a:r>
            <a:r>
              <a:rPr lang="ga" b="0" i="1" u="none" baseline="0" dirty="0">
                <a:solidFill>
                  <a:schemeClr val="dk1"/>
                </a:solidFill>
                <a:latin typeface="Montserrat"/>
                <a:ea typeface="Montserrat"/>
                <a:cs typeface="Montserrat"/>
                <a:sym typeface="Montserrat"/>
              </a:rPr>
              <a:t> </a:t>
            </a:r>
            <a:r>
              <a:rPr lang="ga" b="0" i="0" u="none" baseline="0" dirty="0">
                <a:solidFill>
                  <a:schemeClr val="dk1"/>
                </a:solidFill>
                <a:latin typeface="Montserrat"/>
                <a:ea typeface="Montserrat"/>
                <a:cs typeface="Montserrat"/>
                <a:sym typeface="Montserrat"/>
              </a:rPr>
              <a:t>I ndiaidh duit an cluiche a imirt ar líne, iarr ar na daltaí cad a thaitin leo maidir le cluiche a úsáid chun mata nó litríocht a fhoghlaim agus cén chaoi ar dóigh leo go bhféadfadh cluichí oideachasúla cosúil leo seo a imirt cabhrú leo agus iad ag foghlaim. Ina dhiaidh sin, mínigh do na daltaí </a:t>
            </a:r>
            <a:r>
              <a:rPr lang="ga" b="1" i="0" u="none" baseline="0" dirty="0">
                <a:solidFill>
                  <a:schemeClr val="dk1"/>
                </a:solidFill>
                <a:latin typeface="Montserrat"/>
                <a:ea typeface="Montserrat"/>
                <a:cs typeface="Montserrat"/>
                <a:sym typeface="Montserrat"/>
              </a:rPr>
              <a:t>gur iomaí cluiche atá ar fáil le himirt ar líne, lena n-áirítear cluichí oideachasúla a chabhraíonn leat nithe cosúil le mata agus scileanna léitheoireachta a fheabhsú, cosúil leis na cinn atá siad díreach i ndiaidh a imirt, agus cluichí a ligeann duit domhan nua a chruthú nó rud éigin a thógáil. Tá cluichí ann freisin a ceapadh ar mhaithe le siamsaíocht, agus is féidir go gcuimsíonn siad seo cluichí in-íoslódáilte agus aipeanna do ghléasanna a imrímid inár n-aonar agus faoi dheireadh, cluichíocht ar líne inar féidir leat físchluichí a imirt ar líne le daoine eile. </a:t>
            </a:r>
            <a:r>
              <a:rPr lang="ga" b="0" i="0" u="none" baseline="0" dirty="0">
                <a:solidFill>
                  <a:schemeClr val="dk1"/>
                </a:solidFill>
                <a:latin typeface="Montserrat"/>
                <a:ea typeface="Montserrat"/>
                <a:cs typeface="Montserrat"/>
                <a:sym typeface="Montserrat"/>
              </a:rPr>
              <a:t>I measc na gcineálacha nó na gcatagóirí difriúla cluichí, tá: Cluichí Oideachasúla; Cluichí Cruthaithe Ábhair; Cluichí Siamsaíochta; Cluichíocht ar Líne. Iarr ar na daltaí má tá siad ar an eolas faoi shamplaí ar leith a d’fhéadfadh titim faoi gach ceann de na catagóirí cluichí seo atá ar fáil le himirt ar líne agus déan iad a thaifeadadh. </a:t>
            </a:r>
            <a:endParaRPr dirty="0">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endParaRPr b="1" dirty="0">
              <a:solidFill>
                <a:schemeClr val="dk1"/>
              </a:solidFill>
              <a:latin typeface="Montserrat"/>
              <a:ea typeface="Montserrat"/>
              <a:cs typeface="Montserrat"/>
              <a:sym typeface="Montserrat"/>
            </a:endParaRPr>
          </a:p>
          <a:p>
            <a:pPr marL="0" lvl="0" indent="0" algn="l" rtl="0">
              <a:lnSpc>
                <a:spcPct val="115000"/>
              </a:lnSpc>
              <a:spcBef>
                <a:spcPts val="200"/>
              </a:spcBef>
              <a:spcAft>
                <a:spcPts val="0"/>
              </a:spcAft>
              <a:buNone/>
            </a:pPr>
            <a:r>
              <a:rPr lang="ga" b="0" i="0" u="none" baseline="0" dirty="0">
                <a:solidFill>
                  <a:schemeClr val="dk1"/>
                </a:solidFill>
                <a:latin typeface="Montserrat"/>
                <a:ea typeface="Montserrat"/>
                <a:cs typeface="Montserrat"/>
                <a:sym typeface="Montserrat"/>
              </a:rPr>
              <a:t>Faoi dheireadh, cuir i gcuimhne do na daltaí </a:t>
            </a:r>
            <a:r>
              <a:rPr lang="ga" b="1" i="0" u="none" baseline="0" dirty="0">
                <a:solidFill>
                  <a:schemeClr val="dk1"/>
                </a:solidFill>
                <a:latin typeface="Montserrat"/>
                <a:ea typeface="Montserrat"/>
                <a:cs typeface="Montserrat"/>
                <a:sym typeface="Montserrat"/>
              </a:rPr>
              <a:t>gur iontach an áis é an t-idirlíon a ligeann duit a bheith ag spraoi agus ag foghlaim. Is féidir leat domhain nua a thaiscéaladh, a bheith cruthaitheach nó rud éigin nua a fhoghlaim, ach nuair a imrímid cluichí ar líne, ní féidir linn smacht a bheith againn i gcónaí ar a dtarlóidh. Is iomaí aip agus cluiche a dhéanann airgead ach iallach a chur ar imreoirí íoc as an gcluiche, agus ciallaíonn sé sin go gcaithfidh a dtuismitheoirí íoc as an gcluiche le gur féidir leo é a imirt. D’fhéadfaidís cluiche a roghnú nár ceapadh do leanaí ach do dhéagóirí níos sine nó do dhaoine fásta. Tá sé tábhachtach go seiceálaimid lenár dtuismitheoirí/gcaomhnóirí ar dtús agus go n-iarraimid cead orthu sula gcinnimid cluiche a íoslódáil nó a cheannach ar líne. </a:t>
            </a:r>
            <a:endParaRPr b="1" dirty="0">
              <a:solidFill>
                <a:schemeClr val="dk1"/>
              </a:solidFill>
              <a:latin typeface="Montserrat"/>
              <a:ea typeface="Montserrat"/>
              <a:cs typeface="Montserrat"/>
              <a:sym typeface="Montserrat"/>
            </a:endParaRPr>
          </a:p>
          <a:p>
            <a:pPr marL="0" lvl="0" indent="0" algn="just" rtl="0">
              <a:lnSpc>
                <a:spcPct val="150000"/>
              </a:lnSpc>
              <a:spcBef>
                <a:spcPts val="0"/>
              </a:spcBef>
              <a:spcAft>
                <a:spcPts val="0"/>
              </a:spcAft>
              <a:buClr>
                <a:schemeClr val="dk1"/>
              </a:buClr>
              <a:buSzPts val="1100"/>
              <a:buFont typeface="Arial"/>
              <a:buNone/>
            </a:pPr>
            <a:endParaRPr dirty="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d41a4ef77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d41a4ef779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lnSpc>
                <a:spcPct val="115000"/>
              </a:lnSpc>
              <a:spcBef>
                <a:spcPts val="1000"/>
              </a:spcBef>
              <a:spcAft>
                <a:spcPts val="0"/>
              </a:spcAft>
              <a:buClr>
                <a:schemeClr val="dk1"/>
              </a:buClr>
              <a:buSzPts val="1100"/>
              <a:buFont typeface="Arial"/>
              <a:buNone/>
            </a:pPr>
            <a:r>
              <a:rPr lang="ga" b="1" i="1" u="none" baseline="0">
                <a:solidFill>
                  <a:srgbClr val="222222"/>
                </a:solidFill>
                <a:latin typeface="Montserrat"/>
                <a:ea typeface="Montserrat"/>
                <a:cs typeface="Montserrat"/>
                <a:sym typeface="Montserrat"/>
              </a:rPr>
              <a:t>Tabhair faoi deara:</a:t>
            </a:r>
            <a:r>
              <a:rPr lang="ga" b="0" i="0" u="none" baseline="0">
                <a:solidFill>
                  <a:srgbClr val="222222"/>
                </a:solidFill>
                <a:latin typeface="Montserrat"/>
                <a:ea typeface="Montserrat"/>
                <a:cs typeface="Montserrat"/>
                <a:sym typeface="Montserrat"/>
              </a:rPr>
              <a:t> Déan achoimre leis na pointí seo a leanas: </a:t>
            </a:r>
            <a:endParaRPr>
              <a:solidFill>
                <a:schemeClr val="dk1"/>
              </a:solidFill>
              <a:latin typeface="Montserrat"/>
              <a:ea typeface="Montserrat"/>
              <a:cs typeface="Montserrat"/>
              <a:sym typeface="Montserrat"/>
            </a:endParaRPr>
          </a:p>
          <a:p>
            <a:pPr marL="0" lvl="0" indent="0" algn="just" rtl="0">
              <a:lnSpc>
                <a:spcPct val="115000"/>
              </a:lnSpc>
              <a:spcBef>
                <a:spcPts val="1000"/>
              </a:spcBef>
              <a:spcAft>
                <a:spcPts val="0"/>
              </a:spcAft>
              <a:buNone/>
            </a:pPr>
            <a:r>
              <a:rPr lang="ga" b="0" i="0" u="none" baseline="0">
                <a:solidFill>
                  <a:schemeClr val="dk1"/>
                </a:solidFill>
                <a:latin typeface="Montserrat"/>
                <a:ea typeface="Montserrat"/>
                <a:cs typeface="Montserrat"/>
                <a:sym typeface="Montserrat"/>
              </a:rPr>
              <a:t>Tá sé spraíúil a bheith ag imirt cluichí ar líne agus is féidir scileanna tábhachtacha cosúil le neartú foirne agus fadhbréiteach a fhorbairt a bhuí leo.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None/>
            </a:pPr>
            <a:r>
              <a:rPr lang="ga" b="0" i="0" u="none" baseline="0">
                <a:solidFill>
                  <a:schemeClr val="dk1"/>
                </a:solidFill>
                <a:latin typeface="Montserrat"/>
                <a:ea typeface="Montserrat"/>
                <a:cs typeface="Montserrat"/>
                <a:sym typeface="Montserrat"/>
              </a:rPr>
              <a:t>Is iomaí rogha atá ann maidir le cluichí le himirt agus daoine a d’fhéadfá bualadh leo agus mar sin, tá sé tábhachtach a bheith sábháilte agus tú ag imirt cluichí ar líne. </a:t>
            </a:r>
            <a:endParaRPr>
              <a:solidFill>
                <a:schemeClr val="dk1"/>
              </a:solidFill>
              <a:latin typeface="Montserrat"/>
              <a:ea typeface="Montserrat"/>
              <a:cs typeface="Montserrat"/>
              <a:sym typeface="Montserrat"/>
            </a:endParaRPr>
          </a:p>
          <a:p>
            <a:pPr marL="0" lvl="0" indent="0" algn="just" rtl="0">
              <a:lnSpc>
                <a:spcPct val="115000"/>
              </a:lnSpc>
              <a:spcBef>
                <a:spcPts val="0"/>
              </a:spcBef>
              <a:spcAft>
                <a:spcPts val="0"/>
              </a:spcAft>
              <a:buNone/>
            </a:pPr>
            <a:r>
              <a:rPr lang="ga" b="0" i="0" u="none" baseline="0">
                <a:solidFill>
                  <a:schemeClr val="dk1"/>
                </a:solidFill>
                <a:latin typeface="Montserrat"/>
                <a:ea typeface="Montserrat"/>
                <a:cs typeface="Montserrat"/>
                <a:sym typeface="Montserrat"/>
              </a:rPr>
              <a:t>Seo a leanas roinnt leideanna ó Archie agus Ruby, na Laochra HTML le cabhrú leat:</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Seiceáil rátáil aoise an chluiche i gcónaí sula n-imríonn tú. </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Coinnigh do phróifíl príobháideach agus ná húsáid grianghraif chearta ná d’ainm iomlán.</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Ná tabhair faisnéis phearsanta do dhaoine nach bhfuil aithne agat orthu ach ar líne.</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Is a bhuí le do phasfhocal a choinnítear do chuid faisnéise pearsanta sábháilte ar líne - Coinnigh príobháideach é agus ná roinn ach le do thuismitheoirí/chaomhnóirí é.</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Má fheiceann tú drochrudaí nó rialacha á mbriseadh, déan é a thuairisciú.</a:t>
            </a:r>
            <a:endParaRPr>
              <a:solidFill>
                <a:schemeClr val="dk1"/>
              </a:solidFill>
              <a:latin typeface="Montserrat"/>
              <a:ea typeface="Montserrat"/>
              <a:cs typeface="Montserrat"/>
              <a:sym typeface="Montserrat"/>
            </a:endParaRPr>
          </a:p>
          <a:p>
            <a:pPr marL="914400" lvl="1" indent="-2984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Ná ceannaigh cluiche agus ná híoc as aon rud sa chluiche riamh gan cead a fháil ó do thuismitheoirí/chaomhnóirí ar dtús. </a:t>
            </a:r>
            <a:endParaRPr>
              <a:solidFill>
                <a:schemeClr val="dk1"/>
              </a:solidFill>
              <a:latin typeface="Montserrat"/>
              <a:ea typeface="Montserrat"/>
              <a:cs typeface="Montserrat"/>
              <a:sym typeface="Montserrat"/>
            </a:endParaRPr>
          </a:p>
          <a:p>
            <a:pPr marL="457200" lvl="0" indent="-298450" algn="just"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Labhair le do dhaltaí faoin tábhacht a bhaineann le cead a iarraidh sula n-íoslódálann siad cluiche. Spreag iad chun é a rá i gcónaí le tuismitheoir/caomhnóir nó duine fásta a bhfuil muinín acu ann má tharla rud éigin ar líne, fiú nuair a mheasann siad gur féidir go ndearna siad rud éigin mícheart.</a:t>
            </a:r>
            <a:endParaRPr>
              <a:solidFill>
                <a:schemeClr val="dk1"/>
              </a:solidFill>
              <a:latin typeface="Montserrat"/>
              <a:ea typeface="Montserrat"/>
              <a:cs typeface="Montserrat"/>
              <a:sym typeface="Montserrat"/>
            </a:endParaRPr>
          </a:p>
          <a:p>
            <a:pPr marL="457200" lvl="0" indent="-2984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Bí ar an eolas go bhféadann cluichí ‘saor in aisce’ ar líne feidhmeanna breise a thairiscint a luaithe a bhíonn an cluiche beo agus tig le húsáideoirí iad a cheannach. De ghnáth, ceannaíonn úsáideoirí ábhar nó gnéithe speisialta in aipeanna, cosúil le leibhéil srianta, airgead fíorúil, carachtair speisialta, neartaithe, etc. Is féidir go mbíonn go leor airgid le híoc ag úsáideoirí sna cluichí seo i ngan fhios dóibh féin.</a:t>
            </a:r>
            <a:endParaRPr>
              <a:latin typeface="Montserrat"/>
              <a:ea typeface="Montserrat"/>
              <a:cs typeface="Montserrat"/>
              <a:sym typeface="Montserra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7f98d56b6c_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9" name="Google Shape;1119;g7f98d56b6c_1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ga" b="1" i="1" u="none" baseline="0">
                <a:solidFill>
                  <a:schemeClr val="dk1"/>
                </a:solidFill>
                <a:latin typeface="Montserrat"/>
                <a:ea typeface="Montserrat"/>
                <a:cs typeface="Montserrat"/>
                <a:sym typeface="Montserrat"/>
              </a:rPr>
              <a:t>Tabhair faoi deara: </a:t>
            </a:r>
            <a:r>
              <a:rPr lang="ga" b="0" i="0" u="none" baseline="0">
                <a:solidFill>
                  <a:schemeClr val="dk1"/>
                </a:solidFill>
                <a:latin typeface="Montserrat"/>
                <a:ea typeface="Montserrat"/>
                <a:cs typeface="Montserrat"/>
                <a:sym typeface="Montserrat"/>
              </a:rPr>
              <a:t> Tabhair amach bileog gníomhaíochtaí Lá na Sábháilteachta Idirlín le tógáil abhaile atá ar fáil ag </a:t>
            </a:r>
            <a:r>
              <a:rPr lang="ga" b="0" i="0" u="sng" baseline="0">
                <a:solidFill>
                  <a:schemeClr val="hlink"/>
                </a:solidFill>
                <a:latin typeface="Montserrat"/>
                <a:ea typeface="Montserrat"/>
                <a:cs typeface="Montserrat"/>
                <a:sym typeface="Montserrat"/>
                <a:hlinkClick r:id="rId3"/>
              </a:rPr>
              <a:t>www.webwise.ie/saferinternetday</a:t>
            </a: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Tógfaidh na daltaí í seo abhaile agus léifidh siad tríthi lena dtuismitheoirí/gcaomhnóirí, aontóidh siad ar na téarmaí atá liostaithe agus déanfaidh siad í a shíniú. </a:t>
            </a:r>
            <a:endParaRPr>
              <a:latin typeface="Montserrat"/>
              <a:ea typeface="Montserrat"/>
              <a:cs typeface="Montserrat"/>
              <a:sym typeface="Montserra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7f98d56b6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7" name="Google Shape;1127;g7f98d56b6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ga" b="1" i="1" u="none" baseline="0">
                <a:latin typeface="Montserrat"/>
                <a:ea typeface="Montserrat"/>
                <a:cs typeface="Montserrat"/>
                <a:sym typeface="Montserrat"/>
              </a:rPr>
              <a:t>Tabhair faoi deara:</a:t>
            </a:r>
            <a:r>
              <a:rPr lang="ga" b="0" i="0" u="none" baseline="0">
                <a:latin typeface="Montserrat"/>
                <a:ea typeface="Montserrat"/>
                <a:cs typeface="Montserrat"/>
                <a:sym typeface="Montserrat"/>
              </a:rPr>
              <a:t> Cén chaoi a bheith sábháilte ar líne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latin typeface="Montserrat"/>
                <a:ea typeface="Montserrat"/>
                <a:cs typeface="Montserrat"/>
                <a:sym typeface="Montserrat"/>
              </a:rPr>
              <a:t>Anois táimid chun an Quiz Bunscoile gearr ar Líne de chuid Lá na Sábháilteachta Idirlín a dhéanamh agus gheobhaimid amach cén chaoi a bheith sábháilte ar líne!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r>
              <a:rPr lang="ga" b="0" i="0" u="none" baseline="0">
                <a:latin typeface="Montserrat"/>
                <a:ea typeface="Montserrat"/>
                <a:cs typeface="Montserrat"/>
                <a:sym typeface="Montserrat"/>
              </a:rPr>
              <a:t>Téigh chuig </a:t>
            </a:r>
            <a:r>
              <a:rPr lang="ga" b="1" i="0" u="sng" baseline="0">
                <a:solidFill>
                  <a:schemeClr val="hlink"/>
                </a:solidFill>
                <a:latin typeface="Montserrat"/>
                <a:ea typeface="Montserrat"/>
                <a:cs typeface="Montserrat"/>
                <a:sym typeface="Montserrat"/>
                <a:hlinkClick r:id="rId3"/>
              </a:rPr>
              <a:t>https://bit.ly/2QYig0S</a:t>
            </a:r>
            <a:r>
              <a:rPr lang="ga" b="0" i="0" u="none" baseline="0">
                <a:latin typeface="Montserrat"/>
                <a:ea typeface="Montserrat"/>
                <a:cs typeface="Montserrat"/>
                <a:sym typeface="Montserrat"/>
              </a:rPr>
              <a:t> chun an quiz a dhéanamh. Tá ceisteanna sa quiz Kahoot seo a dhéanann achoimre ar phríomhphointí sábháilteachta an chuir i láthair. </a:t>
            </a:r>
            <a:endParaRPr>
              <a:latin typeface="Montserrat"/>
              <a:ea typeface="Montserrat"/>
              <a:cs typeface="Montserrat"/>
              <a:sym typeface="Montserrat"/>
            </a:endParaRPr>
          </a:p>
          <a:p>
            <a:pPr marL="0" lvl="0" indent="0" algn="l" rtl="0">
              <a:lnSpc>
                <a:spcPct val="115000"/>
              </a:lnSpc>
              <a:spcBef>
                <a:spcPts val="0"/>
              </a:spcBef>
              <a:spcAft>
                <a:spcPts val="0"/>
              </a:spcAft>
              <a:buSzPts val="1400"/>
              <a:buNone/>
            </a:pP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latin typeface="Montserrat"/>
                <a:ea typeface="Montserrat"/>
                <a:cs typeface="Montserrat"/>
                <a:sym typeface="Montserrat"/>
              </a:rPr>
              <a:t>Tá rogha ann leis na daltaí a threorú tríd na ceisteanna ar an scáileán nó má tá rochtain acu ar ghléasanna, is féidir leo a bheith ag imirt leo astu féin.</a:t>
            </a:r>
            <a:endParaRPr>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5" name="Google Shape;11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b="1" i="1" u="none" baseline="0">
                <a:solidFill>
                  <a:schemeClr val="dk1"/>
                </a:solidFill>
                <a:latin typeface="Montserrat"/>
                <a:ea typeface="Montserrat"/>
                <a:cs typeface="Montserrat"/>
                <a:sym typeface="Montserrat"/>
              </a:rPr>
              <a:t>Tabhair faoi deara:</a:t>
            </a:r>
            <a:r>
              <a:rPr lang="ga" b="1" i="0" u="none" baseline="0">
                <a:solidFill>
                  <a:schemeClr val="dk1"/>
                </a:solidFill>
                <a:latin typeface="Montserrat"/>
                <a:ea typeface="Montserrat"/>
                <a:cs typeface="Montserrat"/>
                <a:sym typeface="Montserrat"/>
              </a:rPr>
              <a:t> </a:t>
            </a:r>
            <a:r>
              <a:rPr lang="ga" b="0" i="0" u="none" baseline="0">
                <a:solidFill>
                  <a:schemeClr val="dk1"/>
                </a:solidFill>
                <a:latin typeface="Montserrat"/>
                <a:ea typeface="Montserrat"/>
                <a:cs typeface="Montserrat"/>
                <a:sym typeface="Montserrat"/>
              </a:rPr>
              <a:t>Tóg féinphic de Thionól Lá na Sábháilteachta Idirlín agus déan é a sheoladh isteach chuig Webwise ar </a:t>
            </a:r>
            <a:r>
              <a:rPr lang="ga" b="0" i="0" u="sng" baseline="0">
                <a:solidFill>
                  <a:schemeClr val="hlink"/>
                </a:solidFill>
                <a:latin typeface="Montserrat"/>
                <a:ea typeface="Montserrat"/>
                <a:cs typeface="Montserrat"/>
                <a:sym typeface="Montserrat"/>
                <a:hlinkClick r:id="rId3"/>
              </a:rPr>
              <a:t>internetsafety@pdst.ie</a:t>
            </a:r>
            <a:r>
              <a:rPr lang="ga" b="0" i="0" u="none" baseline="0">
                <a:solidFill>
                  <a:schemeClr val="dk1"/>
                </a:solidFill>
                <a:latin typeface="Montserrat"/>
                <a:ea typeface="Montserrat"/>
                <a:cs typeface="Montserrat"/>
                <a:sym typeface="Montserrat"/>
              </a:rPr>
              <a:t> nó roinn do thacaíocht ar mheáin shóisialta do scoile freisin ag úsáid na haischlibe #SaferInternetDay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Seolaigí isteach bhur ngrianghraif, bhfíseáin agus bpóstaeir chuig Webwise agus d’fhéadfadh do scoil duaiseanna iontacha a bhuachan. </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Tá go leor smaointe agus gníomhaíochtaí ar leathanach Lá na Sábháilteachta Idirlín: </a:t>
            </a:r>
            <a:r>
              <a:rPr lang="ga" b="0" i="0" u="none" baseline="0">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www.webwise.ie/saferinternet</a:t>
            </a:r>
            <a:r>
              <a:rPr lang="ga" b="0" i="0" u="none" baseline="0">
                <a:solidFill>
                  <a:schemeClr val="dk1"/>
                </a:solidFill>
                <a:latin typeface="Montserrat"/>
                <a:ea typeface="Montserrat"/>
                <a:cs typeface="Montserrat"/>
                <a:sym typeface="Montserrat"/>
              </a:rPr>
              <a:t>day </a:t>
            </a:r>
            <a:endParaRPr>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Cláraigh imeachtaí do scoile le haghaidh Lá na Sábháilteachta Idirlín ar léarscáil imeachtaí Webwise agus faigh bandaí rosta LSI saor in aisce do do scoil. Cláraigh anseo: www.webwise.ie/saferinternetday</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1" i="0" u="none" baseline="0">
                <a:solidFill>
                  <a:schemeClr val="dk1"/>
                </a:solidFill>
                <a:latin typeface="Montserrat"/>
                <a:ea typeface="Montserrat"/>
                <a:cs typeface="Montserrat"/>
                <a:sym typeface="Montserrat"/>
              </a:rPr>
              <a:t>Roinn bhur ngníomhaíochtaí LSI</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b="0" i="0" u="none" baseline="0">
                <a:solidFill>
                  <a:schemeClr val="dk1"/>
                </a:solidFill>
                <a:latin typeface="Montserrat"/>
                <a:ea typeface="Montserrat"/>
                <a:cs typeface="Montserrat"/>
                <a:sym typeface="Montserrat"/>
              </a:rPr>
              <a:t>Is breá linn bhur ngrianghraif ar fad ó bhur bhfeachtais maidir le sábháilteacht ar líne agus bhur ngníomhaíochtaí do Lá na Sábháilteachta Idirlín a fheiceáil. Ceanglaígí linn ar:</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Twitter @Webwise_Ireland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Facebook: facebook.com/webwise_Ireland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Instagram: webwiseireland</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Roinnigí smaointe, noda nó pleananna ag úsáid #SaferInternetDay</a:t>
            </a:r>
            <a:endParaRPr>
              <a:latin typeface="Montserrat"/>
              <a:ea typeface="Montserrat"/>
              <a:cs typeface="Montserrat"/>
              <a:sym typeface="Montserrat"/>
            </a:endParaRPr>
          </a:p>
          <a:p>
            <a:pPr marL="228600" lvl="0" indent="-120650" algn="l" rtl="0">
              <a:lnSpc>
                <a:spcPct val="115000"/>
              </a:lnSpc>
              <a:spcBef>
                <a:spcPts val="0"/>
              </a:spcBef>
              <a:spcAft>
                <a:spcPts val="0"/>
              </a:spcAft>
              <a:buClr>
                <a:schemeClr val="dk1"/>
              </a:buClr>
              <a:buSzPts val="1100"/>
              <a:buFont typeface="Montserrat"/>
              <a:buChar char="•"/>
            </a:pPr>
            <a:r>
              <a:rPr lang="ga" b="0" i="0" u="none" baseline="0">
                <a:solidFill>
                  <a:schemeClr val="dk1"/>
                </a:solidFill>
                <a:latin typeface="Montserrat"/>
                <a:ea typeface="Montserrat"/>
                <a:cs typeface="Montserrat"/>
                <a:sym typeface="Montserrat"/>
              </a:rPr>
              <a:t>Roinnigí bhur dteachtaireachtaí faoi shábháilteacht idirlín ar webwise.ie/saferinternetday</a:t>
            </a:r>
            <a:endParaRPr>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200">
              <a:latin typeface="Montserrat"/>
              <a:ea typeface="Montserrat"/>
              <a:cs typeface="Montserrat"/>
              <a:sym typeface="Montserra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4" name="Google Shape;98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ga" sz="1100" b="1" i="1" u="none" baseline="0">
                <a:latin typeface="Montserrat"/>
                <a:ea typeface="Montserrat"/>
                <a:cs typeface="Montserrat"/>
                <a:sym typeface="Montserrat"/>
              </a:rPr>
              <a:t>Tabhair faoi deara:</a:t>
            </a:r>
            <a:r>
              <a:rPr lang="ga" sz="1100" b="0" i="0" u="none" baseline="0">
                <a:latin typeface="Montserrat"/>
                <a:ea typeface="Montserrat"/>
                <a:cs typeface="Montserrat"/>
                <a:sym typeface="Montserrat"/>
              </a:rPr>
              <a:t> Is tionscnamh ar fud an AE é Lá na Sábháilteachta Idirlín chun idirlíon níos sábháilte a chur chun cinn don uile úsáideoir, go háirithe an t-aos óg. </a:t>
            </a:r>
            <a:r>
              <a:rPr lang="ga" sz="1100" b="0" i="0" u="none" baseline="0">
                <a:highlight>
                  <a:srgbClr val="FFFFFF"/>
                </a:highlight>
                <a:latin typeface="Montserrat"/>
                <a:ea typeface="Montserrat"/>
                <a:cs typeface="Montserrat"/>
                <a:sym typeface="Montserrat"/>
              </a:rPr>
              <a:t>Is é Webwise, Clár na hÉireann um Fheasacht ar Oideachas Sábháilteachta Idirlín, a chuireann Lá na Sábháilteachta Idirlín chun cinn agus a dhéanann é a chomhordú. </a:t>
            </a:r>
            <a:r>
              <a:rPr lang="ga" sz="1100" b="0" i="0" u="none" baseline="0">
                <a:latin typeface="Montserrat"/>
                <a:ea typeface="Montserrat"/>
                <a:cs typeface="Montserrat"/>
                <a:sym typeface="Montserrat"/>
              </a:rPr>
              <a:t> Is é téama Lá na Sábháilteachta Idirlín, “Ag obair le chéile le haghaidh Idirlíon Níos Fearr”.</a:t>
            </a:r>
            <a:endParaRPr/>
          </a:p>
          <a:p>
            <a:pPr marL="0" lvl="0" indent="0" algn="l" rtl="0">
              <a:lnSpc>
                <a:spcPct val="100000"/>
              </a:lnSpc>
              <a:spcBef>
                <a:spcPts val="0"/>
              </a:spcBef>
              <a:spcAft>
                <a:spcPts val="0"/>
              </a:spcAft>
              <a:buSzPts val="1100"/>
              <a:buNone/>
            </a:pPr>
            <a:endParaRPr sz="1100">
              <a:latin typeface="Montserrat"/>
              <a:ea typeface="Montserrat"/>
              <a:cs typeface="Montserrat"/>
              <a:sym typeface="Montserrat"/>
            </a:endParaRPr>
          </a:p>
          <a:p>
            <a:pPr marL="0" lvl="0" indent="0" algn="l" rtl="0">
              <a:lnSpc>
                <a:spcPct val="100000"/>
              </a:lnSpc>
              <a:spcBef>
                <a:spcPts val="0"/>
              </a:spcBef>
              <a:spcAft>
                <a:spcPts val="0"/>
              </a:spcAft>
              <a:buSzPts val="1100"/>
              <a:buNone/>
            </a:pPr>
            <a:r>
              <a:rPr lang="ga" sz="1100" b="0" i="0" u="none" baseline="0">
                <a:latin typeface="Montserrat"/>
                <a:ea typeface="Montserrat"/>
                <a:cs typeface="Montserrat"/>
                <a:sym typeface="Montserrat"/>
              </a:rPr>
              <a:t>Is é is aidhm leis an lá ná go dtiocfadh daoine óga, tuismitheoirí, múinteoirí, scoileanna, rialtas agus gnólachtaí le chéile </a:t>
            </a:r>
            <a:r>
              <a:rPr lang="ga" sz="1100" b="0" i="0" u="none" baseline="0">
                <a:solidFill>
                  <a:schemeClr val="dk1"/>
                </a:solidFill>
                <a:highlight>
                  <a:srgbClr val="FFFFFF"/>
                </a:highlight>
                <a:latin typeface="Montserrat"/>
                <a:ea typeface="Montserrat"/>
                <a:cs typeface="Montserrat"/>
                <a:sym typeface="Montserrat"/>
              </a:rPr>
              <a:t>chun áit níos sábháilte agus níos fearr do chách a dhéanamh den idirlíon, agus go háirithe do leanaí agus don aos óg.</a:t>
            </a:r>
            <a:endParaRPr/>
          </a:p>
          <a:p>
            <a:pPr marL="0" lvl="0" indent="0" algn="l" rtl="0">
              <a:lnSpc>
                <a:spcPct val="100000"/>
              </a:lnSpc>
              <a:spcBef>
                <a:spcPts val="0"/>
              </a:spcBef>
              <a:spcAft>
                <a:spcPts val="0"/>
              </a:spcAft>
              <a:buSzPts val="1100"/>
              <a:buNone/>
            </a:pPr>
            <a:endParaRPr sz="1100">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Clr>
                <a:schemeClr val="dk1"/>
              </a:buClr>
              <a:buSzPts val="1100"/>
              <a:buFont typeface="Arial"/>
              <a:buNone/>
            </a:pPr>
            <a:r>
              <a:rPr lang="ga" sz="1100" b="0" i="0" u="none" baseline="0">
                <a:solidFill>
                  <a:schemeClr val="dk1"/>
                </a:solidFill>
                <a:highlight>
                  <a:srgbClr val="FFFFFF"/>
                </a:highlight>
                <a:latin typeface="Montserrat"/>
                <a:ea typeface="Montserrat"/>
                <a:cs typeface="Montserrat"/>
                <a:sym typeface="Montserrat"/>
              </a:rPr>
              <a:t>Is lá é Lá na Sábháilteachta Idirlín chun úsáid shábháilte agus fhreagrach an idirlín a chur chun cinn, lá chun machnamh a dhéanamh ar na bealaí éagsúla ar fad a n-úsáidimid an t-idirlíon agus na bealaí ar féidir linn áit níos sábháilte agus níos fearr do chách a dhéanamh den idirlíon, agus go háirithe do leanaí agus don aos óg.</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2" name="Google Shape;992;p4: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dirty="0">
                <a:solidFill>
                  <a:schemeClr val="dk1"/>
                </a:solidFill>
                <a:latin typeface="Montserrat"/>
                <a:ea typeface="Montserrat"/>
                <a:cs typeface="Montserrat"/>
                <a:sym typeface="Montserrat"/>
              </a:rPr>
              <a:t>Tabhair faoi deara: </a:t>
            </a:r>
            <a:r>
              <a:rPr lang="ga" sz="1100" b="0" i="0" u="none" baseline="0" dirty="0">
                <a:solidFill>
                  <a:schemeClr val="dk1"/>
                </a:solidFill>
                <a:latin typeface="Montserrat"/>
                <a:ea typeface="Montserrat"/>
                <a:cs typeface="Montserrat"/>
                <a:sym typeface="Montserrat"/>
              </a:rPr>
              <a:t>Inniu táimid chun breathnú ar cad é an t-idirlíon, ar a bhfuil i gceist nuair a bhímid ag caint faoi bheith ar líne. Sula bhféadfaimid labhairt faoi bheith sábháilte ar líne, caithfimid cuimhneamh ar na bealaí ar fad ar féidir linn bheith ar líne agus an t-idirlíon a úsáid - céard go díreach atá i gceist nuair a bhímid ag caint faoin idirlíon. Ar dtús,breathnaímis ar an bhfíseán seo leis na Laochra HTML, Archie agus Ruby, a bheidh ag breathnú ar cad é an t-idirlíon.</a:t>
            </a:r>
            <a:endParaRPr dirty="0"/>
          </a:p>
          <a:p>
            <a:pPr marL="0" lvl="0" indent="0" algn="l" rtl="0">
              <a:lnSpc>
                <a:spcPct val="115000"/>
              </a:lnSpc>
              <a:spcBef>
                <a:spcPts val="0"/>
              </a:spcBef>
              <a:spcAft>
                <a:spcPts val="0"/>
              </a:spcAft>
              <a:buClr>
                <a:schemeClr val="dk1"/>
              </a:buClr>
              <a:buSzPts val="1100"/>
              <a:buFont typeface="Arial"/>
              <a:buNone/>
            </a:pPr>
            <a:endParaRPr sz="1100" b="1" i="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dirty="0">
                <a:solidFill>
                  <a:schemeClr val="dk1"/>
                </a:solidFill>
                <a:latin typeface="Montserrat"/>
                <a:ea typeface="Montserrat"/>
                <a:cs typeface="Montserrat"/>
                <a:sym typeface="Montserrat"/>
              </a:rPr>
              <a:t>Cuireann an físeán seo na Laochra HTML in aithne do na daltaí, dhá chipín USB mhisniúla, Archie agus Ruby, a rapálfaidh rainn shomheabhraithe chun do dhaltaí a mhúineadh faoin idirlíon. Beidh eispéiris na leanaí éagsúil. </a:t>
            </a:r>
            <a:endParaRPr dirty="0"/>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ga" sz="1100" b="0" i="0" u="none" baseline="0" dirty="0">
                <a:solidFill>
                  <a:schemeClr val="dk1"/>
                </a:solidFill>
                <a:latin typeface="Montserrat"/>
                <a:ea typeface="Montserrat"/>
                <a:cs typeface="Montserrat"/>
                <a:sym typeface="Montserrat"/>
              </a:rPr>
              <a:t>Tá an físeán ar fáil anseo: </a:t>
            </a:r>
            <a:r>
              <a:rPr lang="en-IE" sz="1100" b="1" dirty="0">
                <a:latin typeface="Montserrat"/>
                <a:ea typeface="Montserrat"/>
                <a:cs typeface="Montserrat"/>
                <a:sym typeface="Montserrat"/>
              </a:rPr>
              <a:t>https://</a:t>
            </a:r>
            <a:r>
              <a:rPr lang="en-IE" sz="1100" b="1" dirty="0" err="1">
                <a:latin typeface="Montserrat"/>
                <a:ea typeface="Montserrat"/>
                <a:cs typeface="Montserrat"/>
                <a:sym typeface="Montserrat"/>
              </a:rPr>
              <a:t>vimeo.com</a:t>
            </a:r>
            <a:r>
              <a:rPr lang="en-IE" sz="1100" b="1" dirty="0">
                <a:latin typeface="Montserrat"/>
                <a:ea typeface="Montserrat"/>
                <a:cs typeface="Montserrat"/>
                <a:sym typeface="Montserrat"/>
              </a:rPr>
              <a:t>/446821631</a:t>
            </a:r>
            <a:r>
              <a:rPr lang="en-IE" sz="1100" b="1" i="0" u="none" strike="noStrike" cap="none" dirty="0">
                <a:solidFill>
                  <a:srgbClr val="000000"/>
                </a:solidFill>
                <a:latin typeface="Montserrat"/>
                <a:ea typeface="Montserrat"/>
                <a:cs typeface="Montserrat"/>
                <a:sym typeface="Montserrat"/>
              </a:rPr>
              <a:t> </a:t>
            </a: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a:solidFill>
                  <a:schemeClr val="dk1"/>
                </a:solidFill>
                <a:latin typeface="Montserrat"/>
                <a:ea typeface="Montserrat"/>
                <a:cs typeface="Montserrat"/>
                <a:sym typeface="Montserrat"/>
              </a:rPr>
              <a:t>Tabhair faoi deara:</a:t>
            </a:r>
            <a:r>
              <a:rPr lang="ga" sz="1100" b="1" i="0" u="none" baseline="0">
                <a:solidFill>
                  <a:schemeClr val="dk1"/>
                </a:solidFill>
                <a:latin typeface="Montserrat"/>
                <a:ea typeface="Montserrat"/>
                <a:cs typeface="Montserrat"/>
                <a:sym typeface="Montserrat"/>
              </a:rPr>
              <a:t> </a:t>
            </a:r>
            <a:r>
              <a:rPr lang="ga" sz="1100" b="0" i="0" u="none" baseline="0">
                <a:solidFill>
                  <a:schemeClr val="dk1"/>
                </a:solidFill>
                <a:latin typeface="Montserrat"/>
                <a:ea typeface="Montserrat"/>
                <a:cs typeface="Montserrat"/>
                <a:sym typeface="Montserrat"/>
              </a:rPr>
              <a:t>Anois, cuimhnímis ar na buntáistí agus na míbhuntáistí a bhaineann leis an idirlíon?</a:t>
            </a:r>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Iarr ar dhaltaí na nithe seo a leanas a liostú:</a:t>
            </a:r>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Cé na buntáistí a d’fhéadfadh a bheith ag baint leis an idirlíon?</a:t>
            </a:r>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Cé na míbhuntáistí a d’fhéadfadh a bheith ag baint leis an idirlíon?</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Samplaí de na buntáistí a bhaineann leis an idirlíon is ea cumarsáid a dhéanamh le cairde a bhfuil cónaí orthu i bhfad i gcéin, rochtain láithreach ar cheol nó ar scannáin a bhfuil tú ag iarraidh breathnú orthu, taighde a dhéanamh d’obair baile/obair thionscadail, scileanna nua a fhoghlaim agus a fhorbairt nó ábhar a chruthú. </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Samplaí de na héifeachtaí diúltacha a d’fhéadfadh a bheith ag baint leis an idirlíon is ea go bhféadfadh leanaí rud éigin a fheiceáil nach bhfuil siad ag iarraidh a fheiceáil, cibearbhulaíocht, an iomarca ama a chaitheamh ar líne. </a:t>
            </a: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Tugann an ceacht seo deis don rang agus don mhúinteoir freisin achoimre a dhéanamh ar an gclár Bí Sábháilte agus ar rialacha Bí Sábháilte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2" name="Google Shape;101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a:solidFill>
                  <a:schemeClr val="dk1"/>
                </a:solidFill>
                <a:latin typeface="Montserrat"/>
                <a:ea typeface="Montserrat"/>
                <a:cs typeface="Montserrat"/>
                <a:sym typeface="Montserrat"/>
              </a:rPr>
              <a:t>Tabhair faoi deara: </a:t>
            </a:r>
            <a:r>
              <a:rPr lang="ga" sz="1100" b="0" i="0" u="none" baseline="0">
                <a:solidFill>
                  <a:schemeClr val="dk1"/>
                </a:solidFill>
                <a:latin typeface="Montserrat"/>
                <a:ea typeface="Montserrat"/>
                <a:cs typeface="Montserrat"/>
                <a:sym typeface="Montserrat"/>
              </a:rPr>
              <a:t>Cén chaoi ar féidir linn na nithe diúltacha ar an idirlíon a sheachaint?</a:t>
            </a:r>
            <a:endParaRPr sz="1100" i="1">
              <a:solidFill>
                <a:schemeClr val="dk1"/>
              </a:solidFill>
              <a:latin typeface="Montserrat"/>
              <a:ea typeface="Montserrat"/>
              <a:cs typeface="Montserrat"/>
              <a:sym typeface="Montserrat"/>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Treoraigh an plé ar an gcaoi a bhféadfaimis na nithe diúltacha a bhaineann leis an idirlíon a chosc nó fiú a n-éifeachtaí díobhálacha a laghdú.</a:t>
            </a:r>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Is féidir leat úsáid a bhaint as seo mar dheis chun béim a chur ar thábhacht bunrialacha agus an t-idirlíon á úsáid ar scoil nó sa bhaile.</a:t>
            </a:r>
            <a:endParaRPr/>
          </a:p>
          <a:p>
            <a:pPr marL="457200" lvl="0" indent="-304800" algn="l" rtl="0">
              <a:lnSpc>
                <a:spcPct val="115000"/>
              </a:lnSpc>
              <a:spcBef>
                <a:spcPts val="0"/>
              </a:spcBef>
              <a:spcAft>
                <a:spcPts val="0"/>
              </a:spcAft>
              <a:buClr>
                <a:schemeClr val="dk1"/>
              </a:buClr>
              <a:buSzPts val="1200"/>
              <a:buFont typeface="Montserrat"/>
              <a:buChar char="●"/>
            </a:pPr>
            <a:r>
              <a:rPr lang="ga" b="0" i="0" u="none" baseline="0">
                <a:solidFill>
                  <a:schemeClr val="dk1"/>
                </a:solidFill>
                <a:latin typeface="Montserrat"/>
                <a:ea typeface="Montserrat"/>
                <a:cs typeface="Montserrat"/>
                <a:sym typeface="Montserrat"/>
              </a:rPr>
              <a:t>C</a:t>
            </a:r>
            <a:r>
              <a:rPr lang="ga" sz="1100" b="0" i="0" u="none" baseline="0">
                <a:solidFill>
                  <a:schemeClr val="dk1"/>
                </a:solidFill>
                <a:latin typeface="Montserrat"/>
                <a:ea typeface="Montserrat"/>
                <a:cs typeface="Montserrat"/>
                <a:sym typeface="Montserrat"/>
              </a:rPr>
              <a:t>uir béim ar an bpointe gur éasca teacht ar rud éigin míchuí nó rud éigin a chuirfeadh as do leanbh ar an idirlíon agus más rud é go dtagann, gur tábhachtach é a rá le duine fásta nuair a tharlaíonn sé.</a:t>
            </a:r>
            <a:endParaRPr/>
          </a:p>
          <a:p>
            <a:pPr marL="457200" lvl="0" indent="-304800" algn="l" rtl="0">
              <a:lnSpc>
                <a:spcPct val="115000"/>
              </a:lnSpc>
              <a:spcBef>
                <a:spcPts val="0"/>
              </a:spcBef>
              <a:spcAft>
                <a:spcPts val="0"/>
              </a:spcAft>
              <a:buClr>
                <a:schemeClr val="dk1"/>
              </a:buClr>
              <a:buSzPts val="1200"/>
              <a:buFont typeface="Montserrat"/>
              <a:buChar char="●"/>
            </a:pPr>
            <a:r>
              <a:rPr lang="ga" sz="1100" b="0" i="0" u="none" baseline="0">
                <a:solidFill>
                  <a:schemeClr val="dk1"/>
                </a:solidFill>
                <a:latin typeface="Montserrat"/>
                <a:ea typeface="Montserrat"/>
                <a:cs typeface="Montserrat"/>
                <a:sym typeface="Montserrat"/>
              </a:rPr>
              <a:t>Cuir in iúl do na daltaí nach orthu atá an locht má thagann siad ar rud éigin ar líne a chuireann as dóibh.</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0" name="Google Shape;103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a:solidFill>
                  <a:schemeClr val="dk1"/>
                </a:solidFill>
                <a:latin typeface="Montserrat"/>
                <a:ea typeface="Montserrat"/>
                <a:cs typeface="Montserrat"/>
                <a:sym typeface="Montserrat"/>
              </a:rPr>
              <a:t>Tabhair faoi deara: </a:t>
            </a:r>
            <a:r>
              <a:rPr lang="ga" sz="1100" b="0" i="0" u="none" baseline="0">
                <a:solidFill>
                  <a:schemeClr val="dk1"/>
                </a:solidFill>
                <a:latin typeface="Montserrat"/>
                <a:ea typeface="Montserrat"/>
                <a:cs typeface="Montserrat"/>
                <a:sym typeface="Montserrat"/>
              </a:rPr>
              <a:t>Cé leis a labhrófá dá bhfeicfeá rud éigin ar an idirlíon nár thaitin leat?</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‘Cé leis a labhrófá dá bhfeicfeá rud éigin ar an idirlíon nár thaitin leat nó ar mhothaigh tú neamhshábháilte dá bharr?’.  Iarr ar dhaltaí é seo a phlé ina mbeirteanna agus aiseolas a thabhairt duit nuair a bheidh siad críochnaithe.</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8" name="Google Shape;103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ga" b="1" i="1" u="none" baseline="0">
                <a:latin typeface="Montserrat"/>
                <a:ea typeface="Montserrat"/>
                <a:cs typeface="Montserrat"/>
                <a:sym typeface="Montserrat"/>
              </a:rPr>
              <a:t>Tabhair faoi deara:</a:t>
            </a:r>
            <a:r>
              <a:rPr lang="ga" b="1" i="0" u="none" baseline="0">
                <a:latin typeface="Montserrat"/>
                <a:ea typeface="Montserrat"/>
                <a:cs typeface="Montserrat"/>
                <a:sym typeface="Montserrat"/>
              </a:rPr>
              <a:t> </a:t>
            </a:r>
            <a:r>
              <a:rPr lang="ga" b="0" i="0" u="none" baseline="0">
                <a:latin typeface="Montserrat"/>
                <a:ea typeface="Montserrat"/>
                <a:cs typeface="Montserrat"/>
                <a:sym typeface="Montserrat"/>
              </a:rPr>
              <a:t>Glac nóiméad chun achoimre a dhéanamh ar na príomhphointí seo do na daltaí.</a:t>
            </a:r>
            <a:endParaRPr/>
          </a:p>
          <a:p>
            <a:pPr marL="457200" lvl="0" indent="-228600" algn="l" rtl="0">
              <a:lnSpc>
                <a:spcPct val="115000"/>
              </a:lnSpc>
              <a:spcBef>
                <a:spcPts val="0"/>
              </a:spcBef>
              <a:spcAft>
                <a:spcPts val="0"/>
              </a:spcAft>
              <a:buClr>
                <a:srgbClr val="FFFFFF"/>
              </a:buClr>
              <a:buSzPts val="1600"/>
              <a:buFont typeface="Montserrat"/>
              <a:buNone/>
            </a:pPr>
            <a:endParaRPr sz="1600" b="1">
              <a:solidFill>
                <a:srgbClr val="FFFFFF"/>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Is áis iontach é an t-idirlíon is féidir leat a úsáid chun go leor rudaí difriúla a dhéanamh.</a:t>
            </a:r>
            <a:endParaRPr/>
          </a:p>
          <a:p>
            <a:pPr marL="457200" lvl="0"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Níl an locht ortsa i gcónaí má thagann tú ar ábhar gránna ar an idirlíon.</a:t>
            </a:r>
            <a:endParaRPr/>
          </a:p>
          <a:p>
            <a:pPr marL="457200" lvl="0"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Is é an rud is fearr ba cheart duit a dhéanamh má fheiceann tú rud éigin ar líne a chuireann imní ort nó a chuireann as duit ná:</a:t>
            </a:r>
            <a:endParaRPr/>
          </a:p>
          <a:p>
            <a:pPr marL="1371600" lvl="2"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é a dhúnadh ach cliceáil ar an gcnaipe X ar chlé ag barr an scáileáin</a:t>
            </a:r>
            <a:endParaRPr/>
          </a:p>
          <a:p>
            <a:pPr marL="1371600" lvl="2" indent="-330200" algn="l" rtl="0">
              <a:lnSpc>
                <a:spcPct val="115000"/>
              </a:lnSpc>
              <a:spcBef>
                <a:spcPts val="0"/>
              </a:spcBef>
              <a:spcAft>
                <a:spcPts val="0"/>
              </a:spcAft>
              <a:buClr>
                <a:srgbClr val="FFFFFF"/>
              </a:buClr>
              <a:buSzPts val="1600"/>
              <a:buFont typeface="Montserrat"/>
              <a:buChar char="■"/>
            </a:pPr>
            <a:r>
              <a:rPr lang="ga" sz="1600" b="1" i="0" u="none" baseline="0">
                <a:solidFill>
                  <a:srgbClr val="FFFFFF"/>
                </a:solidFill>
                <a:latin typeface="Montserrat"/>
                <a:ea typeface="Montserrat"/>
                <a:cs typeface="Montserrat"/>
                <a:sym typeface="Montserrat"/>
              </a:rPr>
              <a:t>é a rá le do thuismitheoirí/chaomhnóirí nó do mhúinteoirí a luaithe is féidir</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0" name="Google Shape;105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ga" sz="1100" b="1" i="1" u="none" baseline="0">
                <a:solidFill>
                  <a:schemeClr val="dk1"/>
                </a:solidFill>
                <a:latin typeface="Montserrat"/>
                <a:ea typeface="Montserrat"/>
                <a:cs typeface="Montserrat"/>
                <a:sym typeface="Montserrat"/>
              </a:rPr>
              <a:t>Tabhair faoi deara: </a:t>
            </a:r>
            <a:r>
              <a:rPr lang="ga" sz="1100" b="0" i="0" u="none" baseline="0">
                <a:solidFill>
                  <a:schemeClr val="dk1"/>
                </a:solidFill>
                <a:latin typeface="Montserrat"/>
                <a:ea typeface="Montserrat"/>
                <a:cs typeface="Montserrat"/>
                <a:sym typeface="Montserrat"/>
              </a:rPr>
              <a:t>Rialacha an Idirlín!</a:t>
            </a:r>
            <a:endParaRPr/>
          </a:p>
          <a:p>
            <a:pPr marL="0" lvl="0" indent="0" algn="l" rtl="0">
              <a:lnSpc>
                <a:spcPct val="115000"/>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Anois táimid chun éisteacht leis an amhrán ‘Rules of the Internet’ [Rialacha an Idirlín]. Can in éineacht leis agus féach an bhfuil tú in ann na 6 riail a bhaineann le húsáid an idirlín mar a liostaíodh san amhrán a ainmniú!</a:t>
            </a:r>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lnSpc>
                <a:spcPct val="107916"/>
              </a:lnSpc>
              <a:spcBef>
                <a:spcPts val="0"/>
              </a:spcBef>
              <a:spcAft>
                <a:spcPts val="0"/>
              </a:spcAft>
              <a:buClr>
                <a:schemeClr val="dk1"/>
              </a:buClr>
              <a:buSzPts val="1100"/>
              <a:buFont typeface="Arial"/>
              <a:buNone/>
            </a:pPr>
            <a:r>
              <a:rPr lang="ga" sz="1100" b="1" i="0" u="none" baseline="0">
                <a:solidFill>
                  <a:schemeClr val="dk1"/>
                </a:solidFill>
                <a:latin typeface="Montserrat"/>
                <a:ea typeface="Montserrat"/>
                <a:cs typeface="Montserrat"/>
                <a:sym typeface="Montserrat"/>
              </a:rPr>
              <a:t>Éist leis an amhrán ‘Rules of the Internet’ [Rialacha an Idirlín] anseo:</a:t>
            </a:r>
            <a:endParaRPr/>
          </a:p>
          <a:p>
            <a:pPr marL="0" lvl="0" indent="0" algn="l" rtl="0">
              <a:lnSpc>
                <a:spcPct val="115000"/>
              </a:lnSpc>
              <a:spcBef>
                <a:spcPts val="0"/>
              </a:spcBef>
              <a:spcAft>
                <a:spcPts val="0"/>
              </a:spcAft>
              <a:buClr>
                <a:schemeClr val="dk1"/>
              </a:buClr>
              <a:buSzPts val="1100"/>
              <a:buFont typeface="Arial"/>
              <a:buNone/>
            </a:pPr>
            <a:r>
              <a:rPr lang="ga" b="1" i="0" u="none" baseline="0">
                <a:solidFill>
                  <a:schemeClr val="dk1"/>
                </a:solidFill>
                <a:latin typeface="Montserrat"/>
                <a:ea typeface="Montserrat"/>
                <a:cs typeface="Montserrat"/>
                <a:sym typeface="Montserrat"/>
              </a:rPr>
              <a:t>www.webwise.ie/rules-of-the-internet </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7916"/>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Cas an t-amhrán ‘Rules of the Internet’ [Rialacha an Idirlín] do na daltaí. Iarr ar dhaltaí éisteacht leis agus iad á chloisteáil den chéad uair. </a:t>
            </a:r>
            <a:endParaRPr sz="1100">
              <a:solidFill>
                <a:schemeClr val="dk1"/>
              </a:solidFill>
              <a:latin typeface="Montserrat"/>
              <a:ea typeface="Montserrat"/>
              <a:cs typeface="Montserrat"/>
              <a:sym typeface="Montserrat"/>
            </a:endParaRPr>
          </a:p>
          <a:p>
            <a:pPr marL="0" lvl="0" indent="0" algn="l" rtl="0">
              <a:lnSpc>
                <a:spcPct val="107916"/>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0" lvl="0" indent="0" algn="l" rtl="0">
              <a:lnSpc>
                <a:spcPct val="107916"/>
              </a:lnSpc>
              <a:spcBef>
                <a:spcPts val="0"/>
              </a:spcBef>
              <a:spcAft>
                <a:spcPts val="0"/>
              </a:spcAft>
              <a:buClr>
                <a:schemeClr val="dk1"/>
              </a:buClr>
              <a:buSzPts val="1100"/>
              <a:buFont typeface="Arial"/>
              <a:buNone/>
            </a:pPr>
            <a:r>
              <a:rPr lang="ga" sz="1100" b="0" i="0" u="none" baseline="0">
                <a:solidFill>
                  <a:schemeClr val="dk1"/>
                </a:solidFill>
                <a:latin typeface="Montserrat"/>
                <a:ea typeface="Montserrat"/>
                <a:cs typeface="Montserrat"/>
                <a:sym typeface="Montserrat"/>
              </a:rPr>
              <a:t>Ansin, cuir ar siúl arís é do na daltaí ag iarraidh orthu gach ceann de na rialacha a luaitear san amhrán a liostú.</a:t>
            </a:r>
            <a:endParaRPr sz="110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7f98d56b6c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0" name="Google Shape;1060;g7f98d56b6c_1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7916"/>
              </a:lnSpc>
              <a:spcBef>
                <a:spcPts val="0"/>
              </a:spcBef>
              <a:spcAft>
                <a:spcPts val="0"/>
              </a:spcAft>
              <a:buSzPts val="1400"/>
              <a:buNone/>
            </a:pPr>
            <a:r>
              <a:rPr lang="ga" b="1" i="1" u="none" baseline="0">
                <a:solidFill>
                  <a:schemeClr val="dk1"/>
                </a:solidFill>
                <a:latin typeface="Montserrat"/>
                <a:ea typeface="Montserrat"/>
                <a:cs typeface="Montserrat"/>
                <a:sym typeface="Montserrat"/>
              </a:rPr>
              <a:t>Tabhair faoi deara: </a:t>
            </a:r>
            <a:r>
              <a:rPr lang="ga" b="0" i="0" u="none" baseline="0">
                <a:solidFill>
                  <a:schemeClr val="dk1"/>
                </a:solidFill>
                <a:latin typeface="Montserrat"/>
                <a:ea typeface="Montserrat"/>
                <a:cs typeface="Montserrat"/>
                <a:sym typeface="Montserrat"/>
              </a:rPr>
              <a:t>Seo iad na 6 riail a luadh san amhrán. Cuimhnigh ar na rudaí sin nuair a chaitheann tú am ar líne!</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Coinnigh do phasfhocal sábháilte</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Bí ar an eolas faoinar féidir leat a roinnt - ná roinn ach beagán faisnéise pearsanta</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Bí cúramach cad a phostálann tú</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Coinnigh ar líne é do chairde nach eol duit</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Ná bí ag caint le daoine nach maith leat</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Ná híoslódáil dramhaíl</a:t>
            </a:r>
            <a:endParaRPr>
              <a:solidFill>
                <a:schemeClr val="dk1"/>
              </a:solidFill>
              <a:latin typeface="Montserrat Light"/>
              <a:ea typeface="Montserrat Light"/>
              <a:cs typeface="Montserrat Light"/>
              <a:sym typeface="Montserrat Light"/>
            </a:endParaRPr>
          </a:p>
          <a:p>
            <a:pPr marL="0" lvl="0" indent="0" algn="l" rtl="0">
              <a:lnSpc>
                <a:spcPct val="90000"/>
              </a:lnSpc>
              <a:spcBef>
                <a:spcPts val="0"/>
              </a:spcBef>
              <a:spcAft>
                <a:spcPts val="0"/>
              </a:spcAft>
              <a:buClr>
                <a:schemeClr val="dk1"/>
              </a:buClr>
              <a:buSzPts val="1100"/>
              <a:buFont typeface="Arial"/>
              <a:buNone/>
            </a:pPr>
            <a:endParaRPr b="1">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ga" b="1" i="0" u="none" baseline="0">
                <a:solidFill>
                  <a:schemeClr val="dk1"/>
                </a:solidFill>
                <a:latin typeface="Montserrat"/>
                <a:ea typeface="Montserrat"/>
                <a:cs typeface="Montserrat"/>
                <a:sym typeface="Montserrat"/>
              </a:rPr>
              <a:t>Gníomhaíocht leathan LSI: </a:t>
            </a:r>
            <a:endParaRPr b="1">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Nuair a bheidh gach ceann de na rialacha scríofa síos ag na daltaí, iarr orthu póstaer a chruthú ar a mbeidh gach ceann de na rialacha a luadh san amhrán. Spreag na daltaí le siombail nó emoji a chur isteach chun gach riail a chur in iúl.</a:t>
            </a:r>
            <a:endParaRPr>
              <a:solidFill>
                <a:schemeClr val="dk1"/>
              </a:solidFill>
              <a:latin typeface="Montserrat"/>
              <a:ea typeface="Montserrat"/>
              <a:cs typeface="Montserrat"/>
              <a:sym typeface="Montserrat"/>
            </a:endParaRPr>
          </a:p>
          <a:p>
            <a:pPr marL="457200" lvl="0" indent="-298450" algn="l" rtl="0">
              <a:lnSpc>
                <a:spcPct val="107916"/>
              </a:lnSpc>
              <a:spcBef>
                <a:spcPts val="0"/>
              </a:spcBef>
              <a:spcAft>
                <a:spcPts val="0"/>
              </a:spcAft>
              <a:buClr>
                <a:schemeClr val="dk1"/>
              </a:buClr>
              <a:buSzPts val="1100"/>
              <a:buFont typeface="Montserrat"/>
              <a:buAutoNum type="arabicPeriod"/>
            </a:pPr>
            <a:r>
              <a:rPr lang="ga" b="0" i="0" u="none" baseline="0">
                <a:solidFill>
                  <a:schemeClr val="dk1"/>
                </a:solidFill>
                <a:latin typeface="Montserrat"/>
                <a:ea typeface="Montserrat"/>
                <a:cs typeface="Montserrat"/>
                <a:sym typeface="Montserrat"/>
              </a:rPr>
              <a:t>Cruthaigh do rap féin faoi shábháilteacht idirlín. D’fhéadfaí a bheith ag obair ar na liricí le chéile agus an rap nó amhrán a chasadh ansin. Seo sampla iontach de ghníomhaíocht chun úsáid níos fearr agus níos sábháilte a bhaint as an idirlíon le haghaidh Lá na Sábháilteachta Idirlín. Ba bhreá le Webwise é a chloisteáil! Seol isteach chugainn é trí </a:t>
            </a:r>
            <a:r>
              <a:rPr lang="ga" b="0" i="0" u="none" baseline="0">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Twitter</a:t>
            </a:r>
            <a:r>
              <a:rPr lang="ga" b="0" i="0" u="none" baseline="0">
                <a:solidFill>
                  <a:schemeClr val="dk1"/>
                </a:solidFill>
                <a:latin typeface="Montserrat"/>
                <a:ea typeface="Montserrat"/>
                <a:cs typeface="Montserrat"/>
                <a:sym typeface="Montserrat"/>
              </a:rPr>
              <a:t>, </a:t>
            </a:r>
            <a:r>
              <a:rPr lang="ga" b="0" i="0" u="none" baseline="0">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Facebook</a:t>
            </a:r>
            <a:r>
              <a:rPr lang="ga" b="0" i="0" u="none" baseline="0">
                <a:solidFill>
                  <a:schemeClr val="dk1"/>
                </a:solidFill>
                <a:latin typeface="Montserrat"/>
                <a:ea typeface="Montserrat"/>
                <a:cs typeface="Montserrat"/>
                <a:sym typeface="Montserrat"/>
              </a:rPr>
              <a:t> nó </a:t>
            </a:r>
            <a:r>
              <a:rPr lang="ga" b="0" i="0" u="none" baseline="0">
                <a:solidFill>
                  <a:schemeClr val="dk1"/>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Instagram</a:t>
            </a:r>
            <a:r>
              <a:rPr lang="ga" b="0" i="0" u="none" baseline="0">
                <a:solidFill>
                  <a:schemeClr val="dk1"/>
                </a:solidFill>
                <a:latin typeface="Montserrat"/>
                <a:ea typeface="Montserrat"/>
                <a:cs typeface="Montserrat"/>
                <a:sym typeface="Montserrat"/>
              </a:rPr>
              <a:t>, seol ríomhphost chuig </a:t>
            </a:r>
            <a:r>
              <a:rPr lang="ga" b="0" i="0" u="none" baseline="0">
                <a:solidFill>
                  <a:schemeClr val="dk1"/>
                </a:solidFill>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internetsafety@pdst.ie</a:t>
            </a:r>
            <a:r>
              <a:rPr lang="ga" b="0" i="0" u="none" baseline="0">
                <a:solidFill>
                  <a:schemeClr val="dk1"/>
                </a:solidFill>
                <a:latin typeface="Montserrat"/>
                <a:ea typeface="Montserrat"/>
                <a:cs typeface="Montserrat"/>
                <a:sym typeface="Montserrat"/>
              </a:rPr>
              <a:t> nó bíodh súil amuigh agat dár gcomórtas do Lá na Sábháilteachta Idirlín ar webwise.ie agus d’fhéadfadh do scoil duaiseanna a bhuachan!</a:t>
            </a:r>
            <a:endParaRPr>
              <a:latin typeface="Montserrat"/>
              <a:ea typeface="Montserrat"/>
              <a:cs typeface="Montserrat"/>
              <a:sym typeface="Montserra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16"/>
          <p:cNvGrpSpPr/>
          <p:nvPr/>
        </p:nvGrpSpPr>
        <p:grpSpPr>
          <a:xfrm>
            <a:off x="-6" y="-11"/>
            <a:ext cx="2429759" cy="1609289"/>
            <a:chOff x="608719" y="-11"/>
            <a:chExt cx="2429759" cy="1609289"/>
          </a:xfrm>
        </p:grpSpPr>
        <p:sp>
          <p:nvSpPr>
            <p:cNvPr id="11" name="Google Shape;11;p1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3" name="Google Shape;23;p16"/>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16"/>
          <p:cNvGrpSpPr/>
          <p:nvPr/>
        </p:nvGrpSpPr>
        <p:grpSpPr>
          <a:xfrm>
            <a:off x="4894945" y="-11"/>
            <a:ext cx="4252453" cy="5146815"/>
            <a:chOff x="4894945" y="-11"/>
            <a:chExt cx="4252453" cy="5146815"/>
          </a:xfrm>
        </p:grpSpPr>
        <p:sp>
          <p:nvSpPr>
            <p:cNvPr id="25" name="Google Shape;25;p16"/>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16"/>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1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1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1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1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1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1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1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16"/>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16"/>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16"/>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1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16"/>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16"/>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16"/>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1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16"/>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1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1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1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1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16"/>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1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1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1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1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6"/>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1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1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1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16"/>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6"/>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6"/>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1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16"/>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1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1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6"/>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1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1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16"/>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1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16"/>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6"/>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 name="Google Shape;79;p16"/>
          <p:cNvGrpSpPr/>
          <p:nvPr/>
        </p:nvGrpSpPr>
        <p:grpSpPr>
          <a:xfrm flipH="1">
            <a:off x="-8" y="3860093"/>
            <a:ext cx="2429755" cy="1286711"/>
            <a:chOff x="6714243" y="3860093"/>
            <a:chExt cx="2429755" cy="1286711"/>
          </a:xfrm>
        </p:grpSpPr>
        <p:sp>
          <p:nvSpPr>
            <p:cNvPr id="80" name="Google Shape;80;p1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1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1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058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1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196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69"/>
        <p:cNvGrpSpPr/>
        <p:nvPr/>
      </p:nvGrpSpPr>
      <p:grpSpPr>
        <a:xfrm>
          <a:off x="0" y="0"/>
          <a:ext cx="0" cy="0"/>
          <a:chOff x="0" y="0"/>
          <a:chExt cx="0" cy="0"/>
        </a:xfrm>
      </p:grpSpPr>
      <p:grpSp>
        <p:nvGrpSpPr>
          <p:cNvPr id="470" name="Google Shape;470;p30"/>
          <p:cNvGrpSpPr/>
          <p:nvPr/>
        </p:nvGrpSpPr>
        <p:grpSpPr>
          <a:xfrm>
            <a:off x="892" y="-11"/>
            <a:ext cx="3037586" cy="2252645"/>
            <a:chOff x="892" y="-11"/>
            <a:chExt cx="3037586" cy="2252645"/>
          </a:xfrm>
        </p:grpSpPr>
        <p:sp>
          <p:nvSpPr>
            <p:cNvPr id="471" name="Google Shape;471;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4" name="Google Shape;494;p30"/>
          <p:cNvGrpSpPr/>
          <p:nvPr/>
        </p:nvGrpSpPr>
        <p:grpSpPr>
          <a:xfrm>
            <a:off x="6714243" y="3860093"/>
            <a:ext cx="2429755" cy="1286711"/>
            <a:chOff x="6714243" y="3860093"/>
            <a:chExt cx="2429755" cy="1286711"/>
          </a:xfrm>
        </p:grpSpPr>
        <p:sp>
          <p:nvSpPr>
            <p:cNvPr id="495" name="Google Shape;495;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07" name="Google Shape;507;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08" name="Google Shape;508;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09" name="Google Shape;509;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510" name="Google Shape;510;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511"/>
        <p:cNvGrpSpPr/>
        <p:nvPr/>
      </p:nvGrpSpPr>
      <p:grpSpPr>
        <a:xfrm>
          <a:off x="0" y="0"/>
          <a:ext cx="0" cy="0"/>
          <a:chOff x="0" y="0"/>
          <a:chExt cx="0" cy="0"/>
        </a:xfrm>
      </p:grpSpPr>
      <p:grpSp>
        <p:nvGrpSpPr>
          <p:cNvPr id="512" name="Google Shape;512;p31"/>
          <p:cNvGrpSpPr/>
          <p:nvPr/>
        </p:nvGrpSpPr>
        <p:grpSpPr>
          <a:xfrm>
            <a:off x="6109812" y="-11"/>
            <a:ext cx="3037586" cy="5146815"/>
            <a:chOff x="6109812" y="-11"/>
            <a:chExt cx="3037586" cy="5146815"/>
          </a:xfrm>
        </p:grpSpPr>
        <p:sp>
          <p:nvSpPr>
            <p:cNvPr id="513" name="Google Shape;513;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 name="Google Shape;532;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8" name="Google Shape;548;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549"/>
        <p:cNvGrpSpPr/>
        <p:nvPr/>
      </p:nvGrpSpPr>
      <p:grpSpPr>
        <a:xfrm>
          <a:off x="0" y="0"/>
          <a:ext cx="0" cy="0"/>
          <a:chOff x="0" y="0"/>
          <a:chExt cx="0" cy="0"/>
        </a:xfrm>
      </p:grpSpPr>
      <p:grpSp>
        <p:nvGrpSpPr>
          <p:cNvPr id="550" name="Google Shape;550;p34"/>
          <p:cNvGrpSpPr/>
          <p:nvPr/>
        </p:nvGrpSpPr>
        <p:grpSpPr>
          <a:xfrm>
            <a:off x="6714243" y="3860093"/>
            <a:ext cx="2429755" cy="1286711"/>
            <a:chOff x="6714243" y="3860093"/>
            <a:chExt cx="2429755" cy="1286711"/>
          </a:xfrm>
        </p:grpSpPr>
        <p:sp>
          <p:nvSpPr>
            <p:cNvPr id="551" name="Google Shape;551;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3" name="Google Shape;563;p34"/>
          <p:cNvGrpSpPr/>
          <p:nvPr/>
        </p:nvGrpSpPr>
        <p:grpSpPr>
          <a:xfrm>
            <a:off x="892" y="-11"/>
            <a:ext cx="3037586" cy="2252645"/>
            <a:chOff x="892" y="-11"/>
            <a:chExt cx="3037586" cy="2252645"/>
          </a:xfrm>
        </p:grpSpPr>
        <p:sp>
          <p:nvSpPr>
            <p:cNvPr id="564" name="Google Shape;564;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7" name="Google Shape;587;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88" name="Google Shape;588;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589" name="Google Shape;589;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0"/>
        <p:cNvGrpSpPr/>
        <p:nvPr/>
      </p:nvGrpSpPr>
      <p:grpSpPr>
        <a:xfrm>
          <a:off x="0" y="0"/>
          <a:ext cx="0" cy="0"/>
          <a:chOff x="0" y="0"/>
          <a:chExt cx="0" cy="0"/>
        </a:xfrm>
      </p:grpSpPr>
      <p:grpSp>
        <p:nvGrpSpPr>
          <p:cNvPr id="591" name="Google Shape;591;p40"/>
          <p:cNvGrpSpPr/>
          <p:nvPr/>
        </p:nvGrpSpPr>
        <p:grpSpPr>
          <a:xfrm rot="10800000" flipH="1">
            <a:off x="900" y="3856776"/>
            <a:ext cx="9143992" cy="1286720"/>
            <a:chOff x="900" y="0"/>
            <a:chExt cx="9143992" cy="1286720"/>
          </a:xfrm>
        </p:grpSpPr>
        <p:sp>
          <p:nvSpPr>
            <p:cNvPr id="592" name="Google Shape;592;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0" name="Google Shape;640;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41" name="Google Shape;641;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642"/>
        <p:cNvGrpSpPr/>
        <p:nvPr/>
      </p:nvGrpSpPr>
      <p:grpSpPr>
        <a:xfrm>
          <a:off x="0" y="0"/>
          <a:ext cx="0" cy="0"/>
          <a:chOff x="0" y="0"/>
          <a:chExt cx="0" cy="0"/>
        </a:xfrm>
      </p:grpSpPr>
      <p:grpSp>
        <p:nvGrpSpPr>
          <p:cNvPr id="643" name="Google Shape;643;p35"/>
          <p:cNvGrpSpPr/>
          <p:nvPr/>
        </p:nvGrpSpPr>
        <p:grpSpPr>
          <a:xfrm rot="10800000" flipH="1">
            <a:off x="900" y="3856776"/>
            <a:ext cx="9143992" cy="1286720"/>
            <a:chOff x="900" y="0"/>
            <a:chExt cx="9143992" cy="1286720"/>
          </a:xfrm>
        </p:grpSpPr>
        <p:sp>
          <p:nvSpPr>
            <p:cNvPr id="644" name="Google Shape;644;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8" name="Google Shape;658;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4" name="Google Shape;664;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5" name="Google Shape;685;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92" name="Google Shape;692;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819"/>
        <p:cNvGrpSpPr/>
        <p:nvPr/>
      </p:nvGrpSpPr>
      <p:grpSpPr>
        <a:xfrm>
          <a:off x="0" y="0"/>
          <a:ext cx="0" cy="0"/>
          <a:chOff x="0" y="0"/>
          <a:chExt cx="0" cy="0"/>
        </a:xfrm>
      </p:grpSpPr>
      <p:grpSp>
        <p:nvGrpSpPr>
          <p:cNvPr id="820" name="Google Shape;820;p33"/>
          <p:cNvGrpSpPr/>
          <p:nvPr/>
        </p:nvGrpSpPr>
        <p:grpSpPr>
          <a:xfrm>
            <a:off x="900" y="0"/>
            <a:ext cx="9143992" cy="2564787"/>
            <a:chOff x="900" y="0"/>
            <a:chExt cx="9143992" cy="2564787"/>
          </a:xfrm>
        </p:grpSpPr>
        <p:sp>
          <p:nvSpPr>
            <p:cNvPr id="821" name="Google Shape;821;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2" name="Google Shape;822;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3" name="Google Shape;823;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4" name="Google Shape;824;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5" name="Google Shape;825;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7" name="Google Shape;827;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8" name="Google Shape;828;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6" name="Google Shape;836;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0" name="Google Shape;840;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2" name="Google Shape;842;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4" name="Google Shape;844;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8" name="Google Shape;848;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9" name="Google Shape;849;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0" name="Google Shape;850;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2" name="Google Shape;852;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8" name="Google Shape;858;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5" name="Google Shape;865;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7" name="Google Shape;867;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9" name="Google Shape;869;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72" name="Google Shape;872;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873" name="Google Shape;873;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874" name="Google Shape;874;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875"/>
        <p:cNvGrpSpPr/>
        <p:nvPr/>
      </p:nvGrpSpPr>
      <p:grpSpPr>
        <a:xfrm>
          <a:off x="0" y="0"/>
          <a:ext cx="0" cy="0"/>
          <a:chOff x="0" y="0"/>
          <a:chExt cx="0" cy="0"/>
        </a:xfrm>
      </p:grpSpPr>
      <p:grpSp>
        <p:nvGrpSpPr>
          <p:cNvPr id="876" name="Google Shape;876;p37"/>
          <p:cNvGrpSpPr/>
          <p:nvPr/>
        </p:nvGrpSpPr>
        <p:grpSpPr>
          <a:xfrm>
            <a:off x="4894945" y="-11"/>
            <a:ext cx="4251603" cy="5146815"/>
            <a:chOff x="4894945" y="-11"/>
            <a:chExt cx="4251603" cy="5146815"/>
          </a:xfrm>
        </p:grpSpPr>
        <p:sp>
          <p:nvSpPr>
            <p:cNvPr id="877" name="Google Shape;877;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9" name="Google Shape;879;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7" name="Google Shape;887;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8" name="Google Shape;888;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1" name="Google Shape;891;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3" name="Google Shape;893;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4" name="Google Shape;894;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5" name="Google Shape;895;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6" name="Google Shape;896;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1" name="Google Shape;901;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7" name="Google Shape;907;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14" name="Google Shape;914;p37"/>
          <p:cNvGrpSpPr/>
          <p:nvPr/>
        </p:nvGrpSpPr>
        <p:grpSpPr>
          <a:xfrm>
            <a:off x="-6" y="-11"/>
            <a:ext cx="2429759" cy="1609289"/>
            <a:chOff x="608719" y="-11"/>
            <a:chExt cx="2429759" cy="1609289"/>
          </a:xfrm>
        </p:grpSpPr>
        <p:sp>
          <p:nvSpPr>
            <p:cNvPr id="915" name="Google Shape;915;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6" name="Google Shape;916;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8" name="Google Shape;918;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0" name="Google Shape;920;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2" name="Google Shape;922;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3" name="Google Shape;923;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4" name="Google Shape;924;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5" name="Google Shape;925;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27" name="Google Shape;927;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928" name="Google Shape;928;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929" name="Google Shape;929;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930" name="Google Shape;930;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1"/>
        <p:cNvGrpSpPr/>
        <p:nvPr/>
      </p:nvGrpSpPr>
      <p:grpSpPr>
        <a:xfrm>
          <a:off x="0" y="0"/>
          <a:ext cx="0" cy="0"/>
          <a:chOff x="0" y="0"/>
          <a:chExt cx="0" cy="0"/>
        </a:xfrm>
      </p:grpSpPr>
      <p:grpSp>
        <p:nvGrpSpPr>
          <p:cNvPr id="932" name="Google Shape;932;p38"/>
          <p:cNvGrpSpPr/>
          <p:nvPr/>
        </p:nvGrpSpPr>
        <p:grpSpPr>
          <a:xfrm>
            <a:off x="6714243" y="3860093"/>
            <a:ext cx="2429755" cy="1286711"/>
            <a:chOff x="6714243" y="3860093"/>
            <a:chExt cx="2429755" cy="1286711"/>
          </a:xfrm>
        </p:grpSpPr>
        <p:sp>
          <p:nvSpPr>
            <p:cNvPr id="933" name="Google Shape;933;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5" name="Google Shape;935;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8" name="Google Shape;938;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3" name="Google Shape;943;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945" name="Google Shape;945;p38"/>
          <p:cNvGrpSpPr/>
          <p:nvPr/>
        </p:nvGrpSpPr>
        <p:grpSpPr>
          <a:xfrm>
            <a:off x="892" y="-11"/>
            <a:ext cx="3037586" cy="2252645"/>
            <a:chOff x="892" y="-11"/>
            <a:chExt cx="3037586" cy="2252645"/>
          </a:xfrm>
        </p:grpSpPr>
        <p:sp>
          <p:nvSpPr>
            <p:cNvPr id="946" name="Google Shape;946;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4" name="Google Shape;954;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0" name="Google Shape;960;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1" name="Google Shape;961;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2" name="Google Shape;962;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3" name="Google Shape;963;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4" name="Google Shape;964;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8" name="Google Shape;968;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69" name="Google Shape;969;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92"/>
        <p:cNvGrpSpPr/>
        <p:nvPr/>
      </p:nvGrpSpPr>
      <p:grpSpPr>
        <a:xfrm>
          <a:off x="0" y="0"/>
          <a:ext cx="0" cy="0"/>
          <a:chOff x="0" y="0"/>
          <a:chExt cx="0" cy="0"/>
        </a:xfrm>
      </p:grpSpPr>
      <p:grpSp>
        <p:nvGrpSpPr>
          <p:cNvPr id="93" name="Google Shape;93;p18"/>
          <p:cNvGrpSpPr/>
          <p:nvPr/>
        </p:nvGrpSpPr>
        <p:grpSpPr>
          <a:xfrm rot="10800000" flipH="1">
            <a:off x="900" y="3856776"/>
            <a:ext cx="9143992" cy="1286720"/>
            <a:chOff x="900" y="0"/>
            <a:chExt cx="9143992" cy="1286720"/>
          </a:xfrm>
        </p:grpSpPr>
        <p:sp>
          <p:nvSpPr>
            <p:cNvPr id="94" name="Google Shape;94;p18"/>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8"/>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8"/>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8"/>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18"/>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8"/>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8"/>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18"/>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8"/>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8"/>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18"/>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8"/>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8"/>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18"/>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18"/>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18"/>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8"/>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8"/>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18"/>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8"/>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18"/>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8"/>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18"/>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8"/>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18"/>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8"/>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8"/>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18"/>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8"/>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18"/>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18"/>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8"/>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8"/>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8"/>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18"/>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8"/>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8"/>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18"/>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8"/>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8"/>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8"/>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8"/>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8"/>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18"/>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8"/>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6" name="Google Shape;186;p20"/>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87" name="Google Shape;187;p20"/>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20"/>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90"/>
        <p:cNvGrpSpPr/>
        <p:nvPr/>
      </p:nvGrpSpPr>
      <p:grpSpPr>
        <a:xfrm>
          <a:off x="0" y="0"/>
          <a:ext cx="0" cy="0"/>
          <a:chOff x="0" y="0"/>
          <a:chExt cx="0" cy="0"/>
        </a:xfrm>
      </p:grpSpPr>
      <p:grpSp>
        <p:nvGrpSpPr>
          <p:cNvPr id="191" name="Google Shape;191;p21"/>
          <p:cNvGrpSpPr/>
          <p:nvPr/>
        </p:nvGrpSpPr>
        <p:grpSpPr>
          <a:xfrm>
            <a:off x="4894945" y="-11"/>
            <a:ext cx="4251603" cy="5146815"/>
            <a:chOff x="4894945" y="-11"/>
            <a:chExt cx="4251603" cy="5146815"/>
          </a:xfrm>
        </p:grpSpPr>
        <p:sp>
          <p:nvSpPr>
            <p:cNvPr id="192" name="Google Shape;192;p21"/>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21"/>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2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2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1"/>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21"/>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1"/>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2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21"/>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1"/>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1"/>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2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1"/>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2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1"/>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2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2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2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2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2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1"/>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p2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21"/>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2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2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9" name="Google Shape;229;p21"/>
          <p:cNvGrpSpPr/>
          <p:nvPr/>
        </p:nvGrpSpPr>
        <p:grpSpPr>
          <a:xfrm>
            <a:off x="-6" y="-11"/>
            <a:ext cx="2429759" cy="1609289"/>
            <a:chOff x="608719" y="-11"/>
            <a:chExt cx="2429759" cy="1609289"/>
          </a:xfrm>
        </p:grpSpPr>
        <p:sp>
          <p:nvSpPr>
            <p:cNvPr id="230" name="Google Shape;230;p21"/>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1"/>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21"/>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21"/>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1"/>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1"/>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1"/>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1"/>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21"/>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392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1"/>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21"/>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21"/>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p21"/>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43" name="Google Shape;243;p21"/>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244" name="Google Shape;244;p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245" name="Google Shape;245;p2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46"/>
        <p:cNvGrpSpPr/>
        <p:nvPr/>
      </p:nvGrpSpPr>
      <p:grpSpPr>
        <a:xfrm>
          <a:off x="0" y="0"/>
          <a:ext cx="0" cy="0"/>
          <a:chOff x="0" y="0"/>
          <a:chExt cx="0" cy="0"/>
        </a:xfrm>
      </p:grpSpPr>
      <p:sp>
        <p:nvSpPr>
          <p:cNvPr id="247" name="Google Shape;247;p22"/>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48" name="Google Shape;248;p22"/>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pPr marL="0" lvl="0" indent="0" algn="ctr" rtl="0">
              <a:spcBef>
                <a:spcPts val="0"/>
              </a:spcBef>
              <a:spcAft>
                <a:spcPts val="0"/>
              </a:spcAft>
              <a:buNone/>
            </a:pPr>
            <a:fld id="{00000000-1234-1234-1234-123412341234}" type="slidenum">
              <a:rPr lang="en"/>
              <a:t>‹#›</a:t>
            </a:fld>
            <a:endParaRPr/>
          </a:p>
        </p:txBody>
      </p:sp>
      <p:sp>
        <p:nvSpPr>
          <p:cNvPr id="249" name="Google Shape;249;p22"/>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50" name="Google Shape;250;p22"/>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51" name="Google Shape;251;p22"/>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nvGrpSpPr>
          <p:cNvPr id="252" name="Google Shape;252;p22"/>
          <p:cNvGrpSpPr/>
          <p:nvPr/>
        </p:nvGrpSpPr>
        <p:grpSpPr>
          <a:xfrm>
            <a:off x="8852495" y="4901389"/>
            <a:ext cx="174223" cy="174233"/>
            <a:chOff x="9447488" y="6048704"/>
            <a:chExt cx="1800000" cy="1800200"/>
          </a:xfrm>
        </p:grpSpPr>
        <p:sp>
          <p:nvSpPr>
            <p:cNvPr id="253" name="Google Shape;253;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4" name="Google Shape;254;p22"/>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grpSp>
        <p:nvGrpSpPr>
          <p:cNvPr id="255" name="Google Shape;255;p22"/>
          <p:cNvGrpSpPr/>
          <p:nvPr/>
        </p:nvGrpSpPr>
        <p:grpSpPr>
          <a:xfrm>
            <a:off x="8386414" y="4901389"/>
            <a:ext cx="174223" cy="174233"/>
            <a:chOff x="9447488" y="6048704"/>
            <a:chExt cx="1800000" cy="1800200"/>
          </a:xfrm>
        </p:grpSpPr>
        <p:sp>
          <p:nvSpPr>
            <p:cNvPr id="256" name="Google Shape;256;p22"/>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257" name="Google Shape;257;p22"/>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gr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58"/>
        <p:cNvGrpSpPr/>
        <p:nvPr/>
      </p:nvGrpSpPr>
      <p:grpSpPr>
        <a:xfrm>
          <a:off x="0" y="0"/>
          <a:ext cx="0" cy="0"/>
          <a:chOff x="0" y="0"/>
          <a:chExt cx="0" cy="0"/>
        </a:xfrm>
      </p:grpSpPr>
      <p:grpSp>
        <p:nvGrpSpPr>
          <p:cNvPr id="259" name="Google Shape;259;p23"/>
          <p:cNvGrpSpPr/>
          <p:nvPr/>
        </p:nvGrpSpPr>
        <p:grpSpPr>
          <a:xfrm>
            <a:off x="892" y="-11"/>
            <a:ext cx="3037586" cy="2252645"/>
            <a:chOff x="892" y="-11"/>
            <a:chExt cx="3037586" cy="2252645"/>
          </a:xfrm>
        </p:grpSpPr>
        <p:sp>
          <p:nvSpPr>
            <p:cNvPr id="260" name="Google Shape;260;p23"/>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23"/>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23"/>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23"/>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3"/>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23"/>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23"/>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23"/>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23"/>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3"/>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23"/>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23"/>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23"/>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23"/>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23"/>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23"/>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3"/>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3"/>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3"/>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23"/>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23"/>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23"/>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3"/>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3" name="Google Shape;283;p23"/>
          <p:cNvGrpSpPr/>
          <p:nvPr/>
        </p:nvGrpSpPr>
        <p:grpSpPr>
          <a:xfrm>
            <a:off x="6714243" y="3860093"/>
            <a:ext cx="2429755" cy="1286711"/>
            <a:chOff x="6714243" y="3860093"/>
            <a:chExt cx="2429755" cy="1286711"/>
          </a:xfrm>
        </p:grpSpPr>
        <p:sp>
          <p:nvSpPr>
            <p:cNvPr id="284" name="Google Shape;284;p23"/>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3"/>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23"/>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23"/>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23"/>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23"/>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23"/>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23"/>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23"/>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3"/>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23"/>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23"/>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6" name="Google Shape;29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97" name="Google Shape;297;p23"/>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8" name="Google Shape;298;p23"/>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299" name="Google Shape;299;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0"/>
        <p:cNvGrpSpPr/>
        <p:nvPr/>
      </p:nvGrpSpPr>
      <p:grpSpPr>
        <a:xfrm>
          <a:off x="0" y="0"/>
          <a:ext cx="0" cy="0"/>
          <a:chOff x="0" y="0"/>
          <a:chExt cx="0" cy="0"/>
        </a:xfrm>
      </p:grpSpPr>
      <p:grpSp>
        <p:nvGrpSpPr>
          <p:cNvPr id="301" name="Google Shape;301;p24"/>
          <p:cNvGrpSpPr/>
          <p:nvPr/>
        </p:nvGrpSpPr>
        <p:grpSpPr>
          <a:xfrm>
            <a:off x="6714243" y="3860093"/>
            <a:ext cx="2429755" cy="1286711"/>
            <a:chOff x="6714243" y="3860093"/>
            <a:chExt cx="2429755" cy="1286711"/>
          </a:xfrm>
        </p:grpSpPr>
        <p:sp>
          <p:nvSpPr>
            <p:cNvPr id="302" name="Google Shape;302;p2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2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2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2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2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2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2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4" name="Google Shape;314;p24"/>
          <p:cNvGrpSpPr/>
          <p:nvPr/>
        </p:nvGrpSpPr>
        <p:grpSpPr>
          <a:xfrm>
            <a:off x="892" y="-11"/>
            <a:ext cx="3037586" cy="2252645"/>
            <a:chOff x="892" y="-11"/>
            <a:chExt cx="3037586" cy="2252645"/>
          </a:xfrm>
        </p:grpSpPr>
        <p:sp>
          <p:nvSpPr>
            <p:cNvPr id="315" name="Google Shape;315;p2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2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2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2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2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2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2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2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2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2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2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2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2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2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2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2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2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8" name="Google Shape;338;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9"/>
        <p:cNvGrpSpPr/>
        <p:nvPr/>
      </p:nvGrpSpPr>
      <p:grpSpPr>
        <a:xfrm>
          <a:off x="0" y="0"/>
          <a:ext cx="0" cy="0"/>
          <a:chOff x="0" y="0"/>
          <a:chExt cx="0" cy="0"/>
        </a:xfrm>
      </p:grpSpPr>
      <p:grpSp>
        <p:nvGrpSpPr>
          <p:cNvPr id="340" name="Google Shape;340;p25"/>
          <p:cNvGrpSpPr/>
          <p:nvPr/>
        </p:nvGrpSpPr>
        <p:grpSpPr>
          <a:xfrm rot="10800000" flipH="1">
            <a:off x="900" y="3856776"/>
            <a:ext cx="9143992" cy="1286720"/>
            <a:chOff x="900" y="0"/>
            <a:chExt cx="9143992" cy="1286720"/>
          </a:xfrm>
        </p:grpSpPr>
        <p:sp>
          <p:nvSpPr>
            <p:cNvPr id="341" name="Google Shape;341;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p25"/>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391"/>
        <p:cNvGrpSpPr/>
        <p:nvPr/>
      </p:nvGrpSpPr>
      <p:grpSpPr>
        <a:xfrm>
          <a:off x="0" y="0"/>
          <a:ext cx="0" cy="0"/>
          <a:chOff x="0" y="0"/>
          <a:chExt cx="0" cy="0"/>
        </a:xfrm>
      </p:grpSpPr>
      <p:grpSp>
        <p:nvGrpSpPr>
          <p:cNvPr id="392" name="Google Shape;392;p26"/>
          <p:cNvGrpSpPr/>
          <p:nvPr/>
        </p:nvGrpSpPr>
        <p:grpSpPr>
          <a:xfrm>
            <a:off x="6109812" y="-11"/>
            <a:ext cx="3037586" cy="5146815"/>
            <a:chOff x="6109812" y="-11"/>
            <a:chExt cx="3037586" cy="5146815"/>
          </a:xfrm>
        </p:grpSpPr>
        <p:sp>
          <p:nvSpPr>
            <p:cNvPr id="393" name="Google Shape;393;p26"/>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26"/>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6"/>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6"/>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26"/>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26"/>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6"/>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26"/>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26"/>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26"/>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26"/>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26"/>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26"/>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26"/>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26"/>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26"/>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26"/>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6"/>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26"/>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26"/>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p26"/>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26"/>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26"/>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p26"/>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26"/>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26"/>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26"/>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26"/>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6"/>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26"/>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313"/>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26"/>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26"/>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15"/>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465"/>
        <p:cNvGrpSpPr/>
        <p:nvPr/>
      </p:nvGrpSpPr>
      <p:grpSpPr>
        <a:xfrm>
          <a:off x="0" y="0"/>
          <a:ext cx="0" cy="0"/>
          <a:chOff x="0" y="0"/>
          <a:chExt cx="0" cy="0"/>
        </a:xfrm>
      </p:grpSpPr>
      <p:sp>
        <p:nvSpPr>
          <p:cNvPr id="466" name="Google Shape;466;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467" name="Google Shape;467;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468" name="Google Shape;468;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3" r:id="rId6"/>
    <p:sldLayoutId id="2147483674" r:id="rId7"/>
    <p:sldLayoutId id="2147483675"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7.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hyperlink" Target="https://bit.ly/2QYig0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hyperlink" Target="http://drive.google.com/file/d/0B3XgCqlxR2l7WW9lcnU4ZTBBRnNsb2g3czNPOWRFVDA0eC1v/view"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Shape 973"/>
        <p:cNvGrpSpPr/>
        <p:nvPr/>
      </p:nvGrpSpPr>
      <p:grpSpPr>
        <a:xfrm>
          <a:off x="0" y="0"/>
          <a:ext cx="0" cy="0"/>
          <a:chOff x="0" y="0"/>
          <a:chExt cx="0" cy="0"/>
        </a:xfrm>
      </p:grpSpPr>
      <p:pic>
        <p:nvPicPr>
          <p:cNvPr id="5" name="Picture 4">
            <a:extLst>
              <a:ext uri="{FF2B5EF4-FFF2-40B4-BE49-F238E27FC236}">
                <a16:creationId xmlns:a16="http://schemas.microsoft.com/office/drawing/2014/main" id="{20690274-41F5-1548-872D-A7D5D3A68CF1}"/>
              </a:ext>
            </a:extLst>
          </p:cNvPr>
          <p:cNvPicPr>
            <a:picLocks noChangeAspect="1"/>
          </p:cNvPicPr>
          <p:nvPr/>
        </p:nvPicPr>
        <p:blipFill>
          <a:blip r:embed="rId3"/>
          <a:stretch>
            <a:fillRect/>
          </a:stretch>
        </p:blipFill>
        <p:spPr>
          <a:xfrm>
            <a:off x="2111605" y="-1"/>
            <a:ext cx="4615054" cy="3996965"/>
          </a:xfrm>
          <a:prstGeom prst="rect">
            <a:avLst/>
          </a:prstGeom>
        </p:spPr>
      </p:pic>
      <p:sp>
        <p:nvSpPr>
          <p:cNvPr id="976" name="Google Shape;976;gd41a4ef779_0_5"/>
          <p:cNvSpPr txBox="1">
            <a:spLocks noGrp="1"/>
          </p:cNvSpPr>
          <p:nvPr>
            <p:ph type="ctrTitle"/>
          </p:nvPr>
        </p:nvSpPr>
        <p:spPr>
          <a:xfrm>
            <a:off x="1706252" y="3373024"/>
            <a:ext cx="5639548" cy="1623181"/>
          </a:xfrm>
          <a:prstGeom prst="rect">
            <a:avLst/>
          </a:prstGeom>
          <a:solidFill>
            <a:srgbClr val="D89F39">
              <a:alpha val="6353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ga" sz="2200" b="1" i="0" u="none" baseline="0" dirty="0">
                <a:solidFill>
                  <a:schemeClr val="lt1"/>
                </a:solidFill>
                <a:latin typeface="Arial"/>
                <a:ea typeface="Arial"/>
                <a:cs typeface="Arial"/>
                <a:sym typeface="Arial"/>
              </a:rPr>
              <a:t>LÁ NA SÁBHÁILTEACHTA IDIRLÍN</a:t>
            </a:r>
            <a:br>
              <a:rPr lang="ga" sz="2200" dirty="0">
                <a:solidFill>
                  <a:schemeClr val="lt1"/>
                </a:solidFill>
                <a:latin typeface="Arial"/>
                <a:ea typeface="Arial"/>
                <a:cs typeface="Arial"/>
                <a:sym typeface="Arial"/>
              </a:rPr>
            </a:br>
            <a:r>
              <a:rPr lang="ga" sz="2200" b="1" i="0" u="none" baseline="0" dirty="0">
                <a:solidFill>
                  <a:schemeClr val="lt1"/>
                </a:solidFill>
                <a:latin typeface="Arial"/>
                <a:ea typeface="Arial"/>
                <a:cs typeface="Arial"/>
                <a:sym typeface="Arial"/>
              </a:rPr>
              <a:t>AG OBAIR LE CHÉILE LE hAGHAIDH IDIRLÍON NÍOS FEARR</a:t>
            </a:r>
            <a:endParaRPr sz="2200" dirty="0">
              <a:solidFill>
                <a:schemeClr val="lt1"/>
              </a:solidFill>
              <a:latin typeface="Arial"/>
              <a:ea typeface="Arial"/>
              <a:cs typeface="Arial"/>
              <a:sym typeface="Arial"/>
            </a:endParaRPr>
          </a:p>
          <a:p>
            <a:pPr marL="0" lvl="0" indent="0" algn="ctr" rtl="0">
              <a:lnSpc>
                <a:spcPct val="100000"/>
              </a:lnSpc>
              <a:spcBef>
                <a:spcPts val="0"/>
              </a:spcBef>
              <a:spcAft>
                <a:spcPts val="0"/>
              </a:spcAft>
              <a:buSzPts val="4000"/>
              <a:buNone/>
            </a:pPr>
            <a:r>
              <a:rPr lang="ga" sz="2200" b="1" i="0" u="none" baseline="0" dirty="0">
                <a:solidFill>
                  <a:schemeClr val="lt1"/>
                </a:solidFill>
                <a:latin typeface="Arial"/>
                <a:ea typeface="Arial"/>
                <a:cs typeface="Arial"/>
                <a:sym typeface="Arial"/>
              </a:rPr>
              <a:t>Rang 3 agus Rang 4</a:t>
            </a:r>
            <a:endParaRPr sz="2200" dirty="0">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g7fdba1de4f_0_33"/>
          <p:cNvSpPr txBox="1">
            <a:spLocks noGrp="1"/>
          </p:cNvSpPr>
          <p:nvPr>
            <p:ph type="title"/>
          </p:nvPr>
        </p:nvSpPr>
        <p:spPr>
          <a:xfrm>
            <a:off x="2481600" y="31229"/>
            <a:ext cx="6662400" cy="802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ga" b="1" i="0" u="none" baseline="0">
                <a:solidFill>
                  <a:srgbClr val="31A2EF"/>
                </a:solidFill>
              </a:rPr>
              <a:t>Comhairle Ruby agus Archie faoi Shábháilteacht ar Líne </a:t>
            </a:r>
            <a:endParaRPr>
              <a:solidFill>
                <a:srgbClr val="31A2EF"/>
              </a:solidFill>
            </a:endParaRPr>
          </a:p>
        </p:txBody>
      </p:sp>
      <p:sp>
        <p:nvSpPr>
          <p:cNvPr id="1078" name="Google Shape;1078;g7fdba1de4f_0_3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a:t>10</a:t>
            </a:fld>
            <a:endParaRPr/>
          </a:p>
        </p:txBody>
      </p:sp>
      <p:pic>
        <p:nvPicPr>
          <p:cNvPr id="1079" name="Google Shape;1079;g7fdba1de4f_0_33"/>
          <p:cNvPicPr preferRelativeResize="0"/>
          <p:nvPr/>
        </p:nvPicPr>
        <p:blipFill rotWithShape="1">
          <a:blip r:embed="rId3">
            <a:alphaModFix/>
          </a:blip>
          <a:srcRect/>
          <a:stretch/>
        </p:blipFill>
        <p:spPr>
          <a:xfrm>
            <a:off x="326001" y="2159269"/>
            <a:ext cx="2362299" cy="2362299"/>
          </a:xfrm>
          <a:prstGeom prst="rect">
            <a:avLst/>
          </a:prstGeom>
          <a:noFill/>
          <a:ln>
            <a:noFill/>
          </a:ln>
        </p:spPr>
      </p:pic>
      <p:sp>
        <p:nvSpPr>
          <p:cNvPr id="1080" name="Google Shape;1080;g7fdba1de4f_0_33"/>
          <p:cNvSpPr txBox="1">
            <a:spLocks noGrp="1"/>
          </p:cNvSpPr>
          <p:nvPr>
            <p:ph type="body" idx="1"/>
          </p:nvPr>
        </p:nvSpPr>
        <p:spPr>
          <a:xfrm>
            <a:off x="2375434" y="833729"/>
            <a:ext cx="6455700" cy="3012000"/>
          </a:xfrm>
          <a:prstGeom prst="rect">
            <a:avLst/>
          </a:prstGeom>
          <a:noFill/>
          <a:ln>
            <a:noFill/>
          </a:ln>
        </p:spPr>
        <p:txBody>
          <a:bodyPr spcFirstLastPara="1" wrap="square" lIns="91425" tIns="91425" rIns="91425" bIns="91425" anchor="t" anchorCtr="0">
            <a:noAutofit/>
          </a:bodyPr>
          <a:lstStyle/>
          <a:p>
            <a:pPr marL="400050" lvl="0" indent="-285750" algn="l" rtl="0">
              <a:lnSpc>
                <a:spcPct val="100000"/>
              </a:lnSpc>
              <a:spcBef>
                <a:spcPts val="600"/>
              </a:spcBef>
              <a:spcAft>
                <a:spcPts val="0"/>
              </a:spcAft>
              <a:buClr>
                <a:srgbClr val="274E13"/>
              </a:buClr>
              <a:buSzPts val="1800"/>
              <a:buChar char="◂"/>
            </a:pPr>
            <a:r>
              <a:rPr lang="ga" sz="1800" b="1" i="0" u="none" baseline="0" dirty="0">
                <a:solidFill>
                  <a:srgbClr val="141414"/>
                </a:solidFill>
                <a:latin typeface="Montserrat"/>
                <a:ea typeface="Montserrat"/>
                <a:cs typeface="Montserrat"/>
                <a:sym typeface="Montserrat"/>
              </a:rPr>
              <a:t>Cloígh le suíomhanna gréasáin sábháilte - bí ag faire amach do ghlas fraincín agus https ag tús an tseolta ghréasáin </a:t>
            </a:r>
            <a:endParaRPr dirty="0"/>
          </a:p>
          <a:p>
            <a:pPr marL="628650" lvl="0" indent="-31750" algn="l" rtl="0">
              <a:lnSpc>
                <a:spcPct val="100000"/>
              </a:lnSpc>
              <a:spcBef>
                <a:spcPts val="600"/>
              </a:spcBef>
              <a:spcAft>
                <a:spcPts val="0"/>
              </a:spcAft>
              <a:buSzPts val="2200"/>
              <a:buNone/>
            </a:pPr>
            <a:endParaRPr sz="600" b="1" dirty="0">
              <a:solidFill>
                <a:srgbClr val="141414"/>
              </a:solidFill>
              <a:latin typeface="Montserrat"/>
              <a:ea typeface="Montserrat"/>
              <a:cs typeface="Montserrat"/>
              <a:sym typeface="Montserrat"/>
            </a:endParaRPr>
          </a:p>
          <a:p>
            <a:pPr marL="400050" lvl="0" indent="-285750" algn="l" rtl="0">
              <a:lnSpc>
                <a:spcPct val="100000"/>
              </a:lnSpc>
              <a:spcBef>
                <a:spcPts val="600"/>
              </a:spcBef>
              <a:spcAft>
                <a:spcPts val="0"/>
              </a:spcAft>
              <a:buClr>
                <a:srgbClr val="FF0000"/>
              </a:buClr>
              <a:buSzPts val="1800"/>
              <a:buChar char="◂"/>
            </a:pPr>
            <a:r>
              <a:rPr lang="ga" sz="1800" b="1" i="0" u="none" baseline="0" dirty="0">
                <a:solidFill>
                  <a:srgbClr val="141414"/>
                </a:solidFill>
                <a:latin typeface="Montserrat"/>
                <a:ea typeface="Montserrat"/>
                <a:cs typeface="Montserrat"/>
                <a:sym typeface="Montserrat"/>
              </a:rPr>
              <a:t>Ná híoslódáil ó shuíomhanna gréasáin neamhshábháilte </a:t>
            </a:r>
            <a:endParaRPr dirty="0"/>
          </a:p>
          <a:p>
            <a:pPr marL="628650" lvl="0" indent="-31750" algn="l" rtl="0">
              <a:lnSpc>
                <a:spcPct val="100000"/>
              </a:lnSpc>
              <a:spcBef>
                <a:spcPts val="600"/>
              </a:spcBef>
              <a:spcAft>
                <a:spcPts val="0"/>
              </a:spcAft>
              <a:buSzPts val="2200"/>
              <a:buNone/>
            </a:pPr>
            <a:endParaRPr sz="600" b="1" dirty="0">
              <a:solidFill>
                <a:srgbClr val="141414"/>
              </a:solidFill>
              <a:latin typeface="Montserrat"/>
              <a:ea typeface="Montserrat"/>
              <a:cs typeface="Montserrat"/>
              <a:sym typeface="Montserrat"/>
            </a:endParaRPr>
          </a:p>
          <a:p>
            <a:pPr marL="400050" lvl="0" indent="-285750" algn="l" rtl="0">
              <a:lnSpc>
                <a:spcPct val="100000"/>
              </a:lnSpc>
              <a:spcBef>
                <a:spcPts val="600"/>
              </a:spcBef>
              <a:spcAft>
                <a:spcPts val="0"/>
              </a:spcAft>
              <a:buClr>
                <a:srgbClr val="A64D79"/>
              </a:buClr>
              <a:buSzPts val="1800"/>
              <a:buChar char="◂"/>
            </a:pPr>
            <a:r>
              <a:rPr lang="ga" sz="1800" b="1" i="0" u="none" baseline="0" dirty="0">
                <a:solidFill>
                  <a:srgbClr val="141414"/>
                </a:solidFill>
                <a:latin typeface="Montserrat"/>
                <a:ea typeface="Montserrat"/>
                <a:cs typeface="Montserrat"/>
                <a:sym typeface="Montserrat"/>
              </a:rPr>
              <a:t>Socraigh do chuid faisnéise pearsanta ar líne go príobháideach </a:t>
            </a:r>
            <a:endParaRPr dirty="0"/>
          </a:p>
          <a:p>
            <a:pPr marL="628650" lvl="0" indent="-31750" algn="l" rtl="0">
              <a:lnSpc>
                <a:spcPct val="100000"/>
              </a:lnSpc>
              <a:spcBef>
                <a:spcPts val="600"/>
              </a:spcBef>
              <a:spcAft>
                <a:spcPts val="0"/>
              </a:spcAft>
              <a:buSzPts val="2200"/>
              <a:buNone/>
            </a:pPr>
            <a:endParaRPr sz="600" b="1" dirty="0">
              <a:solidFill>
                <a:srgbClr val="141414"/>
              </a:solidFill>
              <a:latin typeface="Montserrat"/>
              <a:ea typeface="Montserrat"/>
              <a:cs typeface="Montserrat"/>
              <a:sym typeface="Montserrat"/>
            </a:endParaRPr>
          </a:p>
          <a:p>
            <a:pPr marL="400050" lvl="0" indent="-285750" algn="l" rtl="0">
              <a:lnSpc>
                <a:spcPct val="100000"/>
              </a:lnSpc>
              <a:spcBef>
                <a:spcPts val="600"/>
              </a:spcBef>
              <a:spcAft>
                <a:spcPts val="0"/>
              </a:spcAft>
              <a:buClr>
                <a:srgbClr val="FF9900"/>
              </a:buClr>
              <a:buSzPts val="1800"/>
              <a:buChar char="◂"/>
            </a:pPr>
            <a:r>
              <a:rPr lang="ga" sz="1800" b="1" i="0" u="none" baseline="0" dirty="0">
                <a:solidFill>
                  <a:srgbClr val="141414"/>
                </a:solidFill>
                <a:latin typeface="Montserrat"/>
                <a:ea typeface="Montserrat"/>
                <a:cs typeface="Montserrat"/>
                <a:sym typeface="Montserrat"/>
              </a:rPr>
              <a:t>Úsáid pasfhocail láidre a chuimsíonn meascán d’uimhreacha, siombailí agus litreacha (ceannlitreacha agus litreacha beaga)</a:t>
            </a:r>
            <a:endParaRPr dirty="0"/>
          </a:p>
          <a:p>
            <a:pPr marL="628650" lvl="0" indent="-31750" algn="l" rtl="0">
              <a:lnSpc>
                <a:spcPct val="100000"/>
              </a:lnSpc>
              <a:spcBef>
                <a:spcPts val="600"/>
              </a:spcBef>
              <a:spcAft>
                <a:spcPts val="0"/>
              </a:spcAft>
              <a:buSzPts val="2200"/>
              <a:buNone/>
            </a:pPr>
            <a:endParaRPr sz="600" b="1" dirty="0">
              <a:solidFill>
                <a:srgbClr val="141414"/>
              </a:solidFill>
              <a:latin typeface="Montserrat"/>
              <a:ea typeface="Montserrat"/>
              <a:cs typeface="Montserrat"/>
              <a:sym typeface="Montserrat"/>
            </a:endParaRPr>
          </a:p>
          <a:p>
            <a:pPr marL="400050" lvl="0" indent="-285750" algn="l" rtl="0">
              <a:lnSpc>
                <a:spcPct val="100000"/>
              </a:lnSpc>
              <a:spcBef>
                <a:spcPts val="600"/>
              </a:spcBef>
              <a:spcAft>
                <a:spcPts val="0"/>
              </a:spcAft>
              <a:buClr>
                <a:srgbClr val="1155CC"/>
              </a:buClr>
              <a:buSzPts val="1800"/>
              <a:buChar char="◂"/>
            </a:pPr>
            <a:r>
              <a:rPr lang="ga" sz="1800" b="1" i="0" u="none" baseline="0" dirty="0">
                <a:solidFill>
                  <a:srgbClr val="141414"/>
                </a:solidFill>
                <a:latin typeface="Montserrat"/>
                <a:ea typeface="Montserrat"/>
                <a:cs typeface="Montserrat"/>
                <a:sym typeface="Montserrat"/>
              </a:rPr>
              <a:t>Ná freagair teachtaireachtaí ó strainséirí </a:t>
            </a:r>
            <a:endParaRPr dirty="0"/>
          </a:p>
          <a:p>
            <a:pPr marL="114300" lvl="0" indent="0" algn="l" rtl="0">
              <a:lnSpc>
                <a:spcPct val="100000"/>
              </a:lnSpc>
              <a:spcBef>
                <a:spcPts val="600"/>
              </a:spcBef>
              <a:spcAft>
                <a:spcPts val="0"/>
              </a:spcAft>
              <a:buClr>
                <a:srgbClr val="274E13"/>
              </a:buClr>
              <a:buSzPts val="1800"/>
              <a:buNone/>
            </a:pPr>
            <a:endParaRPr sz="1800" b="1" dirty="0">
              <a:solidFill>
                <a:srgbClr val="141414"/>
              </a:solidFill>
              <a:latin typeface="Montserrat"/>
              <a:ea typeface="Montserrat"/>
              <a:cs typeface="Montserrat"/>
              <a:sym typeface="Montserrat"/>
            </a:endParaRPr>
          </a:p>
        </p:txBody>
      </p:sp>
      <p:pic>
        <p:nvPicPr>
          <p:cNvPr id="1081" name="Google Shape;1081;g7fdba1de4f_0_33"/>
          <p:cNvPicPr preferRelativeResize="0"/>
          <p:nvPr/>
        </p:nvPicPr>
        <p:blipFill rotWithShape="1">
          <a:blip r:embed="rId4">
            <a:alphaModFix/>
          </a:blip>
          <a:srcRect/>
          <a:stretch/>
        </p:blipFill>
        <p:spPr>
          <a:xfrm>
            <a:off x="377906" y="4630339"/>
            <a:ext cx="1984393" cy="4387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gd41a4ef779_0_50"/>
          <p:cNvSpPr txBox="1">
            <a:spLocks noGrp="1"/>
          </p:cNvSpPr>
          <p:nvPr>
            <p:ph type="title"/>
          </p:nvPr>
        </p:nvSpPr>
        <p:spPr>
          <a:xfrm>
            <a:off x="2110149" y="717513"/>
            <a:ext cx="6828000" cy="8025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400"/>
              <a:buNone/>
            </a:pPr>
            <a:r>
              <a:rPr lang="ga" sz="2000" b="1" i="0" u="none" baseline="0" dirty="0">
                <a:solidFill>
                  <a:srgbClr val="31A2EF"/>
                </a:solidFill>
              </a:rPr>
              <a:t>Ag imirt ar líne </a:t>
            </a:r>
            <a:endParaRPr sz="2000" dirty="0">
              <a:solidFill>
                <a:srgbClr val="31A2EF"/>
              </a:solidFill>
            </a:endParaRPr>
          </a:p>
          <a:p>
            <a:pPr marL="457200" lvl="0" indent="0" algn="r" rtl="0">
              <a:spcBef>
                <a:spcPts val="600"/>
              </a:spcBef>
              <a:spcAft>
                <a:spcPts val="0"/>
              </a:spcAft>
              <a:buNone/>
            </a:pPr>
            <a:r>
              <a:rPr lang="ga" sz="1800" b="1" i="0" u="none" baseline="0" dirty="0">
                <a:solidFill>
                  <a:srgbClr val="FF9900"/>
                </a:solidFill>
              </a:rPr>
              <a:t>Cad iad na buntáistí a bhaineann le cluichí a imirt?</a:t>
            </a:r>
            <a:endParaRPr sz="1800" dirty="0">
              <a:solidFill>
                <a:srgbClr val="FF9900"/>
              </a:solidFill>
            </a:endParaRPr>
          </a:p>
          <a:p>
            <a:pPr marL="0" lvl="0" indent="0" algn="r" rtl="0">
              <a:lnSpc>
                <a:spcPct val="100000"/>
              </a:lnSpc>
              <a:spcBef>
                <a:spcPts val="0"/>
              </a:spcBef>
              <a:spcAft>
                <a:spcPts val="0"/>
              </a:spcAft>
              <a:buSzPts val="2400"/>
              <a:buNone/>
            </a:pPr>
            <a:endParaRPr dirty="0">
              <a:solidFill>
                <a:srgbClr val="31A2EF"/>
              </a:solidFill>
            </a:endParaRPr>
          </a:p>
        </p:txBody>
      </p:sp>
      <p:sp>
        <p:nvSpPr>
          <p:cNvPr id="1087" name="Google Shape;1087;gd41a4ef779_0_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a:t>11</a:t>
            </a:fld>
            <a:endParaRPr/>
          </a:p>
        </p:txBody>
      </p:sp>
      <p:pic>
        <p:nvPicPr>
          <p:cNvPr id="1088" name="Google Shape;1088;gd41a4ef779_0_50"/>
          <p:cNvPicPr preferRelativeResize="0"/>
          <p:nvPr/>
        </p:nvPicPr>
        <p:blipFill rotWithShape="1">
          <a:blip r:embed="rId3">
            <a:alphaModFix/>
          </a:blip>
          <a:srcRect/>
          <a:stretch/>
        </p:blipFill>
        <p:spPr>
          <a:xfrm>
            <a:off x="125756" y="83064"/>
            <a:ext cx="1984393" cy="438735"/>
          </a:xfrm>
          <a:prstGeom prst="rect">
            <a:avLst/>
          </a:prstGeom>
          <a:noFill/>
          <a:ln>
            <a:noFill/>
          </a:ln>
        </p:spPr>
      </p:pic>
      <p:pic>
        <p:nvPicPr>
          <p:cNvPr id="1089" name="Google Shape;1089;gd41a4ef779_0_50"/>
          <p:cNvPicPr preferRelativeResize="0"/>
          <p:nvPr/>
        </p:nvPicPr>
        <p:blipFill>
          <a:blip r:embed="rId4">
            <a:alphaModFix/>
          </a:blip>
          <a:stretch>
            <a:fillRect/>
          </a:stretch>
        </p:blipFill>
        <p:spPr>
          <a:xfrm>
            <a:off x="1829975" y="1369820"/>
            <a:ext cx="5484050" cy="3530225"/>
          </a:xfrm>
          <a:prstGeom prst="rect">
            <a:avLst/>
          </a:prstGeom>
          <a:noFill/>
          <a:ln w="76200" cap="flat" cmpd="sng">
            <a:solidFill>
              <a:schemeClr val="dk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gd41a4ef779_0_38"/>
          <p:cNvSpPr txBox="1">
            <a:spLocks noGrp="1"/>
          </p:cNvSpPr>
          <p:nvPr>
            <p:ph type="title"/>
          </p:nvPr>
        </p:nvSpPr>
        <p:spPr>
          <a:xfrm>
            <a:off x="2462400" y="148650"/>
            <a:ext cx="6384000" cy="668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ga" sz="2200" b="1" i="0" u="none" baseline="0">
                <a:solidFill>
                  <a:srgbClr val="FF0000"/>
                </a:solidFill>
              </a:rPr>
              <a:t>Cluichí Oideachasúla: Bímis ag Spraoi</a:t>
            </a:r>
            <a:endParaRPr sz="2200">
              <a:solidFill>
                <a:srgbClr val="FF0000"/>
              </a:solidFill>
            </a:endParaRPr>
          </a:p>
        </p:txBody>
      </p:sp>
      <p:sp>
        <p:nvSpPr>
          <p:cNvPr id="1095" name="Google Shape;1095;gd41a4ef779_0_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a:t>12</a:t>
            </a:fld>
            <a:endParaRPr/>
          </a:p>
        </p:txBody>
      </p:sp>
      <p:pic>
        <p:nvPicPr>
          <p:cNvPr id="1096" name="Google Shape;1096;gd41a4ef779_0_38"/>
          <p:cNvPicPr preferRelativeResize="0"/>
          <p:nvPr/>
        </p:nvPicPr>
        <p:blipFill>
          <a:blip r:embed="rId3">
            <a:alphaModFix/>
          </a:blip>
          <a:stretch>
            <a:fillRect/>
          </a:stretch>
        </p:blipFill>
        <p:spPr>
          <a:xfrm>
            <a:off x="1938379" y="1106163"/>
            <a:ext cx="5484050" cy="3530225"/>
          </a:xfrm>
          <a:prstGeom prst="rect">
            <a:avLst/>
          </a:prstGeom>
          <a:noFill/>
          <a:ln w="76200" cap="flat" cmpd="sng">
            <a:solidFill>
              <a:schemeClr val="dk2"/>
            </a:solidFill>
            <a:prstDash val="solid"/>
            <a:round/>
            <a:headEnd type="none" w="sm" len="sm"/>
            <a:tailEnd type="none" w="sm" len="sm"/>
          </a:ln>
        </p:spPr>
      </p:pic>
      <p:pic>
        <p:nvPicPr>
          <p:cNvPr id="1097" name="Google Shape;1097;gd41a4ef779_0_38"/>
          <p:cNvPicPr preferRelativeResize="0"/>
          <p:nvPr/>
        </p:nvPicPr>
        <p:blipFill rotWithShape="1">
          <a:blip r:embed="rId4">
            <a:alphaModFix/>
          </a:blip>
          <a:srcRect/>
          <a:stretch/>
        </p:blipFill>
        <p:spPr>
          <a:xfrm>
            <a:off x="61274" y="148651"/>
            <a:ext cx="2246601" cy="49669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pic>
        <p:nvPicPr>
          <p:cNvPr id="1102" name="Google Shape;1102;gd41a4ef779_0_19"/>
          <p:cNvPicPr preferRelativeResize="0"/>
          <p:nvPr/>
        </p:nvPicPr>
        <p:blipFill>
          <a:blip r:embed="rId3">
            <a:alphaModFix/>
          </a:blip>
          <a:stretch>
            <a:fillRect/>
          </a:stretch>
        </p:blipFill>
        <p:spPr>
          <a:xfrm>
            <a:off x="0" y="2958576"/>
            <a:ext cx="2184924" cy="2184924"/>
          </a:xfrm>
          <a:prstGeom prst="rect">
            <a:avLst/>
          </a:prstGeom>
          <a:noFill/>
          <a:ln>
            <a:noFill/>
          </a:ln>
        </p:spPr>
      </p:pic>
      <p:pic>
        <p:nvPicPr>
          <p:cNvPr id="1103" name="Google Shape;1103;gd41a4ef779_0_19"/>
          <p:cNvPicPr preferRelativeResize="0"/>
          <p:nvPr/>
        </p:nvPicPr>
        <p:blipFill>
          <a:blip r:embed="rId4">
            <a:alphaModFix/>
          </a:blip>
          <a:stretch>
            <a:fillRect/>
          </a:stretch>
        </p:blipFill>
        <p:spPr>
          <a:xfrm>
            <a:off x="6858875" y="31225"/>
            <a:ext cx="2246600" cy="2246600"/>
          </a:xfrm>
          <a:prstGeom prst="rect">
            <a:avLst/>
          </a:prstGeom>
          <a:noFill/>
          <a:ln>
            <a:noFill/>
          </a:ln>
        </p:spPr>
      </p:pic>
      <p:sp>
        <p:nvSpPr>
          <p:cNvPr id="1104" name="Google Shape;1104;gd41a4ef779_0_19"/>
          <p:cNvSpPr txBox="1">
            <a:spLocks noGrp="1"/>
          </p:cNvSpPr>
          <p:nvPr>
            <p:ph type="title"/>
          </p:nvPr>
        </p:nvSpPr>
        <p:spPr>
          <a:xfrm>
            <a:off x="2443075" y="326376"/>
            <a:ext cx="6662400" cy="697200"/>
          </a:xfrm>
          <a:prstGeom prst="rect">
            <a:avLst/>
          </a:prstGeom>
          <a:noFill/>
          <a:ln>
            <a:noFill/>
          </a:ln>
        </p:spPr>
        <p:txBody>
          <a:bodyPr spcFirstLastPara="1" wrap="square" lIns="91425" tIns="91425" rIns="91425" bIns="91425" anchor="b" anchorCtr="0">
            <a:noAutofit/>
          </a:bodyPr>
          <a:lstStyle/>
          <a:p>
            <a:pPr marL="457200" lvl="0" indent="457200" algn="l" rtl="0">
              <a:lnSpc>
                <a:spcPct val="100000"/>
              </a:lnSpc>
              <a:spcBef>
                <a:spcPts val="0"/>
              </a:spcBef>
              <a:spcAft>
                <a:spcPts val="0"/>
              </a:spcAft>
              <a:buSzPts val="2400"/>
              <a:buNone/>
            </a:pPr>
            <a:r>
              <a:rPr lang="ga" sz="2800" b="1" i="0" u="none" baseline="0">
                <a:solidFill>
                  <a:srgbClr val="31A2EF"/>
                </a:solidFill>
              </a:rPr>
              <a:t>Ag imirt ar líne</a:t>
            </a:r>
            <a:endParaRPr sz="2800">
              <a:solidFill>
                <a:srgbClr val="31A2EF"/>
              </a:solidFill>
            </a:endParaRPr>
          </a:p>
        </p:txBody>
      </p:sp>
      <p:sp>
        <p:nvSpPr>
          <p:cNvPr id="1105" name="Google Shape;1105;gd41a4ef779_0_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a:t>13</a:t>
            </a:fld>
            <a:endParaRPr/>
          </a:p>
        </p:txBody>
      </p:sp>
      <p:sp>
        <p:nvSpPr>
          <p:cNvPr id="1106" name="Google Shape;1106;gd41a4ef779_0_19"/>
          <p:cNvSpPr txBox="1">
            <a:spLocks noGrp="1"/>
          </p:cNvSpPr>
          <p:nvPr>
            <p:ph type="body" idx="1"/>
          </p:nvPr>
        </p:nvSpPr>
        <p:spPr>
          <a:xfrm>
            <a:off x="1712912" y="1579056"/>
            <a:ext cx="6987000" cy="3012000"/>
          </a:xfrm>
          <a:prstGeom prst="rect">
            <a:avLst/>
          </a:prstGeom>
          <a:noFill/>
          <a:ln>
            <a:noFill/>
          </a:ln>
        </p:spPr>
        <p:txBody>
          <a:bodyPr spcFirstLastPara="1" wrap="square" lIns="91425" tIns="91425" rIns="91425" bIns="91425" anchor="t" anchorCtr="0">
            <a:noAutofit/>
          </a:bodyPr>
          <a:lstStyle/>
          <a:p>
            <a:pPr marL="400050" lvl="0" indent="-273050" algn="l" rtl="0">
              <a:lnSpc>
                <a:spcPct val="150000"/>
              </a:lnSpc>
              <a:spcBef>
                <a:spcPts val="600"/>
              </a:spcBef>
              <a:spcAft>
                <a:spcPts val="0"/>
              </a:spcAft>
              <a:buClr>
                <a:srgbClr val="000000"/>
              </a:buClr>
              <a:buSzPts val="1600"/>
              <a:buFont typeface="Montserrat"/>
              <a:buChar char="◂"/>
            </a:pPr>
            <a:r>
              <a:rPr lang="ga" sz="1800" b="1" i="0" u="none" baseline="0" dirty="0">
                <a:solidFill>
                  <a:srgbClr val="000000"/>
                </a:solidFill>
                <a:latin typeface="Montserrat"/>
                <a:ea typeface="Montserrat"/>
                <a:cs typeface="Montserrat"/>
                <a:sym typeface="Montserrat"/>
              </a:rPr>
              <a:t>Cad a thaitníonn leat maidir le cluiche a úsáid chun foghlaim a dhéanamh?</a:t>
            </a:r>
            <a:endParaRPr sz="1800" b="1" dirty="0">
              <a:solidFill>
                <a:srgbClr val="000000"/>
              </a:solidFill>
              <a:latin typeface="Montserrat"/>
              <a:ea typeface="Montserrat"/>
              <a:cs typeface="Montserrat"/>
              <a:sym typeface="Montserrat"/>
            </a:endParaRPr>
          </a:p>
          <a:p>
            <a:pPr marL="400050" lvl="0" indent="-285750" algn="l" rtl="0">
              <a:lnSpc>
                <a:spcPct val="150000"/>
              </a:lnSpc>
              <a:spcBef>
                <a:spcPts val="600"/>
              </a:spcBef>
              <a:spcAft>
                <a:spcPts val="0"/>
              </a:spcAft>
              <a:buClr>
                <a:srgbClr val="000000"/>
              </a:buClr>
              <a:buSzPts val="1800"/>
              <a:buFont typeface="Montserrat"/>
              <a:buChar char="◂"/>
            </a:pPr>
            <a:r>
              <a:rPr lang="ga" sz="1800" b="1" i="0" u="none" baseline="0" dirty="0">
                <a:solidFill>
                  <a:srgbClr val="000000"/>
                </a:solidFill>
                <a:latin typeface="Montserrat"/>
                <a:ea typeface="Montserrat"/>
                <a:cs typeface="Montserrat"/>
                <a:sym typeface="Montserrat"/>
              </a:rPr>
              <a:t>Cén chaoi ar dóigh leat go bhféadfadh cluichí oideachasúla a imirt cabhrú leat agus tú ag foghlaim?</a:t>
            </a:r>
            <a:endParaRPr sz="1800" b="1" dirty="0">
              <a:solidFill>
                <a:srgbClr val="000000"/>
              </a:solidFill>
              <a:latin typeface="Montserrat"/>
              <a:ea typeface="Montserrat"/>
              <a:cs typeface="Montserrat"/>
              <a:sym typeface="Montserrat"/>
            </a:endParaRPr>
          </a:p>
          <a:p>
            <a:pPr marL="400050" lvl="0" indent="-285750" algn="l" rtl="0">
              <a:lnSpc>
                <a:spcPct val="150000"/>
              </a:lnSpc>
              <a:spcBef>
                <a:spcPts val="600"/>
              </a:spcBef>
              <a:spcAft>
                <a:spcPts val="0"/>
              </a:spcAft>
              <a:buClr>
                <a:srgbClr val="000000"/>
              </a:buClr>
              <a:buSzPts val="1800"/>
              <a:buFont typeface="Montserrat"/>
              <a:buChar char="◂"/>
            </a:pPr>
            <a:r>
              <a:rPr lang="ga" sz="1800" b="1" i="0" u="none" baseline="0" dirty="0">
                <a:solidFill>
                  <a:srgbClr val="000000"/>
                </a:solidFill>
                <a:latin typeface="Montserrat"/>
                <a:ea typeface="Montserrat"/>
                <a:cs typeface="Montserrat"/>
                <a:sym typeface="Montserrat"/>
              </a:rPr>
              <a:t>Cé na cineálacha cluichí is féidir leat a imirt ar líne?</a:t>
            </a:r>
            <a:endParaRPr sz="1800" b="1" dirty="0">
              <a:solidFill>
                <a:srgbClr val="000000"/>
              </a:solidFill>
              <a:latin typeface="Montserrat"/>
              <a:ea typeface="Montserrat"/>
              <a:cs typeface="Montserrat"/>
              <a:sym typeface="Montserrat"/>
            </a:endParaRPr>
          </a:p>
          <a:p>
            <a:pPr marL="0" lvl="0" indent="0" algn="l" rtl="0">
              <a:lnSpc>
                <a:spcPct val="100000"/>
              </a:lnSpc>
              <a:spcBef>
                <a:spcPts val="600"/>
              </a:spcBef>
              <a:spcAft>
                <a:spcPts val="0"/>
              </a:spcAft>
              <a:buNone/>
            </a:pPr>
            <a:endParaRPr sz="1800" dirty="0">
              <a:solidFill>
                <a:srgbClr val="141414"/>
              </a:solidFill>
              <a:latin typeface="Montserrat"/>
              <a:ea typeface="Montserrat"/>
              <a:cs typeface="Montserrat"/>
              <a:sym typeface="Montserrat"/>
            </a:endParaRPr>
          </a:p>
        </p:txBody>
      </p:sp>
      <p:pic>
        <p:nvPicPr>
          <p:cNvPr id="1107" name="Google Shape;1107;gd41a4ef779_0_19"/>
          <p:cNvPicPr preferRelativeResize="0"/>
          <p:nvPr/>
        </p:nvPicPr>
        <p:blipFill rotWithShape="1">
          <a:blip r:embed="rId5">
            <a:alphaModFix/>
          </a:blip>
          <a:srcRect/>
          <a:stretch/>
        </p:blipFill>
        <p:spPr>
          <a:xfrm>
            <a:off x="61274" y="148651"/>
            <a:ext cx="2246601" cy="4966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pic>
        <p:nvPicPr>
          <p:cNvPr id="1112" name="Google Shape;1112;gd41a4ef779_0_27"/>
          <p:cNvPicPr preferRelativeResize="0"/>
          <p:nvPr/>
        </p:nvPicPr>
        <p:blipFill>
          <a:blip r:embed="rId3">
            <a:alphaModFix/>
          </a:blip>
          <a:stretch>
            <a:fillRect/>
          </a:stretch>
        </p:blipFill>
        <p:spPr>
          <a:xfrm>
            <a:off x="3124200" y="0"/>
            <a:ext cx="1447801" cy="1501427"/>
          </a:xfrm>
          <a:prstGeom prst="rect">
            <a:avLst/>
          </a:prstGeom>
          <a:noFill/>
          <a:ln>
            <a:noFill/>
          </a:ln>
        </p:spPr>
      </p:pic>
      <p:sp>
        <p:nvSpPr>
          <p:cNvPr id="1113" name="Google Shape;1113;gd41a4ef779_0_27"/>
          <p:cNvSpPr txBox="1">
            <a:spLocks noGrp="1"/>
          </p:cNvSpPr>
          <p:nvPr>
            <p:ph type="title"/>
          </p:nvPr>
        </p:nvSpPr>
        <p:spPr>
          <a:xfrm>
            <a:off x="2307875" y="619550"/>
            <a:ext cx="6455700" cy="668100"/>
          </a:xfrm>
          <a:prstGeom prst="rect">
            <a:avLst/>
          </a:prstGeom>
        </p:spPr>
        <p:txBody>
          <a:bodyPr spcFirstLastPara="1" wrap="square" lIns="91425" tIns="91425" rIns="91425" bIns="91425" anchor="b" anchorCtr="0">
            <a:noAutofit/>
          </a:bodyPr>
          <a:lstStyle/>
          <a:p>
            <a:pPr marL="0" lvl="0" indent="0" algn="r" rtl="0">
              <a:lnSpc>
                <a:spcPct val="115000"/>
              </a:lnSpc>
              <a:spcBef>
                <a:spcPts val="0"/>
              </a:spcBef>
              <a:spcAft>
                <a:spcPts val="0"/>
              </a:spcAft>
              <a:buNone/>
            </a:pPr>
            <a:r>
              <a:rPr lang="ga" sz="2200" b="1" i="0" u="none" baseline="0" dirty="0">
                <a:solidFill>
                  <a:srgbClr val="FF9900"/>
                </a:solidFill>
              </a:rPr>
              <a:t>Príomhleideanna Archie </a:t>
            </a:r>
            <a:endParaRPr sz="2200" dirty="0">
              <a:solidFill>
                <a:srgbClr val="FF9900"/>
              </a:solidFill>
            </a:endParaRPr>
          </a:p>
          <a:p>
            <a:pPr marL="0" lvl="0" indent="0" algn="r" rtl="0">
              <a:lnSpc>
                <a:spcPct val="115000"/>
              </a:lnSpc>
              <a:spcBef>
                <a:spcPts val="0"/>
              </a:spcBef>
              <a:spcAft>
                <a:spcPts val="0"/>
              </a:spcAft>
              <a:buClr>
                <a:schemeClr val="dk1"/>
              </a:buClr>
              <a:buSzPts val="1100"/>
              <a:buFont typeface="Arial"/>
              <a:buNone/>
            </a:pPr>
            <a:r>
              <a:rPr lang="ga" sz="2200" b="1" i="0" u="none" baseline="0" dirty="0">
                <a:solidFill>
                  <a:srgbClr val="FF9900"/>
                </a:solidFill>
              </a:rPr>
              <a:t>agus Ruby maidir </a:t>
            </a:r>
            <a:br>
              <a:rPr lang="ga" sz="2200" b="1" i="0" u="none" baseline="0" dirty="0">
                <a:solidFill>
                  <a:srgbClr val="FF9900"/>
                </a:solidFill>
              </a:rPr>
            </a:br>
            <a:r>
              <a:rPr lang="ga" sz="2200" b="1" i="0" u="none" baseline="0" dirty="0">
                <a:solidFill>
                  <a:srgbClr val="FF9900"/>
                </a:solidFill>
              </a:rPr>
              <a:t>le bheith ag Imirt ar Líne</a:t>
            </a:r>
            <a:endParaRPr sz="2200" dirty="0">
              <a:solidFill>
                <a:srgbClr val="FF9900"/>
              </a:solidFill>
            </a:endParaRPr>
          </a:p>
        </p:txBody>
      </p:sp>
      <p:sp>
        <p:nvSpPr>
          <p:cNvPr id="1114" name="Google Shape;1114;gd41a4ef779_0_27"/>
          <p:cNvSpPr txBox="1">
            <a:spLocks noGrp="1"/>
          </p:cNvSpPr>
          <p:nvPr>
            <p:ph type="body" idx="1"/>
          </p:nvPr>
        </p:nvSpPr>
        <p:spPr>
          <a:xfrm>
            <a:off x="1328125" y="1287650"/>
            <a:ext cx="7008000" cy="36063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chemeClr val="dk1"/>
              </a:buClr>
              <a:buSzPts val="1400"/>
              <a:buFont typeface="Montserrat"/>
              <a:buAutoNum type="arabicPeriod"/>
            </a:pPr>
            <a:r>
              <a:rPr lang="ga" sz="1200" b="0" i="0" u="none" baseline="0" dirty="0">
                <a:solidFill>
                  <a:schemeClr val="dk1"/>
                </a:solidFill>
                <a:latin typeface="Montserrat"/>
                <a:ea typeface="Montserrat"/>
                <a:cs typeface="Montserrat"/>
                <a:sym typeface="Montserrat"/>
              </a:rPr>
              <a:t>Iarr </a:t>
            </a:r>
            <a:r>
              <a:rPr lang="ga" sz="1200" b="0" i="0" u="none" baseline="0" dirty="0">
                <a:solidFill>
                  <a:srgbClr val="6AA84F"/>
                </a:solidFill>
                <a:latin typeface="Montserrat"/>
                <a:ea typeface="Montserrat"/>
                <a:cs typeface="Montserrat"/>
                <a:sym typeface="Montserrat"/>
              </a:rPr>
              <a:t>cead </a:t>
            </a:r>
            <a:r>
              <a:rPr lang="ga" sz="1200" b="0" i="0" u="none" baseline="0" dirty="0">
                <a:solidFill>
                  <a:schemeClr val="dk1"/>
                </a:solidFill>
                <a:latin typeface="Montserrat"/>
                <a:ea typeface="Montserrat"/>
                <a:cs typeface="Montserrat"/>
                <a:sym typeface="Montserrat"/>
              </a:rPr>
              <a:t>ar do thuismitheoirí/chaomhnóirí ar dtús sula n-íoslódálann tú cluiche.</a:t>
            </a:r>
            <a:endParaRPr sz="1200" dirty="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ga" sz="1200" b="0" i="0" u="none" baseline="0" dirty="0">
                <a:solidFill>
                  <a:schemeClr val="dk1"/>
                </a:solidFill>
                <a:latin typeface="Montserrat"/>
                <a:ea typeface="Montserrat"/>
                <a:cs typeface="Montserrat"/>
                <a:sym typeface="Montserrat"/>
              </a:rPr>
              <a:t>Seiceáil rátáil aoise </a:t>
            </a:r>
            <a:r>
              <a:rPr lang="ga" sz="1200" b="0" i="0" u="none" baseline="0" dirty="0">
                <a:solidFill>
                  <a:srgbClr val="6AA84F"/>
                </a:solidFill>
                <a:latin typeface="Montserrat"/>
                <a:ea typeface="Montserrat"/>
                <a:cs typeface="Montserrat"/>
                <a:sym typeface="Montserrat"/>
              </a:rPr>
              <a:t>an chluiche</a:t>
            </a:r>
            <a:r>
              <a:rPr lang="ga" sz="1200" b="0" i="0" u="none" baseline="0" dirty="0">
                <a:solidFill>
                  <a:schemeClr val="dk1"/>
                </a:solidFill>
                <a:latin typeface="Montserrat"/>
                <a:ea typeface="Montserrat"/>
                <a:cs typeface="Montserrat"/>
                <a:sym typeface="Montserrat"/>
              </a:rPr>
              <a:t> i gcónaí sula n-imríonn tú. </a:t>
            </a:r>
            <a:endParaRPr sz="1200" dirty="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ga" sz="1200" b="0" i="0" u="none" baseline="0" dirty="0">
                <a:solidFill>
                  <a:schemeClr val="dk1"/>
                </a:solidFill>
                <a:latin typeface="Montserrat"/>
                <a:ea typeface="Montserrat"/>
                <a:cs typeface="Montserrat"/>
                <a:sym typeface="Montserrat"/>
              </a:rPr>
              <a:t>Déan cinnte nach </a:t>
            </a:r>
            <a:r>
              <a:rPr lang="ga" sz="1200" b="0" i="0" u="none" baseline="0" dirty="0">
                <a:solidFill>
                  <a:srgbClr val="6AA84F"/>
                </a:solidFill>
                <a:latin typeface="Montserrat"/>
                <a:ea typeface="Montserrat"/>
                <a:cs typeface="Montserrat"/>
                <a:sym typeface="Montserrat"/>
              </a:rPr>
              <a:t>bhfuil tú ag roinnt ná ag clibeáil</a:t>
            </a:r>
            <a:r>
              <a:rPr lang="ga" sz="1200" b="0" i="0" u="none" baseline="0" dirty="0">
                <a:solidFill>
                  <a:schemeClr val="dk1"/>
                </a:solidFill>
                <a:latin typeface="Montserrat"/>
                <a:ea typeface="Montserrat"/>
                <a:cs typeface="Montserrat"/>
                <a:sym typeface="Montserrat"/>
              </a:rPr>
              <a:t> do shuímh.</a:t>
            </a:r>
            <a:endParaRPr sz="1200" dirty="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ga" sz="1200" b="0" i="0" u="none" baseline="0" dirty="0">
                <a:solidFill>
                  <a:srgbClr val="6AA84F"/>
                </a:solidFill>
                <a:latin typeface="Montserrat"/>
                <a:ea typeface="Montserrat"/>
                <a:cs typeface="Montserrat"/>
                <a:sym typeface="Montserrat"/>
              </a:rPr>
              <a:t>Ná ceannaigh </a:t>
            </a:r>
            <a:r>
              <a:rPr lang="ga" sz="1200" b="0" i="0" u="none" baseline="0" dirty="0">
                <a:solidFill>
                  <a:schemeClr val="dk1"/>
                </a:solidFill>
                <a:latin typeface="Montserrat"/>
                <a:ea typeface="Montserrat"/>
                <a:cs typeface="Montserrat"/>
                <a:sym typeface="Montserrat"/>
              </a:rPr>
              <a:t>cluiche agus </a:t>
            </a:r>
            <a:r>
              <a:rPr lang="ga" sz="1200" b="0" i="0" u="none" baseline="0" dirty="0">
                <a:solidFill>
                  <a:srgbClr val="6AA84F"/>
                </a:solidFill>
                <a:latin typeface="Montserrat"/>
                <a:ea typeface="Montserrat"/>
                <a:cs typeface="Montserrat"/>
                <a:sym typeface="Montserrat"/>
              </a:rPr>
              <a:t>ná híoc</a:t>
            </a:r>
            <a:r>
              <a:rPr lang="ga" sz="1200" b="0" i="0" u="none" baseline="0" dirty="0">
                <a:solidFill>
                  <a:schemeClr val="dk1"/>
                </a:solidFill>
                <a:latin typeface="Montserrat"/>
                <a:ea typeface="Montserrat"/>
                <a:cs typeface="Montserrat"/>
                <a:sym typeface="Montserrat"/>
              </a:rPr>
              <a:t> as aon rud sa chluiche riamh gan cead a fháil ó do thuismitheoir/chaomhnóir ar dtús. </a:t>
            </a:r>
            <a:endParaRPr sz="1200" dirty="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ga" sz="1200" b="0" i="0" u="none" baseline="0" dirty="0">
                <a:solidFill>
                  <a:schemeClr val="dk1"/>
                </a:solidFill>
                <a:latin typeface="Montserrat"/>
                <a:ea typeface="Montserrat"/>
                <a:cs typeface="Montserrat"/>
                <a:sym typeface="Montserrat"/>
              </a:rPr>
              <a:t>Coinnigh do phróifíl </a:t>
            </a:r>
            <a:r>
              <a:rPr lang="ga" sz="1200" b="0" i="0" u="none" baseline="0" dirty="0">
                <a:solidFill>
                  <a:srgbClr val="6AA84F"/>
                </a:solidFill>
                <a:latin typeface="Montserrat"/>
                <a:ea typeface="Montserrat"/>
                <a:cs typeface="Montserrat"/>
                <a:sym typeface="Montserrat"/>
              </a:rPr>
              <a:t>príobháideach</a:t>
            </a:r>
            <a:r>
              <a:rPr lang="ga" sz="1200" b="0" i="0" u="none" baseline="0" dirty="0">
                <a:solidFill>
                  <a:schemeClr val="dk1"/>
                </a:solidFill>
                <a:latin typeface="Montserrat"/>
                <a:ea typeface="Montserrat"/>
                <a:cs typeface="Montserrat"/>
                <a:sym typeface="Montserrat"/>
              </a:rPr>
              <a:t> agus ná húsáid grianghraif chearta ná d’ainm iomlán.</a:t>
            </a:r>
            <a:endParaRPr sz="1200" dirty="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ga" sz="1200" b="0" i="0" u="none" baseline="0" dirty="0">
                <a:solidFill>
                  <a:schemeClr val="dk1"/>
                </a:solidFill>
                <a:latin typeface="Montserrat"/>
                <a:ea typeface="Montserrat"/>
                <a:cs typeface="Montserrat"/>
                <a:sym typeface="Montserrat"/>
              </a:rPr>
              <a:t>Ná tabhair faisnéis phearsanta do dhaoine nach bhfuil aithne agat orthu ach ar líne.</a:t>
            </a:r>
            <a:endParaRPr sz="1200" dirty="0">
              <a:solidFill>
                <a:schemeClr val="dk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dk1"/>
              </a:buClr>
              <a:buSzPts val="1400"/>
              <a:buFont typeface="Montserrat"/>
              <a:buAutoNum type="arabicPeriod"/>
            </a:pPr>
            <a:r>
              <a:rPr lang="ga" sz="1200" b="0" i="0" u="none" baseline="0" dirty="0">
                <a:solidFill>
                  <a:schemeClr val="dk1"/>
                </a:solidFill>
                <a:latin typeface="Montserrat"/>
                <a:ea typeface="Montserrat"/>
                <a:cs typeface="Montserrat"/>
                <a:sym typeface="Montserrat"/>
              </a:rPr>
              <a:t>Má fheiceann tú drochrudaí nó rialacha á mbriseadh, </a:t>
            </a:r>
            <a:r>
              <a:rPr lang="ga" sz="1200" b="0" i="0" u="none" baseline="0" dirty="0">
                <a:solidFill>
                  <a:srgbClr val="6AA84F"/>
                </a:solidFill>
                <a:latin typeface="Montserrat"/>
                <a:ea typeface="Montserrat"/>
                <a:cs typeface="Montserrat"/>
                <a:sym typeface="Montserrat"/>
              </a:rPr>
              <a:t>abair le </a:t>
            </a:r>
            <a:r>
              <a:rPr lang="ga" sz="1200" b="0" i="0" u="none" baseline="0" dirty="0">
                <a:solidFill>
                  <a:schemeClr val="dk1"/>
                </a:solidFill>
                <a:latin typeface="Montserrat"/>
                <a:ea typeface="Montserrat"/>
                <a:cs typeface="Montserrat"/>
                <a:sym typeface="Montserrat"/>
              </a:rPr>
              <a:t>tuismitheoir nó duine fásta a bhfuil muinín agat ann i gcónaí é, fiú nuair a mheasann tú go ndearna tú rud éigin mícheart.</a:t>
            </a:r>
            <a:endParaRPr sz="1200" dirty="0"/>
          </a:p>
        </p:txBody>
      </p:sp>
      <p:sp>
        <p:nvSpPr>
          <p:cNvPr id="1115" name="Google Shape;1115;gd41a4ef779_0_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a:t>14</a:t>
            </a:fld>
            <a:endParaRPr/>
          </a:p>
        </p:txBody>
      </p:sp>
      <p:pic>
        <p:nvPicPr>
          <p:cNvPr id="1116" name="Google Shape;1116;gd41a4ef779_0_27"/>
          <p:cNvPicPr preferRelativeResize="0"/>
          <p:nvPr/>
        </p:nvPicPr>
        <p:blipFill rotWithShape="1">
          <a:blip r:embed="rId4">
            <a:alphaModFix/>
          </a:blip>
          <a:srcRect/>
          <a:stretch/>
        </p:blipFill>
        <p:spPr>
          <a:xfrm>
            <a:off x="61274" y="1"/>
            <a:ext cx="2246601" cy="49669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g7f98d56b6c_1_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a:solidFill>
                  <a:srgbClr val="FFFFFF"/>
                </a:solidFill>
              </a:rPr>
              <a:t>15</a:t>
            </a:fld>
            <a:endParaRPr>
              <a:solidFill>
                <a:srgbClr val="FFFFFF"/>
              </a:solidFill>
            </a:endParaRPr>
          </a:p>
        </p:txBody>
      </p:sp>
      <p:sp>
        <p:nvSpPr>
          <p:cNvPr id="1122" name="Google Shape;1122;g7f98d56b6c_1_23"/>
          <p:cNvSpPr txBox="1"/>
          <p:nvPr/>
        </p:nvSpPr>
        <p:spPr>
          <a:xfrm>
            <a:off x="399500" y="382850"/>
            <a:ext cx="8356200" cy="16539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chemeClr val="dk1"/>
              </a:buClr>
              <a:buSzPts val="1100"/>
              <a:buFont typeface="Arial"/>
              <a:buNone/>
            </a:pPr>
            <a:r>
              <a:rPr lang="ga" sz="3000" b="1" i="0" u="none" strike="noStrike" cap="none" baseline="0">
                <a:solidFill>
                  <a:srgbClr val="FFA400"/>
                </a:solidFill>
                <a:latin typeface="Montserrat"/>
                <a:ea typeface="Montserrat"/>
                <a:cs typeface="Montserrat"/>
                <a:sym typeface="Montserrat"/>
              </a:rPr>
              <a:t>Gníomhaíocht Lá na Sábháilteachta Idirlín le Tógáil Abhaile </a:t>
            </a:r>
            <a:endParaRPr sz="3000" b="0" i="0" u="none" strike="noStrike" cap="none">
              <a:solidFill>
                <a:srgbClr val="FFA400"/>
              </a:solidFill>
              <a:latin typeface="Montserrat Light"/>
              <a:ea typeface="Montserrat Light"/>
              <a:cs typeface="Montserrat Light"/>
              <a:sym typeface="Montserrat Light"/>
            </a:endParaRPr>
          </a:p>
        </p:txBody>
      </p:sp>
      <p:pic>
        <p:nvPicPr>
          <p:cNvPr id="1123" name="Google Shape;1123;g7f98d56b6c_1_23"/>
          <p:cNvPicPr preferRelativeResize="0"/>
          <p:nvPr/>
        </p:nvPicPr>
        <p:blipFill rotWithShape="1">
          <a:blip r:embed="rId3">
            <a:alphaModFix/>
          </a:blip>
          <a:srcRect/>
          <a:stretch/>
        </p:blipFill>
        <p:spPr>
          <a:xfrm>
            <a:off x="3781674" y="4663241"/>
            <a:ext cx="1570000" cy="347116"/>
          </a:xfrm>
          <a:prstGeom prst="rect">
            <a:avLst/>
          </a:prstGeom>
          <a:noFill/>
          <a:ln>
            <a:noFill/>
          </a:ln>
        </p:spPr>
      </p:pic>
      <p:pic>
        <p:nvPicPr>
          <p:cNvPr id="1124" name="Google Shape;1124;g7f98d56b6c_1_23"/>
          <p:cNvPicPr preferRelativeResize="0"/>
          <p:nvPr/>
        </p:nvPicPr>
        <p:blipFill rotWithShape="1">
          <a:blip r:embed="rId4">
            <a:alphaModFix/>
          </a:blip>
          <a:srcRect/>
          <a:stretch/>
        </p:blipFill>
        <p:spPr>
          <a:xfrm>
            <a:off x="4702555" y="1451938"/>
            <a:ext cx="2750390" cy="2750390"/>
          </a:xfrm>
          <a:prstGeom prst="rect">
            <a:avLst/>
          </a:prstGeom>
          <a:noFill/>
          <a:ln>
            <a:noFill/>
          </a:ln>
        </p:spPr>
      </p:pic>
      <p:pic>
        <p:nvPicPr>
          <p:cNvPr id="6" name="Google Shape;1102;gd41a4ef779_0_19">
            <a:extLst>
              <a:ext uri="{FF2B5EF4-FFF2-40B4-BE49-F238E27FC236}">
                <a16:creationId xmlns:a16="http://schemas.microsoft.com/office/drawing/2014/main" id="{17F07604-BCA6-4C43-902B-98D3E244DDD3}"/>
              </a:ext>
            </a:extLst>
          </p:cNvPr>
          <p:cNvPicPr preferRelativeResize="0"/>
          <p:nvPr/>
        </p:nvPicPr>
        <p:blipFill>
          <a:blip r:embed="rId5">
            <a:alphaModFix/>
          </a:blip>
          <a:stretch>
            <a:fillRect/>
          </a:stretch>
        </p:blipFill>
        <p:spPr>
          <a:xfrm>
            <a:off x="2206546" y="1339213"/>
            <a:ext cx="2496009" cy="25336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g7f98d56b6c_1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a:t>16</a:t>
            </a:fld>
            <a:endParaRPr/>
          </a:p>
        </p:txBody>
      </p:sp>
      <p:pic>
        <p:nvPicPr>
          <p:cNvPr id="1131" name="Google Shape;1131;g7f98d56b6c_1_0"/>
          <p:cNvPicPr preferRelativeResize="0"/>
          <p:nvPr/>
        </p:nvPicPr>
        <p:blipFill rotWithShape="1">
          <a:blip r:embed="rId3">
            <a:alphaModFix/>
          </a:blip>
          <a:srcRect/>
          <a:stretch/>
        </p:blipFill>
        <p:spPr>
          <a:xfrm>
            <a:off x="6715589" y="317436"/>
            <a:ext cx="2220572" cy="490953"/>
          </a:xfrm>
          <a:prstGeom prst="rect">
            <a:avLst/>
          </a:prstGeom>
          <a:noFill/>
          <a:ln>
            <a:noFill/>
          </a:ln>
        </p:spPr>
      </p:pic>
      <p:sp>
        <p:nvSpPr>
          <p:cNvPr id="1132" name="Google Shape;1132;g7f98d56b6c_1_0"/>
          <p:cNvSpPr txBox="1"/>
          <p:nvPr/>
        </p:nvSpPr>
        <p:spPr>
          <a:xfrm>
            <a:off x="167575" y="128900"/>
            <a:ext cx="6372000" cy="3093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3000"/>
              <a:buFont typeface="Arial"/>
              <a:buNone/>
            </a:pPr>
            <a:r>
              <a:rPr lang="ga" sz="2200" b="1" i="0" u="none" strike="noStrike" cap="none" baseline="0" dirty="0">
                <a:solidFill>
                  <a:srgbClr val="FF0000"/>
                </a:solidFill>
                <a:latin typeface="Montserrat"/>
                <a:ea typeface="Montserrat"/>
                <a:cs typeface="Montserrat"/>
                <a:sym typeface="Montserrat"/>
              </a:rPr>
              <a:t>Cén chaoi a bheith sábháilte ar líne </a:t>
            </a:r>
          </a:p>
          <a:p>
            <a:pPr marL="0" marR="0" lvl="0" indent="0" algn="l" rtl="0">
              <a:lnSpc>
                <a:spcPct val="115000"/>
              </a:lnSpc>
              <a:spcBef>
                <a:spcPts val="0"/>
              </a:spcBef>
              <a:spcAft>
                <a:spcPts val="0"/>
              </a:spcAft>
              <a:buClr>
                <a:srgbClr val="000000"/>
              </a:buClr>
              <a:buSzPts val="3000"/>
              <a:buFont typeface="Arial"/>
              <a:buNone/>
            </a:pPr>
            <a:endParaRPr sz="22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ga" sz="1800" b="1" i="0" u="none" strike="noStrike" cap="none" baseline="0" dirty="0">
                <a:solidFill>
                  <a:schemeClr val="dk1"/>
                </a:solidFill>
                <a:latin typeface="Montserrat"/>
                <a:ea typeface="Montserrat"/>
                <a:cs typeface="Montserrat"/>
                <a:sym typeface="Montserrat"/>
              </a:rPr>
              <a:t>Déan an Quiz Bunscoile ar Líne de chuid Lá na Sábháilteachta Idirlín agus faigh amach! </a:t>
            </a:r>
            <a:endParaRPr sz="18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800"/>
              <a:buFont typeface="Arial"/>
              <a:buNone/>
            </a:pPr>
            <a:endParaRPr sz="800" b="1" i="0" u="none" strike="noStrike" cap="none" dirty="0">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ga" sz="1800" b="1" i="0" u="none" strike="noStrike" cap="none" baseline="0" dirty="0">
                <a:solidFill>
                  <a:schemeClr val="dk1"/>
                </a:solidFill>
                <a:latin typeface="Montserrat"/>
                <a:ea typeface="Montserrat"/>
                <a:cs typeface="Montserrat"/>
                <a:sym typeface="Montserrat"/>
              </a:rPr>
              <a:t>Téigh chuig </a:t>
            </a:r>
            <a:r>
              <a:rPr lang="ga" sz="1800" b="1" i="0" u="none" baseline="0" dirty="0">
                <a:solidFill>
                  <a:schemeClr val="hlink"/>
                </a:solidFill>
                <a:uFill>
                  <a:noFill/>
                </a:uFill>
                <a:latin typeface="Montserrat"/>
                <a:ea typeface="Montserrat"/>
                <a:cs typeface="Montserrat"/>
                <a:sym typeface="Montserrat"/>
                <a:hlinkClick r:id="rId4"/>
              </a:rPr>
              <a:t>https://bit.ly/2QYig0S</a:t>
            </a:r>
            <a:r>
              <a:rPr lang="ga" sz="1800" b="1" i="0" u="none" baseline="0" dirty="0">
                <a:solidFill>
                  <a:schemeClr val="dk1"/>
                </a:solidFill>
                <a:latin typeface="Montserrat"/>
                <a:ea typeface="Montserrat"/>
                <a:cs typeface="Montserrat"/>
                <a:sym typeface="Montserrat"/>
              </a:rPr>
              <a:t> </a:t>
            </a:r>
            <a:endParaRPr sz="1800" b="1" i="0" strike="noStrike" cap="none" dirty="0">
              <a:solidFill>
                <a:schemeClr val="dk1"/>
              </a:solidFill>
              <a:latin typeface="Montserrat"/>
              <a:ea typeface="Montserrat"/>
              <a:cs typeface="Montserrat"/>
              <a:sym typeface="Montserrat"/>
            </a:endParaRPr>
          </a:p>
        </p:txBody>
      </p:sp>
      <p:pic>
        <p:nvPicPr>
          <p:cNvPr id="3" name="Picture 2">
            <a:extLst>
              <a:ext uri="{FF2B5EF4-FFF2-40B4-BE49-F238E27FC236}">
                <a16:creationId xmlns:a16="http://schemas.microsoft.com/office/drawing/2014/main" id="{0D5008EC-9C8F-9B4E-B3AB-9C26A2EFC0BE}"/>
              </a:ext>
            </a:extLst>
          </p:cNvPr>
          <p:cNvPicPr>
            <a:picLocks noChangeAspect="1"/>
          </p:cNvPicPr>
          <p:nvPr/>
        </p:nvPicPr>
        <p:blipFill>
          <a:blip r:embed="rId5"/>
          <a:stretch>
            <a:fillRect/>
          </a:stretch>
        </p:blipFill>
        <p:spPr>
          <a:xfrm>
            <a:off x="38516" y="3779446"/>
            <a:ext cx="1364005" cy="1364005"/>
          </a:xfrm>
          <a:prstGeom prst="rect">
            <a:avLst/>
          </a:prstGeom>
        </p:spPr>
      </p:pic>
      <p:pic>
        <p:nvPicPr>
          <p:cNvPr id="7" name="Picture 6">
            <a:extLst>
              <a:ext uri="{FF2B5EF4-FFF2-40B4-BE49-F238E27FC236}">
                <a16:creationId xmlns:a16="http://schemas.microsoft.com/office/drawing/2014/main" id="{4885FEFE-E197-194B-B381-07B738B889A2}"/>
              </a:ext>
            </a:extLst>
          </p:cNvPr>
          <p:cNvPicPr>
            <a:picLocks noChangeAspect="1"/>
          </p:cNvPicPr>
          <p:nvPr/>
        </p:nvPicPr>
        <p:blipFill>
          <a:blip r:embed="rId6"/>
          <a:stretch>
            <a:fillRect/>
          </a:stretch>
        </p:blipFill>
        <p:spPr>
          <a:xfrm>
            <a:off x="2846930" y="2512758"/>
            <a:ext cx="1883623" cy="25333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a:t>17</a:t>
            </a:fld>
            <a:endParaRPr/>
          </a:p>
        </p:txBody>
      </p:sp>
      <p:sp>
        <p:nvSpPr>
          <p:cNvPr id="1138" name="Google Shape;1138;p13"/>
          <p:cNvSpPr txBox="1"/>
          <p:nvPr/>
        </p:nvSpPr>
        <p:spPr>
          <a:xfrm>
            <a:off x="1795745" y="1441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ga" sz="3000" b="1" i="0" u="none" strike="noStrike" cap="none" baseline="0" dirty="0">
                <a:solidFill>
                  <a:srgbClr val="FFA400"/>
                </a:solidFill>
                <a:latin typeface="Montserrat"/>
                <a:ea typeface="Montserrat"/>
                <a:cs typeface="Montserrat"/>
                <a:sym typeface="Montserrat"/>
              </a:rPr>
              <a:t>Féinphic Lá na S</a:t>
            </a:r>
          </a:p>
          <a:p>
            <a:pPr marL="0" marR="0" lvl="0" indent="0" algn="r" rtl="0">
              <a:lnSpc>
                <a:spcPct val="90000"/>
              </a:lnSpc>
              <a:spcBef>
                <a:spcPts val="0"/>
              </a:spcBef>
              <a:spcAft>
                <a:spcPts val="0"/>
              </a:spcAft>
              <a:buClr>
                <a:schemeClr val="dk1"/>
              </a:buClr>
              <a:buSzPts val="1100"/>
              <a:buFont typeface="Arial"/>
              <a:buNone/>
            </a:pPr>
            <a:r>
              <a:rPr lang="ga" sz="3000" b="1" i="0" u="none" strike="noStrike" cap="none" baseline="0" dirty="0">
                <a:solidFill>
                  <a:srgbClr val="FFA400"/>
                </a:solidFill>
                <a:latin typeface="Montserrat"/>
                <a:ea typeface="Montserrat"/>
                <a:cs typeface="Montserrat"/>
                <a:sym typeface="Montserrat"/>
              </a:rPr>
              <a:t>ábháilteachta Idirlín</a:t>
            </a:r>
            <a:endParaRPr sz="3000" b="0" i="0" u="none" strike="noStrike" cap="none" dirty="0">
              <a:solidFill>
                <a:srgbClr val="FFA400"/>
              </a:solidFill>
              <a:latin typeface="Montserrat Light"/>
              <a:ea typeface="Montserrat Light"/>
              <a:cs typeface="Montserrat Light"/>
              <a:sym typeface="Montserrat Light"/>
            </a:endParaRPr>
          </a:p>
        </p:txBody>
      </p:sp>
      <p:pic>
        <p:nvPicPr>
          <p:cNvPr id="1139" name="Google Shape;1139;p13"/>
          <p:cNvPicPr preferRelativeResize="0"/>
          <p:nvPr/>
        </p:nvPicPr>
        <p:blipFill rotWithShape="1">
          <a:blip r:embed="rId3">
            <a:alphaModFix/>
          </a:blip>
          <a:srcRect/>
          <a:stretch/>
        </p:blipFill>
        <p:spPr>
          <a:xfrm>
            <a:off x="1369834" y="-337054"/>
            <a:ext cx="2617073" cy="1869912"/>
          </a:xfrm>
          <a:prstGeom prst="rect">
            <a:avLst/>
          </a:prstGeom>
          <a:noFill/>
          <a:ln>
            <a:noFill/>
          </a:ln>
        </p:spPr>
      </p:pic>
      <p:pic>
        <p:nvPicPr>
          <p:cNvPr id="1140" name="Google Shape;1140;p13"/>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1141" name="Google Shape;1141;p13"/>
          <p:cNvPicPr preferRelativeResize="0"/>
          <p:nvPr/>
        </p:nvPicPr>
        <p:blipFill rotWithShape="1">
          <a:blip r:embed="rId5">
            <a:alphaModFix/>
          </a:blip>
          <a:srcRect t="13410"/>
          <a:stretch/>
        </p:blipFill>
        <p:spPr>
          <a:xfrm>
            <a:off x="111125" y="0"/>
            <a:ext cx="1778838" cy="1540294"/>
          </a:xfrm>
          <a:prstGeom prst="rect">
            <a:avLst/>
          </a:prstGeom>
          <a:noFill/>
          <a:ln>
            <a:noFill/>
          </a:ln>
        </p:spPr>
      </p:pic>
      <p:pic>
        <p:nvPicPr>
          <p:cNvPr id="1142" name="Google Shape;1142;p13"/>
          <p:cNvPicPr preferRelativeResize="0"/>
          <p:nvPr/>
        </p:nvPicPr>
        <p:blipFill rotWithShape="1">
          <a:blip r:embed="rId6">
            <a:alphaModFix/>
          </a:blip>
          <a:srcRect/>
          <a:stretch/>
        </p:blipFill>
        <p:spPr>
          <a:xfrm>
            <a:off x="5023417" y="1141925"/>
            <a:ext cx="3096700" cy="3403450"/>
          </a:xfrm>
          <a:prstGeom prst="rect">
            <a:avLst/>
          </a:prstGeom>
          <a:noFill/>
          <a:ln>
            <a:noFill/>
          </a:ln>
        </p:spPr>
      </p:pic>
      <p:sp>
        <p:nvSpPr>
          <p:cNvPr id="1143" name="Google Shape;1143;p13"/>
          <p:cNvSpPr txBox="1"/>
          <p:nvPr/>
        </p:nvSpPr>
        <p:spPr>
          <a:xfrm>
            <a:off x="407775" y="1334250"/>
            <a:ext cx="4004700"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600"/>
              <a:buFont typeface="Arial"/>
              <a:buNone/>
            </a:pPr>
            <a:r>
              <a:rPr lang="ga" sz="1600" b="1" i="0" u="none" strike="noStrike" cap="none" baseline="0">
                <a:solidFill>
                  <a:schemeClr val="dk1"/>
                </a:solidFill>
                <a:latin typeface="Montserrat"/>
                <a:ea typeface="Montserrat"/>
                <a:cs typeface="Montserrat"/>
                <a:sym typeface="Montserrat"/>
              </a:rPr>
              <a:t>Is breá le Webwise bhur ngrianghraif ar fad ó bhur bhfeachtais maidir le sábháilteacht ar líne agus bhur ngníomhaíochtaí do Lá na Sábháilteachta Idirlín a fheiceáil. </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endParaRPr sz="1600" b="1">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600"/>
              <a:buFont typeface="Arial"/>
              <a:buNone/>
            </a:pPr>
            <a:r>
              <a:rPr lang="ga" sz="1600" b="1" i="0" u="none" strike="noStrike" cap="none" baseline="0">
                <a:solidFill>
                  <a:schemeClr val="dk1"/>
                </a:solidFill>
                <a:latin typeface="Montserrat"/>
                <a:ea typeface="Montserrat"/>
                <a:cs typeface="Montserrat"/>
                <a:sym typeface="Montserrat"/>
              </a:rPr>
              <a:t>Seolaigí isteach bhur ngrianghraif, bhfíseáin agus bpóstaeir chuig Webwise agus d’fhéadfadh sibh duaiseanna iontacha a bhuachan. </a:t>
            </a:r>
            <a:endParaRPr sz="16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2</a:t>
            </a:fld>
            <a:endParaRPr/>
          </a:p>
        </p:txBody>
      </p:sp>
      <p:pic>
        <p:nvPicPr>
          <p:cNvPr id="987" name="Google Shape;987;p3" descr="SID2.png"/>
          <p:cNvPicPr preferRelativeResize="0"/>
          <p:nvPr/>
        </p:nvPicPr>
        <p:blipFill rotWithShape="1">
          <a:blip r:embed="rId3">
            <a:alphaModFix/>
          </a:blip>
          <a:srcRect/>
          <a:stretch/>
        </p:blipFill>
        <p:spPr>
          <a:xfrm>
            <a:off x="-1" y="0"/>
            <a:ext cx="9247463" cy="5201698"/>
          </a:xfrm>
          <a:prstGeom prst="rect">
            <a:avLst/>
          </a:prstGeom>
          <a:noFill/>
          <a:ln>
            <a:noFill/>
          </a:ln>
        </p:spPr>
      </p:pic>
      <p:sp>
        <p:nvSpPr>
          <p:cNvPr id="988" name="Google Shape;988;p3"/>
          <p:cNvSpPr/>
          <p:nvPr/>
        </p:nvSpPr>
        <p:spPr>
          <a:xfrm>
            <a:off x="2536672" y="1541612"/>
            <a:ext cx="6336132" cy="3499379"/>
          </a:xfrm>
          <a:prstGeom prst="rect">
            <a:avLst/>
          </a:prstGeom>
          <a:noFill/>
          <a:ln>
            <a:noFill/>
          </a:ln>
        </p:spPr>
        <p:txBody>
          <a:bodyPr spcFirstLastPara="1" wrap="square" lIns="91425" tIns="45700" rIns="91425" bIns="45700" anchor="t" anchorCtr="0">
            <a:spAutoFit/>
          </a:bodyPr>
          <a:lstStyle/>
          <a:p>
            <a:pPr marL="0" marR="0" lvl="0" indent="457200" algn="l" rtl="0">
              <a:lnSpc>
                <a:spcPct val="115000"/>
              </a:lnSpc>
              <a:spcBef>
                <a:spcPts val="0"/>
              </a:spcBef>
              <a:spcAft>
                <a:spcPts val="0"/>
              </a:spcAft>
              <a:buClr>
                <a:srgbClr val="000000"/>
              </a:buClr>
              <a:buSzPts val="1800"/>
              <a:buFont typeface="Arial"/>
              <a:buNone/>
            </a:pPr>
            <a:r>
              <a:rPr lang="ga" sz="1800" b="1" i="0" u="none" strike="noStrike" cap="none" baseline="0" dirty="0">
                <a:solidFill>
                  <a:srgbClr val="FFFFFF"/>
                </a:solidFill>
                <a:latin typeface="Montserrat"/>
                <a:ea typeface="Montserrat"/>
                <a:cs typeface="Montserrat"/>
                <a:sym typeface="Montserrat"/>
              </a:rPr>
              <a:t>       Cad é Lá na Sábháilteachta Idirlín?</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dirty="0">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ga" sz="1800" b="0" i="0" u="none" strike="noStrike" cap="none" baseline="0" dirty="0">
                <a:solidFill>
                  <a:srgbClr val="FFFFFF"/>
                </a:solidFill>
                <a:latin typeface="Montserrat"/>
                <a:ea typeface="Montserrat"/>
                <a:cs typeface="Montserrat"/>
                <a:sym typeface="Montserrat"/>
              </a:rPr>
              <a:t>Lá chun feasacht a mhúscailt ar idirlíon níos fearr do </a:t>
            </a:r>
            <a:r>
              <a:rPr lang="ga" sz="1800" b="1" i="0" u="none" strike="noStrike" cap="none" baseline="0" dirty="0">
                <a:solidFill>
                  <a:srgbClr val="FFFFFF"/>
                </a:solidFill>
                <a:latin typeface="Montserrat"/>
                <a:ea typeface="Montserrat"/>
                <a:cs typeface="Montserrat"/>
                <a:sym typeface="Montserrat"/>
              </a:rPr>
              <a:t>GACH AON</a:t>
            </a:r>
            <a:r>
              <a:rPr lang="ga" sz="1800" b="0" i="0" u="none" strike="noStrike" cap="none" baseline="0" dirty="0">
                <a:solidFill>
                  <a:srgbClr val="FFFFFF"/>
                </a:solidFill>
                <a:latin typeface="Montserrat"/>
                <a:ea typeface="Montserrat"/>
                <a:cs typeface="Montserrat"/>
                <a:sym typeface="Montserrat"/>
              </a:rPr>
              <a:t> úsáideoir</a:t>
            </a:r>
            <a:endParaRPr sz="1400" b="0" i="0" u="none" strike="noStrike" cap="none" dirty="0">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ga" sz="1800" b="0" i="0" u="none" strike="noStrike" cap="none" baseline="0" dirty="0">
                <a:solidFill>
                  <a:srgbClr val="FFFFFF"/>
                </a:solidFill>
                <a:latin typeface="Montserrat"/>
                <a:ea typeface="Montserrat"/>
                <a:cs typeface="Montserrat"/>
                <a:sym typeface="Montserrat"/>
              </a:rPr>
              <a:t>Is é téama Lá na Sábháilteachta Idirlín </a:t>
            </a:r>
            <a:r>
              <a:rPr lang="ga" sz="1800" b="0" i="0" u="none" baseline="0" dirty="0">
                <a:solidFill>
                  <a:srgbClr val="FFFFFF"/>
                </a:solidFill>
                <a:latin typeface="Montserrat"/>
                <a:ea typeface="Montserrat"/>
                <a:cs typeface="Montserrat"/>
                <a:sym typeface="Montserrat"/>
              </a:rPr>
              <a:t>ná</a:t>
            </a:r>
            <a:r>
              <a:rPr lang="ga" sz="1800" b="1" i="1" u="none" strike="noStrike" cap="none" baseline="0" dirty="0">
                <a:solidFill>
                  <a:srgbClr val="FFFFFF"/>
                </a:solidFill>
                <a:latin typeface="Montserrat"/>
                <a:ea typeface="Montserrat"/>
                <a:cs typeface="Montserrat"/>
                <a:sym typeface="Montserrat"/>
              </a:rPr>
              <a:t>“Ag obair le chéile le haghaidh Idirlíon Níos Fearr” </a:t>
            </a:r>
            <a:endParaRPr sz="1800" b="0" i="0" u="none" strike="noStrike" cap="none" dirty="0">
              <a:solidFill>
                <a:srgbClr val="FFFFFF"/>
              </a:solidFill>
              <a:latin typeface="Montserrat"/>
              <a:ea typeface="Montserrat"/>
              <a:cs typeface="Montserrat"/>
              <a:sym typeface="Montserrat"/>
            </a:endParaRPr>
          </a:p>
          <a:p>
            <a:pPr marL="45720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Montserrat"/>
              <a:ea typeface="Montserrat"/>
              <a:cs typeface="Montserrat"/>
              <a:sym typeface="Montserrat"/>
            </a:endParaRPr>
          </a:p>
          <a:p>
            <a:pPr marL="914400" marR="0" lvl="0" indent="-342900" algn="l" rtl="0">
              <a:lnSpc>
                <a:spcPct val="100000"/>
              </a:lnSpc>
              <a:spcBef>
                <a:spcPts val="0"/>
              </a:spcBef>
              <a:spcAft>
                <a:spcPts val="0"/>
              </a:spcAft>
              <a:buClr>
                <a:srgbClr val="FFFFFF"/>
              </a:buClr>
              <a:buSzPts val="1800"/>
              <a:buFont typeface="Montserrat"/>
              <a:buChar char="●"/>
            </a:pPr>
            <a:r>
              <a:rPr lang="ga" sz="1800" b="0" i="0" u="none" strike="noStrike" cap="none" baseline="0" dirty="0">
                <a:solidFill>
                  <a:srgbClr val="FFFFFF"/>
                </a:solidFill>
                <a:latin typeface="Montserrat"/>
                <a:ea typeface="Montserrat"/>
                <a:cs typeface="Montserrat"/>
                <a:sym typeface="Montserrat"/>
              </a:rPr>
              <a:t>Déantar ceiliúradh ar Lá na Sábháilteachta Idirlín ar fud na hEorpa ar an dara Máirt, den dara mí, gach bliain.</a:t>
            </a:r>
            <a:endParaRPr sz="1800" b="0" i="0" u="none" strike="noStrike" cap="none" dirty="0">
              <a:solidFill>
                <a:srgbClr val="FFFFFF"/>
              </a:solidFill>
              <a:latin typeface="Montserrat Light"/>
              <a:ea typeface="Montserrat Light"/>
              <a:cs typeface="Montserrat Light"/>
              <a:sym typeface="Montserrat Light"/>
            </a:endParaRPr>
          </a:p>
        </p:txBody>
      </p:sp>
      <p:pic>
        <p:nvPicPr>
          <p:cNvPr id="989" name="Google Shape;989;p3" descr="50051923_2178198305577176_3469331361729347584_o.jpg"/>
          <p:cNvPicPr preferRelativeResize="0"/>
          <p:nvPr/>
        </p:nvPicPr>
        <p:blipFill rotWithShape="1">
          <a:blip r:embed="rId4">
            <a:alphaModFix/>
          </a:blip>
          <a:srcRect l="21037" r="9240"/>
          <a:stretch/>
        </p:blipFill>
        <p:spPr>
          <a:xfrm rot="-472466">
            <a:off x="420249" y="2133853"/>
            <a:ext cx="2452118" cy="234467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3</a:t>
            </a:fld>
            <a:endParaRPr/>
          </a:p>
        </p:txBody>
      </p:sp>
      <p:sp>
        <p:nvSpPr>
          <p:cNvPr id="995" name="Google Shape;995;p4"/>
          <p:cNvSpPr txBox="1"/>
          <p:nvPr/>
        </p:nvSpPr>
        <p:spPr>
          <a:xfrm>
            <a:off x="249692" y="174415"/>
            <a:ext cx="11453216" cy="4733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ga" sz="2400" b="1" i="0" u="none" strike="noStrike" cap="none" baseline="0">
                <a:solidFill>
                  <a:srgbClr val="00B0F0"/>
                </a:solidFill>
                <a:latin typeface="Montserrat"/>
                <a:ea typeface="Montserrat"/>
                <a:cs typeface="Montserrat"/>
                <a:sym typeface="Montserrat"/>
              </a:rPr>
              <a:t>CÉARD É AN tIDIRLÍON? </a:t>
            </a:r>
            <a:endParaRPr sz="2400" b="1" i="0" u="none" strike="noStrike" cap="none">
              <a:solidFill>
                <a:srgbClr val="00B0F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B0F0"/>
              </a:solidFill>
              <a:latin typeface="Montserrat"/>
              <a:ea typeface="Montserrat"/>
              <a:cs typeface="Montserrat"/>
              <a:sym typeface="Montserrat"/>
            </a:endParaRPr>
          </a:p>
        </p:txBody>
      </p:sp>
      <p:sp>
        <p:nvSpPr>
          <p:cNvPr id="996" name="Google Shape;996;p4"/>
          <p:cNvSpPr/>
          <p:nvPr/>
        </p:nvSpPr>
        <p:spPr>
          <a:xfrm>
            <a:off x="249692" y="2179795"/>
            <a:ext cx="7114839" cy="14988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800"/>
              <a:buFont typeface="Arial"/>
              <a:buNone/>
            </a:pPr>
            <a:r>
              <a:rPr lang="ga" sz="1800" b="1" i="0" u="none" strike="noStrike" cap="none" baseline="0" dirty="0">
                <a:solidFill>
                  <a:srgbClr val="000000"/>
                </a:solidFill>
                <a:latin typeface="Montserrat"/>
                <a:ea typeface="Montserrat"/>
                <a:cs typeface="Montserrat"/>
                <a:sym typeface="Montserrat"/>
              </a:rPr>
              <a:t>Cliceáil ar an nasc chun </a:t>
            </a:r>
          </a:p>
          <a:p>
            <a:pPr marL="0" marR="0" lvl="0" indent="0" algn="l" rtl="0">
              <a:lnSpc>
                <a:spcPct val="90000"/>
              </a:lnSpc>
              <a:spcBef>
                <a:spcPts val="0"/>
              </a:spcBef>
              <a:spcAft>
                <a:spcPts val="0"/>
              </a:spcAft>
              <a:buClr>
                <a:srgbClr val="000000"/>
              </a:buClr>
              <a:buSzPts val="1800"/>
              <a:buFont typeface="Arial"/>
              <a:buNone/>
            </a:pPr>
            <a:r>
              <a:rPr lang="ga" sz="1800" b="1" i="0" u="none" strike="noStrike" cap="none" baseline="0" dirty="0">
                <a:solidFill>
                  <a:srgbClr val="000000"/>
                </a:solidFill>
                <a:latin typeface="Montserrat"/>
                <a:ea typeface="Montserrat"/>
                <a:cs typeface="Montserrat"/>
                <a:sym typeface="Montserrat"/>
              </a:rPr>
              <a:t>an físeán a sheinm:</a:t>
            </a:r>
            <a:endParaRPr sz="1400" b="0" i="0" u="none" strike="noStrike" cap="none" dirty="0">
              <a:solidFill>
                <a:srgbClr val="000000"/>
              </a:solidFill>
              <a:latin typeface="Arial"/>
              <a:ea typeface="Arial"/>
              <a:cs typeface="Arial"/>
              <a:sym typeface="Arial"/>
            </a:endParaRPr>
          </a:p>
          <a:p>
            <a:pPr lvl="0">
              <a:lnSpc>
                <a:spcPct val="90000"/>
              </a:lnSpc>
              <a:buSzPts val="1800"/>
            </a:pPr>
            <a:r>
              <a:rPr lang="en-IE" sz="1800" b="1" dirty="0">
                <a:latin typeface="Montserrat"/>
                <a:ea typeface="Montserrat"/>
                <a:cs typeface="Montserrat"/>
                <a:sym typeface="Montserrat"/>
              </a:rPr>
              <a:t>https://</a:t>
            </a:r>
            <a:r>
              <a:rPr lang="en-IE" sz="1800" b="1" dirty="0" err="1">
                <a:latin typeface="Montserrat"/>
                <a:ea typeface="Montserrat"/>
                <a:cs typeface="Montserrat"/>
                <a:sym typeface="Montserrat"/>
              </a:rPr>
              <a:t>vimeo.com</a:t>
            </a:r>
            <a:r>
              <a:rPr lang="en-IE" sz="1800" b="1" dirty="0">
                <a:latin typeface="Montserrat"/>
                <a:ea typeface="Montserrat"/>
                <a:cs typeface="Montserrat"/>
                <a:sym typeface="Montserrat"/>
              </a:rPr>
              <a:t>/446821631 </a:t>
            </a:r>
          </a:p>
          <a:p>
            <a:pPr marL="0" marR="0" lvl="0" indent="0" algn="l" rtl="0">
              <a:lnSpc>
                <a:spcPct val="90000"/>
              </a:lnSpc>
              <a:spcBef>
                <a:spcPts val="0"/>
              </a:spcBef>
              <a:spcAft>
                <a:spcPts val="0"/>
              </a:spcAft>
              <a:buClr>
                <a:srgbClr val="000000"/>
              </a:buClr>
              <a:buSzPts val="1800"/>
              <a:buFont typeface="Arial"/>
              <a:buNone/>
            </a:pPr>
            <a:r>
              <a:rPr lang="ga" sz="1800" b="0" i="0" u="none" strike="noStrike" cap="none" baseline="0" dirty="0">
                <a:solidFill>
                  <a:srgbClr val="000000"/>
                </a:solidFill>
                <a:latin typeface="Montserrat"/>
                <a:ea typeface="Montserrat"/>
                <a:cs typeface="Montserrat"/>
                <a:sym typeface="Montserrat"/>
              </a:rPr>
              <a:t> </a:t>
            </a:r>
            <a:endParaRPr sz="1800" b="1" i="0" u="none" strike="noStrike" cap="none" dirty="0">
              <a:solidFill>
                <a:srgbClr val="000000"/>
              </a:solidFill>
              <a:latin typeface="Montserrat"/>
              <a:ea typeface="Montserrat"/>
              <a:cs typeface="Montserrat"/>
              <a:sym typeface="Montserrat"/>
            </a:endParaRPr>
          </a:p>
          <a:p>
            <a:pPr marL="0" marR="0" lvl="0" indent="0" algn="l" rtl="0">
              <a:lnSpc>
                <a:spcPct val="90000"/>
              </a:lnSpc>
              <a:spcBef>
                <a:spcPts val="0"/>
              </a:spcBef>
              <a:spcAft>
                <a:spcPts val="0"/>
              </a:spcAft>
              <a:buClr>
                <a:srgbClr val="000000"/>
              </a:buClr>
              <a:buSzPts val="1400"/>
              <a:buFont typeface="Arial"/>
              <a:buNone/>
            </a:pPr>
            <a:endParaRPr sz="1400" b="0" i="0" u="none" strike="noStrike" cap="none" dirty="0">
              <a:solidFill>
                <a:schemeClr val="dk1"/>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00"/>
              </a:solidFill>
              <a:latin typeface="Montserrat"/>
              <a:ea typeface="Montserrat"/>
              <a:cs typeface="Montserrat"/>
              <a:sym typeface="Montserrat"/>
            </a:endParaRPr>
          </a:p>
        </p:txBody>
      </p:sp>
      <p:pic>
        <p:nvPicPr>
          <p:cNvPr id="997" name="Google Shape;997;p4"/>
          <p:cNvPicPr preferRelativeResize="0"/>
          <p:nvPr/>
        </p:nvPicPr>
        <p:blipFill rotWithShape="1">
          <a:blip r:embed="rId3">
            <a:alphaModFix/>
          </a:blip>
          <a:srcRect/>
          <a:stretch/>
        </p:blipFill>
        <p:spPr>
          <a:xfrm>
            <a:off x="4153647" y="815171"/>
            <a:ext cx="4707405" cy="4104268"/>
          </a:xfrm>
          <a:prstGeom prst="rect">
            <a:avLst/>
          </a:prstGeom>
          <a:noFill/>
          <a:ln>
            <a:noFill/>
          </a:ln>
        </p:spPr>
      </p:pic>
      <p:pic>
        <p:nvPicPr>
          <p:cNvPr id="998" name="Google Shape;998;p4"/>
          <p:cNvPicPr preferRelativeResize="0"/>
          <p:nvPr/>
        </p:nvPicPr>
        <p:blipFill rotWithShape="1">
          <a:blip r:embed="rId4">
            <a:alphaModFix/>
          </a:blip>
          <a:srcRect/>
          <a:stretch/>
        </p:blipFill>
        <p:spPr>
          <a:xfrm>
            <a:off x="249692" y="4384171"/>
            <a:ext cx="2420910" cy="535268"/>
          </a:xfrm>
          <a:prstGeom prst="rect">
            <a:avLst/>
          </a:prstGeom>
          <a:noFill/>
          <a:ln>
            <a:noFill/>
          </a:ln>
        </p:spPr>
      </p:pic>
      <p:pic>
        <p:nvPicPr>
          <p:cNvPr id="999" name="Google Shape;999;p4"/>
          <p:cNvPicPr preferRelativeResize="0"/>
          <p:nvPr/>
        </p:nvPicPr>
        <p:blipFill rotWithShape="1">
          <a:blip r:embed="rId5">
            <a:alphaModFix/>
          </a:blip>
          <a:srcRect/>
          <a:stretch/>
        </p:blipFill>
        <p:spPr>
          <a:xfrm>
            <a:off x="2540264" y="4049958"/>
            <a:ext cx="1968324" cy="1399785"/>
          </a:xfrm>
          <a:prstGeom prst="rect">
            <a:avLst/>
          </a:prstGeom>
          <a:noFill/>
          <a:ln>
            <a:noFill/>
          </a:ln>
        </p:spPr>
      </p:pic>
      <p:pic>
        <p:nvPicPr>
          <p:cNvPr id="1000" name="Google Shape;1000;p4" descr="Copy of Presentation (16_9) – Untitled Design.png"/>
          <p:cNvPicPr preferRelativeResize="0"/>
          <p:nvPr/>
        </p:nvPicPr>
        <p:blipFill rotWithShape="1">
          <a:blip r:embed="rId6">
            <a:alphaModFix/>
          </a:blip>
          <a:srcRect/>
          <a:stretch/>
        </p:blipFill>
        <p:spPr>
          <a:xfrm>
            <a:off x="4222759" y="987896"/>
            <a:ext cx="4593470" cy="25838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4</a:t>
            </a:fld>
            <a:endParaRPr/>
          </a:p>
        </p:txBody>
      </p:sp>
      <p:pic>
        <p:nvPicPr>
          <p:cNvPr id="1006" name="Google Shape;1006;p5"/>
          <p:cNvPicPr preferRelativeResize="0"/>
          <p:nvPr/>
        </p:nvPicPr>
        <p:blipFill rotWithShape="1">
          <a:blip r:embed="rId3">
            <a:alphaModFix/>
          </a:blip>
          <a:srcRect/>
          <a:stretch/>
        </p:blipFill>
        <p:spPr>
          <a:xfrm>
            <a:off x="128900" y="2282829"/>
            <a:ext cx="5236912" cy="2860671"/>
          </a:xfrm>
          <a:prstGeom prst="rect">
            <a:avLst/>
          </a:prstGeom>
          <a:noFill/>
          <a:ln>
            <a:noFill/>
          </a:ln>
        </p:spPr>
      </p:pic>
      <p:pic>
        <p:nvPicPr>
          <p:cNvPr id="1007" name="Google Shape;1007;p5"/>
          <p:cNvPicPr preferRelativeResize="0"/>
          <p:nvPr/>
        </p:nvPicPr>
        <p:blipFill rotWithShape="1">
          <a:blip r:embed="rId4">
            <a:alphaModFix/>
          </a:blip>
          <a:srcRect/>
          <a:stretch/>
        </p:blipFill>
        <p:spPr>
          <a:xfrm>
            <a:off x="5559326" y="1584400"/>
            <a:ext cx="3523295" cy="2292400"/>
          </a:xfrm>
          <a:prstGeom prst="rect">
            <a:avLst/>
          </a:prstGeom>
          <a:noFill/>
          <a:ln>
            <a:noFill/>
          </a:ln>
        </p:spPr>
      </p:pic>
      <p:pic>
        <p:nvPicPr>
          <p:cNvPr id="1008" name="Google Shape;1008;p5"/>
          <p:cNvPicPr preferRelativeResize="0"/>
          <p:nvPr/>
        </p:nvPicPr>
        <p:blipFill rotWithShape="1">
          <a:blip r:embed="rId5">
            <a:alphaModFix/>
          </a:blip>
          <a:srcRect/>
          <a:stretch/>
        </p:blipFill>
        <p:spPr>
          <a:xfrm>
            <a:off x="249692" y="346416"/>
            <a:ext cx="2420910" cy="535268"/>
          </a:xfrm>
          <a:prstGeom prst="rect">
            <a:avLst/>
          </a:prstGeom>
          <a:noFill/>
          <a:ln>
            <a:noFill/>
          </a:ln>
        </p:spPr>
      </p:pic>
      <p:sp>
        <p:nvSpPr>
          <p:cNvPr id="1009" name="Google Shape;1009;p5"/>
          <p:cNvSpPr/>
          <p:nvPr/>
        </p:nvSpPr>
        <p:spPr>
          <a:xfrm>
            <a:off x="3327766" y="143020"/>
            <a:ext cx="7032818" cy="12464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ga" sz="2500" b="1" i="0" u="none" strike="noStrike" cap="none" baseline="0" dirty="0">
                <a:solidFill>
                  <a:srgbClr val="FFA400"/>
                </a:solidFill>
                <a:latin typeface="Montserrat"/>
                <a:ea typeface="Montserrat"/>
                <a:cs typeface="Montserrat"/>
                <a:sym typeface="Montserrat"/>
              </a:rPr>
              <a:t>Déanaimis machnamh...</a:t>
            </a:r>
            <a:endParaRPr sz="2500" b="1" i="0" u="none" strike="noStrike" cap="none" dirty="0">
              <a:solidFill>
                <a:srgbClr val="FFA4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ga" sz="2500" b="1" i="0" u="none" strike="noStrike" cap="none" baseline="0" dirty="0">
                <a:solidFill>
                  <a:srgbClr val="FFA400"/>
                </a:solidFill>
                <a:latin typeface="Montserrat"/>
                <a:ea typeface="Montserrat"/>
                <a:cs typeface="Montserrat"/>
                <a:sym typeface="Montserrat"/>
              </a:rPr>
              <a:t>Na buntáistí agus na míbhuntáistí </a:t>
            </a:r>
            <a:endParaRPr sz="2500" b="1" i="0" u="none" strike="noStrike" cap="none" dirty="0">
              <a:solidFill>
                <a:srgbClr val="FFA4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3000"/>
              <a:buFont typeface="Arial"/>
              <a:buNone/>
            </a:pPr>
            <a:r>
              <a:rPr lang="ga" sz="2500" b="1" i="0" u="none" strike="noStrike" cap="none" baseline="0" dirty="0">
                <a:solidFill>
                  <a:srgbClr val="FFA400"/>
                </a:solidFill>
                <a:latin typeface="Montserrat"/>
                <a:ea typeface="Montserrat"/>
                <a:cs typeface="Montserrat"/>
                <a:sym typeface="Montserrat"/>
              </a:rPr>
              <a:t>a bhaineann leis an idirlíon?</a:t>
            </a:r>
            <a:endParaRPr sz="25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5</a:t>
            </a:fld>
            <a:endParaRPr/>
          </a:p>
        </p:txBody>
      </p:sp>
      <p:sp>
        <p:nvSpPr>
          <p:cNvPr id="1015" name="Google Shape;1015;p9"/>
          <p:cNvSpPr txBox="1"/>
          <p:nvPr/>
        </p:nvSpPr>
        <p:spPr>
          <a:xfrm>
            <a:off x="2770788" y="396325"/>
            <a:ext cx="6455700" cy="8610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3000"/>
              <a:buFont typeface="Arial"/>
              <a:buNone/>
            </a:pPr>
            <a:endParaRPr sz="3000" b="0" i="0" u="none" strike="noStrike" cap="none">
              <a:solidFill>
                <a:srgbClr val="FF0000"/>
              </a:solidFill>
              <a:latin typeface="Arial"/>
              <a:ea typeface="Arial"/>
              <a:cs typeface="Arial"/>
              <a:sym typeface="Arial"/>
            </a:endParaRPr>
          </a:p>
        </p:txBody>
      </p:sp>
      <p:sp>
        <p:nvSpPr>
          <p:cNvPr id="1016" name="Google Shape;1016;p9"/>
          <p:cNvSpPr txBox="1"/>
          <p:nvPr/>
        </p:nvSpPr>
        <p:spPr>
          <a:xfrm>
            <a:off x="214062" y="396325"/>
            <a:ext cx="6983572" cy="8610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3000"/>
              <a:buFont typeface="Arial"/>
              <a:buNone/>
            </a:pPr>
            <a:r>
              <a:rPr lang="ga" sz="2600" b="1" i="0" u="none" strike="noStrike" cap="none" baseline="0" dirty="0">
                <a:solidFill>
                  <a:srgbClr val="FF0000"/>
                </a:solidFill>
                <a:latin typeface="Montserrat"/>
                <a:ea typeface="Montserrat"/>
                <a:cs typeface="Montserrat"/>
                <a:sym typeface="Montserrat"/>
              </a:rPr>
              <a:t>Cén chaoi ar féidir linn na nithe diúltacha ar an idirlíon a sheachaint?</a:t>
            </a:r>
            <a:endParaRPr sz="2600" b="1" i="0" u="none" strike="noStrike" cap="none" dirty="0">
              <a:solidFill>
                <a:srgbClr val="FF0000"/>
              </a:solidFill>
              <a:latin typeface="Montserrat"/>
              <a:ea typeface="Montserrat"/>
              <a:cs typeface="Montserrat"/>
              <a:sym typeface="Montserrat"/>
            </a:endParaRPr>
          </a:p>
        </p:txBody>
      </p:sp>
      <p:grpSp>
        <p:nvGrpSpPr>
          <p:cNvPr id="1017" name="Google Shape;1017;p9"/>
          <p:cNvGrpSpPr/>
          <p:nvPr/>
        </p:nvGrpSpPr>
        <p:grpSpPr>
          <a:xfrm>
            <a:off x="428401" y="1443709"/>
            <a:ext cx="6180103" cy="3487063"/>
            <a:chOff x="-5715543" y="207647"/>
            <a:chExt cx="6625214" cy="3762852"/>
          </a:xfrm>
        </p:grpSpPr>
        <p:sp>
          <p:nvSpPr>
            <p:cNvPr id="1018" name="Google Shape;1018;p9"/>
            <p:cNvSpPr/>
            <p:nvPr/>
          </p:nvSpPr>
          <p:spPr>
            <a:xfrm>
              <a:off x="-2427524" y="282449"/>
              <a:ext cx="44887" cy="4377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19" name="Google Shape;1019;p9"/>
            <p:cNvSpPr/>
            <p:nvPr/>
          </p:nvSpPr>
          <p:spPr>
            <a:xfrm>
              <a:off x="-5081178" y="207647"/>
              <a:ext cx="5372676" cy="368148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20" name="Google Shape;1020;p9"/>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1021" name="Google Shape;1021;p9"/>
            <p:cNvGrpSpPr/>
            <p:nvPr/>
          </p:nvGrpSpPr>
          <p:grpSpPr>
            <a:xfrm>
              <a:off x="-5715543" y="3770615"/>
              <a:ext cx="6625214" cy="199884"/>
              <a:chOff x="-5715543" y="3770615"/>
              <a:chExt cx="6625214" cy="199884"/>
            </a:xfrm>
          </p:grpSpPr>
          <p:sp>
            <p:nvSpPr>
              <p:cNvPr id="1022" name="Google Shape;1022;p9"/>
              <p:cNvSpPr/>
              <p:nvPr/>
            </p:nvSpPr>
            <p:spPr>
              <a:xfrm>
                <a:off x="-5706018" y="3849586"/>
                <a:ext cx="6599368" cy="120913"/>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00" scaled="0"/>
              </a:gradFill>
              <a:ln>
                <a:noFill/>
              </a:ln>
              <a:effectLst>
                <a:outerShdw blurRad="12700" dist="25400" dir="5400000" algn="t" rotWithShape="0">
                  <a:srgbClr val="262626"/>
                </a:outerShdw>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23" name="Google Shape;1023;p9"/>
              <p:cNvSpPr/>
              <p:nvPr/>
            </p:nvSpPr>
            <p:spPr>
              <a:xfrm>
                <a:off x="-5715543" y="3770615"/>
                <a:ext cx="6625214"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999" scaled="0"/>
              </a:gradFill>
              <a:ln>
                <a:noFill/>
              </a:ln>
              <a:effectLst>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24" name="Google Shape;1024;p9"/>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025" name="Google Shape;1025;p9"/>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000"/>
                  </a:srgbClr>
                </a:gs>
                <a:gs pos="100000">
                  <a:srgbClr val="FFFFFF">
                    <a:alpha val="4000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pic>
        <p:nvPicPr>
          <p:cNvPr id="1026" name="Google Shape;1026;p9" descr="Screen Shot 2019-01-30 at 12.50.55 (1).png"/>
          <p:cNvPicPr preferRelativeResize="0"/>
          <p:nvPr/>
        </p:nvPicPr>
        <p:blipFill rotWithShape="1">
          <a:blip r:embed="rId3">
            <a:alphaModFix/>
          </a:blip>
          <a:srcRect l="6188" r="3728"/>
          <a:stretch/>
        </p:blipFill>
        <p:spPr>
          <a:xfrm>
            <a:off x="1201901" y="1656388"/>
            <a:ext cx="4638002" cy="2880784"/>
          </a:xfrm>
          <a:prstGeom prst="rect">
            <a:avLst/>
          </a:prstGeom>
          <a:noFill/>
          <a:ln>
            <a:noFill/>
          </a:ln>
        </p:spPr>
      </p:pic>
      <p:pic>
        <p:nvPicPr>
          <p:cNvPr id="1027" name="Google Shape;1027;p9"/>
          <p:cNvPicPr preferRelativeResize="0"/>
          <p:nvPr/>
        </p:nvPicPr>
        <p:blipFill rotWithShape="1">
          <a:blip r:embed="rId4">
            <a:alphaModFix/>
          </a:blip>
          <a:srcRect/>
          <a:stretch/>
        </p:blipFill>
        <p:spPr>
          <a:xfrm>
            <a:off x="6969448" y="223391"/>
            <a:ext cx="1992599" cy="440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fade">
                                      <p:cBhvr>
                                        <p:cTn id="7" dur="750"/>
                                        <p:tgtEl>
                                          <p:spTgt spid="1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6</a:t>
            </a:fld>
            <a:endParaRPr/>
          </a:p>
        </p:txBody>
      </p:sp>
      <p:sp>
        <p:nvSpPr>
          <p:cNvPr id="1033" name="Google Shape;1033;p10"/>
          <p:cNvSpPr txBox="1"/>
          <p:nvPr/>
        </p:nvSpPr>
        <p:spPr>
          <a:xfrm>
            <a:off x="705660" y="1904833"/>
            <a:ext cx="3535464" cy="18384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chemeClr val="dk1"/>
              </a:buClr>
              <a:buSzPts val="1100"/>
              <a:buFont typeface="Arial"/>
              <a:buNone/>
            </a:pPr>
            <a:r>
              <a:rPr lang="ga" sz="3000" b="1" i="0" u="none" strike="noStrike" cap="none" baseline="0">
                <a:solidFill>
                  <a:srgbClr val="FFA400"/>
                </a:solidFill>
                <a:latin typeface="Montserrat"/>
                <a:ea typeface="Montserrat"/>
                <a:cs typeface="Montserrat"/>
                <a:sym typeface="Montserrat"/>
              </a:rPr>
              <a:t>Cé leis a labhrófá dá bhfeicfeá rud éigin ar an idirlíon nár thaitin leat?</a:t>
            </a:r>
            <a:endParaRPr sz="3000" b="1" i="0" u="none" strike="noStrike" cap="none">
              <a:solidFill>
                <a:srgbClr val="FFA400"/>
              </a:solidFill>
              <a:latin typeface="Montserrat"/>
              <a:ea typeface="Montserrat"/>
              <a:cs typeface="Montserrat"/>
              <a:sym typeface="Montserrat"/>
            </a:endParaRPr>
          </a:p>
        </p:txBody>
      </p:sp>
      <p:pic>
        <p:nvPicPr>
          <p:cNvPr id="1034" name="Google Shape;1034;p10"/>
          <p:cNvPicPr preferRelativeResize="0"/>
          <p:nvPr/>
        </p:nvPicPr>
        <p:blipFill rotWithShape="1">
          <a:blip r:embed="rId3">
            <a:alphaModFix/>
          </a:blip>
          <a:srcRect/>
          <a:stretch/>
        </p:blipFill>
        <p:spPr>
          <a:xfrm>
            <a:off x="4579652" y="1081299"/>
            <a:ext cx="4525832" cy="2776075"/>
          </a:xfrm>
          <a:prstGeom prst="rect">
            <a:avLst/>
          </a:prstGeom>
          <a:noFill/>
          <a:ln>
            <a:noFill/>
          </a:ln>
        </p:spPr>
      </p:pic>
      <p:pic>
        <p:nvPicPr>
          <p:cNvPr id="1035" name="Google Shape;1035;p10"/>
          <p:cNvPicPr preferRelativeResize="0"/>
          <p:nvPr/>
        </p:nvPicPr>
        <p:blipFill rotWithShape="1">
          <a:blip r:embed="rId4">
            <a:alphaModFix/>
          </a:blip>
          <a:srcRect/>
          <a:stretch/>
        </p:blipFill>
        <p:spPr>
          <a:xfrm>
            <a:off x="6969448" y="223391"/>
            <a:ext cx="1992599" cy="4405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11"/>
          <p:cNvSpPr txBox="1"/>
          <p:nvPr/>
        </p:nvSpPr>
        <p:spPr>
          <a:xfrm>
            <a:off x="250094" y="332608"/>
            <a:ext cx="9144000" cy="71750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chemeClr val="dk1"/>
              </a:buClr>
              <a:buSzPts val="1100"/>
              <a:buFont typeface="Arial"/>
              <a:buNone/>
            </a:pPr>
            <a:r>
              <a:rPr lang="ga" sz="2200" b="1" i="0" u="none" strike="noStrike" cap="none" baseline="0" dirty="0">
                <a:solidFill>
                  <a:srgbClr val="5DC1FF"/>
                </a:solidFill>
                <a:latin typeface="Montserrat"/>
                <a:ea typeface="Montserrat"/>
                <a:cs typeface="Montserrat"/>
                <a:sym typeface="Montserrat"/>
              </a:rPr>
              <a:t>Na Buntáistí agus na Míbhuntáistí a bhaineann</a:t>
            </a:r>
          </a:p>
          <a:p>
            <a:pPr marL="0" marR="0" lvl="0" indent="0" algn="l" rtl="0">
              <a:lnSpc>
                <a:spcPct val="115000"/>
              </a:lnSpc>
              <a:spcBef>
                <a:spcPts val="0"/>
              </a:spcBef>
              <a:spcAft>
                <a:spcPts val="0"/>
              </a:spcAft>
              <a:buClr>
                <a:schemeClr val="dk1"/>
              </a:buClr>
              <a:buSzPts val="1100"/>
              <a:buFont typeface="Arial"/>
              <a:buNone/>
            </a:pPr>
            <a:r>
              <a:rPr lang="ga" sz="2200" b="1" i="0" u="none" strike="noStrike" cap="none" baseline="0" dirty="0">
                <a:solidFill>
                  <a:srgbClr val="5DC1FF"/>
                </a:solidFill>
                <a:latin typeface="Montserrat"/>
                <a:ea typeface="Montserrat"/>
                <a:cs typeface="Montserrat"/>
                <a:sym typeface="Montserrat"/>
              </a:rPr>
              <a:t> leis an Idirlíon</a:t>
            </a:r>
            <a:endParaRPr sz="2200" b="1" i="0" u="none" strike="noStrike" cap="none" dirty="0">
              <a:solidFill>
                <a:srgbClr val="5DC1FF"/>
              </a:solidFill>
              <a:latin typeface="Montserrat"/>
              <a:ea typeface="Montserrat"/>
              <a:cs typeface="Montserrat"/>
              <a:sym typeface="Montserrat"/>
            </a:endParaRPr>
          </a:p>
        </p:txBody>
      </p:sp>
      <p:sp>
        <p:nvSpPr>
          <p:cNvPr id="1041" name="Google Shape;1041;p11"/>
          <p:cNvSpPr txBox="1"/>
          <p:nvPr/>
        </p:nvSpPr>
        <p:spPr>
          <a:xfrm>
            <a:off x="167500" y="834070"/>
            <a:ext cx="6611120" cy="3087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FFFFFF"/>
              </a:buClr>
              <a:buSzPts val="1600"/>
              <a:buFont typeface="Montserrat"/>
              <a:buChar char="●"/>
            </a:pPr>
            <a:r>
              <a:rPr lang="ga" sz="1600" b="1" i="0" u="none" strike="noStrike" cap="none" baseline="0" dirty="0">
                <a:solidFill>
                  <a:srgbClr val="333333"/>
                </a:solidFill>
                <a:latin typeface="Montserrat"/>
                <a:ea typeface="Montserrat"/>
                <a:cs typeface="Montserrat"/>
                <a:sym typeface="Montserrat"/>
              </a:rPr>
              <a:t>Is áis iontach é an t-idirlíon is féidir leat a úsáid chun go leor rudaí difriúla a dhéanamh. Níl an locht ortsa i gcónaí má thagann tú ar ábhar gránna ar an idirlíon.</a:t>
            </a:r>
            <a:endParaRPr sz="1400" b="0" i="0" u="none" strike="noStrike" cap="none" dirty="0">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dirty="0">
              <a:solidFill>
                <a:srgbClr val="333333"/>
              </a:solidFill>
              <a:latin typeface="Montserrat"/>
              <a:ea typeface="Montserrat"/>
              <a:cs typeface="Montserrat"/>
              <a:sym typeface="Montserrat"/>
            </a:endParaRPr>
          </a:p>
          <a:p>
            <a:pPr marL="457200" marR="0" lvl="0" indent="-330200" algn="l" rtl="0">
              <a:lnSpc>
                <a:spcPct val="115000"/>
              </a:lnSpc>
              <a:spcBef>
                <a:spcPts val="0"/>
              </a:spcBef>
              <a:spcAft>
                <a:spcPts val="0"/>
              </a:spcAft>
              <a:buClr>
                <a:srgbClr val="FFFFFF"/>
              </a:buClr>
              <a:buSzPts val="1600"/>
              <a:buFont typeface="Montserrat"/>
              <a:buChar char="●"/>
            </a:pPr>
            <a:r>
              <a:rPr lang="ga" sz="1600" b="1" i="0" u="none" strike="noStrike" cap="none" baseline="0" dirty="0">
                <a:solidFill>
                  <a:srgbClr val="333333"/>
                </a:solidFill>
                <a:latin typeface="Montserrat"/>
                <a:ea typeface="Montserrat"/>
                <a:cs typeface="Montserrat"/>
                <a:sym typeface="Montserrat"/>
              </a:rPr>
              <a:t>Is é an rud is fearr ba cheart duit a dhéanamh má fheiceann tú rud éigin ar líne a chuireann imní ort nó a chuireann as duit ná: </a:t>
            </a:r>
            <a:endParaRPr sz="1400" b="0" i="0" u="none" strike="noStrike" cap="none" dirty="0">
              <a:solidFill>
                <a:srgbClr val="000000"/>
              </a:solidFill>
              <a:latin typeface="Arial"/>
              <a:ea typeface="Arial"/>
              <a:cs typeface="Arial"/>
              <a:sym typeface="Arial"/>
            </a:endParaRPr>
          </a:p>
          <a:p>
            <a:pPr marL="457200" marR="0" lvl="0" indent="-228600" algn="l" rtl="0">
              <a:lnSpc>
                <a:spcPct val="115000"/>
              </a:lnSpc>
              <a:spcBef>
                <a:spcPts val="0"/>
              </a:spcBef>
              <a:spcAft>
                <a:spcPts val="0"/>
              </a:spcAft>
              <a:buClr>
                <a:srgbClr val="FFFFFF"/>
              </a:buClr>
              <a:buSzPts val="1600"/>
              <a:buFont typeface="Montserrat"/>
              <a:buNone/>
            </a:pPr>
            <a:endParaRPr sz="1600" b="1" i="0" u="none" strike="noStrike" cap="none" dirty="0">
              <a:solidFill>
                <a:srgbClr val="5DC1FF"/>
              </a:solidFill>
              <a:latin typeface="Montserrat"/>
              <a:ea typeface="Montserrat"/>
              <a:cs typeface="Montserrat"/>
              <a:sym typeface="Montserrat"/>
            </a:endParaRPr>
          </a:p>
        </p:txBody>
      </p:sp>
      <p:sp>
        <p:nvSpPr>
          <p:cNvPr id="1042" name="Google Shape;1042;p11"/>
          <p:cNvSpPr/>
          <p:nvPr/>
        </p:nvSpPr>
        <p:spPr>
          <a:xfrm>
            <a:off x="1715319" y="3911247"/>
            <a:ext cx="4207054" cy="817660"/>
          </a:xfrm>
          <a:prstGeom prst="rect">
            <a:avLst/>
          </a:prstGeom>
          <a:noFill/>
          <a:ln>
            <a:noFill/>
          </a:ln>
        </p:spPr>
        <p:txBody>
          <a:bodyPr spcFirstLastPara="1" wrap="square" lIns="91425" tIns="45700" rIns="91425" bIns="45700" anchor="t" anchorCtr="0">
            <a:spAutoFit/>
          </a:bodyPr>
          <a:lstStyle/>
          <a:p>
            <a:pPr marL="101600" marR="0" lvl="0" indent="0" algn="l" rtl="0">
              <a:lnSpc>
                <a:spcPct val="90000"/>
              </a:lnSpc>
              <a:spcBef>
                <a:spcPts val="0"/>
              </a:spcBef>
              <a:spcAft>
                <a:spcPts val="0"/>
              </a:spcAft>
              <a:buClr>
                <a:srgbClr val="000000"/>
              </a:buClr>
              <a:buSzPts val="1600"/>
              <a:buFont typeface="Arial"/>
              <a:buNone/>
            </a:pPr>
            <a:r>
              <a:rPr lang="ga" sz="1600" b="1" i="0" u="none" strike="noStrike" cap="none" baseline="0" dirty="0">
                <a:solidFill>
                  <a:srgbClr val="333333"/>
                </a:solidFill>
                <a:latin typeface="Montserrat"/>
                <a:ea typeface="Montserrat"/>
                <a:cs typeface="Montserrat"/>
                <a:sym typeface="Montserrat"/>
              </a:rPr>
              <a:t>é a rá le do thuismitheoirí/chaomhnóirí nó do mhúinteoirí a luaithe is féidir</a:t>
            </a:r>
            <a:endParaRPr sz="1400" b="0" i="0" u="none" strike="noStrike" cap="none" dirty="0">
              <a:solidFill>
                <a:srgbClr val="000000"/>
              </a:solidFill>
              <a:latin typeface="Arial"/>
              <a:ea typeface="Arial"/>
              <a:cs typeface="Arial"/>
              <a:sym typeface="Arial"/>
            </a:endParaRPr>
          </a:p>
          <a:p>
            <a:pPr marL="101600" marR="0" lvl="0" indent="0" algn="l" rtl="0">
              <a:lnSpc>
                <a:spcPct val="90000"/>
              </a:lnSpc>
              <a:spcBef>
                <a:spcPts val="0"/>
              </a:spcBef>
              <a:spcAft>
                <a:spcPts val="0"/>
              </a:spcAft>
              <a:buClr>
                <a:srgbClr val="000000"/>
              </a:buClr>
              <a:buSzPts val="2000"/>
              <a:buFont typeface="Arial"/>
              <a:buNone/>
            </a:pPr>
            <a:endParaRPr sz="2000" b="1" i="0" u="none" strike="noStrike" cap="none" dirty="0">
              <a:solidFill>
                <a:srgbClr val="141414"/>
              </a:solidFill>
              <a:latin typeface="Montserrat"/>
              <a:ea typeface="Montserrat"/>
              <a:cs typeface="Montserrat"/>
              <a:sym typeface="Montserrat"/>
            </a:endParaRPr>
          </a:p>
        </p:txBody>
      </p:sp>
      <p:sp>
        <p:nvSpPr>
          <p:cNvPr id="1043" name="Google Shape;1043;p11"/>
          <p:cNvSpPr/>
          <p:nvPr/>
        </p:nvSpPr>
        <p:spPr>
          <a:xfrm>
            <a:off x="1715318" y="2937731"/>
            <a:ext cx="4064346" cy="652486"/>
          </a:xfrm>
          <a:prstGeom prst="rect">
            <a:avLst/>
          </a:prstGeom>
          <a:noFill/>
          <a:ln>
            <a:noFill/>
          </a:ln>
        </p:spPr>
        <p:txBody>
          <a:bodyPr spcFirstLastPara="1" wrap="square" lIns="91425" tIns="45700" rIns="91425" bIns="45700" anchor="t" anchorCtr="0">
            <a:spAutoFit/>
          </a:bodyPr>
          <a:lstStyle/>
          <a:p>
            <a:pPr marL="127000" marR="0" lvl="0" indent="0" algn="l" rtl="0">
              <a:lnSpc>
                <a:spcPct val="115000"/>
              </a:lnSpc>
              <a:spcBef>
                <a:spcPts val="0"/>
              </a:spcBef>
              <a:spcAft>
                <a:spcPts val="0"/>
              </a:spcAft>
              <a:buClr>
                <a:srgbClr val="000000"/>
              </a:buClr>
              <a:buSzPts val="1600"/>
              <a:buFont typeface="Arial"/>
              <a:buNone/>
            </a:pPr>
            <a:r>
              <a:rPr lang="ga" sz="1600" b="1" i="0" u="none" strike="noStrike" cap="none" baseline="0">
                <a:solidFill>
                  <a:srgbClr val="333333"/>
                </a:solidFill>
                <a:latin typeface="Montserrat"/>
                <a:ea typeface="Montserrat"/>
                <a:cs typeface="Montserrat"/>
                <a:sym typeface="Montserrat"/>
              </a:rPr>
              <a:t>é a dhúnadh ach cliceáil ar an gcnaipe X ar chlé ag barr an scáileáin</a:t>
            </a:r>
            <a:endParaRPr sz="1600" b="1" i="0" u="none" strike="noStrike" cap="none">
              <a:solidFill>
                <a:srgbClr val="333333"/>
              </a:solidFill>
              <a:latin typeface="Montserrat"/>
              <a:ea typeface="Montserrat"/>
              <a:cs typeface="Montserrat"/>
              <a:sym typeface="Montserrat"/>
            </a:endParaRPr>
          </a:p>
        </p:txBody>
      </p:sp>
      <p:sp>
        <p:nvSpPr>
          <p:cNvPr id="1044" name="Google Shape;1044;p11"/>
          <p:cNvSpPr/>
          <p:nvPr/>
        </p:nvSpPr>
        <p:spPr>
          <a:xfrm>
            <a:off x="927751" y="3921070"/>
            <a:ext cx="502515" cy="502515"/>
          </a:xfrm>
          <a:prstGeom prst="ellipse">
            <a:avLst/>
          </a:prstGeom>
          <a:solidFill>
            <a:srgbClr val="FEC50A"/>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sp>
        <p:nvSpPr>
          <p:cNvPr id="1045" name="Google Shape;1045;p11"/>
          <p:cNvSpPr/>
          <p:nvPr/>
        </p:nvSpPr>
        <p:spPr>
          <a:xfrm>
            <a:off x="927751" y="2937731"/>
            <a:ext cx="502515" cy="502515"/>
          </a:xfrm>
          <a:prstGeom prst="ellipse">
            <a:avLst/>
          </a:prstGeom>
          <a:solidFill>
            <a:srgbClr val="00C0F3"/>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Roboto Light"/>
              <a:ea typeface="Roboto Light"/>
              <a:cs typeface="Roboto Light"/>
              <a:sym typeface="Roboto Light"/>
            </a:endParaRPr>
          </a:p>
        </p:txBody>
      </p:sp>
      <p:pic>
        <p:nvPicPr>
          <p:cNvPr id="1046" name="Google Shape;1046;p11"/>
          <p:cNvPicPr preferRelativeResize="0"/>
          <p:nvPr/>
        </p:nvPicPr>
        <p:blipFill rotWithShape="1">
          <a:blip r:embed="rId3">
            <a:alphaModFix/>
          </a:blip>
          <a:srcRect/>
          <a:stretch/>
        </p:blipFill>
        <p:spPr>
          <a:xfrm>
            <a:off x="6778550" y="2101940"/>
            <a:ext cx="2264626" cy="2676611"/>
          </a:xfrm>
          <a:prstGeom prst="rect">
            <a:avLst/>
          </a:prstGeom>
          <a:noFill/>
          <a:ln>
            <a:noFill/>
          </a:ln>
        </p:spPr>
      </p:pic>
      <p:pic>
        <p:nvPicPr>
          <p:cNvPr id="1047" name="Google Shape;1047;p11"/>
          <p:cNvPicPr preferRelativeResize="0"/>
          <p:nvPr/>
        </p:nvPicPr>
        <p:blipFill rotWithShape="1">
          <a:blip r:embed="rId4">
            <a:alphaModFix/>
          </a:blip>
          <a:srcRect/>
          <a:stretch/>
        </p:blipFill>
        <p:spPr>
          <a:xfrm>
            <a:off x="3989791" y="4594527"/>
            <a:ext cx="1664607" cy="368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a:t>8</a:t>
            </a:fld>
            <a:endParaRPr/>
          </a:p>
        </p:txBody>
      </p:sp>
      <p:sp>
        <p:nvSpPr>
          <p:cNvPr id="1053" name="Google Shape;1053;p12"/>
          <p:cNvSpPr txBox="1"/>
          <p:nvPr/>
        </p:nvSpPr>
        <p:spPr>
          <a:xfrm>
            <a:off x="558623" y="424931"/>
            <a:ext cx="5951643" cy="519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800"/>
              <a:buFont typeface="Arial"/>
              <a:buNone/>
            </a:pPr>
            <a:r>
              <a:rPr lang="ga" sz="2800" b="1" i="0" u="none" strike="noStrike" cap="none" baseline="0">
                <a:solidFill>
                  <a:srgbClr val="FF6600"/>
                </a:solidFill>
                <a:latin typeface="Montserrat"/>
                <a:ea typeface="Montserrat"/>
                <a:cs typeface="Montserrat"/>
                <a:sym typeface="Montserrat"/>
              </a:rPr>
              <a:t>RIALACHA AN IDIRLÍN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a:p>
            <a:pPr marL="0" marR="0" lvl="0" indent="0" algn="l" rtl="0">
              <a:lnSpc>
                <a:spcPct val="107916"/>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7916"/>
              </a:lnSpc>
              <a:spcBef>
                <a:spcPts val="0"/>
              </a:spcBef>
              <a:spcAft>
                <a:spcPts val="0"/>
              </a:spcAft>
              <a:buClr>
                <a:srgbClr val="000000"/>
              </a:buClr>
              <a:buSzPts val="1100"/>
              <a:buFont typeface="Arial"/>
              <a:buNone/>
            </a:pPr>
            <a:endParaRPr sz="1100" b="1" i="0" u="none" strike="noStrike" cap="none">
              <a:solidFill>
                <a:schemeClr val="dk1"/>
              </a:solidFill>
              <a:latin typeface="Arial"/>
              <a:ea typeface="Arial"/>
              <a:cs typeface="Arial"/>
              <a:sym typeface="Arial"/>
            </a:endParaRPr>
          </a:p>
        </p:txBody>
      </p:sp>
      <p:pic>
        <p:nvPicPr>
          <p:cNvPr id="1054" name="Google Shape;1054;p12" title="Rules Of The Internet 2018.mp3">
            <a:hlinkClick r:id="rId3"/>
          </p:cNvPr>
          <p:cNvPicPr preferRelativeResize="0"/>
          <p:nvPr/>
        </p:nvPicPr>
        <p:blipFill rotWithShape="1">
          <a:blip r:embed="rId4">
            <a:alphaModFix/>
          </a:blip>
          <a:srcRect/>
          <a:stretch/>
        </p:blipFill>
        <p:spPr>
          <a:xfrm>
            <a:off x="5988723" y="105489"/>
            <a:ext cx="1368700" cy="1368750"/>
          </a:xfrm>
          <a:prstGeom prst="rect">
            <a:avLst/>
          </a:prstGeom>
          <a:noFill/>
          <a:ln>
            <a:noFill/>
          </a:ln>
        </p:spPr>
      </p:pic>
      <p:sp>
        <p:nvSpPr>
          <p:cNvPr id="1055" name="Google Shape;1055;p12"/>
          <p:cNvSpPr txBox="1"/>
          <p:nvPr/>
        </p:nvSpPr>
        <p:spPr>
          <a:xfrm>
            <a:off x="558623" y="1793681"/>
            <a:ext cx="5076267" cy="1095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ga" sz="1800" b="0" i="0" u="none" strike="noStrike" cap="none" baseline="0">
                <a:solidFill>
                  <a:schemeClr val="dk1"/>
                </a:solidFill>
                <a:latin typeface="Montserrat"/>
                <a:ea typeface="Montserrat"/>
                <a:cs typeface="Montserrat"/>
                <a:sym typeface="Montserrat"/>
              </a:rPr>
              <a:t>Can in éineacht leis an amhrán ‘Rialacha an Idirlín’ agus féach an bhfuil tú in ann na 6 riail a bhaineann le húsáid an idirlín mar a liostaíodh san amhrán a ainmniú!</a:t>
            </a:r>
            <a:endParaRPr sz="1400" b="0" i="0" u="none" strike="noStrike" cap="none">
              <a:solidFill>
                <a:srgbClr val="000000"/>
              </a:solidFill>
              <a:latin typeface="Montserrat Light"/>
              <a:ea typeface="Montserrat Light"/>
              <a:cs typeface="Montserrat Light"/>
              <a:sym typeface="Montserrat Light"/>
            </a:endParaRPr>
          </a:p>
        </p:txBody>
      </p:sp>
      <p:pic>
        <p:nvPicPr>
          <p:cNvPr id="1056" name="Google Shape;1056;p12"/>
          <p:cNvPicPr preferRelativeResize="0"/>
          <p:nvPr/>
        </p:nvPicPr>
        <p:blipFill rotWithShape="1">
          <a:blip r:embed="rId5">
            <a:alphaModFix/>
          </a:blip>
          <a:srcRect/>
          <a:stretch/>
        </p:blipFill>
        <p:spPr>
          <a:xfrm>
            <a:off x="5574142" y="789864"/>
            <a:ext cx="3531342" cy="4199433"/>
          </a:xfrm>
          <a:prstGeom prst="rect">
            <a:avLst/>
          </a:prstGeom>
          <a:noFill/>
          <a:ln>
            <a:noFill/>
          </a:ln>
        </p:spPr>
      </p:pic>
      <p:pic>
        <p:nvPicPr>
          <p:cNvPr id="1057" name="Google Shape;1057;p12"/>
          <p:cNvPicPr preferRelativeResize="0"/>
          <p:nvPr/>
        </p:nvPicPr>
        <p:blipFill rotWithShape="1">
          <a:blip r:embed="rId6">
            <a:alphaModFix/>
          </a:blip>
          <a:srcRect/>
          <a:stretch/>
        </p:blipFill>
        <p:spPr>
          <a:xfrm>
            <a:off x="219371" y="4491934"/>
            <a:ext cx="2249473" cy="4973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g7f98d56b6c_1_16"/>
          <p:cNvSpPr/>
          <p:nvPr/>
        </p:nvSpPr>
        <p:spPr>
          <a:xfrm>
            <a:off x="1527457" y="3253762"/>
            <a:ext cx="502515" cy="502515"/>
          </a:xfrm>
          <a:prstGeom prst="ellipse">
            <a:avLst/>
          </a:prstGeom>
          <a:solidFill>
            <a:srgbClr val="F352D0"/>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ga" sz="1500" b="1" i="0" u="none" strike="noStrike" cap="none" baseline="0">
                <a:solidFill>
                  <a:srgbClr val="FFFFFF"/>
                </a:solidFill>
                <a:latin typeface="Roboto Light"/>
                <a:ea typeface="Roboto Light"/>
                <a:cs typeface="Roboto Light"/>
                <a:sym typeface="Roboto Light"/>
              </a:rPr>
              <a:t>4</a:t>
            </a:r>
            <a:endParaRPr sz="1500" b="1" i="0" u="none" strike="noStrike" cap="none">
              <a:solidFill>
                <a:srgbClr val="FFFFFF"/>
              </a:solidFill>
              <a:latin typeface="Roboto Light"/>
              <a:ea typeface="Roboto Light"/>
              <a:cs typeface="Roboto Light"/>
              <a:sym typeface="Roboto Light"/>
            </a:endParaRPr>
          </a:p>
        </p:txBody>
      </p:sp>
      <p:sp>
        <p:nvSpPr>
          <p:cNvPr id="1063" name="Google Shape;1063;g7f98d56b6c_1_16"/>
          <p:cNvSpPr/>
          <p:nvPr/>
        </p:nvSpPr>
        <p:spPr>
          <a:xfrm>
            <a:off x="1527457" y="4498593"/>
            <a:ext cx="502515" cy="502515"/>
          </a:xfrm>
          <a:prstGeom prst="ellipse">
            <a:avLst/>
          </a:prstGeom>
          <a:solidFill>
            <a:srgbClr val="660066"/>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ga" sz="1500" b="1" i="0" u="none" strike="noStrike" cap="none" baseline="0">
                <a:solidFill>
                  <a:srgbClr val="FFFFFF"/>
                </a:solidFill>
                <a:latin typeface="Roboto Light"/>
                <a:ea typeface="Roboto Light"/>
                <a:cs typeface="Roboto Light"/>
                <a:sym typeface="Roboto Light"/>
              </a:rPr>
              <a:t>6</a:t>
            </a:r>
            <a:endParaRPr sz="1500" b="1" i="0" u="none" strike="noStrike" cap="none">
              <a:solidFill>
                <a:srgbClr val="FFFFFF"/>
              </a:solidFill>
              <a:latin typeface="Roboto Light"/>
              <a:ea typeface="Roboto Light"/>
              <a:cs typeface="Roboto Light"/>
              <a:sym typeface="Roboto Light"/>
            </a:endParaRPr>
          </a:p>
        </p:txBody>
      </p:sp>
      <p:sp>
        <p:nvSpPr>
          <p:cNvPr id="1064" name="Google Shape;1064;g7f98d56b6c_1_16"/>
          <p:cNvSpPr/>
          <p:nvPr/>
        </p:nvSpPr>
        <p:spPr>
          <a:xfrm>
            <a:off x="1527457" y="3893100"/>
            <a:ext cx="502515" cy="502515"/>
          </a:xfrm>
          <a:prstGeom prst="ellipse">
            <a:avLst/>
          </a:prstGeom>
          <a:solidFill>
            <a:srgbClr val="20FF00"/>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ga" sz="1500" b="1" i="0" u="none" strike="noStrike" cap="none" baseline="0">
                <a:solidFill>
                  <a:srgbClr val="FFFFFF"/>
                </a:solidFill>
                <a:latin typeface="Roboto Light"/>
                <a:ea typeface="Roboto Light"/>
                <a:cs typeface="Roboto Light"/>
                <a:sym typeface="Roboto Light"/>
              </a:rPr>
              <a:t>5</a:t>
            </a:r>
            <a:endParaRPr sz="1500" b="1" i="0" u="none" strike="noStrike" cap="none">
              <a:solidFill>
                <a:srgbClr val="FFFFFF"/>
              </a:solidFill>
              <a:latin typeface="Roboto Light"/>
              <a:ea typeface="Roboto Light"/>
              <a:cs typeface="Roboto Light"/>
              <a:sym typeface="Roboto Light"/>
            </a:endParaRPr>
          </a:p>
        </p:txBody>
      </p:sp>
      <p:sp>
        <p:nvSpPr>
          <p:cNvPr id="1065" name="Google Shape;1065;g7f98d56b6c_1_16"/>
          <p:cNvSpPr/>
          <p:nvPr/>
        </p:nvSpPr>
        <p:spPr>
          <a:xfrm>
            <a:off x="1527457" y="2596530"/>
            <a:ext cx="502515" cy="502515"/>
          </a:xfrm>
          <a:prstGeom prst="ellipse">
            <a:avLst/>
          </a:prstGeom>
          <a:solidFill>
            <a:srgbClr val="FF0000"/>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ga" sz="1500" b="1" i="0" u="none" strike="noStrike" cap="none" baseline="0">
                <a:solidFill>
                  <a:srgbClr val="FFFFFF"/>
                </a:solidFill>
                <a:latin typeface="Roboto Light"/>
                <a:ea typeface="Roboto Light"/>
                <a:cs typeface="Roboto Light"/>
                <a:sym typeface="Roboto Light"/>
              </a:rPr>
              <a:t>3</a:t>
            </a:r>
            <a:endParaRPr sz="1500" b="1" i="0" u="none" strike="noStrike" cap="none">
              <a:solidFill>
                <a:srgbClr val="FFFFFF"/>
              </a:solidFill>
              <a:latin typeface="Roboto Light"/>
              <a:ea typeface="Roboto Light"/>
              <a:cs typeface="Roboto Light"/>
              <a:sym typeface="Roboto Light"/>
            </a:endParaRPr>
          </a:p>
        </p:txBody>
      </p:sp>
      <p:sp>
        <p:nvSpPr>
          <p:cNvPr id="1066" name="Google Shape;1066;g7f98d56b6c_1_16"/>
          <p:cNvSpPr/>
          <p:nvPr/>
        </p:nvSpPr>
        <p:spPr>
          <a:xfrm>
            <a:off x="1527457" y="1884278"/>
            <a:ext cx="502515" cy="502515"/>
          </a:xfrm>
          <a:prstGeom prst="ellipse">
            <a:avLst/>
          </a:prstGeom>
          <a:solidFill>
            <a:srgbClr val="FEC50A"/>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ga" sz="1500" b="1" i="0" u="none" strike="noStrike" cap="none" baseline="0">
                <a:solidFill>
                  <a:srgbClr val="FFFFFF"/>
                </a:solidFill>
                <a:latin typeface="Roboto Light"/>
                <a:ea typeface="Roboto Light"/>
                <a:cs typeface="Roboto Light"/>
                <a:sym typeface="Roboto Light"/>
              </a:rPr>
              <a:t>2</a:t>
            </a:r>
            <a:endParaRPr sz="1500" b="1" i="0" u="none" strike="noStrike" cap="none">
              <a:solidFill>
                <a:srgbClr val="FFFFFF"/>
              </a:solidFill>
              <a:latin typeface="Roboto Light"/>
              <a:ea typeface="Roboto Light"/>
              <a:cs typeface="Roboto Light"/>
              <a:sym typeface="Roboto Light"/>
            </a:endParaRPr>
          </a:p>
        </p:txBody>
      </p:sp>
      <p:sp>
        <p:nvSpPr>
          <p:cNvPr id="1067" name="Google Shape;1067;g7f98d56b6c_1_16"/>
          <p:cNvSpPr/>
          <p:nvPr/>
        </p:nvSpPr>
        <p:spPr>
          <a:xfrm>
            <a:off x="1527457" y="1180515"/>
            <a:ext cx="502515" cy="502515"/>
          </a:xfrm>
          <a:prstGeom prst="ellipse">
            <a:avLst/>
          </a:prstGeom>
          <a:solidFill>
            <a:srgbClr val="00C0F3"/>
          </a:solidFill>
          <a:ln>
            <a:noFill/>
          </a:ln>
          <a:effectLst>
            <a:outerShdw blurRad="50800" dist="25400" dir="5400000" algn="ctr"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ga" sz="1500" b="1" i="0" u="none" strike="noStrike" cap="none" baseline="0">
                <a:solidFill>
                  <a:srgbClr val="FFFFFF"/>
                </a:solidFill>
                <a:latin typeface="Roboto Light"/>
                <a:ea typeface="Roboto Light"/>
                <a:cs typeface="Roboto Light"/>
                <a:sym typeface="Roboto Light"/>
              </a:rPr>
              <a:t>1</a:t>
            </a:r>
            <a:endParaRPr sz="1500" b="1" i="0" u="none" strike="noStrike" cap="none">
              <a:solidFill>
                <a:srgbClr val="FFFFFF"/>
              </a:solidFill>
              <a:latin typeface="Roboto Light"/>
              <a:ea typeface="Roboto Light"/>
              <a:cs typeface="Roboto Light"/>
              <a:sym typeface="Roboto Light"/>
            </a:endParaRPr>
          </a:p>
        </p:txBody>
      </p:sp>
      <p:sp>
        <p:nvSpPr>
          <p:cNvPr id="1068" name="Google Shape;1068;g7f98d56b6c_1_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a:t>9</a:t>
            </a:fld>
            <a:endParaRPr/>
          </a:p>
        </p:txBody>
      </p:sp>
      <p:pic>
        <p:nvPicPr>
          <p:cNvPr id="1069" name="Google Shape;1069;g7f98d56b6c_1_16"/>
          <p:cNvPicPr preferRelativeResize="0"/>
          <p:nvPr/>
        </p:nvPicPr>
        <p:blipFill rotWithShape="1">
          <a:blip r:embed="rId3">
            <a:alphaModFix/>
          </a:blip>
          <a:srcRect/>
          <a:stretch/>
        </p:blipFill>
        <p:spPr>
          <a:xfrm>
            <a:off x="7187848" y="2231329"/>
            <a:ext cx="1831174" cy="2164295"/>
          </a:xfrm>
          <a:prstGeom prst="rect">
            <a:avLst/>
          </a:prstGeom>
          <a:noFill/>
          <a:ln>
            <a:noFill/>
          </a:ln>
        </p:spPr>
      </p:pic>
      <p:sp>
        <p:nvSpPr>
          <p:cNvPr id="1070" name="Google Shape;1070;g7f98d56b6c_1_16"/>
          <p:cNvSpPr txBox="1">
            <a:spLocks noGrp="1"/>
          </p:cNvSpPr>
          <p:nvPr>
            <p:ph type="title"/>
          </p:nvPr>
        </p:nvSpPr>
        <p:spPr>
          <a:xfrm>
            <a:off x="215425" y="645000"/>
            <a:ext cx="8803500" cy="917100"/>
          </a:xfrm>
          <a:prstGeom prst="rect">
            <a:avLst/>
          </a:prstGeom>
          <a:noFill/>
          <a:ln>
            <a:noFill/>
          </a:ln>
        </p:spPr>
        <p:txBody>
          <a:bodyPr spcFirstLastPara="1" wrap="square" lIns="91425" tIns="91425" rIns="91425" bIns="91425" anchor="b" anchorCtr="0">
            <a:noAutofit/>
          </a:bodyPr>
          <a:lstStyle/>
          <a:p>
            <a:pPr marL="0" lvl="0" indent="0" algn="ctr" rtl="0">
              <a:lnSpc>
                <a:spcPct val="107916"/>
              </a:lnSpc>
              <a:spcBef>
                <a:spcPts val="0"/>
              </a:spcBef>
              <a:spcAft>
                <a:spcPts val="0"/>
              </a:spcAft>
              <a:buClr>
                <a:schemeClr val="dk1"/>
              </a:buClr>
              <a:buSzPts val="1100"/>
              <a:buFont typeface="Arial"/>
              <a:buNone/>
            </a:pPr>
            <a:br>
              <a:rPr lang="ga" sz="2200">
                <a:solidFill>
                  <a:schemeClr val="dk1"/>
                </a:solidFill>
                <a:latin typeface="Arial"/>
                <a:ea typeface="Arial"/>
                <a:cs typeface="Arial"/>
                <a:sym typeface="Arial"/>
              </a:rPr>
            </a:br>
            <a:r>
              <a:rPr lang="ga" sz="2200" b="1" i="0" u="none" baseline="0">
                <a:solidFill>
                  <a:schemeClr val="dk1"/>
                </a:solidFill>
              </a:rPr>
              <a:t>De réir an amhráin, </a:t>
            </a:r>
            <a:br>
              <a:rPr lang="ga" sz="2200">
                <a:solidFill>
                  <a:schemeClr val="dk1"/>
                </a:solidFill>
              </a:rPr>
            </a:br>
            <a:r>
              <a:rPr lang="ga" sz="2200" b="1" i="0" u="none" baseline="0">
                <a:solidFill>
                  <a:schemeClr val="dk1"/>
                </a:solidFill>
              </a:rPr>
              <a:t>tá 6 riail ann don idirlíon:</a:t>
            </a:r>
            <a:endParaRPr sz="2000">
              <a:solidFill>
                <a:schemeClr val="dk1"/>
              </a:solidFill>
            </a:endParaRPr>
          </a:p>
          <a:p>
            <a:pPr marL="0" lvl="0" indent="0" algn="r" rtl="0">
              <a:lnSpc>
                <a:spcPct val="100000"/>
              </a:lnSpc>
              <a:spcBef>
                <a:spcPts val="0"/>
              </a:spcBef>
              <a:spcAft>
                <a:spcPts val="0"/>
              </a:spcAft>
              <a:buSzPts val="2400"/>
              <a:buNone/>
            </a:pPr>
            <a:endParaRPr/>
          </a:p>
        </p:txBody>
      </p:sp>
      <p:sp>
        <p:nvSpPr>
          <p:cNvPr id="1071" name="Google Shape;1071;g7f98d56b6c_1_16"/>
          <p:cNvSpPr txBox="1">
            <a:spLocks noGrp="1"/>
          </p:cNvSpPr>
          <p:nvPr>
            <p:ph type="body" idx="1"/>
          </p:nvPr>
        </p:nvSpPr>
        <p:spPr>
          <a:xfrm>
            <a:off x="1946284" y="1204033"/>
            <a:ext cx="6610500" cy="3215100"/>
          </a:xfrm>
          <a:prstGeom prst="rect">
            <a:avLst/>
          </a:prstGeom>
          <a:noFill/>
          <a:ln>
            <a:noFill/>
          </a:ln>
        </p:spPr>
        <p:txBody>
          <a:bodyPr spcFirstLastPara="1" wrap="square" lIns="91425" tIns="91425" rIns="91425" bIns="91425" anchor="t" anchorCtr="0">
            <a:noAutofit/>
          </a:bodyPr>
          <a:lstStyle/>
          <a:p>
            <a:pPr marL="114300" lvl="0" indent="0" algn="l" rtl="0">
              <a:lnSpc>
                <a:spcPct val="107916"/>
              </a:lnSpc>
              <a:spcBef>
                <a:spcPts val="0"/>
              </a:spcBef>
              <a:spcAft>
                <a:spcPts val="0"/>
              </a:spcAft>
              <a:buClr>
                <a:schemeClr val="dk1"/>
              </a:buClr>
              <a:buSzPts val="1800"/>
              <a:buNone/>
            </a:pPr>
            <a:r>
              <a:rPr lang="ga" sz="1800" b="0" i="0" u="none" baseline="0" dirty="0">
                <a:solidFill>
                  <a:schemeClr val="dk1"/>
                </a:solidFill>
                <a:latin typeface="Montserrat"/>
                <a:ea typeface="Montserrat"/>
                <a:cs typeface="Montserrat"/>
                <a:sym typeface="Montserrat"/>
              </a:rPr>
              <a:t>  Coinnigh do phasfhocal sábháilte</a:t>
            </a:r>
            <a:endParaRPr sz="1800" dirty="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dirty="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ga" sz="1800" b="0" i="0" u="none" baseline="0" dirty="0">
                <a:solidFill>
                  <a:schemeClr val="dk1"/>
                </a:solidFill>
                <a:latin typeface="Montserrat"/>
                <a:ea typeface="Montserrat"/>
                <a:cs typeface="Montserrat"/>
                <a:sym typeface="Montserrat"/>
              </a:rPr>
              <a:t>  Bí ar an eolas faoinar féidir leat a roinnt - ná roinn     ach an beagán faisnéis phearsanta</a:t>
            </a:r>
            <a:endParaRPr sz="1800" dirty="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dirty="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ga" sz="1800" b="0" i="0" u="none" baseline="0" dirty="0">
                <a:solidFill>
                  <a:schemeClr val="dk1"/>
                </a:solidFill>
                <a:latin typeface="Montserrat"/>
                <a:ea typeface="Montserrat"/>
                <a:cs typeface="Montserrat"/>
                <a:sym typeface="Montserrat"/>
              </a:rPr>
              <a:t>  Bí cúramach cad a phostálann tú</a:t>
            </a:r>
            <a:endParaRPr sz="1800" dirty="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dirty="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ga" sz="1800" b="0" i="0" u="none" baseline="0" dirty="0">
                <a:solidFill>
                  <a:schemeClr val="dk1"/>
                </a:solidFill>
                <a:latin typeface="Montserrat"/>
                <a:ea typeface="Montserrat"/>
                <a:cs typeface="Montserrat"/>
                <a:sym typeface="Montserrat"/>
              </a:rPr>
              <a:t>  Coinnigh ar líne é do chairde nach eol duit</a:t>
            </a:r>
            <a:endParaRPr sz="1800" dirty="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dirty="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ga" sz="1800" b="0" i="0" u="none" baseline="0" dirty="0">
                <a:solidFill>
                  <a:schemeClr val="dk1"/>
                </a:solidFill>
                <a:latin typeface="Montserrat"/>
                <a:ea typeface="Montserrat"/>
                <a:cs typeface="Montserrat"/>
                <a:sym typeface="Montserrat"/>
              </a:rPr>
              <a:t>  Ná bí ag caint le daoine nach maith leat</a:t>
            </a:r>
            <a:endParaRPr sz="1800" dirty="0">
              <a:solidFill>
                <a:schemeClr val="dk1"/>
              </a:solidFill>
              <a:latin typeface="Montserrat"/>
              <a:ea typeface="Montserrat"/>
              <a:cs typeface="Montserrat"/>
              <a:sym typeface="Montserrat"/>
            </a:endParaRPr>
          </a:p>
          <a:p>
            <a:pPr marL="457200" lvl="0" indent="0" algn="l" rtl="0">
              <a:lnSpc>
                <a:spcPct val="107916"/>
              </a:lnSpc>
              <a:spcBef>
                <a:spcPts val="0"/>
              </a:spcBef>
              <a:spcAft>
                <a:spcPts val="0"/>
              </a:spcAft>
              <a:buSzPts val="2200"/>
              <a:buNone/>
            </a:pPr>
            <a:endParaRPr sz="1800" dirty="0">
              <a:solidFill>
                <a:schemeClr val="dk1"/>
              </a:solidFill>
              <a:latin typeface="Montserrat"/>
              <a:ea typeface="Montserrat"/>
              <a:cs typeface="Montserrat"/>
              <a:sym typeface="Montserrat"/>
            </a:endParaRPr>
          </a:p>
          <a:p>
            <a:pPr marL="114300" lvl="0" indent="0" algn="l" rtl="0">
              <a:lnSpc>
                <a:spcPct val="107916"/>
              </a:lnSpc>
              <a:spcBef>
                <a:spcPts val="0"/>
              </a:spcBef>
              <a:spcAft>
                <a:spcPts val="0"/>
              </a:spcAft>
              <a:buClr>
                <a:schemeClr val="dk1"/>
              </a:buClr>
              <a:buSzPts val="1800"/>
              <a:buNone/>
            </a:pPr>
            <a:r>
              <a:rPr lang="ga" sz="1800" b="0" i="0" u="none" baseline="0" dirty="0">
                <a:solidFill>
                  <a:schemeClr val="dk1"/>
                </a:solidFill>
                <a:latin typeface="Montserrat"/>
                <a:ea typeface="Montserrat"/>
                <a:cs typeface="Montserrat"/>
                <a:sym typeface="Montserrat"/>
              </a:rPr>
              <a:t>  Ná híoslódáil dramhaíl</a:t>
            </a:r>
            <a:endParaRPr sz="1800" dirty="0"/>
          </a:p>
        </p:txBody>
      </p:sp>
      <p:pic>
        <p:nvPicPr>
          <p:cNvPr id="1072" name="Google Shape;1072;g7f98d56b6c_1_16"/>
          <p:cNvPicPr preferRelativeResize="0"/>
          <p:nvPr/>
        </p:nvPicPr>
        <p:blipFill rotWithShape="1">
          <a:blip r:embed="rId4">
            <a:alphaModFix/>
          </a:blip>
          <a:srcRect/>
          <a:stretch/>
        </p:blipFill>
        <p:spPr>
          <a:xfrm>
            <a:off x="6725600" y="4596246"/>
            <a:ext cx="1831184" cy="404862"/>
          </a:xfrm>
          <a:prstGeom prst="rect">
            <a:avLst/>
          </a:prstGeom>
          <a:noFill/>
          <a:ln>
            <a:noFill/>
          </a:ln>
        </p:spPr>
      </p:pic>
    </p:spTree>
  </p:cSld>
  <p:clrMapOvr>
    <a:masterClrMapping/>
  </p:clrMapOvr>
</p:sld>
</file>

<file path=ppt/theme/theme1.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3554</Words>
  <Application>Microsoft Macintosh PowerPoint</Application>
  <PresentationFormat>On-screen Show (16:9)</PresentationFormat>
  <Paragraphs>209</Paragraphs>
  <Slides>17</Slides>
  <Notes>17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Open Sans</vt:lpstr>
      <vt:lpstr>Oswald</vt:lpstr>
      <vt:lpstr>Calibri</vt:lpstr>
      <vt:lpstr>PT Sans</vt:lpstr>
      <vt:lpstr>Arial</vt:lpstr>
      <vt:lpstr>Montserrat ExtraBold</vt:lpstr>
      <vt:lpstr>Montserrat Light</vt:lpstr>
      <vt:lpstr>Roboto Light</vt:lpstr>
      <vt:lpstr>Quattrocento Sans</vt:lpstr>
      <vt:lpstr>Montserrat</vt:lpstr>
      <vt:lpstr>1_Wart template</vt:lpstr>
      <vt:lpstr>Wart template</vt:lpstr>
      <vt:lpstr>LÁ NA SÁBHÁILTEACHTA IDIRLÍN AG OBAIR LE CHÉILE LE hAGHAIDH IDIRLÍON NÍOS FEARR Rang 3 agus Rang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 réir an amhráin,  tá 6 riail ann don idirlíon: </vt:lpstr>
      <vt:lpstr>Comhairle Ruby agus Archie faoi Shábháilteacht ar Líne </vt:lpstr>
      <vt:lpstr>Ag imirt ar líne  Cad iad na buntáistí a bhaineann le cluichí a imirt? </vt:lpstr>
      <vt:lpstr>Cluichí Oideachasúla: Bímis ag Spraoi</vt:lpstr>
      <vt:lpstr>Ag imirt ar líne</vt:lpstr>
      <vt:lpstr>Príomhleideanna Archie  agus Ruby maidir  le bheith ag Imirt ar Líne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TOGETHER FOR A BETTER INTERNET 3rd &amp; 4th CLASS</dc:title>
  <cp:lastModifiedBy>Microsoft Office User</cp:lastModifiedBy>
  <cp:revision>16</cp:revision>
  <dcterms:modified xsi:type="dcterms:W3CDTF">2021-09-03T14:46:51Z</dcterms:modified>
</cp:coreProperties>
</file>