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32"/>
  </p:notesMasterIdLst>
  <p:sldIdLst>
    <p:sldId id="256" r:id="rId2"/>
    <p:sldId id="258" r:id="rId3"/>
    <p:sldId id="260" r:id="rId4"/>
    <p:sldId id="275" r:id="rId5"/>
    <p:sldId id="308" r:id="rId6"/>
    <p:sldId id="262" r:id="rId7"/>
    <p:sldId id="296" r:id="rId8"/>
    <p:sldId id="310" r:id="rId9"/>
    <p:sldId id="279" r:id="rId10"/>
    <p:sldId id="286" r:id="rId11"/>
    <p:sldId id="274" r:id="rId12"/>
    <p:sldId id="265" r:id="rId13"/>
    <p:sldId id="280" r:id="rId14"/>
    <p:sldId id="272" r:id="rId15"/>
    <p:sldId id="287" r:id="rId16"/>
    <p:sldId id="311" r:id="rId17"/>
    <p:sldId id="312" r:id="rId18"/>
    <p:sldId id="313" r:id="rId19"/>
    <p:sldId id="263" r:id="rId20"/>
    <p:sldId id="315" r:id="rId21"/>
    <p:sldId id="306" r:id="rId22"/>
    <p:sldId id="297" r:id="rId23"/>
    <p:sldId id="299" r:id="rId24"/>
    <p:sldId id="300" r:id="rId25"/>
    <p:sldId id="298" r:id="rId26"/>
    <p:sldId id="301" r:id="rId27"/>
    <p:sldId id="264" r:id="rId28"/>
    <p:sldId id="314" r:id="rId29"/>
    <p:sldId id="302" r:id="rId30"/>
    <p:sldId id="307" r:id="rId31"/>
  </p:sldIdLst>
  <p:sldSz cx="9144000" cy="5143500" type="screen16x9"/>
  <p:notesSz cx="6797675" cy="9926638"/>
  <p:embeddedFontLst>
    <p:embeddedFont>
      <p:font typeface="Calibri" panose="020F0502020204030204" pitchFamily="34" charset="0"/>
      <p:regular r:id="rId33"/>
      <p:bold r:id="rId34"/>
      <p:italic r:id="rId35"/>
      <p:boldItalic r:id="rId36"/>
    </p:embeddedFont>
    <p:embeddedFont>
      <p:font typeface="Montserrat" panose="00000500000000000000" pitchFamily="2" charset="0"/>
      <p:regular r:id="rId37"/>
      <p:bold r:id="rId38"/>
      <p:italic r:id="rId39"/>
      <p:boldItalic r:id="rId40"/>
    </p:embeddedFont>
    <p:embeddedFont>
      <p:font typeface="Montserrat ExtraBold" panose="00000900000000000000" pitchFamily="2" charset="0"/>
      <p:bold r:id="rId41"/>
      <p:italic r:id="rId42"/>
      <p:boldItalic r:id="rId43"/>
    </p:embeddedFont>
    <p:embeddedFont>
      <p:font typeface="Montserrat Light" panose="00000400000000000000" pitchFamily="2" charset="0"/>
      <p:regular r:id="rId44"/>
      <p:italic r:id="rId45"/>
    </p:embeddedFont>
    <p:embeddedFont>
      <p:font typeface="PT Sans" panose="020B0503020203020204" pitchFamily="34" charset="0"/>
      <p:regular r:id="rId46"/>
      <p:bold r:id="rId47"/>
    </p:embeddedFont>
    <p:embeddedFont>
      <p:font typeface="Roboto Light" panose="02000000000000000000" pitchFamily="2" charset="0"/>
      <p:regular r:id="rId48"/>
      <p:italic r:id="rId49"/>
    </p:embeddedFont>
    <p:embeddedFont>
      <p:font typeface="Segoe UI" panose="020B0502040204020203"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9325DA-6E26-4674-AF7F-93494EC987CA}">
  <a:tblStyle styleId="{0F9325DA-6E26-4674-AF7F-93494EC987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0966" autoAdjust="0"/>
  </p:normalViewPr>
  <p:slideViewPr>
    <p:cSldViewPr snapToGrid="0">
      <p:cViewPr varScale="1">
        <p:scale>
          <a:sx n="90" d="100"/>
          <a:sy n="90" d="100"/>
        </p:scale>
        <p:origin x="2214" y="6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5195154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ebwise.ie/parents/oversharing-onlin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5" name="Shape 62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186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Nótaí don Chainteoir // Sleamhnán Gníomhaíochta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1" i="0" u="none" baseline="0"/>
              <a:t>‘</a:t>
            </a:r>
            <a:r>
              <a:rPr lang="ga" sz="1100" b="1" i="0" u="none" baseline="0">
                <a:solidFill>
                  <a:srgbClr val="F05E43"/>
                </a:solidFill>
                <a:latin typeface="Montserrat Light" panose="020B0604020202020204" charset="0"/>
                <a:ea typeface="Segoe UI" panose="020B0502040204020203" pitchFamily="34" charset="0"/>
                <a:cs typeface="Helvetica" panose="020B0604020202020204" pitchFamily="34" charset="0"/>
              </a:rPr>
              <a:t>Bí ag obair i ngrúpaí de cheathrar leis na leideanna meán sóisialta ar leathanach 11 agus 12 a chur in ord de réir tábhachtacha.’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Tabhair 5 nóiméad don ghníomhaíocht agus 5 nóiméad do phlé grúpa</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7297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9" name="Shape 79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1" i="0" u="none" strike="noStrike" kern="1200" cap="none" baseline="0">
                <a:solidFill>
                  <a:schemeClr val="tx1"/>
                </a:solidFill>
                <a:effectLst/>
                <a:latin typeface="Arial"/>
                <a:ea typeface="Arial"/>
                <a:cs typeface="Arial"/>
                <a:sym typeface="Arial"/>
              </a:rPr>
              <a:t>Cad is Cibearbhulaíocht ann?</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Ba cheart duit labhairt le do pháiste faoi chibearbhulaíocht, nó bulaíocht ar líne, sula dtarlaíonn sí. Go hidéalach nuair a thosaíonn do pháiste ag baint úsáid as na meáin shóisialta den chéad uair, nuair atá siad ag dul ón mbunscoil go dtí an mheánscoil, agus go rialta ina dhiaidh sin.</a:t>
            </a:r>
          </a:p>
          <a:p>
            <a:pPr marL="139700" indent="0" algn="l" rtl="0">
              <a:buNone/>
            </a:pP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Tá an cineál seo bulaíochta ag éirí níos coitianta agus ag forbairt i gcónaí. Is ionann í agus bulaíocht a dhéantar ar an idirlíon agus ar theicneolaíochtaí fón póca. An fhoirm is coitianta den bhulaíocht ar líne ná ionsaithe le teachtaireachtaí míchuí nó mailíseacha. Ní gá go mbeadh teagmháil duine le duine i gceist leis an gcibearbhulaíocht agus féadann sí tarlú am ar bith (de lá agus d'oíche). </a:t>
            </a:r>
          </a:p>
          <a:p>
            <a:pPr marL="139700" indent="0" algn="l" rtl="0">
              <a:buNone/>
            </a:pPr>
            <a:r>
              <a:rPr lang="ga" sz="1100" b="0" i="0" u="none" strike="noStrike" kern="1200" cap="none" baseline="0">
                <a:solidFill>
                  <a:schemeClr val="tx1"/>
                </a:solidFill>
                <a:effectLst/>
                <a:latin typeface="Arial"/>
                <a:ea typeface="Arial"/>
                <a:cs typeface="Arial"/>
                <a:sym typeface="Arial"/>
              </a:rPr>
              <a:t>Is féidir leis an gcibearbhulaíocht go leor cineálacha bulaíochta a éascú. Mar shampla, seans go gcuirfí téacs homafóbach chuig páiste nó go bpostálfaí teachtaireachtaí nó pictiúir mhailíseacha faoi ghnéasacht nó cuma duine etc.</a:t>
            </a:r>
          </a:p>
          <a:p>
            <a:pPr marL="139700" indent="0" algn="l" rtl="0">
              <a:buNone/>
            </a:pP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Bí soiléir faoi cad atá i gceist leis an mbulaíocht ar líne. Deir na nósanna imeachta a d'fhoilsigh an Roinn Oideachais agus Scileanna le déanaí go “bhféachfar ar theachtaireacht, íomhá nó ráiteas poiblí goilliúnach aon uaire ar líonra sóisialta poiblí nó ar fhóram poiblí eile ar féidir an teachtaireacht, an íomhá nó an ráiteas sin a fheiceáil air agus/nó a bheith athráite ag daoine eile mar iompar bulaíochta”.</a:t>
            </a:r>
          </a:p>
          <a:p>
            <a:pPr marL="139700" indent="0" algn="l" rtl="0">
              <a:buNone/>
            </a:pPr>
            <a:r>
              <a:rPr lang="ga" sz="1100" b="0" i="0" u="none" strike="noStrike" kern="1200" cap="none" baseline="0">
                <a:solidFill>
                  <a:schemeClr val="tx1"/>
                </a:solidFill>
                <a:effectLst/>
                <a:latin typeface="Arial"/>
                <a:ea typeface="Arial"/>
                <a:cs typeface="Arial"/>
                <a:sym typeface="Arial"/>
              </a:rPr>
              <a:t>Is féidir le cibearbhulaíocht tarlú do dhuine ar bith. Tá sí mícheart i gcónaí agus níor chóir í a ligean tharat ná neamhaird a dhéanamh di. Tá aithne níos fearr agatsa ar do pháiste ná aon duine eile. Dá bharr sin, is tusa is fearr a aithneoidh aon chibearbhulaíocht a dhéanfaí air agus is tusa is fearr atá in ann an fhadhb a láimhseáil.</a:t>
            </a:r>
          </a:p>
          <a:p>
            <a:endParaRPr lang="g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7205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1" i="0" u="none" strike="noStrike" kern="1200" cap="none" baseline="0">
                <a:solidFill>
                  <a:schemeClr val="tx1"/>
                </a:solidFill>
                <a:effectLst/>
                <a:latin typeface="Arial"/>
                <a:ea typeface="Arial"/>
                <a:cs typeface="Arial"/>
                <a:sym typeface="Arial"/>
              </a:rPr>
              <a:t>Cad is féidir liom a dhéanamh má tá Bulaíocht á Déanamh ar mo Pháiste ar Líne?</a:t>
            </a:r>
            <a:endParaRPr lang="ga" sz="1100" b="0" i="0" u="none" strike="noStrike" kern="1200" cap="none" dirty="0">
              <a:solidFill>
                <a:schemeClr val="tx1"/>
              </a:solidFill>
              <a:effectLst/>
              <a:latin typeface="Arial"/>
              <a:ea typeface="Arial"/>
              <a:cs typeface="Arial"/>
              <a:sym typeface="Arial"/>
            </a:endParaRPr>
          </a:p>
          <a:p>
            <a:pPr algn="l" rtl="0"/>
            <a:r>
              <a:rPr lang="ga" sz="1100" b="0" i="0" u="none" strike="noStrike" kern="1200" cap="none" baseline="0">
                <a:solidFill>
                  <a:schemeClr val="tx1"/>
                </a:solidFill>
                <a:effectLst/>
                <a:latin typeface="Arial"/>
                <a:ea typeface="Arial"/>
                <a:cs typeface="Arial"/>
                <a:sym typeface="Arial"/>
              </a:rPr>
              <a:t>Mol do pháiste as ucht teacht chugat le labhairt faoin bhfadhb. Uaireanta bíonn an chéad chéim chun cabhair a lorg an-deacair. Déan iarracht guaim a choinneáil ort féin agus gan dul thar fóir. Cuir do pháiste ar a shuaimhneas trína rá leis go dtarlaíonn rudaí mar sin do go leor daoine.</a:t>
            </a:r>
          </a:p>
          <a:p>
            <a:pPr algn="l" rtl="0"/>
            <a:r>
              <a:rPr lang="ga" sz="1100" b="0" i="0" u="none" strike="noStrike" kern="1200" cap="none" baseline="0">
                <a:solidFill>
                  <a:schemeClr val="tx1"/>
                </a:solidFill>
                <a:effectLst/>
                <a:latin typeface="Arial"/>
                <a:ea typeface="Arial"/>
                <a:cs typeface="Arial"/>
                <a:sym typeface="Arial"/>
              </a:rPr>
              <a:t>An chéad rud a dhéanfaidh tú ná éisteacht. Éist agus tabhair tacaíocht, ná déan do pháiste a chiapadh le ceisteanna. Má tháinig sé chugat chun cabhair a lorg, léiríonn sé sin go bhfuil muinín aige asat. Bí cúramach gan dochar a dhéanamh den mhuinín sin; ná caill an cloigeann agus ná déan aon rud nach bhfuil sé compordach leis. Ag an am céanna, ba cheart go mbeadh sé soiléir go mb'fhéidir go mbeadh ort labhairt le múinteoirí agus le tuismitheoirí na bpáistí eile atá páirteach chun cabhrú leis. </a:t>
            </a:r>
          </a:p>
          <a:p>
            <a:pPr algn="l" rtl="0"/>
            <a:r>
              <a:rPr lang="ga" sz="1100" b="0" i="0" u="none" strike="noStrike" kern="1200" cap="none" baseline="0">
                <a:solidFill>
                  <a:schemeClr val="tx1"/>
                </a:solidFill>
                <a:effectLst/>
                <a:latin typeface="Arial"/>
                <a:ea typeface="Arial"/>
                <a:cs typeface="Arial"/>
                <a:sym typeface="Arial"/>
              </a:rPr>
              <a:t>A luaithe is atá tú cinnte go bhfuil bulaíocht ar bun, ba chóir duit dul i dteagmháil le scoil nó le hógeagraíocht do pháiste. Má tá an chibearbhulaíocht tromchúiseach, nó más féidir léi a bheith coiriúil, d'fhéadfá teagmháil a dhéanamh leis na Gardaí áitiúla. </a:t>
            </a:r>
          </a:p>
          <a:p>
            <a:pPr algn="l" rtl="0"/>
            <a:r>
              <a:rPr lang="ga" sz="1100" b="0" i="0" u="none" strike="noStrike" kern="1200" cap="none" baseline="0">
                <a:solidFill>
                  <a:schemeClr val="tx1"/>
                </a:solidFill>
                <a:effectLst/>
                <a:latin typeface="Arial"/>
                <a:ea typeface="Arial"/>
                <a:cs typeface="Arial"/>
                <a:sym typeface="Arial"/>
              </a:rPr>
              <a:t>Tá freagracht ar leith ar scoileanna dul i ngleic leis an mbulaíocht. Má bhaineann an bhulaíocht leis an scoil, labhair le múinteoir do pháiste. Is féidir le dalta nó tuismitheoir aon ábhar imní a bhaineann leis an mbulaíocht a roinnt le múinteoir ar bith sa scoil. Ní mór do mhúinteoirí na bearta cuí a dhéanamh i dtaobh tuairisc a thabhairt ar iompar bulaíochta de réir pholasaí frithbhulaíochta na scoile. Ní mór do gach scoil ‘Polasaí Frithbhulaíochta’ a bheith aici. Ba cheart duit polasaí do scoile a léamh chun go dtuigfidh tú na céimeanna a bheidh le tógáil más gá.</a:t>
            </a:r>
          </a:p>
          <a:p>
            <a:pPr algn="l" rtl="0"/>
            <a:r>
              <a:rPr lang="ga" sz="1100" b="0" i="0" u="none" strike="noStrike" kern="1200" cap="none" baseline="0">
                <a:solidFill>
                  <a:schemeClr val="tx1"/>
                </a:solidFill>
                <a:effectLst/>
                <a:latin typeface="Arial"/>
                <a:ea typeface="Arial"/>
                <a:cs typeface="Arial"/>
                <a:sym typeface="Arial"/>
              </a:rPr>
              <a:t>Tá sé tábhachtach iarraidh ar do pháiste labhairt leat faoin gcibearbhulaíocht má tá tú chun timpeallacht oscailte dhearfach a choimeád. Féadfaidh sé seo cuidiú leat dul i ngleic leis an gcás. Féadfaidh freagairt dhiúltach, mar shampla bac a chur ar úsáid a bhaint as an idirlíon nó as fón póca, cuid mhór dochair a dhéanamh agus seans nach n-inseofar duit faoin gcibearbhulaíocht má tharlaíonn sí arís.</a:t>
            </a:r>
          </a:p>
          <a:p>
            <a:pPr algn="l" rtl="0"/>
            <a:r>
              <a:rPr lang="ga" sz="1100" b="0" i="0" u="none" strike="noStrike" kern="1200" cap="none" baseline="0">
                <a:solidFill>
                  <a:schemeClr val="tx1"/>
                </a:solidFill>
                <a:effectLst/>
                <a:latin typeface="Arial"/>
                <a:ea typeface="Arial"/>
                <a:cs typeface="Arial"/>
                <a:sym typeface="Arial"/>
              </a:rPr>
              <a:t>Cabhraigh le do pháiste a mhuinín agus a fhéinmheas a ardú in áiteanna eile. Is féidir tacú leis seo trí imeachtaí taobh amuigh den scoil, cosúil le spórt, ceol nó gníomhaíochtaí ealaíne. Má tá do pháiste an-trína chéile, tá sé tábhachtach go bhfuil duine aige lenar féidir leis labhairt. Seans go bhféadfadh comhairleoir proifisiúnta cabhrú leis. Cuireann Líne Chabhrach na Leanaí seirbhís tacaíochta éisteachta ar fáil do pháistí.</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02142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8" name="Shape 85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1" i="0" u="none" strike="noStrike" cap="none" baseline="0">
                <a:solidFill>
                  <a:srgbClr val="000000"/>
                </a:solidFill>
                <a:effectLst/>
                <a:latin typeface="Arial"/>
                <a:ea typeface="Arial"/>
                <a:cs typeface="Arial"/>
                <a:sym typeface="Arial"/>
              </a:rPr>
              <a:t>Cén Chomhairle a Chuirfidh Mé ar mo Pháiste?</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Ná Freagair: Níor cheart do dhaoine óga freagra a thabhairt choíche ar theachtaireachtaí a chuireann isteach orthu nó a chiapann iad. Is breá leis an mbulaí a fháil amach gur chuir siad isteach ar an duine. Cuireann sé leis an bhfadhb má thugtar freagairt dóibh agus téann cúrsaí in olcas dá bharr</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Coimeád na Teachtaireachtaí: Beidh do pháiste ábalta taifead a choimeád ar an mbulaíocht, ar na dátaí agus ar na hamanna, má dhéanann sé teachtaireachtaí mioscaiseacha a choimeád. Beidh sé seo úsáideach d’aon scoil ina dhiaidh sin nó le haghaidh imscrúdú na nGardaí</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Cuir bac ar an Seoltóir: Ní chaithfidh duine ar bith cur suas le ciapadh ó dhuine eile. Is féidir le páistí bac a chur ar theagmhálaithe trí sholáthróirí seirbhíse ar fhóin phóca, ar láithreáin líonraithe shóisialta nó i seomraí comhrá.</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Déan Fadhbanna a Thuairisciú: Déan cinnte go dtuairiscíonn do pháiste cásanna ar bith cibearbhulaíochta do shuíomhanna gréasáin nó do sholáthróirí seirbhíse. Tá uirlisí tuairiscithe ar shuíomhanna amhail Facebook. Ach úsáid a bhaint as na huirlisí seo, beidh do pháiste ag tabhairt faisnéis thábhachtach do dhaoine ar féidir leo cuidiú le díothú na cibearbhulaíochta.</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Ní foláir do pháistí tuiscint a fháil ar an dochar mothúcháin a d’fhéadfadh an chibearbhulaíocht agus gach cineál bulaíochta eile, a dhéanamh. Tá an uile chineál bulaíochta ina n-ábhar crá agus péine agus ba cheart deireadh a chur le gach sórt bulaíochta. Spreagfar na páistí chun a bheith ina n-úsáideoirí idirlín níos freagraí agus níos tuisceanaí má chuirtear an méid seo ina luí orthu agus trí bhéim a leagan ar a thábhachtaí atá sé gníomhú má tá bulaíocht á déanamh ar dhuine éigin eile.</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6259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Shape 77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3" name="Shape 77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1" i="0" u="none" strike="noStrike" cap="none" baseline="0">
                <a:solidFill>
                  <a:srgbClr val="000000"/>
                </a:solidFill>
                <a:effectLst/>
                <a:latin typeface="Arial"/>
                <a:ea typeface="Arial"/>
                <a:cs typeface="Arial"/>
                <a:sym typeface="Arial"/>
              </a:rPr>
              <a:t>Cad is lorg digiteach ann?</a:t>
            </a:r>
            <a:endParaRPr lang="ga" b="0" dirty="0">
              <a:effectLst/>
            </a:endParaRPr>
          </a:p>
          <a:p>
            <a:pPr marL="139700" indent="0" algn="l" rtl="0">
              <a:buNone/>
            </a:pPr>
            <a:r>
              <a:rPr lang="ga" sz="1100" b="0" i="0" u="none" strike="noStrike" cap="none" baseline="0">
                <a:solidFill>
                  <a:srgbClr val="000000"/>
                </a:solidFill>
                <a:effectLst/>
                <a:latin typeface="Arial"/>
                <a:ea typeface="Arial"/>
                <a:cs typeface="Arial"/>
                <a:sym typeface="Arial"/>
              </a:rPr>
              <a:t>An fhaisnéis a fhágaimid aon uair a bhainimid úsáid as an idirlíon.</a:t>
            </a:r>
            <a:endParaRPr lang="ga" b="0" dirty="0">
              <a:effectLst/>
            </a:endParaRPr>
          </a:p>
          <a:p>
            <a:pPr marL="139700" indent="0" algn="l" rtl="0">
              <a:buNone/>
            </a:pPr>
            <a:r>
              <a:rPr lang="ga" sz="1100" b="0" i="0" u="none" strike="noStrike" cap="none" baseline="0">
                <a:solidFill>
                  <a:srgbClr val="000000"/>
                </a:solidFill>
                <a:effectLst/>
                <a:latin typeface="Arial"/>
                <a:ea typeface="Arial"/>
                <a:cs typeface="Arial"/>
                <a:sym typeface="Arial"/>
              </a:rPr>
              <a:t>Aon uair a théimid ar líne fágaimid rian nó lorg. Áiríonn do lorg digiteach na suíomhanna gréasáin a dtugann tú cuairt orthu, ríomhphoist a sheolann tú, faisnéis a thugann tú do shuíomhanna gréasáin nó líonraí sóisialta, na grianghraif a roinneann tú ar líne agus na rudaí a roinneann daoine eile fút.</a:t>
            </a:r>
            <a:endParaRPr lang="ga" b="0" dirty="0">
              <a:effectLst/>
            </a:endParaRPr>
          </a:p>
          <a:p>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Cinntigh go bhfuil eispéireas dearfach ag do pháiste ar líne leis na leideanna seo maidir le do chlú ar líne a bhainistiú. </a:t>
            </a:r>
            <a:endParaRPr lang="ga" b="0" dirty="0">
              <a:effectLst/>
            </a:endParaRPr>
          </a:p>
          <a:p>
            <a:pPr marL="139700" indent="0" algn="l" rtl="0">
              <a:buNone/>
            </a:pPr>
            <a:r>
              <a:rPr lang="ga" sz="1100" b="1" i="0" u="none" strike="noStrike" cap="none" baseline="0">
                <a:solidFill>
                  <a:srgbClr val="000000"/>
                </a:solidFill>
                <a:effectLst/>
                <a:latin typeface="Arial"/>
                <a:ea typeface="Arial"/>
                <a:cs typeface="Arial"/>
                <a:sym typeface="Arial"/>
              </a:rPr>
              <a:t>1.       Déan seiceáil ar do shocruithe </a:t>
            </a:r>
            <a:endParaRPr lang="ga" b="0" dirty="0">
              <a:effectLst/>
            </a:endParaRPr>
          </a:p>
          <a:p>
            <a:pPr marL="139700" indent="0" algn="l" rtl="0">
              <a:buNone/>
            </a:pPr>
            <a:r>
              <a:rPr lang="ga" sz="1100" b="0" i="0" u="none" strike="noStrike" cap="none" baseline="0">
                <a:solidFill>
                  <a:srgbClr val="000000"/>
                </a:solidFill>
                <a:effectLst/>
                <a:latin typeface="Arial"/>
                <a:ea typeface="Arial"/>
                <a:cs typeface="Arial"/>
                <a:sym typeface="Arial"/>
              </a:rPr>
              <a:t>Tá réamhshocruithe poiblí ag roinnt de na meáin shóisialta a bhfuil tóir orthu, mar sin is féidir le gach duine féachaint ar ár ngrianghraif, ar an méid a roinnimid agus an méid faoina labhraímid. Seiceáil go rialta do shocruithe príobháideachais ar do chuntais shóisialta agus ar aipeanna. Molaimid an socrú ‘cairde amháin’ a roghnú do do phróifíl ar líne.</a:t>
            </a:r>
            <a:endParaRPr lang="ga" b="0" dirty="0">
              <a:effectLst/>
            </a:endParaRPr>
          </a:p>
          <a:p>
            <a:pPr marL="139700" indent="0" algn="l" rtl="0">
              <a:buNone/>
            </a:pPr>
            <a:r>
              <a:rPr lang="ga" sz="1100" b="1" i="0" u="none" strike="noStrike" cap="none" baseline="0">
                <a:solidFill>
                  <a:srgbClr val="000000"/>
                </a:solidFill>
                <a:effectLst/>
                <a:latin typeface="Arial"/>
                <a:ea typeface="Arial"/>
                <a:cs typeface="Arial"/>
                <a:sym typeface="Arial"/>
              </a:rPr>
              <a:t>2.       Déan taighde</a:t>
            </a:r>
            <a:endParaRPr lang="ga" b="0" dirty="0">
              <a:effectLst/>
            </a:endParaRPr>
          </a:p>
          <a:p>
            <a:pPr marL="139700" indent="0" algn="l" rtl="0">
              <a:buNone/>
            </a:pPr>
            <a:r>
              <a:rPr lang="ga" sz="1100" b="0" i="0" u="none" strike="noStrike" cap="none" baseline="0">
                <a:solidFill>
                  <a:srgbClr val="000000"/>
                </a:solidFill>
                <a:effectLst/>
                <a:latin typeface="Arial"/>
                <a:ea typeface="Arial"/>
                <a:cs typeface="Arial"/>
                <a:sym typeface="Arial"/>
              </a:rPr>
              <a:t>Déan cuardach gasta ort féin ar líne. Má thagann tú ar rud nach dtaitníonn leat, déan tuairisc air leis an suíomh gréasáin nó leis an óstach líonra ag iarraidh go mbainfear an t-ábhar.</a:t>
            </a:r>
            <a:endParaRPr lang="ga" b="0" dirty="0">
              <a:effectLst/>
            </a:endParaRPr>
          </a:p>
          <a:p>
            <a:pPr marL="139700" indent="0" algn="l" rtl="0">
              <a:buNone/>
            </a:pPr>
            <a:r>
              <a:rPr lang="ga" sz="1100" b="1" i="0" u="none" strike="noStrike" cap="none" baseline="0">
                <a:solidFill>
                  <a:srgbClr val="000000"/>
                </a:solidFill>
                <a:effectLst/>
                <a:latin typeface="Arial"/>
                <a:ea typeface="Arial"/>
                <a:cs typeface="Arial"/>
                <a:sym typeface="Arial"/>
              </a:rPr>
              <a:t>3.       Cruthaigh pasfhocail láidre</a:t>
            </a:r>
            <a:endParaRPr lang="ga" b="0" dirty="0">
              <a:effectLst/>
            </a:endParaRPr>
          </a:p>
          <a:p>
            <a:pPr marL="139700" indent="0" algn="l" rtl="0">
              <a:buNone/>
            </a:pPr>
            <a:r>
              <a:rPr lang="ga" sz="1100" b="0" i="0" u="none" strike="noStrike" cap="none" baseline="0">
                <a:solidFill>
                  <a:srgbClr val="000000"/>
                </a:solidFill>
                <a:effectLst/>
                <a:latin typeface="Arial"/>
                <a:ea typeface="Arial"/>
                <a:cs typeface="Arial"/>
                <a:sym typeface="Arial"/>
              </a:rPr>
              <a:t>Bíonn na meáin shóisialta ag athrú go gasta, tá sé éasca dearmad a dhéanamh ar sheanchuntais atá againn. Mura bhfuil tú ag úsáid cuntas, scrios nó díghníomhachtaigh é, cabhraíonn sé sin chun bac a chur ar do chuntais/phróifíl a haiceáil.</a:t>
            </a:r>
            <a:endParaRPr lang="ga" b="0" dirty="0">
              <a:effectLst/>
            </a:endParaRPr>
          </a:p>
          <a:p>
            <a:pPr marL="139700" indent="0" algn="l" rtl="0">
              <a:buNone/>
            </a:pPr>
            <a:r>
              <a:rPr lang="ga" sz="1100" b="1" i="0" u="none" strike="noStrike" cap="none" baseline="0">
                <a:solidFill>
                  <a:srgbClr val="000000"/>
                </a:solidFill>
                <a:effectLst/>
                <a:latin typeface="Arial"/>
                <a:ea typeface="Arial"/>
                <a:cs typeface="Arial"/>
                <a:sym typeface="Arial"/>
              </a:rPr>
              <a:t>4.       Bí cineálta ar líne </a:t>
            </a:r>
            <a:endParaRPr lang="ga" b="0" dirty="0">
              <a:effectLst/>
            </a:endParaRPr>
          </a:p>
          <a:p>
            <a:pPr marL="139700" indent="0" algn="l" rtl="0">
              <a:buNone/>
            </a:pPr>
            <a:r>
              <a:rPr lang="ga" sz="1100" b="0" i="0" u="none" strike="noStrike" cap="none" baseline="0">
                <a:solidFill>
                  <a:srgbClr val="000000"/>
                </a:solidFill>
                <a:effectLst/>
                <a:latin typeface="Arial"/>
                <a:ea typeface="Arial"/>
                <a:cs typeface="Arial"/>
                <a:sym typeface="Arial"/>
              </a:rPr>
              <a:t>Is féidir leis an méid a dhéanaimid ar líne a bheith dár leanúint, déan cinnte go mbeidh tionchar dearfach agat. Más ag cur tús le blag atá tú, nó ag tarraingt aird ar rud atá tábhachtach duit nó más tusa an chéad Mark Zuckerberg eile... níl teorainn leis na deiseanna atá ann!</a:t>
            </a:r>
            <a:endParaRPr lang="ga" b="0" dirty="0">
              <a:effectLst/>
            </a:endParaRPr>
          </a:p>
          <a:p>
            <a:pPr marL="139700" indent="0" algn="l" rtl="0">
              <a:buNone/>
            </a:pPr>
            <a:r>
              <a:rPr lang="ga" sz="1100" b="1" i="0" u="none" strike="noStrike" cap="none" baseline="0">
                <a:solidFill>
                  <a:srgbClr val="000000"/>
                </a:solidFill>
                <a:effectLst/>
                <a:latin typeface="Arial"/>
                <a:ea typeface="Arial"/>
                <a:cs typeface="Arial"/>
                <a:sym typeface="Arial"/>
              </a:rPr>
              <a:t>5.       Smaoinigh sula ndéanfaidh tú postáil</a:t>
            </a:r>
            <a:endParaRPr lang="ga" b="0" dirty="0">
              <a:effectLst/>
            </a:endParaRPr>
          </a:p>
          <a:p>
            <a:pPr marL="139700" indent="0" algn="l" rtl="0">
              <a:buNone/>
            </a:pPr>
            <a:r>
              <a:rPr lang="ga" sz="1100" b="0" i="0" u="none" strike="noStrike" cap="none" baseline="0">
                <a:solidFill>
                  <a:srgbClr val="000000"/>
                </a:solidFill>
                <a:effectLst/>
                <a:latin typeface="Arial"/>
                <a:ea typeface="Arial"/>
                <a:cs typeface="Arial"/>
                <a:sym typeface="Arial"/>
              </a:rPr>
              <a:t>Sula ndéanfaidh tú postáil, cliceáil ar “is maith liom”, trácht ar rud nó tvuít... cuir an cheist ort féin, an rud é seo a bhfuil tú sásta go mbeidh gach duine in ann féachaint air? Mura bhfuil tú cinnte faoi rud a phostáil ar líne bain úsáid as an múnla THINK nó cuir na ceisteanna seo a leanas ort féin &gt;&gt;&gt; Cuir ort an cheist an bhfuil sé Fíor? An bhfuil sé Cabhrach? An bhfuil sé Dleathach? An bhfuil sé Riachtanach? An bhfuil sé Cineálta?</a:t>
            </a:r>
            <a:endParaRPr lang="ga" b="0" dirty="0">
              <a:effectLst/>
            </a:endParaRPr>
          </a:p>
          <a:p>
            <a:pPr marL="139700" indent="0" algn="l" rtl="0">
              <a:buNone/>
            </a:pPr>
            <a:br>
              <a:rPr lang="ga"/>
            </a:br>
            <a:endParaRPr dirty="0"/>
          </a:p>
        </p:txBody>
      </p:sp>
    </p:spTree>
    <p:extLst>
      <p:ext uri="{BB962C8B-B14F-4D97-AF65-F5344CB8AC3E}">
        <p14:creationId xmlns:p14="http://schemas.microsoft.com/office/powerpoint/2010/main" val="173736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ga" b="1" i="0" u="none" baseline="0"/>
              <a:t>Ábhar imní eile atá ag tuismitheoirí maidir le húsáid idirlín a bpáiste ná teacht ar ábhar neamhoiriúnach. D'fhéadfadh sé seo cur isteach ar pháistí agus mar sin tá sé tábhachtach go mbeadh tuismitheoirí ar an eolas faoi na rioscaí agus conas déileáil le ceisteanna a d'fhéadfadh teacht chun cinn de réir mar a dhéanann a bpáiste</a:t>
            </a:r>
            <a:r>
              <a:rPr lang="ga" b="0" i="0" u="none" baseline="0"/>
              <a:t> </a:t>
            </a:r>
            <a:r>
              <a:rPr lang="ga" b="1" i="0" u="none" baseline="0"/>
              <a:t>taiscéalaíocht ar an idirlíon. Tá sé tábhachtach freisin go dtuigeann tuismitheoirí gur próiseas leanúnach é seo, mar sin cinnteoidh comhráite rialta lena bpáistí go mbeidh níos mó seans ann go mbeidh eispéiris dhearfacha acu ar líne agus go mbeidh siad in ann déileáil níos fearr le haon ábhar diúltach a d’fhéadfadh teacht aníos. </a:t>
            </a:r>
            <a:r>
              <a:rPr lang="ga" b="0" i="0" u="none" baseline="0"/>
              <a:t>Áirítear ábhar a bhaineann le gnéas, foréigean, leithcheal, tuairisciú ar choireacht ghrafach, andúil i ndrugaí, agus adhradh cultais in ábhar dochrach. Cé nach bhfuil sé toirmiscthe go sainráite de réir dlí, d'fhéadfadh ábhar den chineál seo dochar a dhéanamh, i gcás daoine aonair áirithe. </a:t>
            </a:r>
          </a:p>
          <a:p>
            <a:pPr marL="139700" indent="0" algn="l" rtl="0">
              <a:spcBef>
                <a:spcPct val="0"/>
              </a:spcBef>
              <a:buNone/>
              <a:defRPr/>
            </a:pPr>
            <a:endParaRPr lang="ga" dirty="0"/>
          </a:p>
          <a:p>
            <a:pPr marL="139700" indent="0" algn="l" rtl="0">
              <a:spcBef>
                <a:spcPct val="0"/>
              </a:spcBef>
              <a:buNone/>
              <a:defRPr/>
            </a:pPr>
            <a:r>
              <a:rPr lang="ga" b="0" i="0" u="none" baseline="0"/>
              <a:t>Glactar leis go ginearálta i measc tuismitheoirí agus oideachasóirí go bhféadfadh ábhar dochrach a bheith ina chúis le bréagchreidimh agus tuairimí ar an domhan atá as riocht. Is gnách go gcreideann páistí gach rud a léann siad ar líne. Glacann siad leis go mbaineann na seiceálacha agus na rialacháin chéanna a bhaineann le saothair chlóite le hábhar ar líne freisin. Úsáideann an chuid is mó de pháistí an tIdirlíon le haghaidh obair scoile – is minic gur obair thionscadail é seo a dhéantar sa bhaile. Caithfear cabhrú leo straitéisí a fhorbairt chun dul i ngleic leis an bhfaisnéis agus leis an gcumhacht a bhaineann leis an Idirlíon</a:t>
            </a:r>
          </a:p>
          <a:p>
            <a:pPr marL="139700" indent="0" algn="l" rtl="0" eaLnBrk="1" hangingPunct="1">
              <a:spcBef>
                <a:spcPct val="0"/>
              </a:spcBef>
              <a:buNone/>
            </a:pPr>
            <a:endParaRPr lang="ga" altLang="en-US" dirty="0"/>
          </a:p>
          <a:p>
            <a:pPr marL="139700" indent="0" algn="l" rtl="0" eaLnBrk="1" hangingPunct="1">
              <a:spcBef>
                <a:spcPct val="0"/>
              </a:spcBef>
              <a:buNone/>
            </a:pPr>
            <a:r>
              <a:rPr lang="ga" b="0" i="0" u="none" baseline="0"/>
              <a:t>Seo cúpla ábhar cainte chun cabhrú leat comhrá a thosú ar cad atá le déanamh má thagann rud éigin míthaitneamhach chun cinn agus do pháiste ar líne</a:t>
            </a:r>
          </a:p>
          <a:p>
            <a:pPr marL="139700" indent="0" algn="l" rtl="0" eaLnBrk="1" hangingPunct="1">
              <a:spcBef>
                <a:spcPct val="0"/>
              </a:spcBef>
              <a:buNone/>
            </a:pPr>
            <a:r>
              <a:rPr lang="ga" b="0" i="0" u="none" baseline="0"/>
              <a:t>Faisnéis Neamhiontaofa</a:t>
            </a:r>
          </a:p>
          <a:p>
            <a:pPr marL="139700" indent="0" algn="l" rtl="0" eaLnBrk="1" hangingPunct="1">
              <a:spcBef>
                <a:spcPct val="0"/>
              </a:spcBef>
              <a:buNone/>
            </a:pPr>
            <a:endParaRPr lang="ga" altLang="en-US" b="1" dirty="0"/>
          </a:p>
          <a:p>
            <a:pPr marL="457200" indent="-317500" algn="l" rtl="0" eaLnBrk="1" hangingPunct="1">
              <a:spcBef>
                <a:spcPct val="0"/>
              </a:spcBef>
            </a:pPr>
            <a:r>
              <a:rPr lang="ga" b="1" i="0" u="none" baseline="0"/>
              <a:t>Ábhar Foréigneach</a:t>
            </a:r>
          </a:p>
          <a:p>
            <a:pPr marL="139700" indent="0" algn="l" rtl="0" eaLnBrk="1" hangingPunct="1">
              <a:spcBef>
                <a:spcPct val="0"/>
              </a:spcBef>
              <a:buNone/>
            </a:pPr>
            <a:r>
              <a:rPr lang="ga" b="0" i="0" u="none" baseline="0"/>
              <a:t>Más ar fhíschluiche, ar na meáin shóisialta nó ar shuíomh físe atá sé, d'fhéadfadh do pháiste teacht ar ábhar foréigneach ar líne. Tá sé tábhachtach go dtuigeann sé má thagann sé ar ábhar den saghas sin gur chóir dó teacht chugat agus labhairt leat faoi. Mínigh do do pháiste má thagann siad ar aon rud a chuireann as dó gur chóir dó an ríomhaire a dhúnadh nó an gléas a chur síos, teacht chugat agus labhairt leat faoi. Is féidir leat aon ábhar neamhoiriúnach a thuairisciú le hóstach an tsuímh. I gcás cluichíochta, ba chóir go mbeadh tuismitheoirí eolach ar na cluichí a bhfuil a bpáiste ag baint úsáid astu. Molaimid go ndéanfaidh tuismitheoirí an rátáil aoise a sheiceáil agus ábhar maslach sna cluichí a fhiosrú sula ndéanfaidh siad comhaontuithe lena bpáiste. (Tabhair faoi deara go mbeimid ag déanamh tuilleadh cíortha ar chluichíocht sa chéad alt eile). </a:t>
            </a:r>
            <a:endParaRPr lang="ga" altLang="en-US" dirty="0"/>
          </a:p>
          <a:p>
            <a:pPr marL="139700" indent="0" algn="l" rtl="0" eaLnBrk="1" hangingPunct="1">
              <a:spcBef>
                <a:spcPct val="0"/>
              </a:spcBef>
              <a:buNone/>
            </a:pPr>
            <a:endParaRPr lang="ga" altLang="en-US" b="1" dirty="0"/>
          </a:p>
          <a:p>
            <a:pPr marL="457200" indent="-317500" algn="l" rtl="0" eaLnBrk="1" hangingPunct="1">
              <a:spcBef>
                <a:spcPct val="0"/>
              </a:spcBef>
            </a:pPr>
            <a:r>
              <a:rPr lang="ga" b="1" i="0" u="none" baseline="0"/>
              <a:t>Pornagrafaíocht Ar Líne</a:t>
            </a:r>
          </a:p>
          <a:p>
            <a:pPr marL="139700" indent="0" algn="l" rtl="0" eaLnBrk="1" hangingPunct="1">
              <a:spcBef>
                <a:spcPct val="0"/>
              </a:spcBef>
              <a:buNone/>
            </a:pPr>
            <a:r>
              <a:rPr lang="ga" sz="1100" b="0" i="0" u="none" strike="noStrike" cap="none" baseline="0">
                <a:solidFill>
                  <a:srgbClr val="000000"/>
                </a:solidFill>
                <a:effectLst/>
                <a:latin typeface="Arial"/>
                <a:ea typeface="Arial"/>
                <a:cs typeface="Arial"/>
                <a:sym typeface="Arial"/>
              </a:rPr>
              <a:t>Is é an chaoi a bhfuil sé sa lá atá inniu ann go dtiocfaidh do pháiste ar phornagrafaíocht ar an idirlíon, bíodh sé trí thimpiste nó d'aon ghnó. B’fhéidir go mbeadh ort labhairt le do pháiste má thagann sé ar ábhar pornagrafaíochta neamhoiriúnach ar líne trí thimpiste. Mínigh do do pháiste go bhfuil rudaí áirithe ann do dhaoine fásta amháin agus má fheiceann sé aon rud ar an idirlíon riamh a chuireann as dó gur cheart dó teacht chugat agus insint duit faoi. Bí díreach agus abair leis má fheiceann sé pictiúir riamh de dhuine atá nocht, gur cheart dó teacht chugat agus insint duit faoi.</a:t>
            </a:r>
          </a:p>
          <a:p>
            <a:pPr marL="139700" indent="0" algn="l" rtl="0" eaLnBrk="1" hangingPunct="1">
              <a:spcBef>
                <a:spcPct val="0"/>
              </a:spcBef>
              <a:buNone/>
            </a:pPr>
            <a:endParaRPr lang="ga" altLang="en-US" dirty="0"/>
          </a:p>
          <a:p>
            <a:pPr marL="457200" indent="-317500" algn="l" rtl="0" eaLnBrk="1" hangingPunct="1">
              <a:spcBef>
                <a:spcPct val="0"/>
              </a:spcBef>
            </a:pPr>
            <a:r>
              <a:rPr lang="ga" b="1" i="0" u="none" baseline="0"/>
              <a:t>Fuath a Chur Chun Cinn</a:t>
            </a: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ga" sz="1100" b="0" i="0" u="none" strike="noStrike" cap="none" baseline="0">
                <a:solidFill>
                  <a:srgbClr val="000000"/>
                </a:solidFill>
                <a:effectLst/>
                <a:latin typeface="Arial"/>
                <a:ea typeface="Arial"/>
                <a:cs typeface="Arial"/>
                <a:sym typeface="Arial"/>
              </a:rPr>
              <a:t>Is uirlis chumhachtach é an t-idirlíon chun teachtaireachtaí a scaipeadh, rud a d'fhéadfadh a bheith ina rud maith ach tá baol ann go dtiocfaí ar mhí-úsáid ar líne agus ar fhuathchaint. </a:t>
            </a:r>
            <a:r>
              <a:rPr lang="ga" b="0" i="0" u="none" baseline="0"/>
              <a:t>Tá sé tábhachtach go dtuigeann do pháiste cad</a:t>
            </a:r>
            <a:r>
              <a:rPr lang="ga" sz="1100" b="0" i="0" u="none" strike="noStrike" cap="none" baseline="0">
                <a:solidFill>
                  <a:srgbClr val="000000"/>
                </a:solidFill>
                <a:effectLst/>
                <a:latin typeface="Arial"/>
                <a:ea typeface="Arial"/>
                <a:cs typeface="Arial"/>
                <a:sym typeface="Arial"/>
              </a:rPr>
              <a:t> atá​ ​le déanamh má thagann sé ar ábhar nó ar chaint a chuireann as dó. Ba chóir maoirseacht a dhéanamh ar pháistí óga agus iad ar an idirlíon. Abair leo é a thaispeáint duit agus labhairt leat faoi má fheiceann siad an cineál seo ábhair. Mar thuismitheoir is féidir leat an t-ábhar a thuairisciú le hóstach an tsuímh. D’fhéadfadh sé a bheith ina am maith freisin athbhreithniú a dhéanamh ar rialúcháin tuismitheoirí. </a:t>
            </a:r>
            <a:endParaRPr lang="ga" sz="1100" b="0" i="0" u="none" strike="noStrike" cap="none" dirty="0">
              <a:solidFill>
                <a:srgbClr val="000000"/>
              </a:solidFill>
              <a:effectLst/>
              <a:latin typeface="Arial"/>
              <a:ea typeface="Arial"/>
              <a:cs typeface="Arial"/>
              <a:sym typeface="Arial"/>
            </a:endParaRP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endParaRPr lang="ga" altLang="en-US" dirty="0"/>
          </a:p>
          <a:p>
            <a:pPr algn="l" rtl="0"/>
            <a:r>
              <a:rPr lang="ga" sz="1100" b="1" i="0" u="none" strike="noStrike" cap="none" baseline="0">
                <a:solidFill>
                  <a:srgbClr val="000000"/>
                </a:solidFill>
                <a:effectLst/>
                <a:latin typeface="Arial"/>
                <a:ea typeface="Arial"/>
                <a:cs typeface="Arial"/>
                <a:sym typeface="Arial"/>
              </a:rPr>
              <a:t>Faisnéis Neamhiontaofa</a:t>
            </a:r>
          </a:p>
          <a:p>
            <a:pPr marL="139700" indent="0" algn="l" rtl="0" fontAlgn="base">
              <a:buNone/>
            </a:pPr>
            <a:r>
              <a:rPr lang="ga" sz="1100" b="0" i="0" u="none" strike="noStrike" cap="none" baseline="0">
                <a:solidFill>
                  <a:srgbClr val="000000"/>
                </a:solidFill>
                <a:effectLst/>
                <a:latin typeface="Arial"/>
                <a:ea typeface="Arial"/>
                <a:cs typeface="Arial"/>
                <a:sym typeface="Arial"/>
              </a:rPr>
              <a:t>Léirigh do do pháiste conas faisnéis a mheas agus dearcadh criticiúil a ghlacadh i leith na faisnéise a aimsíonn sé ar líne.</a:t>
            </a:r>
            <a:r>
              <a:rPr lang="ga" sz="1100" b="1" i="0" u="none" strike="noStrike" cap="none" baseline="0">
                <a:solidFill>
                  <a:srgbClr val="000000"/>
                </a:solidFill>
                <a:effectLst/>
                <a:latin typeface="Arial"/>
                <a:ea typeface="Arial"/>
                <a:cs typeface="Arial"/>
                <a:sym typeface="Arial"/>
              </a:rPr>
              <a:t> </a:t>
            </a:r>
            <a:r>
              <a:rPr lang="ga" sz="1100" b="0" i="0" u="none" strike="noStrike" cap="none" baseline="0">
                <a:solidFill>
                  <a:srgbClr val="000000"/>
                </a:solidFill>
                <a:effectLst/>
                <a:latin typeface="Arial"/>
                <a:ea typeface="Arial"/>
                <a:cs typeface="Arial"/>
                <a:sym typeface="Arial"/>
              </a:rPr>
              <a:t>Baineann an chuid is mó de pháistí úsáid as an idirlíon chun a gcuid eolais féin maidir le hobair scoile agus spéiseanna pearsanta a fheabhsú agus a fhorbairt. Ba cheart go dtuigfeadh páistí nach bhfuil an fhaisnéis ar fad a aimsíonn siad ar líne ceart, cruinn ná ábhartha. Cuirtear a leanas san áireamh agus muid ag labhairt ar fhaisnéis neamhiontaofa; </a:t>
            </a:r>
            <a:r>
              <a:rPr lang="ga" b="0" i="0" u="none" baseline="0"/>
              <a:t>ábhar cosúil le clicmhealladh, poist urraithe ó bhlagadóirí/thionchairí, bréagnuacht, camscéimeanna ar líne. </a:t>
            </a:r>
            <a:r>
              <a:rPr lang="ga" sz="1100" b="0" i="0" u="none" strike="noStrike" cap="none" baseline="0">
                <a:solidFill>
                  <a:srgbClr val="000000"/>
                </a:solidFill>
                <a:effectLst/>
                <a:latin typeface="Arial"/>
                <a:ea typeface="Arial"/>
                <a:cs typeface="Arial"/>
                <a:sym typeface="Arial"/>
              </a:rPr>
              <a:t>Taispeáin do do pháiste conas an fhaisnéis a aimsíonn sé a dheimhniú trína cur i gcomparáid le foinsí eile a phléann an t-ábhar céanna. Taispeáin suíomhanna iontaofa dó ar féidir leis a úsáid a bhaint astu le faisnéis a chur i gcomparáid. </a:t>
            </a:r>
            <a:br>
              <a:rPr lang="ga"/>
            </a:br>
            <a:endParaRPr lang="ga" alt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8522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sz="1100" b="0" i="0" u="none" strike="noStrike" cap="none" baseline="0">
                <a:solidFill>
                  <a:srgbClr val="000000"/>
                </a:solidFill>
                <a:effectLst/>
                <a:latin typeface="Arial"/>
                <a:ea typeface="Arial"/>
                <a:cs typeface="Arial"/>
                <a:sym typeface="Arial"/>
              </a:rPr>
              <a:t>Cuireann an Síciteiripeoir Páistí agus Ógánach Colman Noctor comhairle ar fáil do thuismitheoirí maidir le labhairt le do pháiste faoi phornagrafaíocht ar líne.</a:t>
            </a:r>
          </a:p>
          <a:p>
            <a:pPr marL="0" lvl="0" indent="0" algn="l" rtl="0">
              <a:spcBef>
                <a:spcPts val="0"/>
              </a:spcBef>
              <a:spcAft>
                <a:spcPts val="0"/>
              </a:spcAft>
              <a:buNone/>
            </a:pPr>
            <a:r>
              <a:rPr lang="ga" b="0" i="0" u="none" baseline="0"/>
              <a:t>Cliceáil ar an Nasc chun an físeán a sheinm: https://vimeo.com/200804644</a:t>
            </a:r>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an leathanach Webwise.ie/ga/tuismitheoiri. </a:t>
            </a:r>
            <a:endParaRPr dirty="0"/>
          </a:p>
        </p:txBody>
      </p:sp>
    </p:spTree>
    <p:extLst>
      <p:ext uri="{BB962C8B-B14F-4D97-AF65-F5344CB8AC3E}">
        <p14:creationId xmlns:p14="http://schemas.microsoft.com/office/powerpoint/2010/main" val="2469988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Míníonn Elaine Byrnes, Taighdeoir Dochtúireachta - Síceolaíocht, OÉ Gaillimh na fáthanna a mbeadh déagóirí ag gnéastéacsáil agus cuireann sí comhairle ar fáil maidir le conas is féidir le tuismitheoirí labhairt lena ndéagóir faoi íomhánna a roinnt.</a:t>
            </a:r>
          </a:p>
          <a:p>
            <a:pPr marL="0" lvl="0" indent="0" algn="l" rtl="0">
              <a:spcBef>
                <a:spcPts val="0"/>
              </a:spcBef>
              <a:spcAft>
                <a:spcPts val="0"/>
              </a:spcAft>
              <a:buNone/>
            </a:pPr>
            <a:r>
              <a:rPr lang="ga" b="0" i="0" u="none" baseline="0"/>
              <a:t>Cliceáil ar an Nasc chun an físeán a sheinm nó cliceáil ar an bpictiúr ar an scáileán: </a:t>
            </a:r>
            <a:r>
              <a:rPr lang="ga" sz="1100" b="0" i="0" u="none" strike="noStrike" cap="none" baseline="0">
                <a:solidFill>
                  <a:srgbClr val="000000"/>
                </a:solidFill>
                <a:effectLst/>
                <a:latin typeface="Arial"/>
                <a:ea typeface="Arial"/>
                <a:cs typeface="Arial"/>
                <a:sym typeface="Arial"/>
              </a:rPr>
              <a:t>https://vimeo.com/353983237</a:t>
            </a:r>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an leathanach Webwise.ie/ga/tuismitheoiri. </a:t>
            </a:r>
            <a:endParaRPr dirty="0"/>
          </a:p>
        </p:txBody>
      </p:sp>
    </p:spTree>
    <p:extLst>
      <p:ext uri="{BB962C8B-B14F-4D97-AF65-F5344CB8AC3E}">
        <p14:creationId xmlns:p14="http://schemas.microsoft.com/office/powerpoint/2010/main" val="1113331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0" i="0" u="none" baseline="0"/>
              <a:t>Is físeán iontach é seo do thuismitheoirí féachaint air lena bpáiste agus tús a chur leis an gcomhrá…. Cliceáil ar an Nasc chun an físeán a sheinm: https://vimeo.com/154299804</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baseline="0" dirty="0"/>
          </a:p>
          <a:p>
            <a:pPr marL="0" lvl="0" indent="0" algn="l" rtl="0">
              <a:spcBef>
                <a:spcPts val="0"/>
              </a:spcBef>
              <a:spcAft>
                <a:spcPts val="0"/>
              </a:spcAft>
              <a:buNone/>
            </a:pPr>
            <a:endParaRPr lang="ga" baseline="0" dirty="0"/>
          </a:p>
          <a:p>
            <a:pPr marL="0" lvl="0" indent="0" algn="l" rtl="0">
              <a:spcBef>
                <a:spcPts val="0"/>
              </a:spcBef>
              <a:spcAft>
                <a:spcPts val="0"/>
              </a:spcAft>
              <a:buNone/>
            </a:pPr>
            <a:r>
              <a:rPr lang="ga" b="0" i="0" u="none" baseline="0"/>
              <a:t>Tá sé tábhachtach go mbeadh do pháiste ar an eolas faoi na rioscaí a bhaineann le comhroinnt ar líne agus faoi chonas iad féin a chosaint ó na rioscaí sin. Seo ábhar cainte tábhachtach do thuismitheoirí:</a:t>
            </a:r>
          </a:p>
          <a:p>
            <a:pPr marL="171450" lvl="0" indent="-171450" algn="l" rtl="0">
              <a:spcBef>
                <a:spcPts val="0"/>
              </a:spcBef>
              <a:spcAft>
                <a:spcPts val="0"/>
              </a:spcAft>
            </a:pPr>
            <a:r>
              <a:rPr lang="ga" b="0" i="0" u="none" baseline="0"/>
              <a:t>Cabhraigh le do pháiste teacht ar an tuiscint go bhféadfadh sé a bheith thíos leis dá seolfadh nó dá gcuirfeadh sé pictiúir ar aghaidh ina bhfuil duine nocht. Bí cinnte go dtuigeann sé gur cion coiriúil atá ann íomhánna gnéastéacsála a thógáil, a sheoladh nó a bheith i do sheilbh agat agus go bhféadfaí pionós a ghearradh air ar scoil dá bharr. </a:t>
            </a:r>
          </a:p>
          <a:p>
            <a:pPr marL="171450" lvl="0" indent="-171450" algn="l" rtl="0">
              <a:spcBef>
                <a:spcPts val="0"/>
              </a:spcBef>
              <a:spcAft>
                <a:spcPts val="0"/>
              </a:spcAft>
            </a:pPr>
            <a:r>
              <a:rPr lang="ga" b="0" i="0" u="none" baseline="0"/>
              <a:t>Labhair le do pháiste faoi cad is cóir a dhéanamh má iarrtar air íomhánna nochta dó féin a sheoladh. </a:t>
            </a:r>
          </a:p>
          <a:p>
            <a:pPr marL="171450" lvl="0" indent="-171450" algn="l" rtl="0">
              <a:spcBef>
                <a:spcPts val="0"/>
              </a:spcBef>
              <a:spcAft>
                <a:spcPts val="0"/>
              </a:spcAft>
            </a:pPr>
            <a:r>
              <a:rPr lang="ga" b="0" i="0" u="none" baseline="0"/>
              <a:t>Meabhraigh do do pháiste faoi cad is cóir a dhéanamh má iarrtar air íomhánna dó féin a sheoladh.</a:t>
            </a:r>
          </a:p>
          <a:p>
            <a:pPr marL="171450" lvl="0" indent="-171450" algn="l" rtl="0">
              <a:spcBef>
                <a:spcPts val="0"/>
              </a:spcBef>
              <a:spcAft>
                <a:spcPts val="0"/>
              </a:spcAft>
            </a:pPr>
            <a:r>
              <a:rPr lang="ga" b="0" i="0" u="none" baseline="0"/>
              <a:t>Meabhraigh do do pháiste nuair a bhíonn íomhá seolta, nach bhfuil smacht níos mó aige ar a dtarlaíonn den íomhá.</a:t>
            </a:r>
          </a:p>
          <a:p>
            <a:pPr marL="171450" lvl="0" indent="-171450" algn="l" rtl="0">
              <a:spcBef>
                <a:spcPts val="0"/>
              </a:spcBef>
              <a:spcAft>
                <a:spcPts val="0"/>
              </a:spcAft>
            </a:pPr>
            <a:r>
              <a:rPr lang="ga" b="0" i="0" u="none" baseline="0"/>
              <a:t>Rud mór i saol déagóra is ea cairde nua a dhéanamh ar líne agus as líne. Ar an drochuair, rinneadh dúmhál ar dhéagóirí as Éirinn le ceamaraí gréasáin agus sracadh gnéis. </a:t>
            </a:r>
            <a:r>
              <a:rPr lang="ga" b="1" i="0" u="none" baseline="0"/>
              <a:t>Ba cheart a mheabhrú i gcónaí do pháistí nach mbíonn gach duine a mbuailimid leo ar líne ag insint na fírinne faoi cé hiad féin. Is furasta próifílí bréagacha a chumadh agus ligean ort féin gur duine éigin eile thú ar líonra sóisialta.</a:t>
            </a:r>
          </a:p>
          <a:p>
            <a:pPr marL="171450" lvl="0" indent="-171450" algn="l" rtl="0">
              <a:spcBef>
                <a:spcPts val="0"/>
              </a:spcBef>
              <a:spcAft>
                <a:spcPts val="0"/>
              </a:spcAft>
            </a:pPr>
            <a:r>
              <a:rPr lang="ga" b="0" i="0" u="none" baseline="0"/>
              <a:t>Pléigh an tábhacht atá le hómós a thaispeáint do dhaoine eile ar líne. B’fhéidir nach dtuigfeadh páistí an dochar a bhaineann le híomhánna dlúthphearsanta de dhaoine eile a chomhroinnt. Mínigh gur sárú muiníne atá ann agus go bhféadfaí an-dochar a dhéanamh don duine sa phictiúr.</a:t>
            </a:r>
          </a:p>
          <a:p>
            <a:pPr marL="171450" lvl="0" indent="-171450" algn="l" rtl="0">
              <a:spcBef>
                <a:spcPts val="0"/>
              </a:spcBef>
              <a:spcAft>
                <a:spcPts val="0"/>
              </a:spcAft>
            </a:pPr>
            <a:r>
              <a:rPr lang="ga" b="0" i="0" u="none" baseline="0"/>
              <a:t>Bíonn brú piarghrúpa ina chúis leis na bealaí éagsúla a n-iompraíonn déagóirí iad féin go minic. Is féidir cásanna a chleachtadh leo ina ndiúltaíonn daoine do rud chun go mbeidh siad compordach ‘níl' a rá nó diúltú do rud iad féin.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3671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fontAlgn="base">
              <a:buNone/>
            </a:pP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Is féidir le comhroinnt íomhánna a bheith ina hábhar imní mór do thuismitheoirí, tá sé ríthábhachtach comhráite rialta a dhéanamh le do pháiste ar na hábhair seo. Seo cúpla bealach do thuismitheoirí tús a chur leis an gcomhrá lena bpáiste. </a:t>
            </a:r>
          </a:p>
          <a:p>
            <a:pPr marL="139700" indent="0" algn="l" rtl="0" fontAlgn="base">
              <a:buNone/>
            </a:pP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1" i="0" u="none" strike="noStrike" cap="none" baseline="0">
                <a:solidFill>
                  <a:srgbClr val="000000"/>
                </a:solidFill>
                <a:effectLst/>
                <a:latin typeface="Arial"/>
                <a:ea typeface="Arial"/>
                <a:cs typeface="Arial"/>
                <a:sym typeface="Arial"/>
              </a:rPr>
              <a:t>1. Cad is faisnéis phearsanta ann?</a:t>
            </a:r>
          </a:p>
          <a:p>
            <a:pPr marL="139700" indent="0" algn="l" rtl="0" fontAlgn="base">
              <a:buNone/>
            </a:pPr>
            <a:r>
              <a:rPr lang="ga" sz="1100" b="0" i="0" u="none" strike="noStrike" cap="none" baseline="0">
                <a:solidFill>
                  <a:srgbClr val="000000"/>
                </a:solidFill>
                <a:effectLst/>
                <a:latin typeface="Arial"/>
                <a:ea typeface="Arial"/>
                <a:cs typeface="Arial"/>
                <a:sym typeface="Arial"/>
              </a:rPr>
              <a:t>Cur chuige amháin chun tús a chur leis an gcomhrá seo ná figiúr poiblí a bhfuil cáil air a roghnú agus labhairt faoin méid atá ar eolas agat faoi. Abair go roghnaíonn tú Niall Horan (an fear ó One Direction); fiafraigh de do pháiste cad atá ar eolas aige faoi. Ansin fiafraigh de cad nach bhfuil ar eolas aige faoi. An bhfuil a uimhir theileafóin, a sheoladh, a chuid smaointe pearsanta is doimhne ar eolas aige? Cén cineál ruda a bheadh ar eolas ag muintir Niall faoi nach mbeadh ar eolas ag a chairde?</a:t>
            </a:r>
          </a:p>
          <a:p>
            <a:pPr marL="139700" indent="0" algn="l" rtl="0" fontAlgn="base">
              <a:buNone/>
            </a:pPr>
            <a:r>
              <a:rPr lang="ga" sz="1100" b="1" i="0" u="none" strike="noStrike" cap="none" baseline="0">
                <a:solidFill>
                  <a:srgbClr val="000000"/>
                </a:solidFill>
                <a:effectLst/>
                <a:latin typeface="Arial"/>
                <a:ea typeface="Arial"/>
                <a:cs typeface="Arial"/>
                <a:sym typeface="Arial"/>
              </a:rPr>
              <a:t>2.  Cad iad na cineálacha rudaí atá ceart go leor a roinnt ar líne?</a:t>
            </a:r>
          </a:p>
          <a:p>
            <a:pPr marL="139700" indent="0" algn="l" rtl="0" fontAlgn="base">
              <a:buNone/>
            </a:pPr>
            <a:r>
              <a:rPr lang="ga" sz="1100" b="0" i="0" u="none" strike="noStrike" cap="none" baseline="0">
                <a:solidFill>
                  <a:srgbClr val="000000"/>
                </a:solidFill>
                <a:effectLst/>
                <a:latin typeface="Arial"/>
                <a:ea typeface="Arial"/>
                <a:cs typeface="Arial"/>
                <a:sym typeface="Arial"/>
              </a:rPr>
              <a:t>Éist leis an méid a deir do pháiste agus labhair leis faoin gcineál ábhair a bheifeá féin míchompordach leis dá roinnfeadh sé. Bí cinnte go labhraíonn tú go sonrach faoi ghrianghraif. Bí an-soiléir ar na cineálacha grianghraf a bheifeá míshásta leis ag postáil. Pléigh an tábhacht a bhaineann le bheith i do chara digiteach maith agus gan íomhánna nó faisnéis phearsanta eile a roinnt a d’fhéadfadh náire a chur ar a chairde nó a chomhghleacaithe nó a d’fhéadfadh é a ghortú.</a:t>
            </a:r>
          </a:p>
          <a:p>
            <a:pPr marL="139700" indent="0" algn="l" rtl="0" fontAlgn="base">
              <a:buNone/>
            </a:pPr>
            <a:r>
              <a:rPr lang="ga" sz="1100" b="0" i="0" u="none" strike="noStrike" cap="none" baseline="0">
                <a:solidFill>
                  <a:srgbClr val="000000"/>
                </a:solidFill>
                <a:effectLst/>
                <a:latin typeface="Arial"/>
                <a:ea typeface="Arial"/>
                <a:cs typeface="Arial"/>
                <a:sym typeface="Arial"/>
              </a:rPr>
              <a:t>An raibh a fhios agat? Cuir i gcuimhne do do pháiste go bhfuil go leor faisnéise a ghabhann le pictiúir agus le físeáin taobh amuigh den mhéid a fheiceann tú (meiteashonraí) nach bhféadfaimis a bheith ar an eolas faoi. Tá do shuíomh san áireamh sna meiteashonraí seo, is féidir é seo a dhíchumasú sna socruithe suímh ar an gcuid is mó de ghléasanna.</a:t>
            </a:r>
          </a:p>
          <a:p>
            <a:pPr marL="139700" indent="0" algn="l" rtl="0" fontAlgn="base">
              <a:buNone/>
            </a:pPr>
            <a:r>
              <a:rPr lang="ga" sz="1100" b="0" i="0" u="none" strike="noStrike" cap="none" baseline="0">
                <a:solidFill>
                  <a:srgbClr val="000000"/>
                </a:solidFill>
                <a:effectLst/>
                <a:latin typeface="Arial"/>
                <a:ea typeface="Arial"/>
                <a:cs typeface="Arial"/>
                <a:sym typeface="Arial"/>
              </a:rPr>
              <a:t>3. </a:t>
            </a:r>
            <a:r>
              <a:rPr lang="ga" sz="1100" b="1" i="0" u="none" strike="noStrike" cap="none" baseline="0">
                <a:solidFill>
                  <a:srgbClr val="000000"/>
                </a:solidFill>
                <a:effectLst/>
                <a:latin typeface="Arial"/>
                <a:ea typeface="Arial"/>
                <a:cs typeface="Arial"/>
                <a:sym typeface="Arial"/>
              </a:rPr>
              <a:t>Cad a dhéanfá dá n-iarrfadh duine ort rud éigin a dhéanamh ar líne nach raibh tú compordach leis?</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Is minic a bhíonn tionchar ag piarbhrú ar cén cineál grianghraf a phostálann daoine óga ar líne, spreag do pháiste a bheith compordach é féin! Is deis mhaith é seo freisin chun a chur in iúl do do pháiste gur féidir leis teacht chugat má thagann sé ar aon rud diúltach ar líne.</a:t>
            </a:r>
          </a:p>
          <a:p>
            <a:pPr marL="139700" indent="0" algn="l" rtl="0" fontAlgn="base">
              <a:buNone/>
            </a:pPr>
            <a:r>
              <a:rPr lang="ga" sz="1100" b="1" i="0" u="none" strike="noStrike" cap="none" baseline="0">
                <a:solidFill>
                  <a:srgbClr val="000000"/>
                </a:solidFill>
                <a:effectLst/>
                <a:latin typeface="Arial"/>
                <a:ea typeface="Arial"/>
                <a:cs typeface="Arial"/>
                <a:sym typeface="Arial"/>
              </a:rPr>
              <a:t>4. An féidir próifíl bhréige a chruthú ar líne?</a:t>
            </a:r>
          </a:p>
          <a:p>
            <a:pPr marL="139700" indent="0" algn="l" rtl="0" fontAlgn="base">
              <a:buNone/>
            </a:pPr>
            <a:r>
              <a:rPr lang="ga" sz="1100" b="0" i="0" u="none" strike="noStrike" cap="none" baseline="0">
                <a:solidFill>
                  <a:srgbClr val="000000"/>
                </a:solidFill>
                <a:effectLst/>
                <a:latin typeface="Arial"/>
                <a:ea typeface="Arial"/>
                <a:cs typeface="Arial"/>
                <a:sym typeface="Arial"/>
              </a:rPr>
              <a:t>Tá sé tábhachtach go dtuigeann úsáideoirí óga na meán sóisialta go mb'fhéidir nach n-inseodh daoine an fhírinne i gcónaí i dtaobh cé hiad féin. Cuir i gcuimhne dóibh go bhfuil sé an-éasca próifíl bhréige a chruthú ar na meáin shóisialta. Is maith an smaoineamh é dul trí shocruithe príobháideachais líonraí sóisialta agus iad a spreagadh chun úsáid a bhaint as an socrú ‘cairde amháin’ ar a gcuid próifílí meán sóisialta. </a:t>
            </a:r>
          </a:p>
          <a:p>
            <a:pPr marL="139700" indent="0" algn="l" rtl="0" fontAlgn="base">
              <a:buNone/>
            </a:pPr>
            <a:r>
              <a:rPr lang="ga" sz="1100" b="1" i="0" u="none" strike="noStrike" cap="none" baseline="0">
                <a:solidFill>
                  <a:srgbClr val="000000"/>
                </a:solidFill>
                <a:effectLst/>
                <a:latin typeface="Arial"/>
                <a:ea typeface="Arial"/>
                <a:cs typeface="Arial"/>
                <a:sym typeface="Arial"/>
              </a:rPr>
              <a:t>5. An roinnfeá grianghraf de dhuine ar líne gan a chead?</a:t>
            </a:r>
          </a:p>
          <a:p>
            <a:pPr marL="139700" indent="0" algn="l" rtl="0" fontAlgn="base">
              <a:buNone/>
            </a:pPr>
            <a:r>
              <a:rPr lang="ga" sz="1100" b="0" i="0" u="none" strike="noStrike" cap="none" baseline="0">
                <a:solidFill>
                  <a:srgbClr val="000000"/>
                </a:solidFill>
                <a:effectLst/>
                <a:latin typeface="Arial"/>
                <a:ea typeface="Arial"/>
                <a:cs typeface="Arial"/>
                <a:sym typeface="Arial"/>
              </a:rPr>
              <a:t>B'fhéidir nach dtuigfidh daoine óga na hiarmhairtí a bhaineann le híomhánna díobhálacha de dhaoine eile a roinnt gan a gcead. Fiafraigh de do pháiste conas a mhothódh sé dá roinnfí grianghraf nó físeán de gan a chead féin. Pléigh na hiarmhairtí a bhaineann leis nuair a dhéantar ábhar a roinnt a théann chun donais. Meabhraigh do do pháiste nuair a roinntear rud éigin ar líne nach bhfuil smacht níos mó aige ar an áit a dtéann sé.</a:t>
            </a:r>
          </a:p>
          <a:p>
            <a:pPr marL="139700" indent="0" algn="l" rtl="0" fontAlgn="base">
              <a:buNone/>
            </a:pPr>
            <a:r>
              <a:rPr lang="ga" sz="1100" b="0" i="0" u="none" strike="noStrike" cap="none" baseline="0">
                <a:solidFill>
                  <a:srgbClr val="000000"/>
                </a:solidFill>
                <a:effectLst/>
                <a:latin typeface="Arial"/>
                <a:ea typeface="Arial"/>
                <a:cs typeface="Arial"/>
                <a:sym typeface="Arial"/>
              </a:rPr>
              <a:t>Ceann de na rudaí is tábhachtaí is féidir le tuismitheoirí a dhéanamh chun cabhrú lena bpáiste ar líne ná ceannaireacht a thabhairt le dea-shampla. Má tá tú sásta beart a dhéanamh de réir do bhriathair, cuir in iúl do do pháiste nach roinnfeá grianghraif de gan a chead agus go bhfuil tú ag súil go ndéanfaidh sé amhlaidh. Gabh chuig an nasc seo le leideanna a fháil maidir le híomhánna do do pháistí a chomhroinnt: </a:t>
            </a:r>
            <a:r>
              <a:rPr lang="ga" sz="1100" b="0" i="0" u="none" strike="noStrike" cap="none" baseline="0">
                <a:solidFill>
                  <a:srgbClr val="000000"/>
                </a:solidFill>
                <a:effectLst/>
                <a:latin typeface="Arial"/>
                <a:ea typeface="Arial"/>
                <a:cs typeface="Arial"/>
                <a:sym typeface="Arial"/>
                <a:hlinkClick r:id="rId3"/>
              </a:rPr>
              <a:t>https://www.webwise.ie/parents/oversharing-online/</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 </a:t>
            </a:r>
          </a:p>
          <a:p>
            <a:pPr marL="139700" indent="0" algn="l" rtl="0" fontAlgn="base">
              <a:buNone/>
            </a:pPr>
            <a:endParaRPr lang="g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1058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1" i="0" u="none" baseline="0"/>
              <a:t>Nótaí don chainteoir – réamhrá gearr agus fáiltiú. </a:t>
            </a:r>
          </a:p>
          <a:p>
            <a:pPr marL="0" lvl="0" indent="0" algn="l" rtl="0">
              <a:spcBef>
                <a:spcPts val="0"/>
              </a:spcBef>
              <a:spcAft>
                <a:spcPts val="0"/>
              </a:spcAft>
              <a:buNone/>
            </a:pPr>
            <a:r>
              <a:rPr lang="ga" b="0" i="0" u="none" baseline="0"/>
              <a:t>Mínigh a fhad a bheidh an chaint agus na cineálacha rudaí a bheidh tú a dhéanamh thar an tréimhse sin. Mar shampla</a:t>
            </a:r>
          </a:p>
          <a:p>
            <a:pPr marL="0" lvl="0" indent="0" algn="l" rtl="0">
              <a:spcBef>
                <a:spcPts val="0"/>
              </a:spcBef>
              <a:spcAft>
                <a:spcPts val="0"/>
              </a:spcAft>
              <a:buNone/>
            </a:pPr>
            <a:r>
              <a:rPr lang="ga" b="0" i="0" u="none" baseline="0"/>
              <a:t>‘Tráthnóna inniu beimid ag labhairt ar roinnt de na rudaí coitianta a dhéanann imní do thuismitheoirí i leith sábháilteacht idirlín. Déanfar plé le linn na cainte seo a mhairfidh uair an chloig, ar thopaicí cosúil le tréimhsí ar líne, an chibearbhulaíocht, na meáin shóisialta agus déanfaimid cúpla grúpghníomhaíocht. Is í aidhm na cainte tráthnóna inniu ná tú a chur ar an eolas maidir leis an topaic, comhairle a thabhairt ar conas labhairt le do pháiste, eolas a thabhairt maidir leis na tacaíochtaí atá ar fáil agus conas rochtain a fháil orthu.’</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1938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0" i="0" u="none" baseline="0"/>
              <a:t>Tugann an físeán Be In Ctrl aghaidh ar ghnéithe coiriúla de ghníomhaíocht ar líne, mealltóireacht ar líne agus dúmhál ceamara gréasáin. Cliceáil ar an Nasc chun an físeán a sheinm: https://vimeo.com/154299804</a:t>
            </a:r>
          </a:p>
          <a:p>
            <a:pPr marL="0" lvl="0" indent="0" algn="l" rtl="0">
              <a:spcBef>
                <a:spcPts val="0"/>
              </a:spcBef>
              <a:spcAft>
                <a:spcPts val="0"/>
              </a:spcAft>
              <a:buNone/>
            </a:pPr>
            <a:endParaRPr lang="ga" baseline="0" dirty="0"/>
          </a:p>
          <a:p>
            <a:pPr marL="0" lvl="0" indent="0" algn="l" rtl="0">
              <a:spcBef>
                <a:spcPts val="0"/>
              </a:spcBef>
              <a:spcAft>
                <a:spcPts val="0"/>
              </a:spcAft>
              <a:buNone/>
            </a:pPr>
            <a:r>
              <a:rPr lang="ga" sz="1100" b="0" i="0" u="none" strike="noStrike" cap="none" baseline="0">
                <a:solidFill>
                  <a:srgbClr val="000000"/>
                </a:solidFill>
                <a:effectLst/>
                <a:latin typeface="Arial"/>
                <a:ea typeface="Arial"/>
                <a:cs typeface="Arial"/>
                <a:sym typeface="Arial"/>
              </a:rPr>
              <a:t>Is é is aidhm leis an bhfíseán seo insint do dhaoine óga gur coir é an t-iompar seo agus feasacht a ardú faoi conas iad féin a chosaint ar líne, cá bhfaighidh siad cúnamh agus tacaíocht, agus chun Smacht – Ctrl! – a thabhairt dóibh. </a:t>
            </a:r>
          </a:p>
          <a:p>
            <a:pPr marL="0" lvl="0" indent="0" algn="l" rtl="0">
              <a:spcBef>
                <a:spcPts val="0"/>
              </a:spcBef>
              <a:spcAft>
                <a:spcPts val="0"/>
              </a:spcAft>
              <a:buNone/>
            </a:pPr>
            <a:r>
              <a:rPr lang="ga" b="0" i="0" u="none" baseline="0"/>
              <a:t>Bain úsáid as an bhfíseán seo chun comhrá a thosú le do pháiste faoi bhealaí ar féidir leis é féin a chosaint ar líne. </a:t>
            </a:r>
            <a:endParaRPr dirty="0"/>
          </a:p>
        </p:txBody>
      </p:sp>
    </p:spTree>
    <p:extLst>
      <p:ext uri="{BB962C8B-B14F-4D97-AF65-F5344CB8AC3E}">
        <p14:creationId xmlns:p14="http://schemas.microsoft.com/office/powerpoint/2010/main" val="226311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Gnéithe Coiriúla de Shábháilteacht Idirlín</a:t>
            </a:r>
          </a:p>
          <a:p>
            <a:pPr marL="0" lvl="0" indent="0" algn="l" rtl="0">
              <a:spcBef>
                <a:spcPts val="0"/>
              </a:spcBef>
              <a:spcAft>
                <a:spcPts val="0"/>
              </a:spcAft>
              <a:buNone/>
            </a:pPr>
            <a:r>
              <a:rPr lang="ga" b="0" i="0" u="none" baseline="0"/>
              <a:t>Is coir é comhéigean agus teacht i dtír gnéasach ar líne a dhéanamh ar pháistí. Tarlaíonn sé nuair a iarrann duine éigin nár bhuail an páiste leis ach ar líne grianghraif agus/nó físeáin ghnéasacha a sheoladh chuige, nó go ndéanfadh an duine óg gníomh gnéasach os comhair ceamara gréasáin. Féadfaidh an ciontóir iarraidh ar an bpáiste</a:t>
            </a:r>
          </a:p>
          <a:p>
            <a:pPr marL="0" lvl="0" indent="0" algn="l" rtl="0">
              <a:spcBef>
                <a:spcPts val="0"/>
              </a:spcBef>
              <a:spcAft>
                <a:spcPts val="0"/>
              </a:spcAft>
              <a:buNone/>
            </a:pPr>
            <a:r>
              <a:rPr lang="ga" b="0" i="0" u="none" baseline="0"/>
              <a:t>an teagmháil a choinneáil faoi rún, agus bagairt a dhéanamh go gcuirfear na grianghraif nó físeáin ar an idirlíon nó go roinnfear le cairde agus gaolta an pháiste iad mura seolann an páiste tuilleadh pictiúr nó mura n-íocann sé airgead.</a:t>
            </a:r>
          </a:p>
          <a:p>
            <a:pPr marL="0" lvl="0" indent="0" algn="l" rtl="0">
              <a:spcBef>
                <a:spcPts val="0"/>
              </a:spcBef>
              <a:spcAft>
                <a:spcPts val="0"/>
              </a:spcAft>
              <a:buNone/>
            </a:pPr>
            <a:r>
              <a:rPr lang="ga" sz="1100" b="1" i="0" u="none" strike="noStrike" cap="none" baseline="0">
                <a:solidFill>
                  <a:srgbClr val="000000"/>
                </a:solidFill>
                <a:latin typeface="Arial"/>
                <a:ea typeface="Arial"/>
                <a:cs typeface="Arial"/>
                <a:sym typeface="Arial"/>
              </a:rPr>
              <a:t>Nuair a dhíríonn sé ar dhuine faoin aois (mionaoiseach), bíonn dhá phríomhspreagadh ag an gciontóir:</a:t>
            </a:r>
          </a:p>
          <a:p>
            <a:pPr marL="0" lvl="0" indent="0" algn="l" rtl="0">
              <a:spcBef>
                <a:spcPts val="0"/>
              </a:spcBef>
              <a:spcAft>
                <a:spcPts val="0"/>
              </a:spcAft>
              <a:buNone/>
            </a:pPr>
            <a:r>
              <a:rPr lang="ga" sz="1100" b="0" i="0" u="none" strike="noStrike" cap="none" baseline="0">
                <a:solidFill>
                  <a:srgbClr val="000000"/>
                </a:solidFill>
                <a:latin typeface="Arial"/>
                <a:ea typeface="Arial"/>
                <a:cs typeface="Arial"/>
                <a:sym typeface="Arial"/>
              </a:rPr>
              <a:t>Uimh.1 Suim ghnéasach i bpáistí, nuair is é cuspóir an mhalartaithe sractha ábhar gnéasach a fháil (grianghraif agus/nó físeáin ina dtaispeántar an páiste) nó chun caidreamh gnéasach a bheith aige leis as líne.</a:t>
            </a:r>
          </a:p>
          <a:p>
            <a:pPr marL="0" lvl="0" indent="0" algn="l" rtl="0">
              <a:spcBef>
                <a:spcPts val="0"/>
              </a:spcBef>
              <a:spcAft>
                <a:spcPts val="0"/>
              </a:spcAft>
              <a:buNone/>
            </a:pPr>
            <a:endParaRPr lang="ga" sz="1100" b="0" i="0" u="none" strike="noStrike" cap="none" baseline="0" dirty="0">
              <a:solidFill>
                <a:srgbClr val="000000"/>
              </a:solidFill>
              <a:latin typeface="Arial"/>
              <a:ea typeface="Arial"/>
              <a:cs typeface="Arial"/>
              <a:sym typeface="Arial"/>
            </a:endParaRPr>
          </a:p>
          <a:p>
            <a:pPr marL="0" lvl="0" indent="0" algn="l" rtl="0">
              <a:spcBef>
                <a:spcPts val="0"/>
              </a:spcBef>
              <a:spcAft>
                <a:spcPts val="0"/>
              </a:spcAft>
              <a:buNone/>
            </a:pPr>
            <a:r>
              <a:rPr lang="ga" sz="1100" b="0" i="0" u="none" strike="noStrike" cap="none" baseline="0">
                <a:solidFill>
                  <a:srgbClr val="000000"/>
                </a:solidFill>
                <a:latin typeface="Arial"/>
                <a:ea typeface="Arial"/>
                <a:cs typeface="Arial"/>
                <a:sym typeface="Arial"/>
              </a:rPr>
              <a:t>Uimh.2 Suim eacnamaíoch, nuair is é an cuspóir ná brabús a dhéanamh ón sracadh.</a:t>
            </a:r>
          </a:p>
          <a:p>
            <a:pPr marL="0" lvl="0" indent="0" algn="l" rtl="0">
              <a:spcBef>
                <a:spcPts val="0"/>
              </a:spcBef>
              <a:spcAft>
                <a:spcPts val="0"/>
              </a:spcAft>
              <a:buNone/>
            </a:pPr>
            <a:r>
              <a:rPr lang="ga" sz="1100" b="0" i="0" u="none" strike="noStrike" cap="none" baseline="0">
                <a:solidFill>
                  <a:srgbClr val="000000"/>
                </a:solidFill>
                <a:latin typeface="Arial"/>
                <a:ea typeface="Arial"/>
                <a:cs typeface="Arial"/>
                <a:sym typeface="Arial"/>
              </a:rPr>
              <a:t>(D’fhéadfadh meascán den dá rud a bheith i gceist freisin.)</a:t>
            </a:r>
            <a:endParaRPr lang="ga" baseline="0" dirty="0"/>
          </a:p>
          <a:p>
            <a:pPr marL="0" lvl="0" indent="0" algn="l" rtl="0">
              <a:spcBef>
                <a:spcPts val="0"/>
              </a:spcBef>
              <a:spcAft>
                <a:spcPts val="0"/>
              </a:spcAft>
              <a:buNone/>
            </a:pPr>
            <a:endParaRPr lang="ga" sz="1100" b="0" i="0" u="none" strike="noStrike" cap="none" dirty="0">
              <a:solidFill>
                <a:srgbClr val="000000"/>
              </a:solidFill>
              <a:effectLst/>
              <a:latin typeface="Arial"/>
              <a:cs typeface="Arial"/>
              <a:sym typeface="Arial"/>
            </a:endParaRPr>
          </a:p>
          <a:p>
            <a:pPr algn="l" rtl="0" fontAlgn="base"/>
            <a:r>
              <a:rPr lang="ga" sz="1100" b="0" i="0" u="none" strike="noStrike" cap="none" baseline="0">
                <a:solidFill>
                  <a:srgbClr val="000000"/>
                </a:solidFill>
                <a:effectLst/>
                <a:latin typeface="Arial"/>
                <a:ea typeface="Arial"/>
                <a:cs typeface="Arial"/>
                <a:sym typeface="Arial"/>
              </a:rPr>
              <a:t>Tá an-chuid déagóirí ann nach dtuigeann go bhfuil sé an-éasca do dhuine ar bith </a:t>
            </a:r>
            <a:r>
              <a:rPr lang="ga" sz="1100" b="1" i="0" u="none" strike="noStrike" cap="none" baseline="0">
                <a:solidFill>
                  <a:srgbClr val="000000"/>
                </a:solidFill>
                <a:effectLst/>
                <a:latin typeface="Arial"/>
                <a:ea typeface="Arial"/>
                <a:cs typeface="Arial"/>
                <a:sym typeface="Arial"/>
              </a:rPr>
              <a:t>próifíl bhréige a chruthú ar líne</a:t>
            </a:r>
            <a:r>
              <a:rPr lang="ga" sz="1100" b="0" i="0" u="none" strike="noStrike" cap="none" baseline="0">
                <a:solidFill>
                  <a:srgbClr val="000000"/>
                </a:solidFill>
                <a:effectLst/>
                <a:latin typeface="Arial"/>
                <a:ea typeface="Arial"/>
                <a:cs typeface="Arial"/>
                <a:sym typeface="Arial"/>
              </a:rPr>
              <a:t> agus rud nach bhfuil ar eolas ag cuid mhór déagóirí ná cé chomh éasca is atá sé </a:t>
            </a:r>
            <a:r>
              <a:rPr lang="ga" sz="1100" b="1" i="0" u="none" strike="noStrike" cap="none" baseline="0">
                <a:solidFill>
                  <a:srgbClr val="000000"/>
                </a:solidFill>
                <a:effectLst/>
                <a:latin typeface="Arial"/>
                <a:ea typeface="Arial"/>
                <a:cs typeface="Arial"/>
                <a:sym typeface="Arial"/>
              </a:rPr>
              <a:t>físeáin bhréige a chraoladh ar líne</a:t>
            </a:r>
            <a:r>
              <a:rPr lang="ga" sz="1100" b="0" i="0" u="none" strike="noStrike" cap="none" baseline="0">
                <a:solidFill>
                  <a:srgbClr val="000000"/>
                </a:solidFill>
                <a:effectLst/>
                <a:latin typeface="Arial"/>
                <a:ea typeface="Arial"/>
                <a:cs typeface="Arial"/>
                <a:sym typeface="Arial"/>
              </a:rPr>
              <a:t> a chuireann i gcéill go bhfuil tú ag labhairt le fear nó bean dhathúil.</a:t>
            </a:r>
          </a:p>
          <a:p>
            <a:pPr algn="l" rtl="0" fontAlgn="base"/>
            <a:r>
              <a:rPr lang="ga" sz="1100" b="0" i="0" u="none" strike="noStrike" cap="none" baseline="0">
                <a:solidFill>
                  <a:srgbClr val="000000"/>
                </a:solidFill>
                <a:effectLst/>
                <a:latin typeface="Arial"/>
                <a:ea typeface="Arial"/>
                <a:cs typeface="Arial"/>
                <a:sym typeface="Arial"/>
              </a:rPr>
              <a:t>D'fhéadfadh íospartaigh de dhúmhál ceamara gréasáin nó de mhealltóireacht a bheith den tuairim go bhfuil sé/sí i gcomhrá le duine a bhfuil suim rómánsúil aige ann/inti ach drong coirpeach atá taobh thiar den chumarsáid. Tá físeáin bhréige réamhthaifeadta á gcraoladh ag na dronga coirpeacha, físeáin is féidir a dhéanamh go han-éasca leis an mbogearra ceart.</a:t>
            </a:r>
          </a:p>
          <a:p>
            <a:pPr algn="l" rtl="0" fontAlgn="base"/>
            <a:r>
              <a:rPr lang="ga" sz="1100" b="0" i="0" u="none" strike="noStrike" cap="none" baseline="0">
                <a:solidFill>
                  <a:srgbClr val="000000"/>
                </a:solidFill>
                <a:effectLst/>
                <a:latin typeface="Arial"/>
                <a:ea typeface="Arial"/>
                <a:cs typeface="Arial"/>
                <a:sym typeface="Arial"/>
              </a:rPr>
              <a:t>An rud a dhéanann go bhfuil na físeáin seo chomh áititheach ná go bhfuil ríomhchlárú déanta ar na daoine san fhíseán go leanfaidh siad orduithe agus go dtabharfaidh siad freagairt ar an duine a bhfuil siad ag déanamh cumarsáide leis. Mar shampla is féidir leo aoibh gháire a dhéanamh, beannú do dhuine etc. </a:t>
            </a:r>
          </a:p>
          <a:p>
            <a:pPr algn="l" rtl="0" fontAlgn="base"/>
            <a:r>
              <a:rPr lang="ga" sz="1100" b="0" i="0" u="none" strike="noStrike" cap="none" baseline="0">
                <a:solidFill>
                  <a:srgbClr val="000000"/>
                </a:solidFill>
                <a:effectLst/>
                <a:latin typeface="Arial"/>
                <a:ea typeface="Arial"/>
                <a:cs typeface="Arial"/>
                <a:sym typeface="Arial"/>
              </a:rPr>
              <a:t>B'fhéidir nach mbeadh déagóirí ar an eolas ach oiread </a:t>
            </a:r>
            <a:r>
              <a:rPr lang="ga" sz="1100" b="1" i="0" u="none" strike="noStrike" cap="none" baseline="0">
                <a:solidFill>
                  <a:srgbClr val="000000"/>
                </a:solidFill>
                <a:effectLst/>
                <a:latin typeface="Arial"/>
                <a:ea typeface="Arial"/>
                <a:cs typeface="Arial"/>
                <a:sym typeface="Arial"/>
              </a:rPr>
              <a:t>gur féidir comhráite ceamara gréasáin agus comhráite físe a thaifeadadh go héasca i ngan fhios dóibh </a:t>
            </a:r>
            <a:r>
              <a:rPr lang="ga" sz="1100" b="0" i="0" u="none" strike="noStrike" cap="none" baseline="0">
                <a:solidFill>
                  <a:srgbClr val="000000"/>
                </a:solidFill>
                <a:effectLst/>
                <a:latin typeface="Arial"/>
                <a:ea typeface="Arial"/>
                <a:cs typeface="Arial"/>
                <a:sym typeface="Arial"/>
              </a:rPr>
              <a:t>ag an duine eile sa chomhrá. Is féidir é seo a dhéanamh go héasca trí úsáid a bhaint as bogearraí gabhála scáileáin atá ar fáil go forleathan.</a:t>
            </a:r>
          </a:p>
          <a:p>
            <a:pPr algn="l" rtl="0" fontAlgn="base"/>
            <a:endParaRPr lang="ga" sz="1100" b="0" i="0" u="none" strike="noStrike" cap="none" baseline="0" dirty="0">
              <a:solidFill>
                <a:srgbClr val="000000"/>
              </a:solidFill>
              <a:effectLst/>
              <a:latin typeface="Arial"/>
              <a:cs typeface="Arial"/>
              <a:sym typeface="Arial"/>
            </a:endParaRPr>
          </a:p>
          <a:p>
            <a:pPr marL="139700" indent="0" algn="l" rtl="0" fontAlgn="base">
              <a:buNone/>
            </a:pPr>
            <a:endParaRPr lang="ga" sz="1100" b="0" i="0" u="none" strike="noStrike" cap="none" baseline="0" dirty="0">
              <a:solidFill>
                <a:srgbClr val="000000"/>
              </a:solidFill>
              <a:effectLst/>
              <a:latin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Tá sé tábhachtach go mbeadh a fhios ag déagóirí conas iad féin a chosaint ar líne agus cad é ba chóir dóibh a dhéanamh má tharlaíonn rud éigin a fhágann go mbraitheann siad míchompordach. Seo cúpla leid:</a:t>
            </a:r>
          </a:p>
          <a:p>
            <a:pPr marL="139700" indent="0" algn="l" rtl="0">
              <a:buNone/>
            </a:pPr>
            <a:r>
              <a:rPr lang="ga" sz="1100" b="0" i="0" u="none" strike="noStrike" cap="none" baseline="0">
                <a:solidFill>
                  <a:srgbClr val="000000"/>
                </a:solidFill>
                <a:latin typeface="Arial"/>
                <a:ea typeface="Arial"/>
                <a:cs typeface="Arial"/>
                <a:sym typeface="Arial"/>
              </a:rPr>
              <a:t>#Smacht</a:t>
            </a:r>
          </a:p>
          <a:p>
            <a:pPr marL="139700" indent="0" algn="l" rtl="0">
              <a:buNone/>
            </a:pPr>
            <a:r>
              <a:rPr lang="ga" sz="1100" b="0" i="0" u="none" strike="noStrike" cap="none" baseline="0">
                <a:solidFill>
                  <a:srgbClr val="000000"/>
                </a:solidFill>
                <a:latin typeface="Arial"/>
                <a:ea typeface="Arial"/>
                <a:cs typeface="Arial"/>
                <a:sym typeface="Arial"/>
              </a:rPr>
              <a:t>Ná bíodh aiféala ort – is féidir aon rud a sheolann tú chuig duine, a phostálann tú ar líne nó a dhéanann tú ar cheamara gréasáin a shábháil/thaifeadadh i ngan fhios duit.</a:t>
            </a:r>
          </a:p>
          <a:p>
            <a:pPr marL="139700" indent="0" algn="l" rtl="0">
              <a:buNone/>
            </a:pPr>
            <a:endParaRPr lang="ga" sz="1100" b="0" i="0" u="none" strike="noStrike" cap="none" baseline="0" dirty="0">
              <a:solidFill>
                <a:srgbClr val="000000"/>
              </a:solidFill>
              <a:latin typeface="Arial"/>
              <a:ea typeface="Arial"/>
              <a:cs typeface="Arial"/>
              <a:sym typeface="Arial"/>
            </a:endParaRPr>
          </a:p>
          <a:p>
            <a:pPr marL="139700" indent="0" algn="l" rtl="0">
              <a:buNone/>
            </a:pPr>
            <a:r>
              <a:rPr lang="ga" sz="1100" b="1" i="0" u="none" strike="noStrike" cap="none" baseline="0">
                <a:solidFill>
                  <a:srgbClr val="000000"/>
                </a:solidFill>
                <a:latin typeface="Arial"/>
                <a:ea typeface="Arial"/>
                <a:cs typeface="Arial"/>
                <a:sym typeface="Arial"/>
              </a:rPr>
              <a:t>Iontaofa</a:t>
            </a:r>
          </a:p>
          <a:p>
            <a:pPr marL="139700" indent="0" algn="l" rtl="0">
              <a:buNone/>
            </a:pPr>
            <a:r>
              <a:rPr lang="ga" sz="1100" b="0" i="0" u="none" strike="noStrike" cap="none" baseline="0">
                <a:solidFill>
                  <a:srgbClr val="000000"/>
                </a:solidFill>
                <a:latin typeface="Arial"/>
                <a:ea typeface="Arial"/>
                <a:cs typeface="Arial"/>
                <a:sym typeface="Arial"/>
              </a:rPr>
              <a:t>Cara carad? – Tá sé éasca grianghraif bhréige a phostáil nó físeán bréige a shruthú, fiafraigh de do chara ar bhuail siad leo i ndáiríre.</a:t>
            </a:r>
          </a:p>
          <a:p>
            <a:pPr marL="139700" indent="0" algn="l" rtl="0">
              <a:buNone/>
            </a:pPr>
            <a:endParaRPr lang="ga" sz="1100" b="0" i="0" u="none" strike="noStrike" cap="none" baseline="0" dirty="0">
              <a:solidFill>
                <a:srgbClr val="000000"/>
              </a:solidFill>
              <a:latin typeface="Arial"/>
              <a:ea typeface="Arial"/>
              <a:cs typeface="Arial"/>
              <a:sym typeface="Arial"/>
            </a:endParaRPr>
          </a:p>
          <a:p>
            <a:pPr marL="139700" indent="0" algn="l" rtl="0">
              <a:buNone/>
            </a:pPr>
            <a:r>
              <a:rPr lang="ga" sz="1100" b="1" i="0" u="none" strike="noStrike" cap="none" baseline="0">
                <a:solidFill>
                  <a:srgbClr val="000000"/>
                </a:solidFill>
                <a:latin typeface="Arial"/>
                <a:ea typeface="Arial"/>
                <a:cs typeface="Arial"/>
                <a:sym typeface="Arial"/>
              </a:rPr>
              <a:t>Múscailt Mheabhrach</a:t>
            </a:r>
          </a:p>
          <a:p>
            <a:pPr marL="139700" indent="0" algn="l" rtl="0">
              <a:buNone/>
            </a:pPr>
            <a:r>
              <a:rPr lang="ga" sz="1100" b="0" i="0" u="none" strike="noStrike" cap="none" baseline="0">
                <a:solidFill>
                  <a:srgbClr val="000000"/>
                </a:solidFill>
                <a:latin typeface="Arial"/>
                <a:ea typeface="Arial"/>
                <a:cs typeface="Arial"/>
                <a:sym typeface="Arial"/>
              </a:rPr>
              <a:t>Bíodh aird agat ar do láithreacht ar líne – smaoinigh ar an gcuma atá ar do phróifíl ó thaobh daoine eile de.</a:t>
            </a:r>
          </a:p>
          <a:p>
            <a:pPr marL="139700" indent="0" algn="l" rtl="0">
              <a:buNone/>
            </a:pPr>
            <a:endParaRPr lang="ga" sz="1100" b="0" i="0" u="none" strike="noStrike" cap="none" baseline="0" dirty="0">
              <a:solidFill>
                <a:srgbClr val="000000"/>
              </a:solidFill>
              <a:latin typeface="Arial"/>
              <a:ea typeface="Arial"/>
              <a:cs typeface="Arial"/>
              <a:sym typeface="Arial"/>
            </a:endParaRPr>
          </a:p>
          <a:p>
            <a:pPr marL="139700" indent="0" algn="l" rtl="0">
              <a:buNone/>
            </a:pPr>
            <a:r>
              <a:rPr lang="ga" sz="1100" b="1" i="0" u="none" strike="noStrike" cap="none" baseline="0">
                <a:solidFill>
                  <a:srgbClr val="000000"/>
                </a:solidFill>
                <a:latin typeface="Arial"/>
                <a:ea typeface="Arial"/>
                <a:cs typeface="Arial"/>
                <a:sym typeface="Arial"/>
              </a:rPr>
              <a:t>Suíomh</a:t>
            </a:r>
          </a:p>
          <a:p>
            <a:pPr marL="139700" indent="0" algn="l" rtl="0">
              <a:buNone/>
            </a:pPr>
            <a:r>
              <a:rPr lang="ga" sz="1100" b="0" i="0" u="none" strike="noStrike" cap="none" baseline="0">
                <a:solidFill>
                  <a:srgbClr val="000000"/>
                </a:solidFill>
                <a:latin typeface="Arial"/>
                <a:ea typeface="Arial"/>
                <a:cs typeface="Arial"/>
                <a:sym typeface="Arial"/>
              </a:rPr>
              <a:t>Bí sábháilte thar aon rud eile – ná tabhair le fios cá bhfuil tú agus ná buail le daoine nach bhfuil aithne agat orthu ach ar líne amháin. Coinnigh do shocruithe príobháideachais príobháideach.</a:t>
            </a:r>
          </a:p>
          <a:p>
            <a:pPr marL="139700" indent="0" algn="l" rtl="0">
              <a:buNone/>
            </a:pPr>
            <a:endParaRPr lang="ga" sz="1100" b="0" i="0" u="none" strike="noStrike" cap="none" baseline="0" dirty="0">
              <a:solidFill>
                <a:srgbClr val="000000"/>
              </a:solidFill>
              <a:latin typeface="Arial"/>
              <a:ea typeface="Arial"/>
              <a:cs typeface="Arial"/>
              <a:sym typeface="Arial"/>
            </a:endParaRPr>
          </a:p>
          <a:p>
            <a:pPr marL="139700" indent="0" algn="l" rtl="0">
              <a:buNone/>
            </a:pPr>
            <a:r>
              <a:rPr lang="ga" sz="1100" b="0" i="0" u="none" strike="noStrike" cap="none" baseline="0">
                <a:solidFill>
                  <a:srgbClr val="000000"/>
                </a:solidFill>
                <a:latin typeface="Arial"/>
                <a:ea typeface="Arial"/>
                <a:cs typeface="Arial"/>
                <a:sym typeface="Arial"/>
              </a:rPr>
              <a:t>Más íospartach é do pháiste, seo an chomhairle ó na Gardaí:</a:t>
            </a:r>
          </a:p>
          <a:p>
            <a:pPr marL="139700" indent="0" algn="l" rtl="0">
              <a:buNone/>
            </a:pPr>
            <a:endParaRPr lang="ga" sz="1100" b="1" i="0" u="none" strike="noStrike" cap="none" baseline="0" dirty="0">
              <a:solidFill>
                <a:srgbClr val="000000"/>
              </a:solidFill>
              <a:latin typeface="Arial"/>
              <a:ea typeface="Arial"/>
              <a:cs typeface="Arial"/>
              <a:sym typeface="Arial"/>
            </a:endParaRPr>
          </a:p>
          <a:p>
            <a:pPr marL="139700" indent="0" algn="l" rtl="0">
              <a:buNone/>
            </a:pPr>
            <a:r>
              <a:rPr lang="ga" sz="1100" b="1" i="0" u="none" strike="noStrike" cap="none" baseline="0">
                <a:solidFill>
                  <a:srgbClr val="000000"/>
                </a:solidFill>
                <a:latin typeface="Arial"/>
                <a:ea typeface="Arial"/>
                <a:cs typeface="Arial"/>
                <a:sym typeface="Arial"/>
              </a:rPr>
              <a:t>Ná roinn aon rud eile. Ná híoc aon rud.</a:t>
            </a:r>
          </a:p>
          <a:p>
            <a:pPr marL="139700" indent="0" algn="l" rtl="0">
              <a:buNone/>
            </a:pPr>
            <a:r>
              <a:rPr lang="ga" sz="1100" b="0" i="0" u="none" strike="noStrike" cap="none" baseline="0">
                <a:solidFill>
                  <a:srgbClr val="000000"/>
                </a:solidFill>
                <a:latin typeface="Arial"/>
                <a:ea typeface="Arial"/>
                <a:cs typeface="Arial"/>
                <a:sym typeface="Arial"/>
              </a:rPr>
              <a:t>Má iarrann siad tuilleadh grianghraf nó físeán, ná seol aon rud eile chucu. Iarrtar tuilleadh agus tuilleadh airgid ar go leor íospartach a d’íoc airgead amach cheana féin. I roinnt cásanna, fiú nuair a shásaítear na horduithe leanann na ciontóirí orthu agus postálann siad na físeáin gháirsiúla.</a:t>
            </a:r>
          </a:p>
          <a:p>
            <a:pPr marL="139700" indent="0" algn="l" rtl="0">
              <a:buNone/>
            </a:pPr>
            <a:endParaRPr lang="ga" sz="1100" b="0" i="0" u="none" strike="noStrike" cap="none" baseline="0" dirty="0">
              <a:solidFill>
                <a:srgbClr val="000000"/>
              </a:solidFill>
              <a:latin typeface="Arial"/>
              <a:ea typeface="Arial"/>
              <a:cs typeface="Arial"/>
              <a:sym typeface="Arial"/>
            </a:endParaRPr>
          </a:p>
          <a:p>
            <a:pPr marL="139700" indent="0" algn="l" rtl="0">
              <a:buNone/>
            </a:pPr>
            <a:r>
              <a:rPr lang="ga" sz="1100" b="1" i="0" u="none" strike="noStrike" cap="none" baseline="0">
                <a:solidFill>
                  <a:srgbClr val="000000"/>
                </a:solidFill>
                <a:latin typeface="Arial"/>
                <a:ea typeface="Arial"/>
                <a:cs typeface="Arial"/>
                <a:sym typeface="Arial"/>
              </a:rPr>
              <a:t>Coinnigh an fhianaise. Ná scrios aon rud.</a:t>
            </a:r>
          </a:p>
          <a:p>
            <a:pPr marL="139700" indent="0" algn="l" rtl="0">
              <a:buNone/>
            </a:pPr>
            <a:r>
              <a:rPr lang="ga" sz="1100" b="0" i="0" u="none" strike="noStrike" cap="none" baseline="0">
                <a:solidFill>
                  <a:srgbClr val="000000"/>
                </a:solidFill>
                <a:latin typeface="Arial"/>
                <a:ea typeface="Arial"/>
                <a:cs typeface="Arial"/>
                <a:sym typeface="Arial"/>
              </a:rPr>
              <a:t>Coinnigh an fhianaise, ná scrios aon rud, sábháil teachtaireachtaí, glac gabhálacha scáileáin agus taifead aon sonra atá agat.</a:t>
            </a:r>
          </a:p>
          <a:p>
            <a:pPr marL="139700" indent="0" algn="l" rtl="0">
              <a:buNone/>
            </a:pPr>
            <a:endParaRPr lang="ga" sz="1100" b="0" i="0" u="none" strike="noStrike" cap="none" baseline="0" dirty="0">
              <a:solidFill>
                <a:srgbClr val="000000"/>
              </a:solidFill>
              <a:latin typeface="Arial"/>
              <a:ea typeface="Arial"/>
              <a:cs typeface="Arial"/>
              <a:sym typeface="Arial"/>
            </a:endParaRPr>
          </a:p>
          <a:p>
            <a:pPr marL="139700" indent="0" algn="l" rtl="0">
              <a:buNone/>
            </a:pPr>
            <a:r>
              <a:rPr lang="ga" sz="1100" b="1" i="0" u="none" strike="noStrike" cap="none" baseline="0">
                <a:solidFill>
                  <a:srgbClr val="000000"/>
                </a:solidFill>
                <a:latin typeface="Arial"/>
                <a:ea typeface="Arial"/>
                <a:cs typeface="Arial"/>
                <a:sym typeface="Arial"/>
              </a:rPr>
              <a:t>Déan an fhadhb a thuairisciú don Gharda Síochána</a:t>
            </a:r>
            <a:endParaRPr lang="ga" sz="1100" b="1" i="0" u="none" strike="noStrike" cap="none" baseline="0" dirty="0">
              <a:solidFill>
                <a:srgbClr val="000000"/>
              </a:solidFill>
              <a:latin typeface="Arial"/>
              <a:ea typeface="Arial"/>
              <a:cs typeface="Arial"/>
              <a:sym typeface="Arial"/>
            </a:endParaRPr>
          </a:p>
          <a:p>
            <a:pPr marL="139700" indent="0" algn="l" rtl="0">
              <a:buNone/>
            </a:pPr>
            <a:r>
              <a:rPr lang="ga" sz="1100" b="0" i="0" u="none" strike="noStrike" cap="none" baseline="0">
                <a:solidFill>
                  <a:srgbClr val="000000"/>
                </a:solidFill>
                <a:latin typeface="Arial"/>
                <a:ea typeface="Arial"/>
                <a:cs typeface="Arial"/>
                <a:sym typeface="Arial"/>
              </a:rPr>
              <a:t>Labhair leis na Gardaí áitiúla i do cheantar. Tabharfaidh siad aird cheart ort, agus caithfidh siad leis an gcás go rúnda, gan breithiúnas a thabhairt ort.</a:t>
            </a:r>
          </a:p>
          <a:p>
            <a:pPr marL="139700" indent="0" algn="l" rtl="0">
              <a:buNone/>
            </a:pPr>
            <a:endParaRPr lang="ga" sz="1100" b="0" i="0" u="none" strike="noStrike" cap="none" baseline="0" dirty="0">
              <a:solidFill>
                <a:srgbClr val="000000"/>
              </a:solidFill>
              <a:effectLst/>
              <a:latin typeface="Arial"/>
              <a:cs typeface="Arial"/>
              <a:sym typeface="Arial"/>
            </a:endParaRPr>
          </a:p>
          <a:p>
            <a:pPr marL="139700" indent="0" algn="l" rtl="0">
              <a:buNone/>
            </a:pPr>
            <a:endParaRPr lang="ga" sz="1100" b="0" i="0" u="none" strike="noStrike" cap="none" baseline="0" dirty="0">
              <a:solidFill>
                <a:srgbClr val="000000"/>
              </a:solidFill>
              <a:effectLst/>
              <a:latin typeface="Arial"/>
              <a:cs typeface="Arial"/>
              <a:sym typeface="Arial"/>
            </a:endParaRPr>
          </a:p>
        </p:txBody>
      </p:sp>
    </p:spTree>
    <p:extLst>
      <p:ext uri="{BB962C8B-B14F-4D97-AF65-F5344CB8AC3E}">
        <p14:creationId xmlns:p14="http://schemas.microsoft.com/office/powerpoint/2010/main" val="2302135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1" i="0" u="sng" strike="noStrike" cap="none" baseline="0">
                <a:solidFill>
                  <a:srgbClr val="000000"/>
                </a:solidFill>
                <a:effectLst/>
                <a:latin typeface="Arial"/>
                <a:ea typeface="Arial"/>
                <a:cs typeface="Arial"/>
                <a:sym typeface="Arial"/>
              </a:rPr>
              <a:t>Acmhainní do Thuismitheoirí:</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Treoir do Thuismitheoirí maidir le hÚsáid Idirlín Níos Fearr</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Tugtar tacaíocht, comhairle agus eolas sa treoir seo le cabhrú lena bpáistí taithí dhearfach a bheith acu ar líne. Áirítear ar na topaicí ar a ndearnadh iniúchadh sa treoir cibearbhulaíocht, tréimhse ar líne, gnéastéacsáil, na meáin shóisialta agus pornagrafaíocht ar líne. Is féidir seo a íoslódáil saor in aisce ar webwise.ie/ga/tuismitheoiri </a:t>
            </a:r>
            <a:endParaRPr lang="ga" sz="1100" b="0" i="0" u="none" strike="noStrike" cap="none" dirty="0">
              <a:solidFill>
                <a:srgbClr val="000000"/>
              </a:solidFill>
              <a:effectLst/>
              <a:latin typeface="Arial"/>
              <a:ea typeface="Arial"/>
              <a:cs typeface="Arial"/>
              <a:sym typeface="Arial"/>
            </a:endParaRPr>
          </a:p>
          <a:p>
            <a:pPr marL="139700" indent="0" algn="l" rtl="0">
              <a:buNone/>
            </a:pPr>
            <a:endParaRPr lang="ga" sz="1100" b="1"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Físeáin Comhairle </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Tugann saineolaithe tuismitheoireachta Webwise comhairle faoi gach rud, mar shampla, labhairt le do pháiste faoi ghnéastéacsáil agus conas dea-iompar a léiriú. Tá comhairle ó shíceolaithe páistí, saineolaithe oideachais, saineolaithe OSPS agus saineolaithe teicneolaíochta sna sainfhíseáin. </a:t>
            </a: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Ailt </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‘Aipeanna: Mínithe’ - míniú déanta ar na haipeanna agus na líonraí sóisialta is déanaí atá á n-úsáid ag páistí. Déantar é seo a uasdátú ar bhonn rialta agus is pointe tosaigh den scoth é do thuismitheoirí a bhfuil páistí acu atá ag baint úsáid as na meáin shóisialta den chéad uair. </a:t>
            </a: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‘Comhairle do Thuismitheoirí’ - comhairle agus tacaíocht ar cheisteanna tábhachtacha ar nós cairde a dhéanamh ar líne agus faisnéis phearsanta a roinnt.</a:t>
            </a:r>
            <a:endParaRPr lang="ga" sz="1100" b="0" i="0" u="none" strike="noStrike" cap="none" dirty="0">
              <a:solidFill>
                <a:srgbClr val="000000"/>
              </a:solidFill>
              <a:effectLst/>
              <a:latin typeface="Arial"/>
              <a:ea typeface="Arial"/>
              <a:cs typeface="Arial"/>
              <a:sym typeface="Arial"/>
            </a:endParaRP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‘Ábhar Cainte’ - chun cumarsáid oscailte a éascú idir tuismitheoirí agus a bpáiste maidir le sábháilteacht idirlín.</a:t>
            </a:r>
            <a:endParaRPr lang="ga" sz="1100" b="0" i="0" u="none" strike="noStrike" cap="none" dirty="0">
              <a:solidFill>
                <a:srgbClr val="000000"/>
              </a:solidFill>
              <a:effectLst/>
              <a:latin typeface="Arial"/>
              <a:ea typeface="Arial"/>
              <a:cs typeface="Arial"/>
              <a:sym typeface="Arial"/>
            </a:endParaRPr>
          </a:p>
          <a:p>
            <a:pPr marL="139700" indent="0" algn="l" rtl="0">
              <a:buNone/>
            </a:pP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‘Conas’ - tacaíocht agus treoracha céim ar chéim maidir le blocáil, tuairisciú, rialúcháin tuismitheoirí agus níos mó.</a:t>
            </a:r>
            <a:endParaRPr lang="ga"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77916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strike="noStrike" cap="none" baseline="0">
                <a:solidFill>
                  <a:srgbClr val="000000"/>
                </a:solidFill>
                <a:effectLst/>
                <a:latin typeface="Arial"/>
                <a:ea typeface="Arial"/>
                <a:cs typeface="Arial"/>
                <a:sym typeface="Arial"/>
              </a:rPr>
              <a:t>‘Aipeanna: Mínithe’ - míniú déanta ar na haipeanna agus na líonraí sóisialta is déanaí atá á n-úsáid ag páistí. Déantar an chuid seo de Mhol Webwise do Thuismitheoirí a uasdátú ar bhonn rialta agus is pointe tosaigh den scoth é do thuismitheoirí a bhfuil páistí acu ag baint úsáid as na meáin shóisialta den chéad uair nó má tá imní ort faoi aip nó ardán a d'fhéadfadh a bheith in úsáid ag do pháiste– is féidir leat tuilleadh eolais a fháil faoi sa chuid seo.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1" i="0" u="none" strike="noStrike" cap="none" baseline="0">
                <a:solidFill>
                  <a:srgbClr val="000000"/>
                </a:solidFill>
                <a:effectLst/>
                <a:latin typeface="Arial"/>
                <a:ea typeface="Arial"/>
                <a:cs typeface="Arial"/>
                <a:sym typeface="Arial"/>
              </a:rPr>
              <a:t>Tábhachtach: In Éirinn, tá an Aois Toilithe Dhigitigh socraithe anois ag 16 bliana d’aois. Ciallaíonn sé seo nach gceadaítear do dhaoine óga faoi bhun 16 bliana d'aois rochtain a fháil ar sheirbhísí ar líne lena n-áirítear seirbhísí meán sóisialta, aipeanna teachtaireachtaí, seirbhísí ríomhphoist srl.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6110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Gníomhaíocht Mholta – Bris an grúpa i ngrúpaí beaga agus tabhair aip/líonra amháin dóibh le cuardach ar Webwise.ie</a:t>
            </a:r>
          </a:p>
          <a:p>
            <a:pPr marL="0" lvl="0" indent="0" algn="l" rtl="0">
              <a:spcBef>
                <a:spcPts val="0"/>
              </a:spcBef>
              <a:spcAft>
                <a:spcPts val="0"/>
              </a:spcAft>
              <a:buNone/>
            </a:pPr>
            <a:r>
              <a:rPr lang="ga" b="0" i="0" u="none" baseline="0"/>
              <a:t>Iarr ar gach grúpa míniú a thabhairt ar an gcaoi a n-oibríonn gach aip, ar na rioscaí agus ar an gcaoi ar féidir le páistí iad féin a chosaint. </a:t>
            </a:r>
            <a:endParaRPr dirty="0"/>
          </a:p>
        </p:txBody>
      </p:sp>
    </p:spTree>
    <p:extLst>
      <p:ext uri="{BB962C8B-B14F-4D97-AF65-F5344CB8AC3E}">
        <p14:creationId xmlns:p14="http://schemas.microsoft.com/office/powerpoint/2010/main" val="2006334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Shape 717"/>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8" name="Shape 718"/>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b="1" i="0" u="none" baseline="0"/>
              <a:t>Comhairle Náisiúnta na dTuismitheoirí - Iar-bhunoideachas </a:t>
            </a:r>
            <a:endParaRPr lang="ga" sz="1100" b="1" i="0" u="none" strike="noStrike" kern="0" cap="none" dirty="0">
              <a:solidFill>
                <a:srgbClr val="000000"/>
              </a:solidFill>
              <a:effectLst/>
              <a:latin typeface="Arial"/>
              <a:ea typeface="Arial"/>
              <a:cs typeface="Arial"/>
              <a:sym typeface="Arial"/>
            </a:endParaRPr>
          </a:p>
          <a:p>
            <a:pPr algn="l" rtl="0"/>
            <a:r>
              <a:rPr lang="ga" sz="1100" b="0" i="0" u="none" strike="noStrike" cap="none" baseline="0">
                <a:solidFill>
                  <a:srgbClr val="000000"/>
                </a:solidFill>
                <a:effectLst/>
                <a:latin typeface="Arial"/>
                <a:ea typeface="Arial"/>
                <a:cs typeface="Arial"/>
                <a:sym typeface="Arial"/>
              </a:rPr>
              <a:t>Is grúpa deonach é Comhairle Náisiúnta na dTuismitheoirí - Iar-bhunoideachas (CNTIB) a thugann guth náisiúnta do thuismitheoirí scoláirí in iar-bhunscoileanna in Éirinn. Tá sé mar aidhm ag CNTIB fóram a chur ar fáil a thacaíonn go gníomhach le tuismitheoirí agus caomhnóirí ina ról tuismitheoireachta agus idirghníomhú go héifeachtach le scoileanna agus le comhpháirtithe oideachais eile ar shaincheisteanna a bhfuil tionchar acu ar an oideachas, ar fhorbairt agus ar fholláine ghinearálta daoine óga laistigh den chóras oideachais iar-bhunscoile.</a:t>
            </a:r>
          </a:p>
          <a:p>
            <a:pPr algn="l" rtl="0"/>
            <a:r>
              <a:rPr lang="ga" sz="1100" b="0" i="0" u="none" strike="noStrike" cap="none" baseline="0">
                <a:solidFill>
                  <a:srgbClr val="000000"/>
                </a:solidFill>
                <a:effectLst/>
                <a:latin typeface="Arial"/>
                <a:ea typeface="Arial"/>
                <a:cs typeface="Arial"/>
                <a:sym typeface="Arial"/>
              </a:rPr>
              <a:t>Oibríonn Comhairle Náisiúnta na dTuismitheoirí - Iar-bhunoideachas mar scáthghrúpa do chumainn tuismitheoirí sa chuid mheánscoile de chóras oideachais na hÉireann.</a:t>
            </a:r>
          </a:p>
          <a:p>
            <a:pPr marL="139700" indent="0" algn="l" rtl="0">
              <a:buNone/>
            </a:pPr>
            <a:endParaRPr lang="ga" dirty="0"/>
          </a:p>
          <a:p>
            <a:pPr marL="139700" indent="0" algn="l" rtl="0">
              <a:buNone/>
            </a:pPr>
            <a:r>
              <a:rPr lang="ga" b="1" i="0" u="none" baseline="0"/>
              <a:t>Tacaíocht Bhreise do Thuismitheoirí - Líne na dTuismitheoirí</a:t>
            </a:r>
          </a:p>
          <a:p>
            <a:pPr marL="139700" indent="0" algn="l" rtl="0">
              <a:buNone/>
            </a:pPr>
            <a:r>
              <a:rPr lang="ga" b="0" i="0" u="none" baseline="0"/>
              <a:t>http://www.parentline.ie/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strike="noStrike" cap="none" baseline="0">
                <a:solidFill>
                  <a:srgbClr val="000000"/>
                </a:solidFill>
                <a:effectLst/>
                <a:latin typeface="Arial"/>
                <a:ea typeface="Arial"/>
                <a:cs typeface="Arial"/>
                <a:sym typeface="Arial"/>
              </a:rPr>
              <a:t>Glaoch Áitiúil 1890 927277 nó 01 8733500</a:t>
            </a:r>
          </a:p>
          <a:p>
            <a:pPr marL="139700" indent="0" algn="l" rtl="0">
              <a:buNone/>
            </a:pPr>
            <a:endParaRPr dirty="0"/>
          </a:p>
        </p:txBody>
      </p:sp>
    </p:spTree>
    <p:extLst>
      <p:ext uri="{BB962C8B-B14F-4D97-AF65-F5344CB8AC3E}">
        <p14:creationId xmlns:p14="http://schemas.microsoft.com/office/powerpoint/2010/main" val="257895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39700" indent="0" algn="l" rtl="0">
              <a:buNone/>
            </a:pPr>
            <a:r>
              <a:rPr lang="ga" b="0" i="0" u="none" baseline="0"/>
              <a:t>Sleamhnán Machnaimh </a:t>
            </a:r>
          </a:p>
          <a:p>
            <a:pPr marL="139700" indent="0" algn="l" rtl="0">
              <a:buNone/>
            </a:pPr>
            <a:endParaRPr lang="ga" sz="1100" b="1" dirty="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endParaRPr>
          </a:p>
          <a:p>
            <a:pPr marL="139700" indent="0" algn="l" rtl="0">
              <a:buNone/>
            </a:pPr>
            <a:r>
              <a:rPr lang="ga" sz="1100" b="1" i="0" u="none" baseline="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Smaoinigh siar ar chuid de na saincheisteanna ar labhair muid fúthu inniu:</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Tréimhse ar Líne a Bhainistiú</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Déileáil le haighneas</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Ag labhairt le do pháiste faoina ndéanann sé ar líne</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Na Meáin Shóisialta </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Íomhánna a Chomhroinnt</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Lorg Digiteach </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Freagairt don chibearbhulaíocht</a:t>
            </a:r>
          </a:p>
          <a:p>
            <a:pPr marL="342900" indent="-342900" algn="l" defTabSz="1208493" rtl="0">
              <a:lnSpc>
                <a:spcPct val="150000"/>
              </a:lnSpc>
              <a:buAutoNum type="arabicPeriod"/>
            </a:pPr>
            <a:r>
              <a:rPr lang="ga" sz="11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Ag léiriú do do pháiste conas é féin a chosaint ar líne. </a:t>
            </a:r>
            <a:endParaRPr lang="ga" sz="1100" dirty="0">
              <a:solidFill>
                <a:srgbClr val="000000"/>
              </a:solidFill>
              <a:latin typeface="Arial"/>
              <a:ea typeface="Segoe UI" panose="020B0502040204020203" pitchFamily="34" charset="0"/>
              <a:cs typeface="Arial"/>
            </a:endParaRPr>
          </a:p>
          <a:p>
            <a:pPr marL="342900" indent="-342900" algn="l" defTabSz="1208493" rtl="0">
              <a:lnSpc>
                <a:spcPct val="150000"/>
              </a:lnSpc>
              <a:buAutoNum type="arabicPeriod"/>
            </a:pPr>
            <a:endParaRPr lang="ga" sz="1100" dirty="0">
              <a:solidFill>
                <a:srgbClr val="000000"/>
              </a:solidFill>
              <a:latin typeface="Arial"/>
              <a:ea typeface="Segoe UI" panose="020B0502040204020203" pitchFamily="34" charset="0"/>
              <a:cs typeface="Arial"/>
            </a:endParaRP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Light" panose="020B0604020202020204" charset="0"/>
                <a:ea typeface="Segoe UI" panose="020B0502040204020203" pitchFamily="34" charset="0"/>
                <a:cs typeface="Helvetica" panose="020B0604020202020204" pitchFamily="34" charset="0"/>
              </a:rPr>
              <a:t>GNÍOMHAÍOCHT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Light" panose="020B0604020202020204" charset="0"/>
                <a:ea typeface="Segoe UI" panose="020B0502040204020203" pitchFamily="34" charset="0"/>
                <a:cs typeface="Helvetica" panose="020B0604020202020204" pitchFamily="34" charset="0"/>
              </a:rPr>
              <a:t>Cruthaigh liosta atá le déanamh de na gníomhartha a cheapann tú a chabhróidh le do pháistí taithí níos dearfaí a bheith acu ar líne. </a:t>
            </a:r>
          </a:p>
          <a:p>
            <a:pPr marL="0" marR="0" lvl="0" indent="0" algn="l" defTabSz="1208493" rtl="0" eaLnBrk="1" fontAlgn="auto" latinLnBrk="0" hangingPunct="1">
              <a:lnSpc>
                <a:spcPct val="15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Light" panose="020B0604020202020204" charset="0"/>
                <a:ea typeface="Segoe UI" panose="020B0502040204020203" pitchFamily="34" charset="0"/>
                <a:cs typeface="Helvetica" panose="020B0604020202020204" pitchFamily="34" charset="0"/>
              </a:rPr>
              <a:t>Moladh – téigh timpeall an tseomra agus tóg roinnt freagraí ón ngrúpa </a:t>
            </a:r>
            <a:endParaRPr lang="ga" sz="1100" b="1" noProof="1">
              <a:solidFill>
                <a:srgbClr val="F05E43"/>
              </a:solidFill>
              <a:latin typeface="Montserrat Light" panose="020B0604020202020204" charset="0"/>
              <a:ea typeface="Segoe UI" panose="020B0502040204020203" pitchFamily="34" charset="0"/>
              <a:cs typeface="Helvetica" panose="020B0604020202020204" pitchFamily="34" charset="0"/>
            </a:endParaRPr>
          </a:p>
          <a:p>
            <a:endParaRPr lang="ga" dirty="0"/>
          </a:p>
        </p:txBody>
      </p:sp>
    </p:spTree>
    <p:extLst>
      <p:ext uri="{BB962C8B-B14F-4D97-AF65-F5344CB8AC3E}">
        <p14:creationId xmlns:p14="http://schemas.microsoft.com/office/powerpoint/2010/main" val="74292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fontAlgn="base">
              <a:buNone/>
            </a:pPr>
            <a:r>
              <a:rPr lang="ga" sz="1100" b="0" i="0" u="none" strike="noStrike" cap="none" baseline="0">
                <a:solidFill>
                  <a:srgbClr val="000000"/>
                </a:solidFill>
                <a:effectLst/>
                <a:latin typeface="Arial"/>
                <a:ea typeface="Arial"/>
                <a:cs typeface="Arial"/>
                <a:sym typeface="Arial"/>
              </a:rPr>
              <a:t>Anois agus muid tar éis breathnú ar chuid de na hábhair imní is mó atá ag tuismitheoirí maidir le húsáid idirlín a bpáiste. Tugaimis aghaidh ar na rudaí is féidir linn a dhéanamh! </a:t>
            </a:r>
          </a:p>
          <a:p>
            <a:pPr marL="139700" indent="0" algn="l" rtl="0" fontAlgn="base">
              <a:buNone/>
            </a:pPr>
            <a:r>
              <a:rPr lang="ga" sz="1100" b="0" i="0" u="none" strike="noStrike" cap="none" baseline="0">
                <a:solidFill>
                  <a:srgbClr val="000000"/>
                </a:solidFill>
                <a:effectLst/>
                <a:latin typeface="Arial"/>
                <a:ea typeface="Arial"/>
                <a:cs typeface="Arial"/>
                <a:sym typeface="Arial"/>
              </a:rPr>
              <a:t>Tá cumarsáid oscailte le do pháiste faoi shábháilteacht idirlín ar cheann de na bealaí is fearr le cuidiú le do pháiste a bheith páirteach sa saol ar líne go sábháilte. Seo cúpla bealach leis an gcomhrá a thosú.</a:t>
            </a:r>
          </a:p>
          <a:p>
            <a:pPr marL="139700" indent="0" algn="l" rtl="0" fontAlgn="base">
              <a:buNone/>
            </a:pP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Ba chóir do thuismitheoirí a bheith ar an eolas nach leor comhrá aonuaire, de réir mar a fhásann páistí aníos ar líne, athraíonn a suimeanna agus a riachtanais. Tá sé tábhachtach go dtreoraíonn tuismitheoirí páistí tríd an bpróiseas seo. Sula mbíonn comhrá agat, ba chóir do thuismitheoirí smaoineamh ar cad é sprioc an chomhrá, cad iad na treoirlínte is mian leo a phlé agus a leagan síos. An bhfuil beirt tuismitheoirí/chomhpháirtithe/seantuismitheoirí etc. páirteach agus ar aon intinn? </a:t>
            </a:r>
          </a:p>
          <a:p>
            <a:pPr marL="139700" indent="0" algn="l" rtl="0" fontAlgn="base">
              <a:buNone/>
            </a:pPr>
            <a:r>
              <a:rPr lang="ga" sz="1100" b="0" i="0" u="none" strike="noStrike" cap="none" baseline="0">
                <a:solidFill>
                  <a:srgbClr val="000000"/>
                </a:solidFill>
                <a:effectLst/>
                <a:latin typeface="Arial"/>
                <a:ea typeface="Arial"/>
                <a:cs typeface="Arial"/>
                <a:sym typeface="Arial"/>
              </a:rPr>
              <a:t>Téigh ar luas an pháiste, is comhrá leanúnach é seo, mar sin d'fhéadfadh go mbeadh ort cúpla comhrá difriúil a bheith agat chun dul trí thopaicí agus ionchais éagsúla. Lig do do pháiste labhairt faoi na rudaí is mian leis agus tabhair am dó topaicí a iniúchadh mar go bhféadfadh rud éigin teacht chun cinn as an gcomhrá nár smaoinigh tú air nó nach bhfuil tú eolach air. Cuir am ar leataobh d’ábhair imní an pháiste a phlé. D'fhéadfadh imní an pháiste faoin idirlíon a bheith an-difriúil ó imní an tuismitheora, mar sin tá sé tábhachtach go dtabharfaimid an t-am do pháistí aon imní nó aon bhrú a d'fhéadfadh a bheith orthu ar líne a phlé. </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endParaRPr lang="ga" sz="1100" b="0" i="0" u="none" strike="noStrike" cap="none" baseline="0" dirty="0">
              <a:solidFill>
                <a:srgbClr val="000000"/>
              </a:solidFill>
              <a:effectLst/>
              <a:latin typeface="Arial"/>
              <a:ea typeface="Arial"/>
              <a:cs typeface="Arial"/>
              <a:sym typeface="Arial"/>
            </a:endParaRPr>
          </a:p>
          <a:p>
            <a:pPr marL="139700" indent="0" algn="l" rtl="0" fontAlgn="base">
              <a:buNone/>
            </a:pPr>
            <a:r>
              <a:rPr lang="ga" sz="1100" b="1" i="0" u="none" strike="noStrike" cap="none" baseline="0">
                <a:solidFill>
                  <a:srgbClr val="000000"/>
                </a:solidFill>
                <a:effectLst/>
                <a:latin typeface="Arial"/>
                <a:ea typeface="Arial"/>
                <a:cs typeface="Arial"/>
                <a:sym typeface="Arial"/>
              </a:rPr>
              <a:t>Leideanna iontacha do thuismitheoirí </a:t>
            </a:r>
          </a:p>
          <a:p>
            <a:pPr marL="139700" indent="0" algn="l" rtl="0" fontAlgn="base">
              <a:buNone/>
            </a:pPr>
            <a:r>
              <a:rPr lang="ga" sz="1100" b="1" i="0" u="none" strike="noStrike" cap="none" baseline="0">
                <a:solidFill>
                  <a:srgbClr val="000000"/>
                </a:solidFill>
                <a:effectLst/>
                <a:latin typeface="Arial"/>
                <a:ea typeface="Arial"/>
                <a:cs typeface="Arial"/>
                <a:sym typeface="Arial"/>
              </a:rPr>
              <a:t>1. Déan Taiscéalaíocht ar an Idirlíon le chéile</a:t>
            </a:r>
          </a:p>
          <a:p>
            <a:pPr marL="139700" indent="0" algn="l" rtl="0" fontAlgn="base">
              <a:buNone/>
            </a:pPr>
            <a:r>
              <a:rPr lang="ga" sz="1100" b="0" i="0" u="none" strike="noStrike" cap="none" baseline="0">
                <a:solidFill>
                  <a:srgbClr val="000000"/>
                </a:solidFill>
                <a:effectLst/>
                <a:latin typeface="Arial"/>
                <a:ea typeface="Arial"/>
                <a:cs typeface="Arial"/>
                <a:sym typeface="Arial"/>
              </a:rPr>
              <a:t>Bí ar an gcéad duine a thaispeánfaidh an t-idirlíon do do pháiste. Is buntáiste don tuismitheoir agus don pháiste araon taiscéalaíocht a dhéanamh ar an idirlíon le chéile. Déan iarracht teacht ar shuíomhanna gréasáin atá spreagúil spraíúil le chéile, ionas go mbeidh dearcadh dearfach agaibh ar thaiscéalaíocht idirlín. D’fhéadfadh sé a bheith níos éasca dá bharr taithí dhearfach agus dhiúltach an idirlín a phlé amach anseo.</a:t>
            </a:r>
          </a:p>
          <a:p>
            <a:pPr marL="139700" indent="0" algn="l" rtl="0" fontAlgn="base">
              <a:buNone/>
            </a:pPr>
            <a:r>
              <a:rPr lang="ga" sz="1100" b="1" i="0" u="none" strike="noStrike" cap="none" baseline="0">
                <a:solidFill>
                  <a:srgbClr val="000000"/>
                </a:solidFill>
                <a:effectLst/>
                <a:latin typeface="Arial"/>
                <a:ea typeface="Arial"/>
                <a:cs typeface="Arial"/>
                <a:sym typeface="Arial"/>
              </a:rPr>
              <a:t>2. Comhaontaigh rialacha i dtaobh úsáid an Idirlín le do pháiste sa bhaile</a:t>
            </a:r>
          </a:p>
          <a:p>
            <a:pPr marL="139700" indent="0" algn="l" rtl="0" fontAlgn="base">
              <a:buNone/>
            </a:pPr>
            <a:r>
              <a:rPr lang="ga" sz="1100" b="0" i="0" u="none" strike="noStrike" cap="none" baseline="0">
                <a:solidFill>
                  <a:srgbClr val="000000"/>
                </a:solidFill>
                <a:effectLst/>
                <a:latin typeface="Arial"/>
                <a:ea typeface="Arial"/>
                <a:cs typeface="Arial"/>
                <a:sym typeface="Arial"/>
              </a:rPr>
              <a:t>Déan iarracht teacht ar chomhaontú le do pháiste faoi na treoirlínte i dtaobh úsáid Idirlín i do theach. Seo cúpla leid duit a chabhróidh leat tús a chur leis seo:</a:t>
            </a:r>
          </a:p>
          <a:p>
            <a:pPr marL="139700" indent="0" algn="l" rtl="0" fontAlgn="base">
              <a:buNone/>
            </a:pPr>
            <a:r>
              <a:rPr lang="ga" sz="1100" b="0" i="0" u="none" strike="noStrike" cap="none" baseline="0">
                <a:solidFill>
                  <a:srgbClr val="000000"/>
                </a:solidFill>
                <a:effectLst/>
                <a:latin typeface="Arial"/>
                <a:ea typeface="Arial"/>
                <a:cs typeface="Arial"/>
                <a:sym typeface="Arial"/>
              </a:rPr>
              <a:t>Déan plé ar an uair agus ar an bhfad a fhéadfaidh do pháiste an tIdirlíon a úsáid</a:t>
            </a:r>
          </a:p>
          <a:p>
            <a:pPr marL="139700" indent="0" algn="l" rtl="0" fontAlgn="base">
              <a:buNone/>
            </a:pPr>
            <a:r>
              <a:rPr lang="ga" sz="1100" b="0" i="0" u="none" strike="noStrike" cap="none" baseline="0">
                <a:solidFill>
                  <a:srgbClr val="000000"/>
                </a:solidFill>
                <a:effectLst/>
                <a:latin typeface="Arial"/>
                <a:ea typeface="Arial"/>
                <a:cs typeface="Arial"/>
                <a:sym typeface="Arial"/>
              </a:rPr>
              <a:t>Bí ar aon intinn faoin mbealach a gcaithfear le faisnéis phearsanta (ainm, seoladh, uimhir theileafóin, ríomhphost)</a:t>
            </a:r>
          </a:p>
          <a:p>
            <a:pPr marL="139700" indent="0" algn="l" rtl="0" fontAlgn="base">
              <a:buNone/>
            </a:pPr>
            <a:r>
              <a:rPr lang="ga" sz="1100" b="0" i="0" u="none" strike="noStrike" cap="none" baseline="0">
                <a:solidFill>
                  <a:srgbClr val="000000"/>
                </a:solidFill>
                <a:effectLst/>
                <a:latin typeface="Arial"/>
                <a:ea typeface="Arial"/>
                <a:cs typeface="Arial"/>
                <a:sym typeface="Arial"/>
              </a:rPr>
              <a:t>Déan plé le do pháiste faoin mbealach ar cheart é féin a iompar i mbun cluichí agus cabaireachta le daoine eile nó ag seoladh ríomhphoist nó teachtaireachtaí</a:t>
            </a:r>
          </a:p>
          <a:p>
            <a:pPr marL="139700" indent="0" algn="l" rtl="0" fontAlgn="base">
              <a:buNone/>
            </a:pPr>
            <a:r>
              <a:rPr lang="ga" sz="1100" b="0" i="0" u="none" strike="noStrike" cap="none" baseline="0">
                <a:solidFill>
                  <a:srgbClr val="000000"/>
                </a:solidFill>
                <a:effectLst/>
                <a:latin typeface="Arial"/>
                <a:ea typeface="Arial"/>
                <a:cs typeface="Arial"/>
                <a:sym typeface="Arial"/>
              </a:rPr>
              <a:t>Bí ar aon intinn faoin gcineál suíomhanna agus gníomhaíochtaí atá ceart go leor agus nach bhfuil ceart go leor sa teaghlach seo againne</a:t>
            </a:r>
          </a:p>
          <a:p>
            <a:pPr marL="139700" indent="0" algn="l" rtl="0" fontAlgn="base">
              <a:buNone/>
            </a:pPr>
            <a:r>
              <a:rPr lang="ga" sz="1100" b="0" i="0" u="none" strike="noStrike" cap="none" baseline="0">
                <a:solidFill>
                  <a:srgbClr val="000000"/>
                </a:solidFill>
                <a:effectLst/>
                <a:latin typeface="Arial"/>
                <a:ea typeface="Arial"/>
                <a:cs typeface="Arial"/>
                <a:sym typeface="Arial"/>
              </a:rPr>
              <a:t>Lean na rialacha tú féin! Nó ar a laghad mínigh an fáth go bhfuil na rialacha difriúil do dhaoine fásta.</a:t>
            </a:r>
          </a:p>
          <a:p>
            <a:pPr marL="139700" indent="0" algn="l" rtl="0" fontAlgn="base">
              <a:buNone/>
            </a:pPr>
            <a:r>
              <a:rPr lang="ga" sz="1100" b="1" i="0" u="none" strike="noStrike" cap="none" baseline="0">
                <a:solidFill>
                  <a:srgbClr val="000000"/>
                </a:solidFill>
                <a:effectLst/>
                <a:latin typeface="Arial"/>
                <a:ea typeface="Arial"/>
                <a:cs typeface="Arial"/>
                <a:sym typeface="Arial"/>
              </a:rPr>
              <a:t>3. Mol do do pháiste a bheith cúramach agus faisnéis phearsanta á soláthar ar líne</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Riail shimplí a d’fhéadfá a úsáid le haghaidh páistí níos óige ná nár cheart dóibh ainm, uimhir theileafóin ná grianghraf a thabhairt amach gan cead a fháil uait. Ba cheart páistí níos sine a úsáideann láithreáin líonraithe shóisialta ar nós Facebook a spreagadh chun bheith an-chúramach faoin bhfaisnéis phearsanta agus faoi na grianghraif a phostálann siad ar líne. Is cuma faoi na socruithe príobháideachais, a luaithe is atá ábhar ar líne, níl smacht agat a thuilleadh ar na daoine a fheicfidh é nó ar an mbealach a n-úsáidfear é.</a:t>
            </a:r>
          </a:p>
          <a:p>
            <a:pPr marL="139700" indent="0" algn="l" rtl="0" fontAlgn="base">
              <a:buNone/>
            </a:pPr>
            <a:r>
              <a:rPr lang="ga" sz="1100" b="1" i="0" u="none" strike="noStrike" cap="none" baseline="0">
                <a:solidFill>
                  <a:srgbClr val="000000"/>
                </a:solidFill>
                <a:effectLst/>
                <a:latin typeface="Arial"/>
                <a:ea typeface="Arial"/>
                <a:cs typeface="Arial"/>
                <a:sym typeface="Arial"/>
              </a:rPr>
              <a:t>4. Labhair faoin mbaol a bhaineann le bualadh go pearsanta le “cairde” ar líne</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Ba chóir go dtuigfeadh daoine fásta gur féidir leis an idirlíon a bheith ina áit dhearfach bualadh le daoine do pháistí, áit ar féidir leo aithne a chur ar a chéile agus cairde nua a dhéanamh. Ach ar mhaithe le cúrsaí sábháilteachta agus chun an drochthaithí a sheachaint, tá sé tábhachtach nach mbuailfidh páistí le strainséirí ar chuir siad aithne orthu ar líne mura bhfuil duine fásta a bhfuil muinín acu astu in éineacht leo. Pé scéal é, ba cheart i gcónaí go mbeadh cead a thuismitheora ag an bpáiste ar dtús.  Ina theannta sin, is smaoineamh maith é freisin plean slán i gcás teipe a chur i bhfeidhm, cuir i gcás go gcuirfeá glaoch air go gairid i ndiaidh dó bualadh leis an duine chun gur féidir leis imeacht má mhothaíonn sé míchompordach.</a:t>
            </a:r>
          </a:p>
          <a:p>
            <a:pPr marL="139700" indent="0" algn="l" rtl="0" fontAlgn="base">
              <a:buNone/>
            </a:pPr>
            <a:r>
              <a:rPr lang="ga" sz="1100" b="1" i="0" u="none" strike="noStrike" cap="none" baseline="0">
                <a:solidFill>
                  <a:srgbClr val="000000"/>
                </a:solidFill>
                <a:effectLst/>
                <a:latin typeface="Arial"/>
                <a:ea typeface="Arial"/>
                <a:cs typeface="Arial"/>
                <a:sym typeface="Arial"/>
              </a:rPr>
              <a:t>5. Léirigh do do pháiste conas faisnéis a mheas agus dearcadh criticiúil a ghlacadh i leith na faisnéise a aimsíonn sé ar líne. </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Baineann an chuid is mó de pháistí úsáid as an idirlíon chun a gcuid eolais féin maidir le hobair scoile agus spéiseanna pearsanta a fheabhsú agus a fhorbairt. Ba cheart go dtuigeadh páistí nach bhfuil an fhaisnéis ar fad</a:t>
            </a:r>
            <a:br>
              <a:rPr lang="ga" sz="1100" b="0" i="0" u="none" strike="noStrike" cap="none">
                <a:solidFill>
                  <a:srgbClr val="000000"/>
                </a:solidFill>
                <a:effectLst/>
                <a:latin typeface="Arial"/>
                <a:ea typeface="Arial"/>
                <a:cs typeface="Arial"/>
                <a:sym typeface="Arial"/>
              </a:rPr>
            </a:br>
            <a:r>
              <a:rPr lang="ga" sz="1100" b="0" i="0" u="none" strike="noStrike" cap="none" baseline="0">
                <a:solidFill>
                  <a:srgbClr val="000000"/>
                </a:solidFill>
                <a:effectLst/>
                <a:latin typeface="Arial"/>
                <a:ea typeface="Arial"/>
                <a:cs typeface="Arial"/>
                <a:sym typeface="Arial"/>
              </a:rPr>
              <a:t>a aimsíonn siad ar líne ceart, cruinn ná ábhartha. Taispeáin do do pháiste conas an fhaisnéis a aimsíonn sé a dheimhniú trína cur i gcomparáid le foinsí eile a phléann an t-ábhar céanna. Taispeáin suíomhanna iontaofa dó is féidir leis a úsáid chun faisnéis a chur i gcomparáid.</a:t>
            </a:r>
          </a:p>
          <a:p>
            <a:pPr marL="139700" indent="0" algn="l" rtl="0" fontAlgn="base">
              <a:buNone/>
            </a:pPr>
            <a:r>
              <a:rPr lang="ga" sz="1100" b="1" i="0" u="none" strike="noStrike" cap="none" baseline="0">
                <a:solidFill>
                  <a:srgbClr val="000000"/>
                </a:solidFill>
                <a:effectLst/>
                <a:latin typeface="Arial"/>
                <a:ea typeface="Arial"/>
                <a:cs typeface="Arial"/>
                <a:sym typeface="Arial"/>
              </a:rPr>
              <a:t>6. Ná bí róchriticiúil faoi thaiscéalaíocht Idirlín do pháiste</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Is féidir go dtiocfadh páiste ar ábhar idirlín nach bhfuil oiriúnach ach do dhaoine fásta de thimpiste. Is féidir freisin go gcuardódh páiste na suíomhanna gréasáin sin d’aon ghnó; cuimhnigh gur dual do pháiste a bheith fiosrach faoi rudaí nach bhfuil ceadaithe dó. Déan iarracht sin a thiontú chun tairbhe trí phlé a dhéanamh leis ar an ábhar atá ann agus rialacha a dhéanamh ina leith. Bí réadúil agus tú ag meas na húsáide a bhaineann do pháiste as an idirlíon.</a:t>
            </a:r>
          </a:p>
          <a:p>
            <a:pPr marL="139700" indent="0" algn="l" rtl="0" fontAlgn="base">
              <a:buNone/>
            </a:pPr>
            <a:r>
              <a:rPr lang="ga" sz="1100" b="1" i="0" u="none" strike="noStrike" cap="none" baseline="0">
                <a:solidFill>
                  <a:srgbClr val="000000"/>
                </a:solidFill>
                <a:effectLst/>
                <a:latin typeface="Arial"/>
                <a:ea typeface="Arial"/>
                <a:cs typeface="Arial"/>
                <a:sym typeface="Arial"/>
              </a:rPr>
              <a:t>7. Lig do do pháistí na nithe is maith leo a dhéanamh ar líne a thaispeáint duit</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D’fhonn treoir a thabhairt do do pháiste i dtaobh na húsáide a bhaineann sé as an Idirlíon, tá sé tábhachtach an tslí a n-úsáideann sé é agus gach ar mhaith leis a dhéanamh ann a thuiscint. Lig do do pháiste na suíomhanna gréasáin is maith leis cuairt a thabhairt orthu agus na nithe is maith leis a dhéanamh ann a thaispeáint duit.</a:t>
            </a:r>
          </a:p>
          <a:p>
            <a:pPr marL="139700" indent="0" algn="l" rtl="0" fontAlgn="base">
              <a:buNone/>
            </a:pPr>
            <a:r>
              <a:rPr lang="ga" sz="1100" b="1" i="0" u="none" strike="noStrike" cap="none" baseline="0">
                <a:solidFill>
                  <a:srgbClr val="000000"/>
                </a:solidFill>
                <a:effectLst/>
                <a:latin typeface="Arial"/>
                <a:ea typeface="Arial"/>
                <a:cs typeface="Arial"/>
                <a:sym typeface="Arial"/>
              </a:rPr>
              <a:t>8. Cuimhnigh, is treise i bhfad gnéithe dearfacha an Idirlín ná na gnéithe diúltacha.</a:t>
            </a:r>
            <a:endParaRPr lang="ga" sz="1100" b="0" i="0" u="none" strike="noStrike" cap="none" dirty="0">
              <a:solidFill>
                <a:srgbClr val="000000"/>
              </a:solidFill>
              <a:effectLst/>
              <a:latin typeface="Arial"/>
              <a:ea typeface="Arial"/>
              <a:cs typeface="Arial"/>
              <a:sym typeface="Arial"/>
            </a:endParaRPr>
          </a:p>
          <a:p>
            <a:pPr marL="139700" indent="0" algn="l" rtl="0" fontAlgn="base">
              <a:buNone/>
            </a:pPr>
            <a:r>
              <a:rPr lang="ga" sz="1100" b="0" i="0" u="none" strike="noStrike" cap="none" baseline="0">
                <a:solidFill>
                  <a:srgbClr val="000000"/>
                </a:solidFill>
                <a:effectLst/>
                <a:latin typeface="Arial"/>
                <a:ea typeface="Arial"/>
                <a:cs typeface="Arial"/>
                <a:sym typeface="Arial"/>
              </a:rPr>
              <a:t>Is acmhainn iontach oideachais agus caitheamh aimsire é an tIdirlíon do pháistí. Spreag do pháiste le dearcadh criticiúil a ghlacadh i leith an idirlín agus le tairbhe a bhaint as.</a:t>
            </a:r>
          </a:p>
          <a:p>
            <a:pPr algn="l" rtl="0" fontAlgn="base"/>
            <a:endParaRPr lang="g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99720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POF Chomhairle Náisiúnta na dTuismitheoirí; Áine Lynch maidir leis an </a:t>
            </a:r>
            <a:r>
              <a:rPr lang="ga" sz="1100" b="0" i="0" u="none" strike="noStrike" cap="none" baseline="0">
                <a:solidFill>
                  <a:srgbClr val="000000"/>
                </a:solidFill>
                <a:effectLst/>
                <a:latin typeface="Arial"/>
                <a:ea typeface="Arial"/>
                <a:cs typeface="Arial"/>
                <a:sym typeface="Arial"/>
              </a:rPr>
              <a:t>tábhacht a bhaineann le dea-iompar a léiriú nuair atáimid ag tabhairt aghaidh ar shábháilteacht idirlín sa bhaile.</a:t>
            </a:r>
            <a:endParaRPr lang="ga" dirty="0"/>
          </a:p>
          <a:p>
            <a:pPr marL="0" lvl="0" indent="0" algn="l" rtl="0">
              <a:spcBef>
                <a:spcPts val="0"/>
              </a:spcBef>
              <a:spcAft>
                <a:spcPts val="0"/>
              </a:spcAft>
              <a:buNone/>
            </a:pPr>
            <a:r>
              <a:rPr lang="ga" b="0" i="0" u="none" baseline="0"/>
              <a:t>Cliceáil ar an nasc chun an físeán a sheinm: https://vimeo.com/191043980</a:t>
            </a:r>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an leathanach Webwise.ie/ga/tuismitheoiri. </a:t>
            </a:r>
            <a:endParaRPr lang="g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06520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5078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64650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4" name="Shape 6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600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Gníomhaíocht Ghrúpdhíospóireachta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b="0" i="0" u="none" baseline="0"/>
              <a:t>Fiafraigh den ghrúpa ‘</a:t>
            </a:r>
            <a:r>
              <a:rPr lang="ga" sz="1100" b="1" i="0" u="none" baseline="0">
                <a:solidFill>
                  <a:srgbClr val="F05E43"/>
                </a:solidFill>
                <a:latin typeface="Montserrat" panose="020B0604020202020204" charset="0"/>
                <a:ea typeface="Segoe UI" panose="020B0502040204020203" pitchFamily="34" charset="0"/>
                <a:cs typeface="Helvetica" panose="020B0604020202020204" pitchFamily="34" charset="0"/>
              </a:rPr>
              <a:t>Cad iad na príomhbhuntáistí do pháistí a bhaineann le húsáid idirlín, dar leat?'</a:t>
            </a:r>
            <a:endParaRPr lang="ga" sz="1100" b="0" noProof="1">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0" i="0" u="none" baseline="0">
                <a:solidFill>
                  <a:srgbClr val="F05E43"/>
                </a:solidFill>
                <a:latin typeface="Montserrat" panose="020B0604020202020204" charset="0"/>
                <a:ea typeface="Segoe UI" panose="020B0502040204020203" pitchFamily="34" charset="0"/>
                <a:cs typeface="Helvetica" panose="020B0604020202020204" pitchFamily="34" charset="0"/>
              </a:rPr>
              <a:t>Freagraí samplacha: Foghlaim, cumarsáid a dhéanamh le daoine, scileanna nua a fhorbairt – códú, cruthaitheacht, etc. </a:t>
            </a:r>
            <a:endParaRPr lang="ga" sz="1100" b="0" noProof="1">
              <a:solidFill>
                <a:srgbClr val="F05E43"/>
              </a:solidFill>
              <a:latin typeface="Montserrat" panose="020B0604020202020204" charset="0"/>
              <a:ea typeface="Segoe UI" panose="020B0502040204020203" pitchFamily="34" charset="0"/>
              <a:cs typeface="Helvetica"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6207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POF Chomhairle Náisiúnta na dTuismitheoirí; Áine Lynch ar an tábhacht a bhaineann le labhairt le do pháiste faoi na rudaí a dhéanann sé ar líne. </a:t>
            </a:r>
            <a:endParaRPr lang="ga" dirty="0"/>
          </a:p>
          <a:p>
            <a:pPr marL="0" lvl="0" indent="0" algn="l" rtl="0">
              <a:spcBef>
                <a:spcPts val="0"/>
              </a:spcBef>
              <a:spcAft>
                <a:spcPts val="0"/>
              </a:spcAft>
              <a:buNone/>
            </a:pPr>
            <a:r>
              <a:rPr lang="ga" b="0" i="0" u="none" baseline="0"/>
              <a:t>Cliceáil ar an Nasc chun an físeán a sheinm: https://vimeo.com/191045340</a:t>
            </a:r>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an leathanach Webwise.ie/ga/tuismitheoiri. </a:t>
            </a:r>
            <a:endParaRPr dirty="0"/>
          </a:p>
        </p:txBody>
      </p:sp>
    </p:spTree>
    <p:extLst>
      <p:ext uri="{BB962C8B-B14F-4D97-AF65-F5344CB8AC3E}">
        <p14:creationId xmlns:p14="http://schemas.microsoft.com/office/powerpoint/2010/main" val="2211837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Shape 66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6" name="Shape 666"/>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0" i="0" u="none" strike="noStrike" kern="1200" cap="none" baseline="0">
                <a:solidFill>
                  <a:schemeClr val="tx1"/>
                </a:solidFill>
                <a:effectLst/>
                <a:latin typeface="Arial"/>
                <a:ea typeface="Arial"/>
                <a:cs typeface="Arial"/>
                <a:sym typeface="Arial"/>
              </a:rPr>
              <a:t>An bhfuil imní ort faoin méid ama a chaitheann do pháiste ar a fhón, ar a tháibléad, nó ar a ríomhaire? Tá treoir curtha le chéile againn do thuismitheoirí chun cabhrú leo déileáil leis an gceist chasta seo. </a:t>
            </a:r>
          </a:p>
          <a:p>
            <a:pPr marL="139700" indent="0" algn="l" rtl="0">
              <a:buNone/>
            </a:pPr>
            <a:r>
              <a:rPr lang="ga" sz="1100" b="0" i="0" u="none" strike="noStrike" kern="1200" cap="none" baseline="0">
                <a:solidFill>
                  <a:schemeClr val="tx1"/>
                </a:solidFill>
                <a:effectLst/>
                <a:latin typeface="Arial"/>
                <a:ea typeface="Arial"/>
                <a:cs typeface="Arial"/>
                <a:sym typeface="Arial"/>
              </a:rPr>
              <a:t>Tá sé tábhachtach a chuimhneamh gur minic go bhfáiltíonn páistí roimh am saor ó na meáin shóisialta agus ó chluichí agus gur féidir go bhfáilteoidís roimh threoirlínte agus teorainneacha soiléire ina leith seo.</a:t>
            </a:r>
          </a:p>
          <a:p>
            <a:pPr marL="139700" indent="0" algn="l" rtl="0">
              <a:buNone/>
            </a:pPr>
            <a:endParaRPr lang="ga" sz="1100" b="1" i="0" u="none" strike="noStrike" kern="1200" cap="none" dirty="0">
              <a:solidFill>
                <a:schemeClr val="tx1"/>
              </a:solidFill>
              <a:effectLst/>
              <a:latin typeface="Arial"/>
              <a:ea typeface="Arial"/>
              <a:cs typeface="Arial"/>
              <a:sym typeface="Arial"/>
            </a:endParaRPr>
          </a:p>
          <a:p>
            <a:pPr marL="139700" indent="0" algn="l" rtl="0">
              <a:buNone/>
            </a:pPr>
            <a:r>
              <a:rPr lang="ga" sz="1100" b="1" i="0" u="none" strike="noStrike" kern="1200" cap="none" baseline="0">
                <a:solidFill>
                  <a:schemeClr val="tx1"/>
                </a:solidFill>
                <a:effectLst/>
                <a:latin typeface="Arial"/>
                <a:ea typeface="Arial"/>
                <a:cs typeface="Arial"/>
                <a:sym typeface="Arial"/>
              </a:rPr>
              <a:t>An bhfuil sé in am stopadh?</a:t>
            </a:r>
            <a:endParaRPr lang="ga" sz="1100" b="0" i="0" u="none" strike="noStrike" kern="1200" cap="none" dirty="0">
              <a:solidFill>
                <a:schemeClr val="tx1"/>
              </a:solidFill>
              <a:effectLst/>
              <a:latin typeface="Arial"/>
              <a:ea typeface="Arial"/>
              <a:cs typeface="Arial"/>
              <a:sym typeface="Arial"/>
            </a:endParaRPr>
          </a:p>
          <a:p>
            <a:pPr marL="139700" indent="0" algn="l" rtl="0">
              <a:buNone/>
            </a:pPr>
            <a:r>
              <a:rPr lang="ga" sz="1100" b="0" i="0" u="none" strike="noStrike" kern="1200" cap="none" baseline="0">
                <a:solidFill>
                  <a:schemeClr val="tx1"/>
                </a:solidFill>
                <a:effectLst/>
                <a:latin typeface="Arial"/>
                <a:ea typeface="Arial"/>
                <a:cs typeface="Arial"/>
                <a:sym typeface="Arial"/>
              </a:rPr>
              <a:t>Níl aon am ceart ann - faraor, úsáideann páistí a gcuid gléasanna agus a gcuid ríomhairí ar go leor cúiseanna éagsúla – chun rudaí a fhoghlaim, a bheith ag spraoi, agus le bheith i measc cairde. Is é an rud is tábhachtaí ná rialacha soiléire a shocrú faoin tréimhse a chaitheann siad ar líne agus dea-shampla a thabhairt tú féin, má tá imní ort go bhfuil do pháiste ag caitheamh an iomarca ama ar líne.</a:t>
            </a:r>
          </a:p>
          <a:p>
            <a:pPr marL="139700" indent="0" algn="l" rtl="0">
              <a:buNone/>
            </a:pPr>
            <a:endParaRPr lang="ga" sz="1100" b="1" i="0" u="none" strike="noStrike" kern="1200" cap="none" dirty="0">
              <a:solidFill>
                <a:schemeClr val="tx1"/>
              </a:solidFill>
              <a:effectLst/>
              <a:latin typeface="Arial"/>
              <a:ea typeface="Arial"/>
              <a:cs typeface="Arial"/>
              <a:sym typeface="Arial"/>
            </a:endParaRPr>
          </a:p>
          <a:p>
            <a:pPr marL="139700" indent="0" algn="l" rtl="0">
              <a:buNone/>
            </a:pPr>
            <a:r>
              <a:rPr lang="ga" sz="1100" b="1" i="0" u="none" strike="noStrike" kern="1200" cap="none" baseline="0">
                <a:solidFill>
                  <a:schemeClr val="tx1"/>
                </a:solidFill>
                <a:effectLst/>
                <a:latin typeface="Arial"/>
                <a:ea typeface="Arial"/>
                <a:cs typeface="Arial"/>
                <a:sym typeface="Arial"/>
              </a:rPr>
              <a:t>Pointí Áisiúla</a:t>
            </a:r>
            <a:endParaRPr lang="ga" sz="1100" b="0" i="0" u="none" strike="noStrike" kern="1200" cap="none" dirty="0">
              <a:solidFill>
                <a:schemeClr val="tx1"/>
              </a:solidFill>
              <a:effectLst/>
              <a:latin typeface="Arial"/>
              <a:ea typeface="Arial"/>
              <a:cs typeface="Arial"/>
              <a:sym typeface="Arial"/>
            </a:endParaRPr>
          </a:p>
          <a:p>
            <a:pPr marL="139700" lvl="0" indent="0" algn="l" rtl="0">
              <a:buNone/>
            </a:pPr>
            <a:r>
              <a:rPr lang="ga" sz="1100" b="0" i="0" u="none" strike="noStrike" kern="1200" cap="none" baseline="0">
                <a:solidFill>
                  <a:schemeClr val="tx1"/>
                </a:solidFill>
                <a:effectLst/>
                <a:latin typeface="Arial"/>
                <a:ea typeface="Arial"/>
                <a:cs typeface="Arial"/>
                <a:sym typeface="Arial"/>
              </a:rPr>
              <a:t>Déan sraith rialacha soiléire a chomhaontú le do pháiste faoin tréimhse a chaitheann sé ar líne sa bhaile. Labhair le do pháiste faoi cá huair agus cá háit a bhfuil sé oiriúnach scáileáin a úsáid, dar leat. Comhaontaigh amanna a cheadófar agus nach gceadófar scáileáin sa bhaile. Le tosú amach, molaimid nach gceadófar iad ag am dinnéir, am obair bhaile ná ag am codlata.</a:t>
            </a:r>
          </a:p>
          <a:p>
            <a:pPr marL="139700" lvl="0" indent="0" algn="l" rtl="0">
              <a:buNone/>
            </a:pPr>
            <a:r>
              <a:rPr lang="ga" sz="1100" b="0" i="0" u="none" strike="noStrike" kern="1200" cap="none" baseline="0">
                <a:solidFill>
                  <a:schemeClr val="tx1"/>
                </a:solidFill>
                <a:effectLst/>
                <a:latin typeface="Arial"/>
                <a:ea typeface="Arial"/>
                <a:cs typeface="Arial"/>
                <a:sym typeface="Arial"/>
              </a:rPr>
              <a:t>Déan beart de réir do bhriathair. Má dhéanann tú féin an méid atá á mholadh agat is é sin an bealach is cumhachtaí tionchar a bheith agat ar iompar do pháiste.</a:t>
            </a:r>
          </a:p>
          <a:p>
            <a:pPr marL="139700" lvl="0" indent="0" algn="l" rtl="0">
              <a:buNone/>
            </a:pPr>
            <a:r>
              <a:rPr lang="ga" sz="1100" b="0" i="0" u="none" strike="noStrike" kern="1200" cap="none" baseline="0">
                <a:solidFill>
                  <a:schemeClr val="tx1"/>
                </a:solidFill>
                <a:effectLst/>
                <a:latin typeface="Arial"/>
                <a:ea typeface="Arial"/>
                <a:cs typeface="Arial"/>
                <a:sym typeface="Arial"/>
              </a:rPr>
              <a:t>Cuir srian ar úsáid ríomhairí agus gléasanna sa seomra leapa. Ag brath ar aois do pháiste b’fhéidir gur mhaith leat cuirfiú a leagan síos nó cosc iomlán a chur ar ghléasanna sa seomra leapa.</a:t>
            </a:r>
          </a:p>
          <a:p>
            <a:pPr marL="139700" lvl="0" indent="0" algn="l" rtl="0">
              <a:buNone/>
            </a:pPr>
            <a:r>
              <a:rPr lang="ga" sz="1100" b="0" i="0" u="none" strike="noStrike" kern="1200" cap="none" baseline="0">
                <a:solidFill>
                  <a:schemeClr val="tx1"/>
                </a:solidFill>
                <a:effectLst/>
                <a:latin typeface="Arial"/>
                <a:ea typeface="Arial"/>
                <a:cs typeface="Arial"/>
                <a:sym typeface="Arial"/>
              </a:rPr>
              <a:t>Ceannaigh clog aláraim le haghaidh seomra do pháiste agus luchtaigh a fhón i do sheomra nó thíos staighre istoíche. Is bealach cabhrach é sin chun briseadh a thabhairt dóibh ón idirlíon.</a:t>
            </a:r>
          </a:p>
          <a:p>
            <a:pPr marL="139700" lvl="0" indent="0" algn="l" rtl="0">
              <a:buNone/>
            </a:pPr>
            <a:r>
              <a:rPr lang="ga" sz="1100" b="0" i="0" u="none" strike="noStrike" kern="1200" cap="none" baseline="0">
                <a:solidFill>
                  <a:schemeClr val="tx1"/>
                </a:solidFill>
                <a:effectLst/>
                <a:latin typeface="Arial"/>
                <a:ea typeface="Arial"/>
                <a:cs typeface="Arial"/>
                <a:sym typeface="Arial"/>
              </a:rPr>
              <a:t>Déan iarracht gan a bheith ag brath rómhór ar scáileáin mar mhodh siamsaíochta do na páistí. Is éasca a rá leis na páistí an táibléad a thógáil nó cluiche a imirt ar an ríomhaire chun iad a choimeád gnóthach. Cuireann sé sin na rialacha maidir le tréimhsí ar líne as a riocht, déan iarracht cloí leis na rialacha a d’aontaigh tú le do pháiste agus tabhair dea-shampla.</a:t>
            </a:r>
          </a:p>
          <a:p>
            <a:pPr marL="139700" lvl="0" indent="0" algn="l" rtl="0">
              <a:buNone/>
            </a:pPr>
            <a:r>
              <a:rPr lang="ga" sz="1100" b="0" i="0" u="none" strike="noStrike" kern="1200" cap="none" baseline="0">
                <a:solidFill>
                  <a:schemeClr val="tx1"/>
                </a:solidFill>
                <a:effectLst/>
                <a:latin typeface="Arial"/>
                <a:ea typeface="Arial"/>
                <a:cs typeface="Arial"/>
                <a:sym typeface="Arial"/>
              </a:rPr>
              <a:t>Labhair le do pháiste faoina mbíonn ar siúl aige ar líne agus spreag é lena chuid ama ar an scáileán a úsáid i gcomhair foghlama agus oideachais.</a:t>
            </a:r>
          </a:p>
          <a:p>
            <a:pPr marL="139700" lvl="0" indent="0" algn="l" rtl="0">
              <a:buNone/>
            </a:pPr>
            <a:r>
              <a:rPr lang="ga" sz="1100" b="0" i="0" u="none" strike="noStrike" kern="1200" cap="none" baseline="0">
                <a:solidFill>
                  <a:schemeClr val="tx1"/>
                </a:solidFill>
                <a:effectLst/>
                <a:latin typeface="Arial"/>
                <a:ea typeface="Arial"/>
                <a:cs typeface="Arial"/>
                <a:sym typeface="Arial"/>
              </a:rPr>
              <a:t>Roghnaigh tráthnóna amháin sa tseachtain ina ndéanann sibh rud éigin le chéile mar chlann, bíodh sin ag féachaint ar scannán, nó oíche chluichí. Má dhéanann sibh rudaí le chéile mar chlann cuideoidh sé sin chun na treoirlínte maidir leis an tréimhse ar líne a chur i bhfeidhm agus beidh roghanna spraíúla eile ag na páistí.</a:t>
            </a:r>
          </a:p>
          <a:p>
            <a:pPr marL="139700" lvl="0" indent="0" algn="l" rtl="0">
              <a:buNone/>
            </a:pPr>
            <a:r>
              <a:rPr lang="ga" sz="1100" b="0" i="0" u="none" strike="noStrike" kern="1200" cap="none" baseline="0">
                <a:solidFill>
                  <a:schemeClr val="tx1"/>
                </a:solidFill>
                <a:effectLst/>
                <a:latin typeface="Arial"/>
                <a:ea typeface="Arial"/>
                <a:cs typeface="Arial"/>
                <a:sym typeface="Arial"/>
              </a:rPr>
              <a:t>Ná bíodh scáileáin ar siúl i gcónaí sa chúlra. Múch an teilifís agus na ríomhairí nuair nach mbíonn siad in úsáid, cuireann siad isteach ar pháistí má tá siad ag iarraidh a bheith páirteach i rud éigin eile.</a:t>
            </a:r>
          </a:p>
          <a:p>
            <a:pPr marL="139700" lvl="0" indent="0" algn="l" rtl="0">
              <a:buNone/>
            </a:pPr>
            <a:r>
              <a:rPr lang="ga" sz="1100" b="0" i="0" u="none" strike="noStrike" kern="1200" cap="none" baseline="0">
                <a:solidFill>
                  <a:schemeClr val="tx1"/>
                </a:solidFill>
                <a:effectLst/>
                <a:latin typeface="Arial"/>
                <a:ea typeface="Arial"/>
                <a:cs typeface="Arial"/>
                <a:sym typeface="Arial"/>
              </a:rPr>
              <a:t>Ar deireadh, glac páirt tú féin, cuir roinnt ama ar leataobh leis an gcluiche ríomhaire is fearr le do pháiste a imirt agus gheobhaidh sibh cleachtadh ar an saol ar líne le chéile.</a:t>
            </a:r>
          </a:p>
          <a:p>
            <a:endParaRPr lang="ga" dirty="0"/>
          </a:p>
          <a:p>
            <a:endParaRPr lang="g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1558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Nóta don Chainteoir</a:t>
            </a:r>
          </a:p>
          <a:p>
            <a:pPr marL="0" lvl="0" indent="0" algn="l" rtl="0">
              <a:spcBef>
                <a:spcPts val="0"/>
              </a:spcBef>
              <a:spcAft>
                <a:spcPts val="0"/>
              </a:spcAft>
              <a:buNone/>
            </a:pPr>
            <a:r>
              <a:rPr lang="ga" b="0" i="0" u="none" baseline="0"/>
              <a:t>Sleamhnán Gníomhaíochta</a:t>
            </a:r>
          </a:p>
          <a:p>
            <a:pPr marL="0" lvl="0" indent="0" algn="l" rtl="0">
              <a:spcBef>
                <a:spcPts val="0"/>
              </a:spcBef>
              <a:spcAft>
                <a:spcPts val="0"/>
              </a:spcAft>
              <a:buNone/>
            </a:pPr>
            <a:endParaRPr lang="ga"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panose="020B0604020202020204" charset="0"/>
                <a:ea typeface="Segoe UI" panose="020B0502040204020203" pitchFamily="34" charset="0"/>
                <a:cs typeface="Helvetica" panose="020B0604020202020204" pitchFamily="34" charset="0"/>
              </a:rPr>
              <a:t>‘Bí ag comhoibriú le páirtnéir le trí leid a chur le chéile do thuismitheoirí a bhfuil scáileáin agus an t-idirlíon á dtabhairt isteach acu i saol a bpáiste.’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ga" sz="1100" b="1" noProof="1">
              <a:solidFill>
                <a:srgbClr val="F05E43"/>
              </a:solidFill>
              <a:latin typeface="Montserrat" panose="020B0604020202020204" charset="0"/>
              <a:ea typeface="Segoe UI" panose="020B0502040204020203"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ga" sz="1100" b="1" i="0" u="none" baseline="0">
                <a:solidFill>
                  <a:srgbClr val="F05E43"/>
                </a:solidFill>
                <a:latin typeface="Montserrat" panose="020B0604020202020204" charset="0"/>
                <a:ea typeface="Segoe UI" panose="020B0502040204020203" pitchFamily="34" charset="0"/>
                <a:cs typeface="Helvetica" panose="020B0604020202020204" pitchFamily="34" charset="0"/>
              </a:rPr>
              <a:t>Tabhair faoi deara: Tabhair 5 nóiméad don ghrúpa chun plé a dhéanamh, ansin glac 5 nóiméad le dul trí na freagraí.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1090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ga" b="0" i="0" u="none" baseline="0"/>
              <a:t>Cuireann an Síceolaí Páistí Dr John Sharry comhairle ar fáil maidir le conas is féidir le tuismitheoirí déileáil le haighneas maidir le húsáid teicneolaíochta sa bhaile</a:t>
            </a:r>
            <a:endParaRPr lang="ga" dirty="0"/>
          </a:p>
          <a:p>
            <a:pPr marL="0" lvl="0" indent="0" algn="l" rtl="0">
              <a:spcBef>
                <a:spcPts val="0"/>
              </a:spcBef>
              <a:spcAft>
                <a:spcPts val="0"/>
              </a:spcAft>
              <a:buNone/>
            </a:pPr>
            <a:r>
              <a:rPr lang="ga" b="0" i="0" u="none" baseline="0"/>
              <a:t>Cliceáil ar an Nasc chun an físeán a sheinm: https://vimeo.com/200805499</a:t>
            </a:r>
          </a:p>
          <a:p>
            <a:pPr marL="0" lvl="0" indent="0" algn="l" rtl="0">
              <a:spcBef>
                <a:spcPts val="0"/>
              </a:spcBef>
              <a:spcAft>
                <a:spcPts val="0"/>
              </a:spcAft>
              <a:buNone/>
            </a:pPr>
            <a:r>
              <a:rPr lang="ga" b="0" i="0" u="none" baseline="0"/>
              <a:t>Cinntigh le do thoil go gceadaítear do mhíreanna aníos ar do ríomhaire. Seinnfidh an físeán ar vimeo. Nó is féidir teacht ar fhíseáin ar an leathanach Webwise.ie/ga/tuismitheoiri. </a:t>
            </a:r>
            <a:endParaRPr dirty="0"/>
          </a:p>
        </p:txBody>
      </p:sp>
    </p:spTree>
    <p:extLst>
      <p:ext uri="{BB962C8B-B14F-4D97-AF65-F5344CB8AC3E}">
        <p14:creationId xmlns:p14="http://schemas.microsoft.com/office/powerpoint/2010/main" val="104657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1" name="Shape 851"/>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139700" indent="0" algn="l" rtl="0">
              <a:buNone/>
            </a:pPr>
            <a:r>
              <a:rPr lang="ga" sz="1100" b="1" i="1" u="none" strike="noStrike" cap="none" baseline="0">
                <a:solidFill>
                  <a:srgbClr val="000000"/>
                </a:solidFill>
                <a:effectLst/>
                <a:latin typeface="Arial"/>
                <a:ea typeface="Arial"/>
                <a:cs typeface="Arial"/>
                <a:sym typeface="Arial"/>
              </a:rPr>
              <a:t>SRIANTA AOISE AR NA MEÁIN SHÓISIALTA - AN T-EOLAS ATÁ AG TEASTÁIL UAIM</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a:t>
            </a:r>
            <a:r>
              <a:rPr lang="ga" sz="1100" b="1" i="1" u="none" strike="noStrike" cap="none" baseline="0">
                <a:solidFill>
                  <a:srgbClr val="000000"/>
                </a:solidFill>
                <a:effectLst/>
                <a:latin typeface="Arial"/>
                <a:ea typeface="Arial"/>
                <a:cs typeface="Arial"/>
                <a:sym typeface="Arial"/>
              </a:rPr>
              <a:t>Tá riachtanas aoise ag formhór na n-ardán agus seirbhísí meán sóisialta, i gcás fhormhór na seirbhísí seo is é 13 bliana d'aois an riachtanas agus is é 16 bliana d’aois ar chuid eile acu (WhatsApp). Mar sin, go teicniúil, níor cheart go mbeadh cuntas meán sóisialta ag páistí faoi bhun 13 bliana d’aois. Mar sin féin, níl socrú fíoraithe aoise láidre i bhfeidhm ag formhór na n-ardán meán sóisialta, rud a fhágann go bhfuil sé réasúnta éasca d’úsáideoirí faoi aois clárú le haois bhréagach. </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●Faoin Rialachán Ginearálta nua maidir le Cosaint Sonraí de chuid an AE (RGCS), shocraigh Éire gurb í 16 bliana d’aois an Aois Toilithe Dhigitigh. Is ag an aois sin atá páistí in ann toiliú go dleathach do ghnólachtaí/d’eagraíochtaí a sonraí nó a bhfaisnéis phearsanta a phróiseáil nuair a chláraíonn siad le hardán ar líne nó le cuntas meán sóisialta. Maidir le páistí faoi bhun 16 bliana d’aois, caithfidh tuismitheoir nó caomhnóir an pháiste cead a thabhairt/údarú. </a:t>
            </a:r>
            <a:r>
              <a:rPr lang="ga" sz="1100" b="1" i="1" u="none" strike="noStrike" cap="none" baseline="0">
                <a:solidFill>
                  <a:srgbClr val="000000"/>
                </a:solidFill>
                <a:effectLst/>
                <a:latin typeface="Arial"/>
                <a:ea typeface="Arial"/>
                <a:cs typeface="Arial"/>
                <a:sym typeface="Arial"/>
              </a:rPr>
              <a:t>Chun críocha bailithe sonraí ní mór cead tuismitheora a bheith ag déagóirí idir 13 agus 16 bliana d’aois chun clárú le seirbhísí meán sóisialta.</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1" i="0" u="none" strike="noStrike" cap="none" baseline="0">
                <a:solidFill>
                  <a:srgbClr val="000000"/>
                </a:solidFill>
                <a:effectLst/>
                <a:latin typeface="Arial"/>
                <a:ea typeface="Arial"/>
                <a:cs typeface="Arial"/>
                <a:sym typeface="Arial"/>
              </a:rPr>
              <a:t>Cad iad na Príomhrudaí ar cheart Smaoineamh Orthu?</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1" i="0" u="none" strike="noStrike" cap="none" baseline="0">
                <a:solidFill>
                  <a:srgbClr val="000000"/>
                </a:solidFill>
                <a:effectLst/>
                <a:latin typeface="Arial"/>
                <a:ea typeface="Arial"/>
                <a:cs typeface="Arial"/>
                <a:sym typeface="Arial"/>
              </a:rPr>
              <a:t>In Éirinn, níl cead ag páistí faoi 16 bliana d'aois rochtain a fháil ar sheirbhísí meán sóisialta. Tagann sé seo sna sála ar thabhairt isteach rialacháin nua an AE maidir le cosaint sonraí; RGCS.</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Nuair a bhogann do pháiste ar aghaidh chuig láithreáin líonraithe shóisialta, is iad seo na príomhrudaí ar cheart smaoineamh orthu.</a:t>
            </a:r>
          </a:p>
          <a:p>
            <a:pPr marL="139700" indent="0" algn="l" rtl="0">
              <a:buNone/>
            </a:pPr>
            <a:r>
              <a:rPr lang="ga" sz="1100" b="0" i="0" u="none" strike="noStrike" cap="none" baseline="0">
                <a:solidFill>
                  <a:srgbClr val="000000"/>
                </a:solidFill>
                <a:effectLst/>
                <a:latin typeface="Arial"/>
                <a:ea typeface="Arial"/>
                <a:cs typeface="Arial"/>
                <a:sym typeface="Arial"/>
              </a:rPr>
              <a:t>Go bunúsach, ní mór duit cinneadh a dhéanamh an bhfuil do pháiste in ann déileáil leis an mbrú sóisialta a ghabhann le líonrú sóisialta. Bíonn brú an-mhór ann ‘a bheith mar chuid den slua’ nó ‘gean’ a bheith orthu. Cruthaíonn an rómánsaíocht, dinimic grúpaí agus an bhulaíocht farraige cháite atá deacair do dhaoine fásta a mbealach a dhéanamh tríd fiú.</a:t>
            </a:r>
          </a:p>
          <a:p>
            <a:pPr marL="139700" indent="0" algn="l" rtl="0">
              <a:buNone/>
            </a:pPr>
            <a:r>
              <a:rPr lang="ga" sz="1100" b="0" i="0" u="none" strike="noStrike" cap="none" baseline="0">
                <a:solidFill>
                  <a:srgbClr val="000000"/>
                </a:solidFill>
                <a:effectLst/>
                <a:latin typeface="Arial"/>
                <a:ea typeface="Arial"/>
                <a:cs typeface="Arial"/>
                <a:sym typeface="Arial"/>
              </a:rPr>
              <a:t> </a:t>
            </a:r>
          </a:p>
          <a:p>
            <a:pPr marL="139700" indent="0" algn="l" rtl="0">
              <a:buNone/>
            </a:pPr>
            <a:r>
              <a:rPr lang="ga" sz="1100" b="0" i="0" u="none" strike="noStrike" cap="none" baseline="0">
                <a:solidFill>
                  <a:srgbClr val="000000"/>
                </a:solidFill>
                <a:effectLst/>
                <a:latin typeface="Arial"/>
                <a:ea typeface="Arial"/>
                <a:cs typeface="Arial"/>
                <a:sym typeface="Arial"/>
              </a:rPr>
              <a:t>Seo roinnt cúinsí agus pointí cabhracha chun comhrá a thosú le do pháiste ar an ábhar.</a:t>
            </a:r>
          </a:p>
          <a:p>
            <a:pPr marL="139700" indent="0" algn="l" rtl="0">
              <a:buNone/>
            </a:pPr>
            <a:r>
              <a:rPr lang="ga" sz="1100" b="1" i="0" u="none" strike="noStrike" cap="none" baseline="0">
                <a:solidFill>
                  <a:srgbClr val="000000"/>
                </a:solidFill>
                <a:effectLst/>
                <a:latin typeface="Arial"/>
                <a:ea typeface="Arial"/>
                <a:cs typeface="Arial"/>
                <a:sym typeface="Arial"/>
              </a:rPr>
              <a:t>1.Ar an gcéad dul síos, aontaigh ar ardán oiriúnach a bhfuil tú sásta go mbainfidh do pháiste</a:t>
            </a:r>
            <a:r>
              <a:rPr lang="ga" sz="1100" b="0" i="0" u="none" strike="noStrike" cap="none" baseline="0">
                <a:solidFill>
                  <a:srgbClr val="000000"/>
                </a:solidFill>
                <a:effectLst/>
                <a:latin typeface="Arial"/>
                <a:ea typeface="Arial"/>
                <a:cs typeface="Arial"/>
                <a:sym typeface="Arial"/>
              </a:rPr>
              <a:t> </a:t>
            </a:r>
            <a:r>
              <a:rPr lang="ga" sz="1100" b="1" i="0" u="none" strike="noStrike" cap="none" baseline="0">
                <a:solidFill>
                  <a:srgbClr val="000000"/>
                </a:solidFill>
                <a:effectLst/>
                <a:latin typeface="Arial"/>
                <a:ea typeface="Arial"/>
                <a:cs typeface="Arial"/>
                <a:sym typeface="Arial"/>
              </a:rPr>
              <a:t>úsáid as.</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Más maith le do pháiste úsáid a bhaint as na meáin shóisialta, is é is dóichí ná go bhfuil líonra nó aip ar leith ann ar mhaith leis rochtain a fháil air. Glac am mar thuismitheoir chun athbhreithniú a dhéanamh ar an aip agus déan cinneadh an bhfuil sé neamhoiriúnach go mbainfidh do pháiste úsáid as an tseirbhís áirithe sin don chéad uair. Is iad seo a leanas roinnt rudaí ar mhaith leat breathnú orthu sula n-aontaíonn tú aon rud le do pháiste: an bhfuil socruithe príobháideachais ann? Cé ar féidir le mo pháiste cumarsáid a dhéanamh leis? An bhfuil féidearthacht ann go dtarlófaí ciapadh nó go bhfaighfí rochtain ar ábhar neamhoiriúnach? Cinntigh go dtuigeann tú féin agus do pháiste conas a fheidhmíonn an t-ardán, conas tuairisciú a dhéanamh agus conas socruithe príobháideachais a bhainistiú.</a:t>
            </a:r>
          </a:p>
          <a:p>
            <a:pPr marL="139700" indent="0" algn="l" rtl="0">
              <a:buNone/>
            </a:pPr>
            <a:r>
              <a:rPr lang="ga" sz="1100" b="1" i="0" u="none" strike="noStrike" cap="none" baseline="0">
                <a:solidFill>
                  <a:srgbClr val="000000"/>
                </a:solidFill>
                <a:effectLst/>
                <a:latin typeface="Arial"/>
                <a:ea typeface="Arial"/>
                <a:cs typeface="Arial"/>
                <a:sym typeface="Arial"/>
              </a:rPr>
              <a:t>2. Cumarsáid Oscailte</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Tarlaíonn sé uaireanta nach labhróidh páiste le tuismitheoir faoi dhrocheispéireas ar líne toisc go mbíonn eagla air go réiteofá an fhadhb trí chosc a chur air dul ar an tseirbhís líonraithe shóisialta is fearr leis, nó toisc go bhfuil náire air nó braitheann sé go fiú go bhfuil an locht air go raibh an drocheispéireas aige ar bhealach éigin. Má shíleann siad go bhfuil siad ábalta labhairt leat faoina gcuid nósanna ar líne gan aon bhreithiúnas, agus gan an bhagairt go ndícheanglófar iad, áfach, beidh siad níos oscailte leat sa deireadh. Chun na bealaí cumarsáide le do pháiste a oscailt i dtaobh na húsáide a bhaineann sé as líonrú sóisialta, ná bí ródhian ar a eispéireas ná ar a nósanna ar líne nó ar na suíomhanna ar mhaith leis clárú leo. Cuir do pháiste ar a shuaimhneas ionas nach mbeidh náire ná eagla air teacht chugat agus labhairt leat má tharlaíonn rud ar bith a dhéanann míchompordach é ar chúis amháin nó ar chúis eile.</a:t>
            </a:r>
          </a:p>
          <a:p>
            <a:pPr marL="139700" indent="0" algn="l" rtl="0">
              <a:buNone/>
            </a:pPr>
            <a:r>
              <a:rPr lang="ga" sz="1100" b="1" i="0" u="none" strike="noStrike" cap="none" baseline="0">
                <a:solidFill>
                  <a:srgbClr val="000000"/>
                </a:solidFill>
                <a:effectLst/>
                <a:latin typeface="Arial"/>
                <a:ea typeface="Arial"/>
                <a:cs typeface="Arial"/>
                <a:sym typeface="Arial"/>
              </a:rPr>
              <a:t>3. Cuir ceist orthu faoin gcineál eolais atá príobháideach, dar leo, ar na meáin shóisialta.</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Tá sé an-tábhachtach go dtuigeann do pháiste conas a oibríonn socruithe príobháideachais agus an gá atá le hathbhreithniú a dhéanamh orthu go rialta. I gcás páistí óga, ba chóir do thuismitheoirí labhairt leo go rialta maidir le húsáid na meán sóisialta – mar shampla ba chóir do thuismitheoirí a bheith ar an eolas faoin méid ama atá á chaitheamh ag a bpáiste ar na meáin shóisialta agus cé leis a bhfuil siad ag caint. Ach inis dóibh freisin gur féidir ábhar a phostáiltear ar líne a chóipeáil go héasca fiú leis na socruithe príobháideachais is doichte, agus go bhféadfaí é a scaipeadh i measc daoine eile nach bhfuil smacht ar bith acu orthu. Riail shimplí a d’fhéadfá a úsáid le haghaidh páistí níos óige ná nár cheart dóibh ainm, uimhir theileafóin ná grianghraf a thabhairt amach gan cead a fháil uait.</a:t>
            </a:r>
          </a:p>
          <a:p>
            <a:pPr marL="139700" indent="0" algn="l" rtl="0">
              <a:buNone/>
            </a:pPr>
            <a:r>
              <a:rPr lang="ga" sz="1100" b="1" i="0" u="none" strike="noStrike" cap="none" baseline="0">
                <a:solidFill>
                  <a:srgbClr val="000000"/>
                </a:solidFill>
                <a:effectLst/>
                <a:latin typeface="Arial"/>
                <a:ea typeface="Arial"/>
                <a:cs typeface="Arial"/>
                <a:sym typeface="Arial"/>
              </a:rPr>
              <a:t>4. Is dea-smaoineamh é freisin labhairt faoi liosta cairde do pháiste.</a:t>
            </a:r>
            <a:r>
              <a:rPr lang="ga" sz="1100" b="0" i="0" u="none" strike="noStrike" cap="none" baseline="0">
                <a:solidFill>
                  <a:srgbClr val="000000"/>
                </a:solidFill>
                <a:effectLst/>
                <a:latin typeface="Arial"/>
                <a:ea typeface="Arial"/>
                <a:cs typeface="Arial"/>
                <a:sym typeface="Arial"/>
              </a:rPr>
              <a:t> Téarma uileghabhálach é “cairde” le haghaidh teagmhálaí ar bith ar láithreáin líonraithe shóisialta. Uaireanta, agus iad ag iarraidh gnaoi an phobail a bheith orthu, éiríonn daoine óga ró-réchúiseach maidir le cé lena nglacann siad mar ‘chairde’. Labhair le do pháiste faoin gcairdeas agus faoin gcumarsáid a dhéanann sé ar líne le daoine nach bhfuil aithne aige orthu ar líne. Spreag do pháiste le dul siar ar an liosta 'cairde' atá aige ar líne go rialta, le nach roinnfidh sé a fhaisnéis ach le daoine a bhfuil muinín aige astu.</a:t>
            </a:r>
          </a:p>
          <a:p>
            <a:pPr marL="139700" indent="0" algn="l" rtl="0">
              <a:buNone/>
            </a:pPr>
            <a:r>
              <a:rPr lang="ga" sz="1100" b="1" i="0" u="none" strike="noStrike" cap="none" baseline="0">
                <a:solidFill>
                  <a:srgbClr val="000000"/>
                </a:solidFill>
                <a:effectLst/>
                <a:latin typeface="Arial"/>
                <a:ea typeface="Arial"/>
                <a:cs typeface="Arial"/>
                <a:sym typeface="Arial"/>
              </a:rPr>
              <a:t>5. Bí cinnte béim a leagan ar a thábhachtaí atá sé GAN freagra a thabhairt ar theachtaireacht ar bith gan iarraidh.</a:t>
            </a:r>
            <a:endParaRPr lang="ga" sz="1100" b="0" i="0" u="none" strike="noStrike" cap="none" dirty="0">
              <a:solidFill>
                <a:srgbClr val="000000"/>
              </a:solidFill>
              <a:effectLst/>
              <a:latin typeface="Arial"/>
              <a:ea typeface="Arial"/>
              <a:cs typeface="Arial"/>
              <a:sym typeface="Arial"/>
            </a:endParaRPr>
          </a:p>
          <a:p>
            <a:pPr marL="139700" indent="0" algn="l" rtl="0">
              <a:buNone/>
            </a:pPr>
            <a:r>
              <a:rPr lang="ga" sz="1100" b="0" i="0" u="none" strike="noStrike" cap="none" baseline="0">
                <a:solidFill>
                  <a:srgbClr val="000000"/>
                </a:solidFill>
                <a:effectLst/>
                <a:latin typeface="Arial"/>
                <a:ea typeface="Arial"/>
                <a:cs typeface="Arial"/>
                <a:sym typeface="Arial"/>
              </a:rPr>
              <a:t>B’fhéidir go bhfuil sé sách follasach, ach is minic a bhaineann plucálaithe camscéime nó creachadóirí úsáid as teachtaireachtaí a mheallann freagairtí ó dhaoine óga. Mar sin is cóir a chinntiú go bhfuil do pháiste ar an eolas faoi chomh tábhachtach is atá sé neamhaird a dhéanamh díobh agus labhairt leat má tharlaíonn rud éigin diúltach.</a:t>
            </a:r>
          </a:p>
          <a:p>
            <a:pPr algn="l" rtl="0"/>
            <a:r>
              <a:rPr lang="ga" sz="1100" b="0" i="0" u="none" strike="noStrike" cap="none" baseline="0">
                <a:solidFill>
                  <a:srgbClr val="000000"/>
                </a:solidFill>
                <a:effectLst/>
                <a:latin typeface="Arial"/>
                <a:ea typeface="Arial"/>
                <a:cs typeface="Arial"/>
                <a:sym typeface="Arial"/>
              </a:rPr>
              <a:t> </a:t>
            </a:r>
          </a:p>
          <a:p>
            <a:pPr algn="l" rtl="0"/>
            <a:r>
              <a:rPr lang="ga" sz="1100" b="0" i="0" u="none" strike="noStrike" cap="none" baseline="0">
                <a:solidFill>
                  <a:srgbClr val="000000"/>
                </a:solidFill>
                <a:effectLst/>
                <a:latin typeface="Arial"/>
                <a:ea typeface="Arial"/>
                <a:cs typeface="Arial"/>
                <a:sym typeface="Arial"/>
              </a:rPr>
              <a:t> </a:t>
            </a:r>
          </a:p>
          <a:p>
            <a:pPr marL="139700" indent="0" algn="l" rtl="0">
              <a:buNone/>
            </a:pPr>
            <a:endParaRPr dirty="0"/>
          </a:p>
        </p:txBody>
      </p:sp>
    </p:spTree>
    <p:extLst>
      <p:ext uri="{BB962C8B-B14F-4D97-AF65-F5344CB8AC3E}">
        <p14:creationId xmlns:p14="http://schemas.microsoft.com/office/powerpoint/2010/main" val="137786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 y="-11"/>
            <a:ext cx="2429759" cy="1609289"/>
            <a:chOff x="608719" y="-11"/>
            <a:chExt cx="2429759" cy="1609289"/>
          </a:xfrm>
        </p:grpSpPr>
        <p:sp>
          <p:nvSpPr>
            <p:cNvPr id="11" name="Shape 1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Shape 14"/>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1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1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 name="Shape 18"/>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 name="Shape 19"/>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Shape 2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3" name="Shape 23"/>
          <p:cNvSpPr txBox="1">
            <a:spLocks noGrp="1"/>
          </p:cNvSpPr>
          <p:nvPr>
            <p:ph type="ctrTitle"/>
          </p:nvPr>
        </p:nvSpPr>
        <p:spPr>
          <a:xfrm>
            <a:off x="685800" y="1991825"/>
            <a:ext cx="5265000" cy="1159800"/>
          </a:xfrm>
          <a:prstGeom prst="rect">
            <a:avLst/>
          </a:prstGeom>
        </p:spPr>
        <p:txBody>
          <a:bodyPr spcFirstLastPara="1" wrap="square" lIns="91425" tIns="91425" rIns="91425" bIns="91425" anchor="ctr" anchorCtr="0"/>
          <a:lstStyle>
            <a:lvl1pPr lvl="0">
              <a:spcBef>
                <a:spcPts val="0"/>
              </a:spcBef>
              <a:spcAft>
                <a:spcPts val="0"/>
              </a:spcAft>
              <a:buClr>
                <a:srgbClr val="FFFFFF"/>
              </a:buClr>
              <a:buSzPts val="4000"/>
              <a:buNone/>
              <a:defRPr sz="4000">
                <a:solidFill>
                  <a:srgbClr val="FFFFFF"/>
                </a:solidFill>
              </a:defRPr>
            </a:lvl1pPr>
            <a:lvl2pPr lvl="1">
              <a:spcBef>
                <a:spcPts val="0"/>
              </a:spcBef>
              <a:spcAft>
                <a:spcPts val="0"/>
              </a:spcAft>
              <a:buClr>
                <a:srgbClr val="FFFFFF"/>
              </a:buClr>
              <a:buSzPts val="4000"/>
              <a:buNone/>
              <a:defRPr sz="4000">
                <a:solidFill>
                  <a:srgbClr val="FFFFFF"/>
                </a:solidFill>
              </a:defRPr>
            </a:lvl2pPr>
            <a:lvl3pPr lvl="2">
              <a:spcBef>
                <a:spcPts val="0"/>
              </a:spcBef>
              <a:spcAft>
                <a:spcPts val="0"/>
              </a:spcAft>
              <a:buClr>
                <a:srgbClr val="FFFFFF"/>
              </a:buClr>
              <a:buSzPts val="4000"/>
              <a:buNone/>
              <a:defRPr sz="4000">
                <a:solidFill>
                  <a:srgbClr val="FFFFFF"/>
                </a:solidFill>
              </a:defRPr>
            </a:lvl3pPr>
            <a:lvl4pPr lvl="3">
              <a:spcBef>
                <a:spcPts val="0"/>
              </a:spcBef>
              <a:spcAft>
                <a:spcPts val="0"/>
              </a:spcAft>
              <a:buClr>
                <a:srgbClr val="FFFFFF"/>
              </a:buClr>
              <a:buSzPts val="4000"/>
              <a:buNone/>
              <a:defRPr sz="4000">
                <a:solidFill>
                  <a:srgbClr val="FFFFFF"/>
                </a:solidFill>
              </a:defRPr>
            </a:lvl4pPr>
            <a:lvl5pPr lvl="4">
              <a:spcBef>
                <a:spcPts val="0"/>
              </a:spcBef>
              <a:spcAft>
                <a:spcPts val="0"/>
              </a:spcAft>
              <a:buClr>
                <a:srgbClr val="FFFFFF"/>
              </a:buClr>
              <a:buSzPts val="4000"/>
              <a:buNone/>
              <a:defRPr sz="4000">
                <a:solidFill>
                  <a:srgbClr val="FFFFFF"/>
                </a:solidFill>
              </a:defRPr>
            </a:lvl5pPr>
            <a:lvl6pPr lvl="5">
              <a:spcBef>
                <a:spcPts val="0"/>
              </a:spcBef>
              <a:spcAft>
                <a:spcPts val="0"/>
              </a:spcAft>
              <a:buClr>
                <a:srgbClr val="FFFFFF"/>
              </a:buClr>
              <a:buSzPts val="4000"/>
              <a:buNone/>
              <a:defRPr sz="4000">
                <a:solidFill>
                  <a:srgbClr val="FFFFFF"/>
                </a:solidFill>
              </a:defRPr>
            </a:lvl6pPr>
            <a:lvl7pPr lvl="6">
              <a:spcBef>
                <a:spcPts val="0"/>
              </a:spcBef>
              <a:spcAft>
                <a:spcPts val="0"/>
              </a:spcAft>
              <a:buClr>
                <a:srgbClr val="FFFFFF"/>
              </a:buClr>
              <a:buSzPts val="4000"/>
              <a:buNone/>
              <a:defRPr sz="4000">
                <a:solidFill>
                  <a:srgbClr val="FFFFFF"/>
                </a:solidFill>
              </a:defRPr>
            </a:lvl7pPr>
            <a:lvl8pPr lvl="7">
              <a:spcBef>
                <a:spcPts val="0"/>
              </a:spcBef>
              <a:spcAft>
                <a:spcPts val="0"/>
              </a:spcAft>
              <a:buClr>
                <a:srgbClr val="FFFFFF"/>
              </a:buClr>
              <a:buSzPts val="4000"/>
              <a:buNone/>
              <a:defRPr sz="4000">
                <a:solidFill>
                  <a:srgbClr val="FFFFFF"/>
                </a:solidFill>
              </a:defRPr>
            </a:lvl8pPr>
            <a:lvl9pPr lvl="8">
              <a:spcBef>
                <a:spcPts val="0"/>
              </a:spcBef>
              <a:spcAft>
                <a:spcPts val="0"/>
              </a:spcAft>
              <a:buClr>
                <a:srgbClr val="FFFFFF"/>
              </a:buClr>
              <a:buSzPts val="4000"/>
              <a:buNone/>
              <a:defRPr sz="4000">
                <a:solidFill>
                  <a:srgbClr val="FFFFFF"/>
                </a:solidFill>
              </a:defRPr>
            </a:lvl9pPr>
          </a:lstStyle>
          <a:p>
            <a:endParaRPr/>
          </a:p>
        </p:txBody>
      </p:sp>
      <p:grpSp>
        <p:nvGrpSpPr>
          <p:cNvPr id="24" name="Shape 24"/>
          <p:cNvGrpSpPr/>
          <p:nvPr/>
        </p:nvGrpSpPr>
        <p:grpSpPr>
          <a:xfrm>
            <a:off x="4894945" y="-11"/>
            <a:ext cx="4252453" cy="5146816"/>
            <a:chOff x="4894945" y="-11"/>
            <a:chExt cx="4252453" cy="5146816"/>
          </a:xfrm>
        </p:grpSpPr>
        <p:sp>
          <p:nvSpPr>
            <p:cNvPr id="25" name="Shape 25"/>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 name="Shape 29"/>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 name="Shape 30"/>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 name="Shape 35"/>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 name="Shape 36"/>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 name="Shape 40"/>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 name="Shape 41"/>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 name="Shape 42"/>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 name="Shape 43"/>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 name="Shape 44"/>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 name="Shape 45"/>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 name="Shape 49"/>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 name="Shape 50"/>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 name="Shape 51"/>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Shape 53"/>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Shape 56"/>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 name="Shape 57"/>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 name="Shape 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 name="Shape 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 name="Shape 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 name="Shape 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Shape 62"/>
            <p:cNvSpPr/>
            <p:nvPr/>
          </p:nvSpPr>
          <p:spPr>
            <a:xfrm>
              <a:off x="6109812"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 name="Shape 63"/>
            <p:cNvSpPr/>
            <p:nvPr/>
          </p:nvSpPr>
          <p:spPr>
            <a:xfrm>
              <a:off x="6109812"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4" name="Shape 64"/>
            <p:cNvSpPr/>
            <p:nvPr/>
          </p:nvSpPr>
          <p:spPr>
            <a:xfrm>
              <a:off x="6717668" y="1286669"/>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5" name="Shape 65"/>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6" name="Shape 66"/>
            <p:cNvSpPr/>
            <p:nvPr/>
          </p:nvSpPr>
          <p:spPr>
            <a:xfrm>
              <a:off x="6717668" y="2573381"/>
              <a:ext cx="607856" cy="643388"/>
            </a:xfrm>
            <a:custGeom>
              <a:avLst/>
              <a:gdLst/>
              <a:ahLst/>
              <a:cxnLst/>
              <a:rect l="0" t="0" r="0" b="0"/>
              <a:pathLst>
                <a:path w="20427" h="20037" extrusionOk="0">
                  <a:moveTo>
                    <a:pt x="0" y="1"/>
                  </a:moveTo>
                  <a:lnTo>
                    <a:pt x="0" y="20036"/>
                  </a:lnTo>
                  <a:lnTo>
                    <a:pt x="20427" y="10046"/>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7" name="Shape 67"/>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8" name="Shape 68"/>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Shape 69"/>
            <p:cNvSpPr/>
            <p:nvPr/>
          </p:nvSpPr>
          <p:spPr>
            <a:xfrm>
              <a:off x="7325495" y="2895958"/>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p:nvPr/>
          </p:nvSpPr>
          <p:spPr>
            <a:xfrm>
              <a:off x="6109812"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Shape 74"/>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Shape 75"/>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Shape 76"/>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Shape 77"/>
            <p:cNvSpPr/>
            <p:nvPr/>
          </p:nvSpPr>
          <p:spPr>
            <a:xfrm>
              <a:off x="6717668" y="2252602"/>
              <a:ext cx="607856" cy="643388"/>
            </a:xfrm>
            <a:custGeom>
              <a:avLst/>
              <a:gdLst/>
              <a:ahLst/>
              <a:cxnLst/>
              <a:rect l="0" t="0" r="0" b="0"/>
              <a:pathLst>
                <a:path w="20427" h="20037" extrusionOk="0">
                  <a:moveTo>
                    <a:pt x="20427" y="0"/>
                  </a:moveTo>
                  <a:lnTo>
                    <a:pt x="0" y="9991"/>
                  </a:lnTo>
                  <a:lnTo>
                    <a:pt x="20427" y="2003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p:nvPr/>
          </p:nvSpPr>
          <p:spPr>
            <a:xfrm>
              <a:off x="7325495" y="2573381"/>
              <a:ext cx="607886" cy="643388"/>
            </a:xfrm>
            <a:custGeom>
              <a:avLst/>
              <a:gdLst/>
              <a:ahLst/>
              <a:cxnLst/>
              <a:rect l="0" t="0" r="0" b="0"/>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79" name="Shape 79"/>
          <p:cNvGrpSpPr/>
          <p:nvPr/>
        </p:nvGrpSpPr>
        <p:grpSpPr>
          <a:xfrm flipH="1">
            <a:off x="-7" y="3860093"/>
            <a:ext cx="2429755" cy="1286712"/>
            <a:chOff x="6714243" y="3860093"/>
            <a:chExt cx="2429755" cy="1286712"/>
          </a:xfrm>
        </p:grpSpPr>
        <p:sp>
          <p:nvSpPr>
            <p:cNvPr id="80" name="Shape 80"/>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1" name="Shape 81"/>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3" name="Shape 83"/>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4" name="Shape 84"/>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5" name="Shape 85"/>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6" name="Shape 86"/>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9" name="Shape 89"/>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0" name="Shape 90"/>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1" name="Shape 91"/>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572"/>
        <p:cNvGrpSpPr/>
        <p:nvPr/>
      </p:nvGrpSpPr>
      <p:grpSpPr>
        <a:xfrm>
          <a:off x="0" y="0"/>
          <a:ext cx="0" cy="0"/>
          <a:chOff x="0" y="0"/>
          <a:chExt cx="0" cy="0"/>
        </a:xfrm>
      </p:grpSpPr>
      <p:grpSp>
        <p:nvGrpSpPr>
          <p:cNvPr id="573" name="Shape 573"/>
          <p:cNvGrpSpPr/>
          <p:nvPr/>
        </p:nvGrpSpPr>
        <p:grpSpPr>
          <a:xfrm rot="10800000" flipH="1">
            <a:off x="900" y="3856775"/>
            <a:ext cx="9143992" cy="1286721"/>
            <a:chOff x="900" y="0"/>
            <a:chExt cx="9143992" cy="1286721"/>
          </a:xfrm>
        </p:grpSpPr>
        <p:sp>
          <p:nvSpPr>
            <p:cNvPr id="574" name="Shape 574"/>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5" name="Shape 575"/>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6" name="Shape 576"/>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7" name="Shape 577"/>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8" name="Shape 578"/>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9" name="Shape 579"/>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0" name="Shape 580"/>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1" name="Shape 581"/>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2" name="Shape 582"/>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3" name="Shape 583"/>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4" name="Shape 584"/>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5" name="Shape 585"/>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6" name="Shape 586"/>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7" name="Shape 587"/>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8" name="Shape 588"/>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89" name="Shape 589"/>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0" name="Shape 590"/>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1" name="Shape 591"/>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2" name="Shape 592"/>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3" name="Shape 593"/>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4" name="Shape 594"/>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5" name="Shape 595"/>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6" name="Shape 596"/>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7" name="Shape 597"/>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8" name="Shape 598"/>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99" name="Shape 599"/>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0" name="Shape 600"/>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1" name="Shape 601"/>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2" name="Shape 602"/>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3" name="Shape 603"/>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4" name="Shape 604"/>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5" name="Shape 605"/>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6" name="Shape 606"/>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7" name="Shape 607"/>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8" name="Shape 608"/>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9" name="Shape 609"/>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0" name="Shape 610"/>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1" name="Shape 611"/>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2" name="Shape 612"/>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3" name="Shape 613"/>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4" name="Shape 614"/>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5" name="Shape 615"/>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6" name="Shape 616"/>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7" name="Shape 617"/>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8" name="Shape 618"/>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19" name="Shape 619"/>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0" name="Shape 620"/>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1" name="Shape 621"/>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22" name="Shape 6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50"/>
        <p:cNvGrpSpPr/>
        <p:nvPr/>
      </p:nvGrpSpPr>
      <p:grpSpPr>
        <a:xfrm>
          <a:off x="0" y="0"/>
          <a:ext cx="0" cy="0"/>
          <a:chOff x="0" y="0"/>
          <a:chExt cx="0" cy="0"/>
        </a:xfrm>
      </p:grpSpPr>
      <p:grpSp>
        <p:nvGrpSpPr>
          <p:cNvPr id="151" name="Shape 151"/>
          <p:cNvGrpSpPr/>
          <p:nvPr/>
        </p:nvGrpSpPr>
        <p:grpSpPr>
          <a:xfrm>
            <a:off x="900" y="0"/>
            <a:ext cx="9143992" cy="2564787"/>
            <a:chOff x="900" y="0"/>
            <a:chExt cx="9143992" cy="2564787"/>
          </a:xfrm>
        </p:grpSpPr>
        <p:sp>
          <p:nvSpPr>
            <p:cNvPr id="152" name="Shape 152"/>
            <p:cNvSpPr/>
            <p:nvPr/>
          </p:nvSpPr>
          <p:spPr>
            <a:xfrm flipH="1">
              <a:off x="1219296" y="1278075"/>
              <a:ext cx="1214076" cy="1286712"/>
            </a:xfrm>
            <a:custGeom>
              <a:avLst/>
              <a:gdLst/>
              <a:ahLst/>
              <a:cxnLst/>
              <a:rect l="0" t="0" r="0" b="0"/>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3" name="Shape 153"/>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4" name="Shape 154"/>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6" name="Shape 156"/>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7" name="Shape 157"/>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Shape 158"/>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9" name="Shape 159"/>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Shape 160"/>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2" name="Shape 162"/>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3" name="Shape 163"/>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4" name="Shape 164"/>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Shape 165"/>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6" name="Shape 166"/>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8" name="Shape 168"/>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Shape 169"/>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0" name="Shape 170"/>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Shape 171"/>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2" name="Shape 172"/>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4" name="Shape 174"/>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Shape 175"/>
            <p:cNvSpPr/>
            <p:nvPr/>
          </p:nvSpPr>
          <p:spPr>
            <a:xfrm>
              <a:off x="900" y="643324"/>
              <a:ext cx="609923"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6" name="Shape 176"/>
            <p:cNvSpPr/>
            <p:nvPr/>
          </p:nvSpPr>
          <p:spPr>
            <a:xfrm>
              <a:off x="610793" y="322545"/>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Shape 177"/>
            <p:cNvSpPr/>
            <p:nvPr/>
          </p:nvSpPr>
          <p:spPr>
            <a:xfrm>
              <a:off x="3658671" y="863"/>
              <a:ext cx="608281"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8" name="Shape 178"/>
            <p:cNvSpPr/>
            <p:nvPr/>
          </p:nvSpPr>
          <p:spPr>
            <a:xfrm>
              <a:off x="1828968" y="3225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p:nvPr/>
          </p:nvSpPr>
          <p:spPr>
            <a:xfrm>
              <a:off x="4266922" y="321642"/>
              <a:ext cx="609953"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0" name="Shape 180"/>
            <p:cNvSpPr/>
            <p:nvPr/>
          </p:nvSpPr>
          <p:spPr>
            <a:xfrm>
              <a:off x="900" y="0"/>
              <a:ext cx="609923"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Shape 181"/>
            <p:cNvSpPr/>
            <p:nvPr/>
          </p:nvSpPr>
          <p:spPr>
            <a:xfrm>
              <a:off x="610793" y="0"/>
              <a:ext cx="608281"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Shape 182"/>
            <p:cNvSpPr/>
            <p:nvPr/>
          </p:nvSpPr>
          <p:spPr>
            <a:xfrm>
              <a:off x="1219044"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3" name="Shape 183"/>
            <p:cNvSpPr/>
            <p:nvPr/>
          </p:nvSpPr>
          <p:spPr>
            <a:xfrm>
              <a:off x="1828968" y="0"/>
              <a:ext cx="609923"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4" name="Shape 184"/>
            <p:cNvSpPr/>
            <p:nvPr/>
          </p:nvSpPr>
          <p:spPr>
            <a:xfrm>
              <a:off x="2438861" y="0"/>
              <a:ext cx="609953"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p:nvPr/>
          </p:nvSpPr>
          <p:spPr>
            <a:xfrm>
              <a:off x="900" y="322545"/>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6" name="Shape 186"/>
            <p:cNvSpPr/>
            <p:nvPr/>
          </p:nvSpPr>
          <p:spPr>
            <a:xfrm>
              <a:off x="610793" y="643324"/>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7" name="Shape 187"/>
            <p:cNvSpPr/>
            <p:nvPr/>
          </p:nvSpPr>
          <p:spPr>
            <a:xfrm>
              <a:off x="3048778" y="863"/>
              <a:ext cx="609923"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8" name="Shape 188"/>
            <p:cNvSpPr/>
            <p:nvPr/>
          </p:nvSpPr>
          <p:spPr>
            <a:xfrm>
              <a:off x="3658671" y="321642"/>
              <a:ext cx="608281"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Shape 189"/>
            <p:cNvSpPr/>
            <p:nvPr/>
          </p:nvSpPr>
          <p:spPr>
            <a:xfrm>
              <a:off x="1219044" y="322545"/>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Shape 190"/>
            <p:cNvSpPr/>
            <p:nvPr/>
          </p:nvSpPr>
          <p:spPr>
            <a:xfrm>
              <a:off x="4266922" y="863"/>
              <a:ext cx="609953"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p:nvPr/>
          </p:nvSpPr>
          <p:spPr>
            <a:xfrm>
              <a:off x="900"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2" name="Shape 192"/>
            <p:cNvSpPr/>
            <p:nvPr/>
          </p:nvSpPr>
          <p:spPr>
            <a:xfrm>
              <a:off x="610793" y="0"/>
              <a:ext cx="608281"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3" name="Shape 193"/>
            <p:cNvSpPr/>
            <p:nvPr/>
          </p:nvSpPr>
          <p:spPr>
            <a:xfrm>
              <a:off x="1219044" y="0"/>
              <a:ext cx="609953"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4" name="Shape 194"/>
            <p:cNvSpPr/>
            <p:nvPr/>
          </p:nvSpPr>
          <p:spPr>
            <a:xfrm>
              <a:off x="4266958" y="0"/>
              <a:ext cx="609923"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5" name="Shape 195"/>
            <p:cNvSpPr/>
            <p:nvPr/>
          </p:nvSpPr>
          <p:spPr>
            <a:xfrm>
              <a:off x="3657035" y="0"/>
              <a:ext cx="609923"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Shape 196"/>
            <p:cNvSpPr/>
            <p:nvPr/>
          </p:nvSpPr>
          <p:spPr>
            <a:xfrm>
              <a:off x="3048784" y="0"/>
              <a:ext cx="608281"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7" name="Shape 197"/>
            <p:cNvSpPr/>
            <p:nvPr/>
          </p:nvSpPr>
          <p:spPr>
            <a:xfrm>
              <a:off x="2438861" y="0"/>
              <a:ext cx="609953"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Shape 198"/>
            <p:cNvSpPr/>
            <p:nvPr/>
          </p:nvSpPr>
          <p:spPr>
            <a:xfrm>
              <a:off x="3047936" y="321645"/>
              <a:ext cx="609923"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9" name="Shape 199"/>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0" name="Shape 200"/>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1" name="Shape 201"/>
            <p:cNvSpPr/>
            <p:nvPr/>
          </p:nvSpPr>
          <p:spPr>
            <a:xfrm>
              <a:off x="1222480" y="9650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2" name="Shape 202"/>
            <p:cNvSpPr/>
            <p:nvPr/>
          </p:nvSpPr>
          <p:spPr>
            <a:xfrm>
              <a:off x="1834119" y="192138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03" name="Shape 203"/>
          <p:cNvSpPr txBox="1">
            <a:spLocks noGrp="1"/>
          </p:cNvSpPr>
          <p:nvPr>
            <p:ph type="body" idx="1"/>
          </p:nvPr>
        </p:nvSpPr>
        <p:spPr>
          <a:xfrm>
            <a:off x="2528350" y="1552150"/>
            <a:ext cx="5497800" cy="29856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4" name="Shape 204"/>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6000" b="1">
                <a:solidFill>
                  <a:srgbClr val="FFFFFF"/>
                </a:solidFill>
                <a:latin typeface="Montserrat"/>
                <a:ea typeface="Montserrat"/>
                <a:cs typeface="Montserrat"/>
                <a:sym typeface="Montserrat"/>
              </a:rPr>
              <a:t>“</a:t>
            </a:r>
            <a:endParaRPr sz="6000" b="1">
              <a:solidFill>
                <a:srgbClr val="FFFFFF"/>
              </a:solidFill>
              <a:latin typeface="Montserrat"/>
              <a:ea typeface="Montserrat"/>
              <a:cs typeface="Montserrat"/>
              <a:sym typeface="Montserrat"/>
            </a:endParaRPr>
          </a:p>
        </p:txBody>
      </p:sp>
      <p:sp>
        <p:nvSpPr>
          <p:cNvPr id="205" name="Shape 205"/>
          <p:cNvSpPr txBox="1">
            <a:spLocks noGrp="1"/>
          </p:cNvSpPr>
          <p:nvPr>
            <p:ph type="sldNum" idx="12"/>
          </p:nvPr>
        </p:nvSpPr>
        <p:spPr>
          <a:xfrm>
            <a:off x="8543324" y="4749851"/>
            <a:ext cx="548700" cy="393600"/>
          </a:xfrm>
          <a:prstGeom prst="rect">
            <a:avLst/>
          </a:prstGeom>
        </p:spPr>
        <p:txBody>
          <a:bodyPr spcFirstLastPara="1" wrap="square" lIns="91425" tIns="91425" rIns="91425" bIns="91425" anchor="ctr" anchorCtr="0">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6"/>
        <p:cNvGrpSpPr/>
        <p:nvPr/>
      </p:nvGrpSpPr>
      <p:grpSpPr>
        <a:xfrm>
          <a:off x="0" y="0"/>
          <a:ext cx="0" cy="0"/>
          <a:chOff x="0" y="0"/>
          <a:chExt cx="0" cy="0"/>
        </a:xfrm>
      </p:grpSpPr>
      <p:grpSp>
        <p:nvGrpSpPr>
          <p:cNvPr id="207" name="Shape 207"/>
          <p:cNvGrpSpPr/>
          <p:nvPr/>
        </p:nvGrpSpPr>
        <p:grpSpPr>
          <a:xfrm>
            <a:off x="6714243" y="3860093"/>
            <a:ext cx="2429755" cy="1286712"/>
            <a:chOff x="6714243" y="3860093"/>
            <a:chExt cx="2429755" cy="1286712"/>
          </a:xfrm>
        </p:grpSpPr>
        <p:sp>
          <p:nvSpPr>
            <p:cNvPr id="208" name="Shape 208"/>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9" name="Shape 209"/>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0" name="Shape 210"/>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1" name="Shape 211"/>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2" name="Shape 212"/>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3" name="Shape 213"/>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5" name="Shape 215"/>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7" name="Shape 217"/>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8" name="Shape 218"/>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9" name="Shape 219"/>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20" name="Shape 220"/>
          <p:cNvGrpSpPr/>
          <p:nvPr/>
        </p:nvGrpSpPr>
        <p:grpSpPr>
          <a:xfrm>
            <a:off x="892" y="-11"/>
            <a:ext cx="3037586" cy="2252645"/>
            <a:chOff x="892" y="-11"/>
            <a:chExt cx="3037586" cy="2252645"/>
          </a:xfrm>
        </p:grpSpPr>
        <p:sp>
          <p:nvSpPr>
            <p:cNvPr id="221" name="Shape 221"/>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Shape 223"/>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Shape 224"/>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Shape 226"/>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Shape 229"/>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Shape 230"/>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1" name="Shape 231"/>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2" name="Shape 232"/>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3" name="Shape 23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5" name="Shape 235"/>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6" name="Shape 236"/>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8" name="Shape 238"/>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9" name="Shape 239"/>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1" name="Shape 241"/>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2" name="Shape 242"/>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3" name="Shape 243"/>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44" name="Shape 244"/>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5" name="Shape 245"/>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lstStyle>
            <a:lvl1pPr marL="457200" lvl="0" indent="-368300">
              <a:spcBef>
                <a:spcPts val="600"/>
              </a:spcBef>
              <a:spcAft>
                <a:spcPts val="0"/>
              </a:spcAft>
              <a:buSzPts val="2200"/>
              <a:buChar char="◂"/>
              <a:defRPr/>
            </a:lvl1pPr>
            <a:lvl2pPr marL="914400" lvl="1" indent="-368300">
              <a:spcBef>
                <a:spcPts val="0"/>
              </a:spcBef>
              <a:spcAft>
                <a:spcPts val="0"/>
              </a:spcAft>
              <a:buSzPts val="2200"/>
              <a:buChar char="◂"/>
              <a:defRPr/>
            </a:lvl2pPr>
            <a:lvl3pPr marL="1371600" lvl="2" indent="-368300">
              <a:spcBef>
                <a:spcPts val="0"/>
              </a:spcBef>
              <a:spcAft>
                <a:spcPts val="0"/>
              </a:spcAft>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endParaRPr/>
          </a:p>
        </p:txBody>
      </p:sp>
      <p:sp>
        <p:nvSpPr>
          <p:cNvPr id="246" name="Shape 2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247"/>
        <p:cNvGrpSpPr/>
        <p:nvPr/>
      </p:nvGrpSpPr>
      <p:grpSpPr>
        <a:xfrm>
          <a:off x="0" y="0"/>
          <a:ext cx="0" cy="0"/>
          <a:chOff x="0" y="0"/>
          <a:chExt cx="0" cy="0"/>
        </a:xfrm>
      </p:grpSpPr>
      <p:grpSp>
        <p:nvGrpSpPr>
          <p:cNvPr id="248" name="Shape 248"/>
          <p:cNvGrpSpPr/>
          <p:nvPr/>
        </p:nvGrpSpPr>
        <p:grpSpPr>
          <a:xfrm>
            <a:off x="4894945" y="-11"/>
            <a:ext cx="4251603" cy="5146816"/>
            <a:chOff x="4894945" y="-11"/>
            <a:chExt cx="4251603" cy="5146816"/>
          </a:xfrm>
        </p:grpSpPr>
        <p:sp>
          <p:nvSpPr>
            <p:cNvPr id="249" name="Shape 249"/>
            <p:cNvSpPr/>
            <p:nvPr/>
          </p:nvSpPr>
          <p:spPr>
            <a:xfrm>
              <a:off x="6108962"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0" name="Shape 250"/>
            <p:cNvSpPr/>
            <p:nvPr/>
          </p:nvSpPr>
          <p:spPr>
            <a:xfrm>
              <a:off x="6716818" y="3860093"/>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1" name="Shape 251"/>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2" name="Shape 252"/>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3" name="Shape 253"/>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4" name="Shape 254"/>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5" name="Shape 255"/>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6" name="Shape 256"/>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7" name="Shape 257"/>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p:nvPr/>
          </p:nvSpPr>
          <p:spPr>
            <a:xfrm>
              <a:off x="6108962" y="-11"/>
              <a:ext cx="607886" cy="322577"/>
            </a:xfrm>
            <a:custGeom>
              <a:avLst/>
              <a:gdLst/>
              <a:ahLst/>
              <a:cxnLst/>
              <a:rect l="0" t="0" r="0" b="0"/>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9" name="Shape 259"/>
            <p:cNvSpPr/>
            <p:nvPr/>
          </p:nvSpPr>
          <p:spPr>
            <a:xfrm>
              <a:off x="6716818"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0" name="Shape 260"/>
            <p:cNvSpPr/>
            <p:nvPr/>
          </p:nvSpPr>
          <p:spPr>
            <a:xfrm>
              <a:off x="7324645" y="-11"/>
              <a:ext cx="607886" cy="322577"/>
            </a:xfrm>
            <a:custGeom>
              <a:avLst/>
              <a:gdLst/>
              <a:ahLst/>
              <a:cxnLst/>
              <a:rect l="0" t="0" r="0" b="0"/>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1" name="Shape 261"/>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2" name="Shape 262"/>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3" name="Shape 263"/>
            <p:cNvSpPr/>
            <p:nvPr/>
          </p:nvSpPr>
          <p:spPr>
            <a:xfrm>
              <a:off x="4894945"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4" name="Shape 264"/>
            <p:cNvSpPr/>
            <p:nvPr/>
          </p:nvSpPr>
          <p:spPr>
            <a:xfrm>
              <a:off x="6108962"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5" name="Shape 265"/>
            <p:cNvSpPr/>
            <p:nvPr/>
          </p:nvSpPr>
          <p:spPr>
            <a:xfrm>
              <a:off x="5502772" y="4182670"/>
              <a:ext cx="606220" cy="643356"/>
            </a:xfrm>
            <a:custGeom>
              <a:avLst/>
              <a:gdLst/>
              <a:ahLst/>
              <a:cxnLst/>
              <a:rect l="0" t="0" r="0" b="0"/>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6" name="Shape 266"/>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7" name="Shape 267"/>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8" name="Shape 268"/>
            <p:cNvSpPr/>
            <p:nvPr/>
          </p:nvSpPr>
          <p:spPr>
            <a:xfrm>
              <a:off x="6716818" y="4182670"/>
              <a:ext cx="607856" cy="643356"/>
            </a:xfrm>
            <a:custGeom>
              <a:avLst/>
              <a:gdLst/>
              <a:ahLst/>
              <a:cxnLst/>
              <a:rect l="0" t="0" r="0" b="0"/>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9" name="Shape 269"/>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0" name="Shape 270"/>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1" name="Shape 271"/>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2" name="Shape 272"/>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3" name="Shape 273"/>
            <p:cNvSpPr/>
            <p:nvPr/>
          </p:nvSpPr>
          <p:spPr>
            <a:xfrm>
              <a:off x="6108962"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4" name="Shape 274"/>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5" name="Shape 275"/>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6" name="Shape 276"/>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8" name="Shape 278"/>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9" name="Shape 279"/>
            <p:cNvSpPr/>
            <p:nvPr/>
          </p:nvSpPr>
          <p:spPr>
            <a:xfrm>
              <a:off x="5502772" y="643313"/>
              <a:ext cx="3643776" cy="3860168"/>
            </a:xfrm>
            <a:custGeom>
              <a:avLst/>
              <a:gdLst/>
              <a:ahLst/>
              <a:cxnLst/>
              <a:rect l="0" t="0" r="0" b="0"/>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0" name="Shape 280"/>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1" name="Shape 281"/>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2" name="Shape 282"/>
            <p:cNvSpPr/>
            <p:nvPr/>
          </p:nvSpPr>
          <p:spPr>
            <a:xfrm>
              <a:off x="6716831"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3" name="Shape 283"/>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4" name="Shape 284"/>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5" name="Shape 285"/>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286" name="Shape 286"/>
          <p:cNvGrpSpPr/>
          <p:nvPr/>
        </p:nvGrpSpPr>
        <p:grpSpPr>
          <a:xfrm>
            <a:off x="-6" y="-11"/>
            <a:ext cx="2429759" cy="1609289"/>
            <a:chOff x="608719" y="-11"/>
            <a:chExt cx="2429759" cy="1609289"/>
          </a:xfrm>
        </p:grpSpPr>
        <p:sp>
          <p:nvSpPr>
            <p:cNvPr id="287" name="Shape 287"/>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8" name="Shape 288"/>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9" name="Shape 289"/>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0" name="Shape 29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1" name="Shape 291"/>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2" name="Shape 292"/>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3" name="Shape 293"/>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4" name="Shape 294"/>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5" name="Shape 295"/>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6" name="Shape 296"/>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7" name="Shape 29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98" name="Shape 29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99" name="Shape 299"/>
          <p:cNvSpPr txBox="1">
            <a:spLocks noGrp="1"/>
          </p:cNvSpPr>
          <p:nvPr>
            <p:ph type="title"/>
          </p:nvPr>
        </p:nvSpPr>
        <p:spPr>
          <a:xfrm>
            <a:off x="742725" y="1652750"/>
            <a:ext cx="3892200" cy="5139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00" name="Shape 300"/>
          <p:cNvSpPr txBox="1">
            <a:spLocks noGrp="1"/>
          </p:cNvSpPr>
          <p:nvPr>
            <p:ph type="body" idx="1"/>
          </p:nvPr>
        </p:nvSpPr>
        <p:spPr>
          <a:xfrm>
            <a:off x="742725" y="2227229"/>
            <a:ext cx="3892200" cy="2232900"/>
          </a:xfrm>
          <a:prstGeom prst="rect">
            <a:avLst/>
          </a:prstGeom>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301" name="Shape 301"/>
          <p:cNvSpPr txBox="1">
            <a:spLocks noGrp="1"/>
          </p:cNvSpPr>
          <p:nvPr>
            <p:ph type="sldNum" idx="12"/>
          </p:nvPr>
        </p:nvSpPr>
        <p:spPr>
          <a:xfrm>
            <a:off x="8556784" y="4749851"/>
            <a:ext cx="548700" cy="393600"/>
          </a:xfrm>
          <a:prstGeom prst="rect">
            <a:avLst/>
          </a:prstGeom>
          <a:no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302" name="Shape 302"/>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03"/>
        <p:cNvGrpSpPr/>
        <p:nvPr/>
      </p:nvGrpSpPr>
      <p:grpSpPr>
        <a:xfrm>
          <a:off x="0" y="0"/>
          <a:ext cx="0" cy="0"/>
          <a:chOff x="0" y="0"/>
          <a:chExt cx="0" cy="0"/>
        </a:xfrm>
      </p:grpSpPr>
      <p:grpSp>
        <p:nvGrpSpPr>
          <p:cNvPr id="304" name="Shape 304"/>
          <p:cNvGrpSpPr/>
          <p:nvPr/>
        </p:nvGrpSpPr>
        <p:grpSpPr>
          <a:xfrm>
            <a:off x="892" y="-11"/>
            <a:ext cx="3037586" cy="2252645"/>
            <a:chOff x="892" y="-11"/>
            <a:chExt cx="3037586" cy="2252645"/>
          </a:xfrm>
        </p:grpSpPr>
        <p:sp>
          <p:nvSpPr>
            <p:cNvPr id="305" name="Shape 305"/>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6" name="Shape 306"/>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7" name="Shape 307"/>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8" name="Shape 308"/>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9" name="Shape 309"/>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0" name="Shape 310"/>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1" name="Shape 311"/>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2" name="Shape 312"/>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3" name="Shape 313"/>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4" name="Shape 314"/>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5" name="Shape 315"/>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6" name="Shape 316"/>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7" name="Shape 317"/>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8" name="Shape 318"/>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9" name="Shape 319"/>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0" name="Shape 320"/>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1" name="Shape 321"/>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2" name="Shape 322"/>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3" name="Shape 323"/>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4" name="Shape 324"/>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5" name="Shape 325"/>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6" name="Shape 326"/>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7" name="Shape 327"/>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28" name="Shape 328"/>
          <p:cNvGrpSpPr/>
          <p:nvPr/>
        </p:nvGrpSpPr>
        <p:grpSpPr>
          <a:xfrm>
            <a:off x="6714243" y="3860093"/>
            <a:ext cx="2429755" cy="1286712"/>
            <a:chOff x="6714243" y="3860093"/>
            <a:chExt cx="2429755" cy="1286712"/>
          </a:xfrm>
        </p:grpSpPr>
        <p:sp>
          <p:nvSpPr>
            <p:cNvPr id="329" name="Shape 329"/>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0" name="Shape 330"/>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1" name="Shape 331"/>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2" name="Shape 332"/>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3" name="Shape 333"/>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4" name="Shape 334"/>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5" name="Shape 335"/>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6" name="Shape 336"/>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Shape 337"/>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8" name="Shape 338"/>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9" name="Shape 339"/>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0" name="Shape 340"/>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1" name="Shape 341"/>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Shape 342"/>
          <p:cNvSpPr txBox="1">
            <a:spLocks noGrp="1"/>
          </p:cNvSpPr>
          <p:nvPr>
            <p:ph type="body" idx="1"/>
          </p:nvPr>
        </p:nvSpPr>
        <p:spPr>
          <a:xfrm>
            <a:off x="1320025"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3" name="Shape 343"/>
          <p:cNvSpPr txBox="1">
            <a:spLocks noGrp="1"/>
          </p:cNvSpPr>
          <p:nvPr>
            <p:ph type="body" idx="2"/>
          </p:nvPr>
        </p:nvSpPr>
        <p:spPr>
          <a:xfrm>
            <a:off x="4642177" y="1582625"/>
            <a:ext cx="3133500" cy="29553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344" name="Shape 3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45"/>
        <p:cNvGrpSpPr/>
        <p:nvPr/>
      </p:nvGrpSpPr>
      <p:grpSpPr>
        <a:xfrm>
          <a:off x="0" y="0"/>
          <a:ext cx="0" cy="0"/>
          <a:chOff x="0" y="0"/>
          <a:chExt cx="0" cy="0"/>
        </a:xfrm>
      </p:grpSpPr>
      <p:grpSp>
        <p:nvGrpSpPr>
          <p:cNvPr id="346" name="Shape 346"/>
          <p:cNvGrpSpPr/>
          <p:nvPr/>
        </p:nvGrpSpPr>
        <p:grpSpPr>
          <a:xfrm>
            <a:off x="6714243" y="3860093"/>
            <a:ext cx="2429755" cy="1286712"/>
            <a:chOff x="6714243" y="3860093"/>
            <a:chExt cx="2429755" cy="1286712"/>
          </a:xfrm>
        </p:grpSpPr>
        <p:sp>
          <p:nvSpPr>
            <p:cNvPr id="347" name="Shape 347"/>
            <p:cNvSpPr/>
            <p:nvPr/>
          </p:nvSpPr>
          <p:spPr>
            <a:xfrm>
              <a:off x="7929952" y="3860093"/>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8" name="Shape 348"/>
            <p:cNvSpPr/>
            <p:nvPr/>
          </p:nvSpPr>
          <p:spPr>
            <a:xfrm>
              <a:off x="8536142" y="4182670"/>
              <a:ext cx="607856" cy="643356"/>
            </a:xfrm>
            <a:custGeom>
              <a:avLst/>
              <a:gdLst/>
              <a:ahLst/>
              <a:cxnLst/>
              <a:rect l="0" t="0" r="0" b="0"/>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9" name="Shape 349"/>
            <p:cNvSpPr/>
            <p:nvPr/>
          </p:nvSpPr>
          <p:spPr>
            <a:xfrm>
              <a:off x="7322095" y="4825993"/>
              <a:ext cx="607886" cy="320811"/>
            </a:xfrm>
            <a:custGeom>
              <a:avLst/>
              <a:gdLst/>
              <a:ahLst/>
              <a:cxnLst/>
              <a:rect l="0" t="0" r="0" b="0"/>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0" name="Shape 350"/>
            <p:cNvSpPr/>
            <p:nvPr/>
          </p:nvSpPr>
          <p:spPr>
            <a:xfrm>
              <a:off x="7929952" y="4503448"/>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1" name="Shape 351"/>
            <p:cNvSpPr/>
            <p:nvPr/>
          </p:nvSpPr>
          <p:spPr>
            <a:xfrm>
              <a:off x="8536142" y="4825993"/>
              <a:ext cx="607856" cy="320811"/>
            </a:xfrm>
            <a:custGeom>
              <a:avLst/>
              <a:gdLst/>
              <a:ahLst/>
              <a:cxnLst/>
              <a:rect l="0" t="0" r="0" b="0"/>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2" name="Shape 352"/>
            <p:cNvSpPr/>
            <p:nvPr/>
          </p:nvSpPr>
          <p:spPr>
            <a:xfrm>
              <a:off x="7322095" y="3860093"/>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3" name="Shape 353"/>
            <p:cNvSpPr/>
            <p:nvPr/>
          </p:nvSpPr>
          <p:spPr>
            <a:xfrm>
              <a:off x="8536142" y="3860093"/>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4" name="Shape 354"/>
            <p:cNvSpPr/>
            <p:nvPr/>
          </p:nvSpPr>
          <p:spPr>
            <a:xfrm>
              <a:off x="7929952" y="4182670"/>
              <a:ext cx="606220" cy="643356"/>
            </a:xfrm>
            <a:custGeom>
              <a:avLst/>
              <a:gdLst/>
              <a:ahLst/>
              <a:cxnLst/>
              <a:rect l="0" t="0" r="0" b="0"/>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5" name="Shape 355"/>
            <p:cNvSpPr/>
            <p:nvPr/>
          </p:nvSpPr>
          <p:spPr>
            <a:xfrm>
              <a:off x="732209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6" name="Shape 356"/>
            <p:cNvSpPr/>
            <p:nvPr/>
          </p:nvSpPr>
          <p:spPr>
            <a:xfrm>
              <a:off x="7929952" y="4825993"/>
              <a:ext cx="606220" cy="320811"/>
            </a:xfrm>
            <a:custGeom>
              <a:avLst/>
              <a:gdLst/>
              <a:ahLst/>
              <a:cxnLst/>
              <a:rect l="0" t="0" r="0" b="0"/>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7" name="Shape 357"/>
            <p:cNvSpPr/>
            <p:nvPr/>
          </p:nvSpPr>
          <p:spPr>
            <a:xfrm>
              <a:off x="853614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58" name="Shape 358"/>
            <p:cNvSpPr/>
            <p:nvPr/>
          </p:nvSpPr>
          <p:spPr>
            <a:xfrm>
              <a:off x="6714243"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359" name="Shape 359"/>
          <p:cNvGrpSpPr/>
          <p:nvPr/>
        </p:nvGrpSpPr>
        <p:grpSpPr>
          <a:xfrm>
            <a:off x="892" y="-11"/>
            <a:ext cx="3037586" cy="2252645"/>
            <a:chOff x="892" y="-11"/>
            <a:chExt cx="3037586" cy="2252645"/>
          </a:xfrm>
        </p:grpSpPr>
        <p:sp>
          <p:nvSpPr>
            <p:cNvPr id="360" name="Shape 360"/>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1" name="Shape 361"/>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2" name="Shape 362"/>
            <p:cNvSpPr/>
            <p:nvPr/>
          </p:nvSpPr>
          <p:spPr>
            <a:xfrm>
              <a:off x="608719" y="965890"/>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3" name="Shape 363"/>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4" name="Shape 364"/>
            <p:cNvSpPr/>
            <p:nvPr/>
          </p:nvSpPr>
          <p:spPr>
            <a:xfrm>
              <a:off x="1214909" y="1286669"/>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5" name="Shape 365"/>
            <p:cNvSpPr/>
            <p:nvPr/>
          </p:nvSpPr>
          <p:spPr>
            <a:xfrm>
              <a:off x="1822766" y="965890"/>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6" name="Shape 366"/>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7" name="Shape 367"/>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8" name="Shape 368"/>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69" name="Shape 369"/>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0" name="Shape 370"/>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1" name="Shape 371"/>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2" name="Shape 372"/>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3" name="Shape 373"/>
            <p:cNvSpPr/>
            <p:nvPr/>
          </p:nvSpPr>
          <p:spPr>
            <a:xfrm>
              <a:off x="892"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4" name="Shape 374"/>
            <p:cNvSpPr/>
            <p:nvPr/>
          </p:nvSpPr>
          <p:spPr>
            <a:xfrm>
              <a:off x="608719" y="1286669"/>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5" name="Shape 375"/>
            <p:cNvSpPr/>
            <p:nvPr/>
          </p:nvSpPr>
          <p:spPr>
            <a:xfrm>
              <a:off x="892"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6" name="Shape 376"/>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7" name="Shape 377"/>
            <p:cNvSpPr/>
            <p:nvPr/>
          </p:nvSpPr>
          <p:spPr>
            <a:xfrm>
              <a:off x="1214909" y="965890"/>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8" name="Shape 378"/>
            <p:cNvSpPr/>
            <p:nvPr/>
          </p:nvSpPr>
          <p:spPr>
            <a:xfrm>
              <a:off x="1214909" y="160924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p:nvPr/>
          </p:nvSpPr>
          <p:spPr>
            <a:xfrm>
              <a:off x="2430592"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0" name="Shape 380"/>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1" name="Shape 381"/>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2" name="Shape 382"/>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83" name="Shape 383"/>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84" name="Shape 384"/>
          <p:cNvSpPr txBox="1">
            <a:spLocks noGrp="1"/>
          </p:cNvSpPr>
          <p:nvPr>
            <p:ph type="body" idx="1"/>
          </p:nvPr>
        </p:nvSpPr>
        <p:spPr>
          <a:xfrm>
            <a:off x="1320025"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5" name="Shape 385"/>
          <p:cNvSpPr txBox="1">
            <a:spLocks noGrp="1"/>
          </p:cNvSpPr>
          <p:nvPr>
            <p:ph type="body" idx="2"/>
          </p:nvPr>
        </p:nvSpPr>
        <p:spPr>
          <a:xfrm>
            <a:off x="3507463"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6" name="Shape 386"/>
          <p:cNvSpPr txBox="1">
            <a:spLocks noGrp="1"/>
          </p:cNvSpPr>
          <p:nvPr>
            <p:ph type="body" idx="3"/>
          </p:nvPr>
        </p:nvSpPr>
        <p:spPr>
          <a:xfrm>
            <a:off x="5694901" y="1849075"/>
            <a:ext cx="2080800" cy="2656500"/>
          </a:xfrm>
          <a:prstGeom prst="rect">
            <a:avLst/>
          </a:prstGeom>
        </p:spPr>
        <p:txBody>
          <a:bodyPr spcFirstLastPara="1" wrap="square" lIns="91425" tIns="91425" rIns="91425" bIns="91425" anchor="t" anchorCtr="0"/>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7" name="Shape 3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8"/>
        <p:cNvGrpSpPr/>
        <p:nvPr/>
      </p:nvGrpSpPr>
      <p:grpSpPr>
        <a:xfrm>
          <a:off x="0" y="0"/>
          <a:ext cx="0" cy="0"/>
          <a:chOff x="0" y="0"/>
          <a:chExt cx="0" cy="0"/>
        </a:xfrm>
      </p:grpSpPr>
      <p:grpSp>
        <p:nvGrpSpPr>
          <p:cNvPr id="389" name="Shape 389"/>
          <p:cNvGrpSpPr/>
          <p:nvPr/>
        </p:nvGrpSpPr>
        <p:grpSpPr>
          <a:xfrm rot="10800000" flipH="1">
            <a:off x="900" y="3856775"/>
            <a:ext cx="9143992" cy="1286721"/>
            <a:chOff x="900" y="0"/>
            <a:chExt cx="9143992" cy="1286721"/>
          </a:xfrm>
        </p:grpSpPr>
        <p:sp>
          <p:nvSpPr>
            <p:cNvPr id="390" name="Shape 390"/>
            <p:cNvSpPr/>
            <p:nvPr/>
          </p:nvSpPr>
          <p:spPr>
            <a:xfrm>
              <a:off x="4878953" y="643320"/>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1" name="Shape 391"/>
            <p:cNvSpPr/>
            <p:nvPr/>
          </p:nvSpPr>
          <p:spPr>
            <a:xfrm>
              <a:off x="5488830" y="32254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2" name="Shape 392"/>
            <p:cNvSpPr/>
            <p:nvPr/>
          </p:nvSpPr>
          <p:spPr>
            <a:xfrm>
              <a:off x="8536629"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3" name="Shape 393"/>
            <p:cNvSpPr/>
            <p:nvPr/>
          </p:nvSpPr>
          <p:spPr>
            <a:xfrm>
              <a:off x="6706973" y="3225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Shape 394"/>
            <p:cNvSpPr/>
            <p:nvPr/>
          </p:nvSpPr>
          <p:spPr>
            <a:xfrm>
              <a:off x="4878953"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5" name="Shape 395"/>
            <p:cNvSpPr/>
            <p:nvPr/>
          </p:nvSpPr>
          <p:spPr>
            <a:xfrm>
              <a:off x="5488830"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6" name="Shape 396"/>
            <p:cNvSpPr/>
            <p:nvPr/>
          </p:nvSpPr>
          <p:spPr>
            <a:xfrm>
              <a:off x="6097065"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7" name="Shape 397"/>
            <p:cNvSpPr/>
            <p:nvPr/>
          </p:nvSpPr>
          <p:spPr>
            <a:xfrm>
              <a:off x="6706973"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8" name="Shape 398"/>
            <p:cNvSpPr/>
            <p:nvPr/>
          </p:nvSpPr>
          <p:spPr>
            <a:xfrm>
              <a:off x="7316850"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9" name="Shape 399"/>
            <p:cNvSpPr/>
            <p:nvPr/>
          </p:nvSpPr>
          <p:spPr>
            <a:xfrm>
              <a:off x="4878953" y="32254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0" name="Shape 400"/>
            <p:cNvSpPr/>
            <p:nvPr/>
          </p:nvSpPr>
          <p:spPr>
            <a:xfrm>
              <a:off x="5488830" y="64332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1" name="Shape 401"/>
            <p:cNvSpPr/>
            <p:nvPr/>
          </p:nvSpPr>
          <p:spPr>
            <a:xfrm>
              <a:off x="7926751"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2" name="Shape 402"/>
            <p:cNvSpPr/>
            <p:nvPr/>
          </p:nvSpPr>
          <p:spPr>
            <a:xfrm>
              <a:off x="8536629" y="321640"/>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3" name="Shape 403"/>
            <p:cNvSpPr/>
            <p:nvPr/>
          </p:nvSpPr>
          <p:spPr>
            <a:xfrm>
              <a:off x="6097065" y="32254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4" name="Shape 404"/>
            <p:cNvSpPr/>
            <p:nvPr/>
          </p:nvSpPr>
          <p:spPr>
            <a:xfrm>
              <a:off x="670696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5" name="Shape 405"/>
            <p:cNvSpPr/>
            <p:nvPr/>
          </p:nvSpPr>
          <p:spPr>
            <a:xfrm>
              <a:off x="4878953" y="0"/>
              <a:ext cx="609899"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6" name="Shape 406"/>
            <p:cNvSpPr/>
            <p:nvPr/>
          </p:nvSpPr>
          <p:spPr>
            <a:xfrm>
              <a:off x="5488830"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7" name="Shape 407"/>
            <p:cNvSpPr/>
            <p:nvPr/>
          </p:nvSpPr>
          <p:spPr>
            <a:xfrm>
              <a:off x="6097065" y="0"/>
              <a:ext cx="609929" cy="322577"/>
            </a:xfrm>
            <a:custGeom>
              <a:avLst/>
              <a:gdLst/>
              <a:ahLst/>
              <a:cxnLst/>
              <a:rect l="0" t="0" r="0" b="0"/>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8" name="Shape 408"/>
            <p:cNvSpPr/>
            <p:nvPr/>
          </p:nvSpPr>
          <p:spPr>
            <a:xfrm>
              <a:off x="8534993"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09" name="Shape 409"/>
            <p:cNvSpPr/>
            <p:nvPr/>
          </p:nvSpPr>
          <p:spPr>
            <a:xfrm>
              <a:off x="7926757"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0" name="Shape 410"/>
            <p:cNvSpPr/>
            <p:nvPr/>
          </p:nvSpPr>
          <p:spPr>
            <a:xfrm>
              <a:off x="7925909" y="321643"/>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1" name="Shape 411"/>
            <p:cNvSpPr/>
            <p:nvPr/>
          </p:nvSpPr>
          <p:spPr>
            <a:xfrm flipH="1">
              <a:off x="7316858"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2" name="Shape 412"/>
            <p:cNvSpPr/>
            <p:nvPr/>
          </p:nvSpPr>
          <p:spPr>
            <a:xfrm>
              <a:off x="900" y="643324"/>
              <a:ext cx="609899"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3" name="Shape 413"/>
            <p:cNvSpPr/>
            <p:nvPr/>
          </p:nvSpPr>
          <p:spPr>
            <a:xfrm>
              <a:off x="610793" y="322545"/>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4" name="Shape 414"/>
            <p:cNvSpPr/>
            <p:nvPr/>
          </p:nvSpPr>
          <p:spPr>
            <a:xfrm>
              <a:off x="3658671" y="863"/>
              <a:ext cx="608257"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5" name="Shape 415"/>
            <p:cNvSpPr/>
            <p:nvPr/>
          </p:nvSpPr>
          <p:spPr>
            <a:xfrm>
              <a:off x="1828968" y="3225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6" name="Shape 416"/>
            <p:cNvSpPr/>
            <p:nvPr/>
          </p:nvSpPr>
          <p:spPr>
            <a:xfrm>
              <a:off x="4266922" y="321642"/>
              <a:ext cx="609929"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7" name="Shape 417"/>
            <p:cNvSpPr/>
            <p:nvPr/>
          </p:nvSpPr>
          <p:spPr>
            <a:xfrm>
              <a:off x="900" y="0"/>
              <a:ext cx="609899"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8" name="Shape 418"/>
            <p:cNvSpPr/>
            <p:nvPr/>
          </p:nvSpPr>
          <p:spPr>
            <a:xfrm>
              <a:off x="610793" y="0"/>
              <a:ext cx="608257"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Shape 419"/>
            <p:cNvSpPr/>
            <p:nvPr/>
          </p:nvSpPr>
          <p:spPr>
            <a:xfrm>
              <a:off x="1219044"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0" name="Shape 420"/>
            <p:cNvSpPr/>
            <p:nvPr/>
          </p:nvSpPr>
          <p:spPr>
            <a:xfrm>
              <a:off x="1828968" y="0"/>
              <a:ext cx="609899"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1" name="Shape 421"/>
            <p:cNvSpPr/>
            <p:nvPr/>
          </p:nvSpPr>
          <p:spPr>
            <a:xfrm>
              <a:off x="2438861" y="0"/>
              <a:ext cx="609929"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2" name="Shape 422"/>
            <p:cNvSpPr/>
            <p:nvPr/>
          </p:nvSpPr>
          <p:spPr>
            <a:xfrm>
              <a:off x="900" y="322545"/>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3" name="Shape 423"/>
            <p:cNvSpPr/>
            <p:nvPr/>
          </p:nvSpPr>
          <p:spPr>
            <a:xfrm>
              <a:off x="610793" y="643324"/>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Shape 424"/>
            <p:cNvSpPr/>
            <p:nvPr/>
          </p:nvSpPr>
          <p:spPr>
            <a:xfrm>
              <a:off x="3048778" y="863"/>
              <a:ext cx="609899"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5" name="Shape 425"/>
            <p:cNvSpPr/>
            <p:nvPr/>
          </p:nvSpPr>
          <p:spPr>
            <a:xfrm>
              <a:off x="3658671" y="321642"/>
              <a:ext cx="608257"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6" name="Shape 426"/>
            <p:cNvSpPr/>
            <p:nvPr/>
          </p:nvSpPr>
          <p:spPr>
            <a:xfrm>
              <a:off x="1219044" y="322545"/>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7" name="Shape 427"/>
            <p:cNvSpPr/>
            <p:nvPr/>
          </p:nvSpPr>
          <p:spPr>
            <a:xfrm>
              <a:off x="4266922" y="863"/>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8" name="Shape 428"/>
            <p:cNvSpPr/>
            <p:nvPr/>
          </p:nvSpPr>
          <p:spPr>
            <a:xfrm>
              <a:off x="900"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Shape 429"/>
            <p:cNvSpPr/>
            <p:nvPr/>
          </p:nvSpPr>
          <p:spPr>
            <a:xfrm>
              <a:off x="610793" y="0"/>
              <a:ext cx="608257"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p:nvPr/>
          </p:nvSpPr>
          <p:spPr>
            <a:xfrm>
              <a:off x="1219044" y="0"/>
              <a:ext cx="609929"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1" name="Shape 431"/>
            <p:cNvSpPr/>
            <p:nvPr/>
          </p:nvSpPr>
          <p:spPr>
            <a:xfrm>
              <a:off x="4266958" y="0"/>
              <a:ext cx="609899"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2" name="Shape 432"/>
            <p:cNvSpPr/>
            <p:nvPr/>
          </p:nvSpPr>
          <p:spPr>
            <a:xfrm>
              <a:off x="3657035" y="0"/>
              <a:ext cx="609899"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3" name="Shape 433"/>
            <p:cNvSpPr/>
            <p:nvPr/>
          </p:nvSpPr>
          <p:spPr>
            <a:xfrm>
              <a:off x="3048784" y="0"/>
              <a:ext cx="608257"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4" name="Shape 434"/>
            <p:cNvSpPr/>
            <p:nvPr/>
          </p:nvSpPr>
          <p:spPr>
            <a:xfrm>
              <a:off x="2438861" y="0"/>
              <a:ext cx="609929"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Shape 435"/>
            <p:cNvSpPr/>
            <p:nvPr/>
          </p:nvSpPr>
          <p:spPr>
            <a:xfrm>
              <a:off x="3047936" y="321645"/>
              <a:ext cx="609899"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6" name="Shape 436"/>
            <p:cNvSpPr/>
            <p:nvPr/>
          </p:nvSpPr>
          <p:spPr>
            <a:xfrm flipH="1">
              <a:off x="3658935" y="643332"/>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7" name="Shape 437"/>
            <p:cNvSpPr/>
            <p:nvPr/>
          </p:nvSpPr>
          <p:spPr>
            <a:xfrm flipH="1">
              <a:off x="1219312" y="643329"/>
              <a:ext cx="609929"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38" name="Shape 438"/>
          <p:cNvSpPr txBox="1">
            <a:spLocks noGrp="1"/>
          </p:cNvSpPr>
          <p:nvPr>
            <p:ph type="title"/>
          </p:nvPr>
        </p:nvSpPr>
        <p:spPr>
          <a:xfrm>
            <a:off x="0" y="0"/>
            <a:ext cx="9144000" cy="696300"/>
          </a:xfrm>
          <a:prstGeom prst="rect">
            <a:avLst/>
          </a:prstGeom>
        </p:spPr>
        <p:txBody>
          <a:bodyPr spcFirstLastPara="1" wrap="square" lIns="91425" tIns="91425" rIns="91425" bIns="91425" anchor="b" anchorCtr="0"/>
          <a:lstStyle>
            <a:lvl1pPr lvl="0" algn="ctr">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
        <p:nvSpPr>
          <p:cNvPr id="439" name="Shape 4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0"/>
        <p:cNvGrpSpPr/>
        <p:nvPr/>
      </p:nvGrpSpPr>
      <p:grpSpPr>
        <a:xfrm>
          <a:off x="0" y="0"/>
          <a:ext cx="0" cy="0"/>
          <a:chOff x="0" y="0"/>
          <a:chExt cx="0" cy="0"/>
        </a:xfrm>
      </p:grpSpPr>
      <p:grpSp>
        <p:nvGrpSpPr>
          <p:cNvPr id="441" name="Shape 441"/>
          <p:cNvGrpSpPr/>
          <p:nvPr/>
        </p:nvGrpSpPr>
        <p:grpSpPr>
          <a:xfrm>
            <a:off x="4283712" y="3856784"/>
            <a:ext cx="4860278" cy="1286730"/>
            <a:chOff x="4283712" y="3856784"/>
            <a:chExt cx="4860278" cy="1286730"/>
          </a:xfrm>
        </p:grpSpPr>
        <p:sp>
          <p:nvSpPr>
            <p:cNvPr id="442" name="Shape 442"/>
            <p:cNvSpPr/>
            <p:nvPr/>
          </p:nvSpPr>
          <p:spPr>
            <a:xfrm rot="10800000">
              <a:off x="8536133" y="3856784"/>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3" name="Shape 443"/>
            <p:cNvSpPr/>
            <p:nvPr/>
          </p:nvSpPr>
          <p:spPr>
            <a:xfrm rot="10800000">
              <a:off x="7929943" y="4177563"/>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p:nvPr/>
          </p:nvSpPr>
          <p:spPr>
            <a:xfrm rot="10800000">
              <a:off x="4892393" y="4499245"/>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5" name="Shape 445"/>
            <p:cNvSpPr/>
            <p:nvPr/>
          </p:nvSpPr>
          <p:spPr>
            <a:xfrm rot="10800000">
              <a:off x="8536133" y="4500140"/>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6" name="Shape 446"/>
            <p:cNvSpPr/>
            <p:nvPr/>
          </p:nvSpPr>
          <p:spPr>
            <a:xfrm rot="10800000">
              <a:off x="7929943" y="4820919"/>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7" name="Shape 447"/>
            <p:cNvSpPr/>
            <p:nvPr/>
          </p:nvSpPr>
          <p:spPr>
            <a:xfrm rot="10800000">
              <a:off x="7322087"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8" name="Shape 448"/>
            <p:cNvSpPr/>
            <p:nvPr/>
          </p:nvSpPr>
          <p:spPr>
            <a:xfrm rot="10800000">
              <a:off x="6714260" y="4820919"/>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9" name="Shape 449"/>
            <p:cNvSpPr/>
            <p:nvPr/>
          </p:nvSpPr>
          <p:spPr>
            <a:xfrm rot="10800000">
              <a:off x="6106404" y="4500140"/>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Shape 450"/>
            <p:cNvSpPr/>
            <p:nvPr/>
          </p:nvSpPr>
          <p:spPr>
            <a:xfrm rot="10800000">
              <a:off x="8536133" y="4177563"/>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Shape 451"/>
            <p:cNvSpPr/>
            <p:nvPr/>
          </p:nvSpPr>
          <p:spPr>
            <a:xfrm rot="10800000">
              <a:off x="7929943" y="3856784"/>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2" name="Shape 452"/>
            <p:cNvSpPr/>
            <p:nvPr/>
          </p:nvSpPr>
          <p:spPr>
            <a:xfrm rot="10800000">
              <a:off x="5498583" y="4499245"/>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3" name="Shape 453"/>
            <p:cNvSpPr/>
            <p:nvPr/>
          </p:nvSpPr>
          <p:spPr>
            <a:xfrm rot="10800000">
              <a:off x="4892393" y="4178466"/>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Shape 454"/>
            <p:cNvSpPr/>
            <p:nvPr/>
          </p:nvSpPr>
          <p:spPr>
            <a:xfrm rot="10800000">
              <a:off x="7321266"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5" name="Shape 455"/>
            <p:cNvSpPr/>
            <p:nvPr/>
          </p:nvSpPr>
          <p:spPr>
            <a:xfrm rot="10800000">
              <a:off x="8536133" y="4820919"/>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p:nvPr/>
          </p:nvSpPr>
          <p:spPr>
            <a:xfrm rot="10800000">
              <a:off x="7929943" y="4500140"/>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7" name="Shape 457"/>
            <p:cNvSpPr/>
            <p:nvPr/>
          </p:nvSpPr>
          <p:spPr>
            <a:xfrm rot="10800000">
              <a:off x="7322087" y="4820919"/>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8" name="Shape 458"/>
            <p:cNvSpPr/>
            <p:nvPr/>
          </p:nvSpPr>
          <p:spPr>
            <a:xfrm rot="10800000">
              <a:off x="4284531" y="4820919"/>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9" name="Shape 459"/>
            <p:cNvSpPr/>
            <p:nvPr/>
          </p:nvSpPr>
          <p:spPr>
            <a:xfrm rot="10800000">
              <a:off x="4892387" y="4820919"/>
              <a:ext cx="607856" cy="322577"/>
            </a:xfrm>
            <a:custGeom>
              <a:avLst/>
              <a:gdLst/>
              <a:ahLst/>
              <a:cxnLst/>
              <a:rect l="0" t="0" r="0" b="0"/>
              <a:pathLst>
                <a:path w="20427" h="10046" extrusionOk="0">
                  <a:moveTo>
                    <a:pt x="0" y="0"/>
                  </a:moveTo>
                  <a:lnTo>
                    <a:pt x="20427" y="10046"/>
                  </a:lnTo>
                  <a:lnTo>
                    <a:pt x="20427"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0" name="Shape 460"/>
            <p:cNvSpPr/>
            <p:nvPr/>
          </p:nvSpPr>
          <p:spPr>
            <a:xfrm rot="10800000">
              <a:off x="5500214" y="4820919"/>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Shape 461"/>
            <p:cNvSpPr/>
            <p:nvPr/>
          </p:nvSpPr>
          <p:spPr>
            <a:xfrm rot="10800000">
              <a:off x="6106404" y="4820919"/>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p:nvPr/>
          </p:nvSpPr>
          <p:spPr>
            <a:xfrm rot="10800000" flipH="1">
              <a:off x="6713429" y="4183926"/>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Shape 463"/>
            <p:cNvSpPr/>
            <p:nvPr/>
          </p:nvSpPr>
          <p:spPr>
            <a:xfrm rot="10800000">
              <a:off x="4283712" y="4500126"/>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64" name="Shape 464"/>
          <p:cNvSpPr txBox="1">
            <a:spLocks noGrp="1"/>
          </p:cNvSpPr>
          <p:nvPr>
            <p:ph type="body" idx="1"/>
          </p:nvPr>
        </p:nvSpPr>
        <p:spPr>
          <a:xfrm>
            <a:off x="457200" y="4101500"/>
            <a:ext cx="3539700" cy="519600"/>
          </a:xfrm>
          <a:prstGeom prst="rect">
            <a:avLst/>
          </a:prstGeom>
        </p:spPr>
        <p:txBody>
          <a:bodyPr spcFirstLastPara="1" wrap="square" lIns="91425" tIns="91425" rIns="91425" bIns="91425" anchor="t" anchorCtr="0"/>
          <a:lstStyle>
            <a:lvl1pPr marL="457200" lvl="0" indent="-228600">
              <a:spcBef>
                <a:spcPts val="360"/>
              </a:spcBef>
              <a:spcAft>
                <a:spcPts val="0"/>
              </a:spcAft>
              <a:buSzPts val="1600"/>
              <a:buNone/>
              <a:defRPr sz="1600"/>
            </a:lvl1pPr>
          </a:lstStyle>
          <a:p>
            <a:endParaRPr/>
          </a:p>
        </p:txBody>
      </p:sp>
      <p:sp>
        <p:nvSpPr>
          <p:cNvPr id="465" name="Shape 4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grpSp>
        <p:nvGrpSpPr>
          <p:cNvPr id="466" name="Shape 466"/>
          <p:cNvGrpSpPr/>
          <p:nvPr/>
        </p:nvGrpSpPr>
        <p:grpSpPr>
          <a:xfrm>
            <a:off x="892" y="-11"/>
            <a:ext cx="5467280" cy="1287607"/>
            <a:chOff x="892" y="-11"/>
            <a:chExt cx="5467280" cy="1287607"/>
          </a:xfrm>
        </p:grpSpPr>
        <p:sp>
          <p:nvSpPr>
            <p:cNvPr id="467" name="Shape 467"/>
            <p:cNvSpPr/>
            <p:nvPr/>
          </p:nvSpPr>
          <p:spPr>
            <a:xfrm>
              <a:off x="892" y="643313"/>
              <a:ext cx="607856" cy="643388"/>
            </a:xfrm>
            <a:custGeom>
              <a:avLst/>
              <a:gdLst/>
              <a:ahLst/>
              <a:cxnLst/>
              <a:rect l="0" t="0" r="0" b="0"/>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8" name="Shape 468"/>
            <p:cNvSpPr/>
            <p:nvPr/>
          </p:nvSpPr>
          <p:spPr>
            <a:xfrm>
              <a:off x="608719" y="322534"/>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Shape 469"/>
            <p:cNvSpPr/>
            <p:nvPr/>
          </p:nvSpPr>
          <p:spPr>
            <a:xfrm>
              <a:off x="3646269" y="852"/>
              <a:ext cx="606220" cy="643388"/>
            </a:xfrm>
            <a:custGeom>
              <a:avLst/>
              <a:gdLst/>
              <a:ahLst/>
              <a:cxnLst/>
              <a:rect l="0" t="0" r="0" b="0"/>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0" name="Shape 470"/>
            <p:cNvSpPr/>
            <p:nvPr/>
          </p:nvSpPr>
          <p:spPr>
            <a:xfrm>
              <a:off x="1822766"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1" name="Shape 471"/>
            <p:cNvSpPr/>
            <p:nvPr/>
          </p:nvSpPr>
          <p:spPr>
            <a:xfrm>
              <a:off x="4252459" y="321631"/>
              <a:ext cx="607886" cy="643388"/>
            </a:xfrm>
            <a:custGeom>
              <a:avLst/>
              <a:gdLst/>
              <a:ahLst/>
              <a:cxnLst/>
              <a:rect l="0" t="0" r="0" b="0"/>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2" name="Shape 472"/>
            <p:cNvSpPr/>
            <p:nvPr/>
          </p:nvSpPr>
          <p:spPr>
            <a:xfrm>
              <a:off x="4860316" y="852"/>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3" name="Shape 473"/>
            <p:cNvSpPr/>
            <p:nvPr/>
          </p:nvSpPr>
          <p:spPr>
            <a:xfrm>
              <a:off x="892" y="-11"/>
              <a:ext cx="607856" cy="643356"/>
            </a:xfrm>
            <a:custGeom>
              <a:avLst/>
              <a:gdLst/>
              <a:ahLst/>
              <a:cxnLst/>
              <a:rect l="0" t="0" r="0" b="0"/>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p:nvPr/>
          </p:nvSpPr>
          <p:spPr>
            <a:xfrm>
              <a:off x="608719" y="-11"/>
              <a:ext cx="606220" cy="322577"/>
            </a:xfrm>
            <a:custGeom>
              <a:avLst/>
              <a:gdLst/>
              <a:ahLst/>
              <a:cxnLst/>
              <a:rect l="0" t="0" r="0" b="0"/>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5" name="Shape 475"/>
            <p:cNvSpPr/>
            <p:nvPr/>
          </p:nvSpPr>
          <p:spPr>
            <a:xfrm>
              <a:off x="1214909"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6" name="Shape 476"/>
            <p:cNvSpPr/>
            <p:nvPr/>
          </p:nvSpPr>
          <p:spPr>
            <a:xfrm>
              <a:off x="1822766" y="-11"/>
              <a:ext cx="607856" cy="322577"/>
            </a:xfrm>
            <a:custGeom>
              <a:avLst/>
              <a:gdLst/>
              <a:ahLst/>
              <a:cxnLst/>
              <a:rect l="0" t="0" r="0" b="0"/>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7" name="Shape 477"/>
            <p:cNvSpPr/>
            <p:nvPr/>
          </p:nvSpPr>
          <p:spPr>
            <a:xfrm>
              <a:off x="2430592" y="-11"/>
              <a:ext cx="607886" cy="643356"/>
            </a:xfrm>
            <a:custGeom>
              <a:avLst/>
              <a:gdLst/>
              <a:ahLst/>
              <a:cxnLst/>
              <a:rect l="0" t="0" r="0" b="0"/>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8" name="Shape 478"/>
            <p:cNvSpPr/>
            <p:nvPr/>
          </p:nvSpPr>
          <p:spPr>
            <a:xfrm>
              <a:off x="892" y="322534"/>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9" name="Shape 479"/>
            <p:cNvSpPr/>
            <p:nvPr/>
          </p:nvSpPr>
          <p:spPr>
            <a:xfrm>
              <a:off x="608719" y="643313"/>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p:nvPr/>
          </p:nvSpPr>
          <p:spPr>
            <a:xfrm>
              <a:off x="3038442" y="852"/>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1" name="Shape 481"/>
            <p:cNvSpPr/>
            <p:nvPr/>
          </p:nvSpPr>
          <p:spPr>
            <a:xfrm>
              <a:off x="3646269" y="321631"/>
              <a:ext cx="606220" cy="643388"/>
            </a:xfrm>
            <a:custGeom>
              <a:avLst/>
              <a:gdLst/>
              <a:ahLst/>
              <a:cxnLst/>
              <a:rect l="0" t="0" r="0" b="0"/>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2" name="Shape 482"/>
            <p:cNvSpPr/>
            <p:nvPr/>
          </p:nvSpPr>
          <p:spPr>
            <a:xfrm>
              <a:off x="1214909" y="322534"/>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3" name="Shape 483"/>
            <p:cNvSpPr/>
            <p:nvPr/>
          </p:nvSpPr>
          <p:spPr>
            <a:xfrm>
              <a:off x="4252459" y="852"/>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4" name="Shape 484"/>
            <p:cNvSpPr/>
            <p:nvPr/>
          </p:nvSpPr>
          <p:spPr>
            <a:xfrm>
              <a:off x="4252459" y="644208"/>
              <a:ext cx="607886" cy="643388"/>
            </a:xfrm>
            <a:custGeom>
              <a:avLst/>
              <a:gdLst/>
              <a:ahLst/>
              <a:cxnLst/>
              <a:rect l="0" t="0" r="0" b="0"/>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5" name="Shape 485"/>
            <p:cNvSpPr/>
            <p:nvPr/>
          </p:nvSpPr>
          <p:spPr>
            <a:xfrm>
              <a:off x="1822755"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p:nvPr/>
          </p:nvSpPr>
          <p:spPr>
            <a:xfrm>
              <a:off x="892"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7" name="Shape 487"/>
            <p:cNvSpPr/>
            <p:nvPr/>
          </p:nvSpPr>
          <p:spPr>
            <a:xfrm>
              <a:off x="608719" y="-11"/>
              <a:ext cx="606220" cy="643356"/>
            </a:xfrm>
            <a:custGeom>
              <a:avLst/>
              <a:gdLst/>
              <a:ahLst/>
              <a:cxnLst/>
              <a:rect l="0" t="0" r="0" b="0"/>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8" name="Shape 488"/>
            <p:cNvSpPr/>
            <p:nvPr/>
          </p:nvSpPr>
          <p:spPr>
            <a:xfrm>
              <a:off x="1214909" y="-11"/>
              <a:ext cx="607886" cy="322577"/>
            </a:xfrm>
            <a:custGeom>
              <a:avLst/>
              <a:gdLst/>
              <a:ahLst/>
              <a:cxnLst/>
              <a:rect l="0" t="0" r="0" b="0"/>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9" name="Shape 489"/>
            <p:cNvSpPr/>
            <p:nvPr/>
          </p:nvSpPr>
          <p:spPr>
            <a:xfrm>
              <a:off x="4252495" y="-11"/>
              <a:ext cx="607856" cy="322577"/>
            </a:xfrm>
            <a:custGeom>
              <a:avLst/>
              <a:gdLst/>
              <a:ahLst/>
              <a:cxnLst/>
              <a:rect l="0" t="0" r="0" b="0"/>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0" name="Shape 490"/>
            <p:cNvSpPr/>
            <p:nvPr/>
          </p:nvSpPr>
          <p:spPr>
            <a:xfrm>
              <a:off x="3644639" y="-11"/>
              <a:ext cx="607856" cy="322577"/>
            </a:xfrm>
            <a:custGeom>
              <a:avLst/>
              <a:gdLst/>
              <a:ahLst/>
              <a:cxnLst/>
              <a:rect l="0" t="0" r="0" b="0"/>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1" name="Shape 491"/>
            <p:cNvSpPr/>
            <p:nvPr/>
          </p:nvSpPr>
          <p:spPr>
            <a:xfrm>
              <a:off x="3038449" y="-11"/>
              <a:ext cx="606220" cy="322577"/>
            </a:xfrm>
            <a:custGeom>
              <a:avLst/>
              <a:gdLst/>
              <a:ahLst/>
              <a:cxnLst/>
              <a:rect l="0" t="0" r="0" b="0"/>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p:nvPr/>
          </p:nvSpPr>
          <p:spPr>
            <a:xfrm>
              <a:off x="2430592" y="-11"/>
              <a:ext cx="607886" cy="322577"/>
            </a:xfrm>
            <a:custGeom>
              <a:avLst/>
              <a:gdLst/>
              <a:ahLst/>
              <a:cxnLst/>
              <a:rect l="0" t="0" r="0" b="0"/>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3" name="Shape 493"/>
            <p:cNvSpPr/>
            <p:nvPr/>
          </p:nvSpPr>
          <p:spPr>
            <a:xfrm>
              <a:off x="3037603" y="3216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4" name="Shape 494"/>
            <p:cNvSpPr/>
            <p:nvPr/>
          </p:nvSpPr>
          <p:spPr>
            <a:xfrm flipH="1">
              <a:off x="2430592" y="643321"/>
              <a:ext cx="607886" cy="643388"/>
            </a:xfrm>
            <a:custGeom>
              <a:avLst/>
              <a:gdLst/>
              <a:ahLst/>
              <a:cxnLst/>
              <a:rect l="0" t="0" r="0" b="0"/>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34"/>
        <p:cNvGrpSpPr/>
        <p:nvPr/>
      </p:nvGrpSpPr>
      <p:grpSpPr>
        <a:xfrm>
          <a:off x="0" y="0"/>
          <a:ext cx="0" cy="0"/>
          <a:chOff x="0" y="0"/>
          <a:chExt cx="0" cy="0"/>
        </a:xfrm>
      </p:grpSpPr>
      <p:grpSp>
        <p:nvGrpSpPr>
          <p:cNvPr id="535" name="Shape 535"/>
          <p:cNvGrpSpPr/>
          <p:nvPr/>
        </p:nvGrpSpPr>
        <p:grpSpPr>
          <a:xfrm>
            <a:off x="6109812" y="-11"/>
            <a:ext cx="3037586" cy="5146816"/>
            <a:chOff x="6109812" y="-11"/>
            <a:chExt cx="3037586" cy="5146816"/>
          </a:xfrm>
        </p:grpSpPr>
        <p:sp>
          <p:nvSpPr>
            <p:cNvPr id="536" name="Shape 536"/>
            <p:cNvSpPr/>
            <p:nvPr/>
          </p:nvSpPr>
          <p:spPr>
            <a:xfrm>
              <a:off x="7324645" y="3539314"/>
              <a:ext cx="607886" cy="643388"/>
            </a:xfrm>
            <a:custGeom>
              <a:avLst/>
              <a:gdLst/>
              <a:ahLst/>
              <a:cxnLst/>
              <a:rect l="0" t="0" r="0" b="0"/>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7" name="Shape 537"/>
            <p:cNvSpPr/>
            <p:nvPr/>
          </p:nvSpPr>
          <p:spPr>
            <a:xfrm>
              <a:off x="7324645" y="4182670"/>
              <a:ext cx="607886" cy="643356"/>
            </a:xfrm>
            <a:custGeom>
              <a:avLst/>
              <a:gdLst/>
              <a:ahLst/>
              <a:cxnLst/>
              <a:rect l="0" t="0" r="0" b="0"/>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8" name="Shape 538"/>
            <p:cNvSpPr/>
            <p:nvPr/>
          </p:nvSpPr>
          <p:spPr>
            <a:xfrm>
              <a:off x="7932502" y="643313"/>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9" name="Shape 539"/>
            <p:cNvSpPr/>
            <p:nvPr/>
          </p:nvSpPr>
          <p:spPr>
            <a:xfrm>
              <a:off x="8538692" y="322534"/>
              <a:ext cx="607856" cy="643388"/>
            </a:xfrm>
            <a:custGeom>
              <a:avLst/>
              <a:gdLst/>
              <a:ahLst/>
              <a:cxnLst/>
              <a:rect l="0" t="0" r="0" b="0"/>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0" name="Shape 540"/>
            <p:cNvSpPr/>
            <p:nvPr/>
          </p:nvSpPr>
          <p:spPr>
            <a:xfrm>
              <a:off x="7932502" y="1286669"/>
              <a:ext cx="606220" cy="643388"/>
            </a:xfrm>
            <a:custGeom>
              <a:avLst/>
              <a:gdLst/>
              <a:ahLst/>
              <a:cxnLst/>
              <a:rect l="0" t="0" r="0" b="0"/>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1" name="Shape 541"/>
            <p:cNvSpPr/>
            <p:nvPr/>
          </p:nvSpPr>
          <p:spPr>
            <a:xfrm>
              <a:off x="7932502" y="3216737"/>
              <a:ext cx="606220" cy="643388"/>
            </a:xfrm>
            <a:custGeom>
              <a:avLst/>
              <a:gdLst/>
              <a:ahLst/>
              <a:cxnLst/>
              <a:rect l="0" t="0" r="0" b="0"/>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2" name="Shape 542"/>
            <p:cNvSpPr/>
            <p:nvPr/>
          </p:nvSpPr>
          <p:spPr>
            <a:xfrm>
              <a:off x="8538692" y="3539314"/>
              <a:ext cx="607856" cy="643388"/>
            </a:xfrm>
            <a:custGeom>
              <a:avLst/>
              <a:gdLst/>
              <a:ahLst/>
              <a:cxnLst/>
              <a:rect l="0" t="0" r="0" b="0"/>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3" name="Shape 543"/>
            <p:cNvSpPr/>
            <p:nvPr/>
          </p:nvSpPr>
          <p:spPr>
            <a:xfrm>
              <a:off x="7932502" y="-11"/>
              <a:ext cx="606220" cy="643356"/>
            </a:xfrm>
            <a:custGeom>
              <a:avLst/>
              <a:gdLst/>
              <a:ahLst/>
              <a:cxnLst/>
              <a:rect l="0" t="0" r="0" b="0"/>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Shape 544"/>
            <p:cNvSpPr/>
            <p:nvPr/>
          </p:nvSpPr>
          <p:spPr>
            <a:xfrm>
              <a:off x="8538692" y="-11"/>
              <a:ext cx="607856" cy="322577"/>
            </a:xfrm>
            <a:custGeom>
              <a:avLst/>
              <a:gdLst/>
              <a:ahLst/>
              <a:cxnLst/>
              <a:rect l="0" t="0" r="0" b="0"/>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5" name="Shape 545"/>
            <p:cNvSpPr/>
            <p:nvPr/>
          </p:nvSpPr>
          <p:spPr>
            <a:xfrm>
              <a:off x="7324645"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6" name="Shape 546"/>
            <p:cNvSpPr/>
            <p:nvPr/>
          </p:nvSpPr>
          <p:spPr>
            <a:xfrm>
              <a:off x="6716818" y="3539314"/>
              <a:ext cx="607856" cy="643388"/>
            </a:xfrm>
            <a:custGeom>
              <a:avLst/>
              <a:gdLst/>
              <a:ahLst/>
              <a:cxnLst/>
              <a:rect l="0" t="0" r="0" b="0"/>
              <a:pathLst>
                <a:path w="20427" h="20037" extrusionOk="0">
                  <a:moveTo>
                    <a:pt x="20427" y="0"/>
                  </a:moveTo>
                  <a:lnTo>
                    <a:pt x="0" y="9990"/>
                  </a:lnTo>
                  <a:lnTo>
                    <a:pt x="20427" y="2003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7" name="Shape 547"/>
            <p:cNvSpPr/>
            <p:nvPr/>
          </p:nvSpPr>
          <p:spPr>
            <a:xfrm>
              <a:off x="7932502" y="322534"/>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8" name="Shape 548"/>
            <p:cNvSpPr/>
            <p:nvPr/>
          </p:nvSpPr>
          <p:spPr>
            <a:xfrm>
              <a:off x="7932502" y="965890"/>
              <a:ext cx="606220" cy="643388"/>
            </a:xfrm>
            <a:custGeom>
              <a:avLst/>
              <a:gdLst/>
              <a:ahLst/>
              <a:cxnLst/>
              <a:rect l="0" t="0" r="0" b="0"/>
              <a:pathLst>
                <a:path w="20372" h="20037" extrusionOk="0">
                  <a:moveTo>
                    <a:pt x="20371" y="1"/>
                  </a:moveTo>
                  <a:lnTo>
                    <a:pt x="0" y="9991"/>
                  </a:lnTo>
                  <a:lnTo>
                    <a:pt x="20371" y="20037"/>
                  </a:lnTo>
                  <a:lnTo>
                    <a:pt x="20371"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9" name="Shape 549"/>
            <p:cNvSpPr/>
            <p:nvPr/>
          </p:nvSpPr>
          <p:spPr>
            <a:xfrm>
              <a:off x="7932502" y="2895958"/>
              <a:ext cx="606220" cy="643388"/>
            </a:xfrm>
            <a:custGeom>
              <a:avLst/>
              <a:gdLst/>
              <a:ahLst/>
              <a:cxnLst/>
              <a:rect l="0" t="0" r="0" b="0"/>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0" name="Shape 550"/>
            <p:cNvSpPr/>
            <p:nvPr/>
          </p:nvSpPr>
          <p:spPr>
            <a:xfrm>
              <a:off x="7932492" y="3538418"/>
              <a:ext cx="607856" cy="643388"/>
            </a:xfrm>
            <a:custGeom>
              <a:avLst/>
              <a:gdLst/>
              <a:ahLst/>
              <a:cxnLst/>
              <a:rect l="0" t="0" r="0" b="0"/>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1" name="Shape 551"/>
            <p:cNvSpPr/>
            <p:nvPr/>
          </p:nvSpPr>
          <p:spPr>
            <a:xfrm>
              <a:off x="6716818" y="-11"/>
              <a:ext cx="607856" cy="322577"/>
            </a:xfrm>
            <a:custGeom>
              <a:avLst/>
              <a:gdLst/>
              <a:ahLst/>
              <a:cxnLst/>
              <a:rect l="0" t="0" r="0" b="0"/>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2" name="Shape 552"/>
            <p:cNvSpPr/>
            <p:nvPr/>
          </p:nvSpPr>
          <p:spPr>
            <a:xfrm>
              <a:off x="6716818" y="4825993"/>
              <a:ext cx="607856" cy="320811"/>
            </a:xfrm>
            <a:custGeom>
              <a:avLst/>
              <a:gdLst/>
              <a:ahLst/>
              <a:cxnLst/>
              <a:rect l="0" t="0" r="0" b="0"/>
              <a:pathLst>
                <a:path w="20427" h="9991" extrusionOk="0">
                  <a:moveTo>
                    <a:pt x="20427" y="1"/>
                  </a:moveTo>
                  <a:lnTo>
                    <a:pt x="0" y="9991"/>
                  </a:lnTo>
                  <a:lnTo>
                    <a:pt x="20427" y="9991"/>
                  </a:lnTo>
                  <a:lnTo>
                    <a:pt x="20427"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3" name="Shape 553"/>
            <p:cNvSpPr/>
            <p:nvPr/>
          </p:nvSpPr>
          <p:spPr>
            <a:xfrm>
              <a:off x="7324645" y="4503448"/>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4" name="Shape 554"/>
            <p:cNvSpPr/>
            <p:nvPr/>
          </p:nvSpPr>
          <p:spPr>
            <a:xfrm>
              <a:off x="8538692" y="-11"/>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5" name="Shape 555"/>
            <p:cNvSpPr/>
            <p:nvPr/>
          </p:nvSpPr>
          <p:spPr>
            <a:xfrm>
              <a:off x="8538692" y="4503448"/>
              <a:ext cx="607856" cy="643356"/>
            </a:xfrm>
            <a:custGeom>
              <a:avLst/>
              <a:gdLst/>
              <a:ahLst/>
              <a:cxnLst/>
              <a:rect l="0" t="0" r="0" b="0"/>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6" name="Shape 556"/>
            <p:cNvSpPr/>
            <p:nvPr/>
          </p:nvSpPr>
          <p:spPr>
            <a:xfrm>
              <a:off x="7324658" y="322534"/>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7" name="Shape 557"/>
            <p:cNvSpPr/>
            <p:nvPr/>
          </p:nvSpPr>
          <p:spPr>
            <a:xfrm>
              <a:off x="7324658" y="965890"/>
              <a:ext cx="607886" cy="643388"/>
            </a:xfrm>
            <a:custGeom>
              <a:avLst/>
              <a:gdLst/>
              <a:ahLst/>
              <a:cxnLst/>
              <a:rect l="0" t="0" r="0" b="0"/>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8" name="Shape 558"/>
            <p:cNvSpPr/>
            <p:nvPr/>
          </p:nvSpPr>
          <p:spPr>
            <a:xfrm>
              <a:off x="6716831" y="965890"/>
              <a:ext cx="607856" cy="643388"/>
            </a:xfrm>
            <a:custGeom>
              <a:avLst/>
              <a:gdLst/>
              <a:ahLst/>
              <a:cxnLst/>
              <a:rect l="0" t="0" r="0" b="0"/>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9" name="Shape 559"/>
            <p:cNvSpPr/>
            <p:nvPr/>
          </p:nvSpPr>
          <p:spPr>
            <a:xfrm>
              <a:off x="7324658" y="1286669"/>
              <a:ext cx="607886" cy="643388"/>
            </a:xfrm>
            <a:custGeom>
              <a:avLst/>
              <a:gdLst/>
              <a:ahLst/>
              <a:cxnLst/>
              <a:rect l="0" t="0" r="0" b="0"/>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0" name="Shape 560"/>
            <p:cNvSpPr/>
            <p:nvPr/>
          </p:nvSpPr>
          <p:spPr>
            <a:xfrm>
              <a:off x="7324658" y="-11"/>
              <a:ext cx="607886" cy="643356"/>
            </a:xfrm>
            <a:custGeom>
              <a:avLst/>
              <a:gdLst/>
              <a:ahLst/>
              <a:cxnLst/>
              <a:rect l="0" t="0" r="0" b="0"/>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1" name="Shape 561"/>
            <p:cNvSpPr/>
            <p:nvPr/>
          </p:nvSpPr>
          <p:spPr>
            <a:xfrm>
              <a:off x="8538692" y="4825993"/>
              <a:ext cx="607856" cy="320811"/>
            </a:xfrm>
            <a:custGeom>
              <a:avLst/>
              <a:gdLst/>
              <a:ahLst/>
              <a:cxnLst/>
              <a:rect l="0" t="0" r="0" b="0"/>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2" name="Shape 562"/>
            <p:cNvSpPr/>
            <p:nvPr/>
          </p:nvSpPr>
          <p:spPr>
            <a:xfrm>
              <a:off x="6717668" y="1930025"/>
              <a:ext cx="607856" cy="643388"/>
            </a:xfrm>
            <a:custGeom>
              <a:avLst/>
              <a:gdLst/>
              <a:ahLst/>
              <a:cxnLst/>
              <a:rect l="0" t="0" r="0" b="0"/>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3" name="Shape 563"/>
            <p:cNvSpPr/>
            <p:nvPr/>
          </p:nvSpPr>
          <p:spPr>
            <a:xfrm>
              <a:off x="7325495" y="2252602"/>
              <a:ext cx="607886" cy="643388"/>
            </a:xfrm>
            <a:custGeom>
              <a:avLst/>
              <a:gdLst/>
              <a:ahLst/>
              <a:cxnLst/>
              <a:rect l="0" t="0" r="0" b="0"/>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4" name="Shape 564"/>
            <p:cNvSpPr/>
            <p:nvPr/>
          </p:nvSpPr>
          <p:spPr>
            <a:xfrm>
              <a:off x="6717668" y="3216737"/>
              <a:ext cx="607856" cy="643388"/>
            </a:xfrm>
            <a:custGeom>
              <a:avLst/>
              <a:gdLst/>
              <a:ahLst/>
              <a:cxnLst/>
              <a:rect l="0" t="0" r="0" b="0"/>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5" name="Shape 565"/>
            <p:cNvSpPr/>
            <p:nvPr/>
          </p:nvSpPr>
          <p:spPr>
            <a:xfrm>
              <a:off x="7933352" y="1930025"/>
              <a:ext cx="606220" cy="643388"/>
            </a:xfrm>
            <a:custGeom>
              <a:avLst/>
              <a:gdLst/>
              <a:ahLst/>
              <a:cxnLst/>
              <a:rect l="0" t="0" r="0" b="0"/>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6" name="Shape 566"/>
            <p:cNvSpPr/>
            <p:nvPr/>
          </p:nvSpPr>
          <p:spPr>
            <a:xfrm>
              <a:off x="7933352" y="2573381"/>
              <a:ext cx="606220" cy="643388"/>
            </a:xfrm>
            <a:custGeom>
              <a:avLst/>
              <a:gdLst/>
              <a:ahLst/>
              <a:cxnLst/>
              <a:rect l="0" t="0" r="0" b="0"/>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7" name="Shape 567"/>
            <p:cNvSpPr/>
            <p:nvPr/>
          </p:nvSpPr>
          <p:spPr>
            <a:xfrm>
              <a:off x="8539542" y="1608802"/>
              <a:ext cx="607856" cy="643388"/>
            </a:xfrm>
            <a:custGeom>
              <a:avLst/>
              <a:gdLst/>
              <a:ahLst/>
              <a:cxnLst/>
              <a:rect l="0" t="0" r="0" b="0"/>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8" name="Shape 568"/>
            <p:cNvSpPr/>
            <p:nvPr/>
          </p:nvSpPr>
          <p:spPr>
            <a:xfrm>
              <a:off x="6109812" y="3216737"/>
              <a:ext cx="607886" cy="643388"/>
            </a:xfrm>
            <a:custGeom>
              <a:avLst/>
              <a:gdLst/>
              <a:ahLst/>
              <a:cxnLst/>
              <a:rect l="0" t="0" r="0" b="0"/>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9" name="Shape 569"/>
            <p:cNvSpPr/>
            <p:nvPr/>
          </p:nvSpPr>
          <p:spPr>
            <a:xfrm>
              <a:off x="6717668" y="1609246"/>
              <a:ext cx="607856" cy="643388"/>
            </a:xfrm>
            <a:custGeom>
              <a:avLst/>
              <a:gdLst/>
              <a:ahLst/>
              <a:cxnLst/>
              <a:rect l="0" t="0" r="0" b="0"/>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0" name="Shape 570"/>
            <p:cNvSpPr/>
            <p:nvPr/>
          </p:nvSpPr>
          <p:spPr>
            <a:xfrm>
              <a:off x="7325495" y="1930025"/>
              <a:ext cx="607886" cy="643388"/>
            </a:xfrm>
            <a:custGeom>
              <a:avLst/>
              <a:gdLst/>
              <a:ahLst/>
              <a:cxnLst/>
              <a:rect l="0" t="0" r="0" b="0"/>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71" name="Shape 5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a:p>
        </p:txBody>
      </p:sp>
      <p:sp>
        <p:nvSpPr>
          <p:cNvPr id="7" name="Shape 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sp>
        <p:nvSpPr>
          <p:cNvPr id="8" name="Shape 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300" b="1">
                <a:solidFill>
                  <a:schemeClr val="lt1"/>
                </a:solidFill>
                <a:latin typeface="Montserrat"/>
                <a:ea typeface="Montserrat"/>
                <a:cs typeface="Montserrat"/>
                <a:sym typeface="Montserrat"/>
              </a:defRPr>
            </a:lvl1pPr>
            <a:lvl2pPr lvl="1" algn="r">
              <a:buNone/>
              <a:defRPr sz="1300" b="1">
                <a:solidFill>
                  <a:schemeClr val="lt1"/>
                </a:solidFill>
                <a:latin typeface="Montserrat"/>
                <a:ea typeface="Montserrat"/>
                <a:cs typeface="Montserrat"/>
                <a:sym typeface="Montserrat"/>
              </a:defRPr>
            </a:lvl2pPr>
            <a:lvl3pPr lvl="2" algn="r">
              <a:buNone/>
              <a:defRPr sz="1300" b="1">
                <a:solidFill>
                  <a:schemeClr val="lt1"/>
                </a:solidFill>
                <a:latin typeface="Montserrat"/>
                <a:ea typeface="Montserrat"/>
                <a:cs typeface="Montserrat"/>
                <a:sym typeface="Montserrat"/>
              </a:defRPr>
            </a:lvl3pPr>
            <a:lvl4pPr lvl="3" algn="r">
              <a:buNone/>
              <a:defRPr sz="1300" b="1">
                <a:solidFill>
                  <a:schemeClr val="lt1"/>
                </a:solidFill>
                <a:latin typeface="Montserrat"/>
                <a:ea typeface="Montserrat"/>
                <a:cs typeface="Montserrat"/>
                <a:sym typeface="Montserrat"/>
              </a:defRPr>
            </a:lvl4pPr>
            <a:lvl5pPr lvl="4" algn="r">
              <a:buNone/>
              <a:defRPr sz="1300" b="1">
                <a:solidFill>
                  <a:schemeClr val="lt1"/>
                </a:solidFill>
                <a:latin typeface="Montserrat"/>
                <a:ea typeface="Montserrat"/>
                <a:cs typeface="Montserrat"/>
                <a:sym typeface="Montserrat"/>
              </a:defRPr>
            </a:lvl5pPr>
            <a:lvl6pPr lvl="5" algn="r">
              <a:buNone/>
              <a:defRPr sz="1300" b="1">
                <a:solidFill>
                  <a:schemeClr val="lt1"/>
                </a:solidFill>
                <a:latin typeface="Montserrat"/>
                <a:ea typeface="Montserrat"/>
                <a:cs typeface="Montserrat"/>
                <a:sym typeface="Montserrat"/>
              </a:defRPr>
            </a:lvl6pPr>
            <a:lvl7pPr lvl="6" algn="r">
              <a:buNone/>
              <a:defRPr sz="1300" b="1">
                <a:solidFill>
                  <a:schemeClr val="lt1"/>
                </a:solidFill>
                <a:latin typeface="Montserrat"/>
                <a:ea typeface="Montserrat"/>
                <a:cs typeface="Montserrat"/>
                <a:sym typeface="Montserrat"/>
              </a:defRPr>
            </a:lvl7pPr>
            <a:lvl8pPr lvl="7" algn="r">
              <a:buNone/>
              <a:defRPr sz="1300" b="1">
                <a:solidFill>
                  <a:schemeClr val="lt1"/>
                </a:solidFill>
                <a:latin typeface="Montserrat"/>
                <a:ea typeface="Montserrat"/>
                <a:cs typeface="Montserrat"/>
                <a:sym typeface="Montserrat"/>
              </a:defRPr>
            </a:lvl8pPr>
            <a:lvl9pPr lvl="8" algn="r">
              <a:buNone/>
              <a:defRPr sz="1300" b="1">
                <a:solidFill>
                  <a:schemeClr val="lt1"/>
                </a:solidFill>
                <a:latin typeface="Montserrat"/>
                <a:ea typeface="Montserrat"/>
                <a:cs typeface="Montserrat"/>
                <a:sym typeface="Montserrat"/>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image" Target="../media/image23.w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4.bin"/><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200804644"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353983237"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154299804"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vimeo.com/289090948"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www.webwise.ie/" TargetMode="External"/><Relationship Id="rId5" Type="http://schemas.openxmlformats.org/officeDocument/2006/relationships/hyperlink" Target="http://creativecommons.org/licenses/by-sa/3.0/ie/" TargetMode="External"/><Relationship Id="rId4" Type="http://schemas.openxmlformats.org/officeDocument/2006/relationships/image" Target="../media/image44.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vimeo.com/191045340" TargetMode="Externa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2.wmf"/><Relationship Id="rId12"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oleObject" Target="../embeddings/oleObject1.bin"/><Relationship Id="rId11" Type="http://schemas.openxmlformats.org/officeDocument/2006/relationships/image" Target="../media/image2.png"/><Relationship Id="rId5" Type="http://schemas.openxmlformats.org/officeDocument/2006/relationships/image" Target="../media/image11.png"/><Relationship Id="rId10" Type="http://schemas.openxmlformats.org/officeDocument/2006/relationships/image" Target="../media/image14.jpeg"/><Relationship Id="rId4" Type="http://schemas.openxmlformats.org/officeDocument/2006/relationships/image" Target="../media/image10.png"/><Relationship Id="rId9" Type="http://schemas.openxmlformats.org/officeDocument/2006/relationships/image" Target="../media/image13.jpeg"/><Relationship Id="rId1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hyperlink" Target="https://vimeo.com/200805499"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g"/><Relationship Id="rId12"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3.png"/><Relationship Id="rId4" Type="http://schemas.openxmlformats.org/officeDocument/2006/relationships/image" Target="../media/image18.jpe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Shape 626"/>
        <p:cNvGrpSpPr/>
        <p:nvPr/>
      </p:nvGrpSpPr>
      <p:grpSpPr>
        <a:xfrm>
          <a:off x="0" y="0"/>
          <a:ext cx="0" cy="0"/>
          <a:chOff x="0" y="0"/>
          <a:chExt cx="0" cy="0"/>
        </a:xfrm>
      </p:grpSpPr>
      <p:sp>
        <p:nvSpPr>
          <p:cNvPr id="627" name="Shape 627"/>
          <p:cNvSpPr txBox="1">
            <a:spLocks noGrp="1"/>
          </p:cNvSpPr>
          <p:nvPr>
            <p:ph type="ctrTitle"/>
          </p:nvPr>
        </p:nvSpPr>
        <p:spPr>
          <a:xfrm>
            <a:off x="434074" y="3068126"/>
            <a:ext cx="5735232"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ga" b="1" i="0" u="none" baseline="0">
                <a:solidFill>
                  <a:srgbClr val="F60000"/>
                </a:solidFill>
              </a:rPr>
              <a:t>Webwise</a:t>
            </a:r>
            <a:r>
              <a:rPr lang="ga" b="1" i="0" u="none" baseline="0">
                <a:solidFill>
                  <a:srgbClr val="FFFF00"/>
                </a:solidFill>
              </a:rPr>
              <a:t> // </a:t>
            </a:r>
            <a:r>
              <a:rPr lang="ga" b="1" i="0" u="none" baseline="0">
                <a:solidFill>
                  <a:srgbClr val="F60000"/>
                </a:solidFill>
              </a:rPr>
              <a:t>Tuismitheoirí</a:t>
            </a:r>
            <a:endParaRPr dirty="0">
              <a:solidFill>
                <a:srgbClr val="F60000"/>
              </a:solidFill>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57778" y="288113"/>
            <a:ext cx="2228246" cy="492670"/>
          </a:xfrm>
          <a:prstGeom prst="rect">
            <a:avLst/>
          </a:prstGeom>
        </p:spPr>
      </p:pic>
      <p:pic>
        <p:nvPicPr>
          <p:cNvPr id="7" name="Picture 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110020" y="4631621"/>
            <a:ext cx="1033980" cy="418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6547" y="4731399"/>
            <a:ext cx="1570022" cy="219244"/>
          </a:xfrm>
          <a:prstGeom prst="rect">
            <a:avLst/>
          </a:prstGeom>
        </p:spPr>
      </p:pic>
      <p:pic>
        <p:nvPicPr>
          <p:cNvPr id="9" name="Shape 9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606569" y="4731399"/>
            <a:ext cx="503451" cy="2192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ga" sz="1000" b="0" i="0" u="none" baseline="0">
                <a:solidFill>
                  <a:srgbClr val="999999"/>
                </a:solidFill>
                <a:latin typeface="Montserrat Light"/>
                <a:ea typeface="Montserrat Light"/>
                <a:cs typeface="Montserrat Light"/>
                <a:sym typeface="Montserrat Light"/>
              </a:rPr>
              <a:t>Cuir do ghabháil scáileáin anseo</a:t>
            </a:r>
            <a:endParaRPr sz="1000">
              <a:solidFill>
                <a:srgbClr val="999999"/>
              </a:solidFill>
              <a:latin typeface="Montserrat Light"/>
              <a:ea typeface="Montserrat Light"/>
              <a:cs typeface="Montserrat Light"/>
              <a:sym typeface="Montserrat Light"/>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182" y="1263232"/>
            <a:ext cx="2474503" cy="2972592"/>
          </a:xfrm>
          <a:prstGeom prst="rect">
            <a:avLst/>
          </a:prstGeom>
        </p:spPr>
      </p:pic>
      <p:sp>
        <p:nvSpPr>
          <p:cNvPr id="17" name="2 Marcador de texto"/>
          <p:cNvSpPr txBox="1">
            <a:spLocks/>
          </p:cNvSpPr>
          <p:nvPr/>
        </p:nvSpPr>
        <p:spPr>
          <a:xfrm>
            <a:off x="462445" y="170034"/>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t>GNÍOMHAÍOCHT:  </a:t>
            </a:r>
            <a:r>
              <a:rPr lang="ga" b="1" i="0" u="none" baseline="0">
                <a:solidFill>
                  <a:srgbClr val="D379AC"/>
                </a:solidFill>
              </a:rPr>
              <a:t>LÍONRÚ SÓISIALTA</a:t>
            </a:r>
          </a:p>
        </p:txBody>
      </p:sp>
      <p:sp>
        <p:nvSpPr>
          <p:cNvPr id="18" name="35 Rectángulo"/>
          <p:cNvSpPr/>
          <p:nvPr/>
        </p:nvSpPr>
        <p:spPr>
          <a:xfrm>
            <a:off x="3401776" y="890920"/>
            <a:ext cx="3436150" cy="1061017"/>
          </a:xfrm>
          <a:prstGeom prst="rect">
            <a:avLst/>
          </a:prstGeom>
        </p:spPr>
        <p:txBody>
          <a:bodyPr wrap="square" lIns="90636" tIns="45318" rIns="90636" bIns="45318" anchor="ctr">
            <a:spAutoFit/>
          </a:bodyPr>
          <a:lstStyle/>
          <a:p>
            <a:pPr algn="l" defTabSz="1208493" rtl="0">
              <a:lnSpc>
                <a:spcPct val="150000"/>
              </a:lnSpc>
            </a:pPr>
            <a:r>
              <a:rPr lang="ga" sz="1400" b="0" i="0" u="none" baseline="0">
                <a:solidFill>
                  <a:srgbClr val="F05E43"/>
                </a:solidFill>
                <a:latin typeface="Montserrat Light" panose="020B0604020202020204" charset="0"/>
                <a:ea typeface="Segoe UI" panose="020B0502040204020203" pitchFamily="34" charset="0"/>
                <a:cs typeface="Helvetica" panose="020B0604020202020204" pitchFamily="34" charset="0"/>
              </a:rPr>
              <a:t>Má úsáideann do pháiste na meáin shóisialta, tá cúpla rud ar cheart duit labhairt leis fúthu. </a:t>
            </a:r>
            <a:endParaRPr lang="ga" sz="14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32" name="37 Rectángulo"/>
          <p:cNvSpPr/>
          <p:nvPr/>
        </p:nvSpPr>
        <p:spPr>
          <a:xfrm>
            <a:off x="3401776" y="1970538"/>
            <a:ext cx="2736596" cy="1630404"/>
          </a:xfrm>
          <a:prstGeom prst="rect">
            <a:avLst/>
          </a:prstGeom>
        </p:spPr>
        <p:txBody>
          <a:bodyPr wrap="square" lIns="90636" tIns="45318" rIns="90636" bIns="45318">
            <a:spAutoFit/>
          </a:bodyPr>
          <a:lstStyle/>
          <a:p>
            <a:pPr algn="just" defTabSz="1208493" rtl="0">
              <a:lnSpc>
                <a:spcPct val="125000"/>
              </a:lnSpc>
            </a:pPr>
            <a:r>
              <a:rPr lang="ga" sz="1000" b="0" i="0" u="none" baseline="0">
                <a:solidFill>
                  <a:srgbClr val="616161"/>
                </a:solidFill>
                <a:latin typeface="Montserrat Light" panose="020B0604020202020204" charset="0"/>
                <a:ea typeface="Segoe UI" panose="020B0502040204020203" pitchFamily="34" charset="0"/>
                <a:cs typeface="Helvetica" panose="020B0604020202020204" pitchFamily="34" charset="0"/>
              </a:rPr>
              <a:t>Tá sé níos tábhachtaí ná riamh do chlú ar líne a bhainistiú. Tá codanna móra de shaol ár bpáistí á roinnt agus á dtaifeadadh acu ar líne anois agus seans nach dtuigeann siad a thábhachtaí atá sé a gcáil a bhainistiú ná na rioscaí atá i gceist leis. </a:t>
            </a:r>
            <a:endParaRPr lang="ga"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33" name="37 Rectángulo"/>
          <p:cNvSpPr/>
          <p:nvPr/>
        </p:nvSpPr>
        <p:spPr>
          <a:xfrm>
            <a:off x="3356366" y="3628534"/>
            <a:ext cx="3298996" cy="922518"/>
          </a:xfrm>
          <a:prstGeom prst="rect">
            <a:avLst/>
          </a:prstGeom>
        </p:spPr>
        <p:txBody>
          <a:bodyPr wrap="square" lIns="90636" tIns="45318" rIns="90636" bIns="45318">
            <a:spAutoFit/>
          </a:bodyPr>
          <a:lstStyle/>
          <a:p>
            <a:pPr algn="l" defTabSz="1208493" rtl="0">
              <a:lnSpc>
                <a:spcPct val="150000"/>
              </a:lnSpc>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Bí ag obair i ngrúpaí de cheathrar leis na leideanna meán sóisialta ar leathanach 11 agus 12 a chur in ord de réir tábhachtacha. </a:t>
            </a:r>
          </a:p>
        </p:txBody>
      </p:sp>
      <p:pic>
        <p:nvPicPr>
          <p:cNvPr id="19" name="Picture 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21382" y="4653803"/>
            <a:ext cx="1033980" cy="4188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47909" y="4753581"/>
            <a:ext cx="1570022" cy="219244"/>
          </a:xfrm>
          <a:prstGeom prst="rect">
            <a:avLst/>
          </a:prstGeom>
        </p:spPr>
      </p:pic>
      <p:pic>
        <p:nvPicPr>
          <p:cNvPr id="21" name="Shape 9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5117931" y="4753581"/>
            <a:ext cx="503451" cy="219243"/>
          </a:xfrm>
          <a:prstGeom prst="rect">
            <a:avLst/>
          </a:prstGeom>
          <a:noFill/>
          <a:ln>
            <a:noFill/>
          </a:ln>
        </p:spPr>
      </p:pic>
    </p:spTree>
    <p:extLst>
      <p:ext uri="{BB962C8B-B14F-4D97-AF65-F5344CB8AC3E}">
        <p14:creationId xmlns:p14="http://schemas.microsoft.com/office/powerpoint/2010/main" val="29872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5" name="Shape 80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11</a:t>
            </a:fld>
            <a:endParaRPr/>
          </a:p>
        </p:txBody>
      </p:sp>
      <p:sp>
        <p:nvSpPr>
          <p:cNvPr id="17" name="Shape 832"/>
          <p:cNvSpPr txBox="1">
            <a:spLocks noGrp="1"/>
          </p:cNvSpPr>
          <p:nvPr>
            <p:ph type="body" idx="4294967295"/>
          </p:nvPr>
        </p:nvSpPr>
        <p:spPr>
          <a:xfrm>
            <a:off x="4150091" y="419699"/>
            <a:ext cx="4278311" cy="4396200"/>
          </a:xfrm>
          <a:prstGeom prst="rect">
            <a:avLst/>
          </a:prstGeom>
        </p:spPr>
        <p:txBody>
          <a:bodyPr spcFirstLastPara="1" wrap="square" lIns="91425" tIns="91425" rIns="91425" bIns="91425" anchor="ctr" anchorCtr="0">
            <a:noAutofit/>
          </a:bodyPr>
          <a:lstStyle/>
          <a:p>
            <a:pPr marL="0" lvl="0" indent="0" algn="r" rtl="0">
              <a:spcBef>
                <a:spcPts val="600"/>
              </a:spcBef>
              <a:spcAft>
                <a:spcPts val="0"/>
              </a:spcAft>
              <a:buNone/>
            </a:pPr>
            <a:r>
              <a:rPr lang="ga" sz="1800" b="1" i="0" u="none" baseline="0">
                <a:latin typeface="Montserrat"/>
                <a:ea typeface="Montserrat"/>
                <a:cs typeface="Montserrat"/>
                <a:sym typeface="Montserrat"/>
              </a:rPr>
              <a:t>Cad is Cibearbhulaíocht ann? </a:t>
            </a:r>
          </a:p>
          <a:p>
            <a:pPr marL="0" lvl="0" indent="0" algn="r" rtl="0">
              <a:buNone/>
            </a:pPr>
            <a:r>
              <a:rPr lang="ga" sz="1600" b="0" i="0" u="none" baseline="0">
                <a:latin typeface="Montserrat Light" panose="020B0604020202020204" charset="0"/>
                <a:ea typeface="Montserrat"/>
                <a:cs typeface="Montserrat"/>
                <a:sym typeface="Montserrat"/>
              </a:rPr>
              <a:t>“Féachfar ar theachtaireacht, íomhá nó ráiteas poiblí goilliúnach aon uaire ar líonra sóisialta poiblí nó ar fhóram poiblí eile ar féidir an teachtaireacht, an íomhá nó an ráiteas sin a fheiceáil air agus/nó a bheith athráite ag daoine eile mar iompar bulaíochta”</a:t>
            </a:r>
          </a:p>
          <a:p>
            <a:pPr marL="0" lvl="0" indent="0" algn="l" rtl="0">
              <a:spcBef>
                <a:spcPts val="600"/>
              </a:spcBef>
              <a:spcAft>
                <a:spcPts val="0"/>
              </a:spcAft>
              <a:buNone/>
            </a:pPr>
            <a:endParaRPr sz="1800" b="1" dirty="0">
              <a:latin typeface="Montserrat"/>
              <a:ea typeface="Montserrat"/>
              <a:cs typeface="Montserrat"/>
              <a:sym typeface="Montserrat"/>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136162978"/>
              </p:ext>
            </p:extLst>
          </p:nvPr>
        </p:nvGraphicFramePr>
        <p:xfrm>
          <a:off x="-1" y="0"/>
          <a:ext cx="3821459" cy="5143500"/>
        </p:xfrm>
        <a:graphic>
          <a:graphicData uri="http://schemas.openxmlformats.org/presentationml/2006/ole">
            <mc:AlternateContent xmlns:mc="http://schemas.openxmlformats.org/markup-compatibility/2006">
              <mc:Choice xmlns:v="urn:schemas-microsoft-com:vml" Requires="v">
                <p:oleObj name="Image" r:id="rId3" imgW="5618880" imgH="7561800" progId="Photoshop.Image.12">
                  <p:embed/>
                </p:oleObj>
              </mc:Choice>
              <mc:Fallback>
                <p:oleObj name="Image" r:id="rId3" imgW="5618880" imgH="7561800" progId="Photoshop.Image.12">
                  <p:embed/>
                  <p:pic>
                    <p:nvPicPr>
                      <p:cNvPr id="0" name=""/>
                      <p:cNvPicPr/>
                      <p:nvPr/>
                    </p:nvPicPr>
                    <p:blipFill>
                      <a:blip r:embed="rId4"/>
                      <a:stretch>
                        <a:fillRect/>
                      </a:stretch>
                    </p:blipFill>
                    <p:spPr>
                      <a:xfrm>
                        <a:off x="-1" y="0"/>
                        <a:ext cx="3821459" cy="5143500"/>
                      </a:xfrm>
                      <a:prstGeom prst="rect">
                        <a:avLst/>
                      </a:prstGeom>
                      <a:solidFill>
                        <a:srgbClr val="5B58A6"/>
                      </a:solidFill>
                    </p:spPr>
                  </p:pic>
                </p:oleObj>
              </mc:Fallback>
            </mc:AlternateContent>
          </a:graphicData>
        </a:graphic>
      </p:graphicFrame>
      <p:pic>
        <p:nvPicPr>
          <p:cNvPr id="19" name="Picture 1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34159" y="105615"/>
            <a:ext cx="2044726" cy="452093"/>
          </a:xfrm>
          <a:prstGeom prst="rect">
            <a:avLst/>
          </a:prstGeom>
        </p:spPr>
      </p:pic>
      <p:pic>
        <p:nvPicPr>
          <p:cNvPr id="9" name="Picture 8"/>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000179" y="210299"/>
            <a:ext cx="1033980" cy="418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6706" y="310077"/>
            <a:ext cx="1570022" cy="219244"/>
          </a:xfrm>
          <a:prstGeom prst="rect">
            <a:avLst/>
          </a:prstGeom>
        </p:spPr>
      </p:pic>
      <p:pic>
        <p:nvPicPr>
          <p:cNvPr id="11"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496728" y="310077"/>
            <a:ext cx="503451" cy="2192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8" name="Shape 708"/>
          <p:cNvSpPr txBox="1">
            <a:spLocks noGrp="1"/>
          </p:cNvSpPr>
          <p:nvPr>
            <p:ph type="sldNum" idx="12"/>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12</a:t>
            </a:fld>
            <a:endParaRPr/>
          </a:p>
        </p:txBody>
      </p:sp>
      <p:sp>
        <p:nvSpPr>
          <p:cNvPr id="709" name="Shape 709"/>
          <p:cNvSpPr txBox="1">
            <a:spLocks noGrp="1"/>
          </p:cNvSpPr>
          <p:nvPr>
            <p:ph type="sldNum" idx="4294967295"/>
          </p:nvPr>
        </p:nvSpPr>
        <p:spPr>
          <a:xfrm>
            <a:off x="919923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12</a:t>
            </a:fld>
            <a:endParaRPr/>
          </a:p>
        </p:txBody>
      </p:sp>
      <p:sp>
        <p:nvSpPr>
          <p:cNvPr id="14" name="Title 3"/>
          <p:cNvSpPr>
            <a:spLocks noGrp="1"/>
          </p:cNvSpPr>
          <p:nvPr>
            <p:ph type="title"/>
          </p:nvPr>
        </p:nvSpPr>
        <p:spPr>
          <a:xfrm>
            <a:off x="317376" y="-413103"/>
            <a:ext cx="8501061" cy="1325563"/>
          </a:xfrm>
        </p:spPr>
        <p:txBody>
          <a:bodyPr>
            <a:normAutofit/>
          </a:bodyPr>
          <a:lstStyle/>
          <a:p>
            <a:pPr algn="l" rtl="0"/>
            <a:r>
              <a:rPr lang="ga" sz="2250" b="1" i="0" u="none" baseline="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GNÍOMHAÍOCHT: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AG DÉILEÁIL LE CIBEARBHULAÍOCHT</a:t>
            </a:r>
          </a:p>
        </p:txBody>
      </p:sp>
      <p:sp>
        <p:nvSpPr>
          <p:cNvPr id="15" name="Content Placeholder 4"/>
          <p:cNvSpPr txBox="1">
            <a:spLocks/>
          </p:cNvSpPr>
          <p:nvPr/>
        </p:nvSpPr>
        <p:spPr>
          <a:xfrm>
            <a:off x="317376" y="1178666"/>
            <a:ext cx="8501061" cy="487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1pPr>
            <a:lvl2pPr marL="914400" marR="0" lvl="1"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2pPr>
            <a:lvl3pPr marL="1371600" marR="0" lvl="2"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3pPr>
            <a:lvl4pPr marL="1828800" marR="0" lvl="3" indent="-355600" algn="l" rtl="0">
              <a:lnSpc>
                <a:spcPct val="100000"/>
              </a:lnSpc>
              <a:spcBef>
                <a:spcPts val="0"/>
              </a:spcBef>
              <a:spcAft>
                <a:spcPts val="0"/>
              </a:spcAft>
              <a:buClr>
                <a:srgbClr val="FFC800"/>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4pPr>
            <a:lvl5pPr marL="2286000" marR="0" lvl="4"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5pPr>
            <a:lvl6pPr marL="2743200" marR="0" lvl="5"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6pPr>
            <a:lvl7pPr marL="3200400" marR="0" lvl="6"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7pPr>
            <a:lvl8pPr marL="3657600" marR="0" lvl="7"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8pPr>
            <a:lvl9pPr marL="4114800" marR="0" lvl="8" indent="-355600" algn="l" rtl="0">
              <a:lnSpc>
                <a:spcPct val="100000"/>
              </a:lnSpc>
              <a:spcBef>
                <a:spcPts val="0"/>
              </a:spcBef>
              <a:spcAft>
                <a:spcPts val="0"/>
              </a:spcAft>
              <a:buClr>
                <a:srgbClr val="434343"/>
              </a:buClr>
              <a:buSzPts val="2000"/>
              <a:buFont typeface="Montserrat Light"/>
              <a:buChar char="■"/>
              <a:defRPr sz="2000" b="0" i="0" u="none" strike="noStrike" cap="none">
                <a:solidFill>
                  <a:srgbClr val="434343"/>
                </a:solidFill>
                <a:latin typeface="Montserrat Light"/>
                <a:ea typeface="Montserrat Light"/>
                <a:cs typeface="Montserrat Light"/>
                <a:sym typeface="Montserrat Light"/>
              </a:defRPr>
            </a:lvl9pPr>
          </a:lstStyle>
          <a:p>
            <a:pPr marL="0" indent="0" algn="just" rtl="0">
              <a:buFont typeface="Montserrat Light"/>
              <a:buNone/>
            </a:pPr>
            <a:r>
              <a:rPr lang="ga" sz="18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Tagann d’iníon atá 14 bliana d’aois chugat agus insíonn sí duit go bhfuil sí trí chéile agus nár mhaith léi dul ar scoil amárach. Deir sí go bhfuil sí fágtha ar leataobh agus nach gcuirtear le comhráite grúpa í a mbíonn in úsáid ag a comhscoláirí le scéalta grinn a roinnt agus pleananna a dhéanamh don deireadh seachtaine. </a:t>
            </a:r>
          </a:p>
          <a:p>
            <a:pPr marL="0" indent="0" algn="just" rtl="0">
              <a:buFont typeface="Montserrat Light"/>
              <a:buNone/>
            </a:pPr>
            <a:r>
              <a:rPr lang="ga" sz="18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Insíodh di go bhfuil ráflaí á scaipeadh fúithi sa chomhrá grúpa agus go bhfuil páistí áirithe tar éis fóta-eagarthóireacht a dhéanamh uirthi agus a haghaidh a chur ar phictiúir d’ainmhithe agus de dhaoine fásta murtallacha agus iad a phostáil le tráchtanna gránna ar a cuma fhisiciúil. </a:t>
            </a:r>
          </a:p>
          <a:p>
            <a:pPr marL="0" indent="0" algn="l" rtl="0">
              <a:buFont typeface="Montserrat Light"/>
              <a:buNone/>
            </a:pPr>
            <a:r>
              <a:rPr lang="ga" sz="18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Conas ba chóir duit déileáil leis seo? </a:t>
            </a:r>
          </a:p>
          <a:p>
            <a:pPr marL="0" indent="0" algn="l" rtl="0">
              <a:buFont typeface="Montserrat Light"/>
              <a:buNone/>
            </a:pPr>
            <a:endParaRPr lang="ga" dirty="0">
              <a:solidFill>
                <a:schemeClr val="bg1"/>
              </a:solidFill>
              <a:latin typeface="Montserrat" panose="020B0604020202020204" charset="0"/>
            </a:endParaRPr>
          </a:p>
        </p:txBody>
      </p:sp>
      <p:pic>
        <p:nvPicPr>
          <p:cNvPr id="16" name="Pictur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90191" y="4571327"/>
            <a:ext cx="2228246" cy="492670"/>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90849" y="4645197"/>
            <a:ext cx="1033980" cy="41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7376" y="4744975"/>
            <a:ext cx="1570022" cy="219244"/>
          </a:xfrm>
          <a:prstGeom prst="rect">
            <a:avLst/>
          </a:prstGeom>
        </p:spPr>
      </p:pic>
      <p:pic>
        <p:nvPicPr>
          <p:cNvPr id="12" name="Shape 9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887398" y="4744975"/>
            <a:ext cx="503451" cy="2192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3" name="Shape 8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13</a:t>
            </a:fld>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02115673"/>
              </p:ext>
            </p:extLst>
          </p:nvPr>
        </p:nvGraphicFramePr>
        <p:xfrm>
          <a:off x="5486400" y="0"/>
          <a:ext cx="3657600" cy="5143500"/>
        </p:xfrm>
        <a:graphic>
          <a:graphicData uri="http://schemas.openxmlformats.org/presentationml/2006/ole">
            <mc:AlternateContent xmlns:mc="http://schemas.openxmlformats.org/markup-compatibility/2006">
              <mc:Choice xmlns:v="urn:schemas-microsoft-com:vml" Requires="v">
                <p:oleObj name="Image" r:id="rId3" imgW="5618880" imgH="7561800" progId="Photoshop.Image.12">
                  <p:embed/>
                </p:oleObj>
              </mc:Choice>
              <mc:Fallback>
                <p:oleObj name="Image" r:id="rId3" imgW="5618880" imgH="7561800" progId="Photoshop.Image.12">
                  <p:embed/>
                  <p:pic>
                    <p:nvPicPr>
                      <p:cNvPr id="0" name=""/>
                      <p:cNvPicPr/>
                      <p:nvPr/>
                    </p:nvPicPr>
                    <p:blipFill>
                      <a:blip r:embed="rId4"/>
                      <a:stretch>
                        <a:fillRect/>
                      </a:stretch>
                    </p:blipFill>
                    <p:spPr>
                      <a:xfrm>
                        <a:off x="5486400" y="0"/>
                        <a:ext cx="3657600" cy="5143500"/>
                      </a:xfrm>
                      <a:prstGeom prst="rect">
                        <a:avLst/>
                      </a:prstGeom>
                      <a:solidFill>
                        <a:srgbClr val="5B58A6"/>
                      </a:solidFill>
                    </p:spPr>
                  </p:pic>
                </p:oleObj>
              </mc:Fallback>
            </mc:AlternateContent>
          </a:graphicData>
        </a:graphic>
      </p:graphicFrame>
      <p:sp>
        <p:nvSpPr>
          <p:cNvPr id="9" name="Title 3"/>
          <p:cNvSpPr>
            <a:spLocks noGrp="1"/>
          </p:cNvSpPr>
          <p:nvPr>
            <p:ph type="title"/>
          </p:nvPr>
        </p:nvSpPr>
        <p:spPr>
          <a:xfrm>
            <a:off x="-5257800" y="397872"/>
            <a:ext cx="10515600" cy="594753"/>
          </a:xfrm>
        </p:spPr>
        <p:txBody>
          <a:bodyPr>
            <a:normAutofit/>
          </a:bodyPr>
          <a:lstStyle/>
          <a:p>
            <a:pPr algn="r" rtl="0"/>
            <a:r>
              <a:rPr lang="ga" sz="2250" b="1" i="0" u="none" baseline="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AG DÉILEÁIL LE </a:t>
            </a:r>
            <a:r>
              <a:rPr lang="ga" sz="2250" b="1" i="0" u="none" baseline="0">
                <a:solidFill>
                  <a:schemeClr val="tx1">
                    <a:lumMod val="65000"/>
                    <a:lumOff val="35000"/>
                  </a:schemeClr>
                </a:solidFill>
                <a:latin typeface="Montserrat" panose="020B0604020202020204" charset="0"/>
                <a:ea typeface="Roboto Light" panose="02000000000000000000" pitchFamily="2" charset="0"/>
                <a:cs typeface="Oswald" panose="02000503000000000000" pitchFamily="2" charset="0"/>
              </a:rPr>
              <a:t>CIBEARBHULAÍOCHT</a:t>
            </a:r>
          </a:p>
        </p:txBody>
      </p:sp>
      <p:sp>
        <p:nvSpPr>
          <p:cNvPr id="10" name="Content Placeholder 4"/>
          <p:cNvSpPr txBox="1">
            <a:spLocks/>
          </p:cNvSpPr>
          <p:nvPr/>
        </p:nvSpPr>
        <p:spPr>
          <a:xfrm>
            <a:off x="643218" y="1807043"/>
            <a:ext cx="5181600" cy="43513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algn="l" rtl="0"/>
            <a:r>
              <a:rPr lang="ga" sz="2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Ná freagair</a:t>
            </a:r>
          </a:p>
          <a:p>
            <a:pPr algn="l" rtl="0"/>
            <a:r>
              <a:rPr lang="ga" sz="2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Coimeád an teachtaireacht</a:t>
            </a:r>
          </a:p>
          <a:p>
            <a:pPr algn="l" rtl="0"/>
            <a:r>
              <a:rPr lang="ga" sz="2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Cuir bac ar an seoltóir</a:t>
            </a:r>
          </a:p>
          <a:p>
            <a:pPr algn="l" rtl="0"/>
            <a:r>
              <a:rPr lang="ga" sz="2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Labhair le duine éigin</a:t>
            </a:r>
          </a:p>
        </p:txBody>
      </p:sp>
      <p:pic>
        <p:nvPicPr>
          <p:cNvPr id="11" name="Picture 10"/>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2944" y="4562668"/>
            <a:ext cx="1955431" cy="432350"/>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220800" y="4576218"/>
            <a:ext cx="1033980" cy="41880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47327" y="4675996"/>
            <a:ext cx="1570022" cy="219244"/>
          </a:xfrm>
          <a:prstGeom prst="rect">
            <a:avLst/>
          </a:prstGeom>
        </p:spPr>
      </p:pic>
      <p:pic>
        <p:nvPicPr>
          <p:cNvPr id="17"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3717349" y="4675996"/>
            <a:ext cx="503451" cy="2192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5" name="Rectangle 4"/>
          <p:cNvSpPr/>
          <p:nvPr/>
        </p:nvSpPr>
        <p:spPr>
          <a:xfrm>
            <a:off x="302458" y="257200"/>
            <a:ext cx="3268845" cy="438582"/>
          </a:xfrm>
          <a:prstGeom prst="rect">
            <a:avLst/>
          </a:prstGeom>
        </p:spPr>
        <p:txBody>
          <a:bodyPr wrap="none">
            <a:spAutoFit/>
          </a:bodyPr>
          <a:lstStyle/>
          <a:p>
            <a:pPr lvl="0" algn="r" defTabSz="906370" rtl="0"/>
            <a:r>
              <a:rPr lang="ga" sz="2250" b="1" i="0" u="none" baseline="0">
                <a:solidFill>
                  <a:srgbClr val="F05E43"/>
                </a:solidFill>
                <a:latin typeface="Montserrat" panose="020B0604020202020204" charset="0"/>
                <a:ea typeface="Roboto Light" panose="02000000000000000000" pitchFamily="2" charset="0"/>
                <a:cs typeface="Oswald" panose="02000503000000000000" pitchFamily="2" charset="0"/>
              </a:rPr>
              <a:t>LORG </a:t>
            </a:r>
            <a:r>
              <a:rPr lang="ga" sz="2250" b="1" i="0" u="none" baseline="0">
                <a:solidFill>
                  <a:schemeClr val="bg2">
                    <a:lumMod val="75000"/>
                  </a:schemeClr>
                </a:solidFill>
                <a:latin typeface="Montserrat" panose="020B0604020202020204" charset="0"/>
                <a:ea typeface="Roboto Light" panose="02000000000000000000" pitchFamily="2" charset="0"/>
                <a:cs typeface="Oswald" panose="02000503000000000000" pitchFamily="2" charset="0"/>
              </a:rPr>
              <a:t>DIGITEACH</a:t>
            </a:r>
            <a:endParaRPr lang="ga" sz="2250" b="1"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4478" y="4575922"/>
            <a:ext cx="2067786" cy="457192"/>
          </a:xfrm>
          <a:prstGeom prst="rect">
            <a:avLst/>
          </a:prstGeom>
        </p:spPr>
      </p:pic>
      <p:sp>
        <p:nvSpPr>
          <p:cNvPr id="12" name="Rectangle 11"/>
          <p:cNvSpPr/>
          <p:nvPr/>
        </p:nvSpPr>
        <p:spPr>
          <a:xfrm>
            <a:off x="364128" y="702501"/>
            <a:ext cx="4076757" cy="307777"/>
          </a:xfrm>
          <a:prstGeom prst="rect">
            <a:avLst/>
          </a:prstGeom>
        </p:spPr>
        <p:txBody>
          <a:bodyPr wrap="none">
            <a:spAutoFit/>
          </a:bodyPr>
          <a:lstStyle/>
          <a:p>
            <a:pPr algn="l" rtl="0"/>
            <a:r>
              <a:rPr lang="ga" b="0" i="0" u="none" baseline="0">
                <a:solidFill>
                  <a:srgbClr val="FFC000"/>
                </a:solidFill>
                <a:latin typeface="Montserrat Light" panose="020B0604020202020204" charset="0"/>
                <a:ea typeface="Montserrat Light" panose="020B0604020202020204" charset="0"/>
                <a:cs typeface="Montserrat Light" panose="020B0604020202020204" charset="0"/>
              </a:rPr>
              <a:t>5 Chéim le do Lorg Digiteach a Bhainistiú</a:t>
            </a:r>
          </a:p>
        </p:txBody>
      </p:sp>
      <p:sp>
        <p:nvSpPr>
          <p:cNvPr id="13" name="Shape 1021"/>
          <p:cNvSpPr/>
          <p:nvPr/>
        </p:nvSpPr>
        <p:spPr>
          <a:xfrm>
            <a:off x="478038" y="1276417"/>
            <a:ext cx="408433" cy="408409"/>
          </a:xfrm>
          <a:custGeom>
            <a:avLst/>
            <a:gdLst/>
            <a:ahLst/>
            <a:cxnLst/>
            <a:rect l="0" t="0" r="0" b="0"/>
            <a:pathLst>
              <a:path w="17000" h="16999" extrusionOk="0">
                <a:moveTo>
                  <a:pt x="8769" y="5740"/>
                </a:moveTo>
                <a:lnTo>
                  <a:pt x="9037" y="5788"/>
                </a:lnTo>
                <a:lnTo>
                  <a:pt x="9282" y="5862"/>
                </a:lnTo>
                <a:lnTo>
                  <a:pt x="9550" y="5935"/>
                </a:lnTo>
                <a:lnTo>
                  <a:pt x="9794" y="6057"/>
                </a:lnTo>
                <a:lnTo>
                  <a:pt x="10014" y="6204"/>
                </a:lnTo>
                <a:lnTo>
                  <a:pt x="10234" y="6350"/>
                </a:lnTo>
                <a:lnTo>
                  <a:pt x="10454" y="6546"/>
                </a:lnTo>
                <a:lnTo>
                  <a:pt x="10649" y="6765"/>
                </a:lnTo>
                <a:lnTo>
                  <a:pt x="10796" y="6985"/>
                </a:lnTo>
                <a:lnTo>
                  <a:pt x="10942" y="7205"/>
                </a:lnTo>
                <a:lnTo>
                  <a:pt x="11064" y="7449"/>
                </a:lnTo>
                <a:lnTo>
                  <a:pt x="11138" y="7718"/>
                </a:lnTo>
                <a:lnTo>
                  <a:pt x="11211" y="7962"/>
                </a:lnTo>
                <a:lnTo>
                  <a:pt x="11260" y="8231"/>
                </a:lnTo>
                <a:lnTo>
                  <a:pt x="11260" y="8499"/>
                </a:lnTo>
                <a:lnTo>
                  <a:pt x="11260" y="8768"/>
                </a:lnTo>
                <a:lnTo>
                  <a:pt x="11211" y="9037"/>
                </a:lnTo>
                <a:lnTo>
                  <a:pt x="11138" y="9281"/>
                </a:lnTo>
                <a:lnTo>
                  <a:pt x="11064" y="9550"/>
                </a:lnTo>
                <a:lnTo>
                  <a:pt x="10942" y="9794"/>
                </a:lnTo>
                <a:lnTo>
                  <a:pt x="10796" y="10014"/>
                </a:lnTo>
                <a:lnTo>
                  <a:pt x="10649" y="10233"/>
                </a:lnTo>
                <a:lnTo>
                  <a:pt x="10454" y="10453"/>
                </a:lnTo>
                <a:lnTo>
                  <a:pt x="10234" y="10649"/>
                </a:lnTo>
                <a:lnTo>
                  <a:pt x="10014" y="10795"/>
                </a:lnTo>
                <a:lnTo>
                  <a:pt x="9794" y="10942"/>
                </a:lnTo>
                <a:lnTo>
                  <a:pt x="9550" y="11064"/>
                </a:lnTo>
                <a:lnTo>
                  <a:pt x="9282" y="11137"/>
                </a:lnTo>
                <a:lnTo>
                  <a:pt x="9037" y="11210"/>
                </a:lnTo>
                <a:lnTo>
                  <a:pt x="8769" y="11259"/>
                </a:lnTo>
                <a:lnTo>
                  <a:pt x="8231" y="11259"/>
                </a:lnTo>
                <a:lnTo>
                  <a:pt x="7963" y="11210"/>
                </a:lnTo>
                <a:lnTo>
                  <a:pt x="7719" y="11137"/>
                </a:lnTo>
                <a:lnTo>
                  <a:pt x="7450" y="11064"/>
                </a:lnTo>
                <a:lnTo>
                  <a:pt x="7206" y="10942"/>
                </a:lnTo>
                <a:lnTo>
                  <a:pt x="6986" y="10795"/>
                </a:lnTo>
                <a:lnTo>
                  <a:pt x="6766" y="10649"/>
                </a:lnTo>
                <a:lnTo>
                  <a:pt x="6546" y="10453"/>
                </a:lnTo>
                <a:lnTo>
                  <a:pt x="6351" y="10233"/>
                </a:lnTo>
                <a:lnTo>
                  <a:pt x="6204" y="10014"/>
                </a:lnTo>
                <a:lnTo>
                  <a:pt x="6058" y="9794"/>
                </a:lnTo>
                <a:lnTo>
                  <a:pt x="5936" y="9550"/>
                </a:lnTo>
                <a:lnTo>
                  <a:pt x="5862" y="9281"/>
                </a:lnTo>
                <a:lnTo>
                  <a:pt x="5789" y="9037"/>
                </a:lnTo>
                <a:lnTo>
                  <a:pt x="5740" y="8768"/>
                </a:lnTo>
                <a:lnTo>
                  <a:pt x="5740" y="8499"/>
                </a:lnTo>
                <a:lnTo>
                  <a:pt x="5740" y="8231"/>
                </a:lnTo>
                <a:lnTo>
                  <a:pt x="5789" y="7962"/>
                </a:lnTo>
                <a:lnTo>
                  <a:pt x="5862" y="7718"/>
                </a:lnTo>
                <a:lnTo>
                  <a:pt x="5936" y="7449"/>
                </a:lnTo>
                <a:lnTo>
                  <a:pt x="6058" y="7205"/>
                </a:lnTo>
                <a:lnTo>
                  <a:pt x="6204" y="6985"/>
                </a:lnTo>
                <a:lnTo>
                  <a:pt x="6351" y="6765"/>
                </a:lnTo>
                <a:lnTo>
                  <a:pt x="6546" y="6546"/>
                </a:lnTo>
                <a:lnTo>
                  <a:pt x="6766" y="6350"/>
                </a:lnTo>
                <a:lnTo>
                  <a:pt x="6986" y="6204"/>
                </a:lnTo>
                <a:lnTo>
                  <a:pt x="7206" y="6057"/>
                </a:lnTo>
                <a:lnTo>
                  <a:pt x="7450" y="5935"/>
                </a:lnTo>
                <a:lnTo>
                  <a:pt x="7719" y="5862"/>
                </a:lnTo>
                <a:lnTo>
                  <a:pt x="7963" y="5788"/>
                </a:lnTo>
                <a:lnTo>
                  <a:pt x="8231" y="5740"/>
                </a:lnTo>
                <a:close/>
                <a:moveTo>
                  <a:pt x="7914" y="0"/>
                </a:moveTo>
                <a:lnTo>
                  <a:pt x="7743" y="25"/>
                </a:lnTo>
                <a:lnTo>
                  <a:pt x="7596" y="73"/>
                </a:lnTo>
                <a:lnTo>
                  <a:pt x="7474" y="147"/>
                </a:lnTo>
                <a:lnTo>
                  <a:pt x="7328" y="244"/>
                </a:lnTo>
                <a:lnTo>
                  <a:pt x="7230" y="342"/>
                </a:lnTo>
                <a:lnTo>
                  <a:pt x="7132" y="489"/>
                </a:lnTo>
                <a:lnTo>
                  <a:pt x="7084" y="635"/>
                </a:lnTo>
                <a:lnTo>
                  <a:pt x="7035" y="782"/>
                </a:lnTo>
                <a:lnTo>
                  <a:pt x="6839" y="2540"/>
                </a:lnTo>
                <a:lnTo>
                  <a:pt x="6497" y="2638"/>
                </a:lnTo>
                <a:lnTo>
                  <a:pt x="6131" y="2784"/>
                </a:lnTo>
                <a:lnTo>
                  <a:pt x="5789" y="2931"/>
                </a:lnTo>
                <a:lnTo>
                  <a:pt x="5447" y="3102"/>
                </a:lnTo>
                <a:lnTo>
                  <a:pt x="4079" y="2027"/>
                </a:lnTo>
                <a:lnTo>
                  <a:pt x="3933" y="1930"/>
                </a:lnTo>
                <a:lnTo>
                  <a:pt x="3786" y="1881"/>
                </a:lnTo>
                <a:lnTo>
                  <a:pt x="3640" y="1832"/>
                </a:lnTo>
                <a:lnTo>
                  <a:pt x="3493" y="1832"/>
                </a:lnTo>
                <a:lnTo>
                  <a:pt x="3322" y="1856"/>
                </a:lnTo>
                <a:lnTo>
                  <a:pt x="3176" y="1905"/>
                </a:lnTo>
                <a:lnTo>
                  <a:pt x="3029" y="1978"/>
                </a:lnTo>
                <a:lnTo>
                  <a:pt x="2907" y="2076"/>
                </a:lnTo>
                <a:lnTo>
                  <a:pt x="2077" y="2907"/>
                </a:lnTo>
                <a:lnTo>
                  <a:pt x="1979" y="3029"/>
                </a:lnTo>
                <a:lnTo>
                  <a:pt x="1906" y="3175"/>
                </a:lnTo>
                <a:lnTo>
                  <a:pt x="1857" y="3322"/>
                </a:lnTo>
                <a:lnTo>
                  <a:pt x="1833" y="3493"/>
                </a:lnTo>
                <a:lnTo>
                  <a:pt x="1833" y="3639"/>
                </a:lnTo>
                <a:lnTo>
                  <a:pt x="1881" y="3786"/>
                </a:lnTo>
                <a:lnTo>
                  <a:pt x="1930" y="3932"/>
                </a:lnTo>
                <a:lnTo>
                  <a:pt x="2028" y="4079"/>
                </a:lnTo>
                <a:lnTo>
                  <a:pt x="3103" y="5447"/>
                </a:lnTo>
                <a:lnTo>
                  <a:pt x="2932" y="5788"/>
                </a:lnTo>
                <a:lnTo>
                  <a:pt x="2785" y="6130"/>
                </a:lnTo>
                <a:lnTo>
                  <a:pt x="2639" y="6497"/>
                </a:lnTo>
                <a:lnTo>
                  <a:pt x="2541" y="6839"/>
                </a:lnTo>
                <a:lnTo>
                  <a:pt x="782" y="7034"/>
                </a:lnTo>
                <a:lnTo>
                  <a:pt x="636" y="7083"/>
                </a:lnTo>
                <a:lnTo>
                  <a:pt x="489" y="7132"/>
                </a:lnTo>
                <a:lnTo>
                  <a:pt x="343" y="7229"/>
                </a:lnTo>
                <a:lnTo>
                  <a:pt x="245" y="7327"/>
                </a:lnTo>
                <a:lnTo>
                  <a:pt x="147" y="7474"/>
                </a:lnTo>
                <a:lnTo>
                  <a:pt x="74" y="7596"/>
                </a:lnTo>
                <a:lnTo>
                  <a:pt x="25" y="7742"/>
                </a:lnTo>
                <a:lnTo>
                  <a:pt x="1" y="7913"/>
                </a:lnTo>
                <a:lnTo>
                  <a:pt x="1" y="9086"/>
                </a:lnTo>
                <a:lnTo>
                  <a:pt x="25" y="9257"/>
                </a:lnTo>
                <a:lnTo>
                  <a:pt x="74" y="9403"/>
                </a:lnTo>
                <a:lnTo>
                  <a:pt x="147" y="9525"/>
                </a:lnTo>
                <a:lnTo>
                  <a:pt x="245" y="9672"/>
                </a:lnTo>
                <a:lnTo>
                  <a:pt x="343" y="9769"/>
                </a:lnTo>
                <a:lnTo>
                  <a:pt x="489" y="9867"/>
                </a:lnTo>
                <a:lnTo>
                  <a:pt x="636" y="9916"/>
                </a:lnTo>
                <a:lnTo>
                  <a:pt x="782" y="9965"/>
                </a:lnTo>
                <a:lnTo>
                  <a:pt x="2541" y="10160"/>
                </a:lnTo>
                <a:lnTo>
                  <a:pt x="2639" y="10502"/>
                </a:lnTo>
                <a:lnTo>
                  <a:pt x="2785" y="10868"/>
                </a:lnTo>
                <a:lnTo>
                  <a:pt x="2932" y="11210"/>
                </a:lnTo>
                <a:lnTo>
                  <a:pt x="3103" y="11552"/>
                </a:lnTo>
                <a:lnTo>
                  <a:pt x="2028" y="12920"/>
                </a:lnTo>
                <a:lnTo>
                  <a:pt x="1930" y="13067"/>
                </a:lnTo>
                <a:lnTo>
                  <a:pt x="1881" y="13213"/>
                </a:lnTo>
                <a:lnTo>
                  <a:pt x="1833" y="13360"/>
                </a:lnTo>
                <a:lnTo>
                  <a:pt x="1833" y="13506"/>
                </a:lnTo>
                <a:lnTo>
                  <a:pt x="1857" y="13677"/>
                </a:lnTo>
                <a:lnTo>
                  <a:pt x="1906" y="13824"/>
                </a:lnTo>
                <a:lnTo>
                  <a:pt x="1979" y="13970"/>
                </a:lnTo>
                <a:lnTo>
                  <a:pt x="2077" y="14092"/>
                </a:lnTo>
                <a:lnTo>
                  <a:pt x="2907" y="14923"/>
                </a:lnTo>
                <a:lnTo>
                  <a:pt x="3029" y="15020"/>
                </a:lnTo>
                <a:lnTo>
                  <a:pt x="3176" y="15094"/>
                </a:lnTo>
                <a:lnTo>
                  <a:pt x="3322" y="15142"/>
                </a:lnTo>
                <a:lnTo>
                  <a:pt x="3493" y="15167"/>
                </a:lnTo>
                <a:lnTo>
                  <a:pt x="3640" y="15167"/>
                </a:lnTo>
                <a:lnTo>
                  <a:pt x="3786" y="15118"/>
                </a:lnTo>
                <a:lnTo>
                  <a:pt x="3933" y="15069"/>
                </a:lnTo>
                <a:lnTo>
                  <a:pt x="4079" y="14996"/>
                </a:lnTo>
                <a:lnTo>
                  <a:pt x="5447" y="13897"/>
                </a:lnTo>
                <a:lnTo>
                  <a:pt x="5789" y="14068"/>
                </a:lnTo>
                <a:lnTo>
                  <a:pt x="6131" y="14214"/>
                </a:lnTo>
                <a:lnTo>
                  <a:pt x="6497" y="14361"/>
                </a:lnTo>
                <a:lnTo>
                  <a:pt x="6839" y="14459"/>
                </a:lnTo>
                <a:lnTo>
                  <a:pt x="7035" y="16217"/>
                </a:lnTo>
                <a:lnTo>
                  <a:pt x="7084" y="16364"/>
                </a:lnTo>
                <a:lnTo>
                  <a:pt x="7132" y="16510"/>
                </a:lnTo>
                <a:lnTo>
                  <a:pt x="7230" y="16657"/>
                </a:lnTo>
                <a:lnTo>
                  <a:pt x="7328" y="16754"/>
                </a:lnTo>
                <a:lnTo>
                  <a:pt x="7474" y="16852"/>
                </a:lnTo>
                <a:lnTo>
                  <a:pt x="7596" y="16925"/>
                </a:lnTo>
                <a:lnTo>
                  <a:pt x="7743" y="16974"/>
                </a:lnTo>
                <a:lnTo>
                  <a:pt x="7914" y="16999"/>
                </a:lnTo>
                <a:lnTo>
                  <a:pt x="9086" y="16999"/>
                </a:lnTo>
                <a:lnTo>
                  <a:pt x="9257" y="16974"/>
                </a:lnTo>
                <a:lnTo>
                  <a:pt x="9404" y="16925"/>
                </a:lnTo>
                <a:lnTo>
                  <a:pt x="9526" y="16852"/>
                </a:lnTo>
                <a:lnTo>
                  <a:pt x="9672" y="16754"/>
                </a:lnTo>
                <a:lnTo>
                  <a:pt x="9770" y="16657"/>
                </a:lnTo>
                <a:lnTo>
                  <a:pt x="9868" y="16510"/>
                </a:lnTo>
                <a:lnTo>
                  <a:pt x="9917" y="16364"/>
                </a:lnTo>
                <a:lnTo>
                  <a:pt x="9965" y="16217"/>
                </a:lnTo>
                <a:lnTo>
                  <a:pt x="10161" y="14459"/>
                </a:lnTo>
                <a:lnTo>
                  <a:pt x="10503" y="14361"/>
                </a:lnTo>
                <a:lnTo>
                  <a:pt x="10869" y="14214"/>
                </a:lnTo>
                <a:lnTo>
                  <a:pt x="11211" y="14068"/>
                </a:lnTo>
                <a:lnTo>
                  <a:pt x="11553" y="13897"/>
                </a:lnTo>
                <a:lnTo>
                  <a:pt x="12921" y="14996"/>
                </a:lnTo>
                <a:lnTo>
                  <a:pt x="13067" y="15069"/>
                </a:lnTo>
                <a:lnTo>
                  <a:pt x="13214" y="15118"/>
                </a:lnTo>
                <a:lnTo>
                  <a:pt x="13360" y="15167"/>
                </a:lnTo>
                <a:lnTo>
                  <a:pt x="13507" y="15167"/>
                </a:lnTo>
                <a:lnTo>
                  <a:pt x="13678" y="15142"/>
                </a:lnTo>
                <a:lnTo>
                  <a:pt x="13824" y="15094"/>
                </a:lnTo>
                <a:lnTo>
                  <a:pt x="13971" y="15020"/>
                </a:lnTo>
                <a:lnTo>
                  <a:pt x="14093" y="14923"/>
                </a:lnTo>
                <a:lnTo>
                  <a:pt x="14923" y="14092"/>
                </a:lnTo>
                <a:lnTo>
                  <a:pt x="15021" y="13970"/>
                </a:lnTo>
                <a:lnTo>
                  <a:pt x="15094" y="13824"/>
                </a:lnTo>
                <a:lnTo>
                  <a:pt x="15143" y="13677"/>
                </a:lnTo>
                <a:lnTo>
                  <a:pt x="15168" y="13506"/>
                </a:lnTo>
                <a:lnTo>
                  <a:pt x="15168" y="13360"/>
                </a:lnTo>
                <a:lnTo>
                  <a:pt x="15119" y="13213"/>
                </a:lnTo>
                <a:lnTo>
                  <a:pt x="15070" y="13067"/>
                </a:lnTo>
                <a:lnTo>
                  <a:pt x="14997" y="12920"/>
                </a:lnTo>
                <a:lnTo>
                  <a:pt x="13898" y="11552"/>
                </a:lnTo>
                <a:lnTo>
                  <a:pt x="14068" y="11210"/>
                </a:lnTo>
                <a:lnTo>
                  <a:pt x="14215" y="10868"/>
                </a:lnTo>
                <a:lnTo>
                  <a:pt x="14362" y="10502"/>
                </a:lnTo>
                <a:lnTo>
                  <a:pt x="14459" y="10160"/>
                </a:lnTo>
                <a:lnTo>
                  <a:pt x="16218" y="9965"/>
                </a:lnTo>
                <a:lnTo>
                  <a:pt x="16364" y="9916"/>
                </a:lnTo>
                <a:lnTo>
                  <a:pt x="16511" y="9867"/>
                </a:lnTo>
                <a:lnTo>
                  <a:pt x="16657" y="9769"/>
                </a:lnTo>
                <a:lnTo>
                  <a:pt x="16755" y="9672"/>
                </a:lnTo>
                <a:lnTo>
                  <a:pt x="16853" y="9525"/>
                </a:lnTo>
                <a:lnTo>
                  <a:pt x="16926" y="9403"/>
                </a:lnTo>
                <a:lnTo>
                  <a:pt x="16975" y="9257"/>
                </a:lnTo>
                <a:lnTo>
                  <a:pt x="16999" y="9086"/>
                </a:lnTo>
                <a:lnTo>
                  <a:pt x="16999" y="7913"/>
                </a:lnTo>
                <a:lnTo>
                  <a:pt x="16975" y="7742"/>
                </a:lnTo>
                <a:lnTo>
                  <a:pt x="16926" y="7596"/>
                </a:lnTo>
                <a:lnTo>
                  <a:pt x="16853" y="7474"/>
                </a:lnTo>
                <a:lnTo>
                  <a:pt x="16755" y="7327"/>
                </a:lnTo>
                <a:lnTo>
                  <a:pt x="16657" y="7229"/>
                </a:lnTo>
                <a:lnTo>
                  <a:pt x="16511" y="7132"/>
                </a:lnTo>
                <a:lnTo>
                  <a:pt x="16364" y="7083"/>
                </a:lnTo>
                <a:lnTo>
                  <a:pt x="16218" y="7034"/>
                </a:lnTo>
                <a:lnTo>
                  <a:pt x="14459" y="6839"/>
                </a:lnTo>
                <a:lnTo>
                  <a:pt x="14362" y="6497"/>
                </a:lnTo>
                <a:lnTo>
                  <a:pt x="14215" y="6130"/>
                </a:lnTo>
                <a:lnTo>
                  <a:pt x="14068" y="5788"/>
                </a:lnTo>
                <a:lnTo>
                  <a:pt x="13898" y="5447"/>
                </a:lnTo>
                <a:lnTo>
                  <a:pt x="14997" y="4079"/>
                </a:lnTo>
                <a:lnTo>
                  <a:pt x="15070" y="3932"/>
                </a:lnTo>
                <a:lnTo>
                  <a:pt x="15119" y="3786"/>
                </a:lnTo>
                <a:lnTo>
                  <a:pt x="15168" y="3639"/>
                </a:lnTo>
                <a:lnTo>
                  <a:pt x="15168" y="3493"/>
                </a:lnTo>
                <a:lnTo>
                  <a:pt x="15143" y="3322"/>
                </a:lnTo>
                <a:lnTo>
                  <a:pt x="15094" y="3175"/>
                </a:lnTo>
                <a:lnTo>
                  <a:pt x="15021" y="3029"/>
                </a:lnTo>
                <a:lnTo>
                  <a:pt x="14923" y="2907"/>
                </a:lnTo>
                <a:lnTo>
                  <a:pt x="14093" y="2076"/>
                </a:lnTo>
                <a:lnTo>
                  <a:pt x="13971" y="1978"/>
                </a:lnTo>
                <a:lnTo>
                  <a:pt x="13824" y="1905"/>
                </a:lnTo>
                <a:lnTo>
                  <a:pt x="13678" y="1856"/>
                </a:lnTo>
                <a:lnTo>
                  <a:pt x="13507" y="1832"/>
                </a:lnTo>
                <a:lnTo>
                  <a:pt x="13360" y="1832"/>
                </a:lnTo>
                <a:lnTo>
                  <a:pt x="13214" y="1881"/>
                </a:lnTo>
                <a:lnTo>
                  <a:pt x="13067" y="1930"/>
                </a:lnTo>
                <a:lnTo>
                  <a:pt x="12921" y="2027"/>
                </a:lnTo>
                <a:lnTo>
                  <a:pt x="11553" y="3102"/>
                </a:lnTo>
                <a:lnTo>
                  <a:pt x="11211" y="2931"/>
                </a:lnTo>
                <a:lnTo>
                  <a:pt x="10869" y="2784"/>
                </a:lnTo>
                <a:lnTo>
                  <a:pt x="10503" y="2638"/>
                </a:lnTo>
                <a:lnTo>
                  <a:pt x="10161" y="2540"/>
                </a:lnTo>
                <a:lnTo>
                  <a:pt x="9965" y="782"/>
                </a:lnTo>
                <a:lnTo>
                  <a:pt x="9917" y="635"/>
                </a:lnTo>
                <a:lnTo>
                  <a:pt x="9868" y="489"/>
                </a:lnTo>
                <a:lnTo>
                  <a:pt x="9770" y="342"/>
                </a:lnTo>
                <a:lnTo>
                  <a:pt x="9672" y="244"/>
                </a:lnTo>
                <a:lnTo>
                  <a:pt x="9526" y="147"/>
                </a:lnTo>
                <a:lnTo>
                  <a:pt x="9404" y="73"/>
                </a:lnTo>
                <a:lnTo>
                  <a:pt x="9257" y="25"/>
                </a:lnTo>
                <a:lnTo>
                  <a:pt x="9086"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Shape 1025"/>
          <p:cNvGrpSpPr/>
          <p:nvPr/>
        </p:nvGrpSpPr>
        <p:grpSpPr>
          <a:xfrm>
            <a:off x="492901" y="1867395"/>
            <a:ext cx="412002" cy="420486"/>
            <a:chOff x="3955900" y="2984500"/>
            <a:chExt cx="414000" cy="422525"/>
          </a:xfrm>
        </p:grpSpPr>
        <p:sp>
          <p:nvSpPr>
            <p:cNvPr id="15" name="Shape 1026"/>
            <p:cNvSpPr/>
            <p:nvPr/>
          </p:nvSpPr>
          <p:spPr>
            <a:xfrm>
              <a:off x="3955900" y="2984500"/>
              <a:ext cx="315700" cy="315675"/>
            </a:xfrm>
            <a:custGeom>
              <a:avLst/>
              <a:gdLst/>
              <a:ahLst/>
              <a:cxnLst/>
              <a:rect l="0" t="0" r="0" b="0"/>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Shape 1027"/>
            <p:cNvSpPr/>
            <p:nvPr/>
          </p:nvSpPr>
          <p:spPr>
            <a:xfrm>
              <a:off x="3992525" y="3021125"/>
              <a:ext cx="242425" cy="242425"/>
            </a:xfrm>
            <a:custGeom>
              <a:avLst/>
              <a:gdLst/>
              <a:ahLst/>
              <a:cxnLst/>
              <a:rect l="0" t="0" r="0" b="0"/>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Shape 1028"/>
            <p:cNvSpPr/>
            <p:nvPr/>
          </p:nvSpPr>
          <p:spPr>
            <a:xfrm>
              <a:off x="4215400" y="3253150"/>
              <a:ext cx="154500" cy="153875"/>
            </a:xfrm>
            <a:custGeom>
              <a:avLst/>
              <a:gdLst/>
              <a:ahLst/>
              <a:cxnLst/>
              <a:rect l="0" t="0" r="0" b="0"/>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Shape 1030"/>
          <p:cNvSpPr/>
          <p:nvPr/>
        </p:nvSpPr>
        <p:spPr>
          <a:xfrm>
            <a:off x="529349" y="2433857"/>
            <a:ext cx="321895" cy="463348"/>
          </a:xfrm>
          <a:custGeom>
            <a:avLst/>
            <a:gdLst/>
            <a:ahLst/>
            <a:cxnLst/>
            <a:rect l="0" t="0" r="0" b="0"/>
            <a:pathLst>
              <a:path w="12896" h="18563" extrusionOk="0">
                <a:moveTo>
                  <a:pt x="6448" y="1564"/>
                </a:moveTo>
                <a:lnTo>
                  <a:pt x="6814" y="1588"/>
                </a:lnTo>
                <a:lnTo>
                  <a:pt x="7181" y="1637"/>
                </a:lnTo>
                <a:lnTo>
                  <a:pt x="7523" y="1735"/>
                </a:lnTo>
                <a:lnTo>
                  <a:pt x="7865" y="1857"/>
                </a:lnTo>
                <a:lnTo>
                  <a:pt x="8182" y="2003"/>
                </a:lnTo>
                <a:lnTo>
                  <a:pt x="8475" y="2199"/>
                </a:lnTo>
                <a:lnTo>
                  <a:pt x="8768" y="2394"/>
                </a:lnTo>
                <a:lnTo>
                  <a:pt x="9013" y="2638"/>
                </a:lnTo>
                <a:lnTo>
                  <a:pt x="9257" y="2883"/>
                </a:lnTo>
                <a:lnTo>
                  <a:pt x="9477" y="3176"/>
                </a:lnTo>
                <a:lnTo>
                  <a:pt x="9647" y="3469"/>
                </a:lnTo>
                <a:lnTo>
                  <a:pt x="9794" y="3786"/>
                </a:lnTo>
                <a:lnTo>
                  <a:pt x="9916" y="4128"/>
                </a:lnTo>
                <a:lnTo>
                  <a:pt x="10014" y="4470"/>
                </a:lnTo>
                <a:lnTo>
                  <a:pt x="10063" y="4836"/>
                </a:lnTo>
                <a:lnTo>
                  <a:pt x="10087" y="5203"/>
                </a:lnTo>
                <a:lnTo>
                  <a:pt x="10087" y="7547"/>
                </a:lnTo>
                <a:lnTo>
                  <a:pt x="2809" y="7547"/>
                </a:lnTo>
                <a:lnTo>
                  <a:pt x="2809" y="5203"/>
                </a:lnTo>
                <a:lnTo>
                  <a:pt x="2833" y="4836"/>
                </a:lnTo>
                <a:lnTo>
                  <a:pt x="2882" y="4470"/>
                </a:lnTo>
                <a:lnTo>
                  <a:pt x="2980" y="4128"/>
                </a:lnTo>
                <a:lnTo>
                  <a:pt x="3102" y="3786"/>
                </a:lnTo>
                <a:lnTo>
                  <a:pt x="3249" y="3469"/>
                </a:lnTo>
                <a:lnTo>
                  <a:pt x="3420" y="3176"/>
                </a:lnTo>
                <a:lnTo>
                  <a:pt x="3639" y="2883"/>
                </a:lnTo>
                <a:lnTo>
                  <a:pt x="3884" y="2638"/>
                </a:lnTo>
                <a:lnTo>
                  <a:pt x="4128" y="2394"/>
                </a:lnTo>
                <a:lnTo>
                  <a:pt x="4421" y="2199"/>
                </a:lnTo>
                <a:lnTo>
                  <a:pt x="4714" y="2003"/>
                </a:lnTo>
                <a:lnTo>
                  <a:pt x="5032" y="1857"/>
                </a:lnTo>
                <a:lnTo>
                  <a:pt x="5373" y="1735"/>
                </a:lnTo>
                <a:lnTo>
                  <a:pt x="5715" y="1637"/>
                </a:lnTo>
                <a:lnTo>
                  <a:pt x="6082" y="1588"/>
                </a:lnTo>
                <a:lnTo>
                  <a:pt x="6448" y="1564"/>
                </a:lnTo>
                <a:close/>
                <a:moveTo>
                  <a:pt x="6448" y="10991"/>
                </a:moveTo>
                <a:lnTo>
                  <a:pt x="6692" y="11015"/>
                </a:lnTo>
                <a:lnTo>
                  <a:pt x="6937" y="11089"/>
                </a:lnTo>
                <a:lnTo>
                  <a:pt x="7132" y="11211"/>
                </a:lnTo>
                <a:lnTo>
                  <a:pt x="7327" y="11357"/>
                </a:lnTo>
                <a:lnTo>
                  <a:pt x="7474" y="11528"/>
                </a:lnTo>
                <a:lnTo>
                  <a:pt x="7572" y="11748"/>
                </a:lnTo>
                <a:lnTo>
                  <a:pt x="7645" y="11968"/>
                </a:lnTo>
                <a:lnTo>
                  <a:pt x="7669" y="12212"/>
                </a:lnTo>
                <a:lnTo>
                  <a:pt x="7669" y="12383"/>
                </a:lnTo>
                <a:lnTo>
                  <a:pt x="7645" y="12530"/>
                </a:lnTo>
                <a:lnTo>
                  <a:pt x="7596" y="12701"/>
                </a:lnTo>
                <a:lnTo>
                  <a:pt x="7523" y="12823"/>
                </a:lnTo>
                <a:lnTo>
                  <a:pt x="7425" y="12969"/>
                </a:lnTo>
                <a:lnTo>
                  <a:pt x="7327" y="13067"/>
                </a:lnTo>
                <a:lnTo>
                  <a:pt x="7205" y="13189"/>
                </a:lnTo>
                <a:lnTo>
                  <a:pt x="7083" y="13262"/>
                </a:lnTo>
                <a:lnTo>
                  <a:pt x="7230" y="15094"/>
                </a:lnTo>
                <a:lnTo>
                  <a:pt x="5667" y="15094"/>
                </a:lnTo>
                <a:lnTo>
                  <a:pt x="5813" y="13262"/>
                </a:lnTo>
                <a:lnTo>
                  <a:pt x="5691" y="13189"/>
                </a:lnTo>
                <a:lnTo>
                  <a:pt x="5569" y="13067"/>
                </a:lnTo>
                <a:lnTo>
                  <a:pt x="5471" y="12969"/>
                </a:lnTo>
                <a:lnTo>
                  <a:pt x="5373" y="12823"/>
                </a:lnTo>
                <a:lnTo>
                  <a:pt x="5300" y="12701"/>
                </a:lnTo>
                <a:lnTo>
                  <a:pt x="5251" y="12530"/>
                </a:lnTo>
                <a:lnTo>
                  <a:pt x="5227" y="12383"/>
                </a:lnTo>
                <a:lnTo>
                  <a:pt x="5227" y="12212"/>
                </a:lnTo>
                <a:lnTo>
                  <a:pt x="5251" y="11968"/>
                </a:lnTo>
                <a:lnTo>
                  <a:pt x="5325" y="11748"/>
                </a:lnTo>
                <a:lnTo>
                  <a:pt x="5422" y="11528"/>
                </a:lnTo>
                <a:lnTo>
                  <a:pt x="5569" y="11357"/>
                </a:lnTo>
                <a:lnTo>
                  <a:pt x="5764" y="11211"/>
                </a:lnTo>
                <a:lnTo>
                  <a:pt x="5960" y="11089"/>
                </a:lnTo>
                <a:lnTo>
                  <a:pt x="6204" y="11015"/>
                </a:lnTo>
                <a:lnTo>
                  <a:pt x="6448" y="10991"/>
                </a:lnTo>
                <a:close/>
                <a:moveTo>
                  <a:pt x="6448" y="1"/>
                </a:moveTo>
                <a:lnTo>
                  <a:pt x="5911" y="25"/>
                </a:lnTo>
                <a:lnTo>
                  <a:pt x="5398" y="123"/>
                </a:lnTo>
                <a:lnTo>
                  <a:pt x="4909" y="245"/>
                </a:lnTo>
                <a:lnTo>
                  <a:pt x="4421" y="416"/>
                </a:lnTo>
                <a:lnTo>
                  <a:pt x="3981" y="636"/>
                </a:lnTo>
                <a:lnTo>
                  <a:pt x="3542" y="904"/>
                </a:lnTo>
                <a:lnTo>
                  <a:pt x="3151" y="1197"/>
                </a:lnTo>
                <a:lnTo>
                  <a:pt x="2760" y="1539"/>
                </a:lnTo>
                <a:lnTo>
                  <a:pt x="2443" y="1906"/>
                </a:lnTo>
                <a:lnTo>
                  <a:pt x="2125" y="2296"/>
                </a:lnTo>
                <a:lnTo>
                  <a:pt x="1881" y="2736"/>
                </a:lnTo>
                <a:lnTo>
                  <a:pt x="1661" y="3176"/>
                </a:lnTo>
                <a:lnTo>
                  <a:pt x="1466" y="3664"/>
                </a:lnTo>
                <a:lnTo>
                  <a:pt x="1344" y="4153"/>
                </a:lnTo>
                <a:lnTo>
                  <a:pt x="1270" y="4690"/>
                </a:lnTo>
                <a:lnTo>
                  <a:pt x="1246" y="5203"/>
                </a:lnTo>
                <a:lnTo>
                  <a:pt x="1246" y="7547"/>
                </a:lnTo>
                <a:lnTo>
                  <a:pt x="391" y="7547"/>
                </a:lnTo>
                <a:lnTo>
                  <a:pt x="293" y="7572"/>
                </a:lnTo>
                <a:lnTo>
                  <a:pt x="220" y="7621"/>
                </a:lnTo>
                <a:lnTo>
                  <a:pt x="147" y="7669"/>
                </a:lnTo>
                <a:lnTo>
                  <a:pt x="74" y="7743"/>
                </a:lnTo>
                <a:lnTo>
                  <a:pt x="49" y="7840"/>
                </a:lnTo>
                <a:lnTo>
                  <a:pt x="0" y="7914"/>
                </a:lnTo>
                <a:lnTo>
                  <a:pt x="0" y="8036"/>
                </a:lnTo>
                <a:lnTo>
                  <a:pt x="0" y="18074"/>
                </a:lnTo>
                <a:lnTo>
                  <a:pt x="0" y="18171"/>
                </a:lnTo>
                <a:lnTo>
                  <a:pt x="49" y="18269"/>
                </a:lnTo>
                <a:lnTo>
                  <a:pt x="74" y="18342"/>
                </a:lnTo>
                <a:lnTo>
                  <a:pt x="147" y="18416"/>
                </a:lnTo>
                <a:lnTo>
                  <a:pt x="220" y="18464"/>
                </a:lnTo>
                <a:lnTo>
                  <a:pt x="293" y="18513"/>
                </a:lnTo>
                <a:lnTo>
                  <a:pt x="391" y="18538"/>
                </a:lnTo>
                <a:lnTo>
                  <a:pt x="489" y="18562"/>
                </a:lnTo>
                <a:lnTo>
                  <a:pt x="12407" y="18562"/>
                </a:lnTo>
                <a:lnTo>
                  <a:pt x="12505" y="18538"/>
                </a:lnTo>
                <a:lnTo>
                  <a:pt x="12603" y="18513"/>
                </a:lnTo>
                <a:lnTo>
                  <a:pt x="12676" y="18464"/>
                </a:lnTo>
                <a:lnTo>
                  <a:pt x="12749" y="18416"/>
                </a:lnTo>
                <a:lnTo>
                  <a:pt x="12822" y="18342"/>
                </a:lnTo>
                <a:lnTo>
                  <a:pt x="12847" y="18269"/>
                </a:lnTo>
                <a:lnTo>
                  <a:pt x="12896" y="18171"/>
                </a:lnTo>
                <a:lnTo>
                  <a:pt x="12896" y="18074"/>
                </a:lnTo>
                <a:lnTo>
                  <a:pt x="12896" y="8036"/>
                </a:lnTo>
                <a:lnTo>
                  <a:pt x="12896" y="7914"/>
                </a:lnTo>
                <a:lnTo>
                  <a:pt x="12847" y="7840"/>
                </a:lnTo>
                <a:lnTo>
                  <a:pt x="12822" y="7743"/>
                </a:lnTo>
                <a:lnTo>
                  <a:pt x="12749" y="7669"/>
                </a:lnTo>
                <a:lnTo>
                  <a:pt x="12676" y="7621"/>
                </a:lnTo>
                <a:lnTo>
                  <a:pt x="12603" y="7572"/>
                </a:lnTo>
                <a:lnTo>
                  <a:pt x="12505" y="7547"/>
                </a:lnTo>
                <a:lnTo>
                  <a:pt x="11650" y="7547"/>
                </a:lnTo>
                <a:lnTo>
                  <a:pt x="11650" y="5203"/>
                </a:lnTo>
                <a:lnTo>
                  <a:pt x="11626" y="4690"/>
                </a:lnTo>
                <a:lnTo>
                  <a:pt x="11552" y="4153"/>
                </a:lnTo>
                <a:lnTo>
                  <a:pt x="11430" y="3664"/>
                </a:lnTo>
                <a:lnTo>
                  <a:pt x="11235" y="3176"/>
                </a:lnTo>
                <a:lnTo>
                  <a:pt x="11015" y="2736"/>
                </a:lnTo>
                <a:lnTo>
                  <a:pt x="10771" y="2296"/>
                </a:lnTo>
                <a:lnTo>
                  <a:pt x="10453" y="1906"/>
                </a:lnTo>
                <a:lnTo>
                  <a:pt x="10136" y="1539"/>
                </a:lnTo>
                <a:lnTo>
                  <a:pt x="9745" y="1197"/>
                </a:lnTo>
                <a:lnTo>
                  <a:pt x="9354" y="904"/>
                </a:lnTo>
                <a:lnTo>
                  <a:pt x="8939" y="636"/>
                </a:lnTo>
                <a:lnTo>
                  <a:pt x="8475" y="416"/>
                </a:lnTo>
                <a:lnTo>
                  <a:pt x="7987" y="245"/>
                </a:lnTo>
                <a:lnTo>
                  <a:pt x="7498" y="123"/>
                </a:lnTo>
                <a:lnTo>
                  <a:pt x="6985" y="25"/>
                </a:lnTo>
                <a:lnTo>
                  <a:pt x="6448"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Shape 1001"/>
          <p:cNvGrpSpPr/>
          <p:nvPr/>
        </p:nvGrpSpPr>
        <p:grpSpPr>
          <a:xfrm>
            <a:off x="500826" y="3135675"/>
            <a:ext cx="344198" cy="318184"/>
            <a:chOff x="5975075" y="2327500"/>
            <a:chExt cx="420100" cy="388350"/>
          </a:xfrm>
        </p:grpSpPr>
        <p:sp>
          <p:nvSpPr>
            <p:cNvPr id="20" name="Shape 1002"/>
            <p:cNvSpPr/>
            <p:nvPr/>
          </p:nvSpPr>
          <p:spPr>
            <a:xfrm>
              <a:off x="5975075" y="2474650"/>
              <a:ext cx="98325" cy="220450"/>
            </a:xfrm>
            <a:custGeom>
              <a:avLst/>
              <a:gdLst/>
              <a:ahLst/>
              <a:cxnLst/>
              <a:rect l="0" t="0" r="0" b="0"/>
              <a:pathLst>
                <a:path w="3933" h="8818" extrusionOk="0">
                  <a:moveTo>
                    <a:pt x="2418" y="1002"/>
                  </a:moveTo>
                  <a:lnTo>
                    <a:pt x="2565" y="1027"/>
                  </a:lnTo>
                  <a:lnTo>
                    <a:pt x="2687" y="1075"/>
                  </a:lnTo>
                  <a:lnTo>
                    <a:pt x="2809" y="1124"/>
                  </a:lnTo>
                  <a:lnTo>
                    <a:pt x="2907" y="1222"/>
                  </a:lnTo>
                  <a:lnTo>
                    <a:pt x="3005" y="1320"/>
                  </a:lnTo>
                  <a:lnTo>
                    <a:pt x="3078" y="1442"/>
                  </a:lnTo>
                  <a:lnTo>
                    <a:pt x="3102" y="1564"/>
                  </a:lnTo>
                  <a:lnTo>
                    <a:pt x="3127" y="1710"/>
                  </a:lnTo>
                  <a:lnTo>
                    <a:pt x="3102" y="1857"/>
                  </a:lnTo>
                  <a:lnTo>
                    <a:pt x="3078" y="1979"/>
                  </a:lnTo>
                  <a:lnTo>
                    <a:pt x="3005" y="2101"/>
                  </a:lnTo>
                  <a:lnTo>
                    <a:pt x="2907" y="2223"/>
                  </a:lnTo>
                  <a:lnTo>
                    <a:pt x="2809" y="2297"/>
                  </a:lnTo>
                  <a:lnTo>
                    <a:pt x="2687" y="2370"/>
                  </a:lnTo>
                  <a:lnTo>
                    <a:pt x="2565" y="2394"/>
                  </a:lnTo>
                  <a:lnTo>
                    <a:pt x="2418" y="2419"/>
                  </a:lnTo>
                  <a:lnTo>
                    <a:pt x="2272" y="2394"/>
                  </a:lnTo>
                  <a:lnTo>
                    <a:pt x="2150" y="2370"/>
                  </a:lnTo>
                  <a:lnTo>
                    <a:pt x="2028" y="2297"/>
                  </a:lnTo>
                  <a:lnTo>
                    <a:pt x="1930" y="2223"/>
                  </a:lnTo>
                  <a:lnTo>
                    <a:pt x="1832" y="2101"/>
                  </a:lnTo>
                  <a:lnTo>
                    <a:pt x="1759" y="1979"/>
                  </a:lnTo>
                  <a:lnTo>
                    <a:pt x="1735" y="1857"/>
                  </a:lnTo>
                  <a:lnTo>
                    <a:pt x="1710" y="1710"/>
                  </a:lnTo>
                  <a:lnTo>
                    <a:pt x="1735" y="1564"/>
                  </a:lnTo>
                  <a:lnTo>
                    <a:pt x="1759" y="1442"/>
                  </a:lnTo>
                  <a:lnTo>
                    <a:pt x="1832" y="1320"/>
                  </a:lnTo>
                  <a:lnTo>
                    <a:pt x="1930" y="1222"/>
                  </a:lnTo>
                  <a:lnTo>
                    <a:pt x="2028" y="1124"/>
                  </a:lnTo>
                  <a:lnTo>
                    <a:pt x="2150" y="1075"/>
                  </a:lnTo>
                  <a:lnTo>
                    <a:pt x="2272" y="1027"/>
                  </a:lnTo>
                  <a:lnTo>
                    <a:pt x="2418" y="1002"/>
                  </a:lnTo>
                  <a:close/>
                  <a:moveTo>
                    <a:pt x="1" y="1"/>
                  </a:moveTo>
                  <a:lnTo>
                    <a:pt x="1" y="8817"/>
                  </a:lnTo>
                  <a:lnTo>
                    <a:pt x="3933" y="8817"/>
                  </a:lnTo>
                  <a:lnTo>
                    <a:pt x="3933"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Shape 1003"/>
            <p:cNvSpPr/>
            <p:nvPr/>
          </p:nvSpPr>
          <p:spPr>
            <a:xfrm>
              <a:off x="6088025" y="2327500"/>
              <a:ext cx="307150" cy="388350"/>
            </a:xfrm>
            <a:custGeom>
              <a:avLst/>
              <a:gdLst/>
              <a:ahLst/>
              <a:cxnLst/>
              <a:rect l="0" t="0" r="0" b="0"/>
              <a:pathLst>
                <a:path w="12286" h="15534" extrusionOk="0">
                  <a:moveTo>
                    <a:pt x="6326" y="1"/>
                  </a:moveTo>
                  <a:lnTo>
                    <a:pt x="5960" y="25"/>
                  </a:lnTo>
                  <a:lnTo>
                    <a:pt x="5716" y="74"/>
                  </a:lnTo>
                  <a:lnTo>
                    <a:pt x="5520" y="147"/>
                  </a:lnTo>
                  <a:lnTo>
                    <a:pt x="5374" y="221"/>
                  </a:lnTo>
                  <a:lnTo>
                    <a:pt x="4983" y="1466"/>
                  </a:lnTo>
                  <a:lnTo>
                    <a:pt x="4788" y="2028"/>
                  </a:lnTo>
                  <a:lnTo>
                    <a:pt x="4592" y="2541"/>
                  </a:lnTo>
                  <a:lnTo>
                    <a:pt x="4397" y="3005"/>
                  </a:lnTo>
                  <a:lnTo>
                    <a:pt x="4202" y="3396"/>
                  </a:lnTo>
                  <a:lnTo>
                    <a:pt x="4031" y="3689"/>
                  </a:lnTo>
                  <a:lnTo>
                    <a:pt x="3884" y="3933"/>
                  </a:lnTo>
                  <a:lnTo>
                    <a:pt x="3664" y="4153"/>
                  </a:lnTo>
                  <a:lnTo>
                    <a:pt x="3322" y="4495"/>
                  </a:lnTo>
                  <a:lnTo>
                    <a:pt x="2516" y="5252"/>
                  </a:lnTo>
                  <a:lnTo>
                    <a:pt x="1442" y="6229"/>
                  </a:lnTo>
                  <a:lnTo>
                    <a:pt x="1" y="6229"/>
                  </a:lnTo>
                  <a:lnTo>
                    <a:pt x="1" y="13433"/>
                  </a:lnTo>
                  <a:lnTo>
                    <a:pt x="1515" y="13433"/>
                  </a:lnTo>
                  <a:lnTo>
                    <a:pt x="2004" y="13678"/>
                  </a:lnTo>
                  <a:lnTo>
                    <a:pt x="2687" y="13971"/>
                  </a:lnTo>
                  <a:lnTo>
                    <a:pt x="3567" y="14313"/>
                  </a:lnTo>
                  <a:lnTo>
                    <a:pt x="4544" y="14679"/>
                  </a:lnTo>
                  <a:lnTo>
                    <a:pt x="5594" y="14997"/>
                  </a:lnTo>
                  <a:lnTo>
                    <a:pt x="6131" y="15143"/>
                  </a:lnTo>
                  <a:lnTo>
                    <a:pt x="6668" y="15265"/>
                  </a:lnTo>
                  <a:lnTo>
                    <a:pt x="7181" y="15387"/>
                  </a:lnTo>
                  <a:lnTo>
                    <a:pt x="7694" y="15461"/>
                  </a:lnTo>
                  <a:lnTo>
                    <a:pt x="8158" y="15509"/>
                  </a:lnTo>
                  <a:lnTo>
                    <a:pt x="8622" y="15534"/>
                  </a:lnTo>
                  <a:lnTo>
                    <a:pt x="9404" y="15534"/>
                  </a:lnTo>
                  <a:lnTo>
                    <a:pt x="9819" y="15509"/>
                  </a:lnTo>
                  <a:lnTo>
                    <a:pt x="10210" y="15461"/>
                  </a:lnTo>
                  <a:lnTo>
                    <a:pt x="10552" y="15363"/>
                  </a:lnTo>
                  <a:lnTo>
                    <a:pt x="10723" y="15314"/>
                  </a:lnTo>
                  <a:lnTo>
                    <a:pt x="10845" y="15265"/>
                  </a:lnTo>
                  <a:lnTo>
                    <a:pt x="10967" y="15192"/>
                  </a:lnTo>
                  <a:lnTo>
                    <a:pt x="11064" y="15094"/>
                  </a:lnTo>
                  <a:lnTo>
                    <a:pt x="11113" y="14997"/>
                  </a:lnTo>
                  <a:lnTo>
                    <a:pt x="11162" y="14874"/>
                  </a:lnTo>
                  <a:lnTo>
                    <a:pt x="11235" y="14166"/>
                  </a:lnTo>
                  <a:lnTo>
                    <a:pt x="11211" y="13995"/>
                  </a:lnTo>
                  <a:lnTo>
                    <a:pt x="11162" y="13849"/>
                  </a:lnTo>
                  <a:lnTo>
                    <a:pt x="11064" y="13702"/>
                  </a:lnTo>
                  <a:lnTo>
                    <a:pt x="10918" y="13580"/>
                  </a:lnTo>
                  <a:lnTo>
                    <a:pt x="11040" y="13556"/>
                  </a:lnTo>
                  <a:lnTo>
                    <a:pt x="11162" y="13507"/>
                  </a:lnTo>
                  <a:lnTo>
                    <a:pt x="11284" y="13458"/>
                  </a:lnTo>
                  <a:lnTo>
                    <a:pt x="11382" y="13360"/>
                  </a:lnTo>
                  <a:lnTo>
                    <a:pt x="11455" y="13263"/>
                  </a:lnTo>
                  <a:lnTo>
                    <a:pt x="11528" y="13140"/>
                  </a:lnTo>
                  <a:lnTo>
                    <a:pt x="11577" y="12994"/>
                  </a:lnTo>
                  <a:lnTo>
                    <a:pt x="11602" y="12872"/>
                  </a:lnTo>
                  <a:lnTo>
                    <a:pt x="11675" y="11993"/>
                  </a:lnTo>
                  <a:lnTo>
                    <a:pt x="11675" y="11870"/>
                  </a:lnTo>
                  <a:lnTo>
                    <a:pt x="11675" y="11773"/>
                  </a:lnTo>
                  <a:lnTo>
                    <a:pt x="11651" y="11651"/>
                  </a:lnTo>
                  <a:lnTo>
                    <a:pt x="11602" y="11553"/>
                  </a:lnTo>
                  <a:lnTo>
                    <a:pt x="11480" y="11382"/>
                  </a:lnTo>
                  <a:lnTo>
                    <a:pt x="11406" y="11309"/>
                  </a:lnTo>
                  <a:lnTo>
                    <a:pt x="11333" y="11235"/>
                  </a:lnTo>
                  <a:lnTo>
                    <a:pt x="11455" y="11211"/>
                  </a:lnTo>
                  <a:lnTo>
                    <a:pt x="11553" y="11162"/>
                  </a:lnTo>
                  <a:lnTo>
                    <a:pt x="11651" y="11089"/>
                  </a:lnTo>
                  <a:lnTo>
                    <a:pt x="11748" y="10991"/>
                  </a:lnTo>
                  <a:lnTo>
                    <a:pt x="11822" y="10893"/>
                  </a:lnTo>
                  <a:lnTo>
                    <a:pt x="11870" y="10796"/>
                  </a:lnTo>
                  <a:lnTo>
                    <a:pt x="11919" y="10674"/>
                  </a:lnTo>
                  <a:lnTo>
                    <a:pt x="11944" y="10527"/>
                  </a:lnTo>
                  <a:lnTo>
                    <a:pt x="12017" y="9672"/>
                  </a:lnTo>
                  <a:lnTo>
                    <a:pt x="12017" y="9550"/>
                  </a:lnTo>
                  <a:lnTo>
                    <a:pt x="12017" y="9428"/>
                  </a:lnTo>
                  <a:lnTo>
                    <a:pt x="11993" y="9306"/>
                  </a:lnTo>
                  <a:lnTo>
                    <a:pt x="11944" y="9208"/>
                  </a:lnTo>
                  <a:lnTo>
                    <a:pt x="11895" y="9111"/>
                  </a:lnTo>
                  <a:lnTo>
                    <a:pt x="11822" y="9037"/>
                  </a:lnTo>
                  <a:lnTo>
                    <a:pt x="11748" y="8964"/>
                  </a:lnTo>
                  <a:lnTo>
                    <a:pt x="11651" y="8891"/>
                  </a:lnTo>
                  <a:lnTo>
                    <a:pt x="11748" y="8866"/>
                  </a:lnTo>
                  <a:lnTo>
                    <a:pt x="11846" y="8793"/>
                  </a:lnTo>
                  <a:lnTo>
                    <a:pt x="11944" y="8720"/>
                  </a:lnTo>
                  <a:lnTo>
                    <a:pt x="12017" y="8647"/>
                  </a:lnTo>
                  <a:lnTo>
                    <a:pt x="12090" y="8549"/>
                  </a:lnTo>
                  <a:lnTo>
                    <a:pt x="12139" y="8451"/>
                  </a:lnTo>
                  <a:lnTo>
                    <a:pt x="12163" y="8329"/>
                  </a:lnTo>
                  <a:lnTo>
                    <a:pt x="12188" y="8207"/>
                  </a:lnTo>
                  <a:lnTo>
                    <a:pt x="12286" y="7328"/>
                  </a:lnTo>
                  <a:lnTo>
                    <a:pt x="12261" y="7206"/>
                  </a:lnTo>
                  <a:lnTo>
                    <a:pt x="12237" y="7083"/>
                  </a:lnTo>
                  <a:lnTo>
                    <a:pt x="12188" y="6986"/>
                  </a:lnTo>
                  <a:lnTo>
                    <a:pt x="12139" y="6888"/>
                  </a:lnTo>
                  <a:lnTo>
                    <a:pt x="12066" y="6790"/>
                  </a:lnTo>
                  <a:lnTo>
                    <a:pt x="11968" y="6717"/>
                  </a:lnTo>
                  <a:lnTo>
                    <a:pt x="11748" y="6571"/>
                  </a:lnTo>
                  <a:lnTo>
                    <a:pt x="11504" y="6448"/>
                  </a:lnTo>
                  <a:lnTo>
                    <a:pt x="11211" y="6351"/>
                  </a:lnTo>
                  <a:lnTo>
                    <a:pt x="10893" y="6278"/>
                  </a:lnTo>
                  <a:lnTo>
                    <a:pt x="10576" y="6229"/>
                  </a:lnTo>
                  <a:lnTo>
                    <a:pt x="9892" y="6131"/>
                  </a:lnTo>
                  <a:lnTo>
                    <a:pt x="8842" y="6033"/>
                  </a:lnTo>
                  <a:lnTo>
                    <a:pt x="7596" y="5960"/>
                  </a:lnTo>
                  <a:lnTo>
                    <a:pt x="6326" y="5887"/>
                  </a:lnTo>
                  <a:lnTo>
                    <a:pt x="6497" y="5594"/>
                  </a:lnTo>
                  <a:lnTo>
                    <a:pt x="6644" y="5252"/>
                  </a:lnTo>
                  <a:lnTo>
                    <a:pt x="6790" y="4885"/>
                  </a:lnTo>
                  <a:lnTo>
                    <a:pt x="6888" y="4495"/>
                  </a:lnTo>
                  <a:lnTo>
                    <a:pt x="6986" y="4104"/>
                  </a:lnTo>
                  <a:lnTo>
                    <a:pt x="7083" y="3689"/>
                  </a:lnTo>
                  <a:lnTo>
                    <a:pt x="7181" y="2883"/>
                  </a:lnTo>
                  <a:lnTo>
                    <a:pt x="7254" y="2150"/>
                  </a:lnTo>
                  <a:lnTo>
                    <a:pt x="7303" y="1539"/>
                  </a:lnTo>
                  <a:lnTo>
                    <a:pt x="7303" y="978"/>
                  </a:lnTo>
                  <a:lnTo>
                    <a:pt x="7303" y="807"/>
                  </a:lnTo>
                  <a:lnTo>
                    <a:pt x="7230" y="611"/>
                  </a:lnTo>
                  <a:lnTo>
                    <a:pt x="7157" y="465"/>
                  </a:lnTo>
                  <a:lnTo>
                    <a:pt x="7035" y="318"/>
                  </a:lnTo>
                  <a:lnTo>
                    <a:pt x="6888" y="172"/>
                  </a:lnTo>
                  <a:lnTo>
                    <a:pt x="6717" y="98"/>
                  </a:lnTo>
                  <a:lnTo>
                    <a:pt x="6522" y="25"/>
                  </a:lnTo>
                  <a:lnTo>
                    <a:pt x="6326"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Shape 1004"/>
          <p:cNvGrpSpPr/>
          <p:nvPr/>
        </p:nvGrpSpPr>
        <p:grpSpPr>
          <a:xfrm>
            <a:off x="511670" y="3739117"/>
            <a:ext cx="287102" cy="468030"/>
            <a:chOff x="6730350" y="2315900"/>
            <a:chExt cx="257700" cy="420100"/>
          </a:xfrm>
        </p:grpSpPr>
        <p:sp>
          <p:nvSpPr>
            <p:cNvPr id="23" name="Shape 1005"/>
            <p:cNvSpPr/>
            <p:nvPr/>
          </p:nvSpPr>
          <p:spPr>
            <a:xfrm>
              <a:off x="6807900" y="26712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Shape 1006"/>
            <p:cNvSpPr/>
            <p:nvPr/>
          </p:nvSpPr>
          <p:spPr>
            <a:xfrm>
              <a:off x="6807900" y="2636450"/>
              <a:ext cx="102600" cy="22625"/>
            </a:xfrm>
            <a:custGeom>
              <a:avLst/>
              <a:gdLst/>
              <a:ahLst/>
              <a:cxnLst/>
              <a:rect l="0" t="0" r="0" b="0"/>
              <a:pathLst>
                <a:path w="4104" h="905" extrusionOk="0">
                  <a:moveTo>
                    <a:pt x="1" y="1"/>
                  </a:moveTo>
                  <a:lnTo>
                    <a:pt x="1" y="905"/>
                  </a:lnTo>
                  <a:lnTo>
                    <a:pt x="4104" y="905"/>
                  </a:lnTo>
                  <a:lnTo>
                    <a:pt x="4104"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hape 1007"/>
            <p:cNvSpPr/>
            <p:nvPr/>
          </p:nvSpPr>
          <p:spPr>
            <a:xfrm>
              <a:off x="6807900" y="2706075"/>
              <a:ext cx="102600" cy="29925"/>
            </a:xfrm>
            <a:custGeom>
              <a:avLst/>
              <a:gdLst/>
              <a:ahLst/>
              <a:cxnLst/>
              <a:rect l="0" t="0" r="0" b="0"/>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Shape 1008"/>
            <p:cNvSpPr/>
            <p:nvPr/>
          </p:nvSpPr>
          <p:spPr>
            <a:xfrm>
              <a:off x="6811575" y="2463675"/>
              <a:ext cx="95275" cy="160600"/>
            </a:xfrm>
            <a:custGeom>
              <a:avLst/>
              <a:gdLst/>
              <a:ahLst/>
              <a:cxnLst/>
              <a:rect l="0" t="0" r="0" b="0"/>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Shape 1009"/>
            <p:cNvSpPr/>
            <p:nvPr/>
          </p:nvSpPr>
          <p:spPr>
            <a:xfrm>
              <a:off x="6730350" y="2315900"/>
              <a:ext cx="257700" cy="308375"/>
            </a:xfrm>
            <a:custGeom>
              <a:avLst/>
              <a:gdLst/>
              <a:ahLst/>
              <a:cxnLst/>
              <a:rect l="0" t="0" r="0" b="0"/>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Rectangle 27"/>
          <p:cNvSpPr/>
          <p:nvPr/>
        </p:nvSpPr>
        <p:spPr>
          <a:xfrm>
            <a:off x="1085997" y="1331204"/>
            <a:ext cx="1972015"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Montserrat Light" panose="020B0604020202020204" charset="0"/>
                <a:cs typeface="Montserrat Light" panose="020B0604020202020204" charset="0"/>
              </a:rPr>
              <a:t>Déan seiceáil ar do shocruithe</a:t>
            </a:r>
          </a:p>
        </p:txBody>
      </p:sp>
      <p:sp>
        <p:nvSpPr>
          <p:cNvPr id="29" name="Rectangle 28"/>
          <p:cNvSpPr/>
          <p:nvPr/>
        </p:nvSpPr>
        <p:spPr>
          <a:xfrm>
            <a:off x="1118904" y="1924471"/>
            <a:ext cx="1486304"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Montserrat Light" panose="020B0604020202020204" charset="0"/>
                <a:cs typeface="Montserrat Light" panose="020B0604020202020204" charset="0"/>
              </a:rPr>
              <a:t>Déan taighde </a:t>
            </a:r>
          </a:p>
        </p:txBody>
      </p:sp>
      <p:sp>
        <p:nvSpPr>
          <p:cNvPr id="30" name="Rectangle 29"/>
          <p:cNvSpPr/>
          <p:nvPr/>
        </p:nvSpPr>
        <p:spPr>
          <a:xfrm>
            <a:off x="1085997" y="2570339"/>
            <a:ext cx="2420856"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Montserrat Light" panose="020B0604020202020204" charset="0"/>
                <a:cs typeface="Montserrat Light" panose="020B0604020202020204" charset="0"/>
              </a:rPr>
              <a:t>Cruthaigh pasfhocail láidre</a:t>
            </a:r>
          </a:p>
        </p:txBody>
      </p:sp>
      <p:sp>
        <p:nvSpPr>
          <p:cNvPr id="31" name="Rectangle 30"/>
          <p:cNvSpPr/>
          <p:nvPr/>
        </p:nvSpPr>
        <p:spPr>
          <a:xfrm>
            <a:off x="1098065" y="3150038"/>
            <a:ext cx="1527982"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Montserrat Light" panose="020B0604020202020204" charset="0"/>
                <a:cs typeface="Montserrat Light" panose="020B0604020202020204" charset="0"/>
              </a:rPr>
              <a:t>Bí cineálta ar líne </a:t>
            </a:r>
          </a:p>
        </p:txBody>
      </p:sp>
      <p:sp>
        <p:nvSpPr>
          <p:cNvPr id="32" name="Rectangle 31"/>
          <p:cNvSpPr/>
          <p:nvPr/>
        </p:nvSpPr>
        <p:spPr>
          <a:xfrm>
            <a:off x="1118904" y="3859953"/>
            <a:ext cx="2182008" cy="307777"/>
          </a:xfrm>
          <a:prstGeom prst="rect">
            <a:avLst/>
          </a:prstGeom>
        </p:spPr>
        <p:txBody>
          <a:bodyPr wrap="none">
            <a:spAutoFit/>
          </a:bodyPr>
          <a:lstStyle/>
          <a:p>
            <a:pPr algn="l" rtl="0"/>
            <a:r>
              <a:rPr lang="ga" b="0" i="0" u="none" baseline="0" dirty="0">
                <a:solidFill>
                  <a:schemeClr val="bg2">
                    <a:lumMod val="75000"/>
                  </a:schemeClr>
                </a:solidFill>
                <a:latin typeface="Montserrat Light" panose="020B0604020202020204" charset="0"/>
                <a:ea typeface="Montserrat Light" panose="020B0604020202020204" charset="0"/>
                <a:cs typeface="Montserrat Light" panose="020B0604020202020204" charset="0"/>
              </a:rPr>
              <a:t>Smaoinigh sula ndéanfaidh tú postáil </a:t>
            </a:r>
          </a:p>
        </p:txBody>
      </p:sp>
      <p:pic>
        <p:nvPicPr>
          <p:cNvPr id="2" name="Picture 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452868" y="1010278"/>
            <a:ext cx="4241599" cy="2827732"/>
          </a:xfrm>
          <a:prstGeom prst="rect">
            <a:avLst/>
          </a:prstGeom>
        </p:spPr>
      </p:pic>
      <p:pic>
        <p:nvPicPr>
          <p:cNvPr id="33" name="Picture 3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81655" y="4637250"/>
            <a:ext cx="1033980" cy="418800"/>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08182" y="4737028"/>
            <a:ext cx="1570022" cy="219244"/>
          </a:xfrm>
          <a:prstGeom prst="rect">
            <a:avLst/>
          </a:prstGeom>
        </p:spPr>
      </p:pic>
      <p:pic>
        <p:nvPicPr>
          <p:cNvPr id="35" name="Shape 9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3978204" y="4737028"/>
            <a:ext cx="503451" cy="2192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15</a:t>
            </a:fld>
            <a:endParaRPr/>
          </a:p>
        </p:txBody>
      </p:sp>
      <p:grpSp>
        <p:nvGrpSpPr>
          <p:cNvPr id="7" name="Group 6"/>
          <p:cNvGrpSpPr/>
          <p:nvPr/>
        </p:nvGrpSpPr>
        <p:grpSpPr>
          <a:xfrm>
            <a:off x="5595099" y="1324160"/>
            <a:ext cx="3328774" cy="2089267"/>
            <a:chOff x="5778652" y="2557499"/>
            <a:chExt cx="3328774" cy="2089267"/>
          </a:xfrm>
        </p:grpSpPr>
        <p:sp>
          <p:nvSpPr>
            <p:cNvPr id="8" name="TextBox 7"/>
            <p:cNvSpPr txBox="1"/>
            <p:nvPr/>
          </p:nvSpPr>
          <p:spPr>
            <a:xfrm>
              <a:off x="6464522" y="4167693"/>
              <a:ext cx="2642904" cy="300082"/>
            </a:xfrm>
            <a:prstGeom prst="rect">
              <a:avLst/>
            </a:prstGeom>
            <a:noFill/>
          </p:spPr>
          <p:txBody>
            <a:bodyPr wrap="square" rtlCol="0">
              <a:spAutoFit/>
            </a:bodyPr>
            <a:lstStyle/>
            <a:p>
              <a:endParaRPr lang="ga" sz="1350" dirty="0">
                <a:solidFill>
                  <a:prstClr val="black"/>
                </a:solidFill>
                <a:latin typeface="Montserrat Light" panose="020B0604020202020204" charset="0"/>
                <a:ea typeface="Roboto Light" charset="0"/>
                <a:cs typeface="Roboto Light" charset="0"/>
              </a:endParaRPr>
            </a:p>
          </p:txBody>
        </p:sp>
        <p:sp>
          <p:nvSpPr>
            <p:cNvPr id="9" name="TextBox 8"/>
            <p:cNvSpPr txBox="1"/>
            <p:nvPr/>
          </p:nvSpPr>
          <p:spPr>
            <a:xfrm>
              <a:off x="6464523" y="3380262"/>
              <a:ext cx="1928980" cy="300082"/>
            </a:xfrm>
            <a:prstGeom prst="rect">
              <a:avLst/>
            </a:prstGeom>
            <a:noFill/>
          </p:spPr>
          <p:txBody>
            <a:bodyPr wrap="square" rtlCol="0">
              <a:spAutoFit/>
            </a:bodyPr>
            <a:lstStyle/>
            <a:p>
              <a:endParaRPr lang="ga" sz="1350" dirty="0">
                <a:solidFill>
                  <a:prstClr val="black"/>
                </a:solidFill>
                <a:latin typeface="Montserrat Light" panose="020B0604020202020204" charset="0"/>
                <a:ea typeface="Roboto Light" charset="0"/>
                <a:cs typeface="Roboto Light" charset="0"/>
              </a:endParaRPr>
            </a:p>
          </p:txBody>
        </p:sp>
        <p:sp>
          <p:nvSpPr>
            <p:cNvPr id="10" name="TextBox 9"/>
            <p:cNvSpPr txBox="1"/>
            <p:nvPr/>
          </p:nvSpPr>
          <p:spPr>
            <a:xfrm>
              <a:off x="6464522" y="2580941"/>
              <a:ext cx="2160027" cy="300082"/>
            </a:xfrm>
            <a:prstGeom prst="rect">
              <a:avLst/>
            </a:prstGeom>
            <a:noFill/>
          </p:spPr>
          <p:txBody>
            <a:bodyPr wrap="square" rtlCol="0">
              <a:spAutoFit/>
            </a:bodyPr>
            <a:lstStyle/>
            <a:p>
              <a:endParaRPr lang="ga" sz="1350" dirty="0">
                <a:solidFill>
                  <a:prstClr val="black"/>
                </a:solidFill>
                <a:latin typeface="Montserrat Light" panose="020B0604020202020204" charset="0"/>
                <a:ea typeface="Roboto Light" charset="0"/>
                <a:cs typeface="Roboto Light" charset="0"/>
              </a:endParaRP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ÁBHAR </a:t>
            </a:r>
            <a:r>
              <a:rPr lang="ga" sz="2250" b="1" i="0" u="none" baseline="0">
                <a:solidFill>
                  <a:srgbClr val="FFC000"/>
                </a:solidFill>
                <a:latin typeface="Montserrat" panose="020B0604020202020204" charset="0"/>
                <a:ea typeface="Roboto Light" panose="02000000000000000000" pitchFamily="2" charset="0"/>
                <a:cs typeface="Oswald" panose="02000503000000000000" pitchFamily="2" charset="0"/>
              </a:rPr>
              <a:t>NEAMHOIRIÚNACH</a:t>
            </a:r>
          </a:p>
        </p:txBody>
      </p:sp>
      <p:grpSp>
        <p:nvGrpSpPr>
          <p:cNvPr id="15" name="Group 14"/>
          <p:cNvGrpSpPr/>
          <p:nvPr/>
        </p:nvGrpSpPr>
        <p:grpSpPr>
          <a:xfrm>
            <a:off x="461217" y="9952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19" name="Oval 18"/>
          <p:cNvSpPr/>
          <p:nvPr/>
        </p:nvSpPr>
        <p:spPr>
          <a:xfrm>
            <a:off x="5596794" y="37001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5" name="Picture 2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8242" y="1547764"/>
            <a:ext cx="3694805" cy="2341591"/>
          </a:xfrm>
          <a:prstGeom prst="rect">
            <a:avLst/>
          </a:prstGeom>
        </p:spPr>
      </p:pic>
      <p:sp>
        <p:nvSpPr>
          <p:cNvPr id="2" name="Rectangle 1"/>
          <p:cNvSpPr/>
          <p:nvPr/>
        </p:nvSpPr>
        <p:spPr>
          <a:xfrm>
            <a:off x="6209824" y="1456399"/>
            <a:ext cx="1933543"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Roboto Light" charset="0"/>
                <a:cs typeface="Roboto Light" charset="0"/>
              </a:rPr>
              <a:t>ÁBHAR FORÉIGNEACH</a:t>
            </a:r>
          </a:p>
        </p:txBody>
      </p:sp>
      <p:sp>
        <p:nvSpPr>
          <p:cNvPr id="3" name="Rectangle 2"/>
          <p:cNvSpPr/>
          <p:nvPr/>
        </p:nvSpPr>
        <p:spPr>
          <a:xfrm>
            <a:off x="6209824" y="2251525"/>
            <a:ext cx="1675459"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Roboto Light" charset="0"/>
                <a:cs typeface="Roboto Light" charset="0"/>
              </a:rPr>
              <a:t>PORNAGRAFAÍOCHT</a:t>
            </a:r>
          </a:p>
        </p:txBody>
      </p:sp>
      <p:sp>
        <p:nvSpPr>
          <p:cNvPr id="22" name="Rectangle 21"/>
          <p:cNvSpPr/>
          <p:nvPr/>
        </p:nvSpPr>
        <p:spPr>
          <a:xfrm>
            <a:off x="6209824" y="3012334"/>
            <a:ext cx="1901483"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Roboto Light" charset="0"/>
                <a:cs typeface="Roboto Light" charset="0"/>
              </a:rPr>
              <a:t>FUATH A CHUR CHUN CINN</a:t>
            </a:r>
          </a:p>
        </p:txBody>
      </p:sp>
      <p:sp>
        <p:nvSpPr>
          <p:cNvPr id="23" name="Rectangle 22"/>
          <p:cNvSpPr/>
          <p:nvPr/>
        </p:nvSpPr>
        <p:spPr>
          <a:xfrm>
            <a:off x="6209824" y="3823312"/>
            <a:ext cx="2767104" cy="307777"/>
          </a:xfrm>
          <a:prstGeom prst="rect">
            <a:avLst/>
          </a:prstGeom>
        </p:spPr>
        <p:txBody>
          <a:bodyPr wrap="none">
            <a:spAutoFit/>
          </a:bodyPr>
          <a:lstStyle/>
          <a:p>
            <a:pPr algn="l" rtl="0"/>
            <a:r>
              <a:rPr lang="ga" b="0" i="0" u="none" baseline="0">
                <a:solidFill>
                  <a:schemeClr val="bg2">
                    <a:lumMod val="75000"/>
                  </a:schemeClr>
                </a:solidFill>
                <a:latin typeface="Montserrat Light" panose="020B0604020202020204" charset="0"/>
                <a:ea typeface="Roboto Light" charset="0"/>
                <a:cs typeface="Roboto Light" charset="0"/>
              </a:rPr>
              <a:t>FAISNÉIS NEAMHIONTAOFA</a:t>
            </a:r>
          </a:p>
        </p:txBody>
      </p:sp>
      <p:pic>
        <p:nvPicPr>
          <p:cNvPr id="24" name="Picture 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41573" y="4540450"/>
            <a:ext cx="1033980" cy="418800"/>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8100" y="4640228"/>
            <a:ext cx="1570022" cy="219244"/>
          </a:xfrm>
          <a:prstGeom prst="rect">
            <a:avLst/>
          </a:prstGeom>
        </p:spPr>
      </p:pic>
      <p:pic>
        <p:nvPicPr>
          <p:cNvPr id="31"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2938122" y="4640228"/>
            <a:ext cx="503451" cy="219243"/>
          </a:xfrm>
          <a:prstGeom prst="rect">
            <a:avLst/>
          </a:prstGeom>
          <a:noFill/>
          <a:ln>
            <a:noFill/>
          </a:ln>
        </p:spPr>
      </p:pic>
    </p:spTree>
    <p:extLst>
      <p:ext uri="{BB962C8B-B14F-4D97-AF65-F5344CB8AC3E}">
        <p14:creationId xmlns:p14="http://schemas.microsoft.com/office/powerpoint/2010/main" val="217277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16</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AG LABHAIRT LE DO PHÁISTE FAOI PHORNAGRAFAÍOCHT </a:t>
            </a:r>
          </a:p>
        </p:txBody>
      </p:sp>
      <p:sp>
        <p:nvSpPr>
          <p:cNvPr id="5" name="Rectangle 4"/>
          <p:cNvSpPr/>
          <p:nvPr/>
        </p:nvSpPr>
        <p:spPr>
          <a:xfrm>
            <a:off x="691851" y="4442074"/>
            <a:ext cx="7114839" cy="523220"/>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1" i="0" u="none" baseline="0">
                <a:latin typeface="Montserrat" panose="020B0604020202020204" charset="0"/>
                <a:ea typeface="Montserrat" panose="020B0604020202020204" charset="0"/>
                <a:cs typeface="Montserrat" panose="020B0604020202020204" charset="0"/>
                <a:hlinkClick r:id="rId3"/>
              </a:rPr>
              <a:t>https://vimeo.com/200804644</a:t>
            </a:r>
            <a:endParaRPr lang="ga" b="1" dirty="0">
              <a:latin typeface="Montserrat" panose="020B0604020202020204" charset="0"/>
            </a:endParaRPr>
          </a:p>
          <a:p>
            <a:endParaRPr lang="ga" b="1" dirty="0">
              <a:latin typeface="Montserrat" panose="020B060402020202020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5770" y="911766"/>
            <a:ext cx="5795732" cy="3248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3895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17</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AG LABHAIRT LE DO PHÁISTE FAOI GHNÉASTÉACSÁIL</a:t>
            </a:r>
          </a:p>
        </p:txBody>
      </p:sp>
      <p:sp>
        <p:nvSpPr>
          <p:cNvPr id="5" name="Rectangle 4"/>
          <p:cNvSpPr/>
          <p:nvPr/>
        </p:nvSpPr>
        <p:spPr>
          <a:xfrm>
            <a:off x="691851" y="4442074"/>
            <a:ext cx="7114839" cy="307777"/>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https://vimeo.com/353983237</a:t>
            </a: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9797" y="761875"/>
            <a:ext cx="4569750" cy="3001615"/>
          </a:xfrm>
          <a:prstGeom prst="rect">
            <a:avLst/>
          </a:prstGeom>
        </p:spPr>
      </p:pic>
      <p:sp>
        <p:nvSpPr>
          <p:cNvPr id="10" name="Shape 837"/>
          <p:cNvSpPr/>
          <p:nvPr/>
        </p:nvSpPr>
        <p:spPr>
          <a:xfrm>
            <a:off x="831059" y="761875"/>
            <a:ext cx="4727226" cy="3680199"/>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1425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18</a:t>
            </a:fld>
            <a:endParaRPr/>
          </a:p>
        </p:txBody>
      </p:sp>
      <p:sp>
        <p:nvSpPr>
          <p:cNvPr id="21" name="1 Marcador de texto"/>
          <p:cNvSpPr txBox="1">
            <a:spLocks/>
          </p:cNvSpPr>
          <p:nvPr/>
        </p:nvSpPr>
        <p:spPr>
          <a:xfrm>
            <a:off x="554623" y="128719"/>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sz="2400" b="1" i="0" u="none" baseline="0">
                <a:latin typeface="Montserrat" panose="020B0604020202020204" charset="0"/>
                <a:ea typeface="Montserrat" panose="020B0604020202020204" charset="0"/>
                <a:cs typeface="Montserrat" panose="020B0604020202020204" charset="0"/>
              </a:rPr>
              <a:t>FÍSEÁN </a:t>
            </a:r>
            <a:r>
              <a:rPr lang="ga" sz="2400" b="1" i="0" u="none" baseline="0">
                <a:solidFill>
                  <a:srgbClr val="FFC000"/>
                </a:solidFill>
                <a:latin typeface="Montserrat" panose="020B0604020202020204" charset="0"/>
                <a:ea typeface="Montserrat" panose="020B0604020202020204" charset="0"/>
                <a:cs typeface="Montserrat" panose="020B0604020202020204" charset="0"/>
              </a:rPr>
              <a:t>&gt;&gt;&gt; </a:t>
            </a:r>
            <a:r>
              <a:rPr lang="ga" sz="2400" b="1" i="0" u="none" baseline="0">
                <a:solidFill>
                  <a:srgbClr val="FF0000"/>
                </a:solidFill>
                <a:latin typeface="Montserrat" panose="020B0604020202020204" charset="0"/>
                <a:ea typeface="Montserrat" panose="020B0604020202020204" charset="0"/>
                <a:cs typeface="Montserrat" panose="020B0604020202020204" charset="0"/>
              </a:rPr>
              <a:t>GO DEO/FOREVER</a:t>
            </a:r>
          </a:p>
        </p:txBody>
      </p:sp>
      <p:sp>
        <p:nvSpPr>
          <p:cNvPr id="5" name="Rectangle 4"/>
          <p:cNvSpPr/>
          <p:nvPr/>
        </p:nvSpPr>
        <p:spPr>
          <a:xfrm>
            <a:off x="691851" y="4442074"/>
            <a:ext cx="7114839" cy="738664"/>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1" i="0" u="none" baseline="0">
                <a:latin typeface="Montserrat" panose="020B0604020202020204" charset="0"/>
                <a:ea typeface="Montserrat" panose="020B0604020202020204" charset="0"/>
                <a:cs typeface="Montserrat" panose="020B0604020202020204" charset="0"/>
                <a:hlinkClick r:id="rId3"/>
              </a:rPr>
              <a:t>https://vimeo.com/154299804</a:t>
            </a:r>
            <a:endParaRPr lang="ga" b="1" dirty="0">
              <a:latin typeface="Montserrat" panose="020B0604020202020204" charset="0"/>
            </a:endParaRPr>
          </a:p>
          <a:p>
            <a:endParaRPr lang="ga" b="1" dirty="0">
              <a:latin typeface="Montserrat" panose="020B0604020202020204" charset="0"/>
            </a:endParaRPr>
          </a:p>
          <a:p>
            <a:endParaRPr lang="ga" b="1" dirty="0">
              <a:latin typeface="Montserrat" panose="020B060402020202020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851" y="838305"/>
            <a:ext cx="5589380" cy="313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274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9" name="Group 8"/>
          <p:cNvGrpSpPr/>
          <p:nvPr/>
        </p:nvGrpSpPr>
        <p:grpSpPr>
          <a:xfrm>
            <a:off x="5717416" y="954233"/>
            <a:ext cx="3327080" cy="2114917"/>
            <a:chOff x="5780346" y="2531849"/>
            <a:chExt cx="3327080" cy="2114917"/>
          </a:xfrm>
        </p:grpSpPr>
        <p:sp>
          <p:nvSpPr>
            <p:cNvPr id="10" name="TextBox 9"/>
            <p:cNvSpPr txBox="1"/>
            <p:nvPr/>
          </p:nvSpPr>
          <p:spPr>
            <a:xfrm>
              <a:off x="6464522" y="4245467"/>
              <a:ext cx="2642904" cy="300082"/>
            </a:xfrm>
            <a:prstGeom prst="rect">
              <a:avLst/>
            </a:prstGeom>
            <a:noFill/>
          </p:spPr>
          <p:txBody>
            <a:bodyPr wrap="square" rtlCol="0">
              <a:spAutoFit/>
            </a:bodyPr>
            <a:lstStyle/>
            <a:p>
              <a:pPr algn="l" rtl="0"/>
              <a:r>
                <a:rPr lang="ga" sz="1350" b="0" i="0" u="none" baseline="0">
                  <a:solidFill>
                    <a:prstClr val="black"/>
                  </a:solidFill>
                  <a:latin typeface="Montserrat Light" panose="020B0604020202020204" charset="0"/>
                  <a:ea typeface="Roboto Light" charset="0"/>
                  <a:cs typeface="Roboto Light" charset="0"/>
                </a:rPr>
                <a:t>Ag rá níl!</a:t>
              </a:r>
            </a:p>
          </p:txBody>
        </p:sp>
        <p:sp>
          <p:nvSpPr>
            <p:cNvPr id="11" name="TextBox 10"/>
            <p:cNvSpPr txBox="1"/>
            <p:nvPr/>
          </p:nvSpPr>
          <p:spPr>
            <a:xfrm>
              <a:off x="6464523" y="3380262"/>
              <a:ext cx="1928980" cy="507831"/>
            </a:xfrm>
            <a:prstGeom prst="rect">
              <a:avLst/>
            </a:prstGeom>
            <a:noFill/>
          </p:spPr>
          <p:txBody>
            <a:bodyPr wrap="square" rtlCol="0">
              <a:spAutoFit/>
            </a:bodyPr>
            <a:lstStyle/>
            <a:p>
              <a:pPr algn="l" rtl="0"/>
              <a:r>
                <a:rPr lang="ga" sz="1350" b="0" i="0" u="none" baseline="0">
                  <a:solidFill>
                    <a:prstClr val="black"/>
                  </a:solidFill>
                  <a:latin typeface="Montserrat Light" panose="020B0604020202020204" charset="0"/>
                  <a:ea typeface="Roboto Light" charset="0"/>
                  <a:cs typeface="Roboto Light" charset="0"/>
                </a:rPr>
                <a:t>Cad atá ceart go leor a roinnt ar líne?</a:t>
              </a:r>
            </a:p>
          </p:txBody>
        </p:sp>
        <p:sp>
          <p:nvSpPr>
            <p:cNvPr id="12" name="TextBox 11"/>
            <p:cNvSpPr txBox="1"/>
            <p:nvPr/>
          </p:nvSpPr>
          <p:spPr>
            <a:xfrm>
              <a:off x="6464522" y="2531849"/>
              <a:ext cx="2160027" cy="507831"/>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Cad is faisnéis phearsanta ann?</a:t>
              </a:r>
            </a:p>
          </p:txBody>
        </p:sp>
        <p:sp>
          <p:nvSpPr>
            <p:cNvPr id="13" name="Oval 12"/>
            <p:cNvSpPr/>
            <p:nvPr/>
          </p:nvSpPr>
          <p:spPr>
            <a:xfrm>
              <a:off x="5780346" y="3356820"/>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4" name="Oval 13"/>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5" name="Oval 14"/>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6" name="1 Marcador de texto"/>
          <p:cNvSpPr txBox="1">
            <a:spLocks/>
          </p:cNvSpPr>
          <p:nvPr/>
        </p:nvSpPr>
        <p:spPr>
          <a:xfrm>
            <a:off x="454584" y="25959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C00000"/>
                </a:solidFill>
                <a:latin typeface="Montserrat" panose="020B0604020202020204" charset="0"/>
                <a:ea typeface="Roboto Light" panose="02000000000000000000" pitchFamily="2" charset="0"/>
                <a:cs typeface="Oswald" panose="02000503000000000000" pitchFamily="2" charset="0"/>
              </a:rPr>
              <a:t>ÍOMHÁNNA A CHOMHROINNT // </a:t>
            </a:r>
            <a:r>
              <a:rPr lang="ga" sz="2250" b="1" i="0" u="none" baseline="0">
                <a:latin typeface="Montserrat" panose="020B0604020202020204" charset="0"/>
                <a:ea typeface="Roboto Light" panose="02000000000000000000" pitchFamily="2" charset="0"/>
                <a:cs typeface="Oswald" panose="02000503000000000000" pitchFamily="2" charset="0"/>
              </a:rPr>
              <a:t>ÁBHAR CAINTE:</a:t>
            </a:r>
            <a:endParaRPr lang="ga" sz="2250" dirty="0">
              <a:solidFill>
                <a:srgbClr val="F05E43"/>
              </a:solidFill>
              <a:latin typeface="Montserrat" panose="020B0604020202020204" charset="0"/>
              <a:ea typeface="Roboto Light" panose="02000000000000000000" pitchFamily="2" charset="0"/>
              <a:cs typeface="Oswald" panose="02000503000000000000" pitchFamily="2" charset="0"/>
            </a:endParaRPr>
          </a:p>
        </p:txBody>
      </p:sp>
      <p:grpSp>
        <p:nvGrpSpPr>
          <p:cNvPr id="17" name="Group 16"/>
          <p:cNvGrpSpPr/>
          <p:nvPr/>
        </p:nvGrpSpPr>
        <p:grpSpPr>
          <a:xfrm>
            <a:off x="626012" y="888364"/>
            <a:ext cx="4710233" cy="3525314"/>
            <a:chOff x="531239" y="2245625"/>
            <a:chExt cx="4710233" cy="352531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9" name="Rectangle 18"/>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20" name="TextBox 19"/>
          <p:cNvSpPr txBox="1"/>
          <p:nvPr/>
        </p:nvSpPr>
        <p:spPr>
          <a:xfrm>
            <a:off x="6401592" y="3378457"/>
            <a:ext cx="2642904" cy="300082"/>
          </a:xfrm>
          <a:prstGeom prst="rect">
            <a:avLst/>
          </a:prstGeom>
          <a:noFill/>
        </p:spPr>
        <p:txBody>
          <a:bodyPr wrap="square" rtlCol="0">
            <a:spAutoFit/>
          </a:bodyPr>
          <a:lstStyle/>
          <a:p>
            <a:pPr algn="l" rtl="0"/>
            <a:r>
              <a:rPr lang="ga" sz="1350" b="0" i="0" u="none" baseline="0">
                <a:solidFill>
                  <a:prstClr val="black"/>
                </a:solidFill>
                <a:latin typeface="Montserrat Light" panose="020B0604020202020204" charset="0"/>
                <a:ea typeface="Roboto Light" charset="0"/>
                <a:cs typeface="Roboto Light" charset="0"/>
              </a:rPr>
              <a:t>Próifílí Bréagacha...</a:t>
            </a:r>
          </a:p>
        </p:txBody>
      </p:sp>
      <p:sp>
        <p:nvSpPr>
          <p:cNvPr id="21" name="Oval 20"/>
          <p:cNvSpPr/>
          <p:nvPr/>
        </p:nvSpPr>
        <p:spPr>
          <a:xfrm>
            <a:off x="5717415" y="324443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3" name="Picture 2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1288" y="4569137"/>
            <a:ext cx="2228246" cy="492670"/>
          </a:xfrm>
          <a:prstGeom prst="rect">
            <a:avLst/>
          </a:prstGeom>
        </p:spPr>
      </p:pic>
      <p:pic>
        <p:nvPicPr>
          <p:cNvPr id="2" name="Picture 1"/>
          <p:cNvPicPr>
            <a:picLocks noChangeAspect="1"/>
          </p:cNvPicPr>
          <p:nvPr/>
        </p:nvPicPr>
        <p:blipFill rotWithShape="1">
          <a:blip r:embed="rId5" cstate="hqprint">
            <a:extLst>
              <a:ext uri="{28A0092B-C50C-407E-A947-70E740481C1C}">
                <a14:useLocalDpi xmlns:a14="http://schemas.microsoft.com/office/drawing/2010/main"/>
              </a:ext>
            </a:extLst>
          </a:blip>
          <a:srcRect b="-1"/>
          <a:stretch/>
        </p:blipFill>
        <p:spPr>
          <a:xfrm>
            <a:off x="1162372" y="1224840"/>
            <a:ext cx="3781587" cy="2824983"/>
          </a:xfrm>
          <a:prstGeom prst="rect">
            <a:avLst/>
          </a:prstGeom>
        </p:spPr>
      </p:pic>
      <p:sp>
        <p:nvSpPr>
          <p:cNvPr id="22" name="Oval 21"/>
          <p:cNvSpPr/>
          <p:nvPr/>
        </p:nvSpPr>
        <p:spPr>
          <a:xfrm>
            <a:off x="5717415" y="4066622"/>
            <a:ext cx="502515" cy="502515"/>
          </a:xfrm>
          <a:prstGeom prst="ellipse">
            <a:avLst/>
          </a:prstGeom>
          <a:solidFill>
            <a:srgbClr val="7030A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27" name="TextBox 26"/>
          <p:cNvSpPr txBox="1"/>
          <p:nvPr/>
        </p:nvSpPr>
        <p:spPr>
          <a:xfrm>
            <a:off x="6399700" y="4061306"/>
            <a:ext cx="2642904" cy="507831"/>
          </a:xfrm>
          <a:prstGeom prst="rect">
            <a:avLst/>
          </a:prstGeom>
          <a:noFill/>
        </p:spPr>
        <p:txBody>
          <a:bodyPr wrap="square" rtlCol="0">
            <a:spAutoFit/>
          </a:bodyPr>
          <a:lstStyle/>
          <a:p>
            <a:pPr algn="l" rtl="0"/>
            <a:r>
              <a:rPr lang="ga" sz="1350" b="0" i="0" u="none" baseline="0">
                <a:solidFill>
                  <a:prstClr val="black"/>
                </a:solidFill>
                <a:latin typeface="Montserrat Light" panose="020B0604020202020204" charset="0"/>
                <a:ea typeface="Roboto Light" charset="0"/>
                <a:cs typeface="Roboto Light" charset="0"/>
              </a:rPr>
              <a:t>Ag roinnt gan </a:t>
            </a:r>
          </a:p>
          <a:p>
            <a:pPr algn="l" rtl="0"/>
            <a:r>
              <a:rPr lang="ga" sz="1350" b="0" i="0" u="none" baseline="0">
                <a:solidFill>
                  <a:prstClr val="black"/>
                </a:solidFill>
                <a:latin typeface="Montserrat Light" panose="020B0604020202020204" charset="0"/>
                <a:ea typeface="Roboto Light" charset="0"/>
                <a:cs typeface="Roboto Light" charset="0"/>
              </a:rPr>
              <a:t>chead</a:t>
            </a:r>
          </a:p>
        </p:txBody>
      </p:sp>
      <p:pic>
        <p:nvPicPr>
          <p:cNvPr id="28" name="Picture 2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683435" y="4679412"/>
            <a:ext cx="1033980" cy="418800"/>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09962" y="4779190"/>
            <a:ext cx="1570022" cy="219244"/>
          </a:xfrm>
          <a:prstGeom prst="rect">
            <a:avLst/>
          </a:prstGeom>
        </p:spPr>
      </p:pic>
      <p:pic>
        <p:nvPicPr>
          <p:cNvPr id="30"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4179984" y="4779190"/>
            <a:ext cx="503451" cy="2192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ctrTitle" idx="4294967295"/>
          </p:nvPr>
        </p:nvSpPr>
        <p:spPr>
          <a:xfrm>
            <a:off x="685799" y="814295"/>
            <a:ext cx="3954900" cy="950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ga" sz="6000" b="1" i="0" u="none" baseline="0">
                <a:solidFill>
                  <a:srgbClr val="F64646"/>
                </a:solidFill>
              </a:rPr>
              <a:t>Dia duit!</a:t>
            </a:r>
            <a:endParaRPr sz="6000" dirty="0">
              <a:solidFill>
                <a:srgbClr val="F64646"/>
              </a:solidFill>
            </a:endParaRPr>
          </a:p>
        </p:txBody>
      </p:sp>
      <p:sp>
        <p:nvSpPr>
          <p:cNvPr id="642" name="Shape 642"/>
          <p:cNvSpPr txBox="1">
            <a:spLocks noGrp="1"/>
          </p:cNvSpPr>
          <p:nvPr>
            <p:ph type="subTitle" idx="4294967295"/>
          </p:nvPr>
        </p:nvSpPr>
        <p:spPr>
          <a:xfrm>
            <a:off x="685799" y="1593656"/>
            <a:ext cx="4971640" cy="25821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ga" sz="1800" b="1" i="0" u="none" baseline="0" dirty="0">
                <a:latin typeface="Montserrat"/>
                <a:ea typeface="Montserrat"/>
                <a:cs typeface="Montserrat"/>
                <a:sym typeface="Montserrat"/>
              </a:rPr>
              <a:t>Is mise CUIR AINM LEIS</a:t>
            </a:r>
          </a:p>
          <a:p>
            <a:pPr marL="0" lvl="0" indent="0" algn="l" rtl="0">
              <a:buNone/>
            </a:pPr>
            <a:endParaRPr lang="ga" sz="1400" dirty="0">
              <a:latin typeface="Montserrat"/>
              <a:ea typeface="Montserrat"/>
              <a:cs typeface="Montserrat"/>
              <a:sym typeface="Montserrat"/>
            </a:endParaRPr>
          </a:p>
          <a:p>
            <a:pPr marL="0" lvl="0" indent="0" algn="l" rtl="0">
              <a:buNone/>
            </a:pPr>
            <a:r>
              <a:rPr lang="ga" sz="1400" b="0" i="0" u="none" baseline="0" dirty="0">
                <a:latin typeface="Montserrat"/>
                <a:ea typeface="Montserrat"/>
                <a:cs typeface="Montserrat"/>
                <a:sym typeface="Montserrat"/>
              </a:rPr>
              <a:t>Á chómhaoiniú ag an Aontas Eorpach - an tSaoráid um Chónascadh na hEorpa &amp; an Roinn Oideachais agus Scileanna.</a:t>
            </a:r>
          </a:p>
          <a:p>
            <a:pPr marL="0" lvl="0" indent="0" algn="l" rtl="0">
              <a:buNone/>
            </a:pPr>
            <a:endParaRPr lang="ga" sz="1400" dirty="0">
              <a:latin typeface="Montserrat"/>
              <a:ea typeface="Montserrat"/>
              <a:cs typeface="Montserrat"/>
              <a:sym typeface="Montserrat"/>
            </a:endParaRPr>
          </a:p>
          <a:p>
            <a:pPr marL="0" indent="0" algn="just" rtl="0">
              <a:buNone/>
            </a:pPr>
            <a:r>
              <a:rPr lang="ga" sz="1200" b="1" i="0" u="none" baseline="0" dirty="0">
                <a:latin typeface="Arial" panose="020B0604020202020204" pitchFamily="34" charset="0"/>
                <a:ea typeface="Arial" panose="020B0604020202020204" pitchFamily="34" charset="0"/>
                <a:cs typeface="Arial" panose="020B0604020202020204" pitchFamily="34" charset="0"/>
              </a:rPr>
              <a:t>Is í aidhm iomlán na ceardlainne seo ná eolas agus scileanna a thabhairt do thuismitheoirí chun tacú leo maidir le gníomhaíocht ar líne a bpáistí.</a:t>
            </a:r>
            <a:endParaRPr lang="ga" sz="1200" b="1" dirty="0">
              <a:latin typeface="PT Sans" panose="020B0604020202020204" charset="0"/>
              <a:ea typeface="Roboto Light" panose="02000000000000000000" pitchFamily="2" charset="0"/>
              <a:cs typeface="Roboto Light" panose="02000000000000000000" pitchFamily="2" charset="0"/>
            </a:endParaRPr>
          </a:p>
          <a:p>
            <a:pPr marL="0" lvl="0" indent="0" algn="l" rtl="0">
              <a:spcBef>
                <a:spcPts val="600"/>
              </a:spcBef>
              <a:spcAft>
                <a:spcPts val="0"/>
              </a:spcAft>
              <a:buNone/>
            </a:pPr>
            <a:endParaRPr lang="ga" sz="1800" b="1" dirty="0">
              <a:latin typeface="Montserrat"/>
              <a:ea typeface="Montserrat"/>
              <a:cs typeface="Montserrat"/>
              <a:sym typeface="Montserrat"/>
            </a:endParaRPr>
          </a:p>
        </p:txBody>
      </p:sp>
      <p:sp>
        <p:nvSpPr>
          <p:cNvPr id="643" name="Shape 6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solidFill>
                  <a:schemeClr val="lt1"/>
                </a:solidFill>
              </a:rPr>
              <a:t>2</a:t>
            </a:fld>
            <a:endParaRPr>
              <a:solidFill>
                <a:schemeClr val="lt1"/>
              </a:solidFill>
            </a:endParaRPr>
          </a:p>
        </p:txBody>
      </p:sp>
      <p:pic>
        <p:nvPicPr>
          <p:cNvPr id="644" name="Shape 644"/>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4738973" y="2370540"/>
            <a:ext cx="4166131" cy="2772911"/>
          </a:xfrm>
          <a:prstGeom prst="triangle">
            <a:avLst>
              <a:gd name="adj" fmla="val 50000"/>
            </a:avLst>
          </a:prstGeom>
          <a:noFill/>
          <a:ln>
            <a:noFill/>
          </a:ln>
        </p:spPr>
      </p:pic>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657778" y="288113"/>
            <a:ext cx="2228246" cy="492670"/>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59272" y="4569829"/>
            <a:ext cx="1033980" cy="4188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799" y="4669607"/>
            <a:ext cx="1570022" cy="219244"/>
          </a:xfrm>
          <a:prstGeom prst="rect">
            <a:avLst/>
          </a:prstGeom>
        </p:spPr>
      </p:pic>
      <p:pic>
        <p:nvPicPr>
          <p:cNvPr id="16" name="Shape 9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2255821" y="4669607"/>
            <a:ext cx="503451" cy="2192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20</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sz="2400" b="1" i="0" u="none" baseline="0">
                <a:latin typeface="Montserrat" panose="020B0604020202020204" charset="0"/>
                <a:ea typeface="Montserrat" panose="020B0604020202020204" charset="0"/>
                <a:cs typeface="Montserrat" panose="020B0604020202020204" charset="0"/>
              </a:rPr>
              <a:t>FÍSEÁN </a:t>
            </a:r>
            <a:r>
              <a:rPr lang="ga" sz="2400" b="1" i="0" u="none" baseline="0">
                <a:solidFill>
                  <a:srgbClr val="FFC000"/>
                </a:solidFill>
                <a:latin typeface="Montserrat" panose="020B0604020202020204" charset="0"/>
                <a:ea typeface="Montserrat" panose="020B0604020202020204" charset="0"/>
                <a:cs typeface="Montserrat" panose="020B0604020202020204" charset="0"/>
              </a:rPr>
              <a:t>&gt;&gt;&gt; </a:t>
            </a:r>
            <a:r>
              <a:rPr lang="ga" sz="2400" b="1" i="0" u="none" baseline="0">
                <a:solidFill>
                  <a:srgbClr val="00B0F0"/>
                </a:solidFill>
                <a:latin typeface="Montserrat" panose="020B0604020202020204" charset="0"/>
                <a:ea typeface="Montserrat" panose="020B0604020202020204" charset="0"/>
                <a:cs typeface="Montserrat" panose="020B0604020202020204" charset="0"/>
              </a:rPr>
              <a:t>#BEINCTRL</a:t>
            </a:r>
          </a:p>
        </p:txBody>
      </p:sp>
      <p:sp>
        <p:nvSpPr>
          <p:cNvPr id="5" name="Rectangle 4"/>
          <p:cNvSpPr/>
          <p:nvPr/>
        </p:nvSpPr>
        <p:spPr>
          <a:xfrm>
            <a:off x="691851" y="4442074"/>
            <a:ext cx="7114839" cy="523220"/>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1" i="0" u="none" baseline="0">
                <a:latin typeface="Montserrat" panose="020B0604020202020204" charset="0"/>
                <a:ea typeface="Montserrat" panose="020B0604020202020204" charset="0"/>
                <a:cs typeface="Montserrat" panose="020B0604020202020204" charset="0"/>
                <a:hlinkClick r:id="rId3"/>
              </a:rPr>
              <a:t>https://vimeo.com/289090948</a:t>
            </a:r>
            <a:endParaRPr lang="ga" b="1" dirty="0">
              <a:latin typeface="Montserrat" panose="020B0604020202020204" charset="0"/>
            </a:endParaRPr>
          </a:p>
          <a:p>
            <a:endParaRPr lang="ga" b="1" dirty="0">
              <a:latin typeface="Montserrat" panose="020B0604020202020204"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1851" y="1099594"/>
            <a:ext cx="5673604" cy="3067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4133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21</a:t>
            </a:fld>
            <a:endParaRPr/>
          </a:p>
        </p:txBody>
      </p:sp>
      <p:grpSp>
        <p:nvGrpSpPr>
          <p:cNvPr id="7" name="Group 6"/>
          <p:cNvGrpSpPr/>
          <p:nvPr/>
        </p:nvGrpSpPr>
        <p:grpSpPr>
          <a:xfrm>
            <a:off x="5588521" y="1365528"/>
            <a:ext cx="3328774" cy="2118025"/>
            <a:chOff x="5778652" y="2557499"/>
            <a:chExt cx="3328774" cy="2118025"/>
          </a:xfrm>
        </p:grpSpPr>
        <p:sp>
          <p:nvSpPr>
            <p:cNvPr id="8" name="TextBox 7"/>
            <p:cNvSpPr txBox="1"/>
            <p:nvPr/>
          </p:nvSpPr>
          <p:spPr>
            <a:xfrm>
              <a:off x="6464522" y="4167693"/>
              <a:ext cx="2642904" cy="507831"/>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Stop an chumarsáid. Déan an duine a bhlocáil </a:t>
              </a:r>
            </a:p>
          </p:txBody>
        </p:sp>
        <p:sp>
          <p:nvSpPr>
            <p:cNvPr id="9" name="TextBox 8"/>
            <p:cNvSpPr txBox="1"/>
            <p:nvPr/>
          </p:nvSpPr>
          <p:spPr>
            <a:xfrm>
              <a:off x="6464523" y="3380262"/>
              <a:ext cx="2160026" cy="507831"/>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Coinnigh an fhianaise. Ná scrios aon rud</a:t>
              </a:r>
            </a:p>
          </p:txBody>
        </p:sp>
        <p:sp>
          <p:nvSpPr>
            <p:cNvPr id="10" name="TextBox 9"/>
            <p:cNvSpPr txBox="1"/>
            <p:nvPr/>
          </p:nvSpPr>
          <p:spPr>
            <a:xfrm>
              <a:off x="6464522" y="2580941"/>
              <a:ext cx="2160027" cy="507831"/>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Ná roinn aon rud eile. Ná híoc aon rud eile</a:t>
              </a: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TÚ FÉIN A CHOSAINT: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#BEINCTRL </a:t>
            </a: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18" name="TextBox 17"/>
          <p:cNvSpPr txBox="1"/>
          <p:nvPr/>
        </p:nvSpPr>
        <p:spPr>
          <a:xfrm>
            <a:off x="6274391" y="3782863"/>
            <a:ext cx="2642904" cy="507831"/>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Déan an fhadhb a thuairisciú don Gharda Síochána</a:t>
            </a:r>
          </a:p>
        </p:txBody>
      </p:sp>
      <p:sp>
        <p:nvSpPr>
          <p:cNvPr id="19" name="Oval 18"/>
          <p:cNvSpPr/>
          <p:nvPr/>
        </p:nvSpPr>
        <p:spPr>
          <a:xfrm>
            <a:off x="5590216" y="37594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5" name="Picture 2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6994" y="125688"/>
            <a:ext cx="2228246" cy="492670"/>
          </a:xfrm>
          <a:prstGeom prst="rect">
            <a:avLst/>
          </a:prstGeom>
        </p:spPr>
      </p:pic>
      <p:pic>
        <p:nvPicPr>
          <p:cNvPr id="22" name="Picture 2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60895" y="1365528"/>
            <a:ext cx="3781586" cy="2844830"/>
          </a:xfrm>
          <a:prstGeom prst="rect">
            <a:avLst/>
          </a:prstGeom>
        </p:spPr>
      </p:pic>
      <p:pic>
        <p:nvPicPr>
          <p:cNvPr id="21" name="Picture 2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70010" y="4579870"/>
            <a:ext cx="1033980" cy="41880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96537" y="4679648"/>
            <a:ext cx="1570022" cy="219244"/>
          </a:xfrm>
          <a:prstGeom prst="rect">
            <a:avLst/>
          </a:prstGeom>
        </p:spPr>
      </p:pic>
      <p:pic>
        <p:nvPicPr>
          <p:cNvPr id="24"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2866559" y="4679648"/>
            <a:ext cx="503451" cy="219243"/>
          </a:xfrm>
          <a:prstGeom prst="rect">
            <a:avLst/>
          </a:prstGeom>
          <a:noFill/>
          <a:ln>
            <a:noFill/>
          </a:ln>
        </p:spPr>
      </p:pic>
    </p:spTree>
    <p:extLst>
      <p:ext uri="{BB962C8B-B14F-4D97-AF65-F5344CB8AC3E}">
        <p14:creationId xmlns:p14="http://schemas.microsoft.com/office/powerpoint/2010/main" val="2087334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Ábhar Cainte </a:t>
              </a:r>
            </a:p>
          </p:txBody>
        </p:sp>
        <p:sp>
          <p:nvSpPr>
            <p:cNvPr id="13" name="TextBox 12"/>
            <p:cNvSpPr txBox="1"/>
            <p:nvPr/>
          </p:nvSpPr>
          <p:spPr>
            <a:xfrm>
              <a:off x="6464523" y="3482749"/>
              <a:ext cx="2160026"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Comhairle </a:t>
              </a:r>
            </a:p>
          </p:txBody>
        </p:sp>
        <p:sp>
          <p:nvSpPr>
            <p:cNvPr id="14" name="TextBox 13"/>
            <p:cNvSpPr txBox="1"/>
            <p:nvPr/>
          </p:nvSpPr>
          <p:spPr>
            <a:xfrm>
              <a:off x="6464522" y="2678720"/>
              <a:ext cx="2160027"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Físeáin Sainchomhairle</a:t>
              </a: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WEBWISE.IE/</a:t>
            </a:r>
            <a:r>
              <a:rPr lang="ga" sz="2250" b="1" i="0" u="none" baseline="0">
                <a:latin typeface="Montserrat" panose="020B0604020202020204" charset="0"/>
                <a:ea typeface="Roboto Light" panose="02000000000000000000" pitchFamily="2" charset="0"/>
                <a:cs typeface="Oswald" panose="02000503000000000000" pitchFamily="2" charset="0"/>
              </a:rPr>
              <a:t>TUISMITHEOIRÍ</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22" name="TextBox 21"/>
          <p:cNvSpPr txBox="1"/>
          <p:nvPr/>
        </p:nvSpPr>
        <p:spPr>
          <a:xfrm>
            <a:off x="6191456" y="3812426"/>
            <a:ext cx="2778466" cy="300082"/>
          </a:xfrm>
          <a:prstGeom prst="rect">
            <a:avLst/>
          </a:prstGeom>
          <a:noFill/>
        </p:spPr>
        <p:txBody>
          <a:bodyPr wrap="square" rtlCol="0">
            <a:spAutoFit/>
          </a:bodyPr>
          <a:lstStyle/>
          <a:p>
            <a:pPr algn="l" rtl="0" fontAlgn="base"/>
            <a:r>
              <a:rPr lang="ga" sz="1350" b="0" i="0" u="none" baseline="0">
                <a:solidFill>
                  <a:schemeClr val="tx1">
                    <a:lumMod val="65000"/>
                    <a:lumOff val="35000"/>
                  </a:schemeClr>
                </a:solidFill>
                <a:effectLst/>
                <a:latin typeface="Montserrat"/>
                <a:ea typeface="Montserrat"/>
                <a:cs typeface="Montserrat"/>
              </a:rPr>
              <a:t>Conas </a:t>
            </a: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65934" y="4582965"/>
            <a:ext cx="2228246" cy="492670"/>
          </a:xfrm>
          <a:prstGeom prst="rect">
            <a:avLst/>
          </a:prstGeom>
        </p:spPr>
      </p:pic>
      <p:pic>
        <p:nvPicPr>
          <p:cNvPr id="2" name="Picture 1"/>
          <p:cNvPicPr>
            <a:picLocks noChangeAspect="1"/>
          </p:cNvPicPr>
          <p:nvPr/>
        </p:nvPicPr>
        <p:blipFill rotWithShape="1">
          <a:blip r:embed="rId5" cstate="hqprint">
            <a:extLst>
              <a:ext uri="{28A0092B-C50C-407E-A947-70E740481C1C}">
                <a14:useLocalDpi xmlns:a14="http://schemas.microsoft.com/office/drawing/2010/main"/>
              </a:ext>
            </a:extLst>
          </a:blip>
          <a:srcRect l="918" r="763"/>
          <a:stretch/>
        </p:blipFill>
        <p:spPr>
          <a:xfrm>
            <a:off x="881349" y="1384262"/>
            <a:ext cx="4032174" cy="2835199"/>
          </a:xfrm>
          <a:prstGeom prst="rect">
            <a:avLst/>
          </a:prstGeom>
        </p:spPr>
      </p:pic>
      <p:pic>
        <p:nvPicPr>
          <p:cNvPr id="24" name="Picture 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09767" y="4574260"/>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36294" y="4674038"/>
            <a:ext cx="1570022" cy="219244"/>
          </a:xfrm>
          <a:prstGeom prst="rect">
            <a:avLst/>
          </a:prstGeom>
        </p:spPr>
      </p:pic>
      <p:pic>
        <p:nvPicPr>
          <p:cNvPr id="30"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2906316" y="4674038"/>
            <a:ext cx="503451" cy="219243"/>
          </a:xfrm>
          <a:prstGeom prst="rect">
            <a:avLst/>
          </a:prstGeom>
          <a:noFill/>
          <a:ln>
            <a:noFill/>
          </a:ln>
        </p:spPr>
      </p:pic>
    </p:spTree>
    <p:extLst>
      <p:ext uri="{BB962C8B-B14F-4D97-AF65-F5344CB8AC3E}">
        <p14:creationId xmlns:p14="http://schemas.microsoft.com/office/powerpoint/2010/main" val="2464403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ga" b="1" i="0" u="none" baseline="0">
                <a:solidFill>
                  <a:schemeClr val="bg2">
                    <a:lumMod val="75000"/>
                  </a:schemeClr>
                </a:solidFill>
              </a:rPr>
              <a:t>Webwise.ie/ga/tuismitheoiri – </a:t>
            </a:r>
            <a:r>
              <a:rPr lang="ga" b="1" i="0" u="none" baseline="0">
                <a:solidFill>
                  <a:srgbClr val="00B0F0"/>
                </a:solidFill>
              </a:rPr>
              <a:t>Aipeanna: Mínithe</a:t>
            </a:r>
            <a:endParaRPr dirty="0">
              <a:solidFill>
                <a:srgbClr val="00B0F0"/>
              </a:solidFill>
            </a:endParaRP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23</a:t>
            </a:fld>
            <a:endParaRPr/>
          </a:p>
        </p:txBody>
      </p:sp>
      <p:pic>
        <p:nvPicPr>
          <p:cNvPr id="6" name="Picture 5" descr="Gabháil Scáileáin 2018-03-01 at 18.17.4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8094" y="643561"/>
            <a:ext cx="7711240" cy="3218785"/>
          </a:xfrm>
          <a:prstGeom prst="rect">
            <a:avLst/>
          </a:prstGeom>
        </p:spPr>
      </p:pic>
    </p:spTree>
    <p:extLst>
      <p:ext uri="{BB962C8B-B14F-4D97-AF65-F5344CB8AC3E}">
        <p14:creationId xmlns:p14="http://schemas.microsoft.com/office/powerpoint/2010/main" val="3759415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8286" y="-52739"/>
            <a:ext cx="9144000" cy="696300"/>
          </a:xfrm>
          <a:prstGeom prst="rect">
            <a:avLst/>
          </a:prstGeom>
        </p:spPr>
        <p:txBody>
          <a:bodyPr spcFirstLastPara="1" wrap="square" lIns="91425" tIns="91425" rIns="91425" bIns="91425" anchor="b" anchorCtr="0">
            <a:noAutofit/>
          </a:bodyPr>
          <a:lstStyle/>
          <a:p>
            <a:pPr rtl="0"/>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00C0F3"/>
                </a:solidFill>
                <a:latin typeface="Montserrat" panose="020B0604020202020204" charset="0"/>
                <a:ea typeface="Montserrat" panose="020B0604020202020204" charset="0"/>
                <a:cs typeface="Montserrat" panose="020B0604020202020204" charset="0"/>
              </a:rPr>
              <a:t>BÍ AR AN EOLAS</a:t>
            </a:r>
          </a:p>
        </p:txBody>
      </p:sp>
      <p:sp>
        <p:nvSpPr>
          <p:cNvPr id="749" name="Shape 7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24</a:t>
            </a:fld>
            <a:endParaRPr/>
          </a:p>
        </p:txBody>
      </p:sp>
      <p:sp>
        <p:nvSpPr>
          <p:cNvPr id="7" name="Rectangle 6"/>
          <p:cNvSpPr/>
          <p:nvPr/>
        </p:nvSpPr>
        <p:spPr>
          <a:xfrm>
            <a:off x="767482" y="967991"/>
            <a:ext cx="4572000" cy="523220"/>
          </a:xfrm>
          <a:prstGeom prst="rect">
            <a:avLst/>
          </a:prstGeom>
        </p:spPr>
        <p:txBody>
          <a:bodyPr>
            <a:spAutoFit/>
          </a:bodyPr>
          <a:lstStyle/>
          <a:p>
            <a:pPr algn="l" rtl="0"/>
            <a:r>
              <a:rPr lang="ga" b="0" i="0" u="none" baseline="0">
                <a:solidFill>
                  <a:schemeClr val="bg2">
                    <a:lumMod val="75000"/>
                  </a:schemeClr>
                </a:solidFill>
              </a:rPr>
              <a:t>Mar thuismitheoir tá sé tábhachtach go dtuigeann tú cad iad na haipeanna, na cluichí agus na líonraí sóisialta atá in úsáid ag do pháiste </a:t>
            </a:r>
          </a:p>
        </p:txBody>
      </p:sp>
      <p:sp>
        <p:nvSpPr>
          <p:cNvPr id="8" name="Content Placeholder 4"/>
          <p:cNvSpPr txBox="1">
            <a:spLocks/>
          </p:cNvSpPr>
          <p:nvPr/>
        </p:nvSpPr>
        <p:spPr>
          <a:xfrm>
            <a:off x="686348" y="1769563"/>
            <a:ext cx="5181600" cy="31968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Bí ag obair i ngrúpaí de cheathrar </a:t>
            </a:r>
          </a:p>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Téigh Chuig Webwise.ie/ga/tuismitheoiri – Bí Ar An Eolas </a:t>
            </a:r>
          </a:p>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Aimsigh an míniú ábhartha don aip/cluiche/líonra a thugtar do do ghrúpa</a:t>
            </a:r>
          </a:p>
          <a:p>
            <a:pPr algn="l" rtl="0"/>
            <a:r>
              <a:rPr lang="ga" sz="1400" b="0" i="0" u="none" baseline="0">
                <a:solidFill>
                  <a:schemeClr val="tx1">
                    <a:lumMod val="65000"/>
                    <a:lumOff val="35000"/>
                  </a:schemeClr>
                </a:solidFill>
                <a:latin typeface="Montserrat Light" panose="020B0604020202020204" charset="0"/>
                <a:ea typeface="Montserrat Light" panose="020B0604020202020204" charset="0"/>
                <a:cs typeface="Montserrat Light" panose="020B0604020202020204" charset="0"/>
              </a:rPr>
              <a:t>Léigh an míniú, glac nóta ar na príomhfheidhmeanna, cén fáth a dtaitníonn sé le páistí agus cad iad na rioscaí.</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8967" y="643561"/>
            <a:ext cx="2138757" cy="3377835"/>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53232" y="1014040"/>
            <a:ext cx="1405658" cy="2500764"/>
          </a:xfrm>
          <a:prstGeom prst="rect">
            <a:avLst/>
          </a:prstGeom>
        </p:spPr>
      </p:pic>
    </p:spTree>
    <p:extLst>
      <p:ext uri="{BB962C8B-B14F-4D97-AF65-F5344CB8AC3E}">
        <p14:creationId xmlns:p14="http://schemas.microsoft.com/office/powerpoint/2010/main" val="2971107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Shape 7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25</a:t>
            </a:fld>
            <a:endParaRPr/>
          </a:p>
        </p:txBody>
      </p:sp>
      <p:grpSp>
        <p:nvGrpSpPr>
          <p:cNvPr id="10" name="Group 9"/>
          <p:cNvGrpSpPr/>
          <p:nvPr/>
        </p:nvGrpSpPr>
        <p:grpSpPr>
          <a:xfrm>
            <a:off x="289111" y="844844"/>
            <a:ext cx="7097233" cy="4298656"/>
            <a:chOff x="2156604" y="2301087"/>
            <a:chExt cx="6892694" cy="4187198"/>
          </a:xfrm>
        </p:grpSpPr>
        <p:sp>
          <p:nvSpPr>
            <p:cNvPr id="11" name="20 Rectángulo redondeado"/>
            <p:cNvSpPr/>
            <p:nvPr/>
          </p:nvSpPr>
          <p:spPr>
            <a:xfrm>
              <a:off x="2210926" y="6218994"/>
              <a:ext cx="6817774" cy="269291"/>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noFill/>
            <a:ln w="9525">
              <a:solidFill>
                <a:schemeClr val="accent1"/>
              </a:solidFill>
            </a:ln>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2" name="Group 11"/>
            <p:cNvGrpSpPr/>
            <p:nvPr/>
          </p:nvGrpSpPr>
          <p:grpSpPr>
            <a:xfrm>
              <a:off x="2156604" y="2301087"/>
              <a:ext cx="6892694" cy="4142845"/>
              <a:chOff x="3545096" y="2301087"/>
              <a:chExt cx="5504202" cy="3096411"/>
            </a:xfrm>
          </p:grpSpPr>
          <p:grpSp>
            <p:nvGrpSpPr>
              <p:cNvPr id="13" name="369 Grupo"/>
              <p:cNvGrpSpPr>
                <a:grpSpLocks noChangeAspect="1"/>
              </p:cNvGrpSpPr>
              <p:nvPr/>
            </p:nvGrpSpPr>
            <p:grpSpPr>
              <a:xfrm>
                <a:off x="3561545" y="2301087"/>
                <a:ext cx="5487753" cy="3096411"/>
                <a:chOff x="-5715543" y="207647"/>
                <a:chExt cx="6625214" cy="3762852"/>
              </a:xfrm>
            </p:grpSpPr>
            <p:sp>
              <p:nvSpPr>
                <p:cNvPr id="16" name="Rectángulo redondeado 37"/>
                <p:cNvSpPr/>
                <p:nvPr/>
              </p:nvSpPr>
              <p:spPr>
                <a:xfrm>
                  <a:off x="-5081178" y="207647"/>
                  <a:ext cx="5372676" cy="3681480"/>
                </a:xfrm>
                <a:prstGeom prst="roundRect">
                  <a:avLst>
                    <a:gd name="adj" fmla="val 5106"/>
                  </a:avLst>
                </a:prstGeom>
                <a:solidFill>
                  <a:schemeClr val="tx1"/>
                </a:solid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Rectángulo redondeado 3"/>
                <p:cNvSpPr/>
                <p:nvPr/>
              </p:nvSpPr>
              <p:spPr>
                <a:xfrm>
                  <a:off x="-4897725" y="414678"/>
                  <a:ext cx="5029201" cy="3139168"/>
                </a:xfrm>
                <a:prstGeom prst="roundRect">
                  <a:avLst>
                    <a:gd name="adj" fmla="val 0"/>
                  </a:avLst>
                </a:prstGeom>
                <a:blipFill>
                  <a:blip r:embed="rId3"/>
                  <a:stretch>
                    <a:fillRect/>
                  </a:stretch>
                </a:blipFill>
                <a:ln>
                  <a:noFill/>
                </a:ln>
                <a:effectLst>
                  <a:innerShdw blurRad="25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Elipse 7"/>
                <p:cNvSpPr/>
                <p:nvPr/>
              </p:nvSpPr>
              <p:spPr>
                <a:xfrm>
                  <a:off x="-2427524" y="282449"/>
                  <a:ext cx="44887" cy="437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Elipse 7"/>
                <p:cNvSpPr/>
                <p:nvPr/>
              </p:nvSpPr>
              <p:spPr>
                <a:xfrm>
                  <a:off x="-2441390" y="280974"/>
                  <a:ext cx="36000" cy="3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20" name="374 Grupo"/>
                <p:cNvGrpSpPr/>
                <p:nvPr/>
              </p:nvGrpSpPr>
              <p:grpSpPr>
                <a:xfrm>
                  <a:off x="-5715543" y="3770615"/>
                  <a:ext cx="6625214" cy="199884"/>
                  <a:chOff x="-5715543" y="3770615"/>
                  <a:chExt cx="6625214" cy="199884"/>
                </a:xfrm>
                <a:effectLst>
                  <a:reflection blurRad="6350" stA="50000" endA="300" endPos="90000" dist="50800" dir="5400000" sy="-100000" algn="bl" rotWithShape="0"/>
                </a:effectLst>
              </p:grpSpPr>
              <p:sp>
                <p:nvSpPr>
                  <p:cNvPr id="23" name="20 Rectángulo redondeado"/>
                  <p:cNvSpPr/>
                  <p:nvPr/>
                </p:nvSpPr>
                <p:spPr>
                  <a:xfrm>
                    <a:off x="-5706018" y="3849586"/>
                    <a:ext cx="6599368" cy="120913"/>
                  </a:xfrm>
                  <a:custGeom>
                    <a:avLst/>
                    <a:gdLst>
                      <a:gd name="connsiteX0" fmla="*/ 0 w 6581775"/>
                      <a:gd name="connsiteY0" fmla="*/ 12303 h 73819"/>
                      <a:gd name="connsiteX1" fmla="*/ 12303 w 6581775"/>
                      <a:gd name="connsiteY1" fmla="*/ 0 h 73819"/>
                      <a:gd name="connsiteX2" fmla="*/ 6569472 w 6581775"/>
                      <a:gd name="connsiteY2" fmla="*/ 0 h 73819"/>
                      <a:gd name="connsiteX3" fmla="*/ 6581775 w 6581775"/>
                      <a:gd name="connsiteY3" fmla="*/ 12303 h 73819"/>
                      <a:gd name="connsiteX4" fmla="*/ 6581775 w 6581775"/>
                      <a:gd name="connsiteY4" fmla="*/ 61516 h 73819"/>
                      <a:gd name="connsiteX5" fmla="*/ 6569472 w 6581775"/>
                      <a:gd name="connsiteY5" fmla="*/ 73819 h 73819"/>
                      <a:gd name="connsiteX6" fmla="*/ 12303 w 6581775"/>
                      <a:gd name="connsiteY6" fmla="*/ 73819 h 73819"/>
                      <a:gd name="connsiteX7" fmla="*/ 0 w 6581775"/>
                      <a:gd name="connsiteY7" fmla="*/ 61516 h 73819"/>
                      <a:gd name="connsiteX8" fmla="*/ 0 w 6581775"/>
                      <a:gd name="connsiteY8" fmla="*/ 12303 h 73819"/>
                      <a:gd name="connsiteX0" fmla="*/ 0 w 6581775"/>
                      <a:gd name="connsiteY0" fmla="*/ 12303 h 76200"/>
                      <a:gd name="connsiteX1" fmla="*/ 12303 w 6581775"/>
                      <a:gd name="connsiteY1" fmla="*/ 0 h 76200"/>
                      <a:gd name="connsiteX2" fmla="*/ 6569472 w 6581775"/>
                      <a:gd name="connsiteY2" fmla="*/ 0 h 76200"/>
                      <a:gd name="connsiteX3" fmla="*/ 6581775 w 6581775"/>
                      <a:gd name="connsiteY3" fmla="*/ 12303 h 76200"/>
                      <a:gd name="connsiteX4" fmla="*/ 6581775 w 6581775"/>
                      <a:gd name="connsiteY4" fmla="*/ 61516 h 76200"/>
                      <a:gd name="connsiteX5" fmla="*/ 6569472 w 6581775"/>
                      <a:gd name="connsiteY5" fmla="*/ 73819 h 76200"/>
                      <a:gd name="connsiteX6" fmla="*/ 202803 w 6581775"/>
                      <a:gd name="connsiteY6" fmla="*/ 76200 h 76200"/>
                      <a:gd name="connsiteX7" fmla="*/ 0 w 6581775"/>
                      <a:gd name="connsiteY7" fmla="*/ 61516 h 76200"/>
                      <a:gd name="connsiteX8" fmla="*/ 0 w 6581775"/>
                      <a:gd name="connsiteY8" fmla="*/ 12303 h 76200"/>
                      <a:gd name="connsiteX0" fmla="*/ 334156 w 6915931"/>
                      <a:gd name="connsiteY0" fmla="*/ 12303 h 76200"/>
                      <a:gd name="connsiteX1" fmla="*/ 346459 w 6915931"/>
                      <a:gd name="connsiteY1" fmla="*/ 0 h 76200"/>
                      <a:gd name="connsiteX2" fmla="*/ 6903628 w 6915931"/>
                      <a:gd name="connsiteY2" fmla="*/ 0 h 76200"/>
                      <a:gd name="connsiteX3" fmla="*/ 6915931 w 6915931"/>
                      <a:gd name="connsiteY3" fmla="*/ 12303 h 76200"/>
                      <a:gd name="connsiteX4" fmla="*/ 6915931 w 6915931"/>
                      <a:gd name="connsiteY4" fmla="*/ 61516 h 76200"/>
                      <a:gd name="connsiteX5" fmla="*/ 6903628 w 6915931"/>
                      <a:gd name="connsiteY5" fmla="*/ 73819 h 76200"/>
                      <a:gd name="connsiteX6" fmla="*/ 536959 w 6915931"/>
                      <a:gd name="connsiteY6" fmla="*/ 76200 h 76200"/>
                      <a:gd name="connsiteX7" fmla="*/ 334156 w 6915931"/>
                      <a:gd name="connsiteY7" fmla="*/ 12303 h 76200"/>
                      <a:gd name="connsiteX0" fmla="*/ 908279 w 7287251"/>
                      <a:gd name="connsiteY0" fmla="*/ 76200 h 76200"/>
                      <a:gd name="connsiteX1" fmla="*/ 717779 w 7287251"/>
                      <a:gd name="connsiteY1" fmla="*/ 0 h 76200"/>
                      <a:gd name="connsiteX2" fmla="*/ 7274948 w 7287251"/>
                      <a:gd name="connsiteY2" fmla="*/ 0 h 76200"/>
                      <a:gd name="connsiteX3" fmla="*/ 7287251 w 7287251"/>
                      <a:gd name="connsiteY3" fmla="*/ 12303 h 76200"/>
                      <a:gd name="connsiteX4" fmla="*/ 7287251 w 7287251"/>
                      <a:gd name="connsiteY4" fmla="*/ 61516 h 76200"/>
                      <a:gd name="connsiteX5" fmla="*/ 7274948 w 7287251"/>
                      <a:gd name="connsiteY5" fmla="*/ 73819 h 76200"/>
                      <a:gd name="connsiteX6" fmla="*/ 908279 w 7287251"/>
                      <a:gd name="connsiteY6" fmla="*/ 76200 h 76200"/>
                      <a:gd name="connsiteX0" fmla="*/ 556434 w 6935406"/>
                      <a:gd name="connsiteY0" fmla="*/ 76200 h 76200"/>
                      <a:gd name="connsiteX1" fmla="*/ 365934 w 6935406"/>
                      <a:gd name="connsiteY1" fmla="*/ 0 h 76200"/>
                      <a:gd name="connsiteX2" fmla="*/ 6923103 w 6935406"/>
                      <a:gd name="connsiteY2" fmla="*/ 0 h 76200"/>
                      <a:gd name="connsiteX3" fmla="*/ 6935406 w 6935406"/>
                      <a:gd name="connsiteY3" fmla="*/ 12303 h 76200"/>
                      <a:gd name="connsiteX4" fmla="*/ 6935406 w 6935406"/>
                      <a:gd name="connsiteY4" fmla="*/ 61516 h 76200"/>
                      <a:gd name="connsiteX5" fmla="*/ 6923103 w 6935406"/>
                      <a:gd name="connsiteY5" fmla="*/ 73819 h 76200"/>
                      <a:gd name="connsiteX6" fmla="*/ 556434 w 6935406"/>
                      <a:gd name="connsiteY6" fmla="*/ 76200 h 76200"/>
                      <a:gd name="connsiteX0" fmla="*/ 203303 w 6582275"/>
                      <a:gd name="connsiteY0" fmla="*/ 76200 h 76200"/>
                      <a:gd name="connsiteX1" fmla="*/ 12803 w 6582275"/>
                      <a:gd name="connsiteY1" fmla="*/ 0 h 76200"/>
                      <a:gd name="connsiteX2" fmla="*/ 6569972 w 6582275"/>
                      <a:gd name="connsiteY2" fmla="*/ 0 h 76200"/>
                      <a:gd name="connsiteX3" fmla="*/ 6582275 w 6582275"/>
                      <a:gd name="connsiteY3" fmla="*/ 12303 h 76200"/>
                      <a:gd name="connsiteX4" fmla="*/ 6582275 w 6582275"/>
                      <a:gd name="connsiteY4" fmla="*/ 61516 h 76200"/>
                      <a:gd name="connsiteX5" fmla="*/ 6569972 w 6582275"/>
                      <a:gd name="connsiteY5" fmla="*/ 73819 h 76200"/>
                      <a:gd name="connsiteX6" fmla="*/ 203303 w 658227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81615 w 6581615"/>
                      <a:gd name="connsiteY4" fmla="*/ 61516 h 76200"/>
                      <a:gd name="connsiteX5" fmla="*/ 6569312 w 6581615"/>
                      <a:gd name="connsiteY5" fmla="*/ 73819 h 76200"/>
                      <a:gd name="connsiteX6" fmla="*/ 202643 w 6581615"/>
                      <a:gd name="connsiteY6" fmla="*/ 76200 h 76200"/>
                      <a:gd name="connsiteX0" fmla="*/ 202643 w 6581615"/>
                      <a:gd name="connsiteY0" fmla="*/ 76200 h 76200"/>
                      <a:gd name="connsiteX1" fmla="*/ 12143 w 6581615"/>
                      <a:gd name="connsiteY1" fmla="*/ 0 h 76200"/>
                      <a:gd name="connsiteX2" fmla="*/ 6569312 w 6581615"/>
                      <a:gd name="connsiteY2" fmla="*/ 0 h 76200"/>
                      <a:gd name="connsiteX3" fmla="*/ 6581615 w 6581615"/>
                      <a:gd name="connsiteY3" fmla="*/ 12303 h 76200"/>
                      <a:gd name="connsiteX4" fmla="*/ 6569312 w 6581615"/>
                      <a:gd name="connsiteY4" fmla="*/ 73819 h 76200"/>
                      <a:gd name="connsiteX5" fmla="*/ 202643 w 6581615"/>
                      <a:gd name="connsiteY5" fmla="*/ 76200 h 76200"/>
                      <a:gd name="connsiteX0" fmla="*/ 202643 w 7377095"/>
                      <a:gd name="connsiteY0" fmla="*/ 76200 h 76200"/>
                      <a:gd name="connsiteX1" fmla="*/ 12143 w 7377095"/>
                      <a:gd name="connsiteY1" fmla="*/ 0 h 76200"/>
                      <a:gd name="connsiteX2" fmla="*/ 6569312 w 7377095"/>
                      <a:gd name="connsiteY2" fmla="*/ 0 h 76200"/>
                      <a:gd name="connsiteX3" fmla="*/ 6569312 w 7377095"/>
                      <a:gd name="connsiteY3" fmla="*/ 73819 h 76200"/>
                      <a:gd name="connsiteX4" fmla="*/ 202643 w 7377095"/>
                      <a:gd name="connsiteY4" fmla="*/ 76200 h 76200"/>
                      <a:gd name="connsiteX0" fmla="*/ 202643 w 7276041"/>
                      <a:gd name="connsiteY0" fmla="*/ 76200 h 76200"/>
                      <a:gd name="connsiteX1" fmla="*/ 12143 w 7276041"/>
                      <a:gd name="connsiteY1" fmla="*/ 0 h 76200"/>
                      <a:gd name="connsiteX2" fmla="*/ 6569312 w 7276041"/>
                      <a:gd name="connsiteY2" fmla="*/ 0 h 76200"/>
                      <a:gd name="connsiteX3" fmla="*/ 6347855 w 7276041"/>
                      <a:gd name="connsiteY3" fmla="*/ 73819 h 76200"/>
                      <a:gd name="connsiteX4" fmla="*/ 202643 w 7276041"/>
                      <a:gd name="connsiteY4" fmla="*/ 76200 h 76200"/>
                      <a:gd name="connsiteX0" fmla="*/ 202643 w 7034172"/>
                      <a:gd name="connsiteY0" fmla="*/ 76200 h 76200"/>
                      <a:gd name="connsiteX1" fmla="*/ 12143 w 7034172"/>
                      <a:gd name="connsiteY1" fmla="*/ 0 h 76200"/>
                      <a:gd name="connsiteX2" fmla="*/ 6569312 w 7034172"/>
                      <a:gd name="connsiteY2" fmla="*/ 0 h 76200"/>
                      <a:gd name="connsiteX3" fmla="*/ 6347855 w 7034172"/>
                      <a:gd name="connsiteY3" fmla="*/ 73819 h 76200"/>
                      <a:gd name="connsiteX4" fmla="*/ 202643 w 7034172"/>
                      <a:gd name="connsiteY4" fmla="*/ 76200 h 76200"/>
                      <a:gd name="connsiteX0" fmla="*/ 202643 w 6569312"/>
                      <a:gd name="connsiteY0" fmla="*/ 76200 h 76200"/>
                      <a:gd name="connsiteX1" fmla="*/ 12143 w 6569312"/>
                      <a:gd name="connsiteY1" fmla="*/ 0 h 76200"/>
                      <a:gd name="connsiteX2" fmla="*/ 6569312 w 6569312"/>
                      <a:gd name="connsiteY2" fmla="*/ 0 h 76200"/>
                      <a:gd name="connsiteX3" fmla="*/ 6347855 w 6569312"/>
                      <a:gd name="connsiteY3" fmla="*/ 73819 h 76200"/>
                      <a:gd name="connsiteX4" fmla="*/ 202643 w 6569312"/>
                      <a:gd name="connsiteY4" fmla="*/ 76200 h 76200"/>
                      <a:gd name="connsiteX0" fmla="*/ 202643 w 6570965"/>
                      <a:gd name="connsiteY0" fmla="*/ 76200 h 76200"/>
                      <a:gd name="connsiteX1" fmla="*/ 12143 w 6570965"/>
                      <a:gd name="connsiteY1" fmla="*/ 0 h 76200"/>
                      <a:gd name="connsiteX2" fmla="*/ 6569312 w 6570965"/>
                      <a:gd name="connsiteY2" fmla="*/ 0 h 76200"/>
                      <a:gd name="connsiteX3" fmla="*/ 6347855 w 6570965"/>
                      <a:gd name="connsiteY3" fmla="*/ 73819 h 76200"/>
                      <a:gd name="connsiteX4" fmla="*/ 202643 w 6570965"/>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0965" h="7620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flip="none" rotWithShape="1">
                    <a:gsLst>
                      <a:gs pos="95000">
                        <a:srgbClr val="A5A9AD"/>
                      </a:gs>
                      <a:gs pos="50000">
                        <a:srgbClr val="868B90"/>
                      </a:gs>
                      <a:gs pos="8000">
                        <a:srgbClr val="868B90"/>
                      </a:gs>
                    </a:gsLst>
                    <a:lin ang="16200000" scaled="1"/>
                    <a:tileRect/>
                  </a:gradFill>
                  <a:ln>
                    <a:noFill/>
                  </a:ln>
                  <a:effectLst>
                    <a:outerShdw blurRad="12700" dist="25400" dir="5400000" algn="t" rotWithShape="0">
                      <a:schemeClr val="tx1">
                        <a:lumMod val="85000"/>
                        <a:lumOff val="15000"/>
                      </a:schemeClr>
                    </a:outerShdw>
                  </a:effectLst>
                  <a:scene3d>
                    <a:camera prst="orthographicFront"/>
                    <a:lightRig rig="harsh"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4" name="Rectángulo redondeado 3"/>
                  <p:cNvSpPr/>
                  <p:nvPr/>
                </p:nvSpPr>
                <p:spPr>
                  <a:xfrm>
                    <a:off x="-5715543" y="3770615"/>
                    <a:ext cx="6625214" cy="129600"/>
                  </a:xfrm>
                  <a:prstGeom prst="roundRect">
                    <a:avLst>
                      <a:gd name="adj" fmla="val 23977"/>
                    </a:avLst>
                  </a:prstGeom>
                  <a:gradFill flip="none" rotWithShape="1">
                    <a:gsLst>
                      <a:gs pos="100000">
                        <a:srgbClr val="868B90"/>
                      </a:gs>
                      <a:gs pos="95000">
                        <a:srgbClr val="868B90"/>
                      </a:gs>
                      <a:gs pos="0">
                        <a:srgbClr val="868B90"/>
                      </a:gs>
                      <a:gs pos="98000">
                        <a:srgbClr val="FFFFFF"/>
                      </a:gs>
                      <a:gs pos="2000">
                        <a:srgbClr val="FBF9FA"/>
                      </a:gs>
                      <a:gs pos="5000">
                        <a:srgbClr val="868B90"/>
                      </a:gs>
                      <a:gs pos="90000">
                        <a:srgbClr val="FAF9FB"/>
                      </a:gs>
                      <a:gs pos="10000">
                        <a:srgbClr val="FBF9FA"/>
                      </a:gs>
                      <a:gs pos="39000">
                        <a:srgbClr val="FBF9FA"/>
                      </a:gs>
                      <a:gs pos="63000">
                        <a:srgbClr val="FBF9FA"/>
                      </a:gs>
                    </a:gsLst>
                    <a:lin ang="21594000" scaled="0"/>
                    <a:tileRect/>
                  </a:gradFill>
                  <a:ln>
                    <a:no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21" name="23 Rectángulo redondeado"/>
                <p:cNvSpPr/>
                <p:nvPr/>
              </p:nvSpPr>
              <p:spPr>
                <a:xfrm>
                  <a:off x="-2857566" y="3771797"/>
                  <a:ext cx="923491" cy="82550"/>
                </a:xfrm>
                <a:custGeom>
                  <a:avLst/>
                  <a:gdLst/>
                  <a:ahLst/>
                  <a:cxnLst/>
                  <a:rect l="l" t="t" r="r" b="b"/>
                  <a:pathLst>
                    <a:path w="923491" h="8255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w="3175">
                  <a:noFill/>
                </a:ln>
                <a:effectLst>
                  <a:innerShdw blurRad="12700" dist="12700" dir="540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22" name="Rectángulo redondeado 3"/>
                <p:cNvSpPr/>
                <p:nvPr/>
              </p:nvSpPr>
              <p:spPr>
                <a:xfrm>
                  <a:off x="-5080279" y="207647"/>
                  <a:ext cx="2070313" cy="3020732"/>
                </a:xfrm>
                <a:custGeom>
                  <a:avLst/>
                  <a:gdLst/>
                  <a:ahLst/>
                  <a:cxnLst/>
                  <a:rect l="l" t="t" r="r" b="b"/>
                  <a:pathLst>
                    <a:path w="2070313" h="3020732">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flip="none" rotWithShape="1">
                  <a:gsLst>
                    <a:gs pos="0">
                      <a:schemeClr val="bg1">
                        <a:alpha val="0"/>
                      </a:schemeClr>
                    </a:gs>
                    <a:gs pos="86000">
                      <a:schemeClr val="bg1">
                        <a:alpha val="41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14" name="Rectángulo redondeado 3"/>
              <p:cNvSpPr/>
              <p:nvPr/>
            </p:nvSpPr>
            <p:spPr>
              <a:xfrm>
                <a:off x="4222545" y="2444919"/>
                <a:ext cx="4165754" cy="2583189"/>
              </a:xfrm>
              <a:prstGeom prst="roundRect">
                <a:avLst>
                  <a:gd name="adj" fmla="val 0"/>
                </a:avLst>
              </a:prstGeom>
              <a:no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Rectángulo redondeado 3"/>
              <p:cNvSpPr/>
              <p:nvPr/>
            </p:nvSpPr>
            <p:spPr>
              <a:xfrm>
                <a:off x="3545096" y="5206518"/>
                <a:ext cx="5487753" cy="45720"/>
              </a:xfrm>
              <a:prstGeom prst="roundRect">
                <a:avLst>
                  <a:gd name="adj" fmla="val 23977"/>
                </a:avLst>
              </a:prstGeom>
              <a:noFill/>
              <a:ln w="9525">
                <a:solidFill>
                  <a:schemeClr val="accent1"/>
                </a:solidFill>
              </a:ln>
              <a:effectLst/>
              <a:scene3d>
                <a:camera prst="orthographicFront"/>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lIns="90636" tIns="45318" rIns="90636" bIns="45318" rtlCol="0" anchor="ctr"/>
              <a:lstStyle/>
              <a:p>
                <a:pPr algn="ctr" defTabSz="1208493" rtl="0"/>
                <a:endParaRPr lang="ga">
                  <a:solidFill>
                    <a:srgbClr val="FFFFFF"/>
                  </a:solidFill>
                  <a:latin typeface="Segoe UI" panose="020B0502040204020203" pitchFamily="34" charset="0"/>
                  <a:ea typeface="Segoe UI" panose="020B0502040204020203" pitchFamily="34" charset="0"/>
                  <a:cs typeface="Segoe UI" panose="020B0502040204020203" pitchFamily="34" charset="0"/>
                </a:endParaRPr>
              </a:p>
            </p:txBody>
          </p:sp>
        </p:grpSp>
      </p:grpSp>
      <p:sp>
        <p:nvSpPr>
          <p:cNvPr id="25" name="Rectangle 24"/>
          <p:cNvSpPr/>
          <p:nvPr/>
        </p:nvSpPr>
        <p:spPr>
          <a:xfrm>
            <a:off x="4677669" y="246216"/>
            <a:ext cx="4427815" cy="369332"/>
          </a:xfrm>
          <a:prstGeom prst="rect">
            <a:avLst/>
          </a:prstGeom>
        </p:spPr>
        <p:txBody>
          <a:bodyPr wrap="none">
            <a:spAutoFit/>
          </a:bodyPr>
          <a:lstStyle/>
          <a:p>
            <a:pPr algn="l" rtl="0"/>
            <a:r>
              <a:rPr lang="ga" sz="1800" b="1" i="0" u="none" baseline="0">
                <a:solidFill>
                  <a:srgbClr val="00B0F0"/>
                </a:solidFill>
                <a:latin typeface="Montserrat" panose="020B0604020202020204" charset="0"/>
                <a:ea typeface="Montserrat" panose="020B0604020202020204" charset="0"/>
                <a:cs typeface="Montserrat" panose="020B0604020202020204" charset="0"/>
              </a:rPr>
              <a:t>TACAÍOCHT DO THUISMITHEOIRÍ:</a:t>
            </a:r>
            <a:r>
              <a:rPr lang="ga" sz="1800" b="1" i="0" u="none" baseline="0">
                <a:latin typeface="Montserrat" panose="020B0604020202020204" charset="0"/>
                <a:ea typeface="Montserrat" panose="020B0604020202020204" charset="0"/>
                <a:cs typeface="Montserrat" panose="020B0604020202020204" charset="0"/>
              </a:rPr>
              <a:t> NPCPP.IE</a:t>
            </a:r>
            <a:endParaRPr lang="ga" dirty="0"/>
          </a:p>
        </p:txBody>
      </p:sp>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136823" y="1044929"/>
            <a:ext cx="5453448" cy="3545656"/>
          </a:xfrm>
          <a:prstGeom prst="rect">
            <a:avLst/>
          </a:prstGeom>
        </p:spPr>
      </p:pic>
    </p:spTree>
    <p:extLst>
      <p:ext uri="{BB962C8B-B14F-4D97-AF65-F5344CB8AC3E}">
        <p14:creationId xmlns:p14="http://schemas.microsoft.com/office/powerpoint/2010/main" val="3529000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a:t>26</a:t>
            </a:fld>
            <a:endParaRPr lang="ga"/>
          </a:p>
        </p:txBody>
      </p:sp>
      <p:sp>
        <p:nvSpPr>
          <p:cNvPr id="12" name="2 Marcador de texto"/>
          <p:cNvSpPr>
            <a:spLocks noGrp="1"/>
          </p:cNvSpPr>
          <p:nvPr>
            <p:ph type="body" sz="quarter" idx="4294967295"/>
          </p:nvPr>
        </p:nvSpPr>
        <p:spPr>
          <a:xfrm>
            <a:off x="3179313" y="150083"/>
            <a:ext cx="5873811" cy="473313"/>
          </a:xfrm>
          <a:prstGeom prst="rect">
            <a:avLst/>
          </a:prstGeom>
        </p:spPr>
        <p:txBody>
          <a:bodyPr/>
          <a:lstStyle/>
          <a:p>
            <a:pPr indent="0" algn="r" rtl="0">
              <a:buNone/>
            </a:pPr>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D379AC"/>
                </a:solidFill>
                <a:latin typeface="Montserrat" panose="020B0604020202020204" charset="0"/>
                <a:ea typeface="Montserrat" panose="020B0604020202020204" charset="0"/>
                <a:cs typeface="Montserrat" panose="020B0604020202020204" charset="0"/>
              </a:rPr>
              <a:t>MACHNAMH</a:t>
            </a:r>
          </a:p>
        </p:txBody>
      </p:sp>
      <p:sp>
        <p:nvSpPr>
          <p:cNvPr id="13" name="35 Rectángulo"/>
          <p:cNvSpPr/>
          <p:nvPr/>
        </p:nvSpPr>
        <p:spPr>
          <a:xfrm>
            <a:off x="1135850" y="509281"/>
            <a:ext cx="3436150" cy="3415508"/>
          </a:xfrm>
          <a:prstGeom prst="rect">
            <a:avLst/>
          </a:prstGeom>
        </p:spPr>
        <p:txBody>
          <a:bodyPr wrap="square" lIns="90636" tIns="45318" rIns="90636" bIns="45318" anchor="ctr">
            <a:spAutoFit/>
          </a:bodyPr>
          <a:lstStyle/>
          <a:p>
            <a:pPr algn="l" defTabSz="1208493" rtl="0">
              <a:lnSpc>
                <a:spcPct val="150000"/>
              </a:lnSpc>
            </a:pPr>
            <a:r>
              <a:rPr lang="ga" sz="1200" b="1" i="0" u="none" baseline="0" dirty="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Smaoinigh siar ar chuid de na saincheisteanna ar labhair muid fúthu inniu:</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Tréimhse ar Líne a Bhainistiú</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Déileáil le haighneas</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Ag labhairt le do pháiste faoina ndéanann sé ar líne</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Na Meáin Shóisialta </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Íomhánna a Chomhroinnt</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Lorg Digiteach </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Freagairt don chibearbhulaíocht</a:t>
            </a:r>
          </a:p>
          <a:p>
            <a:pPr marL="342900" indent="-342900" algn="l" defTabSz="1208493" rtl="0">
              <a:lnSpc>
                <a:spcPct val="150000"/>
              </a:lnSpc>
              <a:buAutoNum type="arabicPeriod"/>
            </a:pPr>
            <a:r>
              <a:rPr lang="ga" sz="1200" b="0"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Ag léiriú do do pháiste conas é féin a chosaint ar líne </a:t>
            </a:r>
            <a:endParaRPr lang="ga" sz="1200" dirty="0">
              <a:solidFill>
                <a:srgbClr val="F05E43"/>
              </a:solidFill>
              <a:latin typeface="Montserrat Light" panose="020B0604020202020204" charset="0"/>
              <a:ea typeface="Segoe UI" panose="020B0502040204020203" pitchFamily="34" charset="0"/>
              <a:cs typeface="Helvetica" panose="020B0604020202020204" pitchFamily="34" charset="0"/>
            </a:endParaRPr>
          </a:p>
        </p:txBody>
      </p:sp>
      <p:sp>
        <p:nvSpPr>
          <p:cNvPr id="14" name="37 Rectángulo"/>
          <p:cNvSpPr/>
          <p:nvPr/>
        </p:nvSpPr>
        <p:spPr>
          <a:xfrm>
            <a:off x="1273004" y="3924789"/>
            <a:ext cx="3298996" cy="891292"/>
          </a:xfrm>
          <a:prstGeom prst="rect">
            <a:avLst/>
          </a:prstGeom>
        </p:spPr>
        <p:txBody>
          <a:bodyPr wrap="square" lIns="90636" tIns="45318" rIns="90636" bIns="45318">
            <a:spAutoFit/>
          </a:bodyPr>
          <a:lstStyle/>
          <a:p>
            <a:pPr algn="l" defTabSz="1208493" rtl="0">
              <a:lnSpc>
                <a:spcPct val="150000"/>
              </a:lnSpc>
            </a:pPr>
            <a:r>
              <a:rPr lang="ga" sz="1200" b="1" i="0" u="none" baseline="0" dirty="0">
                <a:solidFill>
                  <a:srgbClr val="F05E43"/>
                </a:solidFill>
                <a:latin typeface="Montserrat Light" panose="020B0604020202020204" charset="0"/>
                <a:ea typeface="Segoe UI" panose="020B0502040204020203" pitchFamily="34" charset="0"/>
                <a:cs typeface="Helvetica" panose="020B0604020202020204" pitchFamily="34" charset="0"/>
              </a:rPr>
              <a:t>Cruthaigh liosta atá le déanamh de na gníomhartha a cheapann tú a chabhróidh le do pháistí taithí níos dearfaí a bheith acu ar líne. </a:t>
            </a: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3055" y="1284014"/>
            <a:ext cx="2474503" cy="2972592"/>
          </a:xfrm>
          <a:prstGeom prst="rect">
            <a:avLst/>
          </a:prstGeom>
        </p:spPr>
      </p:pic>
    </p:spTree>
    <p:extLst>
      <p:ext uri="{BB962C8B-B14F-4D97-AF65-F5344CB8AC3E}">
        <p14:creationId xmlns:p14="http://schemas.microsoft.com/office/powerpoint/2010/main" val="101032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118025"/>
            <a:chOff x="5778652" y="2557499"/>
            <a:chExt cx="3328774" cy="2118025"/>
          </a:xfrm>
        </p:grpSpPr>
        <p:sp>
          <p:nvSpPr>
            <p:cNvPr id="12" name="TextBox 11"/>
            <p:cNvSpPr txBox="1"/>
            <p:nvPr/>
          </p:nvSpPr>
          <p:spPr>
            <a:xfrm>
              <a:off x="6464522" y="4167693"/>
              <a:ext cx="2642904" cy="507831"/>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Cad is féidir leat a dhéanamh chun a bheith sábháilte ar líne? </a:t>
              </a:r>
            </a:p>
          </p:txBody>
        </p:sp>
        <p:sp>
          <p:nvSpPr>
            <p:cNvPr id="13" name="TextBox 12"/>
            <p:cNvSpPr txBox="1"/>
            <p:nvPr/>
          </p:nvSpPr>
          <p:spPr>
            <a:xfrm>
              <a:off x="6464523" y="3380262"/>
              <a:ext cx="2160026" cy="715581"/>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Cén cineál faisnéise ar chóir duit a choimeád príobháideach? </a:t>
              </a:r>
            </a:p>
          </p:txBody>
        </p:sp>
        <p:sp>
          <p:nvSpPr>
            <p:cNvPr id="14" name="TextBox 13"/>
            <p:cNvSpPr txBox="1"/>
            <p:nvPr/>
          </p:nvSpPr>
          <p:spPr>
            <a:xfrm>
              <a:off x="6464522" y="2580941"/>
              <a:ext cx="2160027" cy="715581"/>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Cad iad na rudaí is fearr leat a dhéanamh ar líne? </a:t>
              </a: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CUIR TÚS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LEIS AN GCOMHRÁ… </a:t>
            </a: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22" name="TextBox 21"/>
          <p:cNvSpPr txBox="1"/>
          <p:nvPr/>
        </p:nvSpPr>
        <p:spPr>
          <a:xfrm>
            <a:off x="6191456" y="3593134"/>
            <a:ext cx="2778466" cy="715581"/>
          </a:xfrm>
          <a:prstGeom prst="rect">
            <a:avLst/>
          </a:prstGeom>
          <a:noFill/>
        </p:spPr>
        <p:txBody>
          <a:bodyPr wrap="square" rtlCol="0">
            <a:spAutoFit/>
          </a:bodyPr>
          <a:lstStyle/>
          <a:p>
            <a:pPr algn="l" rtl="0" fontAlgn="base"/>
            <a:r>
              <a:rPr lang="ga" sz="1350" b="0" i="0" u="none" baseline="0">
                <a:solidFill>
                  <a:schemeClr val="tx1">
                    <a:lumMod val="65000"/>
                    <a:lumOff val="35000"/>
                  </a:schemeClr>
                </a:solidFill>
                <a:latin typeface="Montserrat"/>
                <a:ea typeface="Montserrat"/>
                <a:cs typeface="Montserrat"/>
              </a:rPr>
              <a:t>Cad a dhéanfá dá gcuirfeadh rud ar líne as duit? </a:t>
            </a:r>
            <a:endParaRPr lang="ga"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l="355" t="41635" r="-355"/>
          <a:stretch/>
        </p:blipFill>
        <p:spPr>
          <a:xfrm>
            <a:off x="1019991" y="1374435"/>
            <a:ext cx="3754017" cy="2874333"/>
          </a:xfrm>
          <a:prstGeom prst="rect">
            <a:avLst/>
          </a:prstGeom>
        </p:spPr>
      </p:pic>
      <p:pic>
        <p:nvPicPr>
          <p:cNvPr id="26" name="Picture 2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65934" y="4582965"/>
            <a:ext cx="2228246" cy="492670"/>
          </a:xfrm>
          <a:prstGeom prst="rect">
            <a:avLst/>
          </a:prstGeom>
        </p:spPr>
      </p:pic>
      <p:pic>
        <p:nvPicPr>
          <p:cNvPr id="24" name="Picture 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31954" y="4714876"/>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58481" y="4814654"/>
            <a:ext cx="1570022" cy="219244"/>
          </a:xfrm>
          <a:prstGeom prst="rect">
            <a:avLst/>
          </a:prstGeom>
        </p:spPr>
      </p:pic>
      <p:pic>
        <p:nvPicPr>
          <p:cNvPr id="30"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128503" y="4814654"/>
            <a:ext cx="503451" cy="2192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28</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DÉAN BEART DE RÉIR BRIATHAIR </a:t>
            </a:r>
          </a:p>
        </p:txBody>
      </p:sp>
      <p:sp>
        <p:nvSpPr>
          <p:cNvPr id="5" name="Rectangle 4"/>
          <p:cNvSpPr/>
          <p:nvPr/>
        </p:nvSpPr>
        <p:spPr>
          <a:xfrm>
            <a:off x="691851" y="4442074"/>
            <a:ext cx="7114839" cy="307777"/>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https://vimeo.com/191043980</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851" y="973488"/>
            <a:ext cx="5577523" cy="31245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5587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grpSp>
        <p:nvGrpSpPr>
          <p:cNvPr id="11" name="Group 10"/>
          <p:cNvGrpSpPr/>
          <p:nvPr/>
        </p:nvGrpSpPr>
        <p:grpSpPr>
          <a:xfrm>
            <a:off x="5505586" y="1317316"/>
            <a:ext cx="3328774" cy="2089267"/>
            <a:chOff x="5778652" y="2557499"/>
            <a:chExt cx="3328774" cy="2089267"/>
          </a:xfrm>
        </p:grpSpPr>
        <p:sp>
          <p:nvSpPr>
            <p:cNvPr id="12" name="TextBox 11"/>
            <p:cNvSpPr txBox="1"/>
            <p:nvPr/>
          </p:nvSpPr>
          <p:spPr>
            <a:xfrm>
              <a:off x="6464522" y="4253288"/>
              <a:ext cx="2642904"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Déan treoirlínte a aontú </a:t>
              </a:r>
            </a:p>
          </p:txBody>
        </p:sp>
        <p:sp>
          <p:nvSpPr>
            <p:cNvPr id="13" name="TextBox 12"/>
            <p:cNvSpPr txBox="1"/>
            <p:nvPr/>
          </p:nvSpPr>
          <p:spPr>
            <a:xfrm>
              <a:off x="6464523" y="3482749"/>
              <a:ext cx="2160026" cy="300082"/>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Gabh i mbun an chomhrá</a:t>
              </a:r>
            </a:p>
          </p:txBody>
        </p:sp>
        <p:sp>
          <p:nvSpPr>
            <p:cNvPr id="14" name="TextBox 13"/>
            <p:cNvSpPr txBox="1"/>
            <p:nvPr/>
          </p:nvSpPr>
          <p:spPr>
            <a:xfrm>
              <a:off x="6464522" y="2581689"/>
              <a:ext cx="2160027" cy="507831"/>
            </a:xfrm>
            <a:prstGeom prst="rect">
              <a:avLst/>
            </a:prstGeom>
            <a:noFill/>
          </p:spPr>
          <p:txBody>
            <a:bodyPr wrap="square" rtlCol="0">
              <a:spAutoFit/>
            </a:bodyPr>
            <a:lstStyle/>
            <a:p>
              <a:pPr algn="l" rtl="0"/>
              <a:r>
                <a:rPr lang="ga" sz="1350" b="0" i="0" u="none" baseline="0">
                  <a:solidFill>
                    <a:schemeClr val="tx1">
                      <a:lumMod val="65000"/>
                      <a:lumOff val="35000"/>
                    </a:schemeClr>
                  </a:solidFill>
                  <a:latin typeface="Montserrat" panose="020B0604020202020204" charset="0"/>
                  <a:ea typeface="Roboto Light" charset="0"/>
                  <a:cs typeface="Roboto Light" charset="0"/>
                </a:rPr>
                <a:t>Tabhair cuairt ar Webwise.ie/ga/tuismitheoiri </a:t>
              </a:r>
            </a:p>
          </p:txBody>
        </p:sp>
        <p:sp>
          <p:nvSpPr>
            <p:cNvPr id="15" name="Oval 14"/>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6" name="Oval 15"/>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7" name="Oval 16"/>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8" name="1 Marcador de texto"/>
          <p:cNvSpPr txBox="1">
            <a:spLocks/>
          </p:cNvSpPr>
          <p:nvPr/>
        </p:nvSpPr>
        <p:spPr>
          <a:xfrm>
            <a:off x="380010" y="143128"/>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NA CHÉAD </a:t>
            </a:r>
            <a:r>
              <a:rPr lang="ga" sz="2250" b="1" i="0" u="none" baseline="0">
                <a:latin typeface="Montserrat" panose="020B0604020202020204" charset="0"/>
                <a:ea typeface="Roboto Light" panose="02000000000000000000" pitchFamily="2" charset="0"/>
                <a:cs typeface="Oswald" panose="02000503000000000000" pitchFamily="2" charset="0"/>
              </a:rPr>
              <a:t>CHÉIMEANNA EILE</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grpSp>
        <p:nvGrpSpPr>
          <p:cNvPr id="19" name="Group 18"/>
          <p:cNvGrpSpPr/>
          <p:nvPr/>
        </p:nvGrpSpPr>
        <p:grpSpPr>
          <a:xfrm>
            <a:off x="441481" y="1048946"/>
            <a:ext cx="4710233" cy="3525314"/>
            <a:chOff x="531239" y="2245625"/>
            <a:chExt cx="4710233" cy="3525314"/>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21" name="Rectangle 20"/>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22" name="TextBox 21"/>
          <p:cNvSpPr txBox="1"/>
          <p:nvPr/>
        </p:nvSpPr>
        <p:spPr>
          <a:xfrm>
            <a:off x="6191456" y="3746450"/>
            <a:ext cx="2778466" cy="507831"/>
          </a:xfrm>
          <a:prstGeom prst="rect">
            <a:avLst/>
          </a:prstGeom>
          <a:noFill/>
        </p:spPr>
        <p:txBody>
          <a:bodyPr wrap="square" rtlCol="0">
            <a:spAutoFit/>
          </a:bodyPr>
          <a:lstStyle/>
          <a:p>
            <a:pPr algn="l" rtl="0" fontAlgn="base"/>
            <a:r>
              <a:rPr lang="ga" sz="1350" b="0" i="0" u="none" baseline="0">
                <a:solidFill>
                  <a:schemeClr val="tx1">
                    <a:lumMod val="65000"/>
                    <a:lumOff val="35000"/>
                  </a:schemeClr>
                </a:solidFill>
                <a:latin typeface="Montserrat"/>
                <a:ea typeface="Montserrat"/>
                <a:cs typeface="Montserrat"/>
              </a:rPr>
              <a:t>Coinnigh Suas Chun Dáta.. </a:t>
            </a:r>
          </a:p>
          <a:p>
            <a:pPr algn="l" rtl="0" fontAlgn="base"/>
            <a:r>
              <a:rPr lang="ga" sz="1350" b="0" i="0" u="none" baseline="0">
                <a:solidFill>
                  <a:schemeClr val="tx1">
                    <a:lumMod val="65000"/>
                    <a:lumOff val="35000"/>
                  </a:schemeClr>
                </a:solidFill>
                <a:latin typeface="Montserrat"/>
                <a:ea typeface="Montserrat"/>
                <a:cs typeface="Montserrat"/>
              </a:rPr>
              <a:t>Lean Webwise Éire </a:t>
            </a:r>
            <a:endParaRPr lang="ga" sz="1350" i="0" dirty="0">
              <a:solidFill>
                <a:schemeClr val="tx1">
                  <a:lumMod val="65000"/>
                  <a:lumOff val="35000"/>
                </a:schemeClr>
              </a:solidFill>
              <a:effectLst/>
              <a:latin typeface="Montserrat"/>
            </a:endParaRPr>
          </a:p>
        </p:txBody>
      </p:sp>
      <p:sp>
        <p:nvSpPr>
          <p:cNvPr id="23" name="Oval 22"/>
          <p:cNvSpPr/>
          <p:nvPr/>
        </p:nvSpPr>
        <p:spPr>
          <a:xfrm>
            <a:off x="5507281" y="3711210"/>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6" name="Picture 2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665934" y="4582965"/>
            <a:ext cx="2228246" cy="492670"/>
          </a:xfrm>
          <a:prstGeom prst="rect">
            <a:avLst/>
          </a:prstGeom>
        </p:spPr>
      </p:pic>
      <p:pic>
        <p:nvPicPr>
          <p:cNvPr id="3" name="Picture 2"/>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7089" y="1384262"/>
            <a:ext cx="3807312" cy="2826143"/>
          </a:xfrm>
          <a:prstGeom prst="rect">
            <a:avLst/>
          </a:prstGeom>
        </p:spPr>
      </p:pic>
      <p:pic>
        <p:nvPicPr>
          <p:cNvPr id="24" name="Picture 23"/>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31954" y="4693544"/>
            <a:ext cx="1033980" cy="418800"/>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58481" y="4793322"/>
            <a:ext cx="1570022" cy="219244"/>
          </a:xfrm>
          <a:prstGeom prst="rect">
            <a:avLst/>
          </a:prstGeom>
        </p:spPr>
      </p:pic>
      <p:pic>
        <p:nvPicPr>
          <p:cNvPr id="30" name="Shape 9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128503" y="4793322"/>
            <a:ext cx="503451" cy="219243"/>
          </a:xfrm>
          <a:prstGeom prst="rect">
            <a:avLst/>
          </a:prstGeom>
          <a:noFill/>
          <a:ln>
            <a:noFill/>
          </a:ln>
        </p:spPr>
      </p:pic>
    </p:spTree>
    <p:extLst>
      <p:ext uri="{BB962C8B-B14F-4D97-AF65-F5344CB8AC3E}">
        <p14:creationId xmlns:p14="http://schemas.microsoft.com/office/powerpoint/2010/main" val="255179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2418008" y="1319675"/>
            <a:ext cx="6400527" cy="2985600"/>
          </a:xfrm>
          <a:prstGeom prst="rect">
            <a:avLst/>
          </a:prstGeom>
        </p:spPr>
        <p:txBody>
          <a:bodyPr spcFirstLastPara="1" wrap="square" lIns="91425" tIns="91425" rIns="91425" bIns="91425" anchor="t" anchorCtr="0">
            <a:noAutofit/>
          </a:bodyPr>
          <a:lstStyle/>
          <a:p>
            <a:pPr marL="0" lvl="0" indent="0" algn="l" rtl="0">
              <a:buNone/>
            </a:pPr>
            <a:r>
              <a:rPr lang="ga" sz="2800" b="0" i="1" u="none" baseline="0"/>
              <a:t>Imní is mó do Thuismitheoirí in Éirinn: cibearbhulaíocht, ag caitheamh an iomarca ama ar líne, mealltóireacht/dúshaothrú idirlín agus fáil ar ábhar neamhoiriúnach.</a:t>
            </a:r>
            <a:endParaRPr lang="ga" sz="1600" dirty="0"/>
          </a:p>
          <a:p>
            <a:pPr marL="0" lvl="0" indent="0" algn="r" rtl="0">
              <a:buNone/>
            </a:pPr>
            <a:endParaRPr lang="ga" sz="1600" dirty="0"/>
          </a:p>
          <a:p>
            <a:pPr marL="0" lvl="0" indent="0" algn="r" rtl="0">
              <a:buNone/>
            </a:pPr>
            <a:r>
              <a:rPr lang="ga" sz="1600" b="1" i="1" u="none" baseline="0">
                <a:solidFill>
                  <a:srgbClr val="FFC000"/>
                </a:solidFill>
              </a:rPr>
              <a:t>Webwise //  Suirbhé Tuismitheoireachta CNT 2017</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9763" y="4537750"/>
            <a:ext cx="2228246" cy="492670"/>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10020" y="4611620"/>
            <a:ext cx="1033980" cy="4188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6547" y="4711398"/>
            <a:ext cx="1570022" cy="219244"/>
          </a:xfrm>
          <a:prstGeom prst="rect">
            <a:avLst/>
          </a:prstGeom>
        </p:spPr>
      </p:pic>
      <p:pic>
        <p:nvPicPr>
          <p:cNvPr id="10" name="Shape 9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7606569" y="4711398"/>
            <a:ext cx="503451" cy="2192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18" name="1 Marcador de texto"/>
          <p:cNvSpPr txBox="1">
            <a:spLocks/>
          </p:cNvSpPr>
          <p:nvPr/>
        </p:nvSpPr>
        <p:spPr>
          <a:xfrm>
            <a:off x="452766" y="1839654"/>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ctr" defTabSz="906370" rtl="0"/>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GO RAIBH MAITH AGAIBH! </a:t>
            </a:r>
          </a:p>
          <a:p>
            <a:pPr algn="ctr" defTabSz="906370" rtl="0"/>
            <a:r>
              <a:rPr lang="ga" sz="2250" b="1" i="0" u="none" baseline="0">
                <a:latin typeface="Montserrat" panose="020B0604020202020204" charset="0"/>
                <a:ea typeface="Roboto Light" panose="02000000000000000000" pitchFamily="2" charset="0"/>
                <a:cs typeface="Oswald" panose="02000503000000000000" pitchFamily="2" charset="0"/>
              </a:rPr>
              <a:t>CEISTEANNA? </a:t>
            </a:r>
            <a:endParaRPr lang="ga" sz="2250" dirty="0">
              <a:solidFill>
                <a:srgbClr val="00B0F0"/>
              </a:solidFill>
              <a:latin typeface="Montserrat" panose="020B0604020202020204" charset="0"/>
              <a:ea typeface="Roboto Light" panose="02000000000000000000" pitchFamily="2" charset="0"/>
              <a:cs typeface="Oswald" panose="02000503000000000000" pitchFamily="2" charset="0"/>
            </a:endParaRPr>
          </a:p>
        </p:txBody>
      </p:sp>
      <p:pic>
        <p:nvPicPr>
          <p:cNvPr id="26" name="Picture 2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7924" y="491606"/>
            <a:ext cx="3485108" cy="770565"/>
          </a:xfrm>
          <a:prstGeom prst="rect">
            <a:avLst/>
          </a:prstGeom>
        </p:spPr>
      </p:pic>
      <p:pic>
        <p:nvPicPr>
          <p:cNvPr id="25" name="Shape 141"/>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30" name="Shape 142"/>
          <p:cNvSpPr txBox="1"/>
          <p:nvPr/>
        </p:nvSpPr>
        <p:spPr>
          <a:xfrm>
            <a:off x="3473712" y="4000997"/>
            <a:ext cx="5112600" cy="369299"/>
          </a:xfrm>
          <a:prstGeom prst="rect">
            <a:avLst/>
          </a:prstGeom>
          <a:noFill/>
          <a:ln>
            <a:noFill/>
          </a:ln>
        </p:spPr>
        <p:txBody>
          <a:bodyPr lIns="91405" tIns="45690" rIns="91405" bIns="45690" anchor="t" anchorCtr="0">
            <a:noAutofit/>
          </a:bodyPr>
          <a:lstStyle/>
          <a:p>
            <a:pPr algn="l" defTabSz="914202" rtl="0">
              <a:buClr>
                <a:srgbClr val="000000"/>
              </a:buClr>
              <a:buSzPct val="25000"/>
            </a:pPr>
            <a:r>
              <a:rPr lang="ga" b="1" i="0" u="none" baseline="0">
                <a:solidFill>
                  <a:srgbClr val="000000"/>
                </a:solidFill>
                <a:latin typeface="Arial"/>
                <a:ea typeface="Arial"/>
                <a:cs typeface="Arial"/>
                <a:sym typeface="Arial"/>
              </a:rPr>
              <a:t>© Webwise_Ireland</a:t>
            </a:r>
            <a:endParaRPr lang="ga" b="1" dirty="0">
              <a:solidFill>
                <a:prstClr val="black"/>
              </a:solidFill>
            </a:endParaRPr>
          </a:p>
        </p:txBody>
      </p:sp>
      <p:sp>
        <p:nvSpPr>
          <p:cNvPr id="31" name="Shape 143"/>
          <p:cNvSpPr txBox="1"/>
          <p:nvPr/>
        </p:nvSpPr>
        <p:spPr>
          <a:xfrm>
            <a:off x="598278" y="4370299"/>
            <a:ext cx="8444400" cy="503999"/>
          </a:xfrm>
          <a:prstGeom prst="rect">
            <a:avLst/>
          </a:prstGeom>
          <a:noFill/>
          <a:ln>
            <a:noFill/>
          </a:ln>
        </p:spPr>
        <p:txBody>
          <a:bodyPr lIns="91405" tIns="45690" rIns="91405" bIns="45690" anchor="t" anchorCtr="0">
            <a:noAutofit/>
          </a:bodyPr>
          <a:lstStyle/>
          <a:p>
            <a:pPr algn="l" defTabSz="914202" rtl="0">
              <a:buClr>
                <a:srgbClr val="000000"/>
              </a:buClr>
              <a:buSzPct val="25000"/>
            </a:pPr>
            <a:r>
              <a:rPr lang="ga" sz="1200" b="0" i="0" u="none" baseline="0">
                <a:solidFill>
                  <a:srgbClr val="000000"/>
                </a:solidFill>
                <a:latin typeface="Calibri"/>
                <a:ea typeface="Calibri"/>
                <a:cs typeface="Calibri"/>
                <a:sym typeface="Calibri"/>
              </a:rPr>
              <a:t>Cuirtear an saothar seo ar fáil faoi théarmaí Cheadúnas Aitreabúideachta-Comhroinnte 3.0 Creative Commons </a:t>
            </a:r>
            <a:r>
              <a:rPr lang="ga" sz="1200" b="0" i="0" u="none" baseline="0">
                <a:solidFill>
                  <a:srgbClr val="0000FF"/>
                </a:solidFill>
                <a:latin typeface="Calibri"/>
                <a:ea typeface="Calibri"/>
                <a:cs typeface="Calibri"/>
                <a:sym typeface="Calibri"/>
                <a:hlinkClick r:id="rId5"/>
              </a:rPr>
              <a:t>http://creativecommons.org/licenses/by-sa/3.0/ie/</a:t>
            </a:r>
            <a:r>
              <a:rPr lang="ga" sz="1200" b="0" i="0" u="none" baseline="0">
                <a:solidFill>
                  <a:srgbClr val="000000"/>
                </a:solidFill>
                <a:latin typeface="Calibri"/>
                <a:ea typeface="Calibri"/>
                <a:cs typeface="Calibri"/>
                <a:sym typeface="Calibri"/>
              </a:rPr>
              <a:t>. Féadfaidh tú an t-ábhar seo a úsáid agus a athúsáid (ní áirítear íomhánna agus lógónna) saor in aisce in aon fhormáid nó meán is mian leat, faoi théarmaí Cheadúnas Aitreabúideachta-Comhroinnte Creative Commons.</a:t>
            </a:r>
          </a:p>
        </p:txBody>
      </p:sp>
      <p:sp>
        <p:nvSpPr>
          <p:cNvPr id="32" name="Shape 140"/>
          <p:cNvSpPr txBox="1">
            <a:spLocks noGrp="1"/>
          </p:cNvSpPr>
          <p:nvPr>
            <p:ph type="body" idx="1"/>
          </p:nvPr>
        </p:nvSpPr>
        <p:spPr>
          <a:xfrm>
            <a:off x="632922" y="2890450"/>
            <a:ext cx="8229600" cy="1578599"/>
          </a:xfrm>
          <a:prstGeom prst="rect">
            <a:avLst/>
          </a:prstGeom>
          <a:noFill/>
          <a:ln>
            <a:noFill/>
          </a:ln>
        </p:spPr>
        <p:txBody>
          <a:bodyPr vert="horz" lIns="91405" tIns="45690" rIns="91405" bIns="45690" rtlCol="0" anchor="t" anchorCtr="0">
            <a:noAutofit/>
          </a:bodyPr>
          <a:lstStyle/>
          <a:p>
            <a:pPr marL="0" indent="0" algn="ctr" rtl="0">
              <a:spcBef>
                <a:spcPts val="0"/>
              </a:spcBef>
              <a:buClr>
                <a:schemeClr val="dk1"/>
              </a:buClr>
              <a:buSzPct val="25000"/>
              <a:buNone/>
            </a:pPr>
            <a:r>
              <a:rPr lang="ga" sz="2400" b="0" i="0" u="sng" baseline="0">
                <a:solidFill>
                  <a:schemeClr val="hlink"/>
                </a:solidFill>
                <a:latin typeface="Calibri"/>
                <a:ea typeface="Calibri"/>
                <a:cs typeface="Calibri"/>
                <a:sym typeface="Calibri"/>
                <a:hlinkClick r:id="rId6"/>
              </a:rPr>
              <a:t>www.webwise.ie</a:t>
            </a:r>
            <a:endParaRPr sz="2400" dirty="0">
              <a:solidFill>
                <a:schemeClr val="dk1"/>
              </a:solidFill>
              <a:latin typeface="Calibri"/>
              <a:ea typeface="Calibri"/>
              <a:cs typeface="Calibri"/>
              <a:sym typeface="Calibri"/>
            </a:endParaRPr>
          </a:p>
          <a:p>
            <a:pPr marL="0" indent="0" algn="ctr" rtl="0">
              <a:spcBef>
                <a:spcPts val="0"/>
              </a:spcBef>
              <a:buClr>
                <a:schemeClr val="dk1"/>
              </a:buClr>
              <a:buSzPct val="25000"/>
              <a:buNone/>
            </a:pPr>
            <a:endParaRPr sz="2400" dirty="0">
              <a:solidFill>
                <a:schemeClr val="dk1"/>
              </a:solidFill>
              <a:latin typeface="Calibri"/>
              <a:ea typeface="Calibri"/>
              <a:cs typeface="Calibri"/>
              <a:sym typeface="Calibri"/>
            </a:endParaRPr>
          </a:p>
          <a:p>
            <a:pPr marL="0" indent="0" algn="ctr" rtl="0">
              <a:spcBef>
                <a:spcPts val="0"/>
              </a:spcBef>
              <a:buClr>
                <a:schemeClr val="dk1"/>
              </a:buClr>
              <a:buSzPct val="25000"/>
              <a:buNone/>
            </a:pPr>
            <a:br>
              <a:rPr lang="ga" sz="2400">
                <a:solidFill>
                  <a:schemeClr val="dk1"/>
                </a:solidFill>
                <a:latin typeface="Calibri"/>
                <a:ea typeface="Calibri"/>
                <a:cs typeface="Calibri"/>
                <a:sym typeface="Calibri"/>
              </a:rPr>
            </a:br>
            <a:endParaRPr lang="ga" sz="2400" dirty="0">
              <a:solidFill>
                <a:schemeClr val="dk1"/>
              </a:solidFill>
              <a:latin typeface="Calibri"/>
              <a:ea typeface="Calibri"/>
              <a:cs typeface="Calibri"/>
              <a:sym typeface="Calibri"/>
            </a:endParaRPr>
          </a:p>
          <a:p>
            <a:pPr marL="342826" indent="-139670" algn="l" rtl="0">
              <a:lnSpc>
                <a:spcPct val="90000"/>
              </a:lnSpc>
              <a:spcBef>
                <a:spcPts val="400"/>
              </a:spcBef>
              <a:buClr>
                <a:srgbClr val="34B1CB"/>
              </a:buClr>
              <a:buSzPct val="25000"/>
              <a:buNone/>
            </a:pPr>
            <a:endParaRPr dirty="0">
              <a:solidFill>
                <a:schemeClr val="dk1"/>
              </a:solidFill>
              <a:latin typeface="Helvetica Neue"/>
              <a:ea typeface="Helvetica Neue"/>
              <a:cs typeface="Helvetica Neue"/>
              <a:sym typeface="Helvetica Neue"/>
            </a:endParaRPr>
          </a:p>
        </p:txBody>
      </p:sp>
      <p:pic>
        <p:nvPicPr>
          <p:cNvPr id="11" name="Picture 10"/>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069322" y="86357"/>
            <a:ext cx="1033980" cy="4188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95849" y="186135"/>
            <a:ext cx="1570022" cy="219244"/>
          </a:xfrm>
          <a:prstGeom prst="rect">
            <a:avLst/>
          </a:prstGeom>
        </p:spPr>
      </p:pic>
      <p:pic>
        <p:nvPicPr>
          <p:cNvPr id="13" name="Shape 98"/>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7565871" y="186135"/>
            <a:ext cx="503451" cy="219243"/>
          </a:xfrm>
          <a:prstGeom prst="rect">
            <a:avLst/>
          </a:prstGeom>
          <a:noFill/>
          <a:ln>
            <a:noFill/>
          </a:ln>
        </p:spPr>
      </p:pic>
    </p:spTree>
    <p:extLst>
      <p:ext uri="{BB962C8B-B14F-4D97-AF65-F5344CB8AC3E}">
        <p14:creationId xmlns:p14="http://schemas.microsoft.com/office/powerpoint/2010/main" val="3253483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ga" sz="1000" b="0" i="0" u="none" baseline="0">
                <a:solidFill>
                  <a:srgbClr val="999999"/>
                </a:solidFill>
                <a:latin typeface="Montserrat Light"/>
                <a:ea typeface="Montserrat Light"/>
                <a:cs typeface="Montserrat Light"/>
                <a:sym typeface="Montserrat Light"/>
              </a:rPr>
              <a:t>Cuir do ghabháil scáileáin anseo</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00C0F3"/>
                </a:solidFill>
                <a:latin typeface="Montserrat" panose="020B0604020202020204" charset="0"/>
                <a:ea typeface="Montserrat" panose="020B0604020202020204" charset="0"/>
                <a:cs typeface="Montserrat" panose="020B0604020202020204" charset="0"/>
              </a:rPr>
              <a:t>BUNTÁISTÍ A BHAINEANN LEIS AN IDIRLÍON DO PHÁISTÍ</a:t>
            </a:r>
          </a:p>
        </p:txBody>
      </p:sp>
      <p:sp>
        <p:nvSpPr>
          <p:cNvPr id="20" name="35 Rectángulo"/>
          <p:cNvSpPr/>
          <p:nvPr/>
        </p:nvSpPr>
        <p:spPr>
          <a:xfrm>
            <a:off x="3450014" y="607560"/>
            <a:ext cx="2682166" cy="737852"/>
          </a:xfrm>
          <a:prstGeom prst="rect">
            <a:avLst/>
          </a:prstGeom>
        </p:spPr>
        <p:txBody>
          <a:bodyPr wrap="square" lIns="90636" tIns="45318" rIns="90636" bIns="45318" anchor="ctr">
            <a:spAutoFit/>
          </a:bodyPr>
          <a:lstStyle/>
          <a:p>
            <a:pPr algn="l" defTabSz="1208493" rtl="0">
              <a:lnSpc>
                <a:spcPct val="150000"/>
              </a:lnSpc>
            </a:pPr>
            <a:r>
              <a:rPr lang="ga" sz="1400" b="0" i="0" u="none" baseline="0">
                <a:solidFill>
                  <a:srgbClr val="F05E43"/>
                </a:solidFill>
                <a:latin typeface="Montserrat" panose="020B0604020202020204" charset="0"/>
                <a:ea typeface="Segoe UI" panose="020B0502040204020203" pitchFamily="34" charset="0"/>
                <a:cs typeface="Helvetica" panose="020B0604020202020204" pitchFamily="34" charset="0"/>
              </a:rPr>
              <a:t>CUIMHNIGH GUR MÓ NA BUNTÁISTÍ NÁ NA RIOSCAÍ!</a:t>
            </a:r>
          </a:p>
        </p:txBody>
      </p:sp>
      <p:sp>
        <p:nvSpPr>
          <p:cNvPr id="21" name="37 Rectángulo"/>
          <p:cNvSpPr/>
          <p:nvPr/>
        </p:nvSpPr>
        <p:spPr>
          <a:xfrm>
            <a:off x="3395584" y="1594419"/>
            <a:ext cx="2736596" cy="1630404"/>
          </a:xfrm>
          <a:prstGeom prst="rect">
            <a:avLst/>
          </a:prstGeom>
        </p:spPr>
        <p:txBody>
          <a:bodyPr wrap="square" lIns="90636" tIns="45318" rIns="90636" bIns="45318">
            <a:spAutoFit/>
          </a:bodyPr>
          <a:lstStyle/>
          <a:p>
            <a:pPr algn="just" defTabSz="1208493" rtl="0">
              <a:lnSpc>
                <a:spcPct val="125000"/>
              </a:lnSpc>
            </a:pPr>
            <a:r>
              <a:rPr lang="ga" sz="1000" b="0" i="0" u="none" baseline="0">
                <a:solidFill>
                  <a:srgbClr val="616161"/>
                </a:solidFill>
                <a:latin typeface="Montserrat Light" panose="020B0604020202020204" charset="0"/>
                <a:ea typeface="Segoe UI" panose="020B0502040204020203" pitchFamily="34" charset="0"/>
                <a:cs typeface="Helvetica" panose="020B0604020202020204" pitchFamily="34" charset="0"/>
              </a:rPr>
              <a:t>Bíodh is gur údar imní bailí é go bhféadfadh páistí an iomarca ama a chaitheamh ar líne, ag féachaint ar ábhar nach bhfuil oiriúnach agus ag caint le daoine a bhfuil sé i gceist acu dochar a dhéanamh dóibh nó leas a bhaint astu, tá sé chomh soiléir céanna go dtugann an t-idirlíon deiseanna iontacha dár bpáistí, </a:t>
            </a:r>
            <a:endParaRPr lang="ga"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395584" y="3613052"/>
            <a:ext cx="3298996" cy="922518"/>
          </a:xfrm>
          <a:prstGeom prst="rect">
            <a:avLst/>
          </a:prstGeom>
        </p:spPr>
        <p:txBody>
          <a:bodyPr wrap="square" lIns="90636" tIns="45318" rIns="90636" bIns="45318">
            <a:spAutoFit/>
          </a:bodyPr>
          <a:lstStyle/>
          <a:p>
            <a:pPr algn="l" defTabSz="1208493" rtl="0">
              <a:lnSpc>
                <a:spcPct val="150000"/>
              </a:lnSpc>
            </a:pPr>
            <a:r>
              <a:rPr lang="ga" sz="1200" b="1" i="0" u="none" baseline="0">
                <a:solidFill>
                  <a:srgbClr val="F05E43"/>
                </a:solidFill>
                <a:latin typeface="Montserrat" panose="020B0604020202020204" charset="0"/>
                <a:ea typeface="Segoe UI" panose="020B0502040204020203" pitchFamily="34" charset="0"/>
                <a:cs typeface="Helvetica" panose="020B0604020202020204" pitchFamily="34" charset="0"/>
              </a:rPr>
              <a:t>Cad iad na príomhbhuntáistí a bhaineann le húsáid idirlín do pháistí, dar leat? </a:t>
            </a: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4182" y="1263232"/>
            <a:ext cx="2474503" cy="2972592"/>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60600" y="4653803"/>
            <a:ext cx="1033980" cy="41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87127" y="4753581"/>
            <a:ext cx="1570022" cy="219244"/>
          </a:xfrm>
          <a:prstGeom prst="rect">
            <a:avLst/>
          </a:prstGeom>
        </p:spPr>
      </p:pic>
      <p:pic>
        <p:nvPicPr>
          <p:cNvPr id="32" name="Shape 9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5157149" y="4753581"/>
            <a:ext cx="503451" cy="2192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5</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AG LABHAIRT LE DO PHÁISTE FAOIN MÉID A DHÉANANN SÉ AR LÍNE</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6161" y="925829"/>
            <a:ext cx="5307893" cy="2959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691851" y="4442074"/>
            <a:ext cx="7114839" cy="523220"/>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1" i="0" u="none" baseline="0">
                <a:latin typeface="Montserrat" panose="020B0604020202020204" charset="0"/>
                <a:ea typeface="Montserrat" panose="020B0604020202020204" charset="0"/>
                <a:cs typeface="Montserrat" panose="020B0604020202020204" charset="0"/>
                <a:hlinkClick r:id="rId4"/>
              </a:rPr>
              <a:t>https://vimeo.com/191045340</a:t>
            </a:r>
            <a:endParaRPr lang="ga" b="1" dirty="0">
              <a:latin typeface="Montserrat" panose="020B0604020202020204" charset="0"/>
            </a:endParaRPr>
          </a:p>
          <a:p>
            <a:endParaRPr lang="ga" b="1" dirty="0">
              <a:latin typeface="Montserrat" panose="020B0604020202020204" charset="0"/>
            </a:endParaRPr>
          </a:p>
        </p:txBody>
      </p:sp>
    </p:spTree>
    <p:extLst>
      <p:ext uri="{BB962C8B-B14F-4D97-AF65-F5344CB8AC3E}">
        <p14:creationId xmlns:p14="http://schemas.microsoft.com/office/powerpoint/2010/main" val="2373070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83" name="Shape 6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solidFill>
                  <a:srgbClr val="FFFFFF"/>
                </a:solidFill>
              </a:rPr>
              <a:t>6</a:t>
            </a:fld>
            <a:endParaRPr>
              <a:solidFill>
                <a:srgbClr val="FFFFFF"/>
              </a:solidFill>
            </a:endParaRP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0723" y="1718544"/>
            <a:ext cx="2090422" cy="2793048"/>
          </a:xfrm>
          <a:prstGeom prst="rect">
            <a:avLst/>
          </a:prstGeom>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7023" y="1667617"/>
            <a:ext cx="1647809" cy="2602459"/>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606" y="1718544"/>
            <a:ext cx="3047239" cy="2656811"/>
          </a:xfrm>
          <a:prstGeom prst="rect">
            <a:avLst/>
          </a:prstGeom>
        </p:spPr>
      </p:pic>
      <p:sp>
        <p:nvSpPr>
          <p:cNvPr id="23" name="Rectangle 22"/>
          <p:cNvSpPr/>
          <p:nvPr/>
        </p:nvSpPr>
        <p:spPr>
          <a:xfrm>
            <a:off x="1146908" y="1150179"/>
            <a:ext cx="2185214" cy="300082"/>
          </a:xfrm>
          <a:prstGeom prst="rect">
            <a:avLst/>
          </a:prstGeom>
        </p:spPr>
        <p:txBody>
          <a:bodyPr wrap="none">
            <a:spAutoFit/>
          </a:bodyPr>
          <a:lstStyle/>
          <a:p>
            <a:pPr algn="ctr" rtl="0"/>
            <a:r>
              <a:rPr lang="ga" sz="1350" b="1" i="0" u="none" baseline="0">
                <a:solidFill>
                  <a:srgbClr val="000000"/>
                </a:solidFill>
                <a:latin typeface="Roboto Light" charset="0"/>
                <a:ea typeface="Roboto Light" charset="0"/>
                <a:cs typeface="Roboto Light" charset="0"/>
              </a:rPr>
              <a:t>An bhfuil sé in am stopadh?</a:t>
            </a:r>
          </a:p>
        </p:txBody>
      </p:sp>
      <p:sp>
        <p:nvSpPr>
          <p:cNvPr id="24" name="Rectangle 23"/>
          <p:cNvSpPr/>
          <p:nvPr/>
        </p:nvSpPr>
        <p:spPr>
          <a:xfrm>
            <a:off x="4361123" y="1150179"/>
            <a:ext cx="1175322" cy="300082"/>
          </a:xfrm>
          <a:prstGeom prst="rect">
            <a:avLst/>
          </a:prstGeom>
        </p:spPr>
        <p:txBody>
          <a:bodyPr wrap="none">
            <a:spAutoFit/>
          </a:bodyPr>
          <a:lstStyle/>
          <a:p>
            <a:pPr algn="ctr" rtl="0"/>
            <a:r>
              <a:rPr lang="ga" sz="1350" b="1" i="0" u="none" baseline="0" dirty="0">
                <a:solidFill>
                  <a:srgbClr val="000000"/>
                </a:solidFill>
                <a:latin typeface="Roboto Light" charset="0"/>
                <a:ea typeface="Roboto Light" charset="0"/>
                <a:cs typeface="Roboto Light" charset="0"/>
              </a:rPr>
              <a:t>Déan teorainneacha ama a shocrú</a:t>
            </a:r>
          </a:p>
        </p:txBody>
      </p:sp>
      <p:sp>
        <p:nvSpPr>
          <p:cNvPr id="25" name="Rectangle 24"/>
          <p:cNvSpPr/>
          <p:nvPr/>
        </p:nvSpPr>
        <p:spPr>
          <a:xfrm>
            <a:off x="6974352" y="1150179"/>
            <a:ext cx="1236236" cy="300082"/>
          </a:xfrm>
          <a:prstGeom prst="rect">
            <a:avLst/>
          </a:prstGeom>
        </p:spPr>
        <p:txBody>
          <a:bodyPr wrap="none">
            <a:spAutoFit/>
          </a:bodyPr>
          <a:lstStyle/>
          <a:p>
            <a:pPr algn="ctr" rtl="0"/>
            <a:r>
              <a:rPr lang="ga" sz="1350" b="1" i="0" u="none" baseline="0">
                <a:solidFill>
                  <a:srgbClr val="000000"/>
                </a:solidFill>
                <a:latin typeface="Roboto Light" charset="0"/>
                <a:ea typeface="Roboto Light" charset="0"/>
                <a:cs typeface="Roboto Light" charset="0"/>
              </a:rPr>
              <a:t>Beart a dhéanamh de réir briathair</a:t>
            </a:r>
          </a:p>
        </p:txBody>
      </p:sp>
      <p:sp>
        <p:nvSpPr>
          <p:cNvPr id="26" name="Rectangle 25"/>
          <p:cNvSpPr/>
          <p:nvPr/>
        </p:nvSpPr>
        <p:spPr>
          <a:xfrm>
            <a:off x="1279324" y="1994613"/>
            <a:ext cx="2231876"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27" name="Rectangle 26"/>
          <p:cNvSpPr/>
          <p:nvPr/>
        </p:nvSpPr>
        <p:spPr>
          <a:xfrm>
            <a:off x="967836" y="2213166"/>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28" name="Rectangle 27"/>
          <p:cNvSpPr/>
          <p:nvPr/>
        </p:nvSpPr>
        <p:spPr>
          <a:xfrm>
            <a:off x="967835" y="2307477"/>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29" name="Rectangle 28"/>
          <p:cNvSpPr/>
          <p:nvPr/>
        </p:nvSpPr>
        <p:spPr>
          <a:xfrm>
            <a:off x="967834" y="240049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30" name="Rectangle 29"/>
          <p:cNvSpPr/>
          <p:nvPr/>
        </p:nvSpPr>
        <p:spPr>
          <a:xfrm>
            <a:off x="4435914" y="1982946"/>
            <a:ext cx="1652916" cy="21920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31" name="Rectangle 30"/>
          <p:cNvSpPr/>
          <p:nvPr/>
        </p:nvSpPr>
        <p:spPr>
          <a:xfrm>
            <a:off x="896715" y="2467265"/>
            <a:ext cx="1191136" cy="4471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32" name="Rectangle 31"/>
          <p:cNvSpPr/>
          <p:nvPr/>
        </p:nvSpPr>
        <p:spPr>
          <a:xfrm>
            <a:off x="967834" y="3056222"/>
            <a:ext cx="1191136" cy="2584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33" name="Rectangle 32"/>
          <p:cNvSpPr/>
          <p:nvPr/>
        </p:nvSpPr>
        <p:spPr>
          <a:xfrm>
            <a:off x="4881244" y="2132700"/>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34" name="Rectangle 33"/>
          <p:cNvSpPr/>
          <p:nvPr/>
        </p:nvSpPr>
        <p:spPr>
          <a:xfrm>
            <a:off x="4569754" y="2132700"/>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nvGrpSpPr>
          <p:cNvPr id="35" name="Group 34"/>
          <p:cNvGrpSpPr/>
          <p:nvPr/>
        </p:nvGrpSpPr>
        <p:grpSpPr>
          <a:xfrm>
            <a:off x="4569259" y="2324024"/>
            <a:ext cx="1372364" cy="233046"/>
            <a:chOff x="1206076" y="1534553"/>
            <a:chExt cx="2543367" cy="233046"/>
          </a:xfrm>
        </p:grpSpPr>
        <p:sp>
          <p:nvSpPr>
            <p:cNvPr id="36" name="Rectangle 35"/>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37" name="Rectangle 36"/>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38" name="Rectangle 37"/>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sp>
        <p:nvSpPr>
          <p:cNvPr id="39" name="Rectangle 38"/>
          <p:cNvSpPr/>
          <p:nvPr/>
        </p:nvSpPr>
        <p:spPr>
          <a:xfrm>
            <a:off x="4569262" y="3778936"/>
            <a:ext cx="1372361" cy="1323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40" name="Rectangle 39"/>
          <p:cNvSpPr/>
          <p:nvPr/>
        </p:nvSpPr>
        <p:spPr>
          <a:xfrm>
            <a:off x="4569259" y="3377350"/>
            <a:ext cx="1372364" cy="29310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nvGrpSpPr>
          <p:cNvPr id="57" name="Group 56"/>
          <p:cNvGrpSpPr>
            <a:grpSpLocks noChangeAspect="1"/>
          </p:cNvGrpSpPr>
          <p:nvPr/>
        </p:nvGrpSpPr>
        <p:grpSpPr>
          <a:xfrm>
            <a:off x="7020718" y="1946750"/>
            <a:ext cx="1098088" cy="1954993"/>
            <a:chOff x="2539807" y="1377328"/>
            <a:chExt cx="1442720" cy="2568562"/>
          </a:xfrm>
        </p:grpSpPr>
        <p:sp>
          <p:nvSpPr>
            <p:cNvPr id="58" name="Rectangle 57"/>
            <p:cNvSpPr/>
            <p:nvPr/>
          </p:nvSpPr>
          <p:spPr>
            <a:xfrm>
              <a:off x="2539807" y="138557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59" name="Rectangle 58"/>
            <p:cNvSpPr/>
            <p:nvPr/>
          </p:nvSpPr>
          <p:spPr>
            <a:xfrm>
              <a:off x="2539807" y="1377328"/>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grpSp>
        <p:nvGrpSpPr>
          <p:cNvPr id="41" name="Group 40"/>
          <p:cNvGrpSpPr/>
          <p:nvPr/>
        </p:nvGrpSpPr>
        <p:grpSpPr>
          <a:xfrm>
            <a:off x="7094580" y="2049494"/>
            <a:ext cx="906163" cy="306602"/>
            <a:chOff x="7004863" y="1689077"/>
            <a:chExt cx="1060875" cy="306602"/>
          </a:xfrm>
        </p:grpSpPr>
        <p:sp>
          <p:nvSpPr>
            <p:cNvPr id="42" name="Rectangle 41"/>
            <p:cNvSpPr/>
            <p:nvPr/>
          </p:nvSpPr>
          <p:spPr>
            <a:xfrm>
              <a:off x="7004863" y="1863375"/>
              <a:ext cx="1060875" cy="132304"/>
            </a:xfrm>
            <a:prstGeom prst="rect">
              <a:avLst/>
            </a:prstGeom>
            <a:solidFill>
              <a:srgbClr val="F05E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43" name="Rectangle 42"/>
            <p:cNvSpPr/>
            <p:nvPr/>
          </p:nvSpPr>
          <p:spPr>
            <a:xfrm>
              <a:off x="7394875" y="168907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grpSp>
        <p:nvGrpSpPr>
          <p:cNvPr id="44" name="Group 43"/>
          <p:cNvGrpSpPr/>
          <p:nvPr/>
        </p:nvGrpSpPr>
        <p:grpSpPr>
          <a:xfrm>
            <a:off x="7094580" y="2418804"/>
            <a:ext cx="906163" cy="233046"/>
            <a:chOff x="1206076" y="1534553"/>
            <a:chExt cx="2543367" cy="233046"/>
          </a:xfrm>
        </p:grpSpPr>
        <p:sp>
          <p:nvSpPr>
            <p:cNvPr id="45" name="Rectangle 44"/>
            <p:cNvSpPr/>
            <p:nvPr/>
          </p:nvSpPr>
          <p:spPr>
            <a:xfrm>
              <a:off x="1206078" y="1534553"/>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46" name="Rectangle 45"/>
            <p:cNvSpPr/>
            <p:nvPr/>
          </p:nvSpPr>
          <p:spPr>
            <a:xfrm>
              <a:off x="1206077" y="1628864"/>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sp>
          <p:nvSpPr>
            <p:cNvPr id="47" name="Rectangle 46"/>
            <p:cNvSpPr/>
            <p:nvPr/>
          </p:nvSpPr>
          <p:spPr>
            <a:xfrm>
              <a:off x="1206076" y="1721880"/>
              <a:ext cx="254336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pSp>
      <p:sp>
        <p:nvSpPr>
          <p:cNvPr id="48" name="Rectangle 47"/>
          <p:cNvSpPr/>
          <p:nvPr/>
        </p:nvSpPr>
        <p:spPr>
          <a:xfrm>
            <a:off x="7092852" y="3626073"/>
            <a:ext cx="907303" cy="9029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graphicFrame>
        <p:nvGraphicFramePr>
          <p:cNvPr id="49" name="Object 48"/>
          <p:cNvGraphicFramePr>
            <a:graphicFrameLocks noChangeAspect="1"/>
          </p:cNvGraphicFramePr>
          <p:nvPr>
            <p:extLst>
              <p:ext uri="{D42A27DB-BD31-4B8C-83A1-F6EECF244321}">
                <p14:modId xmlns:p14="http://schemas.microsoft.com/office/powerpoint/2010/main" val="2601240198"/>
              </p:ext>
            </p:extLst>
          </p:nvPr>
        </p:nvGraphicFramePr>
        <p:xfrm>
          <a:off x="2239515" y="2498436"/>
          <a:ext cx="1271682" cy="920047"/>
        </p:xfrm>
        <a:graphic>
          <a:graphicData uri="http://schemas.openxmlformats.org/presentationml/2006/ole">
            <mc:AlternateContent xmlns:mc="http://schemas.openxmlformats.org/markup-compatibility/2006">
              <mc:Choice xmlns:v="urn:schemas-microsoft-com:vml" Requires="v">
                <p:oleObj name="Image" r:id="rId6" imgW="4178520" imgH="3067560" progId="Photoshop.Image.12">
                  <p:embed/>
                </p:oleObj>
              </mc:Choice>
              <mc:Fallback>
                <p:oleObj name="Image" r:id="rId6" imgW="4178520" imgH="3067560" progId="Photoshop.Image.12">
                  <p:embed/>
                  <p:pic>
                    <p:nvPicPr>
                      <p:cNvPr id="0" name=""/>
                      <p:cNvPicPr/>
                      <p:nvPr/>
                    </p:nvPicPr>
                    <p:blipFill>
                      <a:blip r:embed="rId7"/>
                      <a:stretch>
                        <a:fillRect/>
                      </a:stretch>
                    </p:blipFill>
                    <p:spPr>
                      <a:xfrm>
                        <a:off x="2239515" y="2498436"/>
                        <a:ext cx="1271682" cy="920047"/>
                      </a:xfrm>
                      <a:prstGeom prst="rect">
                        <a:avLst/>
                      </a:prstGeom>
                    </p:spPr>
                  </p:pic>
                </p:oleObj>
              </mc:Fallback>
            </mc:AlternateContent>
          </a:graphicData>
        </a:graphic>
      </p:graphicFrame>
      <p:graphicFrame>
        <p:nvGraphicFramePr>
          <p:cNvPr id="50" name="Object 49"/>
          <p:cNvGraphicFramePr>
            <a:graphicFrameLocks noChangeAspect="1"/>
          </p:cNvGraphicFramePr>
          <p:nvPr>
            <p:extLst>
              <p:ext uri="{D42A27DB-BD31-4B8C-83A1-F6EECF244321}">
                <p14:modId xmlns:p14="http://schemas.microsoft.com/office/powerpoint/2010/main" val="1744955820"/>
              </p:ext>
            </p:extLst>
          </p:nvPr>
        </p:nvGraphicFramePr>
        <p:xfrm>
          <a:off x="4569262" y="2574688"/>
          <a:ext cx="1372853" cy="993243"/>
        </p:xfrm>
        <a:graphic>
          <a:graphicData uri="http://schemas.openxmlformats.org/presentationml/2006/ole">
            <mc:AlternateContent xmlns:mc="http://schemas.openxmlformats.org/markup-compatibility/2006">
              <mc:Choice xmlns:v="urn:schemas-microsoft-com:vml" Requires="v">
                <p:oleObj name="Image" r:id="rId8" imgW="4178520" imgH="3067560" progId="Photoshop.Image.12">
                  <p:embed/>
                </p:oleObj>
              </mc:Choice>
              <mc:Fallback>
                <p:oleObj name="Image" r:id="rId8" imgW="4178520" imgH="3067560" progId="Photoshop.Image.12">
                  <p:embed/>
                  <p:pic>
                    <p:nvPicPr>
                      <p:cNvPr id="0" name=""/>
                      <p:cNvPicPr/>
                      <p:nvPr/>
                    </p:nvPicPr>
                    <p:blipFill>
                      <a:blip r:embed="rId7"/>
                      <a:stretch>
                        <a:fillRect/>
                      </a:stretch>
                    </p:blipFill>
                    <p:spPr>
                      <a:xfrm>
                        <a:off x="4569262" y="2574688"/>
                        <a:ext cx="1372853" cy="993243"/>
                      </a:xfrm>
                      <a:prstGeom prst="rect">
                        <a:avLst/>
                      </a:prstGeom>
                    </p:spPr>
                  </p:pic>
                </p:oleObj>
              </mc:Fallback>
            </mc:AlternateContent>
          </a:graphicData>
        </a:graphic>
      </p:graphicFrame>
      <p:pic>
        <p:nvPicPr>
          <p:cNvPr id="51" name="Picture 5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73624" y="2609405"/>
            <a:ext cx="943780" cy="882037"/>
          </a:xfrm>
          <a:prstGeom prst="rect">
            <a:avLst/>
          </a:prstGeom>
        </p:spPr>
      </p:pic>
      <p:pic>
        <p:nvPicPr>
          <p:cNvPr id="52" name="Picture 5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67830" y="2480888"/>
            <a:ext cx="528480" cy="493906"/>
          </a:xfrm>
          <a:prstGeom prst="rect">
            <a:avLst/>
          </a:prstGeom>
        </p:spPr>
      </p:pic>
      <p:sp>
        <p:nvSpPr>
          <p:cNvPr id="53" name="1 Marcador de texto"/>
          <p:cNvSpPr txBox="1">
            <a:spLocks/>
          </p:cNvSpPr>
          <p:nvPr/>
        </p:nvSpPr>
        <p:spPr>
          <a:xfrm>
            <a:off x="515572" y="210470"/>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l"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TRÉIMHSE </a:t>
            </a:r>
            <a:r>
              <a:rPr lang="ga" sz="2250" b="1" i="0" u="none" baseline="0">
                <a:solidFill>
                  <a:srgbClr val="92D050"/>
                </a:solidFill>
                <a:latin typeface="Montserrat" panose="020B0604020202020204" charset="0"/>
                <a:ea typeface="Roboto Light" panose="02000000000000000000" pitchFamily="2" charset="0"/>
                <a:cs typeface="Oswald" panose="02000503000000000000" pitchFamily="2" charset="0"/>
              </a:rPr>
              <a:t>AR LÍNE</a:t>
            </a:r>
          </a:p>
        </p:txBody>
      </p:sp>
      <p:sp>
        <p:nvSpPr>
          <p:cNvPr id="60" name="Rectangle 59"/>
          <p:cNvSpPr/>
          <p:nvPr/>
        </p:nvSpPr>
        <p:spPr>
          <a:xfrm>
            <a:off x="951218" y="1994427"/>
            <a:ext cx="280852" cy="13230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ga">
              <a:solidFill>
                <a:srgbClr val="FFFFFF"/>
              </a:solidFill>
            </a:endParaRPr>
          </a:p>
        </p:txBody>
      </p:sp>
      <p:pic>
        <p:nvPicPr>
          <p:cNvPr id="61" name="Picture 60"/>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683565" y="123315"/>
            <a:ext cx="2228246" cy="492670"/>
          </a:xfrm>
          <a:prstGeom prst="rect">
            <a:avLst/>
          </a:prstGeom>
        </p:spPr>
      </p:pic>
      <p:pic>
        <p:nvPicPr>
          <p:cNvPr id="54" name="Picture 53"/>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649585" y="256205"/>
            <a:ext cx="1033980" cy="418800"/>
          </a:xfrm>
          <a:prstGeom prst="rect">
            <a:avLst/>
          </a:prstGeom>
        </p:spPr>
      </p:pic>
      <p:pic>
        <p:nvPicPr>
          <p:cNvPr id="55" name="Picture 5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576112" y="355983"/>
            <a:ext cx="1570022" cy="219244"/>
          </a:xfrm>
          <a:prstGeom prst="rect">
            <a:avLst/>
          </a:prstGeom>
        </p:spPr>
      </p:pic>
      <p:pic>
        <p:nvPicPr>
          <p:cNvPr id="56" name="Shape 98"/>
          <p:cNvPicPr preferRelativeResize="0"/>
          <p:nvPr/>
        </p:nvPicPr>
        <p:blipFill rotWithShape="1">
          <a:blip r:embed="rId14" cstate="hqprint">
            <a:alphaModFix/>
            <a:extLst>
              <a:ext uri="{28A0092B-C50C-407E-A947-70E740481C1C}">
                <a14:useLocalDpi xmlns:a14="http://schemas.microsoft.com/office/drawing/2010/main"/>
              </a:ext>
            </a:extLst>
          </a:blip>
          <a:srcRect/>
          <a:stretch/>
        </p:blipFill>
        <p:spPr>
          <a:xfrm>
            <a:off x="5146134" y="355983"/>
            <a:ext cx="503451" cy="21924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Shape 814"/>
          <p:cNvSpPr/>
          <p:nvPr/>
        </p:nvSpPr>
        <p:spPr>
          <a:xfrm>
            <a:off x="827000" y="785788"/>
            <a:ext cx="2007300" cy="3575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ga" sz="1000" b="0" i="0" u="none" baseline="0">
                <a:solidFill>
                  <a:srgbClr val="999999"/>
                </a:solidFill>
                <a:latin typeface="Montserrat Light"/>
                <a:ea typeface="Montserrat Light"/>
                <a:cs typeface="Montserrat Light"/>
                <a:sym typeface="Montserrat Light"/>
              </a:rPr>
              <a:t>Cuir do ghabháil scáileáin anseo</a:t>
            </a:r>
            <a:endParaRPr sz="1000">
              <a:solidFill>
                <a:srgbClr val="999999"/>
              </a:solidFill>
              <a:latin typeface="Montserrat Light"/>
              <a:ea typeface="Montserrat Light"/>
              <a:cs typeface="Montserrat Light"/>
              <a:sym typeface="Montserrat Light"/>
            </a:endParaRPr>
          </a:p>
        </p:txBody>
      </p:sp>
      <p:sp>
        <p:nvSpPr>
          <p:cNvPr id="19" name="2 Marcador de texto"/>
          <p:cNvSpPr txBox="1">
            <a:spLocks/>
          </p:cNvSpPr>
          <p:nvPr/>
        </p:nvSpPr>
        <p:spPr>
          <a:xfrm>
            <a:off x="462445" y="134247"/>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GNÍOMHAÍOCHT: </a:t>
            </a:r>
            <a:r>
              <a:rPr lang="ga" b="1" i="0" u="none" baseline="0">
                <a:solidFill>
                  <a:srgbClr val="00C0F3"/>
                </a:solidFill>
                <a:latin typeface="Montserrat" panose="020B0604020202020204" charset="0"/>
                <a:ea typeface="Montserrat" panose="020B0604020202020204" charset="0"/>
                <a:cs typeface="Montserrat" panose="020B0604020202020204" charset="0"/>
              </a:rPr>
              <a:t>TEICNEOLAÍOCHT A THABHAIRT ISTEACH SA BHAILE </a:t>
            </a:r>
          </a:p>
        </p:txBody>
      </p:sp>
      <p:sp>
        <p:nvSpPr>
          <p:cNvPr id="20" name="35 Rectángulo"/>
          <p:cNvSpPr/>
          <p:nvPr/>
        </p:nvSpPr>
        <p:spPr>
          <a:xfrm>
            <a:off x="3490521" y="482633"/>
            <a:ext cx="3263219" cy="1347762"/>
          </a:xfrm>
          <a:prstGeom prst="rect">
            <a:avLst/>
          </a:prstGeom>
        </p:spPr>
        <p:txBody>
          <a:bodyPr wrap="square" lIns="90636" tIns="45318" rIns="90636" bIns="45318" anchor="ctr">
            <a:spAutoFit/>
          </a:bodyPr>
          <a:lstStyle/>
          <a:p>
            <a:pPr algn="l" defTabSz="1208493" rtl="0">
              <a:lnSpc>
                <a:spcPct val="150000"/>
              </a:lnSpc>
            </a:pPr>
            <a:r>
              <a:rPr lang="ga" b="0" i="0" u="none" baseline="0" dirty="0">
                <a:solidFill>
                  <a:srgbClr val="F05E43"/>
                </a:solidFill>
                <a:latin typeface="Montserrat" panose="020B0604020202020204" charset="0"/>
                <a:ea typeface="Segoe UI" panose="020B0502040204020203" pitchFamily="34" charset="0"/>
                <a:cs typeface="Helvetica" panose="020B0604020202020204" pitchFamily="34" charset="0"/>
              </a:rPr>
              <a:t>IS FÉIDIR LEIS AN TEICNEOLAÍOCHT A BHEITH INA HÚDAR AIGHNIS SA BHAILE</a:t>
            </a:r>
          </a:p>
          <a:p>
            <a:pPr algn="l" defTabSz="1208493" rtl="0">
              <a:lnSpc>
                <a:spcPct val="150000"/>
              </a:lnSpc>
            </a:pPr>
            <a:endParaRPr lang="ga" sz="1400" dirty="0">
              <a:solidFill>
                <a:srgbClr val="F05E43"/>
              </a:solidFill>
              <a:latin typeface="Montserrat" panose="020B0604020202020204" charset="0"/>
              <a:ea typeface="Segoe UI" panose="020B0502040204020203" pitchFamily="34" charset="0"/>
              <a:cs typeface="Helvetica" panose="020B0604020202020204" pitchFamily="34" charset="0"/>
            </a:endParaRPr>
          </a:p>
        </p:txBody>
      </p:sp>
      <p:sp>
        <p:nvSpPr>
          <p:cNvPr id="21" name="37 Rectángulo"/>
          <p:cNvSpPr/>
          <p:nvPr/>
        </p:nvSpPr>
        <p:spPr>
          <a:xfrm>
            <a:off x="3490522" y="1540665"/>
            <a:ext cx="2736596" cy="2207485"/>
          </a:xfrm>
          <a:prstGeom prst="rect">
            <a:avLst/>
          </a:prstGeom>
        </p:spPr>
        <p:txBody>
          <a:bodyPr wrap="square" lIns="90636" tIns="45318" rIns="90636" bIns="45318">
            <a:spAutoFit/>
          </a:bodyPr>
          <a:lstStyle/>
          <a:p>
            <a:pPr algn="just" defTabSz="1208493" rtl="0">
              <a:lnSpc>
                <a:spcPct val="125000"/>
              </a:lnSpc>
            </a:pPr>
            <a:r>
              <a:rPr lang="ga" sz="1000" b="0" i="0" u="none" baseline="0">
                <a:solidFill>
                  <a:srgbClr val="616161"/>
                </a:solidFill>
                <a:latin typeface="Montserrat Light" panose="020B0604020202020204" charset="0"/>
                <a:ea typeface="Segoe UI" panose="020B0502040204020203" pitchFamily="34" charset="0"/>
                <a:cs typeface="Helvetica" panose="020B0604020202020204" pitchFamily="34" charset="0"/>
              </a:rPr>
              <a:t>Ceann de na </a:t>
            </a:r>
            <a:r>
              <a:rPr lang="ga" sz="1000" b="0" i="0" u="none" baseline="0">
                <a:solidFill>
                  <a:srgbClr val="FF0000"/>
                </a:solidFill>
                <a:latin typeface="Montserrat Light" panose="020B0604020202020204" charset="0"/>
                <a:ea typeface="Segoe UI" panose="020B0502040204020203" pitchFamily="34" charset="0"/>
                <a:cs typeface="Helvetica" panose="020B0604020202020204" pitchFamily="34" charset="0"/>
              </a:rPr>
              <a:t>hábhair aighnis </a:t>
            </a:r>
            <a:r>
              <a:rPr lang="ga" sz="1000" b="0" i="0" u="none" baseline="0">
                <a:solidFill>
                  <a:srgbClr val="616161"/>
                </a:solidFill>
                <a:latin typeface="Montserrat Light" panose="020B0604020202020204" charset="0"/>
                <a:ea typeface="Segoe UI" panose="020B0502040204020203" pitchFamily="34" charset="0"/>
                <a:cs typeface="Helvetica" panose="020B0604020202020204" pitchFamily="34" charset="0"/>
              </a:rPr>
              <a:t>sa bhaile sa lá atá inniu ann idir tuismitheoirí agus páistí ná úsáid na teicneolaíochta. Tá cuid mhór rudaí is féidir leat a dhéanamh le strus agus imní a laghdú. </a:t>
            </a:r>
          </a:p>
          <a:p>
            <a:pPr marL="228600" indent="-228600" algn="just" defTabSz="1208493" rtl="0">
              <a:lnSpc>
                <a:spcPct val="125000"/>
              </a:lnSpc>
              <a:buAutoNum type="arabicPeriod"/>
            </a:pPr>
            <a:r>
              <a:rPr lang="ga" sz="1000" b="0" i="0" u="none" baseline="0">
                <a:solidFill>
                  <a:srgbClr val="616161"/>
                </a:solidFill>
                <a:latin typeface="Montserrat Light" panose="020B0604020202020204" charset="0"/>
                <a:ea typeface="Segoe UI" panose="020B0502040204020203" pitchFamily="34" charset="0"/>
                <a:cs typeface="Helvetica" panose="020B0604020202020204" pitchFamily="34" charset="0"/>
              </a:rPr>
              <a:t>Socraigh Rialacha </a:t>
            </a:r>
          </a:p>
          <a:p>
            <a:pPr marL="228600" indent="-228600" algn="just" defTabSz="1208493" rtl="0">
              <a:lnSpc>
                <a:spcPct val="125000"/>
              </a:lnSpc>
              <a:buAutoNum type="arabicPeriod"/>
            </a:pPr>
            <a:r>
              <a:rPr lang="ga" sz="1000" b="0" i="0" u="none" baseline="0">
                <a:solidFill>
                  <a:srgbClr val="616161"/>
                </a:solidFill>
                <a:latin typeface="Montserrat Light" panose="020B0604020202020204" charset="0"/>
                <a:ea typeface="Segoe UI" panose="020B0502040204020203" pitchFamily="34" charset="0"/>
                <a:cs typeface="Helvetica" panose="020B0604020202020204" pitchFamily="34" charset="0"/>
              </a:rPr>
              <a:t>Déan idirbheartaíocht agus éist le do pháistí </a:t>
            </a:r>
            <a:endParaRPr lang="ga" sz="1000" noProof="1">
              <a:solidFill>
                <a:srgbClr val="FF0000"/>
              </a:solidFill>
              <a:latin typeface="Montserrat Light" panose="020B0604020202020204" charset="0"/>
              <a:ea typeface="Segoe UI" panose="020B0502040204020203" pitchFamily="34" charset="0"/>
              <a:cs typeface="Helvetica" panose="020B0604020202020204" pitchFamily="34" charset="0"/>
            </a:endParaRPr>
          </a:p>
          <a:p>
            <a:pPr marL="228600" indent="-228600" algn="l" defTabSz="1208493" rtl="0">
              <a:lnSpc>
                <a:spcPct val="125000"/>
              </a:lnSpc>
              <a:buAutoNum type="arabicPeriod"/>
            </a:pPr>
            <a:r>
              <a:rPr lang="ga" sz="1000" b="0" i="0" u="none" baseline="0">
                <a:solidFill>
                  <a:schemeClr val="bg2">
                    <a:lumMod val="75000"/>
                  </a:schemeClr>
                </a:solidFill>
                <a:latin typeface="Montserrat Light" panose="020B0604020202020204" charset="0"/>
                <a:ea typeface="Segoe UI" panose="020B0502040204020203" pitchFamily="34" charset="0"/>
                <a:cs typeface="Helvetica" panose="020B0604020202020204" pitchFamily="34" charset="0"/>
              </a:rPr>
              <a:t>Smaoinigh ar iarmhairtí agus cuir rialacha i bhfeidhm</a:t>
            </a:r>
          </a:p>
          <a:p>
            <a:pPr algn="just" defTabSz="1208493" rtl="0">
              <a:lnSpc>
                <a:spcPct val="125000"/>
              </a:lnSpc>
            </a:pPr>
            <a:endParaRPr lang="ga" sz="1000" noProof="1">
              <a:solidFill>
                <a:srgbClr val="616161"/>
              </a:solidFill>
              <a:latin typeface="Montserrat Light" panose="020B0604020202020204" charset="0"/>
              <a:ea typeface="Segoe UI" panose="020B0502040204020203" pitchFamily="34" charset="0"/>
              <a:cs typeface="Helvetica" panose="020B0604020202020204" pitchFamily="34" charset="0"/>
            </a:endParaRPr>
          </a:p>
        </p:txBody>
      </p:sp>
      <p:sp>
        <p:nvSpPr>
          <p:cNvPr id="22" name="37 Rectángulo"/>
          <p:cNvSpPr/>
          <p:nvPr/>
        </p:nvSpPr>
        <p:spPr>
          <a:xfrm>
            <a:off x="3454745" y="3588113"/>
            <a:ext cx="3298996" cy="1352957"/>
          </a:xfrm>
          <a:prstGeom prst="rect">
            <a:avLst/>
          </a:prstGeom>
        </p:spPr>
        <p:txBody>
          <a:bodyPr wrap="square" lIns="90636" tIns="45318" rIns="90636" bIns="45318">
            <a:spAutoFit/>
          </a:bodyPr>
          <a:lstStyle/>
          <a:p>
            <a:pPr algn="l" defTabSz="1208493" rtl="0">
              <a:lnSpc>
                <a:spcPct val="150000"/>
              </a:lnSpc>
            </a:pPr>
            <a:r>
              <a:rPr lang="ga" sz="1100" b="1" i="0" u="none" baseline="0" dirty="0">
                <a:solidFill>
                  <a:srgbClr val="F05E43"/>
                </a:solidFill>
                <a:latin typeface="Montserrat" panose="020B0604020202020204" charset="0"/>
                <a:ea typeface="Segoe UI" panose="020B0502040204020203" pitchFamily="34" charset="0"/>
                <a:cs typeface="Helvetica" panose="020B0604020202020204" pitchFamily="34" charset="0"/>
              </a:rPr>
              <a:t>Bí ag comhoibriú le páirtnéir le trí leid a chur le chéile do thuismitheoirí a bhfuil scáileáin agus an t-idirlíon á dtabhairt isteach acu i saol a bpáiste.</a:t>
            </a:r>
          </a:p>
          <a:p>
            <a:pPr algn="l" defTabSz="1208493" rtl="0">
              <a:lnSpc>
                <a:spcPct val="150000"/>
              </a:lnSpc>
            </a:pPr>
            <a:endParaRPr lang="ga" sz="1200" b="1" noProof="1">
              <a:solidFill>
                <a:srgbClr val="F05E43"/>
              </a:solidFill>
              <a:latin typeface="Montserrat" panose="020B0604020202020204" charset="0"/>
              <a:ea typeface="Segoe UI" panose="020B0502040204020203" pitchFamily="34" charset="0"/>
              <a:cs typeface="Helvetica" panose="020B0604020202020204" pitchFamily="34" charset="0"/>
            </a:endParaRPr>
          </a:p>
        </p:txBody>
      </p:sp>
      <p:grpSp>
        <p:nvGrpSpPr>
          <p:cNvPr id="23" name="Shape 827"/>
          <p:cNvGrpSpPr/>
          <p:nvPr/>
        </p:nvGrpSpPr>
        <p:grpSpPr>
          <a:xfrm>
            <a:off x="462445" y="640770"/>
            <a:ext cx="2736410" cy="4222433"/>
            <a:chOff x="2112475" y="238125"/>
            <a:chExt cx="3395050" cy="5238750"/>
          </a:xfrm>
        </p:grpSpPr>
        <p:sp>
          <p:nvSpPr>
            <p:cNvPr id="24" name="Shape 828"/>
            <p:cNvSpPr/>
            <p:nvPr/>
          </p:nvSpPr>
          <p:spPr>
            <a:xfrm>
              <a:off x="2112475" y="238125"/>
              <a:ext cx="3395050" cy="5238750"/>
            </a:xfrm>
            <a:custGeom>
              <a:avLst/>
              <a:gdLst/>
              <a:ahLst/>
              <a:cxnLst/>
              <a:rect l="0" t="0" r="0" b="0"/>
              <a:pathLst>
                <a:path w="135802" h="209550" extrusionOk="0">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Shape 829"/>
            <p:cNvSpPr/>
            <p:nvPr/>
          </p:nvSpPr>
          <p:spPr>
            <a:xfrm>
              <a:off x="3671350" y="5147100"/>
              <a:ext cx="279175" cy="179900"/>
            </a:xfrm>
            <a:custGeom>
              <a:avLst/>
              <a:gdLst/>
              <a:ahLst/>
              <a:cxnLst/>
              <a:rect l="0" t="0" r="0" b="0"/>
              <a:pathLst>
                <a:path w="11167" h="7196" extrusionOk="0">
                  <a:moveTo>
                    <a:pt x="3597" y="0"/>
                  </a:moveTo>
                  <a:lnTo>
                    <a:pt x="2848" y="75"/>
                  </a:lnTo>
                  <a:lnTo>
                    <a:pt x="2173" y="300"/>
                  </a:lnTo>
                  <a:lnTo>
                    <a:pt x="1574" y="600"/>
                  </a:lnTo>
                  <a:lnTo>
                    <a:pt x="1049" y="1050"/>
                  </a:lnTo>
                  <a:lnTo>
                    <a:pt x="600" y="1574"/>
                  </a:lnTo>
                  <a:lnTo>
                    <a:pt x="300" y="2174"/>
                  </a:lnTo>
                  <a:lnTo>
                    <a:pt x="75" y="2848"/>
                  </a:lnTo>
                  <a:lnTo>
                    <a:pt x="0" y="3598"/>
                  </a:lnTo>
                  <a:lnTo>
                    <a:pt x="75" y="4347"/>
                  </a:lnTo>
                  <a:lnTo>
                    <a:pt x="300" y="5022"/>
                  </a:lnTo>
                  <a:lnTo>
                    <a:pt x="600" y="5621"/>
                  </a:lnTo>
                  <a:lnTo>
                    <a:pt x="1049" y="6146"/>
                  </a:lnTo>
                  <a:lnTo>
                    <a:pt x="1574" y="6596"/>
                  </a:lnTo>
                  <a:lnTo>
                    <a:pt x="2173" y="6896"/>
                  </a:lnTo>
                  <a:lnTo>
                    <a:pt x="2848" y="7120"/>
                  </a:lnTo>
                  <a:lnTo>
                    <a:pt x="3597" y="7195"/>
                  </a:lnTo>
                  <a:lnTo>
                    <a:pt x="7644" y="7195"/>
                  </a:lnTo>
                  <a:lnTo>
                    <a:pt x="8319" y="7120"/>
                  </a:lnTo>
                  <a:lnTo>
                    <a:pt x="8994" y="6896"/>
                  </a:lnTo>
                  <a:lnTo>
                    <a:pt x="9593" y="6596"/>
                  </a:lnTo>
                  <a:lnTo>
                    <a:pt x="10118" y="6146"/>
                  </a:lnTo>
                  <a:lnTo>
                    <a:pt x="10567" y="5621"/>
                  </a:lnTo>
                  <a:lnTo>
                    <a:pt x="10867" y="5022"/>
                  </a:lnTo>
                  <a:lnTo>
                    <a:pt x="11092" y="4347"/>
                  </a:lnTo>
                  <a:lnTo>
                    <a:pt x="11167" y="3598"/>
                  </a:lnTo>
                  <a:lnTo>
                    <a:pt x="11092" y="2848"/>
                  </a:lnTo>
                  <a:lnTo>
                    <a:pt x="10867" y="2174"/>
                  </a:lnTo>
                  <a:lnTo>
                    <a:pt x="10567" y="1574"/>
                  </a:lnTo>
                  <a:lnTo>
                    <a:pt x="10118" y="1050"/>
                  </a:lnTo>
                  <a:lnTo>
                    <a:pt x="9593" y="600"/>
                  </a:lnTo>
                  <a:lnTo>
                    <a:pt x="8994" y="300"/>
                  </a:lnTo>
                  <a:lnTo>
                    <a:pt x="8319" y="75"/>
                  </a:lnTo>
                  <a:lnTo>
                    <a:pt x="7644"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Shape 830"/>
            <p:cNvSpPr/>
            <p:nvPr/>
          </p:nvSpPr>
          <p:spPr>
            <a:xfrm>
              <a:off x="3650725" y="446100"/>
              <a:ext cx="54375" cy="54350"/>
            </a:xfrm>
            <a:custGeom>
              <a:avLst/>
              <a:gdLst/>
              <a:ahLst/>
              <a:cxnLst/>
              <a:rect l="0" t="0" r="0" b="0"/>
              <a:pathLst>
                <a:path w="2175" h="2174" extrusionOk="0">
                  <a:moveTo>
                    <a:pt x="1125" y="0"/>
                  </a:moveTo>
                  <a:lnTo>
                    <a:pt x="825" y="75"/>
                  </a:lnTo>
                  <a:lnTo>
                    <a:pt x="675" y="75"/>
                  </a:lnTo>
                  <a:lnTo>
                    <a:pt x="450" y="225"/>
                  </a:lnTo>
                  <a:lnTo>
                    <a:pt x="300" y="300"/>
                  </a:lnTo>
                  <a:lnTo>
                    <a:pt x="225" y="525"/>
                  </a:lnTo>
                  <a:lnTo>
                    <a:pt x="76" y="675"/>
                  </a:lnTo>
                  <a:lnTo>
                    <a:pt x="1" y="824"/>
                  </a:lnTo>
                  <a:lnTo>
                    <a:pt x="1" y="1124"/>
                  </a:lnTo>
                  <a:lnTo>
                    <a:pt x="1" y="1349"/>
                  </a:lnTo>
                  <a:lnTo>
                    <a:pt x="76" y="1499"/>
                  </a:lnTo>
                  <a:lnTo>
                    <a:pt x="225" y="1649"/>
                  </a:lnTo>
                  <a:lnTo>
                    <a:pt x="300" y="1874"/>
                  </a:lnTo>
                  <a:lnTo>
                    <a:pt x="450" y="2024"/>
                  </a:lnTo>
                  <a:lnTo>
                    <a:pt x="675" y="2099"/>
                  </a:lnTo>
                  <a:lnTo>
                    <a:pt x="825" y="2173"/>
                  </a:lnTo>
                  <a:lnTo>
                    <a:pt x="1275" y="2173"/>
                  </a:lnTo>
                  <a:lnTo>
                    <a:pt x="1500" y="2099"/>
                  </a:lnTo>
                  <a:lnTo>
                    <a:pt x="1649" y="2024"/>
                  </a:lnTo>
                  <a:lnTo>
                    <a:pt x="1799" y="1874"/>
                  </a:lnTo>
                  <a:lnTo>
                    <a:pt x="1949" y="1649"/>
                  </a:lnTo>
                  <a:lnTo>
                    <a:pt x="2099" y="1499"/>
                  </a:lnTo>
                  <a:lnTo>
                    <a:pt x="2099" y="1349"/>
                  </a:lnTo>
                  <a:lnTo>
                    <a:pt x="2174" y="1124"/>
                  </a:lnTo>
                  <a:lnTo>
                    <a:pt x="2099" y="824"/>
                  </a:lnTo>
                  <a:lnTo>
                    <a:pt x="2099" y="675"/>
                  </a:lnTo>
                  <a:lnTo>
                    <a:pt x="1949" y="525"/>
                  </a:lnTo>
                  <a:lnTo>
                    <a:pt x="1799" y="300"/>
                  </a:lnTo>
                  <a:lnTo>
                    <a:pt x="1649" y="225"/>
                  </a:lnTo>
                  <a:lnTo>
                    <a:pt x="1500" y="75"/>
                  </a:lnTo>
                  <a:lnTo>
                    <a:pt x="1275" y="75"/>
                  </a:lnTo>
                  <a:lnTo>
                    <a:pt x="1125" y="0"/>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Shape 831"/>
            <p:cNvSpPr/>
            <p:nvPr/>
          </p:nvSpPr>
          <p:spPr>
            <a:xfrm>
              <a:off x="3761275" y="423600"/>
              <a:ext cx="99325" cy="99325"/>
            </a:xfrm>
            <a:custGeom>
              <a:avLst/>
              <a:gdLst/>
              <a:ahLst/>
              <a:cxnLst/>
              <a:rect l="0" t="0" r="0" b="0"/>
              <a:pathLst>
                <a:path w="3973" h="3973" extrusionOk="0">
                  <a:moveTo>
                    <a:pt x="2024" y="1"/>
                  </a:moveTo>
                  <a:lnTo>
                    <a:pt x="1574" y="76"/>
                  </a:lnTo>
                  <a:lnTo>
                    <a:pt x="1200" y="151"/>
                  </a:lnTo>
                  <a:lnTo>
                    <a:pt x="900" y="375"/>
                  </a:lnTo>
                  <a:lnTo>
                    <a:pt x="600" y="600"/>
                  </a:lnTo>
                  <a:lnTo>
                    <a:pt x="375" y="900"/>
                  </a:lnTo>
                  <a:lnTo>
                    <a:pt x="150" y="1200"/>
                  </a:lnTo>
                  <a:lnTo>
                    <a:pt x="75" y="1575"/>
                  </a:lnTo>
                  <a:lnTo>
                    <a:pt x="0" y="2024"/>
                  </a:lnTo>
                  <a:lnTo>
                    <a:pt x="75" y="2399"/>
                  </a:lnTo>
                  <a:lnTo>
                    <a:pt x="150" y="2774"/>
                  </a:lnTo>
                  <a:lnTo>
                    <a:pt x="375" y="3073"/>
                  </a:lnTo>
                  <a:lnTo>
                    <a:pt x="600" y="3373"/>
                  </a:lnTo>
                  <a:lnTo>
                    <a:pt x="900" y="3673"/>
                  </a:lnTo>
                  <a:lnTo>
                    <a:pt x="1200" y="3823"/>
                  </a:lnTo>
                  <a:lnTo>
                    <a:pt x="1574" y="3973"/>
                  </a:lnTo>
                  <a:lnTo>
                    <a:pt x="2399" y="3973"/>
                  </a:lnTo>
                  <a:lnTo>
                    <a:pt x="2773"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3" y="151"/>
                  </a:lnTo>
                  <a:lnTo>
                    <a:pt x="2399" y="76"/>
                  </a:lnTo>
                  <a:lnTo>
                    <a:pt x="2024" y="1"/>
                  </a:lnTo>
                  <a:close/>
                </a:path>
              </a:pathLst>
            </a:custGeom>
            <a:solidFill>
              <a:srgbClr val="FFC800"/>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90942" y="4551052"/>
            <a:ext cx="2228246" cy="492670"/>
          </a:xfrm>
          <a:prstGeom prst="rect">
            <a:avLst/>
          </a:prstGeom>
        </p:spPr>
      </p:pic>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2441" y="1008648"/>
            <a:ext cx="2619213" cy="3497558"/>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63995" y="4681255"/>
            <a:ext cx="1033980" cy="41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490522" y="4781033"/>
            <a:ext cx="1570022" cy="219244"/>
          </a:xfrm>
          <a:prstGeom prst="rect">
            <a:avLst/>
          </a:prstGeom>
        </p:spPr>
      </p:pic>
      <p:pic>
        <p:nvPicPr>
          <p:cNvPr id="32" name="Shape 9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5060544" y="4781033"/>
            <a:ext cx="503451" cy="219243"/>
          </a:xfrm>
          <a:prstGeom prst="rect">
            <a:avLst/>
          </a:prstGeom>
          <a:noFill/>
          <a:ln>
            <a:noFill/>
          </a:ln>
        </p:spPr>
      </p:pic>
    </p:spTree>
    <p:extLst>
      <p:ext uri="{BB962C8B-B14F-4D97-AF65-F5344CB8AC3E}">
        <p14:creationId xmlns:p14="http://schemas.microsoft.com/office/powerpoint/2010/main" val="75269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8</a:t>
            </a:fld>
            <a:endParaRPr/>
          </a:p>
        </p:txBody>
      </p:sp>
      <p:sp>
        <p:nvSpPr>
          <p:cNvPr id="21" name="1 Marcador de texto"/>
          <p:cNvSpPr txBox="1">
            <a:spLocks/>
          </p:cNvSpPr>
          <p:nvPr/>
        </p:nvSpPr>
        <p:spPr>
          <a:xfrm>
            <a:off x="249692" y="156170"/>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rtl="0"/>
            <a:r>
              <a:rPr lang="ga" b="1" i="0" u="none" baseline="0">
                <a:latin typeface="Montserrat" panose="020B0604020202020204" charset="0"/>
                <a:ea typeface="Montserrat" panose="020B0604020202020204" charset="0"/>
                <a:cs typeface="Montserrat" panose="020B0604020202020204" charset="0"/>
              </a:rPr>
              <a:t>FÍSEÁN </a:t>
            </a:r>
            <a:r>
              <a:rPr lang="ga" b="1" i="0" u="none" baseline="0">
                <a:solidFill>
                  <a:srgbClr val="FFC000"/>
                </a:solidFill>
                <a:latin typeface="Montserrat" panose="020B0604020202020204" charset="0"/>
                <a:ea typeface="Montserrat" panose="020B0604020202020204" charset="0"/>
                <a:cs typeface="Montserrat" panose="020B0604020202020204" charset="0"/>
              </a:rPr>
              <a:t>&gt;&gt;&gt; </a:t>
            </a:r>
            <a:r>
              <a:rPr lang="ga" b="1" i="0" u="none" baseline="0">
                <a:solidFill>
                  <a:srgbClr val="FF0000"/>
                </a:solidFill>
                <a:latin typeface="Montserrat" panose="020B0604020202020204" charset="0"/>
                <a:ea typeface="Montserrat" panose="020B0604020202020204" charset="0"/>
                <a:cs typeface="Montserrat" panose="020B0604020202020204" charset="0"/>
              </a:rPr>
              <a:t>AG PLÉ LE hAIGHNEAS MAIDIE LE hÚSÁID TEICNEOLAÍOCHTA SA BHAILE</a:t>
            </a:r>
          </a:p>
        </p:txBody>
      </p:sp>
      <p:sp>
        <p:nvSpPr>
          <p:cNvPr id="5" name="Rectangle 4"/>
          <p:cNvSpPr/>
          <p:nvPr/>
        </p:nvSpPr>
        <p:spPr>
          <a:xfrm>
            <a:off x="691851" y="4442074"/>
            <a:ext cx="7114839" cy="523220"/>
          </a:xfrm>
          <a:prstGeom prst="rect">
            <a:avLst/>
          </a:prstGeom>
        </p:spPr>
        <p:txBody>
          <a:bodyPr wrap="square">
            <a:spAutoFit/>
          </a:bodyPr>
          <a:lstStyle/>
          <a:p>
            <a:pPr algn="l" rtl="0"/>
            <a:r>
              <a:rPr lang="ga" b="1" i="0" u="none" baseline="0">
                <a:latin typeface="Montserrat" panose="020B0604020202020204" charset="0"/>
                <a:ea typeface="Montserrat" panose="020B0604020202020204" charset="0"/>
                <a:cs typeface="Montserrat" panose="020B0604020202020204" charset="0"/>
              </a:rPr>
              <a:t>Cliceáil ar an Nasc chun an físeán a sheinm: </a:t>
            </a:r>
            <a:r>
              <a:rPr lang="ga" b="1" i="0" u="none" baseline="0">
                <a:latin typeface="Montserrat" panose="020B0604020202020204" charset="0"/>
                <a:ea typeface="Montserrat" panose="020B0604020202020204" charset="0"/>
                <a:cs typeface="Montserrat" panose="020B0604020202020204" charset="0"/>
                <a:hlinkClick r:id="rId3"/>
              </a:rPr>
              <a:t>https://vimeo.com/200805499</a:t>
            </a:r>
            <a:endParaRPr lang="ga" b="1" dirty="0">
              <a:latin typeface="Montserrat" panose="020B0604020202020204" charset="0"/>
            </a:endParaRPr>
          </a:p>
          <a:p>
            <a:endParaRPr lang="ga" b="1" dirty="0">
              <a:latin typeface="Montserrat" panose="020B060402020202020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1851" y="930897"/>
            <a:ext cx="5710875" cy="3209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729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5" name="Shape 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a:t>9</a:t>
            </a:fld>
            <a:endParaRPr/>
          </a:p>
        </p:txBody>
      </p:sp>
      <p:grpSp>
        <p:nvGrpSpPr>
          <p:cNvPr id="7" name="Group 6"/>
          <p:cNvGrpSpPr/>
          <p:nvPr/>
        </p:nvGrpSpPr>
        <p:grpSpPr>
          <a:xfrm>
            <a:off x="5588521" y="1365528"/>
            <a:ext cx="3328774" cy="2089267"/>
            <a:chOff x="5778652" y="2557499"/>
            <a:chExt cx="3328774" cy="2089267"/>
          </a:xfrm>
        </p:grpSpPr>
        <p:sp>
          <p:nvSpPr>
            <p:cNvPr id="8" name="TextBox 7"/>
            <p:cNvSpPr txBox="1"/>
            <p:nvPr/>
          </p:nvSpPr>
          <p:spPr>
            <a:xfrm>
              <a:off x="6464522" y="4167693"/>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MAOIRSEACHT + SOCRUITHE</a:t>
              </a:r>
            </a:p>
          </p:txBody>
        </p:sp>
        <p:sp>
          <p:nvSpPr>
            <p:cNvPr id="9" name="TextBox 8"/>
            <p:cNvSpPr txBox="1"/>
            <p:nvPr/>
          </p:nvSpPr>
          <p:spPr>
            <a:xfrm>
              <a:off x="6464523" y="3380262"/>
              <a:ext cx="1928980"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SRIANTA AOISE</a:t>
              </a:r>
            </a:p>
          </p:txBody>
        </p:sp>
        <p:sp>
          <p:nvSpPr>
            <p:cNvPr id="10" name="TextBox 9"/>
            <p:cNvSpPr txBox="1"/>
            <p:nvPr/>
          </p:nvSpPr>
          <p:spPr>
            <a:xfrm>
              <a:off x="6464522" y="2580941"/>
              <a:ext cx="2160027" cy="507831"/>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CAD Í AN AOIS CHEART LE TOSÚ?</a:t>
              </a:r>
            </a:p>
          </p:txBody>
        </p:sp>
        <p:sp>
          <p:nvSpPr>
            <p:cNvPr id="11" name="Oval 10"/>
            <p:cNvSpPr/>
            <p:nvPr/>
          </p:nvSpPr>
          <p:spPr>
            <a:xfrm>
              <a:off x="5778652" y="3350875"/>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2" name="Oval 11"/>
            <p:cNvSpPr/>
            <p:nvPr/>
          </p:nvSpPr>
          <p:spPr>
            <a:xfrm>
              <a:off x="5780346" y="2557499"/>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sp>
          <p:nvSpPr>
            <p:cNvPr id="13" name="Oval 12"/>
            <p:cNvSpPr/>
            <p:nvPr/>
          </p:nvSpPr>
          <p:spPr>
            <a:xfrm>
              <a:off x="5780346" y="4144251"/>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grpSp>
      <p:sp>
        <p:nvSpPr>
          <p:cNvPr id="14" name="1 Marcador de texto"/>
          <p:cNvSpPr txBox="1">
            <a:spLocks/>
          </p:cNvSpPr>
          <p:nvPr/>
        </p:nvSpPr>
        <p:spPr>
          <a:xfrm>
            <a:off x="191751" y="292662"/>
            <a:ext cx="8589912" cy="473313"/>
          </a:xfrm>
          <a:prstGeom prst="rect">
            <a:avLst/>
          </a:prstGeom>
        </p:spPr>
        <p:txBody>
          <a:bodyPr/>
          <a:lstStyle>
            <a:lvl1pPr marL="0" indent="0" algn="l" defTabSz="679350" rtl="0" eaLnBrk="1" latinLnBrk="0" hangingPunct="1">
              <a:spcBef>
                <a:spcPct val="20000"/>
              </a:spcBef>
              <a:spcAft>
                <a:spcPts val="450"/>
              </a:spcAft>
              <a:buFont typeface="Arial" pitchFamily="34" charset="0"/>
              <a:buNone/>
              <a:defRPr sz="1500" b="1" kern="1200">
                <a:solidFill>
                  <a:schemeClr val="tx1"/>
                </a:solidFill>
                <a:latin typeface="+mn-lt"/>
                <a:ea typeface="+mn-ea"/>
                <a:cs typeface="+mn-cs"/>
              </a:defRPr>
            </a:lvl1pPr>
            <a:lvl2pPr marL="339671" indent="-135854" algn="l" defTabSz="679350" rtl="0" eaLnBrk="1" latinLnBrk="0" hangingPunct="1">
              <a:spcBef>
                <a:spcPct val="20000"/>
              </a:spcBef>
              <a:buClr>
                <a:schemeClr val="tx2"/>
              </a:buClr>
              <a:buFont typeface="Arial" pitchFamily="34" charset="0"/>
              <a:buChar char="•"/>
              <a:defRPr sz="1500" kern="1200">
                <a:solidFill>
                  <a:schemeClr val="tx1"/>
                </a:solidFill>
                <a:latin typeface="+mn-lt"/>
                <a:ea typeface="+mn-ea"/>
                <a:cs typeface="+mn-cs"/>
              </a:defRPr>
            </a:lvl2pPr>
            <a:lvl3pPr marL="849184"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3pPr>
            <a:lvl4pPr marL="1188855" indent="-169835" algn="l" defTabSz="679350" rtl="0" eaLnBrk="1" latinLnBrk="0" hangingPunct="1">
              <a:spcBef>
                <a:spcPct val="20000"/>
              </a:spcBef>
              <a:buClr>
                <a:schemeClr val="tx2"/>
              </a:buClr>
              <a:buFont typeface="Arial" pitchFamily="34" charset="0"/>
              <a:buChar char="•"/>
              <a:defRPr sz="1387" kern="1200">
                <a:solidFill>
                  <a:schemeClr val="tx1"/>
                </a:solidFill>
                <a:latin typeface="+mn-lt"/>
                <a:ea typeface="+mn-ea"/>
                <a:cs typeface="+mn-cs"/>
              </a:defRPr>
            </a:lvl4pPr>
            <a:lvl5pPr marL="1528529" indent="-169835" algn="l" defTabSz="679350" rtl="0" eaLnBrk="1" latinLnBrk="0" hangingPunct="1">
              <a:spcBef>
                <a:spcPct val="20000"/>
              </a:spcBef>
              <a:buClr>
                <a:schemeClr val="tx2"/>
              </a:buClr>
              <a:buFont typeface="Arial" pitchFamily="34" charset="0"/>
              <a:buChar char="•"/>
              <a:defRPr sz="1387" kern="1200" baseline="0">
                <a:solidFill>
                  <a:schemeClr val="tx1"/>
                </a:solidFill>
                <a:latin typeface="+mn-lt"/>
                <a:ea typeface="+mn-ea"/>
                <a:cs typeface="+mn-cs"/>
              </a:defRPr>
            </a:lvl5pPr>
            <a:lvl6pPr marL="186820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6pPr>
            <a:lvl7pPr marL="2207873"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7pPr>
            <a:lvl8pPr marL="2547549"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8pPr>
            <a:lvl9pPr marL="2887220" indent="-169835" algn="l" defTabSz="679350" rtl="0" eaLnBrk="1" latinLnBrk="0" hangingPunct="1">
              <a:spcBef>
                <a:spcPct val="20000"/>
              </a:spcBef>
              <a:buClr>
                <a:schemeClr val="tx2"/>
              </a:buClr>
              <a:buFont typeface="Arial" pitchFamily="34" charset="0"/>
              <a:buChar char="•"/>
              <a:defRPr sz="1200" kern="1200">
                <a:solidFill>
                  <a:schemeClr val="tx1"/>
                </a:solidFill>
                <a:latin typeface="+mn-lt"/>
                <a:ea typeface="+mn-ea"/>
                <a:cs typeface="+mn-cs"/>
              </a:defRPr>
            </a:lvl9pPr>
          </a:lstStyle>
          <a:p>
            <a:pPr algn="r" defTabSz="906370" rtl="0"/>
            <a:r>
              <a:rPr lang="ga" sz="2250" b="1" i="0" u="none" baseline="0">
                <a:solidFill>
                  <a:srgbClr val="3D3D3D"/>
                </a:solidFill>
                <a:latin typeface="Montserrat" panose="020B0604020202020204" charset="0"/>
                <a:ea typeface="Roboto Light" panose="02000000000000000000" pitchFamily="2" charset="0"/>
                <a:cs typeface="Oswald" panose="02000503000000000000" pitchFamily="2" charset="0"/>
              </a:rPr>
              <a:t>LÍONRÚ </a:t>
            </a:r>
            <a:r>
              <a:rPr lang="ga" sz="2250" b="1" i="0" u="none" baseline="0">
                <a:solidFill>
                  <a:srgbClr val="00B0F0"/>
                </a:solidFill>
                <a:latin typeface="Montserrat" panose="020B0604020202020204" charset="0"/>
                <a:ea typeface="Roboto Light" panose="02000000000000000000" pitchFamily="2" charset="0"/>
                <a:cs typeface="Oswald" panose="02000503000000000000" pitchFamily="2" charset="0"/>
              </a:rPr>
              <a:t>SÓISIALTA</a:t>
            </a:r>
          </a:p>
        </p:txBody>
      </p:sp>
      <p:grpSp>
        <p:nvGrpSpPr>
          <p:cNvPr id="15" name="Group 14"/>
          <p:cNvGrpSpPr/>
          <p:nvPr/>
        </p:nvGrpSpPr>
        <p:grpSpPr>
          <a:xfrm>
            <a:off x="454639" y="1054556"/>
            <a:ext cx="4710233" cy="3525314"/>
            <a:chOff x="531239" y="2245625"/>
            <a:chExt cx="4710233" cy="352531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7" name="Rectangle 16"/>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a:solidFill>
                  <a:srgbClr val="FFFFFF"/>
                </a:solidFill>
              </a:endParaRPr>
            </a:p>
          </p:txBody>
        </p:sp>
      </p:grpSp>
      <p:sp>
        <p:nvSpPr>
          <p:cNvPr id="18" name="TextBox 17"/>
          <p:cNvSpPr txBox="1"/>
          <p:nvPr/>
        </p:nvSpPr>
        <p:spPr>
          <a:xfrm>
            <a:off x="6274391" y="3782863"/>
            <a:ext cx="2642904" cy="300082"/>
          </a:xfrm>
          <a:prstGeom prst="rect">
            <a:avLst/>
          </a:prstGeom>
          <a:noFill/>
        </p:spPr>
        <p:txBody>
          <a:bodyPr wrap="square" rtlCol="0">
            <a:spAutoFit/>
          </a:bodyPr>
          <a:lstStyle/>
          <a:p>
            <a:pPr algn="l" rtl="0"/>
            <a:r>
              <a:rPr lang="ga" sz="1350" b="0" i="0" u="none" baseline="0">
                <a:solidFill>
                  <a:schemeClr val="bg2">
                    <a:lumMod val="75000"/>
                  </a:schemeClr>
                </a:solidFill>
                <a:latin typeface="Montserrat Light" panose="020B0604020202020204" charset="0"/>
                <a:ea typeface="Roboto Light" charset="0"/>
                <a:cs typeface="Roboto Light" charset="0"/>
              </a:rPr>
              <a:t>IONCHAIS</a:t>
            </a:r>
          </a:p>
        </p:txBody>
      </p:sp>
      <p:sp>
        <p:nvSpPr>
          <p:cNvPr id="19" name="Oval 18"/>
          <p:cNvSpPr/>
          <p:nvPr/>
        </p:nvSpPr>
        <p:spPr>
          <a:xfrm>
            <a:off x="5590216" y="3759422"/>
            <a:ext cx="502515" cy="502515"/>
          </a:xfrm>
          <a:prstGeom prst="ellipse">
            <a:avLst/>
          </a:prstGeom>
          <a:solidFill>
            <a:srgbClr val="92D050"/>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ga" sz="1350" dirty="0">
              <a:solidFill>
                <a:srgbClr val="FFFFFF"/>
              </a:solidFill>
              <a:latin typeface="Roboto Light" charset="0"/>
              <a:ea typeface="Roboto Light" charset="0"/>
              <a:cs typeface="Roboto Light"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3149" y="1671741"/>
            <a:ext cx="3703320" cy="2338938"/>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36635" y="1518270"/>
            <a:ext cx="461110" cy="461110"/>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28490" y="2077725"/>
            <a:ext cx="674881" cy="674881"/>
          </a:xfrm>
          <a:prstGeom prst="rect">
            <a:avLst/>
          </a:prstGeom>
        </p:spPr>
      </p:pic>
      <p:pic>
        <p:nvPicPr>
          <p:cNvPr id="6" name="Picture 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36635" y="2893541"/>
            <a:ext cx="458592" cy="458592"/>
          </a:xfrm>
          <a:prstGeom prst="rect">
            <a:avLst/>
          </a:prstGeom>
        </p:spPr>
      </p:pic>
      <p:pic>
        <p:nvPicPr>
          <p:cNvPr id="21" name="Picture 20"/>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36635" y="3557469"/>
            <a:ext cx="461110" cy="461110"/>
          </a:xfrm>
          <a:prstGeom prst="rect">
            <a:avLst/>
          </a:prstGeom>
        </p:spPr>
      </p:pic>
      <p:pic>
        <p:nvPicPr>
          <p:cNvPr id="25" name="Picture 24"/>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66994" y="125688"/>
            <a:ext cx="2228246" cy="492670"/>
          </a:xfrm>
          <a:prstGeom prst="rect">
            <a:avLst/>
          </a:prstGeom>
        </p:spPr>
      </p:pic>
      <p:pic>
        <p:nvPicPr>
          <p:cNvPr id="29" name="Picture 28"/>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401963" y="4621027"/>
            <a:ext cx="1033980" cy="418800"/>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28490" y="4720805"/>
            <a:ext cx="1570022" cy="219244"/>
          </a:xfrm>
          <a:prstGeom prst="rect">
            <a:avLst/>
          </a:prstGeom>
        </p:spPr>
      </p:pic>
      <p:pic>
        <p:nvPicPr>
          <p:cNvPr id="31" name="Shape 98"/>
          <p:cNvPicPr preferRelativeResize="0"/>
          <p:nvPr/>
        </p:nvPicPr>
        <p:blipFill rotWithShape="1">
          <a:blip r:embed="rId12" cstate="hqprint">
            <a:alphaModFix/>
            <a:extLst>
              <a:ext uri="{28A0092B-C50C-407E-A947-70E740481C1C}">
                <a14:useLocalDpi xmlns:a14="http://schemas.microsoft.com/office/drawing/2010/main"/>
              </a:ext>
            </a:extLst>
          </a:blip>
          <a:srcRect/>
          <a:stretch/>
        </p:blipFill>
        <p:spPr>
          <a:xfrm>
            <a:off x="2898512" y="4720805"/>
            <a:ext cx="503451" cy="219243"/>
          </a:xfrm>
          <a:prstGeom prst="rect">
            <a:avLst/>
          </a:prstGeom>
          <a:noFill/>
          <a:ln>
            <a:noFill/>
          </a:ln>
        </p:spPr>
      </p:pic>
    </p:spTree>
  </p:cSld>
  <p:clrMapOvr>
    <a:masterClrMapping/>
  </p:clrMapOvr>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9753</Words>
  <Application>Microsoft Office PowerPoint</Application>
  <PresentationFormat>On-screen Show (16:9)</PresentationFormat>
  <Paragraphs>416</Paragraphs>
  <Slides>30</Slides>
  <Notes>30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1" baseType="lpstr">
      <vt:lpstr>PT Sans</vt:lpstr>
      <vt:lpstr>Roboto Light</vt:lpstr>
      <vt:lpstr>Montserrat</vt:lpstr>
      <vt:lpstr>Montserrat ExtraBold</vt:lpstr>
      <vt:lpstr>Segoe UI</vt:lpstr>
      <vt:lpstr>Montserrat Light</vt:lpstr>
      <vt:lpstr>Helvetica Neue</vt:lpstr>
      <vt:lpstr>Arial</vt:lpstr>
      <vt:lpstr>Calibri</vt:lpstr>
      <vt:lpstr>Wart template</vt:lpstr>
      <vt:lpstr>Image</vt:lpstr>
      <vt:lpstr>Webwise // Tuismitheoirí</vt:lpstr>
      <vt:lpstr>Dia duit!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GNÍOMHAÍOCHT: AG DÉILEÁIL LE CIBEARBHULAÍOCHT</vt:lpstr>
      <vt:lpstr>AG DÉILEÁIL LE CIBEARBHULAÍOCHT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Webwise.ie/ga/tuismitheoiri – Aipeanna: Mínithe</vt:lpstr>
      <vt:lpstr>GNÍOMHAÍOCHT:  BÍ AR AN EOLAS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Webwise Parents</dc:title>
  <dc:creator>Jane McGarrigle</dc:creator>
  <cp:lastModifiedBy>Freyja Quigley</cp:lastModifiedBy>
  <cp:revision>107</cp:revision>
  <cp:lastPrinted>2018-07-02T13:07:31Z</cp:lastPrinted>
  <dcterms:modified xsi:type="dcterms:W3CDTF">2023-10-13T13:02:00Z</dcterms:modified>
</cp:coreProperties>
</file>