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0"/>
  </p:notesMasterIdLst>
  <p:sldIdLst>
    <p:sldId id="256" r:id="rId2"/>
    <p:sldId id="258" r:id="rId3"/>
    <p:sldId id="304" r:id="rId4"/>
    <p:sldId id="275" r:id="rId5"/>
    <p:sldId id="261" r:id="rId6"/>
    <p:sldId id="262" r:id="rId7"/>
    <p:sldId id="311" r:id="rId8"/>
    <p:sldId id="318" r:id="rId9"/>
    <p:sldId id="312" r:id="rId10"/>
    <p:sldId id="321" r:id="rId11"/>
    <p:sldId id="322" r:id="rId12"/>
    <p:sldId id="323" r:id="rId13"/>
    <p:sldId id="313" r:id="rId14"/>
    <p:sldId id="326" r:id="rId15"/>
    <p:sldId id="306" r:id="rId16"/>
    <p:sldId id="314" r:id="rId17"/>
    <p:sldId id="263" r:id="rId18"/>
    <p:sldId id="320" r:id="rId19"/>
    <p:sldId id="315" r:id="rId20"/>
    <p:sldId id="324" r:id="rId21"/>
    <p:sldId id="316" r:id="rId22"/>
    <p:sldId id="309" r:id="rId23"/>
    <p:sldId id="317" r:id="rId24"/>
    <p:sldId id="325" r:id="rId25"/>
    <p:sldId id="301" r:id="rId26"/>
    <p:sldId id="298" r:id="rId27"/>
    <p:sldId id="302" r:id="rId28"/>
    <p:sldId id="305"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embeddedFont>
    <p:embeddedFont>
      <p:font typeface="Montserrat ExtraBold" panose="00000900000000000000" pitchFamily="2" charset="0"/>
      <p:bold r:id="rId37"/>
      <p:boldItalic r:id="rId38"/>
    </p:embeddedFont>
    <p:embeddedFont>
      <p:font typeface="Montserrat Light" panose="00000400000000000000" pitchFamily="2" charset="0"/>
      <p:regular r:id="rId39"/>
      <p:italic r:id="rId40"/>
    </p:embeddedFont>
    <p:embeddedFont>
      <p:font typeface="Oswald" panose="00000500000000000000" pitchFamily="2" charset="0"/>
      <p:regular r:id="rId41"/>
      <p:bold r:id="rId42"/>
    </p:embeddedFont>
    <p:embeddedFont>
      <p:font typeface="PT Sans" panose="020B0503020203020204" pitchFamily="34" charset="0"/>
      <p:regular r:id="rId43"/>
      <p:bold r:id="rId44"/>
      <p:italic r:id="rId45"/>
      <p:boldItalic r:id="rId46"/>
    </p:embeddedFont>
    <p:embeddedFont>
      <p:font typeface="Roboto Light" panose="02000000000000000000" pitchFamily="2" charset="0"/>
      <p:regular r:id="rId47"/>
      <p:italic r:id="rId48"/>
    </p:embeddedFont>
    <p:embeddedFont>
      <p:font typeface="Segoe UI" panose="020B05020402040202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26" autoAdjust="0"/>
  </p:normalViewPr>
  <p:slideViewPr>
    <p:cSldViewPr snapToGrid="0">
      <p:cViewPr varScale="1">
        <p:scale>
          <a:sx n="101" d="100"/>
          <a:sy n="101" d="100"/>
        </p:scale>
        <p:origin x="922"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35399649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vimeo.com/20080483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vimeo.com/35400451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webwise.i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helpline@npc.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Fáilte chuig an Réamhrá don Chaint Webwise do Thuismitheoirí faoi Shábháilteacht Ar líne. Tá sé mar chuspóir sa chaint seo na chéad chéimeanna de thacaíocht a thabhairt do pháistí a chur i láthair na dtuismitheoirí le linn do na páistí a bheith ar líne. </a:t>
            </a: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r>
              <a:rPr lang="ga" sz="1100" b="1" i="0" u="sng" strike="noStrike" cap="none" baseline="0">
                <a:solidFill>
                  <a:srgbClr val="000000"/>
                </a:solidFill>
                <a:effectLst/>
                <a:latin typeface="Arial"/>
                <a:ea typeface="Arial"/>
                <a:cs typeface="Arial"/>
                <a:sym typeface="Arial"/>
              </a:rPr>
              <a:t>Gheobhaidh tú an méid seo a leanas sa mhol do thuismitheoirí...</a:t>
            </a:r>
            <a:endParaRPr lang="ga" sz="1100" b="1" i="0" u="sng" strike="noStrike" cap="none" dirty="0">
              <a:solidFill>
                <a:srgbClr val="000000"/>
              </a:solidFill>
              <a:effectLst/>
              <a:latin typeface="Arial"/>
              <a:ea typeface="Arial"/>
              <a:cs typeface="Arial"/>
              <a:sym typeface="Arial"/>
            </a:endParaRPr>
          </a:p>
          <a:p>
            <a:pPr marL="139700" indent="0" algn="l" rtl="0">
              <a:buNone/>
            </a:pPr>
            <a:r>
              <a:rPr lang="ga" sz="1100" b="1" i="0" u="sng" strike="noStrike" cap="none" baseline="0">
                <a:solidFill>
                  <a:srgbClr val="000000"/>
                </a:solidFill>
                <a:effectLst/>
                <a:latin typeface="Arial"/>
                <a:ea typeface="Arial"/>
                <a:cs typeface="Arial"/>
                <a:sym typeface="Arial"/>
              </a:rPr>
              <a:t>Acmhainní do Thuismitheoirí:</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Treoir do Thuismitheoirí maidir le hÚsáid Idirlín Níos Fearr</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Tugtar tacaíocht, comhairle agus eolas sa treoir seo do thuismitheoirí le cabhrú lena bpáistí eispéireas maith a bheith acu ar líne. Áirítear ar na topaicí ar a ndearnadh iniúchadh sa treoir cibearbhulaíocht, tréimhse ar líne, gnéastéacsáil, na meáin shóisialta agus pornagrafaíocht ar líne. Is féidir seo a íoslódáil saor in aisce ar webwise.ie/ga/tuismitheoiri </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1"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Físeáin Comhairle </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Tugann saineolaithe tuismitheoireachta Webwise comhairle faoi gach rud, mar shampla, labhairt le do pháiste faoi ghnéastéacsáil agus conas dea-iompar a léiriú. Tá comhairle ó shíceolaithe páistí, saineolaithe oideachais, saineolaithe OSPS agus saineolaithe teicneolaíochta sna sainfhíseáin. </a:t>
            </a: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Ailt </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‘Aipeanna Mínithe’ - míniú déanta ar na haipeanna agus na líonraí sóisialta is déanaí atá á n-úsáid ag páistí. Déantar é seo a uasdátú ar bhonn rialta agus is túsphointe den scoth é do thuismitheoirí a bhfuil páistí acu atá ag baint úsáid as na meáin shóisialta den chéad uair. </a:t>
            </a: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‘Comhairle do Thuismitheoirí’ - comhairle agus tacaíocht do thuismitheoirí ar cheisteanna tábhachtacha amhail cairdeas a dhéanamh ar líne agus faisnéis phearsanta a roinnt.</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‘Ábhar Cainte’ - chun cumarsáid oscailte a éascú idir tuismitheoirí agus a bpáiste maidir le sábháilteacht idirlín.</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‘Conas’ - tacaíocht agus treoracha céim ar chéim maidir le blocáil, tuairisciú, rialúcháin tuismitheoirí agus níos mó.</a:t>
            </a:r>
            <a:endParaRPr lang="g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651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‘Aipeanna Mínithe’ - míniú déanta ar na haipeanna agus na líonraí sóisialta is déanaí atá á n-úsáid ag páistí. Déantar an chuid seo de Mhol Webwise do Thuismitheoirí a uasdátú ar bhonn rialta agus is túsphointe den scoth é do thuismitheoirí a bhfuil páistí acu ag baint úsáid as na meáin shóisialta den chéad uair nó má tá imní ort faoi aip nó ardán a d'fhéadfadh a bheith in úsáid ag do pháiste– is féidir leat tuilleadh eolais a fháil faoi sa chuid seo.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1" i="1" u="none" strike="noStrike" cap="none" baseline="0">
                <a:solidFill>
                  <a:srgbClr val="000000"/>
                </a:solidFill>
                <a:effectLst/>
                <a:latin typeface="Arial"/>
                <a:ea typeface="Arial"/>
                <a:cs typeface="Arial"/>
                <a:sym typeface="Arial"/>
              </a:rPr>
              <a:t>SRIANTA AOISE AR NA MEÁIN SHÓISIALTA - AN T-EOLAS ATÁ AG TEASTÁIL UAIM </a:t>
            </a:r>
            <a:endParaRPr lang="ga" sz="1100" b="0" i="0" u="none" strike="noStrike" cap="none" dirty="0">
              <a:solidFill>
                <a:srgbClr val="000000"/>
              </a:solidFill>
              <a:effectLst/>
              <a:latin typeface="Arial"/>
              <a:ea typeface="Arial"/>
              <a:cs typeface="Arial"/>
              <a:sym typeface="Arial"/>
            </a:endParaRPr>
          </a:p>
          <a:p>
            <a:pPr algn="l" rtl="0"/>
            <a:r>
              <a:rPr lang="ga" sz="1100" b="1" i="1" u="none" strike="noStrike" cap="none" baseline="0">
                <a:solidFill>
                  <a:srgbClr val="000000"/>
                </a:solidFill>
                <a:effectLst/>
                <a:latin typeface="Arial"/>
                <a:ea typeface="Arial"/>
                <a:cs typeface="Arial"/>
                <a:sym typeface="Arial"/>
              </a:rPr>
              <a:t>Tá ceanglas teorainn aoise ag formhór na meán sóisialta, don chuid is mó de na seirbhísí seo is é 13 bliana d’aois an ceanglas agus is é 16 bliana d’aois ar chuid eile acu (WhatsApp). Mar sin, go teicniúil, níor cheart go mbeadh cuntas meán sóisialta ag páistí faoi bhun 13 bliana d’aois. Mar sin féin, níl socrú fíoraithe aoise láidre i bhfeidhm ag formhór na n-ardán meán sóisialta, rud a fhágann go bhfuil sé réasúnta éasca d’úsáideoirí faoi aois clárú le haois bhréagach. </a:t>
            </a:r>
            <a:endParaRPr lang="ga" sz="1100" b="0" i="0" u="none" strike="noStrike" cap="none" dirty="0">
              <a:solidFill>
                <a:srgbClr val="000000"/>
              </a:solidFill>
              <a:effectLst/>
              <a:latin typeface="Arial"/>
              <a:ea typeface="Arial"/>
              <a:cs typeface="Arial"/>
              <a:sym typeface="Arial"/>
            </a:endParaRPr>
          </a:p>
          <a:p>
            <a:pPr algn="l" rtl="0"/>
            <a:r>
              <a:rPr lang="ga" sz="1100" b="0" i="0" u="none" strike="noStrike" cap="none" baseline="0">
                <a:solidFill>
                  <a:srgbClr val="000000"/>
                </a:solidFill>
                <a:effectLst/>
                <a:latin typeface="Arial"/>
                <a:ea typeface="Arial"/>
                <a:cs typeface="Arial"/>
                <a:sym typeface="Arial"/>
              </a:rPr>
              <a:t>Faoin Rialachán Ginearálta nua de chuid an AE maidir le Cosaint Sonraí (RGCS), shocraigh Éire gurb í sé bliana déag d’aois an Aois Toilithe Dhigitigh. Is ag an aois sin atá páistí in ann toiliú go dleathach do ghnólachtaí/d’eagraíochtaí a sonraí nó a bhfaisnéis phearsanta a phróiseáil nuair a chláraíonn siad le hardán ar líne nó le cuntas meán sóisialta. Maidir le páistí faoi bhun 16 bliana d’aois, caithfidh tuismitheoir nó caomhnóir an pháiste cead a thabhairt/údarú. </a:t>
            </a:r>
            <a:r>
              <a:rPr lang="ga" sz="1100" b="1" i="1" u="none" strike="noStrike" cap="none" baseline="0">
                <a:solidFill>
                  <a:srgbClr val="000000"/>
                </a:solidFill>
                <a:effectLst/>
                <a:latin typeface="Arial"/>
                <a:ea typeface="Arial"/>
                <a:cs typeface="Arial"/>
                <a:sym typeface="Arial"/>
              </a:rPr>
              <a:t>Chun críocha bailithe sonraí ní mór cead tuismitheora a bheith ag déagóirí idir 13 agus 16 bliana d’aois chun clárú le seirbhísí meán sóisialta. </a:t>
            </a:r>
            <a:endParaRPr lang="g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baseline="0"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baseline="0"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255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Gníomhaíocht Mholta – Bris an grúpa i ngrúpaí beaga agus tabhair aip/líonra amháin dóibh le cuardach ar Webwise.ie</a:t>
            </a:r>
          </a:p>
          <a:p>
            <a:pPr marL="0" lvl="0" indent="0" algn="l" rtl="0">
              <a:spcBef>
                <a:spcPts val="0"/>
              </a:spcBef>
              <a:spcAft>
                <a:spcPts val="0"/>
              </a:spcAft>
              <a:buNone/>
            </a:pPr>
            <a:r>
              <a:rPr lang="ga" b="0" i="0" u="none" baseline="0"/>
              <a:t>Iarr ar gach grúpa athbhreithniú tapa a dhéanamh ar alt mínithe – agus iarr orthu trí phointe faoin aip a bhreacadh síos. </a:t>
            </a:r>
            <a:endParaRPr dirty="0"/>
          </a:p>
        </p:txBody>
      </p:sp>
    </p:spTree>
    <p:extLst>
      <p:ext uri="{BB962C8B-B14F-4D97-AF65-F5344CB8AC3E}">
        <p14:creationId xmlns:p14="http://schemas.microsoft.com/office/powerpoint/2010/main" val="308291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An rud is tábhachtaí is féidir le tuismitheoirí a dhéanamh chun cabhrú lena bpáiste ar líne ná dul i mbun comhrá leo go rialta. </a:t>
            </a:r>
            <a:r>
              <a:rPr lang="ga" sz="1100" b="0" i="0" u="none" strike="noStrike" cap="none" baseline="0">
                <a:solidFill>
                  <a:srgbClr val="000000"/>
                </a:solidFill>
                <a:effectLst/>
                <a:latin typeface="Arial"/>
                <a:ea typeface="Arial"/>
                <a:cs typeface="Arial"/>
                <a:sym typeface="Arial"/>
              </a:rPr>
              <a:t>Labhair le do pháiste faoi chuid de na rudaí tábhachtacha le faire amach dóibh agus é ag dul ar líne den chéad uair.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dirty="0"/>
          </a:p>
          <a:p>
            <a:pPr marL="139700" indent="0" algn="l" rtl="0">
              <a:buNone/>
            </a:pPr>
            <a:r>
              <a:rPr lang="ga" b="0" i="0" u="none" baseline="0"/>
              <a:t>Mura bhfuil tú cinnte cén chaoi chun comhrá a thosú le do pháiste – bain úsáid as na hÁbhair Chainte Webwise – ábhair atá ar fáil ar an mol do thuismitheoirí webwise.ie/parents hub.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dirty="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Molaimid duit labhairt le do pháiste faoi cad is cóir a dhéanamh má thagann sé ar rud ar líne a chuireann isteach air. D'fhéadfadh go gcuimseofaí leis seo clúdach an ríomhaire glúine a dhúnadh nó an scáileán a mhúchadh agus teacht chugat.</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dirty="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Faoi dheireadh - Coinnigh ort ag caint le do pháiste faoi! Ní comhrá aon uaire í sábháilteacht ar líne. Is cuid dár saol é an t‑idirlíon anois, mar sin, tá sé riachtanach go leanfaidh tuismitheoirí/caomhnóirí ag aghaidh leis an gcomhrá.</a:t>
            </a:r>
            <a:endParaRPr lang="ga" sz="1100" b="0" i="0" u="none" strike="noStrike" cap="none" dirty="0">
              <a:solidFill>
                <a:srgbClr val="000000"/>
              </a:solidFill>
              <a:effectLst/>
              <a:latin typeface="Arial"/>
              <a:ea typeface="Arial"/>
              <a:cs typeface="Arial"/>
              <a:sym typeface="Arial"/>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dirty="0"/>
          </a:p>
        </p:txBody>
      </p:sp>
    </p:spTree>
    <p:extLst>
      <p:ext uri="{BB962C8B-B14F-4D97-AF65-F5344CB8AC3E}">
        <p14:creationId xmlns:p14="http://schemas.microsoft.com/office/powerpoint/2010/main" val="427304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fontAlgn="base">
              <a:buNone/>
            </a:pPr>
            <a:r>
              <a:rPr lang="ga" sz="1100" b="0" i="0" u="none" strike="noStrike" cap="none" baseline="0">
                <a:solidFill>
                  <a:srgbClr val="000000"/>
                </a:solidFill>
                <a:effectLst/>
                <a:latin typeface="Arial"/>
                <a:ea typeface="Arial"/>
                <a:cs typeface="Arial"/>
                <a:sym typeface="Arial"/>
              </a:rPr>
              <a:t>Féachaimis ar chluichíocht ar líne mar shampla. Seo a leanas roinnt leideanna úsáideacha chun cuidiú leat tús a chur leis an gcomhrá le do pháiste faoi chluichíocht ar líne:</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1. An bhféadfá an cluiche is fearr leat a thaispeáint dom?</a:t>
            </a:r>
          </a:p>
          <a:p>
            <a:pPr marL="139700" indent="0" algn="l" rtl="0">
              <a:buNone/>
            </a:pPr>
            <a:r>
              <a:rPr lang="ga" sz="1100" b="0" i="0" u="none" strike="noStrike" cap="none" baseline="0">
                <a:solidFill>
                  <a:srgbClr val="000000"/>
                </a:solidFill>
                <a:effectLst/>
                <a:latin typeface="Arial"/>
                <a:ea typeface="Arial"/>
                <a:cs typeface="Arial"/>
                <a:sym typeface="Arial"/>
              </a:rPr>
              <a:t>Smaoineamh maith atá ann dul i dtaithí ar na cluichí tú féin, cad chuige nach suífeá síos le do pháiste agus ligean dó an dóigh a n‑imrítear an cluiche a thaispeáint duit. Labhair le do pháiste faoi cad is féidir leis a dhéanamh sa chluiche atá á imirt aige. Cad é cuspóir foriomlán an chluiche, cén rud is fearr leis faoin imirt, agus an bhfuil rud ar bith faoin gcluiche nach dtaitníonn leis?</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2. An féidir leat an cluiche a imirt in aghaidh páistí eile?</a:t>
            </a:r>
          </a:p>
          <a:p>
            <a:pPr marL="139700" indent="0" algn="l" rtl="0">
              <a:buNone/>
            </a:pPr>
            <a:r>
              <a:rPr lang="ga" sz="1100" b="0" i="0" u="none" strike="noStrike" cap="none" baseline="0">
                <a:solidFill>
                  <a:srgbClr val="000000"/>
                </a:solidFill>
                <a:effectLst/>
                <a:latin typeface="Arial"/>
                <a:ea typeface="Arial"/>
                <a:cs typeface="Arial"/>
                <a:sym typeface="Arial"/>
              </a:rPr>
              <a:t>Bíonn móid roghnacha ilimreoirí i gcuid de na cluichí trínar féidir le do pháiste imirt le daoine eile agus in aghaidh daoine eile. Déan cinnte go bhfuil tú soiléir má tú nó mura bhfuil tú sásta ligean do do pháiste imirt le daoine eile. Má tá, cuir ceist air cé leis a bhfuil sé ag imirt? Cruthaigh rialacha thart air sin a mbeidh an bheirt agaibh sásta leo. Tá ráta ag formhór na gcluichí is féidir a sheiceáil le go bhfeice tú an bhfuil siad oiriúnach d’aois do pháiste.</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3. Cá mhéad ama ba cheart duit a chaitheamh ag imirt?</a:t>
            </a:r>
          </a:p>
          <a:p>
            <a:pPr marL="139700" indent="0" algn="l" rtl="0">
              <a:buNone/>
            </a:pPr>
            <a:r>
              <a:rPr lang="ga" sz="1100" b="0" i="0" u="none" strike="noStrike" cap="none" baseline="0">
                <a:solidFill>
                  <a:srgbClr val="000000"/>
                </a:solidFill>
                <a:effectLst/>
                <a:latin typeface="Arial"/>
                <a:ea typeface="Arial"/>
                <a:cs typeface="Arial"/>
                <a:sym typeface="Arial"/>
              </a:rPr>
              <a:t>Beidh an saol i bhfad níos éasca má tharraingíonn tú an t‑ábhar anuas i dtosach; is féidir leis a bheith deacair cleachtais dea‑bhunaithe a athrú. Labhair faoin bhfáth a bhfuil sé tábhachtach go mbeadh teorainneacha i bhfeidhm. Deis mhaith atá ann labhairt faoin tábhacht a bhaineann le bheith gníomhach, le bheith amuigh faoin aer, agus le ham a chaitheamh i gcuideachta páistí eile.  Is tábhachtaí é cothromaíocht oiriúnach a aimsiú.</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Cuimhnigh go mbíonn sé deacair srianta a chur i bhfeidhm. D’fhéadfadh sé a bheith deacair chomh maith súil a choinneáil go beacht ar an méid ama atá á chaitheamh acu ag imirt an chluiche. Le roinnt gléasanna is féidir leat rialúcháin tuismitheoirí a úsáid chun teorainneacha laethúla nó seachtainiúla a chur i bhfeidhm go dian. In go leor cásanna, múchtar an gléas a luaithe is a théann sé thar an am a tugadh. Cé go bhfuil sin áisiúil; d’fhéadfadh sé a bheith ina chrá croí do pháiste atá ag iarraidh pointe suntasach a bhaint amach sa chluiche i ndiaidh iarracht mhór a dhéanamh. Molaimid gan a bheith ag brath ar rialúcháin tuismitheoirí amháin. Bain úsáid astu chun tacú le do ghnáthchur chuige tuismitheora.</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4. An féidir leat comhrá a dhéanamh leis na páistí eile a bhfuil tú ag imirt leo?</a:t>
            </a:r>
          </a:p>
          <a:p>
            <a:pPr marL="139700" indent="0" algn="l" rtl="0">
              <a:buNone/>
            </a:pPr>
            <a:r>
              <a:rPr lang="ga" sz="1100" b="0" i="0" u="none" strike="noStrike" cap="none" baseline="0">
                <a:solidFill>
                  <a:srgbClr val="000000"/>
                </a:solidFill>
                <a:effectLst/>
                <a:latin typeface="Arial"/>
                <a:ea typeface="Arial"/>
                <a:cs typeface="Arial"/>
                <a:sym typeface="Arial"/>
              </a:rPr>
              <a:t>I gcuid mór cluichí is féidir le himreoirí a bheith ag comhrá lena chéile. Comhaontaígí rialacha faoi sin, fiafraigh de do pháiste cé leis a bhfuil sé ceart go leor labhairt ar líne, dar leis. Pléigh an cineál cainte nár cheart dó a úsáid agus an dóigh a mbeifeá ag súil leis caitheamh le daoine eile. Bí an-soiléir faoi na hiarmhairtí a bheidh ann má úsáideann sé droch-chaint, má bhíonn sé dímheasúil nó mura gcloíonn sé le rialacha eile a aontaíodh. Is féidir leis an mbagairt go mbainfí a fháil ar an gcluiche a bheith ina díspreagadh maith ar dhrochiompar.</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Seiceáil an bhfuil an rogha sa chluiche an comhrá a dhíchumasú agus an bhfuil modh comhrá shábháilte ann. I gcás roinnt cluichí ceadaítear cineálacha teoranta comhrá inar féidir le cluichirí cumarsáid a dhéanamh lena chéile trí roghnú ó roghchlár frásaí.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5. Cén cineál faisnéise NÁR cheart a roinnt agus cluichí á n‑imirt?</a:t>
            </a:r>
          </a:p>
          <a:p>
            <a:pPr marL="139700" indent="0" algn="l" rtl="0">
              <a:buNone/>
            </a:pPr>
            <a:r>
              <a:rPr lang="ga" sz="1100" b="0" i="0" u="none" strike="noStrike" cap="none" baseline="0">
                <a:solidFill>
                  <a:srgbClr val="000000"/>
                </a:solidFill>
                <a:effectLst/>
                <a:latin typeface="Arial"/>
                <a:ea typeface="Arial"/>
                <a:cs typeface="Arial"/>
                <a:sym typeface="Arial"/>
              </a:rPr>
              <a:t>Mínigh dó go bhfuil sé tábhachtach gan faisnéis phearsanta ar bith a thabhairt ar líne. I gcás cluichíocht ar líne is smaoineamh maith é gan fíorainmneacha a úsáid do phróifílí cluichí agus gan pasfhocail a roinnt le cairde.</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6. Cad a dhéanfá dá dtarlódh rud éigin neamhoiriúnach agus tú ag imirt cluiche ar líne?</a:t>
            </a:r>
          </a:p>
          <a:p>
            <a:pPr marL="139700" indent="0" algn="l" rtl="0">
              <a:buNone/>
            </a:pPr>
            <a:r>
              <a:rPr lang="ga" sz="1100" b="0" i="0" u="none" strike="noStrike" cap="none" baseline="0">
                <a:solidFill>
                  <a:srgbClr val="000000"/>
                </a:solidFill>
                <a:effectLst/>
                <a:latin typeface="Arial"/>
                <a:ea typeface="Arial"/>
                <a:cs typeface="Arial"/>
                <a:sym typeface="Arial"/>
              </a:rPr>
              <a:t>Tá sé tábhachtach go bhfuil do pháiste ar an eolas faoi uirlisí socraithe sábháilteachta, príobháideachais agus tuairiscithe. Tá sé chomh tábhachtach céanna go dtuigeann do pháiste gur féidir leis labhairt leat má tharlaíonn rud neamhoiriúnach ar bith ar líne. Is deis mhaith é seo freisin le do pháiste a spreagadh le himirt go cneasta agus meas a léiriú ar chluichirí eile.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Chun tuilleadh eolais a fháil ar chluichíocht téigh chuig: https://www.webwise.ie/ga/tuismitheoiri-ga/bi-sabhailte-treoir-thosaigh-do-thuismitheoiri-maidir-le-cluichiocht-ar-line/</a:t>
            </a:r>
          </a:p>
          <a:p>
            <a:pPr marL="139700" indent="0" algn="l" rtl="0">
              <a:buNone/>
            </a:pPr>
            <a:endParaRPr lang="ga" dirty="0"/>
          </a:p>
        </p:txBody>
      </p:sp>
    </p:spTree>
    <p:extLst>
      <p:ext uri="{BB962C8B-B14F-4D97-AF65-F5344CB8AC3E}">
        <p14:creationId xmlns:p14="http://schemas.microsoft.com/office/powerpoint/2010/main" val="4273045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POF Chomhairle Náisiúnta na dTuismitheoirí; Áine Lynch ar an tábhacht a bhaineann le labhairt le do pháiste faoi na rudaí a dhéanann sé ar líne. </a:t>
            </a:r>
            <a:endParaRPr lang="ga" dirty="0"/>
          </a:p>
          <a:p>
            <a:pPr marL="0" lvl="0" indent="0" algn="l" rtl="0">
              <a:spcBef>
                <a:spcPts val="0"/>
              </a:spcBef>
              <a:spcAft>
                <a:spcPts val="0"/>
              </a:spcAft>
              <a:buNone/>
            </a:pPr>
            <a:r>
              <a:rPr lang="ga" b="0" i="0" u="none" baseline="0"/>
              <a:t>Cliceáil ar an Nasc chun an físeán a sheinm: </a:t>
            </a:r>
            <a:r>
              <a:rPr lang="ga" sz="1100" b="0" i="0" u="none" strike="noStrike" cap="none" baseline="0">
                <a:solidFill>
                  <a:srgbClr val="000000"/>
                </a:solidFill>
                <a:effectLst/>
                <a:latin typeface="Arial"/>
                <a:ea typeface="Arial"/>
                <a:cs typeface="Arial"/>
                <a:sym typeface="Arial"/>
                <a:hlinkClick r:id="rId3"/>
              </a:rPr>
              <a:t>https://vimeo.com/353996493</a:t>
            </a:r>
            <a:endParaRPr lang="ga" baseline="0" dirty="0"/>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Webwise.ie/leathanach na dtuismitheoirí. </a:t>
            </a:r>
            <a:endParaRPr dirty="0"/>
          </a:p>
        </p:txBody>
      </p:sp>
    </p:spTree>
    <p:extLst>
      <p:ext uri="{BB962C8B-B14F-4D97-AF65-F5344CB8AC3E}">
        <p14:creationId xmlns:p14="http://schemas.microsoft.com/office/powerpoint/2010/main" val="915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endParaRPr lang="ga" dirty="0"/>
          </a:p>
          <a:p>
            <a:pPr algn="l" rtl="0"/>
            <a:r>
              <a:rPr lang="ga" sz="1100" b="0" i="0" u="none" strike="noStrike" cap="none" baseline="0">
                <a:solidFill>
                  <a:srgbClr val="000000"/>
                </a:solidFill>
                <a:effectLst/>
                <a:latin typeface="Arial"/>
                <a:ea typeface="Arial"/>
                <a:cs typeface="Arial"/>
                <a:sym typeface="Arial"/>
              </a:rPr>
              <a:t>Comhaontaigh rialacha i dtaobh úsáid an Idirlín le do pháiste sa bhaile</a:t>
            </a:r>
          </a:p>
          <a:p>
            <a:pPr algn="l" rtl="0"/>
            <a:r>
              <a:rPr lang="ga" sz="1100" b="0" i="0" u="none" strike="noStrike" cap="none" baseline="0">
                <a:solidFill>
                  <a:srgbClr val="000000"/>
                </a:solidFill>
                <a:effectLst/>
                <a:latin typeface="Arial"/>
                <a:ea typeface="Arial"/>
                <a:cs typeface="Arial"/>
                <a:sym typeface="Arial"/>
              </a:rPr>
              <a:t>Déan iarracht teacht ar chomhaontú le do pháiste faoi na treoirlínte i dtaobh úsáid an Idirlín i do theach. Seo cúpla leid duit a chabhróidh leat tús a chur leis seo:</a:t>
            </a:r>
          </a:p>
          <a:p>
            <a:pPr lvl="0" algn="l" rtl="0"/>
            <a:r>
              <a:rPr lang="ga" sz="1100" b="0" i="0" u="none" strike="noStrike" cap="none" baseline="0">
                <a:solidFill>
                  <a:srgbClr val="000000"/>
                </a:solidFill>
                <a:effectLst/>
                <a:latin typeface="Arial"/>
                <a:ea typeface="Arial"/>
                <a:cs typeface="Arial"/>
                <a:sym typeface="Arial"/>
              </a:rPr>
              <a:t>Déan plé ar an uair agus ar an bhfad a fhéadfaidh do pháiste an tIdirlíon a úsáid</a:t>
            </a:r>
          </a:p>
          <a:p>
            <a:pPr lvl="0" algn="l" rtl="0"/>
            <a:r>
              <a:rPr lang="ga" sz="1100" b="0" i="0" u="none" strike="noStrike" cap="none" baseline="0">
                <a:solidFill>
                  <a:srgbClr val="000000"/>
                </a:solidFill>
                <a:effectLst/>
                <a:latin typeface="Arial"/>
                <a:ea typeface="Arial"/>
                <a:cs typeface="Arial"/>
                <a:sym typeface="Arial"/>
              </a:rPr>
              <a:t>Bí ar aon intinn faoin mbealach a gcaithfear le faisnéis phearsanta (ainm, seoladh, uimhir theileafóin, ríomhphost)</a:t>
            </a:r>
          </a:p>
          <a:p>
            <a:pPr lvl="0" algn="l" rtl="0"/>
            <a:r>
              <a:rPr lang="ga" sz="1100" b="0" i="0" u="none" strike="noStrike" cap="none" baseline="0">
                <a:solidFill>
                  <a:srgbClr val="000000"/>
                </a:solidFill>
                <a:effectLst/>
                <a:latin typeface="Arial"/>
                <a:ea typeface="Arial"/>
                <a:cs typeface="Arial"/>
                <a:sym typeface="Arial"/>
              </a:rPr>
              <a:t>Déan plé le do pháiste faoin mbealach ar cheart é féin a iompar i mbun cluichí agus cabaireachta le daoine eile nó ag seoladh ríomhphoist nó teachtaireachtaí</a:t>
            </a:r>
          </a:p>
          <a:p>
            <a:pPr lvl="0" algn="l" rtl="0"/>
            <a:r>
              <a:rPr lang="ga" sz="1100" b="0" i="0" u="none" strike="noStrike" cap="none" baseline="0">
                <a:solidFill>
                  <a:srgbClr val="000000"/>
                </a:solidFill>
                <a:effectLst/>
                <a:latin typeface="Arial"/>
                <a:ea typeface="Arial"/>
                <a:cs typeface="Arial"/>
                <a:sym typeface="Arial"/>
              </a:rPr>
              <a:t>Bí ar aon intinn faoin gcineál suíomhanna agus gníomhaíochtaí atá ceart go leor agus nach bhfuil ceart go leor sa teaghlach seo againne</a:t>
            </a:r>
          </a:p>
          <a:p>
            <a:pPr lvl="0" algn="l" rtl="0"/>
            <a:r>
              <a:rPr lang="ga" sz="1100" b="0" i="0" u="none" strike="noStrike" cap="none" baseline="0">
                <a:solidFill>
                  <a:srgbClr val="000000"/>
                </a:solidFill>
                <a:effectLst/>
                <a:latin typeface="Arial"/>
                <a:ea typeface="Arial"/>
                <a:cs typeface="Arial"/>
                <a:sym typeface="Arial"/>
              </a:rPr>
              <a:t>Lean na rialacha tú féin! Nó ar a laghad mínigh cén fáth go bhfuil na rialacha difriúil do dhaoine fásta.</a:t>
            </a:r>
          </a:p>
          <a:p>
            <a:pPr marL="139700" indent="0" algn="l" rtl="0">
              <a:buNone/>
            </a:pPr>
            <a:endParaRPr lang="ga" dirty="0"/>
          </a:p>
        </p:txBody>
      </p:sp>
    </p:spTree>
    <p:extLst>
      <p:ext uri="{BB962C8B-B14F-4D97-AF65-F5344CB8AC3E}">
        <p14:creationId xmlns:p14="http://schemas.microsoft.com/office/powerpoint/2010/main" val="207686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r>
              <a:rPr lang="ga" sz="1100" b="1" i="0" u="none" strike="noStrike" cap="none" baseline="0">
                <a:solidFill>
                  <a:srgbClr val="000000"/>
                </a:solidFill>
                <a:effectLst/>
                <a:latin typeface="Arial"/>
                <a:ea typeface="Arial"/>
                <a:cs typeface="Arial"/>
                <a:sym typeface="Arial"/>
              </a:rPr>
              <a:t>Téimis ar ais chuig cluichíocht ar líne, céard is féidir le tuismitheoirí a dhéanamh agus céard iad na rialacha is féidir leat a chur i bhfeidhm chun a chinntiú go mbaineann do pháistí an leas is fearr as a chuid ama ar líne.</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Cad is Cluichíocht ar Líne ann?</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Tá níos mó éilimh ar chluichíocht ar líne le himeacht aimsire i measc páistí agus déagóirí; d’imir </a:t>
            </a:r>
            <a:r>
              <a:rPr lang="ga" sz="1100" b="1" i="0" u="none" strike="noStrike" cap="none" baseline="0">
                <a:solidFill>
                  <a:srgbClr val="000000"/>
                </a:solidFill>
                <a:effectLst/>
                <a:latin typeface="Arial"/>
                <a:ea typeface="Arial"/>
                <a:cs typeface="Arial"/>
                <a:sym typeface="Arial"/>
              </a:rPr>
              <a:t>36% de pháistí na hÉireann cluichí ar líne</a:t>
            </a:r>
            <a:r>
              <a:rPr lang="ga" sz="1100" b="0" i="0" u="none" strike="noStrike" cap="none" baseline="0">
                <a:solidFill>
                  <a:srgbClr val="000000"/>
                </a:solidFill>
                <a:effectLst/>
                <a:latin typeface="Arial"/>
                <a:ea typeface="Arial"/>
                <a:cs typeface="Arial"/>
                <a:sym typeface="Arial"/>
              </a:rPr>
              <a:t> le daoine eile in 2014, i gcomparáid le 30% in 2011 (Foinse: Net Childline Go Mobile – Eanáir 2015).</a:t>
            </a:r>
          </a:p>
          <a:p>
            <a:pPr marL="139700" indent="0" algn="l" rtl="0">
              <a:buNone/>
            </a:pPr>
            <a:r>
              <a:rPr lang="ga" sz="1100" b="1" i="0" u="none" strike="noStrike" cap="none" baseline="0">
                <a:solidFill>
                  <a:srgbClr val="000000"/>
                </a:solidFill>
                <a:effectLst/>
                <a:latin typeface="Arial"/>
                <a:ea typeface="Arial"/>
                <a:cs typeface="Arial"/>
                <a:sym typeface="Arial"/>
              </a:rPr>
              <a:t>D’fhéadfadh cluichí éagsúla a bheith i gceist, mar shampla gníomhaíochtaí ina mbíonn tascanna/misin le comhlíonadh, cluichí spóirt</a:t>
            </a:r>
            <a:r>
              <a:rPr lang="ga" sz="1100" b="0" i="0" u="none" strike="noStrike" cap="none" baseline="0">
                <a:solidFill>
                  <a:srgbClr val="000000"/>
                </a:solidFill>
                <a:effectLst/>
                <a:latin typeface="Arial"/>
                <a:ea typeface="Arial"/>
                <a:cs typeface="Arial"/>
                <a:sym typeface="Arial"/>
              </a:rPr>
              <a:t> agus go leor eile nach iad. Is féidir le cluichí ar líne a bheith ina mbealach iontach chun nascadh le daoine, scileanna obair buíne a fhorbairt agus ar ndóigh is foinse siamsaíochta agus caitheamh aimsire iad do dhaoine óga.</a:t>
            </a:r>
          </a:p>
          <a:p>
            <a:pPr marL="139700" indent="0" algn="l" rtl="0">
              <a:buNone/>
            </a:pPr>
            <a:r>
              <a:rPr lang="ga" sz="1100" b="0" i="0" u="none" strike="noStrike" cap="none" baseline="0">
                <a:solidFill>
                  <a:srgbClr val="000000"/>
                </a:solidFill>
                <a:effectLst/>
                <a:latin typeface="Arial"/>
                <a:ea typeface="Arial"/>
                <a:cs typeface="Arial"/>
                <a:sym typeface="Arial"/>
              </a:rPr>
              <a:t>Beidh go leor agaibh eolach ar na formáidí cluichíochta níos traidisiúnta, nuair a cheannaíonn tú cluichí fisiciúla do chonsóil choitianta, ar nós Xbox, Playstation nó Nintendo. Imrítear cluichí ar líne ar an Idirlíon trí chonsól ríomhaire, gléas soghluaiste nó feidhmchlár. Ní hionann na cluichí sin agus cluichí níos traidisiúnta mar go bhfuiltear ábalta imirt agus cumarsáid a dhéanamh le cluichirí eile ar líne.</a:t>
            </a:r>
          </a:p>
          <a:p>
            <a:pPr marL="139700" indent="0" algn="l" rtl="0">
              <a:buNone/>
            </a:pPr>
            <a:r>
              <a:rPr lang="ga" sz="1100" b="1" i="0" u="none" strike="noStrike" cap="none" baseline="0">
                <a:solidFill>
                  <a:srgbClr val="000000"/>
                </a:solidFill>
                <a:effectLst/>
                <a:latin typeface="Arial"/>
                <a:ea typeface="Arial"/>
                <a:cs typeface="Arial"/>
                <a:sym typeface="Arial"/>
              </a:rPr>
              <a:t>Cad iad na Cineálacha Cluichí ar Líne atá ann?</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Is iomaí cineál cluichí ar líne atá ann. Ina measc sin tá cluichí saor in aisce nó aipeanna is féidir a íoslódáil ar fhóin phóca agus cluichí is féidir a imirt ar chonsóil ag a bhfuil cumas idirlín, mar shampla Playstation nó Xbox.</a:t>
            </a:r>
          </a:p>
          <a:p>
            <a:pPr marL="139700" indent="0" algn="l" rtl="0">
              <a:buNone/>
            </a:pPr>
            <a:r>
              <a:rPr lang="ga" sz="1100" b="1" i="0" u="none" strike="noStrike" cap="none" baseline="0">
                <a:solidFill>
                  <a:srgbClr val="000000"/>
                </a:solidFill>
                <a:effectLst/>
                <a:latin typeface="Arial"/>
                <a:ea typeface="Arial"/>
                <a:cs typeface="Arial"/>
                <a:sym typeface="Arial"/>
              </a:rPr>
              <a:t>Cluichí agus Aipeanna Gréasáin:</a:t>
            </a:r>
            <a:r>
              <a:rPr lang="ga" sz="1100" b="0" i="0" u="none" strike="noStrike" cap="none" baseline="0">
                <a:solidFill>
                  <a:srgbClr val="000000"/>
                </a:solidFill>
                <a:effectLst/>
                <a:latin typeface="Arial"/>
                <a:ea typeface="Arial"/>
                <a:cs typeface="Arial"/>
                <a:sym typeface="Arial"/>
              </a:rPr>
              <a:t> Cluichí is féidir a imirt ar an idirlíon trí shuíomhanna gréasáin ar leith, nó trí aipeanna is féidir a íoslódáil ar fhóin phóca. I measc na gcluichí sin tá cluichí a imrítear trí sheirbhísí na meán sóisialta, mar shampla trí Facebook, a ligeann d’imreoirí nascadh le cairde.</a:t>
            </a:r>
          </a:p>
          <a:p>
            <a:pPr marL="139700" indent="0" algn="l" rtl="0">
              <a:buNone/>
            </a:pPr>
            <a:r>
              <a:rPr lang="ga" sz="1100" b="1" i="0" u="none" strike="noStrike" cap="none" baseline="0">
                <a:solidFill>
                  <a:srgbClr val="000000"/>
                </a:solidFill>
                <a:effectLst/>
                <a:latin typeface="Arial"/>
                <a:ea typeface="Arial"/>
                <a:cs typeface="Arial"/>
                <a:sym typeface="Arial"/>
              </a:rPr>
              <a:t>Cluichí Consóil:</a:t>
            </a:r>
            <a:r>
              <a:rPr lang="ga" sz="1100" b="0" i="0" u="none" strike="noStrike" cap="none" baseline="0">
                <a:solidFill>
                  <a:srgbClr val="000000"/>
                </a:solidFill>
                <a:effectLst/>
                <a:latin typeface="Arial"/>
                <a:ea typeface="Arial"/>
                <a:cs typeface="Arial"/>
                <a:sym typeface="Arial"/>
              </a:rPr>
              <a:t> Cluichí a imrítear trí chonsóil siamsaíochta mar shampla Xbox, Playstation nó Nintendo. Ceanglaítear consóil le teilifísí agus is féidir cluichí a cheannach i siopaí nó a íoslódáil ar líne.</a:t>
            </a:r>
          </a:p>
          <a:p>
            <a:pPr marL="139700" indent="0" algn="l" rtl="0">
              <a:buNone/>
            </a:pPr>
            <a:r>
              <a:rPr lang="ga" sz="1100" b="1" i="0" u="none" strike="noStrike" cap="none" baseline="0">
                <a:solidFill>
                  <a:srgbClr val="000000"/>
                </a:solidFill>
                <a:effectLst/>
                <a:latin typeface="Arial"/>
                <a:ea typeface="Arial"/>
                <a:cs typeface="Arial"/>
                <a:sym typeface="Arial"/>
              </a:rPr>
              <a:t>Cluichí Fóin Póca:</a:t>
            </a:r>
            <a:r>
              <a:rPr lang="ga" sz="1100" b="0" i="0" u="none" strike="noStrike" cap="none" baseline="0">
                <a:solidFill>
                  <a:srgbClr val="000000"/>
                </a:solidFill>
                <a:effectLst/>
                <a:latin typeface="Arial"/>
                <a:ea typeface="Arial"/>
                <a:cs typeface="Arial"/>
                <a:sym typeface="Arial"/>
              </a:rPr>
              <a:t> Cluichí is féidir a íoslódáil ar d’fhón póca. </a:t>
            </a:r>
            <a:r>
              <a:rPr lang="ga" sz="1100" b="1" i="0" u="none" strike="noStrike" cap="none" baseline="0">
                <a:solidFill>
                  <a:srgbClr val="000000"/>
                </a:solidFill>
                <a:effectLst/>
                <a:latin typeface="Arial"/>
                <a:ea typeface="Arial"/>
                <a:cs typeface="Arial"/>
                <a:sym typeface="Arial"/>
              </a:rPr>
              <a:t>Tá go leor acu saor in aisce le himirt ar dtús</a:t>
            </a:r>
            <a:r>
              <a:rPr lang="ga" sz="1100" b="0" i="0" u="none" strike="noStrike" cap="none" baseline="0">
                <a:solidFill>
                  <a:srgbClr val="000000"/>
                </a:solidFill>
                <a:effectLst/>
                <a:latin typeface="Arial"/>
                <a:ea typeface="Arial"/>
                <a:cs typeface="Arial"/>
                <a:sym typeface="Arial"/>
              </a:rPr>
              <a:t>, ach is minic a bhíonn muirir i gceist sna cluichí féin. Mar shampla, is féidir le húsáideoirí muirear a íoc corruair chun feidhmiúlacht bhreise a fháil mar chabhair le cluiche a chríochnú. Is iondúil gur féidir na ceannacháin sin sna cluichí a dhíghníomhachtú i socruithe fóin póca an úsáideora.</a:t>
            </a:r>
          </a:p>
          <a:p>
            <a:pPr marL="139700" indent="0" algn="l" rtl="0">
              <a:buNone/>
            </a:pPr>
            <a:r>
              <a:rPr lang="ga" sz="1100" b="1" i="0" u="none" strike="noStrike" cap="none" baseline="0">
                <a:solidFill>
                  <a:srgbClr val="000000"/>
                </a:solidFill>
                <a:effectLst/>
                <a:latin typeface="Arial"/>
                <a:ea typeface="Arial"/>
                <a:cs typeface="Arial"/>
                <a:sym typeface="Arial"/>
              </a:rPr>
              <a:t>Cluichí Boise</a:t>
            </a:r>
            <a:r>
              <a:rPr lang="ga" sz="1100" b="0" i="0" u="none" strike="noStrike" cap="none" baseline="0">
                <a:solidFill>
                  <a:srgbClr val="000000"/>
                </a:solidFill>
                <a:effectLst/>
                <a:latin typeface="Arial"/>
                <a:ea typeface="Arial"/>
                <a:cs typeface="Arial"/>
                <a:sym typeface="Arial"/>
              </a:rPr>
              <a:t> – Óstálann gléasanna macasamhail iPad nó Nintendo DSI cluichíocht ar líne fosta.</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1" i="0" u="none" strike="noStrike" cap="none" baseline="0">
                <a:solidFill>
                  <a:srgbClr val="000000"/>
                </a:solidFill>
                <a:effectLst/>
                <a:latin typeface="Arial"/>
                <a:ea typeface="Arial"/>
                <a:cs typeface="Arial"/>
                <a:sym typeface="Arial"/>
              </a:rPr>
              <a:t>Cluichíocht Ilimreoirí</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Tá móid ilimreoirí ar go leor cluichí ar líne agus d’fhéadfaidís an t-aos óg a chur i mbaol i gcorrchás. Sa mhód ilimreora, féadann úsáideoirí aghaidh a thabhairt ar chluichirí eile as ceithre hairde an domhain. Ligeann ábhar de na cluichí sin d’úsáideoirí teachtaireachtaí a sheoladh chuig a chéile trí mhóid téacs nó fuaime. I gcásanna áirithe </a:t>
            </a:r>
            <a:r>
              <a:rPr lang="ga" sz="1100" b="1" i="0" u="none" strike="noStrike" cap="none" baseline="0">
                <a:solidFill>
                  <a:srgbClr val="000000"/>
                </a:solidFill>
                <a:effectLst/>
                <a:latin typeface="Arial"/>
                <a:ea typeface="Arial"/>
                <a:cs typeface="Arial"/>
                <a:sym typeface="Arial"/>
              </a:rPr>
              <a:t>d’fhéadfadh cluichirí eile imreoirí óga a mhaslú/a chiapadh ar líne</a:t>
            </a:r>
            <a:r>
              <a:rPr lang="ga" sz="1100" b="0" i="0" u="none" strike="noStrike" cap="none" baseline="0">
                <a:solidFill>
                  <a:srgbClr val="000000"/>
                </a:solidFill>
                <a:effectLst/>
                <a:latin typeface="Arial"/>
                <a:ea typeface="Arial"/>
                <a:cs typeface="Arial"/>
                <a:sym typeface="Arial"/>
              </a:rPr>
              <a:t>, go háirithe nuair a bhítear corraithe tar éis cluiche comórtais.</a:t>
            </a:r>
          </a:p>
          <a:p>
            <a:pPr marL="139700" indent="0" algn="l" rtl="0">
              <a:buNone/>
            </a:pPr>
            <a:r>
              <a:rPr lang="ga" sz="1100" b="0" i="0" u="none" strike="noStrike" cap="none" baseline="0">
                <a:solidFill>
                  <a:srgbClr val="000000"/>
                </a:solidFill>
                <a:effectLst/>
                <a:latin typeface="Arial"/>
                <a:ea typeface="Arial"/>
                <a:cs typeface="Arial"/>
                <a:sym typeface="Arial"/>
              </a:rPr>
              <a:t>D’fhéadfadh imreoirí teacht ar theanga mhíchuí ó chluichirí agus i gcorrchás d’fhéadfadh daoine óga a bheith i mbaol teagmhála gan iarraidh de bharr faisnéis phearsanta a roinnt trína bpróifílí nó trí labhairt le himreoirí eile.</a:t>
            </a:r>
          </a:p>
          <a:p>
            <a:pPr marL="139700" indent="0" algn="l" rtl="0">
              <a:buNone/>
            </a:pPr>
            <a:r>
              <a:rPr lang="ga" sz="1100" b="0" i="0" u="none" strike="noStrike" cap="none" baseline="0">
                <a:solidFill>
                  <a:srgbClr val="000000"/>
                </a:solidFill>
                <a:effectLst/>
                <a:latin typeface="Arial"/>
                <a:ea typeface="Arial"/>
                <a:cs typeface="Arial"/>
                <a:sym typeface="Arial"/>
              </a:rPr>
              <a:t>D’fhonn é sin a sheachaint, </a:t>
            </a:r>
            <a:r>
              <a:rPr lang="ga" sz="1100" b="1" i="0" u="none" strike="noStrike" cap="none" baseline="0">
                <a:solidFill>
                  <a:srgbClr val="000000"/>
                </a:solidFill>
                <a:effectLst/>
                <a:latin typeface="Arial"/>
                <a:ea typeface="Arial"/>
                <a:cs typeface="Arial"/>
                <a:sym typeface="Arial"/>
              </a:rPr>
              <a:t>bí cinnte go bhfuil próifíl</a:t>
            </a:r>
            <a:r>
              <a:rPr lang="ga" sz="1100" b="0" i="0" u="none" strike="noStrike" cap="none" baseline="0">
                <a:solidFill>
                  <a:srgbClr val="000000"/>
                </a:solidFill>
                <a:effectLst/>
                <a:latin typeface="Arial"/>
                <a:ea typeface="Arial"/>
                <a:cs typeface="Arial"/>
                <a:sym typeface="Arial"/>
              </a:rPr>
              <a:t> </a:t>
            </a:r>
            <a:r>
              <a:rPr lang="ga" sz="1100" b="1" i="0" u="none" strike="noStrike" cap="none" baseline="0">
                <a:solidFill>
                  <a:srgbClr val="000000"/>
                </a:solidFill>
                <a:effectLst/>
                <a:latin typeface="Arial"/>
                <a:ea typeface="Arial"/>
                <a:cs typeface="Arial"/>
                <a:sym typeface="Arial"/>
              </a:rPr>
              <a:t>do pháiste príobháideach</a:t>
            </a:r>
            <a:r>
              <a:rPr lang="ga" sz="1100" b="0" i="0" u="none" strike="noStrike" cap="none" baseline="0">
                <a:solidFill>
                  <a:srgbClr val="000000"/>
                </a:solidFill>
                <a:effectLst/>
                <a:latin typeface="Arial"/>
                <a:ea typeface="Arial"/>
                <a:cs typeface="Arial"/>
                <a:sym typeface="Arial"/>
              </a:rPr>
              <a:t> agus spreag do pháiste gan úsáid a bhaint as fíorghrianghraif ná as ainmneacha iomlána ina phróifíl chluichíochta agus gan aon fhaisnéis phearsanta a roinnt. Smaoineamh maith é freisin a chur ina luí ar do pháiste labhairt leat má bhíonn sé míshuaimhneach nó mura mbíonn sé cinnte faoi rud éigin a chonaic sé le linn cluichíochta. </a:t>
            </a:r>
            <a:r>
              <a:rPr lang="ga" sz="1100" b="1" i="0" u="none" strike="noStrike" cap="none" baseline="0">
                <a:solidFill>
                  <a:srgbClr val="000000"/>
                </a:solidFill>
                <a:effectLst/>
                <a:latin typeface="Arial"/>
                <a:ea typeface="Arial"/>
                <a:cs typeface="Arial"/>
                <a:sym typeface="Arial"/>
              </a:rPr>
              <a:t>Bí cinnte go bhfuil a fhios ag do pháiste conas bac a chur ar imreoir</a:t>
            </a:r>
            <a:r>
              <a:rPr lang="ga" sz="1100" b="0" i="0" u="none" strike="noStrike" cap="none" baseline="0">
                <a:solidFill>
                  <a:srgbClr val="000000"/>
                </a:solidFill>
                <a:effectLst/>
                <a:latin typeface="Arial"/>
                <a:ea typeface="Arial"/>
                <a:cs typeface="Arial"/>
                <a:sym typeface="Arial"/>
              </a:rPr>
              <a:t> a sheolann teachtaireachtaí goilliúnacha.</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1" i="0" u="none" strike="noStrike" cap="none" baseline="0">
                <a:solidFill>
                  <a:srgbClr val="000000"/>
                </a:solidFill>
                <a:effectLst/>
                <a:latin typeface="Arial"/>
                <a:ea typeface="Arial"/>
                <a:cs typeface="Arial"/>
                <a:sym typeface="Arial"/>
              </a:rPr>
              <a:t>Íoc agus Imir</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Is iomaí cluiche ar líne atá </a:t>
            </a:r>
            <a:r>
              <a:rPr lang="ga" sz="1100" b="1" i="0" u="none" strike="noStrike" cap="none" baseline="0">
                <a:solidFill>
                  <a:srgbClr val="000000"/>
                </a:solidFill>
                <a:effectLst/>
                <a:latin typeface="Arial"/>
                <a:ea typeface="Arial"/>
                <a:cs typeface="Arial"/>
                <a:sym typeface="Arial"/>
              </a:rPr>
              <a:t>saor in aisce le híoslódáil. </a:t>
            </a:r>
            <a:r>
              <a:rPr lang="ga" sz="1100" b="0" i="0" u="none" strike="noStrike" cap="none" baseline="0">
                <a:solidFill>
                  <a:srgbClr val="000000"/>
                </a:solidFill>
                <a:effectLst/>
                <a:latin typeface="Arial"/>
                <a:ea typeface="Arial"/>
                <a:cs typeface="Arial"/>
                <a:sym typeface="Arial"/>
              </a:rPr>
              <a:t>Mar sin féin, féadann na cluichí sin feidhmeanna breise a thairiscint a luaithe a bhíonn an cluiche beo agus thig le húsáideoirí iad a cheannach. Feictear go minic sna cluichí agus sna haipeanna is féidir a íoslódáil go dtugtar deis d’imreoirí rochtain ar an gcéad leibhéal eile a cheannach nó feidhmeanna a cheannach a chabhróidh leo cluichí a chríochnú. Is furasta d’imreoirí ligean do bhillí méadú gan chuimhneamh de bharr a bheith ag imirt na gcluichí sin. D’fhonn é sin a sheachaint, </a:t>
            </a:r>
            <a:r>
              <a:rPr lang="ga" sz="1100" b="1" i="0" u="none" strike="noStrike" cap="none" baseline="0">
                <a:solidFill>
                  <a:srgbClr val="000000"/>
                </a:solidFill>
                <a:effectLst/>
                <a:latin typeface="Arial"/>
                <a:ea typeface="Arial"/>
                <a:cs typeface="Arial"/>
                <a:sym typeface="Arial"/>
              </a:rPr>
              <a:t>ba chóir do thuismitheoirí a chinntiú go bhfuil pasfhocal acu ar a bhfón/ngléas</a:t>
            </a:r>
            <a:r>
              <a:rPr lang="ga" sz="1100" b="0" i="0" u="none" strike="noStrike" cap="none" baseline="0">
                <a:solidFill>
                  <a:srgbClr val="000000"/>
                </a:solidFill>
                <a:effectLst/>
                <a:latin typeface="Arial"/>
                <a:ea typeface="Arial"/>
                <a:cs typeface="Arial"/>
                <a:sym typeface="Arial"/>
              </a:rPr>
              <a:t> le haghaidh ceannacháin ionaipe nó go gcuireann siad an rogha sin as ar an bhfón/ngléas; is gnách go ndéantar é sin i socruithe na haipe/an fhóin.</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1" i="0" u="none" strike="noStrike" cap="none" baseline="0">
                <a:solidFill>
                  <a:srgbClr val="000000"/>
                </a:solidFill>
                <a:effectLst/>
                <a:latin typeface="Arial"/>
                <a:ea typeface="Arial"/>
                <a:cs typeface="Arial"/>
                <a:sym typeface="Arial"/>
              </a:rPr>
              <a:t>Leideanna chun do Pháiste a Choimeád Sábháilte –</a:t>
            </a:r>
            <a:endParaRPr lang="ga" sz="1100" b="0" i="0" u="none" strike="noStrike" cap="none" dirty="0">
              <a:solidFill>
                <a:srgbClr val="000000"/>
              </a:solidFill>
              <a:effectLst/>
              <a:latin typeface="Arial"/>
              <a:ea typeface="Arial"/>
              <a:cs typeface="Arial"/>
              <a:sym typeface="Arial"/>
            </a:endParaRPr>
          </a:p>
          <a:p>
            <a:pPr algn="l" rtl="0"/>
            <a:r>
              <a:rPr lang="ga" sz="1100" b="0" i="0" u="none" strike="noStrike" cap="none" baseline="0">
                <a:solidFill>
                  <a:srgbClr val="000000"/>
                </a:solidFill>
                <a:effectLst/>
                <a:latin typeface="Arial"/>
                <a:ea typeface="Arial"/>
                <a:cs typeface="Arial"/>
                <a:sym typeface="Arial"/>
              </a:rPr>
              <a:t>Seo a leanas roinnt leideanna cabhracha chun eispéireas sábháilte cluichíochta ar líne a chinntiú le haghaidh do pháiste.</a:t>
            </a:r>
          </a:p>
          <a:p>
            <a:pPr algn="l" rtl="0"/>
            <a:r>
              <a:rPr lang="ga" sz="1100" b="0" i="0" u="none" strike="noStrike" cap="none" baseline="0">
                <a:solidFill>
                  <a:srgbClr val="000000"/>
                </a:solidFill>
                <a:effectLst/>
                <a:latin typeface="Arial"/>
                <a:ea typeface="Arial"/>
                <a:cs typeface="Arial"/>
                <a:sym typeface="Arial"/>
              </a:rPr>
              <a:t>Seiceáil rátáil aoise na gcluichí atá á n-imirt ag do pháiste agus déan cinnte go n-oireann na cluichí d’aois do pháiste.</a:t>
            </a:r>
          </a:p>
          <a:p>
            <a:pPr algn="l" rtl="0"/>
            <a:r>
              <a:rPr lang="ga" sz="1100" b="0" i="0" u="none" strike="noStrike" cap="none" baseline="0">
                <a:solidFill>
                  <a:srgbClr val="000000"/>
                </a:solidFill>
                <a:effectLst/>
                <a:latin typeface="Arial"/>
                <a:ea typeface="Arial"/>
                <a:cs typeface="Arial"/>
                <a:sym typeface="Arial"/>
              </a:rPr>
              <a:t>Mol do pháiste gan sonraí pearsanta a roinnt ar líne ná ina phróifílí. I gcás déagóirí, d’fhéadfadh sé gurbh fhearr plé a dhéanamh ar a chontúirtí atá sé faisnéis a roinnt ar líne.</a:t>
            </a:r>
          </a:p>
          <a:p>
            <a:pPr algn="l" rtl="0"/>
            <a:r>
              <a:rPr lang="ga" sz="1100" b="0" i="0" u="none" strike="noStrike" cap="none" baseline="0">
                <a:solidFill>
                  <a:srgbClr val="000000"/>
                </a:solidFill>
                <a:effectLst/>
                <a:latin typeface="Arial"/>
                <a:ea typeface="Arial"/>
                <a:cs typeface="Arial"/>
                <a:sym typeface="Arial"/>
              </a:rPr>
              <a:t>Spreag do pháiste imirt go cneasta agus meas a bheith aige ar chluichirí eile.</a:t>
            </a:r>
          </a:p>
          <a:p>
            <a:pPr algn="l" rtl="0"/>
            <a:r>
              <a:rPr lang="ga" sz="1100" b="0" i="0" u="none" strike="noStrike" cap="none" baseline="0">
                <a:solidFill>
                  <a:srgbClr val="000000"/>
                </a:solidFill>
                <a:effectLst/>
                <a:latin typeface="Arial"/>
                <a:ea typeface="Arial"/>
                <a:cs typeface="Arial"/>
                <a:sym typeface="Arial"/>
              </a:rPr>
              <a:t>Bain úsáid as socruithe um shábháilteacht teaghlaigh le do pháiste a chosaint ar chluichí a d’fhéadfadh a bheith míchuí ó thaobh aoise/ábhair de.</a:t>
            </a:r>
          </a:p>
          <a:p>
            <a:pPr algn="l" rtl="0"/>
            <a:r>
              <a:rPr lang="ga" sz="1100" b="0" i="0" u="none" strike="noStrike" cap="none" baseline="0">
                <a:solidFill>
                  <a:srgbClr val="000000"/>
                </a:solidFill>
                <a:effectLst/>
                <a:latin typeface="Arial"/>
                <a:ea typeface="Arial"/>
                <a:cs typeface="Arial"/>
                <a:sym typeface="Arial"/>
              </a:rPr>
              <a:t>Moltar do thuismitheoirí teorainn ama a chur le cluichíocht a bpáistí.</a:t>
            </a:r>
          </a:p>
          <a:p>
            <a:pPr algn="l" rtl="0"/>
            <a:r>
              <a:rPr lang="ga" sz="1100" b="0" i="0" u="none" strike="noStrike" cap="none" baseline="0">
                <a:solidFill>
                  <a:srgbClr val="000000"/>
                </a:solidFill>
                <a:effectLst/>
                <a:latin typeface="Arial"/>
                <a:ea typeface="Arial"/>
                <a:cs typeface="Arial"/>
                <a:sym typeface="Arial"/>
              </a:rPr>
              <a:t>D’fhéadfadh ríomhairí/gléasanna a bheith i mbaol víris de thoradh cluichí a imirt ar líne. Cosain do ríomhaire trí na bogearraí frithvíris is déanaí a cheannach.</a:t>
            </a:r>
          </a:p>
          <a:p>
            <a:pPr algn="l" rtl="0"/>
            <a:r>
              <a:rPr lang="ga" sz="1100" b="0" i="0" u="none" strike="noStrike" cap="none" baseline="0">
                <a:solidFill>
                  <a:srgbClr val="000000"/>
                </a:solidFill>
                <a:effectLst/>
                <a:latin typeface="Arial"/>
                <a:ea typeface="Arial"/>
                <a:cs typeface="Arial"/>
                <a:sym typeface="Arial"/>
              </a:rPr>
              <a:t>Cinntigh go bhfuil a fhios ag do pháiste conas tuairisc a thabhairt faoi imreoirí eile nó iad a bhacadh má bhíonn siad i mbun ciapadh ar líne nó iompraíocht mhí-oiriúnach eile.</a:t>
            </a:r>
          </a:p>
          <a:p>
            <a:pPr marL="139700" marR="0" indent="0" algn="l" defTabSz="914400" rtl="0" eaLnBrk="1" fontAlgn="base"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Cuireann an Síceolaí Páistí Dr John Sharry comhairle ar fáil faoin gcaoi ar féidir teacht ar chomhaontú maidir le húsáid teicneolaíochta sa bhaile. </a:t>
            </a:r>
          </a:p>
          <a:p>
            <a:pPr marL="0" lvl="0" indent="0" algn="l" rtl="0">
              <a:spcBef>
                <a:spcPts val="0"/>
              </a:spcBef>
              <a:spcAft>
                <a:spcPts val="0"/>
              </a:spcAft>
              <a:buNone/>
            </a:pPr>
            <a:r>
              <a:rPr lang="ga" b="0" i="0" u="none" baseline="0"/>
              <a:t>Cliceáil ar an Nasc chun an físeán a sheinm: </a:t>
            </a:r>
            <a:r>
              <a:rPr lang="ga" b="0" i="0" u="none" baseline="0">
                <a:hlinkClick r:id="rId3"/>
              </a:rPr>
              <a:t>https://vimeo.com/200804832</a:t>
            </a:r>
            <a:endParaRPr lang="ga" dirty="0"/>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Webwise.ie/leathanach na dtuismitheoirí. </a:t>
            </a:r>
            <a:endParaRPr dirty="0"/>
          </a:p>
        </p:txBody>
      </p:sp>
    </p:spTree>
    <p:extLst>
      <p:ext uri="{BB962C8B-B14F-4D97-AF65-F5344CB8AC3E}">
        <p14:creationId xmlns:p14="http://schemas.microsoft.com/office/powerpoint/2010/main" val="3678701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b="0" i="0" u="none" baseline="0"/>
              <a:t>Dearbhaigh do do pháiste go dtabharfar cluas éisteachta dó agus gur cheart dó teacht chugat má thagann rud éigin chun cinn ar líne.</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ga" b="0" i="0" u="none" baseline="0"/>
              <a:t>Éist leis an méid atá le rá ag do pháiste chun cuidiú leis tuiscint a fháil ar an méid a tharla.</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ga" sz="1100" b="0" i="0" u="none" strike="noStrike" cap="none" baseline="0">
                <a:solidFill>
                  <a:srgbClr val="000000"/>
                </a:solidFill>
                <a:effectLst/>
                <a:latin typeface="Arial"/>
                <a:ea typeface="Arial"/>
                <a:cs typeface="Arial"/>
                <a:sym typeface="Arial"/>
              </a:rPr>
              <a:t>Fan socair agus coinnigh guaim ort féin. Is é an bealach is fearr chun é seo a dhéanamh ná chun a chinntiú go bhfuil dialóg oscailte eadraibh ón tús. </a:t>
            </a:r>
          </a:p>
          <a:p>
            <a:pPr marL="457200" indent="-317500" algn="l" rtl="0" fontAlgn="base"/>
            <a:r>
              <a:rPr lang="ga" sz="1100" b="1" i="0" u="none" strike="noStrike" cap="none" baseline="0">
                <a:solidFill>
                  <a:srgbClr val="000000"/>
                </a:solidFill>
                <a:effectLst/>
                <a:latin typeface="Arial"/>
                <a:ea typeface="Arial"/>
                <a:cs typeface="Arial"/>
                <a:sym typeface="Arial"/>
              </a:rPr>
              <a:t>Ná bí róchriticiúil faoi thaiscéalaíocht Idirlín do pháiste</a:t>
            </a:r>
            <a:endParaRPr lang="ga" sz="1100" b="0" i="0" u="none" strike="noStrike" cap="none" dirty="0">
              <a:solidFill>
                <a:srgbClr val="000000"/>
              </a:solidFill>
              <a:effectLst/>
              <a:latin typeface="Arial"/>
              <a:ea typeface="Arial"/>
              <a:cs typeface="Arial"/>
              <a:sym typeface="Arial"/>
            </a:endParaRPr>
          </a:p>
          <a:p>
            <a:pPr marL="457200" indent="-317500" algn="l" rtl="0" fontAlgn="base"/>
            <a:r>
              <a:rPr lang="ga" sz="1100" b="0" i="0" u="none" strike="noStrike" cap="none" baseline="0">
                <a:solidFill>
                  <a:srgbClr val="000000"/>
                </a:solidFill>
                <a:effectLst/>
                <a:latin typeface="Arial"/>
                <a:ea typeface="Arial"/>
                <a:cs typeface="Arial"/>
                <a:sym typeface="Arial"/>
              </a:rPr>
              <a:t>Is féidir go dtiocfaidh páistí trí thimpiste ar ábhar ar líne nach bhfuil oiriúnach ach do dhaoine fásta. Is féidir freisin go gcuardóidh páiste na suíomhanna gréasáin sin d’aon ghnó; cuimhnigh gur dual do pháistí a bheith fiosrach faoi rudaí nach bhfuil ceadaithe dóibh. Déan iarracht sin a thiontú chun tairbhe trí phlé a dhéanamh leo ar an ábhar atá ann agus rialacha a dhéanamh ina leith. Bí réadúil agus tú ag meas na húsáide a bhaineann do pháiste as an idirlíon.</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endParaRPr lang="ga" baseline="0" dirty="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ga" b="0" i="0" u="none" baseline="0"/>
              <a:t>Mairimid i saol ina bhfuil níos mó rudaí á ndéanamh go digiteach i gcaitheamh an ama, tá sé tábhachtach go bhfoghlaimeoidh páistí cén chaoi chun teicneolaíocht dhigiteach a úsáid go sábháilte. </a:t>
            </a:r>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ga" sz="1100" b="0" i="0" u="none" strike="noStrike" cap="none" baseline="0">
                <a:solidFill>
                  <a:srgbClr val="000000"/>
                </a:solidFill>
                <a:effectLst/>
                <a:latin typeface="Arial"/>
                <a:ea typeface="Arial"/>
                <a:cs typeface="Arial"/>
                <a:sym typeface="Arial"/>
              </a:rPr>
              <a:t>Lig fios do do pháistí gur féidir leo teacht chugat má tharlaíonn rud éigin ar líne nó má tá rud éigin ag cur as dóibh. In amanna ní inseoidh déagóirí dá dtuismitheoirí faoi dhrocheispéireas má tá a fhios acu nach ligfear cead dóibh dul ar líne níos mó. Má shíleann siad go bhfuil siad ábalta labhairt leat faoina gcuid nósanna ar líne, gan aon bhreithiúnas, nó gan an bhagairt go ndícheanglófar iad, beidh siad níos ionraice san fhadtéarma.</a:t>
            </a:r>
            <a:endParaRPr lang="ga" baseline="0" dirty="0"/>
          </a:p>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ga" b="0" i="0" u="none" baseline="0"/>
              <a:t>Is cuid riachtanach de chuidiú le do pháiste le bheith rannpháirteach go dearfach ar líne é go mbeadh cumarsáid oscailte leanúnach agaibh</a:t>
            </a:r>
          </a:p>
          <a:p>
            <a:pPr marL="457200" indent="-317500" algn="l" rtl="0"/>
            <a:endParaRPr lang="ga" baseline="0" dirty="0"/>
          </a:p>
          <a:p>
            <a:pPr marL="139700" indent="0" algn="l" rtl="0">
              <a:buNone/>
            </a:pPr>
            <a:endParaRPr lang="ga" dirty="0"/>
          </a:p>
          <a:p>
            <a:pPr marL="139700" indent="0" algn="l" rtl="0">
              <a:buNone/>
            </a:pPr>
            <a:endParaRPr lang="ga" dirty="0"/>
          </a:p>
          <a:p>
            <a:pPr marL="0" lvl="0" indent="0" algn="l" rtl="0">
              <a:spcBef>
                <a:spcPts val="0"/>
              </a:spcBef>
              <a:spcAft>
                <a:spcPts val="0"/>
              </a:spcAft>
              <a:buNone/>
            </a:pPr>
            <a:endParaRPr lang="ga" dirty="0"/>
          </a:p>
          <a:p>
            <a:pPr marL="139700" indent="0" algn="l" rtl="0">
              <a:buNone/>
            </a:pPr>
            <a:endParaRPr dirty="0"/>
          </a:p>
        </p:txBody>
      </p:sp>
    </p:spTree>
    <p:extLst>
      <p:ext uri="{BB962C8B-B14F-4D97-AF65-F5344CB8AC3E}">
        <p14:creationId xmlns:p14="http://schemas.microsoft.com/office/powerpoint/2010/main" val="317351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1" i="0" u="none" baseline="0"/>
              <a:t>Nótaí don chainteoir – réamhrá gearr agus fáiltiú. </a:t>
            </a:r>
          </a:p>
          <a:p>
            <a:pPr marL="0" lvl="0" indent="0" algn="l" rtl="0">
              <a:spcBef>
                <a:spcPts val="0"/>
              </a:spcBef>
              <a:spcAft>
                <a:spcPts val="0"/>
              </a:spcAft>
              <a:buNone/>
            </a:pPr>
            <a:r>
              <a:rPr lang="ga" b="0" i="0" u="none" baseline="0"/>
              <a:t>Mínigh an fad a mhairfidh an chaint agus na cineálacha rudaí a bheidh tú a dhéanamh thar an tréimhse sin. Mar shampla</a:t>
            </a:r>
          </a:p>
          <a:p>
            <a:pPr marL="0" lvl="0" indent="0" algn="l" rtl="0">
              <a:spcBef>
                <a:spcPts val="0"/>
              </a:spcBef>
              <a:spcAft>
                <a:spcPts val="0"/>
              </a:spcAft>
              <a:buNone/>
            </a:pPr>
            <a:r>
              <a:rPr lang="ga" b="0" i="0" u="none" baseline="0"/>
              <a:t>‘Tráthnóna inniu beimid ag labhairt ar roinnt de na rudaí coitianta a dhéanann imní do thuismitheoirí i leith na sábháilteachta idirlín. Déanfar plé le linn na cainte seo a mhairfidh uair an chloig, ar thopaicí amhail tréimhsí ar líne, an chibearbhulaíocht, cluichíocht ar líne agus déanfaimid cúpla grúpghníomhaíocht. Is í aidhm na cainte tráthnóna inniu ná tú a chur ar an eolas maidir leis an topaic, comhairle a thabhairt ar conas labhairt le do pháiste, eolas a thabhairt maidir leis na tacaíochtaí atá ar fáil agus conas rochtain a fháil orthu.’</a:t>
            </a:r>
          </a:p>
          <a:p>
            <a:pPr marL="0" lvl="0" indent="0" algn="l" rtl="0">
              <a:spcBef>
                <a:spcPts val="0"/>
              </a:spcBef>
              <a:spcAft>
                <a:spcPts val="0"/>
              </a:spcAft>
              <a:buNone/>
            </a:pPr>
            <a:endParaRPr lang="ga" baseline="0" dirty="0"/>
          </a:p>
          <a:p>
            <a:pPr marL="0" lvl="0" indent="0" algn="l" rtl="0">
              <a:spcBef>
                <a:spcPts val="0"/>
              </a:spcBef>
              <a:spcAft>
                <a:spcPts val="0"/>
              </a:spcAft>
              <a:buNone/>
            </a:pPr>
            <a:endParaRPr lang="ga" baseline="0" dirty="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algn="l" rtl="0" fontAlgn="base"/>
            <a:r>
              <a:rPr lang="ga" sz="1100" b="0" i="0" u="none" strike="noStrike" cap="none" baseline="0">
                <a:solidFill>
                  <a:srgbClr val="000000"/>
                </a:solidFill>
                <a:effectLst/>
                <a:latin typeface="Arial"/>
                <a:ea typeface="Arial"/>
                <a:cs typeface="Arial"/>
                <a:sym typeface="Arial"/>
              </a:rPr>
              <a:t>Mar sin, cad is féidir linn a dhéanamh má théann rud éigin in aimhréidh ar líne?</a:t>
            </a:r>
          </a:p>
          <a:p>
            <a:pPr algn="l" rtl="0" fontAlgn="base"/>
            <a:r>
              <a:rPr lang="ga" sz="1100" b="0" i="0" u="none" strike="noStrike" cap="none" baseline="0">
                <a:solidFill>
                  <a:srgbClr val="000000"/>
                </a:solidFill>
                <a:effectLst/>
                <a:latin typeface="Arial"/>
                <a:ea typeface="Arial"/>
                <a:cs typeface="Arial"/>
                <a:sym typeface="Arial"/>
              </a:rPr>
              <a:t>Cuireann Áine Lynch, Príomhfheidhmeannach Chomhairle na dTuismitheoirí - Bunscolaíocht, comhairle ar fáil do thuismitheoirí faoin gcaoi ar féidir tacú lena bpáistí agus iad ar líne.</a:t>
            </a:r>
          </a:p>
          <a:p>
            <a:pPr algn="l" rtl="0"/>
            <a:br>
              <a:rPr lang="ga" sz="1100" b="0" i="0" u="none" strike="noStrike" cap="none">
                <a:solidFill>
                  <a:srgbClr val="000000"/>
                </a:solidFill>
                <a:effectLst/>
                <a:latin typeface="Arial"/>
                <a:ea typeface="Arial"/>
                <a:cs typeface="Arial"/>
                <a:sym typeface="Arial"/>
              </a:rPr>
            </a:br>
            <a:r>
              <a:rPr lang="ga" b="0" i="0" u="none" baseline="0"/>
              <a:t>Cliceáil ar an Nasc chun an físeán a sheinm: </a:t>
            </a:r>
            <a:r>
              <a:rPr lang="ga" b="0" i="0" u="none" baseline="0">
                <a:hlinkClick r:id="rId3"/>
              </a:rPr>
              <a:t>https://vimeo.com/354004510</a:t>
            </a:r>
            <a:endParaRPr lang="ga" baseline="0" dirty="0"/>
          </a:p>
          <a:p>
            <a:pPr algn="l" rtl="0"/>
            <a:r>
              <a:rPr lang="ga" b="0" i="0" u="none" baseline="0"/>
              <a:t>Cinntigh le do thoil go gceadaítear do mhíreanna aníos ar do ríomhaire. Seinnfidh an físeán ar vimeo. Nó is féidir teacht ar fhíseáin ar Webwise.ie/leathanach na dtuismitheoirí. </a:t>
            </a:r>
          </a:p>
          <a:p>
            <a:endParaRPr lang="ga" baseline="0" dirty="0"/>
          </a:p>
          <a:p>
            <a:pPr algn="l" rtl="0"/>
            <a:r>
              <a:rPr lang="ga" b="0" i="0" u="none" baseline="0"/>
              <a:t>LEID ÁISIÚIL: Labhair le tuismitheoirí eile, is féidir le tacaíocht ó phiaraí a bheith éifeachtach chun aghaidh a thabhairt ar dheacrachtaí, chun teacht ar straitéisí le chéile mar thuismitheoirí.</a:t>
            </a:r>
            <a:endParaRPr dirty="0"/>
          </a:p>
        </p:txBody>
      </p:sp>
    </p:spTree>
    <p:extLst>
      <p:ext uri="{BB962C8B-B14F-4D97-AF65-F5344CB8AC3E}">
        <p14:creationId xmlns:p14="http://schemas.microsoft.com/office/powerpoint/2010/main" val="26438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0" i="0" u="none" strike="noStrike" cap="none" baseline="0">
                <a:solidFill>
                  <a:srgbClr val="000000"/>
                </a:solidFill>
                <a:effectLst/>
                <a:latin typeface="Arial"/>
                <a:ea typeface="Arial"/>
                <a:cs typeface="Arial"/>
                <a:sym typeface="Arial"/>
              </a:rPr>
              <a:t>An bhfuil tú féin ciontach i scrollú go héighníomhach? Tá eiseamláir den dea-iompar atá uait ar cheann de na bealaí is cumhachtaí inar féidir leat tionchar a imirt ar iompar do pháiste. Má shocraíonn tú rialacha faoi úsáid idirlín sa bhaile (mar shampla, gan teicneolaíocht a bheith ceadaithe ag an mbord), tá sé tábhachtach go leanann tú na rialacha tú féin agus go ndéanann tú beart de réir do bhriathair.</a:t>
            </a:r>
            <a:endParaRPr dirty="0"/>
          </a:p>
        </p:txBody>
      </p:sp>
    </p:spTree>
    <p:extLst>
      <p:ext uri="{BB962C8B-B14F-4D97-AF65-F5344CB8AC3E}">
        <p14:creationId xmlns:p14="http://schemas.microsoft.com/office/powerpoint/2010/main" val="275199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POF Chomhairle Náisiúnta na dTuismitheoirí; Áine Lynch maidir leis an </a:t>
            </a:r>
            <a:r>
              <a:rPr lang="ga" sz="1100" b="0" i="0" u="none" strike="noStrike" cap="none" baseline="0">
                <a:solidFill>
                  <a:srgbClr val="000000"/>
                </a:solidFill>
                <a:effectLst/>
                <a:latin typeface="Arial"/>
                <a:ea typeface="Arial"/>
                <a:cs typeface="Arial"/>
                <a:sym typeface="Arial"/>
              </a:rPr>
              <a:t>tábhacht a bhaineann le dea-iompar a léiriú nuair atáimid ag tabhairt aghaidh ar shábháilteacht idirlín sa bhaile.</a:t>
            </a:r>
            <a:endParaRPr lang="ga" dirty="0"/>
          </a:p>
          <a:p>
            <a:pPr marL="0" lvl="0" indent="0" algn="l" rtl="0">
              <a:spcBef>
                <a:spcPts val="0"/>
              </a:spcBef>
              <a:spcAft>
                <a:spcPts val="0"/>
              </a:spcAft>
              <a:buNone/>
            </a:pPr>
            <a:r>
              <a:rPr lang="ga" b="0" i="0" u="none" baseline="0"/>
              <a:t>Cliceáil ar an nasc chun an físeán a sheinm: https://vimeo.com/191043980</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Webwise.ie/leathanach na dtuismitheoirí. </a:t>
            </a:r>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98656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fontAlgn="base">
              <a:buNone/>
            </a:pPr>
            <a:r>
              <a:rPr lang="ga" sz="1100" b="1" i="0" u="none" strike="noStrike" cap="none" baseline="0">
                <a:solidFill>
                  <a:srgbClr val="000000"/>
                </a:solidFill>
                <a:effectLst/>
                <a:latin typeface="Arial"/>
                <a:ea typeface="Arial"/>
                <a:cs typeface="Arial"/>
                <a:sym typeface="Arial"/>
              </a:rPr>
              <a:t>Cuimhnigh, is treise i bhfad gnéithe dearfacha an Idirlín ná na gnéithe diúltacha.</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Is acmhainn iontach oideachais agus caitheamh aimsire do pháistí é an tIdirlíon. Spreag do pháiste chun an leas is fearr a bhaint as agus taiscéalaíocht a dhéanamh ar an idirlíon a oiread agus is féidir.</a:t>
            </a:r>
          </a:p>
          <a:p>
            <a:pPr marL="139700" indent="0" algn="l" rtl="0">
              <a:buNone/>
            </a:pPr>
            <a:endParaRPr lang="ga" sz="1100" b="1" i="0" u="none" strike="noStrike" cap="none" dirty="0">
              <a:solidFill>
                <a:srgbClr val="000000"/>
              </a:solidFill>
              <a:effectLst/>
              <a:latin typeface="Arial"/>
              <a:ea typeface="Arial"/>
              <a:cs typeface="Arial"/>
              <a:sym typeface="Arial"/>
            </a:endParaRPr>
          </a:p>
          <a:p>
            <a:pPr marL="139700" indent="0" algn="l" rtl="0" fontAlgn="base">
              <a:buNone/>
            </a:pPr>
            <a:r>
              <a:rPr lang="ga" sz="1100" b="1" i="0" u="none" strike="noStrike" cap="none" baseline="0">
                <a:solidFill>
                  <a:srgbClr val="000000"/>
                </a:solidFill>
                <a:effectLst/>
                <a:latin typeface="Arial"/>
                <a:ea typeface="Arial"/>
                <a:cs typeface="Arial"/>
                <a:sym typeface="Arial"/>
              </a:rPr>
              <a:t>Déan taiscéalaíocht ar an Idirlíon le chéile</a:t>
            </a:r>
          </a:p>
          <a:p>
            <a:pPr marL="139700" indent="0" algn="l" rtl="0" fontAlgn="base">
              <a:buNone/>
            </a:pPr>
            <a:r>
              <a:rPr lang="ga" sz="1100" b="0" i="0" u="none" strike="noStrike" cap="none" baseline="0">
                <a:solidFill>
                  <a:srgbClr val="000000"/>
                </a:solidFill>
                <a:effectLst/>
                <a:latin typeface="Arial"/>
                <a:ea typeface="Arial"/>
                <a:cs typeface="Arial"/>
                <a:sym typeface="Arial"/>
              </a:rPr>
              <a:t>Bí ar an gcéad duine a thaispeánfaidh an t-idirlíon do do pháiste. Is buntáiste don tuismitheoir agus don pháiste araon taiscéalaíocht a dhéanamh ar an idirlíon le chéile. Déan iarracht teacht ar shuíomhanna gréasáin atá spreagúil spraíúil le chéile, ionas go mbeidh dearcadh dearfach agaibh ar thaiscéalaíocht idirlín. D’fhéadfadh sé a bheith níos éasca dá bharr eispéireas dearfach agus diúltach an Idirlín a phlé amach anseo.</a:t>
            </a:r>
          </a:p>
          <a:p>
            <a:pPr marL="139700" indent="0" algn="l" rtl="0">
              <a:buNone/>
            </a:pPr>
            <a:endParaRPr lang="ga" dirty="0"/>
          </a:p>
          <a:p>
            <a:pPr marL="139700" indent="0" algn="l" rtl="0" fontAlgn="base">
              <a:buNone/>
            </a:pPr>
            <a:r>
              <a:rPr lang="ga" sz="1100" b="1" i="0" u="none" strike="noStrike" cap="none" baseline="0">
                <a:solidFill>
                  <a:srgbClr val="000000"/>
                </a:solidFill>
                <a:effectLst/>
                <a:latin typeface="Arial"/>
                <a:ea typeface="Arial"/>
                <a:cs typeface="Arial"/>
                <a:sym typeface="Arial"/>
              </a:rPr>
              <a:t>Lig do do pháistí na nithe is maith leo a dhéanamh ar líne a thaispeáint duit</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D’fhonn treoir a thabhairt do do pháiste i dtaobh na húsáide a bhaineann sé as an Idirlíon, tá sé tábhachtach an tslí a n-úsáideann páistí é agus gach ar mhaith leo a dhéanamh ann a thuiscint. Lig do do pháiste na suíomhanna gréasáin is maith leis cuairt a thabhairt orthu agus na nithe is maith leis a dhéanamh ann a thaispeáint duit.</a:t>
            </a:r>
          </a:p>
          <a:p>
            <a:pPr marL="139700" indent="0" algn="l" rtl="0">
              <a:buNone/>
            </a:pPr>
            <a:endParaRPr lang="ga" dirty="0"/>
          </a:p>
          <a:p>
            <a:pPr marL="139700" indent="0" algn="l" rtl="0">
              <a:buNone/>
            </a:pPr>
            <a:endParaRPr lang="ga" dirty="0"/>
          </a:p>
          <a:p>
            <a:pPr marL="139700" indent="0" algn="l" rtl="0">
              <a:buNone/>
            </a:pPr>
            <a:r>
              <a:rPr lang="ga" b="1" i="0" u="none" baseline="0"/>
              <a:t>Maidir le Lá na Sábháilteachta Idirlín </a:t>
            </a:r>
          </a:p>
          <a:p>
            <a:pPr marL="139700" indent="0" algn="l" rtl="0">
              <a:buNone/>
            </a:pPr>
            <a:r>
              <a:rPr lang="ga" sz="1100" b="0" i="0" u="none" strike="noStrike" cap="none" baseline="0">
                <a:solidFill>
                  <a:srgbClr val="000000"/>
                </a:solidFill>
                <a:effectLst/>
                <a:latin typeface="Arial"/>
                <a:ea typeface="Arial"/>
                <a:cs typeface="Arial"/>
                <a:sym typeface="Arial"/>
              </a:rPr>
              <a:t>Is tionscnamh ar fud an AE é Lá na Sábháilteachta Idirlín chun idirlíon níos sábháilte a chur chun cinn don uile úsáideoir, go háirithe an t-aos óg. </a:t>
            </a:r>
            <a:endParaRPr lang="ga" baseline="0" dirty="0"/>
          </a:p>
          <a:p>
            <a:pPr marL="139700" indent="0" algn="l" rtl="0">
              <a:buNone/>
            </a:pPr>
            <a:r>
              <a:rPr lang="ga" b="0" i="0" u="none" baseline="0"/>
              <a:t>Is iontach an deis é Lá na Sábháilteachta Idirlín do thuismitheoirí dul chun cainte lena bpáiste faoi shábháilteacht ar líne. Déantar ceiliúradh air gach Feabhra, </a:t>
            </a:r>
            <a:r>
              <a:rPr lang="ga" sz="1100" b="0" i="1" u="none" strike="noStrike" cap="none" baseline="0">
                <a:solidFill>
                  <a:srgbClr val="000000"/>
                </a:solidFill>
                <a:effectLst/>
                <a:latin typeface="Arial"/>
                <a:ea typeface="Arial"/>
                <a:cs typeface="Arial"/>
                <a:sym typeface="Arial"/>
              </a:rPr>
              <a:t>Is féidir le tuismitheoirí páirt a ghlacadh ach úsáid a bhaint as na hacmhainní agus na físeáin iontacha arna bhforbairt ag </a:t>
            </a:r>
            <a:r>
              <a:rPr lang="ga" sz="1100" b="0" i="1" u="none" strike="noStrike" cap="none" baseline="0">
                <a:solidFill>
                  <a:srgbClr val="000000"/>
                </a:solidFill>
                <a:effectLst/>
                <a:latin typeface="Arial"/>
                <a:ea typeface="Arial"/>
                <a:cs typeface="Arial"/>
                <a:sym typeface="Arial"/>
                <a:hlinkClick r:id="rId3"/>
              </a:rPr>
              <a:t>Webwise</a:t>
            </a:r>
            <a:r>
              <a:rPr lang="ga" sz="1100" b="0" i="1" u="none" strike="noStrike" cap="none" baseline="0">
                <a:solidFill>
                  <a:srgbClr val="000000"/>
                </a:solidFill>
                <a:effectLst/>
                <a:latin typeface="Arial"/>
                <a:ea typeface="Arial"/>
                <a:cs typeface="Arial"/>
                <a:sym typeface="Arial"/>
              </a:rPr>
              <a:t>. </a:t>
            </a:r>
            <a:endParaRPr lang="ga" baseline="0" dirty="0"/>
          </a:p>
        </p:txBody>
      </p:sp>
    </p:spTree>
    <p:extLst>
      <p:ext uri="{BB962C8B-B14F-4D97-AF65-F5344CB8AC3E}">
        <p14:creationId xmlns:p14="http://schemas.microsoft.com/office/powerpoint/2010/main" val="3277240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rtl="0">
              <a:buNone/>
            </a:pPr>
            <a:r>
              <a:rPr lang="ga" b="0" i="0" u="none" baseline="0"/>
              <a:t>Déantar iniúchadh ar an gcibearbhulaíocht agus ar chumarsáid mheasúil sa ghníomhaíocht deiridh seo.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Seinn an Físeán Ceangailte</a:t>
            </a:r>
            <a:r>
              <a:rPr lang="ga" b="1" i="0" u="none" baseline="0">
                <a:latin typeface="Montserrat" panose="020B0604020202020204" charset="0"/>
                <a:ea typeface="Montserrat" panose="020B0604020202020204" charset="0"/>
                <a:cs typeface="Montserrat" panose="020B0604020202020204" charset="0"/>
              </a:rPr>
              <a:t>: </a:t>
            </a:r>
            <a:r>
              <a:rPr lang="ga" b="0" i="0" u="none" baseline="0">
                <a:hlinkClick r:id="rId3"/>
              </a:rPr>
              <a:t>https://vimeo.com/359094916</a:t>
            </a:r>
            <a:endParaRPr lang="ga"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1" i="0" u="none" baseline="0">
                <a:latin typeface="Montserrat" panose="020B0604020202020204" charset="0"/>
                <a:ea typeface="Montserrat" panose="020B0604020202020204" charset="0"/>
                <a:cs typeface="Montserrat" panose="020B0604020202020204" charset="0"/>
              </a:rPr>
              <a:t>Iarr ar thuismitheoirí dul chuig lch.18 de lámhleabhar Webwise do Thuismitheoirí ina bhfuil comhairle le fáil ar an gcomhairle cheart le cur ar a bpáiste faoin gcibearbhulaíocht. Iarr orthu cúpla nóiméad a chaitheamh i mbeirteanna chun scrúdú a dhéanamh ar an gcomhairle agus chun teacht ar chomhaontú ar roinnt céimeanna a thógfaidís faoin méid is féidir le tuismitheoir a dhéanamh más rud é go bhfuil bulaíocht á déanamh ar a pháiste ar líne.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1" i="0" u="none" baseline="0">
                <a:latin typeface="Montserrat" panose="020B0604020202020204" charset="0"/>
                <a:ea typeface="Montserrat" panose="020B0604020202020204" charset="0"/>
                <a:cs typeface="Montserrat" panose="020B0604020202020204" charset="0"/>
              </a:rPr>
              <a:t>I measc na bhfreagraí samplacha: Éist le do pháiste, tabhair tacaíocht dó, iarr comhairle ar scoil – d’fhéadfaí cúnamh a fháil ar an gcaoi sin, coinnigh an fhianaise. Tá cásanna tromchúiseacha le tuairisciú chuig an nGarda Síochána,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ga" b="1" dirty="0">
              <a:latin typeface="Montserrat" panose="020B0604020202020204" charset="0"/>
            </a:endParaRPr>
          </a:p>
          <a:p>
            <a:endParaRPr lang="ga" dirty="0"/>
          </a:p>
          <a:p>
            <a:endParaRPr lang="ga" dirty="0"/>
          </a:p>
        </p:txBody>
      </p:sp>
    </p:spTree>
    <p:extLst>
      <p:ext uri="{BB962C8B-B14F-4D97-AF65-F5344CB8AC3E}">
        <p14:creationId xmlns:p14="http://schemas.microsoft.com/office/powerpoint/2010/main" val="2918237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rtl="0">
              <a:buNone/>
            </a:pPr>
            <a:r>
              <a:rPr lang="ga" b="0" i="0" u="none" baseline="0"/>
              <a:t>Sleamhnán machnaimh </a:t>
            </a:r>
          </a:p>
          <a:p>
            <a:pPr marL="139700" indent="0" algn="l" rtl="0">
              <a:buNone/>
            </a:pPr>
            <a:endParaRPr lang="ga" sz="1100"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lgn="l" rtl="0">
              <a:buNone/>
            </a:pPr>
            <a:r>
              <a:rPr lang="ga" sz="1100" b="1" i="0" u="none" baseline="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Smaoinigh siar ar chuid de na saincheisteanna ar labhair muid fúthu inniu:</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Rialúcháin Tuismitheoirí </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Tréimhse ar Líne a Bhainistiú</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Rialacha a shocrú maidir le húsáid na teicneolaíochta</a:t>
            </a:r>
          </a:p>
          <a:p>
            <a:pPr marL="342900" indent="-342900" algn="l" defTabSz="1208493" rtl="0">
              <a:lnSpc>
                <a:spcPct val="150000"/>
              </a:lnSpc>
              <a:buFont typeface="Arial"/>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Cluichíocht ar Líne</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Ag labhairt le do pháiste faoi shábháilteacht ar líne</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Déan beart de réir do bhriathair:</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Cumarsáid Mheasúil</a:t>
            </a:r>
          </a:p>
          <a:p>
            <a:pPr marL="0" indent="0" algn="l" defTabSz="1208493" rtl="0">
              <a:lnSpc>
                <a:spcPct val="150000"/>
              </a:lnSpc>
              <a:buNone/>
            </a:pPr>
            <a:endParaRPr lang="ga" sz="1100" dirty="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GNÍOMHAÍOCHT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Cruthaigh liosta de na gníomhartha a cheapann tú a chabhróidh le do pháistí eispéireas níos dearfaí a bheith acu ar líne.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Moladh – téigh timpeall an tseomra agus tóg roinnt freagraí ón ngrúpa </a:t>
            </a:r>
            <a:endParaRPr lang="ga" sz="1100" b="1" noProof="1">
              <a:solidFill>
                <a:srgbClr val="F05E43"/>
              </a:solidFill>
              <a:latin typeface="Montserrat Light" panose="020B0604020202020204" charset="0"/>
              <a:ea typeface="Segoe UI" panose="020B0502040204020203" pitchFamily="34" charset="0"/>
              <a:cs typeface="Helvetica" panose="020B0604020202020204" pitchFamily="34" charset="0"/>
            </a:endParaRPr>
          </a:p>
          <a:p>
            <a:pPr marL="342900" indent="-342900" algn="l" defTabSz="1208493" rtl="0">
              <a:lnSpc>
                <a:spcPct val="150000"/>
              </a:lnSpc>
              <a:buAutoNum type="arabicPeriod"/>
            </a:pPr>
            <a:endParaRPr lang="ga" sz="11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Tree>
    <p:extLst>
      <p:ext uri="{BB962C8B-B14F-4D97-AF65-F5344CB8AC3E}">
        <p14:creationId xmlns:p14="http://schemas.microsoft.com/office/powerpoint/2010/main" val="742926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r>
              <a:rPr lang="ga" b="1" i="0" u="none" baseline="0"/>
              <a:t>Comhairle Náisiúnta na dTuismitheoirí - Bunscolaíocht </a:t>
            </a:r>
          </a:p>
          <a:p>
            <a:pPr marL="0" marR="0" lvl="0" indent="0" algn="l" defTabSz="914400" rtl="0" eaLnBrk="1" fontAlgn="auto" latinLnBrk="0" hangingPunct="1">
              <a:lnSpc>
                <a:spcPct val="100000"/>
              </a:lnSpc>
              <a:spcBef>
                <a:spcPts val="0"/>
              </a:spcBef>
              <a:spcAft>
                <a:spcPts val="0"/>
              </a:spcAft>
              <a:buClrTx/>
              <a:buSzTx/>
              <a:buNone/>
              <a:tabLst/>
              <a:defRPr/>
            </a:pPr>
            <a:r>
              <a:rPr lang="ga" sz="1100" b="0" i="0" u="none" strike="noStrike" kern="1200" cap="none" baseline="0">
                <a:solidFill>
                  <a:schemeClr val="tx1"/>
                </a:solidFill>
                <a:effectLst/>
                <a:latin typeface="Arial"/>
                <a:ea typeface="Arial"/>
                <a:cs typeface="Arial"/>
                <a:sym typeface="Arial"/>
              </a:rPr>
              <a:t>Is struchtúr é an cumann tuismitheoirí inar féidir leis na tuismitheoirí i scoil oibriú le chéile ar mhaithe le hoideachas den scoth a chinntiú dá bpáistí. Bíonn an cumann tuismitheoirí ag obair leis an bpríomhoide, an fhoireann agus an bord bainistíochta ag cothú ceangal idir saol na bpáistí sa bhaile agus ar scoil. Tá tábhacht ag baint leis an gceangal idir an baile agus an scoil de bharr go mbaineann an páiste an leas is fearr as oideachas bunscoile trí chomhpháirtíocht dhearfach agus ghníomhach.</a:t>
            </a:r>
            <a:endParaRPr lang="ga" dirty="0"/>
          </a:p>
          <a:p>
            <a:pPr marL="139700" indent="0" algn="l" rtl="0">
              <a:buNone/>
            </a:pP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Tacaíochtaí Saor in Aisce do Thuismitheoirí </a:t>
            </a:r>
          </a:p>
          <a:p>
            <a:pPr marL="139700" indent="0" algn="l" rtl="0">
              <a:buNone/>
            </a:pP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Comhairle Náisiúnta na dTuismitheoirí (Bunoideachas) – Líne Chabhrach </a:t>
            </a:r>
          </a:p>
          <a:p>
            <a:pPr marL="139700" indent="0" algn="l" rtl="0">
              <a:buNone/>
            </a:pPr>
            <a:r>
              <a:rPr lang="ga" sz="1100" b="0" i="0" u="none" strike="noStrike" kern="1200" cap="none" baseline="0">
                <a:solidFill>
                  <a:schemeClr val="tx1"/>
                </a:solidFill>
                <a:effectLst/>
                <a:latin typeface="Arial"/>
                <a:ea typeface="Arial"/>
                <a:cs typeface="Arial"/>
                <a:sym typeface="Arial"/>
              </a:rPr>
              <a:t>Is seirbhís rúnda do thuismitheoirí é Eolas/Líne Chabhrach Chomhairle Náisiúnta na dTuismitheoirí. Éisteann na hoifigigh Eolais/Líne Cabhrach, agus cuireann siad eolas agus tacaíocht ar fáil chun cuidiú leo na cinntí is fearr a dhéanamh dá bpáistí agus lena bpáistí</a:t>
            </a:r>
          </a:p>
          <a:p>
            <a:pPr marL="139700" indent="0" algn="l" rtl="0">
              <a:buNone/>
            </a:pPr>
            <a:r>
              <a:rPr lang="ga" sz="1100" b="0" i="0" u="none" strike="noStrike" kern="1200" cap="none" baseline="0">
                <a:solidFill>
                  <a:schemeClr val="tx1"/>
                </a:solidFill>
                <a:effectLst/>
                <a:latin typeface="Arial"/>
                <a:ea typeface="Arial"/>
                <a:cs typeface="Arial"/>
                <a:sym typeface="Arial"/>
              </a:rPr>
              <a:t>Má tá ceist agat maidir le haon ghné d’oideachas do pháiste, déan teagmháil leis an Líne Chabhrach ar an bhFón: </a:t>
            </a:r>
            <a:r>
              <a:rPr lang="ga" sz="1100" b="1" i="0" u="none" strike="noStrike" kern="1200" cap="none" baseline="0">
                <a:solidFill>
                  <a:schemeClr val="tx1"/>
                </a:solidFill>
                <a:effectLst/>
                <a:latin typeface="Arial"/>
                <a:ea typeface="Arial"/>
                <a:cs typeface="Arial"/>
                <a:sym typeface="Arial"/>
              </a:rPr>
              <a:t>01-8874477</a:t>
            </a:r>
            <a:r>
              <a:rPr lang="ga" sz="1100" b="0" i="0" u="none" strike="noStrike" kern="1200" cap="none" baseline="0">
                <a:solidFill>
                  <a:schemeClr val="tx1"/>
                </a:solidFill>
                <a:effectLst/>
                <a:latin typeface="Arial"/>
                <a:ea typeface="Arial"/>
                <a:cs typeface="Arial"/>
                <a:sym typeface="Arial"/>
              </a:rPr>
              <a:t> ríomhphost: </a:t>
            </a:r>
            <a:r>
              <a:rPr lang="ga" sz="1100" b="0" i="0" u="none" strike="noStrike" kern="1200" cap="none" baseline="0">
                <a:solidFill>
                  <a:schemeClr val="tx1"/>
                </a:solidFill>
                <a:effectLst/>
                <a:latin typeface="Arial"/>
                <a:ea typeface="Arial"/>
                <a:cs typeface="Arial"/>
                <a:sym typeface="Arial"/>
                <a:hlinkClick r:id="rId3"/>
              </a:rPr>
              <a:t>helpline@npc.ie</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Bíonn an Líne Chabhrach oscailte:</a:t>
            </a:r>
          </a:p>
          <a:p>
            <a:pPr marL="139700" indent="0" algn="l" rtl="0">
              <a:buNone/>
            </a:pPr>
            <a:r>
              <a:rPr lang="ga" sz="1100" b="1" i="0" u="none" strike="noStrike" kern="1200" cap="none" baseline="0">
                <a:solidFill>
                  <a:schemeClr val="tx1"/>
                </a:solidFill>
                <a:effectLst/>
                <a:latin typeface="Arial"/>
                <a:ea typeface="Arial"/>
                <a:cs typeface="Arial"/>
                <a:sym typeface="Arial"/>
              </a:rPr>
              <a:t>Dé Luain agus Dé Máirt </a:t>
            </a:r>
            <a:r>
              <a:rPr lang="ga" sz="1100" b="0" i="0" u="none" strike="noStrike" kern="1200" cap="none" baseline="0">
                <a:solidFill>
                  <a:schemeClr val="tx1"/>
                </a:solidFill>
                <a:effectLst/>
                <a:latin typeface="Arial"/>
                <a:ea typeface="Arial"/>
                <a:cs typeface="Arial"/>
                <a:sym typeface="Arial"/>
              </a:rPr>
              <a:t>ó </a:t>
            </a:r>
            <a:r>
              <a:rPr lang="ga" sz="1100" b="1" i="0" u="none" strike="noStrike" kern="1200" cap="none" baseline="0">
                <a:solidFill>
                  <a:schemeClr val="tx1"/>
                </a:solidFill>
                <a:effectLst/>
                <a:latin typeface="Arial"/>
                <a:ea typeface="Arial"/>
                <a:cs typeface="Arial"/>
                <a:sym typeface="Arial"/>
              </a:rPr>
              <a:t>10am go dtí 4pm</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Dé Céadaoin go dtí Dé hAoine</a:t>
            </a:r>
            <a:r>
              <a:rPr lang="ga" sz="1100" b="0" i="0" u="none" strike="noStrike" kern="1200" cap="none" baseline="0">
                <a:solidFill>
                  <a:schemeClr val="tx1"/>
                </a:solidFill>
                <a:effectLst/>
                <a:latin typeface="Arial"/>
                <a:ea typeface="Arial"/>
                <a:cs typeface="Arial"/>
                <a:sym typeface="Arial"/>
              </a:rPr>
              <a:t> ó </a:t>
            </a:r>
            <a:r>
              <a:rPr lang="ga" sz="1100" b="1" i="0" u="none" strike="noStrike" kern="1200" cap="none" baseline="0">
                <a:solidFill>
                  <a:schemeClr val="tx1"/>
                </a:solidFill>
                <a:effectLst/>
                <a:latin typeface="Arial"/>
                <a:ea typeface="Arial"/>
                <a:cs typeface="Arial"/>
                <a:sym typeface="Arial"/>
              </a:rPr>
              <a:t>10am go dtí 5pm</a:t>
            </a:r>
            <a:r>
              <a:rPr lang="ga" sz="1100" b="0" i="0" u="none" strike="noStrike" kern="1200" cap="none" baseline="0">
                <a:solidFill>
                  <a:schemeClr val="tx1"/>
                </a:solidFill>
                <a:effectLst/>
                <a:latin typeface="Arial"/>
                <a:ea typeface="Arial"/>
                <a:cs typeface="Arial"/>
                <a:sym typeface="Arial"/>
              </a:rPr>
              <a:t> </a:t>
            </a:r>
          </a:p>
          <a:p>
            <a:pPr marL="0" lvl="0" indent="0" algn="l" rtl="0">
              <a:spcBef>
                <a:spcPts val="0"/>
              </a:spcBef>
              <a:spcAft>
                <a:spcPts val="0"/>
              </a:spcAft>
              <a:buNone/>
            </a:pPr>
            <a:endParaRPr lang="ga" dirty="0"/>
          </a:p>
          <a:p>
            <a:pPr marL="0" lvl="0" indent="0" algn="l" rtl="0">
              <a:spcBef>
                <a:spcPts val="0"/>
              </a:spcBef>
              <a:spcAft>
                <a:spcPts val="0"/>
              </a:spcAft>
              <a:buNone/>
            </a:pPr>
            <a:r>
              <a:rPr lang="ga" b="0" i="0" u="none" baseline="0"/>
              <a:t>Acmhainní Saor in Aisce</a:t>
            </a:r>
          </a:p>
          <a:p>
            <a:pPr marL="0" lvl="0" indent="0" algn="l" rtl="0">
              <a:spcBef>
                <a:spcPts val="0"/>
              </a:spcBef>
              <a:spcAft>
                <a:spcPts val="0"/>
              </a:spcAft>
              <a:buNone/>
            </a:pPr>
            <a:r>
              <a:rPr lang="ga" b="0" i="0" u="none" baseline="0"/>
              <a:t>Oiliúint ar Líne Saor in Aisce do Thuismitheoirí faoi Shábháilteacht Idirlín</a:t>
            </a:r>
          </a:p>
          <a:p>
            <a:pPr marL="0" lvl="0" indent="0" algn="l" rtl="0">
              <a:spcBef>
                <a:spcPts val="0"/>
              </a:spcBef>
              <a:spcAft>
                <a:spcPts val="0"/>
              </a:spcAft>
              <a:buNone/>
            </a:pPr>
            <a:r>
              <a:rPr lang="ga" sz="1100" b="0" i="0" u="none" strike="noStrike" cap="none" baseline="0">
                <a:solidFill>
                  <a:srgbClr val="000000"/>
                </a:solidFill>
                <a:effectLst/>
                <a:latin typeface="Arial"/>
                <a:ea typeface="Arial"/>
                <a:cs typeface="Arial"/>
                <a:sym typeface="Arial"/>
              </a:rPr>
              <a:t>Is é príomhchuspóir an tseisiúin seo ar líne chun eolas agus scileanna a chur ar fáil do thuismitheoirí chun tacú le gníomhaíocht a bpáistí ar líne. </a:t>
            </a:r>
          </a:p>
          <a:p>
            <a:pPr marL="0" lvl="0" indent="0" algn="l" rtl="0">
              <a:spcBef>
                <a:spcPts val="0"/>
              </a:spcBef>
              <a:spcAft>
                <a:spcPts val="0"/>
              </a:spcAft>
              <a:buNone/>
            </a:pPr>
            <a:endParaRPr lang="g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ga" sz="1100" b="0" i="0" u="none" strike="noStrike" cap="none" baseline="0">
                <a:solidFill>
                  <a:srgbClr val="000000"/>
                </a:solidFill>
                <a:effectLst/>
                <a:latin typeface="Arial"/>
                <a:ea typeface="Arial"/>
                <a:cs typeface="Arial"/>
                <a:sym typeface="Arial"/>
              </a:rPr>
              <a:t>Ceardlanna um Shábháilteacht Idirlín </a:t>
            </a:r>
          </a:p>
          <a:p>
            <a:pPr marL="0" lvl="0" indent="0" algn="l" rtl="0">
              <a:spcBef>
                <a:spcPts val="0"/>
              </a:spcBef>
              <a:spcAft>
                <a:spcPts val="0"/>
              </a:spcAft>
              <a:buNone/>
            </a:pPr>
            <a:r>
              <a:rPr lang="ga" b="0" i="0" u="none" baseline="0"/>
              <a:t>Cuireann Comhairle Náisiúnta na dTuismitheoirí - Bunscolaíocht ceardlanna um Shábháilteacht Idirlín ar fáil do thuismitheoirí, is féidir iad a chur ar siúl i scoil áitiúil. Chun ceardlann a chur in áirithe nó rochtain a fháil ar an gcúrsa ar líne tabhair cuairt ar NPC.ie</a:t>
            </a: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857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Fuarthas amach i suirbhé a rinne Webwise agus Comhairle Náisiúnta na dTuismitheoirí - Bunscolaíocht go gcuimsítear an méid seo a leanas leis na rudaí is mó a dhéanann imní do thuismitheoirí Éireannacha faoi shábháilteacht idirlín: an chibearbhulaíocht, an iomarca ama a chaitheamh ar líne, mealltóireacht ar líne, dúshaothrú agus rochtain a fháil ar ábhar neamhoiriúnach. </a:t>
            </a:r>
            <a:endParaRPr dirty="0"/>
          </a:p>
        </p:txBody>
      </p:sp>
    </p:spTree>
    <p:extLst>
      <p:ext uri="{BB962C8B-B14F-4D97-AF65-F5344CB8AC3E}">
        <p14:creationId xmlns:p14="http://schemas.microsoft.com/office/powerpoint/2010/main" val="159400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Gníomhaíocht Ghrúpdhíospóireachta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Fiafraigh den ghrúpa ‘</a:t>
            </a:r>
            <a:r>
              <a:rPr lang="ga" sz="1100" b="1" i="0" u="none" baseline="0">
                <a:solidFill>
                  <a:srgbClr val="F05E43"/>
                </a:solidFill>
                <a:latin typeface="Montserrat" panose="020B0604020202020204" charset="0"/>
                <a:ea typeface="Segoe UI" panose="020B0502040204020203" pitchFamily="34" charset="0"/>
                <a:cs typeface="Helvetica" panose="020B0604020202020204" pitchFamily="34" charset="0"/>
              </a:rPr>
              <a:t>Cad iad na príomhbhuntáistí do pháistí a bhaineann le húsáid idirlín, dar leat?'</a:t>
            </a:r>
            <a:endParaRPr lang="ga" sz="1100" b="0" noProof="1">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baseline="0">
                <a:solidFill>
                  <a:srgbClr val="F05E43"/>
                </a:solidFill>
                <a:latin typeface="Montserrat" panose="020B0604020202020204" charset="0"/>
                <a:ea typeface="Segoe UI" panose="020B0502040204020203" pitchFamily="34" charset="0"/>
                <a:cs typeface="Helvetica" panose="020B0604020202020204" pitchFamily="34" charset="0"/>
              </a:rPr>
              <a:t>Freagraí samplacha: Foghlaim, cumarsáid a dhéanamh le daoine, scileanna nua a fhorbairt – códú, cruthaitheacht, etc. </a:t>
            </a:r>
            <a:endParaRPr lang="ga" sz="1100" b="0" noProof="1">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396207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endParaRPr lang="ga" sz="1100" b="1"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Comhairle maidir le Sábháilteacht Idirlín do Thuismitheoirí a bhfuil Páistí Óga acu</a:t>
            </a:r>
          </a:p>
          <a:p>
            <a:pPr marL="139700" indent="0" algn="l" rtl="0">
              <a:buNone/>
            </a:pPr>
            <a:r>
              <a:rPr lang="ga" sz="1100" b="0" i="0" u="none" strike="noStrike" kern="1200" cap="none" baseline="0">
                <a:solidFill>
                  <a:schemeClr val="tx1"/>
                </a:solidFill>
                <a:effectLst/>
                <a:latin typeface="Arial"/>
                <a:ea typeface="Arial"/>
                <a:cs typeface="Arial"/>
                <a:sym typeface="Arial"/>
              </a:rPr>
              <a:t>Níl sé róluath riamh smaoineamh faoi shábháilteacht do pháiste ar líne. Más tuismitheoir thú a bhfuil páiste óg agat atá ag fáil amach faoin domhan ar líne den chéaduair, tá cúpla rud ar fiú smaoineamh orthu:</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Maoirseacht Tuismitheora</a:t>
            </a:r>
          </a:p>
          <a:p>
            <a:pPr marL="139700" lvl="0" indent="0" algn="l" rtl="0">
              <a:buNone/>
            </a:pPr>
            <a:r>
              <a:rPr lang="ga" sz="1100" b="0" i="0" u="none" strike="noStrike" kern="1200" cap="none" baseline="0">
                <a:solidFill>
                  <a:schemeClr val="tx1"/>
                </a:solidFill>
                <a:effectLst/>
                <a:latin typeface="Arial"/>
                <a:ea typeface="Arial"/>
                <a:cs typeface="Arial"/>
                <a:sym typeface="Arial"/>
              </a:rPr>
              <a:t>Tá sé thar a bheith tábhachtach go ndéantar maoirseacht ar pháistí óga agus iad ag úsáid an idirlín. Féadfaidh sé a bheith éasca chun rochtain a fháil ar ábhar neamhoiriúnach gan a bheith ag iarraidh rochtain a fháil air, ba cheart do thuismitheoirí treoir a thabhairt dá bpáiste agus é ag tabhairt faoin saol ar líne den chéad uair.</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Labhair faoi Shábháilteacht Idirlín le do Pháiste</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Labhair le do pháiste faoi chuid de na rudaí tábhachtacha le faire amach dóibh agus é ag dul ar líne den chéad uair. Ní bheidh páistí óga feasach ar na contúirtí, rud a fhágann go bhfuil sé an‑tábhachtach labhairt leo faoi cé leis a labhraíonn siad ar líne agus faoi fhaisnéis phearsanta a roinnt ar líne.</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Úsáid Rialúcháin Tuismitheoirí</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Tá rialacháin ionsuite ag formhór na dteicneolaíochtaí idirlín chun srian a chur ar an méid ama is féidir le do pháiste a chaitheamh ar líne, bac a chur ar ábhar atá do dhaoine fásta amháin, agus feidhmeanna ar nós siopadóireachta agus comhrá a chasadh as. Tá rialacháin an-úsáideach chun nach dtagann páistí óga ar ábhar trí thimpiste a d'fhéadfadh cur as dóibh.</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Díchumasaigh Ceannacháin Ionaipe</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Tugann go leor aipeanna agus cluichí rogha dá n‑úsáideoirí feidhmiúlacht chluiche sa bhreis, pointí/bónais bhreise, nó rudaí go leor eile a cheannach. Is féidir le páistí rudaí a cheannach go héasca i ngan fhios dóibh féin fiú. Is féidir leat na ceannacháin ionaipe a dhíchumasú ach úsáid a bhaint as socruithe d’fhóin/ghléis. </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Cuir an Cuardach Sábháilte ar Siúl</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Cuir an “cuardach sábháilte” ar siúl ar d'inneall cuardaigh leis an riosca a laghdú go bhfaighidh do pháiste ábhar neamhoiriúnach mar fhreagra ar cheisteanna cuardaigh. </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Tagaigí ar chomhaontú maidir le cad a dhéanfaidh tú nuair a théann rudaí in aimhréidh</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Molaimid duit labhairt le do pháiste faoi cad is cóir a dhéanamh má thagann sé ar rud ar líne a chuireann isteach air. D'fhéadfadh sé clúdach an ríomhaire glúine a dhúnadh nó an scáileán a mhúchadh agus teacht chugat. </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Cruthaigh Ríomhphost Teaghlaigh</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Cruthaigh seoladh ríomhphoist teaghlaigh is féidir le do pháiste a úsáid nuair a chláraíonn sé le haghaidh cluichí agus suíomhanna gréasáin nua ar líne.</a:t>
            </a:r>
          </a:p>
          <a:p>
            <a:pPr marL="139700" lvl="0" indent="0" algn="l" rtl="0">
              <a:buNone/>
            </a:pPr>
            <a:endParaRPr lang="ga" sz="1100" b="1" i="0" u="none" strike="noStrike" kern="1200" cap="none" dirty="0">
              <a:solidFill>
                <a:schemeClr val="tx1"/>
              </a:solidFill>
              <a:effectLst/>
              <a:latin typeface="Arial"/>
              <a:ea typeface="Arial"/>
              <a:cs typeface="Arial"/>
              <a:sym typeface="Arial"/>
            </a:endParaRPr>
          </a:p>
          <a:p>
            <a:pPr marL="139700" lvl="0" indent="0" algn="l" rtl="0">
              <a:buNone/>
            </a:pPr>
            <a:r>
              <a:rPr lang="ga" sz="1100" b="1" i="0" u="none" strike="noStrike" kern="1200" cap="none" baseline="0">
                <a:solidFill>
                  <a:schemeClr val="tx1"/>
                </a:solidFill>
                <a:effectLst/>
                <a:latin typeface="Arial"/>
                <a:ea typeface="Arial"/>
                <a:cs typeface="Arial"/>
                <a:sym typeface="Arial"/>
              </a:rPr>
              <a:t>Imir go Sábháilte</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Maidir le páistí óga, molaimid go roghnaíonn tuismitheoirí cluichí sábháilte agus oiriúnacha dá bpáiste le himirt ar líne. Ba cheart go mbeadh ráta PEGI (Pan European Game Information) sa chuid is mó de na cluichí le seiceáil go bhfuil siad aoisoiriúnach, ba cheart do thuismitheoirí a sheiceáil freisin an bhfuil caidreamh idir imreoirí ceadaithe ar chluiche agus go bhfuil mód comhrá sábháilte ann. </a:t>
            </a:r>
          </a:p>
          <a:p>
            <a:endParaRPr lang="ga" dirty="0"/>
          </a:p>
          <a:p>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7542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r>
              <a:rPr lang="ga" sz="1100" b="0" i="0" u="none" strike="noStrike" kern="1200" cap="none" baseline="0">
                <a:solidFill>
                  <a:schemeClr val="tx1"/>
                </a:solidFill>
                <a:effectLst/>
                <a:latin typeface="Arial"/>
                <a:ea typeface="Arial"/>
                <a:cs typeface="Arial"/>
                <a:sym typeface="Arial"/>
              </a:rPr>
              <a:t>An bhfuil imní ort faoin méid ama a chaitheann do pháiste ar a fhón, ar a tháibléad, nó ar a ríomhaire? Tá treoir curtha le chéile againn do thuismitheoirí chun cabhrú leo déileáil leis an gceist chasta seo. </a:t>
            </a:r>
          </a:p>
          <a:p>
            <a:pPr marL="139700" indent="0" algn="l" rtl="0">
              <a:buNone/>
            </a:pPr>
            <a:r>
              <a:rPr lang="ga" sz="1100" b="0" i="0" u="none" strike="noStrike" kern="1200" cap="none" baseline="0">
                <a:solidFill>
                  <a:schemeClr val="tx1"/>
                </a:solidFill>
                <a:effectLst/>
                <a:latin typeface="Arial"/>
                <a:ea typeface="Arial"/>
                <a:cs typeface="Arial"/>
                <a:sym typeface="Arial"/>
              </a:rPr>
              <a:t>Tá sé tábhachtach a chuimhneamh gur minic go bhfáiltíonn páistí roimh am saor ó na meáin shóisialta agus ó chluichí agus gur féidir go bhfáilteoidís roimh threoirlínte agus teorainneacha soiléire ina leith seo.</a:t>
            </a:r>
          </a:p>
          <a:p>
            <a:pPr marL="139700" indent="0" algn="l" rtl="0">
              <a:buNone/>
            </a:pPr>
            <a:endParaRPr lang="ga" sz="1100" b="1"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An bhfuil sé in am stopadh?</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Níl aon am ceart ann - faraor, úsáideann páistí a gcuid gléasanna agus a gcuid ríomhairí ar go leor cúiseanna éagsúla – chun rudaí a fhoghlaim, a bheith ag spraoi, agus le bheith i measc cairde. Is é an rud is tábhachtaí ná rialacha soiléire a shocrú faoin tréimhse ar líne agus dea-shampla a thabhairt tú féin, má tá imní ort go bhfuil do pháiste ag caitheamh an iomarca ama ar líne.</a:t>
            </a:r>
          </a:p>
          <a:p>
            <a:pPr marL="139700" indent="0" algn="l" rtl="0">
              <a:buNone/>
            </a:pPr>
            <a:endParaRPr lang="ga" sz="1100" b="1"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Pointí Áisiúla</a:t>
            </a:r>
            <a:endParaRPr lang="ga" sz="1100" b="0" i="0" u="none" strike="noStrike" kern="1200" cap="none" dirty="0">
              <a:solidFill>
                <a:schemeClr val="tx1"/>
              </a:solidFill>
              <a:effectLst/>
              <a:latin typeface="Arial"/>
              <a:ea typeface="Arial"/>
              <a:cs typeface="Arial"/>
              <a:sym typeface="Arial"/>
            </a:endParaRPr>
          </a:p>
          <a:p>
            <a:pPr marL="457200" lvl="0" indent="-317500" algn="l" rtl="0"/>
            <a:r>
              <a:rPr lang="ga" sz="1100" b="0" i="0" u="none" strike="noStrike" kern="1200" cap="none" baseline="0">
                <a:solidFill>
                  <a:schemeClr val="tx1"/>
                </a:solidFill>
                <a:effectLst/>
                <a:latin typeface="Arial"/>
                <a:ea typeface="Arial"/>
                <a:cs typeface="Arial"/>
                <a:sym typeface="Arial"/>
              </a:rPr>
              <a:t>Déan sraith rialacha soiléire a chomhaontú le do pháiste faoin tréimhse a chaitheann sé ar líne sa bhaile. Labhair le do pháiste faoi cá huair agus cá háit a bhfuil sé oiriúnach scáileáin a úsáid, dar leat. Comhaontaigh amanna a cheadófar agus nach gceadófar scáileáin sa teach. Le tosú amach, molaimid nach gceadófar iad ag am dinnéir, am obair bhaile ná ag am codlata.</a:t>
            </a:r>
          </a:p>
          <a:p>
            <a:pPr marL="457200" lvl="0" indent="-317500" algn="l" rtl="0"/>
            <a:r>
              <a:rPr lang="ga" sz="1100" b="0" i="0" u="none" strike="noStrike" kern="1200" cap="none" baseline="0">
                <a:solidFill>
                  <a:schemeClr val="tx1"/>
                </a:solidFill>
                <a:effectLst/>
                <a:latin typeface="Arial"/>
                <a:ea typeface="Arial"/>
                <a:cs typeface="Arial"/>
                <a:sym typeface="Arial"/>
              </a:rPr>
              <a:t>Déan beart de réir do bhriathair. Má dhéanann tú féin an méid atá á mholadh agat is é sin an bealach is cumhachtaí tionchar a bheith agat ar iompar do pháiste.</a:t>
            </a:r>
          </a:p>
          <a:p>
            <a:pPr marL="457200" lvl="0" indent="-317500" algn="l" rtl="0"/>
            <a:r>
              <a:rPr lang="ga" sz="1100" b="0" i="0" u="none" strike="noStrike" kern="1200" cap="none" baseline="0">
                <a:solidFill>
                  <a:schemeClr val="tx1"/>
                </a:solidFill>
                <a:effectLst/>
                <a:latin typeface="Arial"/>
                <a:ea typeface="Arial"/>
                <a:cs typeface="Arial"/>
                <a:sym typeface="Arial"/>
              </a:rPr>
              <a:t>Cuir srian ar úsáid ríomhairí agus gléasanna sa seomra leapa. Ag brath ar aois do pháiste b’fhéidir gur mhaith leat cuirfiú a leagan síos nó cosc iomlán a chur ar ghléasanna sa seomra leapa.</a:t>
            </a:r>
          </a:p>
          <a:p>
            <a:pPr marL="457200" lvl="0" indent="-317500" algn="l" rtl="0"/>
            <a:r>
              <a:rPr lang="ga" sz="1100" b="0" i="0" u="none" strike="noStrike" kern="1200" cap="none" baseline="0">
                <a:solidFill>
                  <a:schemeClr val="tx1"/>
                </a:solidFill>
                <a:effectLst/>
                <a:latin typeface="Arial"/>
                <a:ea typeface="Arial"/>
                <a:cs typeface="Arial"/>
                <a:sym typeface="Arial"/>
              </a:rPr>
              <a:t>Ceannaigh clog aláraim le haghaidh seomra do pháiste agus luchtaigh a fhón i do sheomra nó thíos staighre istoíche. Is bealach cabhrach é sin chun briseadh a thabhairt dóibh ón idirlíon.</a:t>
            </a:r>
          </a:p>
          <a:p>
            <a:pPr marL="457200" lvl="0" indent="-317500" algn="l" rtl="0"/>
            <a:r>
              <a:rPr lang="ga" sz="1100" b="0" i="0" u="none" strike="noStrike" kern="1200" cap="none" baseline="0">
                <a:solidFill>
                  <a:schemeClr val="tx1"/>
                </a:solidFill>
                <a:effectLst/>
                <a:latin typeface="Arial"/>
                <a:ea typeface="Arial"/>
                <a:cs typeface="Arial"/>
                <a:sym typeface="Arial"/>
              </a:rPr>
              <a:t>Déan iarracht gan a bheith ag brath rómhór ar scáileáin mar mhodh siamsaíochta do na páistí. Is éasca a rá leis na páistí an táibléad a thógáil nó cluiche a imirt ar an ríomhaire chun iad a choimeád gnóthach. Cuireann sé sin na rialacha maidir le tréimhsí ar líne as a riocht, déan iarracht cloí leis na rialacha a d’aontaigh tú le do pháiste agus tabhair dea-shampla tú féin.</a:t>
            </a:r>
          </a:p>
          <a:p>
            <a:pPr marL="457200" lvl="0" indent="-317500" algn="l" rtl="0"/>
            <a:r>
              <a:rPr lang="ga" sz="1100" b="0" i="0" u="none" strike="noStrike" kern="1200" cap="none" baseline="0">
                <a:solidFill>
                  <a:schemeClr val="tx1"/>
                </a:solidFill>
                <a:effectLst/>
                <a:latin typeface="Arial"/>
                <a:ea typeface="Arial"/>
                <a:cs typeface="Arial"/>
                <a:sym typeface="Arial"/>
              </a:rPr>
              <a:t>Labhair le do pháiste faoina mbíonn ar siúl aige ar líne agus spreag é lena chuid tréimhse ar líne a úsáid i gcomhair foghlama agus oideachais.</a:t>
            </a:r>
          </a:p>
          <a:p>
            <a:pPr marL="457200" lvl="0" indent="-317500" algn="l" rtl="0"/>
            <a:r>
              <a:rPr lang="ga" sz="1100" b="0" i="0" u="none" strike="noStrike" kern="1200" cap="none" baseline="0">
                <a:solidFill>
                  <a:schemeClr val="tx1"/>
                </a:solidFill>
                <a:effectLst/>
                <a:latin typeface="Arial"/>
                <a:ea typeface="Arial"/>
                <a:cs typeface="Arial"/>
                <a:sym typeface="Arial"/>
              </a:rPr>
              <a:t>Roghnaigh tráthnóna amháin sa tseachtain ina ndéanann sibh rud éigin le chéile mar chlann, bíodh sin ag féachaint ar scannán, nó oíche chluichí. Má dhéanann sibh rudaí le chéile mar chlann cuideoidh sé sin chun na treoirlínte maidir leis an tréimhse ar líne a chur i bhfeidhm agus beidh roghanna spraíúla eile ag na páistí.</a:t>
            </a:r>
          </a:p>
          <a:p>
            <a:pPr marL="457200" lvl="0" indent="-317500" algn="l" rtl="0"/>
            <a:r>
              <a:rPr lang="ga" sz="1100" b="0" i="0" u="none" strike="noStrike" kern="1200" cap="none" baseline="0">
                <a:solidFill>
                  <a:schemeClr val="tx1"/>
                </a:solidFill>
                <a:effectLst/>
                <a:latin typeface="Arial"/>
                <a:ea typeface="Arial"/>
                <a:cs typeface="Arial"/>
                <a:sym typeface="Arial"/>
              </a:rPr>
              <a:t>Ná bíodh scáileáin ar siúl i gcónaí sa chúlra. Múch an teilifís agus na ríomhairí nuair nach mbíonn siad in úsáid, cuireann siad isteach ar pháistí má tá siad ag iarraidh bheith páirteach i rud éigin eile.</a:t>
            </a:r>
          </a:p>
          <a:p>
            <a:pPr marL="457200" lvl="0" indent="-317500" algn="l" rtl="0"/>
            <a:r>
              <a:rPr lang="ga" sz="1100" b="0" i="0" u="none" strike="noStrike" kern="1200" cap="none" baseline="0">
                <a:solidFill>
                  <a:schemeClr val="tx1"/>
                </a:solidFill>
                <a:effectLst/>
                <a:latin typeface="Arial"/>
                <a:ea typeface="Arial"/>
                <a:cs typeface="Arial"/>
                <a:sym typeface="Arial"/>
              </a:rPr>
              <a:t>Ar deireadh, glac páirt tú féin, cuir am ar leataobh leis an gcluiche is fearr le do pháiste a imirt agus gheobhaidh sibh cleachtadh ar an saol ar líne le chéile.</a:t>
            </a:r>
          </a:p>
          <a:p>
            <a:endParaRPr lang="ga" dirty="0"/>
          </a:p>
          <a:p>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Cuireann Áine Lynch, Príomhfheidhmeannach Chomhairle Náisiúnta na dTuismitheoirí - Bunscolaíocht, comhairle ar fáil faoin gcaoi ar féidir an tréimhse ar líne a bhainistiú sa bhaile.</a:t>
            </a:r>
            <a:endParaRPr lang="ga" dirty="0"/>
          </a:p>
          <a:p>
            <a:pPr marL="0" lvl="0" indent="0" algn="l" rtl="0">
              <a:spcBef>
                <a:spcPts val="0"/>
              </a:spcBef>
              <a:spcAft>
                <a:spcPts val="0"/>
              </a:spcAft>
              <a:buNone/>
            </a:pPr>
            <a:r>
              <a:rPr lang="ga" b="0" i="0" u="none" baseline="0"/>
              <a:t>Cliceáil ar an Nasc chun an físeán a sheinm nó cliceáil ar an íomhá ar an scáileán: </a:t>
            </a:r>
            <a:r>
              <a:rPr lang="ga" sz="1100" b="0" i="0" u="none" strike="noStrike" cap="none" baseline="0">
                <a:solidFill>
                  <a:srgbClr val="000000"/>
                </a:solidFill>
                <a:effectLst/>
                <a:latin typeface="Arial"/>
                <a:ea typeface="Arial"/>
                <a:cs typeface="Arial"/>
                <a:sym typeface="Arial"/>
              </a:rPr>
              <a:t>https://vimeo.com/353994676</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Webwise.ie/leathanach na dtuismitheoirí. </a:t>
            </a:r>
            <a:endParaRPr dirty="0"/>
          </a:p>
        </p:txBody>
      </p:sp>
    </p:spTree>
    <p:extLst>
      <p:ext uri="{BB962C8B-B14F-4D97-AF65-F5344CB8AC3E}">
        <p14:creationId xmlns:p14="http://schemas.microsoft.com/office/powerpoint/2010/main" val="2428830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ga" dirty="0"/>
          </a:p>
        </p:txBody>
      </p:sp>
    </p:spTree>
    <p:extLst>
      <p:ext uri="{BB962C8B-B14F-4D97-AF65-F5344CB8AC3E}">
        <p14:creationId xmlns:p14="http://schemas.microsoft.com/office/powerpoint/2010/main" val="314164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a:r>
              <a:rPr lang="ga" b="0" i="0" u="none" baseline="0"/>
              <a:t>Is féidir le tuismitheoirí an chéad chéim a thógáil trí chuairt a thabhairt ar an Mol do Thuismitheoirí ar Webwise. Tá go leor eolas cabhrach ar fáil ar réimse ábhar agus topaicí maidir le sábháilteacht ar líne. </a:t>
            </a:r>
            <a:endParaRPr lang="ga" dirty="0"/>
          </a:p>
        </p:txBody>
      </p:sp>
    </p:spTree>
    <p:extLst>
      <p:ext uri="{BB962C8B-B14F-4D97-AF65-F5344CB8AC3E}">
        <p14:creationId xmlns:p14="http://schemas.microsoft.com/office/powerpoint/2010/main" val="187088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59836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5" r:id="rId5"/>
    <p:sldLayoutId id="2147483656" r:id="rId6"/>
    <p:sldLayoutId id="2147483658" r:id="rId7"/>
    <p:sldLayoutId id="2147483659" r:id="rId8"/>
    <p:sldLayoutId id="2147483662"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353996493"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5.jpe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200804832"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354004510"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4.png"/><Relationship Id="rId9" Type="http://schemas.openxmlformats.org/officeDocument/2006/relationships/image" Target="../media/image7.jp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www.npc.ie/"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www.webwise.ie/" TargetMode="External"/><Relationship Id="rId11" Type="http://schemas.openxmlformats.org/officeDocument/2006/relationships/image" Target="../media/image6.png"/><Relationship Id="rId5" Type="http://schemas.openxmlformats.org/officeDocument/2006/relationships/hyperlink" Target="http://creativecommons.org/licenses/by-sa/3.0/ie/" TargetMode="External"/><Relationship Id="rId10" Type="http://schemas.openxmlformats.org/officeDocument/2006/relationships/image" Target="../media/image7.jpg"/><Relationship Id="rId4" Type="http://schemas.openxmlformats.org/officeDocument/2006/relationships/image" Target="../media/image35.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10.jp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pn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hyperlink" Target="https://vimeo.com/35399467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911269" y="2856120"/>
            <a:ext cx="5815208"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ga" b="1" i="0" u="none" baseline="0">
                <a:solidFill>
                  <a:srgbClr val="FF0000"/>
                </a:solidFill>
              </a:rPr>
              <a:t>Webwise </a:t>
            </a:r>
            <a:r>
              <a:rPr lang="ga" b="1" i="0" u="none" baseline="0">
                <a:solidFill>
                  <a:srgbClr val="FFC000"/>
                </a:solidFill>
              </a:rPr>
              <a:t>//</a:t>
            </a:r>
            <a:r>
              <a:rPr lang="ga" b="0" i="0" u="none" baseline="0">
                <a:solidFill>
                  <a:srgbClr val="FF0000"/>
                </a:solidFill>
              </a:rPr>
              <a:t> </a:t>
            </a:r>
            <a:r>
              <a:rPr lang="ga" b="1" i="0" u="none" baseline="0">
                <a:solidFill>
                  <a:srgbClr val="FF0000"/>
                </a:solidFill>
              </a:rPr>
              <a:t>Tuismitheoirí</a:t>
            </a:r>
            <a:endParaRPr dirty="0">
              <a:solidFill>
                <a:srgbClr val="FF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807826"/>
            <a:ext cx="1570022" cy="219244"/>
          </a:xfrm>
          <a:prstGeom prst="rect">
            <a:avLst/>
          </a:prstGeom>
        </p:spPr>
      </p:pic>
      <p:pic>
        <p:nvPicPr>
          <p:cNvPr id="5" name="Shape 98"/>
          <p:cNvPicPr preferRelativeResize="0"/>
          <p:nvPr/>
        </p:nvPicPr>
        <p:blipFill rotWithShape="1">
          <a:blip r:embed="rId5">
            <a:alphaModFix/>
          </a:blip>
          <a:srcRect/>
          <a:stretch/>
        </p:blipFill>
        <p:spPr>
          <a:xfrm>
            <a:off x="182349" y="4807827"/>
            <a:ext cx="503451" cy="219243"/>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8300" y="448364"/>
            <a:ext cx="2228246" cy="49267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097" y="207521"/>
            <a:ext cx="1517903" cy="97435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5822" y="4752585"/>
            <a:ext cx="814061" cy="329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Ábhar Cainte </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Comhairle </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678720"/>
              <a:ext cx="2160027"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Físeáin Sainchomhairle</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ga" sz="2250" b="1" i="0" u="none" baseline="0">
                <a:latin typeface="Montserrat" panose="020B0604020202020204" charset="0"/>
                <a:ea typeface="Roboto Light" panose="02000000000000000000" pitchFamily="2" charset="0"/>
                <a:cs typeface="Oswald" panose="02000503000000000000" pitchFamily="2" charset="0"/>
              </a:rPr>
              <a:t>PARENTS</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algn="l" rtl="0" fontAlgn="base"/>
            <a:r>
              <a:rPr lang="ga" sz="1350" b="0" i="0" u="none" baseline="0">
                <a:solidFill>
                  <a:schemeClr val="tx1">
                    <a:lumMod val="65000"/>
                    <a:lumOff val="35000"/>
                  </a:schemeClr>
                </a:solidFill>
                <a:effectLst/>
                <a:latin typeface="Montserrat"/>
                <a:ea typeface="Montserrat"/>
                <a:cs typeface="Montserrat"/>
              </a:rPr>
              <a:t>Conas </a:t>
            </a:r>
            <a:endParaRPr lang="ga"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18" r="763"/>
          <a:stretch/>
        </p:blipFill>
        <p:spPr>
          <a:xfrm>
            <a:off x="881349" y="1384262"/>
            <a:ext cx="4032174" cy="2835199"/>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680" y="4798238"/>
            <a:ext cx="1570022" cy="219244"/>
          </a:xfrm>
          <a:prstGeom prst="rect">
            <a:avLst/>
          </a:prstGeom>
        </p:spPr>
      </p:pic>
      <p:pic>
        <p:nvPicPr>
          <p:cNvPr id="28" name="Shape 98"/>
          <p:cNvPicPr preferRelativeResize="0"/>
          <p:nvPr/>
        </p:nvPicPr>
        <p:blipFill rotWithShape="1">
          <a:blip r:embed="rId7">
            <a:alphaModFix/>
          </a:blip>
          <a:srcRect/>
          <a:stretch/>
        </p:blipFill>
        <p:spPr>
          <a:xfrm>
            <a:off x="1168249" y="4798239"/>
            <a:ext cx="503451" cy="219243"/>
          </a:xfrm>
          <a:prstGeom prst="rect">
            <a:avLst/>
          </a:prstGeom>
          <a:noFill/>
          <a:ln>
            <a:noFill/>
          </a:ln>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5298" y="4767040"/>
            <a:ext cx="395055" cy="2647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0353" y="4734530"/>
            <a:ext cx="814061" cy="329725"/>
          </a:xfrm>
          <a:prstGeom prst="rect">
            <a:avLst/>
          </a:prstGeom>
        </p:spPr>
      </p:pic>
    </p:spTree>
    <p:extLst>
      <p:ext uri="{BB962C8B-B14F-4D97-AF65-F5344CB8AC3E}">
        <p14:creationId xmlns:p14="http://schemas.microsoft.com/office/powerpoint/2010/main" val="3369679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ga" b="1" i="0" u="none" baseline="0">
                <a:solidFill>
                  <a:schemeClr val="bg2">
                    <a:lumMod val="75000"/>
                  </a:schemeClr>
                </a:solidFill>
              </a:rPr>
              <a:t>Webwise.ie/ga/tuismitheoiri – </a:t>
            </a:r>
            <a:r>
              <a:rPr lang="ga" b="1" i="0" u="none" baseline="0">
                <a:solidFill>
                  <a:srgbClr val="00B0F0"/>
                </a:solidFill>
              </a:rPr>
              <a:t>Aipeanna Mínithe</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11</a:t>
            </a:fld>
            <a:endParaRPr/>
          </a:p>
        </p:txBody>
      </p:sp>
      <p:pic>
        <p:nvPicPr>
          <p:cNvPr id="6" name="Picture 5" descr="Gabháil Scáileáin 2018-03-01 at 18.17.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181138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rtl="0"/>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00C0F3"/>
                </a:solidFill>
                <a:latin typeface="Montserrat" panose="020B0604020202020204" charset="0"/>
                <a:ea typeface="Montserrat" panose="020B0604020202020204" charset="0"/>
                <a:cs typeface="Montserrat" panose="020B0604020202020204" charset="0"/>
              </a:rPr>
              <a:t>BÍ AR AN EOLAS</a:t>
            </a:r>
            <a:endParaRPr lang="ga" dirty="0">
              <a:solidFill>
                <a:srgbClr val="00C0F3"/>
              </a:solidFill>
              <a:latin typeface="Montserrat" panose="020B0604020202020204" charset="0"/>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12</a:t>
            </a:fld>
            <a:endParaRPr/>
          </a:p>
        </p:txBody>
      </p:sp>
      <p:sp>
        <p:nvSpPr>
          <p:cNvPr id="7" name="Rectangle 6"/>
          <p:cNvSpPr/>
          <p:nvPr/>
        </p:nvSpPr>
        <p:spPr>
          <a:xfrm>
            <a:off x="767482" y="967991"/>
            <a:ext cx="4572000" cy="523220"/>
          </a:xfrm>
          <a:prstGeom prst="rect">
            <a:avLst/>
          </a:prstGeom>
        </p:spPr>
        <p:txBody>
          <a:bodyPr>
            <a:spAutoFit/>
          </a:bodyPr>
          <a:lstStyle/>
          <a:p>
            <a:pPr algn="l" rtl="0"/>
            <a:r>
              <a:rPr lang="ga" b="0" i="0" u="none" baseline="0">
                <a:solidFill>
                  <a:schemeClr val="bg2">
                    <a:lumMod val="75000"/>
                  </a:schemeClr>
                </a:solidFill>
              </a:rPr>
              <a:t>Mar thuismitheoir tá sé tábhachtach go dtuigeann tú cad iad na haipeanna, na cluichí agus na líonraí sóisialta atá in úsáid ag do pháiste </a:t>
            </a:r>
            <a:endParaRPr lang="ga" dirty="0">
              <a:solidFill>
                <a:schemeClr val="bg2">
                  <a:lumMod val="75000"/>
                </a:schemeClr>
              </a:solidFill>
            </a:endParaRP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Bí ag obair i ngrúpaí de cheathrar </a:t>
            </a: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Téigh Chuig Webwise.ie/ga/tuismitheoiri – Bí Ar An Eolas </a:t>
            </a:r>
            <a:endParaRPr lang="ga" sz="1400" dirty="0">
              <a:solidFill>
                <a:schemeClr val="tx1">
                  <a:lumMod val="65000"/>
                  <a:lumOff val="35000"/>
                </a:schemeClr>
              </a:solidFill>
              <a:latin typeface="Montserrat Light" panose="020B0604020202020204" charset="0"/>
            </a:endParaRP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Aimsigh an míniú ábhartha don aip/cluiche/líonra a thugtar do do ghrúpa</a:t>
            </a: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Déan athbhreithniú tapa ar an mínitheoir agus breac síos trí phointe faoin aip (mar shampla; rioscaí féideartha, cén chaoi a bhfeidhmíonn sí, cén fáth a bhfuil tóir uirthi). </a:t>
            </a:r>
            <a:endParaRPr lang="ga" sz="1400" dirty="0">
              <a:solidFill>
                <a:schemeClr val="tx1">
                  <a:lumMod val="65000"/>
                  <a:lumOff val="35000"/>
                </a:schemeClr>
              </a:solidFill>
              <a:latin typeface="Montserrat Light" panose="020B0604020202020204" charset="0"/>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1377755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13</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Ábhair Chainte Webwise</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2.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GABH I MBUN AN CHOMHRÁ</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sp>
        <p:nvSpPr>
          <p:cNvPr id="18" name="TextBox 17"/>
          <p:cNvSpPr txBox="1"/>
          <p:nvPr/>
        </p:nvSpPr>
        <p:spPr>
          <a:xfrm>
            <a:off x="6098208" y="3460546"/>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Coinnigh ort ag caint!</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6">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Cuir ceist orthu faoi spéiseanna? </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651" y="1152076"/>
            <a:ext cx="4275721" cy="3727894"/>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6419" t="19976" r="25286" b="6483"/>
          <a:stretch/>
        </p:blipFill>
        <p:spPr>
          <a:xfrm>
            <a:off x="890016" y="1341120"/>
            <a:ext cx="3986784" cy="2340864"/>
          </a:xfrm>
          <a:prstGeom prst="rect">
            <a:avLst/>
          </a:prstGeom>
        </p:spPr>
      </p:pic>
    </p:spTree>
    <p:extLst>
      <p:ext uri="{BB962C8B-B14F-4D97-AF65-F5344CB8AC3E}">
        <p14:creationId xmlns:p14="http://schemas.microsoft.com/office/powerpoint/2010/main" val="169949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a:t>14</a:t>
            </a:fld>
            <a:endParaRPr/>
          </a:p>
        </p:txBody>
      </p:sp>
      <p:sp>
        <p:nvSpPr>
          <p:cNvPr id="14" name="1 Marcador de texto"/>
          <p:cNvSpPr txBox="1">
            <a:spLocks/>
          </p:cNvSpPr>
          <p:nvPr/>
        </p:nvSpPr>
        <p:spPr>
          <a:xfrm>
            <a:off x="412977" y="179773"/>
            <a:ext cx="8589912" cy="738664"/>
          </a:xfrm>
          <a:prstGeom prst="rect">
            <a:avLst/>
          </a:prstGeom>
        </p:spPr>
        <p:txBody>
          <a:bodyPr>
            <a:normAutofit fontScale="92500" lnSpcReduction="20000"/>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dirty="0">
                <a:solidFill>
                  <a:srgbClr val="3D3D3D"/>
                </a:solidFill>
                <a:latin typeface="Montserrat" panose="020B0604020202020204" charset="0"/>
                <a:ea typeface="Roboto Light" panose="02000000000000000000" pitchFamily="2" charset="0"/>
                <a:cs typeface="Oswald" panose="02000503000000000000" pitchFamily="2" charset="0"/>
              </a:rPr>
              <a:t>2. </a:t>
            </a:r>
            <a:r>
              <a:rPr lang="ga" sz="2250" b="1" i="0" u="none" baseline="0" dirty="0">
                <a:solidFill>
                  <a:srgbClr val="00B0F0"/>
                </a:solidFill>
                <a:latin typeface="Montserrat" panose="020B0604020202020204" charset="0"/>
                <a:ea typeface="Roboto Light" panose="02000000000000000000" pitchFamily="2" charset="0"/>
                <a:cs typeface="Oswald" panose="02000503000000000000" pitchFamily="2" charset="0"/>
              </a:rPr>
              <a:t>GABH I MBUN AN CHOMHRÁ</a:t>
            </a:r>
          </a:p>
          <a:p>
            <a:pPr algn="r" defTabSz="906370" rtl="0"/>
            <a:r>
              <a:rPr lang="ga" sz="2250" b="1" i="0" u="none" baseline="0" dirty="0">
                <a:solidFill>
                  <a:srgbClr val="00B0F0"/>
                </a:solidFill>
                <a:latin typeface="Montserrat" panose="020B0604020202020204" charset="0"/>
                <a:ea typeface="Roboto Light" panose="02000000000000000000" pitchFamily="2" charset="0"/>
                <a:cs typeface="Oswald" panose="02000503000000000000" pitchFamily="2" charset="0"/>
              </a:rPr>
              <a:t> – CLUICHÍOCHT AR LÍNE</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541" y="1876777"/>
            <a:ext cx="3568745" cy="3111499"/>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b="25681"/>
          <a:stretch/>
        </p:blipFill>
        <p:spPr>
          <a:xfrm>
            <a:off x="336083" y="2034000"/>
            <a:ext cx="3335300" cy="1926642"/>
          </a:xfrm>
          <a:prstGeom prst="rect">
            <a:avLst/>
          </a:prstGeom>
        </p:spPr>
      </p:pic>
      <p:sp>
        <p:nvSpPr>
          <p:cNvPr id="2" name="Rectangle 1"/>
          <p:cNvSpPr/>
          <p:nvPr/>
        </p:nvSpPr>
        <p:spPr>
          <a:xfrm>
            <a:off x="3570111" y="861862"/>
            <a:ext cx="5418667" cy="738664"/>
          </a:xfrm>
          <a:prstGeom prst="rect">
            <a:avLst/>
          </a:prstGeom>
        </p:spPr>
        <p:txBody>
          <a:bodyPr wrap="square">
            <a:normAutofit/>
          </a:bodyPr>
          <a:lstStyle/>
          <a:p>
            <a:pPr algn="l" rtl="0"/>
            <a:r>
              <a:rPr lang="ga" b="0" i="0" u="none" baseline="0">
                <a:latin typeface="Geneva"/>
                <a:ea typeface="Geneva"/>
                <a:cs typeface="Geneva"/>
              </a:rPr>
              <a:t>Seo a leanas roinnt leideanna úsáideacha chun cuidiú leat tús a chur leis an gcomhrá le do pháiste faoi chluichíocht ar líne:</a:t>
            </a:r>
          </a:p>
          <a:p>
            <a:endParaRPr lang="ga" dirty="0"/>
          </a:p>
        </p:txBody>
      </p:sp>
      <p:sp>
        <p:nvSpPr>
          <p:cNvPr id="4" name="Rectangle 3"/>
          <p:cNvSpPr/>
          <p:nvPr/>
        </p:nvSpPr>
        <p:spPr>
          <a:xfrm>
            <a:off x="4247444" y="1619089"/>
            <a:ext cx="4741333" cy="2893100"/>
          </a:xfrm>
          <a:prstGeom prst="rect">
            <a:avLst/>
          </a:prstGeom>
        </p:spPr>
        <p:txBody>
          <a:bodyPr wrap="square">
            <a:normAutofit lnSpcReduction="10000"/>
          </a:bodyPr>
          <a:lstStyle/>
          <a:p>
            <a:pPr algn="l" rtl="0" fontAlgn="base"/>
            <a:r>
              <a:rPr lang="ga" b="0" i="0" u="none" baseline="0" dirty="0"/>
              <a:t>1. An bhféadfá an cluiche is fearr leat a thaispeáint dom?</a:t>
            </a:r>
          </a:p>
          <a:p>
            <a:pPr algn="l" rtl="0"/>
            <a:r>
              <a:rPr lang="ga" b="0" i="0" u="none" baseline="0" dirty="0"/>
              <a:t> </a:t>
            </a:r>
          </a:p>
          <a:p>
            <a:pPr algn="l" rtl="0" fontAlgn="base"/>
            <a:r>
              <a:rPr lang="ga" b="0" i="0" u="none" baseline="0" dirty="0"/>
              <a:t>2. An féidir leat an cluiche a imirt in aghaidh páistí eile?</a:t>
            </a:r>
          </a:p>
          <a:p>
            <a:pPr algn="l" rtl="0"/>
            <a:r>
              <a:rPr lang="ga" b="0" i="0" u="none" baseline="0" dirty="0"/>
              <a:t> </a:t>
            </a:r>
          </a:p>
          <a:p>
            <a:pPr algn="l" rtl="0" fontAlgn="base"/>
            <a:r>
              <a:rPr lang="ga" b="0" i="0" u="none" baseline="0" dirty="0"/>
              <a:t>3. Cá mhéad ama ba cheart duit a chaitheamh ag imirt?</a:t>
            </a:r>
          </a:p>
          <a:p>
            <a:pPr algn="l" rtl="0"/>
            <a:r>
              <a:rPr lang="ga" b="0" i="0" u="none" baseline="0" dirty="0"/>
              <a:t> </a:t>
            </a:r>
          </a:p>
          <a:p>
            <a:pPr algn="l" rtl="0" fontAlgn="base"/>
            <a:r>
              <a:rPr lang="ga" b="0" i="0" u="none" baseline="0" dirty="0"/>
              <a:t>4. An féidir leat comhrá a dhéanamh leis na páistí eile a bhfuil tú ag imirt leo?</a:t>
            </a:r>
          </a:p>
          <a:p>
            <a:pPr algn="l" rtl="0"/>
            <a:r>
              <a:rPr lang="ga" b="0" i="0" u="none" baseline="0" dirty="0"/>
              <a:t> </a:t>
            </a:r>
          </a:p>
          <a:p>
            <a:pPr algn="l" rtl="0" fontAlgn="base"/>
            <a:r>
              <a:rPr lang="ga" b="0" i="0" u="none" baseline="0" dirty="0"/>
              <a:t>5. Cén cineál faisnéise NÁR cheart a roinnt agus cluichí á n‑imirt?</a:t>
            </a:r>
          </a:p>
          <a:p>
            <a:pPr algn="l" rtl="0"/>
            <a:r>
              <a:rPr lang="ga" b="0" i="0" u="none" baseline="0" dirty="0"/>
              <a:t> </a:t>
            </a:r>
          </a:p>
          <a:p>
            <a:pPr algn="l" rtl="0" fontAlgn="base"/>
            <a:r>
              <a:rPr lang="ga" b="0" i="0" u="none" baseline="0" dirty="0"/>
              <a:t>6. Cad a dhéanfá dá dtarlódh rud éigin neamhoiriúnach agus tú ag imirt cluiche ar líne?</a:t>
            </a:r>
          </a:p>
        </p:txBody>
      </p:sp>
    </p:spTree>
    <p:extLst>
      <p:ext uri="{BB962C8B-B14F-4D97-AF65-F5344CB8AC3E}">
        <p14:creationId xmlns:p14="http://schemas.microsoft.com/office/powerpoint/2010/main" val="291099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15</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AG LABHAIRT LE DO PHÁISTE FAOIN MÉID A DHÉANANN SÉ AR LÍNE</a:t>
            </a:r>
            <a:endParaRPr lang="ga"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0" i="0" u="none" baseline="0">
                <a:hlinkClick r:id="rId3"/>
              </a:rPr>
              <a:t>https://vimeo.com/353996493</a:t>
            </a:r>
            <a:endParaRPr lang="ga"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4" name="Picture 3">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220" y="838711"/>
            <a:ext cx="4302549" cy="2452222"/>
          </a:xfrm>
          <a:prstGeom prst="rect">
            <a:avLst/>
          </a:prstGeom>
        </p:spPr>
      </p:pic>
    </p:spTree>
    <p:extLst>
      <p:ext uri="{BB962C8B-B14F-4D97-AF65-F5344CB8AC3E}">
        <p14:creationId xmlns:p14="http://schemas.microsoft.com/office/powerpoint/2010/main" val="315642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16</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Socraigh teorainneacha soiléire</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3.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COMHAONTAÍGÍ RIALACHA</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8" name="TextBox 17"/>
          <p:cNvSpPr txBox="1"/>
          <p:nvPr/>
        </p:nvSpPr>
        <p:spPr>
          <a:xfrm>
            <a:off x="6098208" y="3460546"/>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Lean na rialacha! </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Bíodh comhrá dhá bhealach agaibh</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0" name="Picture 19" descr="Webwise-Primary-D7K-FA-2-web-1.png"/>
          <p:cNvPicPr>
            <a:picLocks noChangeAspect="1"/>
          </p:cNvPicPr>
          <p:nvPr/>
        </p:nvPicPr>
        <p:blipFill rotWithShape="1">
          <a:blip r:embed="rId8">
            <a:extLst>
              <a:ext uri="{28A0092B-C50C-407E-A947-70E740481C1C}">
                <a14:useLocalDpi xmlns:a14="http://schemas.microsoft.com/office/drawing/2010/main" val="0"/>
              </a:ext>
            </a:extLst>
          </a:blip>
          <a:srcRect l="13635" r="672"/>
          <a:stretch/>
        </p:blipFill>
        <p:spPr>
          <a:xfrm>
            <a:off x="945444" y="1382890"/>
            <a:ext cx="3894667" cy="2822221"/>
          </a:xfrm>
          <a:prstGeom prst="rect">
            <a:avLst/>
          </a:prstGeom>
        </p:spPr>
      </p:pic>
    </p:spTree>
    <p:extLst>
      <p:ext uri="{BB962C8B-B14F-4D97-AF65-F5344CB8AC3E}">
        <p14:creationId xmlns:p14="http://schemas.microsoft.com/office/powerpoint/2010/main" val="26372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1067320"/>
            <a:ext cx="3327080" cy="2089267"/>
            <a:chOff x="5780346" y="2557499"/>
            <a:chExt cx="3327080" cy="2089267"/>
          </a:xfrm>
        </p:grpSpPr>
        <p:sp>
          <p:nvSpPr>
            <p:cNvPr id="10" name="TextBox 9"/>
            <p:cNvSpPr txBox="1"/>
            <p:nvPr/>
          </p:nvSpPr>
          <p:spPr>
            <a:xfrm>
              <a:off x="6464522" y="4167693"/>
              <a:ext cx="2642904" cy="300082"/>
            </a:xfrm>
            <a:prstGeom prst="rect">
              <a:avLst/>
            </a:prstGeom>
            <a:noFill/>
          </p:spPr>
          <p:txBody>
            <a:bodyPr wrap="square" rtlCol="0">
              <a:spAutoFit/>
            </a:bodyPr>
            <a:lstStyle/>
            <a:p>
              <a:pPr algn="l" rtl="0"/>
              <a:r>
                <a:rPr lang="ga" sz="1350" b="1" i="0" u="none" baseline="0">
                  <a:solidFill>
                    <a:prstClr val="black"/>
                  </a:solidFill>
                  <a:latin typeface="Montserrat Light" panose="020B0604020202020204" charset="0"/>
                  <a:ea typeface="Roboto Light" charset="0"/>
                  <a:cs typeface="Roboto Light" charset="0"/>
                </a:rPr>
                <a:t>COMHAONTAÍGÍ TEORAINNEACHA</a:t>
              </a:r>
              <a:endParaRPr lang="ga" sz="1350" dirty="0">
                <a:solidFill>
                  <a:prstClr val="black"/>
                </a:solidFill>
                <a:latin typeface="Montserrat Light" panose="020B0604020202020204" charset="0"/>
                <a:ea typeface="Roboto Light" charset="0"/>
                <a:cs typeface="Roboto Light" charset="0"/>
              </a:endParaRPr>
            </a:p>
          </p:txBody>
        </p:sp>
        <p:sp>
          <p:nvSpPr>
            <p:cNvPr id="11" name="TextBox 10"/>
            <p:cNvSpPr txBox="1"/>
            <p:nvPr/>
          </p:nvSpPr>
          <p:spPr>
            <a:xfrm>
              <a:off x="6464523" y="3380262"/>
              <a:ext cx="1928980" cy="507831"/>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ÚSÁID RIALÚCHÁIN TUISMITHEOIRÍ</a:t>
              </a:r>
            </a:p>
          </p:txBody>
        </p:sp>
        <p:sp>
          <p:nvSpPr>
            <p:cNvPr id="12" name="TextBox 11"/>
            <p:cNvSpPr txBox="1"/>
            <p:nvPr/>
          </p:nvSpPr>
          <p:spPr>
            <a:xfrm>
              <a:off x="6464522" y="2580941"/>
              <a:ext cx="2160027"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SEICEÁIL AN RÁTÁIL AOISE</a:t>
              </a: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454584" y="297201"/>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CLUICHÍ </a:t>
            </a:r>
            <a:r>
              <a:rPr lang="ga" sz="2250" b="1" i="0" u="none" baseline="0">
                <a:latin typeface="Montserrat" panose="020B0604020202020204" charset="0"/>
                <a:ea typeface="Roboto Light" panose="02000000000000000000" pitchFamily="2" charset="0"/>
                <a:cs typeface="Oswald" panose="02000503000000000000" pitchFamily="2" charset="0"/>
              </a:rPr>
              <a:t>AR LÍNE: </a:t>
            </a:r>
            <a:r>
              <a:rPr lang="ga" sz="2250" b="1" i="0" u="none" baseline="0">
                <a:solidFill>
                  <a:srgbClr val="F05E43"/>
                </a:solidFill>
                <a:latin typeface="Montserrat" panose="020B0604020202020204" charset="0"/>
                <a:ea typeface="Roboto Light" panose="02000000000000000000" pitchFamily="2" charset="0"/>
                <a:cs typeface="Oswald" panose="02000503000000000000" pitchFamily="2" charset="0"/>
              </a:rPr>
              <a:t>RUDAÍ LE CUR SAN ÁIREAMH</a:t>
            </a:r>
            <a:endParaRPr lang="ga" sz="2250"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grpSp>
        <p:nvGrpSpPr>
          <p:cNvPr id="17" name="Group 16"/>
          <p:cNvGrpSpPr/>
          <p:nvPr/>
        </p:nvGrpSpPr>
        <p:grpSpPr>
          <a:xfrm>
            <a:off x="626012" y="732907"/>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0" name="TextBox 19"/>
          <p:cNvSpPr txBox="1"/>
          <p:nvPr/>
        </p:nvSpPr>
        <p:spPr>
          <a:xfrm>
            <a:off x="6401592" y="3484656"/>
            <a:ext cx="2642904" cy="507831"/>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BÍODH A FHIOS AGAT CÉ LEIS A bhFUIL SIAD AG IMIRT?</a:t>
            </a:r>
          </a:p>
        </p:txBody>
      </p:sp>
      <p:sp>
        <p:nvSpPr>
          <p:cNvPr id="21" name="Oval 20"/>
          <p:cNvSpPr/>
          <p:nvPr/>
        </p:nvSpPr>
        <p:spPr>
          <a:xfrm>
            <a:off x="5717417" y="3461214"/>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2" name="Picture 6" descr="https://apollo2.dl.playstation.net/cdn/EP4433/NPEB01899_00/FREE_CONTENTmdfqwosijtoBs1YWk4qK/720_PowerRangers_Shot1_Megazo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182" y="1067320"/>
            <a:ext cx="4061033" cy="2827046"/>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071" y="4739690"/>
            <a:ext cx="1570022" cy="219244"/>
          </a:xfrm>
          <a:prstGeom prst="rect">
            <a:avLst/>
          </a:prstGeom>
        </p:spPr>
      </p:pic>
      <p:pic>
        <p:nvPicPr>
          <p:cNvPr id="25" name="Shape 98"/>
          <p:cNvPicPr preferRelativeResize="0"/>
          <p:nvPr/>
        </p:nvPicPr>
        <p:blipFill rotWithShape="1">
          <a:blip r:embed="rId7">
            <a:alphaModFix/>
          </a:blip>
          <a:srcRect/>
          <a:stretch/>
        </p:blipFill>
        <p:spPr>
          <a:xfrm>
            <a:off x="1387640" y="4739691"/>
            <a:ext cx="503451" cy="219243"/>
          </a:xfrm>
          <a:prstGeom prst="rect">
            <a:avLst/>
          </a:prstGeom>
          <a:noFill/>
          <a:ln>
            <a:noFill/>
          </a:ln>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689" y="4708492"/>
            <a:ext cx="395055" cy="264707"/>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9744" y="4675982"/>
            <a:ext cx="814061" cy="3297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18</a:t>
            </a:fld>
            <a:endParaRPr/>
          </a:p>
        </p:txBody>
      </p:sp>
      <p:sp>
        <p:nvSpPr>
          <p:cNvPr id="21" name="1 Marcador de texto"/>
          <p:cNvSpPr txBox="1">
            <a:spLocks/>
          </p:cNvSpPr>
          <p:nvPr/>
        </p:nvSpPr>
        <p:spPr>
          <a:xfrm>
            <a:off x="249692" y="156170"/>
            <a:ext cx="6408047"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dirty="0">
                <a:latin typeface="Montserrat" panose="020B0604020202020204" charset="0"/>
                <a:ea typeface="Montserrat" panose="020B0604020202020204" charset="0"/>
                <a:cs typeface="Montserrat" panose="020B0604020202020204" charset="0"/>
              </a:rPr>
              <a:t>FÍSEÁN </a:t>
            </a:r>
            <a:r>
              <a:rPr lang="ga" b="1" i="0" u="none" baseline="0" dirty="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dirty="0">
                <a:solidFill>
                  <a:srgbClr val="FF0000"/>
                </a:solidFill>
                <a:latin typeface="Montserrat" panose="020B0604020202020204" charset="0"/>
                <a:ea typeface="Montserrat" panose="020B0604020202020204" charset="0"/>
                <a:cs typeface="Montserrat" panose="020B0604020202020204" charset="0"/>
              </a:rPr>
              <a:t>AG TEACHT AR CHOMHAONTÚ MAIDIR LE HÚSÁID </a:t>
            </a:r>
            <a:br>
              <a:rPr lang="ga" b="1" i="0" u="none" baseline="0" dirty="0">
                <a:solidFill>
                  <a:srgbClr val="FF0000"/>
                </a:solidFill>
                <a:latin typeface="Montserrat" panose="020B0604020202020204" charset="0"/>
                <a:ea typeface="Montserrat" panose="020B0604020202020204" charset="0"/>
                <a:cs typeface="Montserrat" panose="020B0604020202020204" charset="0"/>
              </a:rPr>
            </a:br>
            <a:r>
              <a:rPr lang="ga" b="1" i="0" u="none" baseline="0" dirty="0">
                <a:solidFill>
                  <a:srgbClr val="FF0000"/>
                </a:solidFill>
                <a:latin typeface="Montserrat" panose="020B0604020202020204" charset="0"/>
                <a:ea typeface="Montserrat" panose="020B0604020202020204" charset="0"/>
                <a:cs typeface="Montserrat" panose="020B0604020202020204" charset="0"/>
              </a:rPr>
              <a:t>NA TEICNEOLAÍOCHTA SA BHAILE </a:t>
            </a:r>
            <a:endParaRPr lang="ga"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0" i="0" u="none" baseline="0">
                <a:hlinkClick r:id="rId3"/>
              </a:rPr>
              <a:t>https://vimeo.com/200804832</a:t>
            </a:r>
            <a:endParaRPr lang="ga"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2" name="Picture 1">
            <a:hlinkClick r:id="rId3"/>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282" y="829056"/>
            <a:ext cx="4368990" cy="2438400"/>
          </a:xfrm>
          <a:prstGeom prst="rect">
            <a:avLst/>
          </a:prstGeom>
        </p:spPr>
      </p:pic>
    </p:spTree>
    <p:extLst>
      <p:ext uri="{BB962C8B-B14F-4D97-AF65-F5344CB8AC3E}">
        <p14:creationId xmlns:p14="http://schemas.microsoft.com/office/powerpoint/2010/main" val="402433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19</a:t>
            </a:fld>
            <a:endParaRPr/>
          </a:p>
        </p:txBody>
      </p:sp>
      <p:grpSp>
        <p:nvGrpSpPr>
          <p:cNvPr id="7" name="Group 6"/>
          <p:cNvGrpSpPr/>
          <p:nvPr/>
        </p:nvGrpSpPr>
        <p:grpSpPr>
          <a:xfrm>
            <a:off x="5378589" y="1772578"/>
            <a:ext cx="3328774" cy="2089267"/>
            <a:chOff x="5778652" y="2557499"/>
            <a:chExt cx="3328774" cy="2089267"/>
          </a:xfrm>
        </p:grpSpPr>
        <p:sp>
          <p:nvSpPr>
            <p:cNvPr id="8" name="TextBox 7"/>
            <p:cNvSpPr txBox="1"/>
            <p:nvPr/>
          </p:nvSpPr>
          <p:spPr>
            <a:xfrm>
              <a:off x="6464522" y="3452091"/>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Coinnigh guaim ort féin</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4.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CUARDAIGH CÚNAMH</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8" name="TextBox 17"/>
          <p:cNvSpPr txBox="1"/>
          <p:nvPr/>
        </p:nvSpPr>
        <p:spPr>
          <a:xfrm>
            <a:off x="6098208" y="3460546"/>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Seachain na toirmisc iomlána</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Cuir do pháiste ar a shuaimhneas</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179" t="-624" r="-1516" b="2163"/>
          <a:stretch/>
        </p:blipFill>
        <p:spPr>
          <a:xfrm>
            <a:off x="993913" y="1357456"/>
            <a:ext cx="3826726" cy="2856735"/>
          </a:xfrm>
          <a:prstGeom prst="rect">
            <a:avLst/>
          </a:prstGeom>
        </p:spPr>
      </p:pic>
    </p:spTree>
    <p:extLst>
      <p:ext uri="{BB962C8B-B14F-4D97-AF65-F5344CB8AC3E}">
        <p14:creationId xmlns:p14="http://schemas.microsoft.com/office/powerpoint/2010/main" val="98009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ga" sz="6000" b="1" i="0" u="none" baseline="0">
                <a:solidFill>
                  <a:srgbClr val="F64646"/>
                </a:solidFill>
              </a:rPr>
              <a:t>Dia duit!</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ga" sz="1800" b="1" i="0" u="none" baseline="0">
                <a:latin typeface="Montserrat"/>
                <a:ea typeface="Montserrat"/>
                <a:cs typeface="Montserrat"/>
                <a:sym typeface="Montserrat"/>
              </a:rPr>
              <a:t>Is mise CUIR AINM LEIS:</a:t>
            </a:r>
          </a:p>
          <a:p>
            <a:pPr marL="0" lvl="0" indent="0" algn="l" rtl="0">
              <a:buNone/>
            </a:pPr>
            <a:endParaRPr lang="ga" sz="1400" dirty="0">
              <a:latin typeface="Montserrat"/>
              <a:ea typeface="Montserrat"/>
              <a:cs typeface="Montserrat"/>
              <a:sym typeface="Montserrat"/>
            </a:endParaRPr>
          </a:p>
          <a:p>
            <a:pPr marL="0" lvl="0" indent="0" algn="l" rtl="0">
              <a:buNone/>
            </a:pPr>
            <a:r>
              <a:rPr lang="ga" sz="1400" b="0" i="0" u="none" baseline="0">
                <a:latin typeface="Montserrat"/>
                <a:ea typeface="Montserrat"/>
                <a:cs typeface="Montserrat"/>
                <a:sym typeface="Montserrat"/>
              </a:rPr>
              <a:t>Á chómhaoiniú ag an Aontas Eorpach - an tSaoráid um Chónascadh na hEorpa &amp; an Roinn Oideachais agus Scileanna.</a:t>
            </a:r>
          </a:p>
          <a:p>
            <a:pPr marL="0" lvl="0" indent="0" algn="l" rtl="0">
              <a:buNone/>
            </a:pPr>
            <a:endParaRPr lang="ga" sz="1400" dirty="0">
              <a:latin typeface="Montserrat"/>
              <a:ea typeface="Montserrat"/>
              <a:cs typeface="Montserrat"/>
              <a:sym typeface="Montserrat"/>
            </a:endParaRPr>
          </a:p>
          <a:p>
            <a:pPr marL="0" indent="0" algn="just" rtl="0">
              <a:buNone/>
            </a:pPr>
            <a:r>
              <a:rPr lang="ga" sz="1200" b="1" i="0" u="none" baseline="0">
                <a:latin typeface="Arial" panose="020B0604020202020204" pitchFamily="34" charset="0"/>
                <a:ea typeface="Arial" panose="020B0604020202020204" pitchFamily="34" charset="0"/>
                <a:cs typeface="Arial" panose="020B0604020202020204" pitchFamily="34" charset="0"/>
              </a:rPr>
              <a:t>Is é príomhchuspóir na ceardlainne seo chun eolas agus scileanna a chur ar fáil do na tuismitheoirí chun tacú le gníomhaíocht a bpáistí ar líne.</a:t>
            </a:r>
            <a:endParaRPr lang="ga" sz="1200" b="1" dirty="0">
              <a:latin typeface="PT Sans" panose="020B0604020202020204" charset="0"/>
              <a:ea typeface="Roboto Light" panose="02000000000000000000" pitchFamily="2" charset="0"/>
              <a:cs typeface="Roboto Light" panose="02000000000000000000" pitchFamily="2" charset="0"/>
            </a:endParaRPr>
          </a:p>
          <a:p>
            <a:pPr marL="0" lvl="0" indent="0" algn="l" rtl="0">
              <a:spcBef>
                <a:spcPts val="600"/>
              </a:spcBef>
              <a:spcAft>
                <a:spcPts val="0"/>
              </a:spcAft>
              <a:buNone/>
            </a:pPr>
            <a:endParaRPr lang="ga" sz="1800" b="1" dirty="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solidFill>
                  <a:schemeClr val="lt1"/>
                </a:solidFill>
              </a:rPr>
              <a:t>2</a:t>
            </a:fld>
            <a:endParaRPr>
              <a:solidFill>
                <a:schemeClr val="lt1"/>
              </a:solidFill>
            </a:endParaRPr>
          </a:p>
        </p:txBody>
      </p:sp>
      <p:pic>
        <p:nvPicPr>
          <p:cNvPr id="644" name="Shape 644"/>
          <p:cNvPicPr preferRelativeResize="0"/>
          <p:nvPr/>
        </p:nvPicPr>
        <p:blipFill>
          <a:blip r:embed="rId3">
            <a:extLst>
              <a:ext uri="{28A0092B-C50C-407E-A947-70E740481C1C}">
                <a14:useLocalDpi xmlns:a14="http://schemas.microsoft.com/office/drawing/2010/main" val="0"/>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778" y="288113"/>
            <a:ext cx="2228246" cy="49267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933" y="4845495"/>
            <a:ext cx="1570022" cy="219244"/>
          </a:xfrm>
          <a:prstGeom prst="rect">
            <a:avLst/>
          </a:prstGeom>
        </p:spPr>
      </p:pic>
      <p:pic>
        <p:nvPicPr>
          <p:cNvPr id="14" name="Shape 98"/>
          <p:cNvPicPr preferRelativeResize="0"/>
          <p:nvPr/>
        </p:nvPicPr>
        <p:blipFill rotWithShape="1">
          <a:blip r:embed="rId6">
            <a:alphaModFix/>
          </a:blip>
          <a:srcRect/>
          <a:stretch/>
        </p:blipFill>
        <p:spPr>
          <a:xfrm>
            <a:off x="102502" y="4845496"/>
            <a:ext cx="503451" cy="219243"/>
          </a:xfrm>
          <a:prstGeom prst="rect">
            <a:avLst/>
          </a:prstGeom>
          <a:noFill/>
          <a:ln>
            <a:noFill/>
          </a:ln>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551" y="4814297"/>
            <a:ext cx="395055" cy="26470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4606" y="4781787"/>
            <a:ext cx="814061" cy="3297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20</a:t>
            </a:fld>
            <a:endParaRPr/>
          </a:p>
        </p:txBody>
      </p:sp>
      <p:sp>
        <p:nvSpPr>
          <p:cNvPr id="21" name="1 Marcador de texto"/>
          <p:cNvSpPr txBox="1">
            <a:spLocks/>
          </p:cNvSpPr>
          <p:nvPr/>
        </p:nvSpPr>
        <p:spPr>
          <a:xfrm>
            <a:off x="249692" y="156170"/>
            <a:ext cx="6370262"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dirty="0">
                <a:latin typeface="Montserrat" panose="020B0604020202020204" charset="0"/>
                <a:ea typeface="Montserrat" panose="020B0604020202020204" charset="0"/>
                <a:cs typeface="Montserrat" panose="020B0604020202020204" charset="0"/>
              </a:rPr>
              <a:t>FÍSEÁN </a:t>
            </a:r>
            <a:r>
              <a:rPr lang="ga" b="1" i="0" u="none" baseline="0" dirty="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dirty="0">
                <a:solidFill>
                  <a:srgbClr val="FF0000"/>
                </a:solidFill>
                <a:latin typeface="Montserrat" panose="020B0604020202020204" charset="0"/>
                <a:ea typeface="Montserrat" panose="020B0604020202020204" charset="0"/>
                <a:cs typeface="Montserrat" panose="020B0604020202020204" charset="0"/>
              </a:rPr>
              <a:t>CÉARD ATÁ LE DÉANAMH MÁ THÉANN RUD ÉIGIN IN AIMHRÉIDH AR LÍNE</a:t>
            </a:r>
            <a:endParaRPr lang="ga" b="1" dirty="0">
              <a:solidFill>
                <a:srgbClr val="FF0000"/>
              </a:solidFill>
              <a:latin typeface="Montserrat" panose="020B0604020202020204" charset="0"/>
            </a:endParaRPr>
          </a:p>
        </p:txBody>
      </p:sp>
      <p:sp>
        <p:nvSpPr>
          <p:cNvPr id="5" name="Rectangle 4"/>
          <p:cNvSpPr/>
          <p:nvPr/>
        </p:nvSpPr>
        <p:spPr>
          <a:xfrm>
            <a:off x="679659" y="4658229"/>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0" i="0" u="none" baseline="0">
                <a:hlinkClick r:id="rId3"/>
              </a:rPr>
              <a:t>https://vimeo.com/354004510</a:t>
            </a:r>
            <a:endParaRPr lang="ga" b="1" dirty="0">
              <a:latin typeface="Montserrat" panose="020B0604020202020204"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627321"/>
            <a:ext cx="4625744" cy="40330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193" t="1435" r="5044"/>
          <a:stretch/>
        </p:blipFill>
        <p:spPr>
          <a:xfrm>
            <a:off x="1341120" y="804672"/>
            <a:ext cx="4315968" cy="2521041"/>
          </a:xfrm>
          <a:prstGeom prst="rect">
            <a:avLst/>
          </a:prstGeom>
        </p:spPr>
      </p:pic>
    </p:spTree>
    <p:extLst>
      <p:ext uri="{BB962C8B-B14F-4D97-AF65-F5344CB8AC3E}">
        <p14:creationId xmlns:p14="http://schemas.microsoft.com/office/powerpoint/2010/main" val="275931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21</a:t>
            </a:fld>
            <a:endParaRPr/>
          </a:p>
        </p:txBody>
      </p:sp>
      <p:grpSp>
        <p:nvGrpSpPr>
          <p:cNvPr id="7" name="Group 6"/>
          <p:cNvGrpSpPr/>
          <p:nvPr/>
        </p:nvGrpSpPr>
        <p:grpSpPr>
          <a:xfrm>
            <a:off x="5378589" y="1772578"/>
            <a:ext cx="3359135" cy="2089267"/>
            <a:chOff x="5778652" y="2557499"/>
            <a:chExt cx="3359135" cy="2089267"/>
          </a:xfrm>
        </p:grpSpPr>
        <p:sp>
          <p:nvSpPr>
            <p:cNvPr id="8" name="TextBox 7"/>
            <p:cNvSpPr txBox="1"/>
            <p:nvPr/>
          </p:nvSpPr>
          <p:spPr>
            <a:xfrm>
              <a:off x="6494883" y="3455574"/>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Lean na rialacha</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2977467" y="292662"/>
            <a:ext cx="5804195"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dirty="0">
                <a:solidFill>
                  <a:srgbClr val="3D3D3D"/>
                </a:solidFill>
                <a:latin typeface="Montserrat" panose="020B0604020202020204" charset="0"/>
                <a:ea typeface="Roboto Light" panose="02000000000000000000" pitchFamily="2" charset="0"/>
                <a:cs typeface="Oswald" panose="02000503000000000000" pitchFamily="2" charset="0"/>
              </a:rPr>
              <a:t>5. </a:t>
            </a:r>
            <a:r>
              <a:rPr lang="ga" sz="2250" b="1" i="0" u="none" baseline="0" dirty="0">
                <a:solidFill>
                  <a:srgbClr val="00B0F0"/>
                </a:solidFill>
                <a:latin typeface="Montserrat" panose="020B0604020202020204" charset="0"/>
                <a:ea typeface="Roboto Light" panose="02000000000000000000" pitchFamily="2" charset="0"/>
                <a:cs typeface="Oswald" panose="02000503000000000000" pitchFamily="2" charset="0"/>
              </a:rPr>
              <a:t>TABHAIR CEANNAIREACHT LE DEA-SHAMPLA</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8" name="TextBox 17"/>
          <p:cNvSpPr txBox="1"/>
          <p:nvPr/>
        </p:nvSpPr>
        <p:spPr>
          <a:xfrm>
            <a:off x="6015421" y="3460546"/>
            <a:ext cx="2910620"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Cuir meas agus toiliú chun cinn</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Léirigh dea‑iompar </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15969" t="1086" r="18344" b="1870"/>
          <a:stretch/>
        </p:blipFill>
        <p:spPr>
          <a:xfrm>
            <a:off x="908909" y="1389872"/>
            <a:ext cx="3951800" cy="2840222"/>
          </a:xfrm>
          <a:prstGeom prst="rect">
            <a:avLst/>
          </a:prstGeom>
        </p:spPr>
      </p:pic>
    </p:spTree>
    <p:extLst>
      <p:ext uri="{BB962C8B-B14F-4D97-AF65-F5344CB8AC3E}">
        <p14:creationId xmlns:p14="http://schemas.microsoft.com/office/powerpoint/2010/main" val="366849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22</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DÉAN BEART DE RÉIR DO BHRIATHAIR </a:t>
            </a:r>
            <a:endParaRPr lang="ga" b="1" dirty="0">
              <a:solidFill>
                <a:srgbClr val="FF0000"/>
              </a:solidFill>
              <a:latin typeface="Montserrat" panose="020B0604020202020204" charset="0"/>
            </a:endParaRPr>
          </a:p>
        </p:txBody>
      </p:sp>
      <p:sp>
        <p:nvSpPr>
          <p:cNvPr id="5" name="Rectangle 4"/>
          <p:cNvSpPr/>
          <p:nvPr/>
        </p:nvSpPr>
        <p:spPr>
          <a:xfrm>
            <a:off x="691851" y="4442074"/>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5441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23</a:t>
            </a:fld>
            <a:endParaRPr/>
          </a:p>
        </p:txBody>
      </p:sp>
      <p:grpSp>
        <p:nvGrpSpPr>
          <p:cNvPr id="7" name="Group 6"/>
          <p:cNvGrpSpPr/>
          <p:nvPr/>
        </p:nvGrpSpPr>
        <p:grpSpPr>
          <a:xfrm>
            <a:off x="5378589" y="1772578"/>
            <a:ext cx="3526871" cy="2089267"/>
            <a:chOff x="5778652" y="2557499"/>
            <a:chExt cx="3526871" cy="2089267"/>
          </a:xfrm>
        </p:grpSpPr>
        <p:sp>
          <p:nvSpPr>
            <p:cNvPr id="8" name="TextBox 7"/>
            <p:cNvSpPr txBox="1"/>
            <p:nvPr/>
          </p:nvSpPr>
          <p:spPr>
            <a:xfrm>
              <a:off x="6494882" y="3455574"/>
              <a:ext cx="2810641"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Déan taiscéalaíocht ar an idirlíon le chéile.</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92D050"/>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6.</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 AR DEIREADH, BÍ PÁIRTEACH!</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7">
            <a:alphaModFix/>
          </a:blip>
          <a:srcRect/>
          <a:stretch/>
        </p:blipFill>
        <p:spPr>
          <a:xfrm>
            <a:off x="2898512" y="4720805"/>
            <a:ext cx="503451" cy="219243"/>
          </a:xfrm>
          <a:prstGeom prst="rect">
            <a:avLst/>
          </a:prstGeom>
          <a:noFill/>
          <a:ln>
            <a:noFill/>
          </a:ln>
        </p:spPr>
      </p:pic>
      <p:sp>
        <p:nvSpPr>
          <p:cNvPr id="26" name="TextBox 25"/>
          <p:cNvSpPr txBox="1"/>
          <p:nvPr/>
        </p:nvSpPr>
        <p:spPr>
          <a:xfrm>
            <a:off x="6015421" y="1873794"/>
            <a:ext cx="2766242"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Is uirlis iontach é an t‑idirlíon!</a:t>
            </a:r>
            <a:endParaRPr lang="ga" sz="1350" dirty="0">
              <a:solidFill>
                <a:schemeClr val="bg2">
                  <a:lumMod val="75000"/>
                </a:schemeClr>
              </a:solidFill>
              <a:latin typeface="Montserrat Light" panose="020B0604020202020204" charset="0"/>
              <a:ea typeface="Roboto Light" charset="0"/>
              <a:cs typeface="Roboto Light" charset="0"/>
            </a:endParaRPr>
          </a:p>
        </p:txBody>
      </p:sp>
      <p:sp>
        <p:nvSpPr>
          <p:cNvPr id="20" name="TextBox 19"/>
          <p:cNvSpPr txBox="1"/>
          <p:nvPr/>
        </p:nvSpPr>
        <p:spPr>
          <a:xfrm>
            <a:off x="6094819" y="3460546"/>
            <a:ext cx="2921959"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Bí rannpháirteach i </a:t>
            </a:r>
          </a:p>
          <a:p>
            <a:pPr algn="l" rtl="0"/>
            <a:r>
              <a:rPr lang="ga" sz="1350" b="0" i="0" u="none" baseline="0">
                <a:solidFill>
                  <a:schemeClr val="bg2">
                    <a:lumMod val="75000"/>
                  </a:schemeClr>
                </a:solidFill>
                <a:latin typeface="Montserrat Light" panose="020B0604020202020204" charset="0"/>
                <a:ea typeface="Roboto Light" charset="0"/>
                <a:cs typeface="Roboto Light" charset="0"/>
              </a:rPr>
              <a:t>Lá na Sábháilteachta Idirlín</a:t>
            </a:r>
            <a:endParaRPr lang="ga" sz="1350" dirty="0">
              <a:solidFill>
                <a:schemeClr val="bg2">
                  <a:lumMod val="75000"/>
                </a:schemeClr>
              </a:solidFill>
              <a:latin typeface="Montserrat Light" panose="020B0604020202020204" charset="0"/>
              <a:ea typeface="Roboto Light" charset="0"/>
              <a:cs typeface="Roboto Light"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795" r="9431"/>
          <a:stretch/>
        </p:blipFill>
        <p:spPr>
          <a:xfrm>
            <a:off x="985961" y="1380446"/>
            <a:ext cx="3824577" cy="2835569"/>
          </a:xfrm>
          <a:prstGeom prst="rect">
            <a:avLst/>
          </a:prstGeom>
        </p:spPr>
      </p:pic>
    </p:spTree>
    <p:extLst>
      <p:ext uri="{BB962C8B-B14F-4D97-AF65-F5344CB8AC3E}">
        <p14:creationId xmlns:p14="http://schemas.microsoft.com/office/powerpoint/2010/main" val="347034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07358" y="1030108"/>
            <a:ext cx="2870975" cy="2778631"/>
          </a:xfrm>
        </p:spPr>
        <p:txBody>
          <a:bodyPr>
            <a:normAutofit fontScale="25000" lnSpcReduction="20000"/>
          </a:bodyPr>
          <a:lstStyle/>
          <a:p>
            <a:pPr algn="l" rtl="0"/>
            <a:r>
              <a:rPr lang="ga" sz="4400" b="1" i="0" u="none" baseline="0" dirty="0">
                <a:latin typeface="Montserrat" panose="020B0604020202020204" charset="0"/>
                <a:ea typeface="Montserrat" panose="020B0604020202020204" charset="0"/>
                <a:cs typeface="Montserrat" panose="020B0604020202020204" charset="0"/>
              </a:rPr>
              <a:t>Téigh chuig lch.18 de lámhleabhar Webwise do Thuismitheoirí ina bhfuil comhairle le fáil ar an gcomhairle cheart le cur ar a bpáiste faoin gcibearbhulaíocht. </a:t>
            </a:r>
            <a:endParaRPr lang="ga" sz="4400" b="1" dirty="0">
              <a:latin typeface="Montserrat" panose="020B0604020202020204" charset="0"/>
            </a:endParaRPr>
          </a:p>
          <a:p>
            <a:pPr algn="l" rtl="0"/>
            <a:r>
              <a:rPr lang="ga" sz="4400" b="1" i="0" u="none" baseline="0" dirty="0">
                <a:latin typeface="Montserrat" panose="020B0604020202020204" charset="0"/>
                <a:ea typeface="Montserrat" panose="020B0604020202020204" charset="0"/>
                <a:cs typeface="Montserrat" panose="020B0604020202020204" charset="0"/>
              </a:rPr>
              <a:t>Caithigí cúpla nóiméad i mbeirteanna chun scrúdú a dhéanamh ar an gcomhairle agus tagaigí ar chomhaontú ar roinnt céimeanna a thógfaidís faoin méid is féidir le tuismitheoir a dhéanamh más rud é go bhfuil bulaíocht á déanamh ar a pháiste ar líne.</a:t>
            </a:r>
          </a:p>
          <a:p>
            <a:endParaRPr lang="ga" dirty="0"/>
          </a:p>
        </p:txBody>
      </p:sp>
      <p:sp>
        <p:nvSpPr>
          <p:cNvPr id="4" name="Slide Number Placeholder 3"/>
          <p:cNvSpPr>
            <a:spLocks noGrp="1"/>
          </p:cNvSpPr>
          <p:nvPr>
            <p:ph type="sldNum" idx="12"/>
          </p:nvPr>
        </p:nvSpPr>
        <p:spPr/>
        <p:txBody>
          <a:bodyPr>
            <a:normAutofit/>
          </a:bodyPr>
          <a:lstStyle/>
          <a:p>
            <a:pPr marL="0" lvl="0" indent="0" algn="r" rtl="0">
              <a:spcBef>
                <a:spcPts val="0"/>
              </a:spcBef>
              <a:spcAft>
                <a:spcPts val="0"/>
              </a:spcAft>
              <a:buNone/>
            </a:pPr>
            <a:fld id="{00000000-1234-1234-1234-123412341234}" type="slidenum">
              <a:rPr/>
              <a:t>24</a:t>
            </a:fld>
            <a:endParaRPr lang="ga"/>
          </a:p>
        </p:txBody>
      </p:sp>
      <p:sp>
        <p:nvSpPr>
          <p:cNvPr id="5" name="2 Marcador de texto"/>
          <p:cNvSpPr txBox="1">
            <a:spLocks/>
          </p:cNvSpPr>
          <p:nvPr/>
        </p:nvSpPr>
        <p:spPr>
          <a:xfrm>
            <a:off x="1524001" y="150083"/>
            <a:ext cx="7529124" cy="473313"/>
          </a:xfrm>
          <a:prstGeom prst="rect">
            <a:avLst/>
          </a:prstGeom>
          <a:noFill/>
          <a:ln>
            <a:noFill/>
          </a:ln>
        </p:spPr>
        <p:txBody>
          <a:bodyPr spcFirstLastPara="1" wrap="square" lIns="91425" tIns="91425" rIns="91425" bIns="91425" anchor="t" anchorCtr="0">
            <a:normAutofit fontScale="77500" lnSpcReduction="20000"/>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indent="0" algn="r" rtl="0">
              <a:buFont typeface="Montserrat Light"/>
              <a:buNone/>
            </a:pPr>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D379AC"/>
                </a:solidFill>
                <a:latin typeface="Montserrat" panose="020B0604020202020204" charset="0"/>
                <a:ea typeface="Montserrat" panose="020B0604020202020204" charset="0"/>
                <a:cs typeface="Montserrat" panose="020B0604020202020204" charset="0"/>
              </a:rPr>
              <a:t>CUMARSÁID MHEASÚIL</a:t>
            </a:r>
          </a:p>
        </p:txBody>
      </p:sp>
      <p:sp>
        <p:nvSpPr>
          <p:cNvPr id="6" name="Rectangle 5"/>
          <p:cNvSpPr/>
          <p:nvPr/>
        </p:nvSpPr>
        <p:spPr>
          <a:xfrm>
            <a:off x="679659" y="4658229"/>
            <a:ext cx="7114839" cy="307777"/>
          </a:xfrm>
          <a:prstGeom prst="rect">
            <a:avLst/>
          </a:prstGeom>
        </p:spPr>
        <p:txBody>
          <a:bodyPr wrap="square">
            <a:norm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0" i="0" u="none" baseline="0">
                <a:hlinkClick r:id="rId3"/>
              </a:rPr>
              <a:t>https://vimeo.com/359094916</a:t>
            </a:r>
            <a:endParaRPr lang="ga" b="1" dirty="0">
              <a:latin typeface="Montserrat" panose="020B060402020202020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2623" y="1024127"/>
            <a:ext cx="4170625" cy="3636263"/>
          </a:xfrm>
          <a:prstGeom prst="rect">
            <a:avLst/>
          </a:prstGeom>
        </p:spPr>
      </p:pic>
      <p:pic>
        <p:nvPicPr>
          <p:cNvPr id="9" name="Picture 8">
            <a:hlinkClick r:id="rId3"/>
          </p:cNvPr>
          <p:cNvPicPr>
            <a:picLocks noChangeAspect="1"/>
          </p:cNvPicPr>
          <p:nvPr/>
        </p:nvPicPr>
        <p:blipFill rotWithShape="1">
          <a:blip r:embed="rId5">
            <a:extLst>
              <a:ext uri="{28A0092B-C50C-407E-A947-70E740481C1C}">
                <a14:useLocalDpi xmlns:a14="http://schemas.microsoft.com/office/drawing/2010/main" val="0"/>
              </a:ext>
            </a:extLst>
          </a:blip>
          <a:srcRect l="1760" t="22830" r="545" b="-2020"/>
          <a:stretch/>
        </p:blipFill>
        <p:spPr>
          <a:xfrm>
            <a:off x="1341120" y="1146047"/>
            <a:ext cx="3877056" cy="2389843"/>
          </a:xfrm>
          <a:prstGeom prst="rect">
            <a:avLst/>
          </a:prstGeom>
        </p:spPr>
      </p:pic>
    </p:spTree>
    <p:extLst>
      <p:ext uri="{BB962C8B-B14F-4D97-AF65-F5344CB8AC3E}">
        <p14:creationId xmlns:p14="http://schemas.microsoft.com/office/powerpoint/2010/main" val="333097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a:t>25</a:t>
            </a:fld>
            <a:endParaRPr lang="ga"/>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rtl="0">
              <a:buNone/>
            </a:pPr>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D379AC"/>
                </a:solidFill>
                <a:latin typeface="Montserrat" panose="020B0604020202020204" charset="0"/>
                <a:ea typeface="Montserrat" panose="020B0604020202020204" charset="0"/>
                <a:cs typeface="Montserrat" panose="020B0604020202020204" charset="0"/>
              </a:rPr>
              <a:t>MACHNAMH</a:t>
            </a:r>
          </a:p>
        </p:txBody>
      </p:sp>
      <p:sp>
        <p:nvSpPr>
          <p:cNvPr id="13" name="35 Rectángulo"/>
          <p:cNvSpPr/>
          <p:nvPr/>
        </p:nvSpPr>
        <p:spPr>
          <a:xfrm>
            <a:off x="1379291" y="983846"/>
            <a:ext cx="4279264" cy="2982056"/>
          </a:xfrm>
          <a:prstGeom prst="rect">
            <a:avLst/>
          </a:prstGeom>
        </p:spPr>
        <p:txBody>
          <a:bodyPr wrap="square" lIns="90636" tIns="45318" rIns="90636" bIns="45318" anchor="ctr">
            <a:spAutoFit/>
          </a:bodyPr>
          <a:lstStyle/>
          <a:p>
            <a:pPr algn="l" defTabSz="1208493" rtl="0">
              <a:lnSpc>
                <a:spcPct val="150000"/>
              </a:lnSpc>
            </a:pPr>
            <a:r>
              <a:rPr lang="ga" b="1" i="0" u="none" baseline="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Smaoinigh siar ar chuid de na saincheisteanna ar labhair muid fúthu inniu:</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Rialúcháin Tuismitheoirí </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Tréimhse ar Líne a Bhainistiú</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Rialacha a shocrú maidir le húsáid na teicneolaíochta</a:t>
            </a:r>
          </a:p>
          <a:p>
            <a:pPr marL="342900" indent="-342900" algn="l" defTabSz="1208493" rtl="0">
              <a:lnSpc>
                <a:spcPct val="150000"/>
              </a:lnSpc>
              <a:buFont typeface="Arial"/>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Cluichíocht ar Líne</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Ag labhairt le do pháiste faoi shábháilteacht ar líne</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Déan beart de réir do bhriathair:</a:t>
            </a:r>
          </a:p>
          <a:p>
            <a:pPr marL="342900" indent="-342900" algn="l" defTabSz="1208493" rtl="0">
              <a:lnSpc>
                <a:spcPct val="150000"/>
              </a:lnSpc>
              <a:buAutoNum type="arabicPeriod"/>
            </a:pPr>
            <a:r>
              <a:rPr lang="ga"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Cumarsáid Mheasúil</a:t>
            </a:r>
          </a:p>
        </p:txBody>
      </p:sp>
      <p:sp>
        <p:nvSpPr>
          <p:cNvPr id="14" name="37 Rectángulo"/>
          <p:cNvSpPr/>
          <p:nvPr/>
        </p:nvSpPr>
        <p:spPr>
          <a:xfrm>
            <a:off x="860778" y="4140025"/>
            <a:ext cx="4797778" cy="1024597"/>
          </a:xfrm>
          <a:prstGeom prst="rect">
            <a:avLst/>
          </a:prstGeom>
        </p:spPr>
        <p:txBody>
          <a:bodyPr wrap="square" lIns="90636" tIns="45318" rIns="90636" bIns="45318">
            <a:spAutoFit/>
          </a:bodyPr>
          <a:lstStyle/>
          <a:p>
            <a:pPr algn="l" defTabSz="1208493" rtl="0">
              <a:lnSpc>
                <a:spcPct val="150000"/>
              </a:lnSpc>
            </a:pPr>
            <a:r>
              <a:rPr lang="ga" b="1"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Cruthaigh liosta de na gníomhartha a cheapann tú a chabhróidh le do pháistí eispéireas níos dearfaí a bheith acu ar líne.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9744" y="612132"/>
            <a:ext cx="2869144" cy="45313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7576" r="4258"/>
          <a:stretch/>
        </p:blipFill>
        <p:spPr>
          <a:xfrm>
            <a:off x="6378222" y="1062194"/>
            <a:ext cx="1890889" cy="3425140"/>
          </a:xfrm>
          <a:prstGeom prst="rect">
            <a:avLst/>
          </a:prstGeom>
        </p:spPr>
      </p:pic>
    </p:spTree>
    <p:extLst>
      <p:ext uri="{BB962C8B-B14F-4D97-AF65-F5344CB8AC3E}">
        <p14:creationId xmlns:p14="http://schemas.microsoft.com/office/powerpoint/2010/main" val="10103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26</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pic>
        <p:nvPicPr>
          <p:cNvPr id="6" name="Picture 5"/>
          <p:cNvPicPr>
            <a:picLocks noChangeAspect="1"/>
          </p:cNvPicPr>
          <p:nvPr/>
        </p:nvPicPr>
        <p:blipFill rotWithShape="1">
          <a:blip r:embed="rId4"/>
          <a:srcRect l="12901" r="8980"/>
          <a:stretch/>
        </p:blipFill>
        <p:spPr>
          <a:xfrm>
            <a:off x="1178805" y="1057676"/>
            <a:ext cx="5387248" cy="3611034"/>
          </a:xfrm>
          <a:prstGeom prst="rect">
            <a:avLst/>
          </a:prstGeom>
        </p:spPr>
      </p:pic>
      <p:sp>
        <p:nvSpPr>
          <p:cNvPr id="25" name="Rectangle 24"/>
          <p:cNvSpPr/>
          <p:nvPr/>
        </p:nvSpPr>
        <p:spPr>
          <a:xfrm>
            <a:off x="4664889" y="349052"/>
            <a:ext cx="4479111" cy="646331"/>
          </a:xfrm>
          <a:prstGeom prst="rect">
            <a:avLst/>
          </a:prstGeom>
        </p:spPr>
        <p:txBody>
          <a:bodyPr wrap="none">
            <a:spAutoFit/>
          </a:bodyPr>
          <a:lstStyle/>
          <a:p>
            <a:pPr algn="l" rtl="0"/>
            <a:r>
              <a:rPr lang="ga" sz="1800" b="1" i="0" u="none" baseline="0" dirty="0">
                <a:solidFill>
                  <a:srgbClr val="00B0F0"/>
                </a:solidFill>
                <a:latin typeface="Montserrat" panose="020B0604020202020204" charset="0"/>
                <a:ea typeface="Montserrat" panose="020B0604020202020204" charset="0"/>
                <a:cs typeface="Montserrat" panose="020B0604020202020204" charset="0"/>
              </a:rPr>
              <a:t>TACAÍOCHTAÍ DO THUISMITHEOIRÍ:</a:t>
            </a:r>
          </a:p>
          <a:p>
            <a:pPr algn="r" rtl="0"/>
            <a:r>
              <a:rPr lang="ga" sz="1800" b="1" i="0" u="none" baseline="0" dirty="0">
                <a:latin typeface="Montserrat" panose="020B0604020202020204" charset="0"/>
                <a:ea typeface="Montserrat" panose="020B0604020202020204" charset="0"/>
                <a:cs typeface="Montserrat" panose="020B0604020202020204" charset="0"/>
              </a:rPr>
              <a:t> NPC.IE</a:t>
            </a:r>
            <a:endParaRPr lang="ga" dirty="0"/>
          </a:p>
        </p:txBody>
      </p:sp>
    </p:spTree>
    <p:extLst>
      <p:ext uri="{BB962C8B-B14F-4D97-AF65-F5344CB8AC3E}">
        <p14:creationId xmlns:p14="http://schemas.microsoft.com/office/powerpoint/2010/main" val="3529000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Déan treoirlínte a aontú </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3" name="TextBox 12"/>
            <p:cNvSpPr txBox="1"/>
            <p:nvPr/>
          </p:nvSpPr>
          <p:spPr>
            <a:xfrm>
              <a:off x="6464523" y="3482749"/>
              <a:ext cx="2160026"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Gabh i mbun an chomhrá</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4" name="TextBox 13"/>
            <p:cNvSpPr txBox="1"/>
            <p:nvPr/>
          </p:nvSpPr>
          <p:spPr>
            <a:xfrm>
              <a:off x="6464522" y="2581689"/>
              <a:ext cx="2160027" cy="507831"/>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Tabhair cuairt ar Webwise.ie/ga/tuismitheoiri </a:t>
              </a:r>
              <a:endParaRPr lang="ga" sz="1350" dirty="0">
                <a:solidFill>
                  <a:schemeClr val="tx1">
                    <a:lumMod val="65000"/>
                    <a:lumOff val="35000"/>
                  </a:schemeClr>
                </a:solidFill>
                <a:latin typeface="Montserrat" panose="020B0604020202020204" charset="0"/>
                <a:ea typeface="Roboto Light" charset="0"/>
                <a:cs typeface="Roboto Light" charset="0"/>
              </a:endParaRP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NA CHÉAD </a:t>
            </a:r>
            <a:r>
              <a:rPr lang="ga" sz="2250" b="1" i="0" u="none" baseline="0">
                <a:latin typeface="Montserrat" panose="020B0604020202020204" charset="0"/>
                <a:ea typeface="Roboto Light" panose="02000000000000000000" pitchFamily="2" charset="0"/>
                <a:cs typeface="Oswald" panose="02000503000000000000" pitchFamily="2" charset="0"/>
              </a:rPr>
              <a:t>CHÉIMEANNA EILE</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algn="l" rtl="0" fontAlgn="base"/>
            <a:r>
              <a:rPr lang="ga" sz="1350" b="0" i="0" u="none" baseline="0">
                <a:solidFill>
                  <a:schemeClr val="tx1">
                    <a:lumMod val="65000"/>
                    <a:lumOff val="35000"/>
                  </a:schemeClr>
                </a:solidFill>
                <a:latin typeface="Montserrat"/>
                <a:ea typeface="Montserrat"/>
                <a:cs typeface="Montserrat"/>
              </a:rPr>
              <a:t>Coinnigh suas chun dáta.. </a:t>
            </a:r>
          </a:p>
          <a:p>
            <a:pPr algn="l" rtl="0" fontAlgn="base"/>
            <a:r>
              <a:rPr lang="ga" sz="1350" b="0" i="0" u="none" baseline="0">
                <a:solidFill>
                  <a:schemeClr val="tx1">
                    <a:lumMod val="65000"/>
                    <a:lumOff val="35000"/>
                  </a:schemeClr>
                </a:solidFill>
                <a:latin typeface="Montserrat"/>
                <a:ea typeface="Montserrat"/>
                <a:cs typeface="Montserrat"/>
              </a:rPr>
              <a:t>Lean Webwise Éire </a:t>
            </a:r>
            <a:endParaRPr lang="ga"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0188"/>
          <a:stretch/>
        </p:blipFill>
        <p:spPr>
          <a:xfrm>
            <a:off x="917089" y="1384262"/>
            <a:ext cx="3807312" cy="2826143"/>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92" y="4799955"/>
            <a:ext cx="1570022" cy="219244"/>
          </a:xfrm>
          <a:prstGeom prst="rect">
            <a:avLst/>
          </a:prstGeom>
        </p:spPr>
      </p:pic>
      <p:pic>
        <p:nvPicPr>
          <p:cNvPr id="25" name="Shape 96"/>
          <p:cNvPicPr preferRelativeResize="0"/>
          <p:nvPr/>
        </p:nvPicPr>
        <p:blipFill rotWithShape="1">
          <a:blip r:embed="rId7">
            <a:alphaModFix/>
          </a:blip>
          <a:srcRect/>
          <a:stretch/>
        </p:blipFill>
        <p:spPr>
          <a:xfrm>
            <a:off x="2224314" y="4799955"/>
            <a:ext cx="409679" cy="219244"/>
          </a:xfrm>
          <a:prstGeom prst="rect">
            <a:avLst/>
          </a:prstGeom>
          <a:noFill/>
          <a:ln>
            <a:noFill/>
          </a:ln>
        </p:spPr>
      </p:pic>
      <p:pic>
        <p:nvPicPr>
          <p:cNvPr id="30" name="Shape 98"/>
          <p:cNvPicPr preferRelativeResize="0"/>
          <p:nvPr/>
        </p:nvPicPr>
        <p:blipFill rotWithShape="1">
          <a:blip r:embed="rId8">
            <a:alphaModFix/>
          </a:blip>
          <a:srcRect/>
          <a:stretch/>
        </p:blipFill>
        <p:spPr>
          <a:xfrm>
            <a:off x="150841" y="4799956"/>
            <a:ext cx="503451" cy="219243"/>
          </a:xfrm>
          <a:prstGeom prst="rect">
            <a:avLst/>
          </a:prstGeom>
          <a:noFill/>
          <a:ln>
            <a:noFill/>
          </a:ln>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3993" y="4766932"/>
            <a:ext cx="395055" cy="264707"/>
          </a:xfrm>
          <a:prstGeom prst="rect">
            <a:avLst/>
          </a:prstGeom>
        </p:spPr>
      </p:pic>
    </p:spTree>
    <p:extLst>
      <p:ext uri="{BB962C8B-B14F-4D97-AF65-F5344CB8AC3E}">
        <p14:creationId xmlns:p14="http://schemas.microsoft.com/office/powerpoint/2010/main" val="2551797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623119"/>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GO RAIBH MAITH AGAIBH! </a:t>
            </a:r>
          </a:p>
          <a:p>
            <a:pPr algn="ctr" defTabSz="906370" rtl="0"/>
            <a:r>
              <a:rPr lang="ga" sz="2250" b="1" i="0" u="none" baseline="0">
                <a:latin typeface="Montserrat" panose="020B0604020202020204" charset="0"/>
                <a:ea typeface="Roboto Light" panose="02000000000000000000" pitchFamily="2" charset="0"/>
                <a:cs typeface="Oswald" panose="02000503000000000000" pitchFamily="2" charset="0"/>
              </a:rPr>
              <a:t>AON CHEIST? </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algn="l" defTabSz="914202" rtl="0">
              <a:buClr>
                <a:srgbClr val="000000"/>
              </a:buClr>
              <a:buSzPct val="25000"/>
            </a:pPr>
            <a:r>
              <a:rPr lang="ga" b="1" i="0" u="none" baseline="0">
                <a:solidFill>
                  <a:srgbClr val="000000"/>
                </a:solidFill>
                <a:latin typeface="Arial"/>
                <a:ea typeface="Arial"/>
                <a:cs typeface="Arial"/>
                <a:sym typeface="Arial"/>
              </a:rPr>
              <a:t>© Webwise_Ireland</a:t>
            </a:r>
            <a:endParaRPr lang="ga"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algn="l" defTabSz="914202" rtl="0">
              <a:buClr>
                <a:srgbClr val="000000"/>
              </a:buClr>
              <a:buSzPct val="25000"/>
            </a:pPr>
            <a:r>
              <a:rPr lang="ga" sz="1200" b="0" i="0" u="none" baseline="0">
                <a:solidFill>
                  <a:srgbClr val="000000"/>
                </a:solidFill>
                <a:latin typeface="Calibri"/>
                <a:ea typeface="Calibri"/>
                <a:cs typeface="Calibri"/>
                <a:sym typeface="Calibri"/>
              </a:rPr>
              <a:t>Cuirtear an saothar seo ar fáil faoi théarmaí Cheadúnas Aitreabúideachta-Comhroinnte 3.0 Creative Commons </a:t>
            </a:r>
            <a:r>
              <a:rPr lang="ga" sz="1200" b="0" i="0" u="none" baseline="0">
                <a:solidFill>
                  <a:srgbClr val="0000FF"/>
                </a:solidFill>
                <a:latin typeface="Calibri"/>
                <a:ea typeface="Calibri"/>
                <a:cs typeface="Calibri"/>
                <a:sym typeface="Calibri"/>
                <a:hlinkClick r:id="rId5"/>
              </a:rPr>
              <a:t>http://creativecommons.org/licenses/by-sa/3.0/ie/</a:t>
            </a:r>
            <a:r>
              <a:rPr lang="ga" sz="1200" b="0" i="0" u="none" baseline="0">
                <a:solidFill>
                  <a:srgbClr val="000000"/>
                </a:solidFill>
                <a:latin typeface="Calibri"/>
                <a:ea typeface="Calibri"/>
                <a:cs typeface="Calibri"/>
                <a:sym typeface="Calibri"/>
              </a:rPr>
              <a:t>. Féadfaidh tú an t-ábhar seo a úsáid agus a athúsáid (ní áirítear íomhánna agus lógónna) saor in aisce in aon fhormáid nó meán is mian leat, faoi théarmaí Cheadúnas Aitreabúideachta-Comhroinnte Creative Commons.</a:t>
            </a:r>
          </a:p>
        </p:txBody>
      </p:sp>
      <p:sp>
        <p:nvSpPr>
          <p:cNvPr id="32" name="Shape 140"/>
          <p:cNvSpPr txBox="1">
            <a:spLocks noGrp="1"/>
          </p:cNvSpPr>
          <p:nvPr>
            <p:ph type="body" idx="1"/>
          </p:nvPr>
        </p:nvSpPr>
        <p:spPr>
          <a:xfrm>
            <a:off x="632922" y="2735651"/>
            <a:ext cx="8229600" cy="1578599"/>
          </a:xfrm>
          <a:prstGeom prst="rect">
            <a:avLst/>
          </a:prstGeom>
          <a:noFill/>
          <a:ln>
            <a:noFill/>
          </a:ln>
        </p:spPr>
        <p:txBody>
          <a:bodyPr vert="horz" lIns="91405" tIns="45690" rIns="91405" bIns="45690" rtlCol="0" anchor="t" anchorCtr="0">
            <a:noAutofit/>
          </a:bodyPr>
          <a:lstStyle/>
          <a:p>
            <a:pPr marL="0" indent="0" algn="ctr" rtl="0">
              <a:spcBef>
                <a:spcPts val="0"/>
              </a:spcBef>
              <a:buClr>
                <a:schemeClr val="dk1"/>
              </a:buClr>
              <a:buSzPct val="25000"/>
              <a:buNone/>
            </a:pPr>
            <a:r>
              <a:rPr lang="ga" sz="2400" b="0" i="0" u="sng" baseline="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rtl="0">
              <a:spcBef>
                <a:spcPts val="0"/>
              </a:spcBef>
              <a:buClr>
                <a:schemeClr val="dk1"/>
              </a:buClr>
              <a:buSzPct val="25000"/>
              <a:buNone/>
            </a:pPr>
            <a:r>
              <a:rPr lang="ga" sz="2400" b="0" i="0" u="none" baseline="0">
                <a:solidFill>
                  <a:schemeClr val="dk1"/>
                </a:solidFill>
                <a:latin typeface="Calibri"/>
                <a:ea typeface="Calibri"/>
                <a:cs typeface="Calibri"/>
                <a:sym typeface="Calibri"/>
                <a:hlinkClick r:id="rId7"/>
              </a:rPr>
              <a:t>www.npc.ie</a:t>
            </a:r>
            <a:endParaRPr lang="ga" sz="2400" dirty="0">
              <a:solidFill>
                <a:schemeClr val="dk1"/>
              </a:solidFill>
              <a:latin typeface="Calibri"/>
              <a:ea typeface="Calibri"/>
              <a:cs typeface="Calibri"/>
              <a:sym typeface="Calibri"/>
            </a:endParaRPr>
          </a:p>
          <a:p>
            <a:pPr marL="0" indent="0" algn="ctr" rtl="0">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rtl="0">
              <a:spcBef>
                <a:spcPts val="0"/>
              </a:spcBef>
              <a:buClr>
                <a:schemeClr val="dk1"/>
              </a:buClr>
              <a:buSzPct val="25000"/>
              <a:buNone/>
            </a:pPr>
            <a:br>
              <a:rPr lang="ga" sz="2400">
                <a:solidFill>
                  <a:schemeClr val="dk1"/>
                </a:solidFill>
                <a:latin typeface="Calibri"/>
                <a:ea typeface="Calibri"/>
                <a:cs typeface="Calibri"/>
                <a:sym typeface="Calibri"/>
              </a:rPr>
            </a:br>
            <a:endParaRPr lang="ga" sz="2400" dirty="0">
              <a:solidFill>
                <a:schemeClr val="dk1"/>
              </a:solidFill>
              <a:latin typeface="Calibri"/>
              <a:ea typeface="Calibri"/>
              <a:cs typeface="Calibri"/>
              <a:sym typeface="Calibri"/>
            </a:endParaRPr>
          </a:p>
          <a:p>
            <a:pPr marL="342826" indent="-139670" algn="l" rtl="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7944" y="216313"/>
            <a:ext cx="1570022" cy="219244"/>
          </a:xfrm>
          <a:prstGeom prst="rect">
            <a:avLst/>
          </a:prstGeom>
        </p:spPr>
      </p:pic>
      <p:pic>
        <p:nvPicPr>
          <p:cNvPr id="16" name="Shape 98"/>
          <p:cNvPicPr preferRelativeResize="0"/>
          <p:nvPr/>
        </p:nvPicPr>
        <p:blipFill rotWithShape="1">
          <a:blip r:embed="rId9">
            <a:alphaModFix/>
          </a:blip>
          <a:srcRect/>
          <a:stretch/>
        </p:blipFill>
        <p:spPr>
          <a:xfrm>
            <a:off x="5726513" y="216314"/>
            <a:ext cx="503451" cy="219243"/>
          </a:xfrm>
          <a:prstGeom prst="rect">
            <a:avLst/>
          </a:prstGeom>
          <a:noFill/>
          <a:ln>
            <a:noFill/>
          </a:ln>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3562" y="185115"/>
            <a:ext cx="395055" cy="264707"/>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8617" y="152605"/>
            <a:ext cx="814061" cy="329725"/>
          </a:xfrm>
          <a:prstGeom prst="rect">
            <a:avLst/>
          </a:prstGeom>
        </p:spPr>
      </p:pic>
    </p:spTree>
    <p:extLst>
      <p:ext uri="{BB962C8B-B14F-4D97-AF65-F5344CB8AC3E}">
        <p14:creationId xmlns:p14="http://schemas.microsoft.com/office/powerpoint/2010/main" val="258060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lgn="l" rtl="0">
              <a:buNone/>
            </a:pPr>
            <a:r>
              <a:rPr lang="ga" sz="2800" b="0" i="1" u="none" baseline="0"/>
              <a:t>Imní is mó do Thuismitheoirí in Éirinn: cibearbhulaíocht, ag caitheamh an iomarca ama ar líne, mealltóireacht/dúshaothrú idirlín agus fáil ar ábhar neamhoiriúnach.</a:t>
            </a:r>
            <a:endParaRPr lang="ga" sz="1600" dirty="0"/>
          </a:p>
          <a:p>
            <a:pPr marL="0" lvl="0" indent="0" algn="r" rtl="0">
              <a:buNone/>
            </a:pPr>
            <a:endParaRPr lang="ga" sz="1600" dirty="0"/>
          </a:p>
          <a:p>
            <a:pPr marL="0" lvl="0" indent="0" algn="r" rtl="0">
              <a:buNone/>
            </a:pPr>
            <a:r>
              <a:rPr lang="ga" sz="1600" b="0" i="1" u="none" baseline="0">
                <a:solidFill>
                  <a:srgbClr val="EEA116"/>
                </a:solidFill>
              </a:rPr>
              <a:t>Webwise // Suirbhé Tuismitheoireachta CNT 2017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266" y="4764403"/>
            <a:ext cx="1570022" cy="219244"/>
          </a:xfrm>
          <a:prstGeom prst="rect">
            <a:avLst/>
          </a:prstGeom>
        </p:spPr>
      </p:pic>
      <p:pic>
        <p:nvPicPr>
          <p:cNvPr id="13" name="Shape 98"/>
          <p:cNvPicPr preferRelativeResize="0"/>
          <p:nvPr/>
        </p:nvPicPr>
        <p:blipFill rotWithShape="1">
          <a:blip r:embed="rId5">
            <a:alphaModFix/>
          </a:blip>
          <a:srcRect/>
          <a:stretch/>
        </p:blipFill>
        <p:spPr>
          <a:xfrm>
            <a:off x="5827835" y="4764404"/>
            <a:ext cx="503451" cy="219243"/>
          </a:xfrm>
          <a:prstGeom prst="rect">
            <a:avLst/>
          </a:prstGeom>
          <a:noFill/>
          <a:ln>
            <a:noFill/>
          </a:ln>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4884" y="4733205"/>
            <a:ext cx="395055" cy="26470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9939" y="4700695"/>
            <a:ext cx="814061" cy="329725"/>
          </a:xfrm>
          <a:prstGeom prst="rect">
            <a:avLst/>
          </a:prstGeom>
        </p:spPr>
      </p:pic>
    </p:spTree>
    <p:extLst>
      <p:ext uri="{BB962C8B-B14F-4D97-AF65-F5344CB8AC3E}">
        <p14:creationId xmlns:p14="http://schemas.microsoft.com/office/powerpoint/2010/main" val="495804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ga" sz="1000" b="0" i="0" u="none" baseline="0">
                <a:solidFill>
                  <a:srgbClr val="999999"/>
                </a:solidFill>
                <a:latin typeface="Montserrat Light"/>
                <a:ea typeface="Montserrat Light"/>
                <a:cs typeface="Montserrat Light"/>
                <a:sym typeface="Montserrat Light"/>
              </a:rPr>
              <a:t>Cuir do ghabháil scáileáin anseo</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00C0F3"/>
                </a:solidFill>
                <a:latin typeface="Montserrat" panose="020B0604020202020204" charset="0"/>
                <a:ea typeface="Montserrat" panose="020B0604020202020204" charset="0"/>
                <a:cs typeface="Montserrat" panose="020B0604020202020204" charset="0"/>
              </a:rPr>
              <a:t>BUNTÁISTÍ A BHAINEANN LEIS AN IDIRLÍON DO PHÁISTÍ</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algn="l" defTabSz="1208493" rtl="0">
              <a:lnSpc>
                <a:spcPct val="150000"/>
              </a:lnSpc>
            </a:pPr>
            <a:r>
              <a:rPr lang="ga" sz="1400" b="0" i="0" u="none" baseline="0">
                <a:solidFill>
                  <a:srgbClr val="F05E43"/>
                </a:solidFill>
                <a:latin typeface="Montserrat" panose="020B0604020202020204" charset="0"/>
                <a:ea typeface="Segoe UI" panose="020B0502040204020203" pitchFamily="34" charset="0"/>
                <a:cs typeface="Helvetica" panose="020B0604020202020204" pitchFamily="34" charset="0"/>
              </a:rPr>
              <a:t>CUIMHNIGH GUR MÓ NA BUNTÁISTÍ NÁ NA RIOSCAÍ!</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rtl="0">
              <a:lnSpc>
                <a:spcPct val="125000"/>
              </a:lnSpc>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Bíodh is gur údar imní bailí é go bhféadfadh páistí an iomarca ama a chaitheamh ar líne, ag féachaint ar ábhar nach bhfuil oiriúnach agus ag caint le daoine a bhfuil sé i gceist acu dochar a dhéanamh dóibh nó leas a bhaint astu, tá sé chomh soiléir céanna go dtugann an t‑idirlíon deiseanna iontacha dár bpáistí.</a:t>
            </a:r>
            <a:endParaRPr lang="ga"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algn="l" defTabSz="1208493" rtl="0">
              <a:lnSpc>
                <a:spcPct val="150000"/>
              </a:lnSpc>
            </a:pPr>
            <a:r>
              <a:rPr lang="ga" sz="1200" b="1" i="0" u="none" baseline="0">
                <a:solidFill>
                  <a:srgbClr val="F05E43"/>
                </a:solidFill>
                <a:latin typeface="Montserrat" panose="020B0604020202020204" charset="0"/>
                <a:ea typeface="Segoe UI" panose="020B0502040204020203" pitchFamily="34" charset="0"/>
                <a:cs typeface="Helvetica" panose="020B0604020202020204" pitchFamily="34" charset="0"/>
              </a:rPr>
              <a:t>Cad iad na príomhbhuntáistí a bhaineann le húsáid idirlín do pháistí, dar leat?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942" y="4551052"/>
            <a:ext cx="2228246" cy="492670"/>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6208" y="4753581"/>
            <a:ext cx="1570022" cy="219244"/>
          </a:xfrm>
          <a:prstGeom prst="rect">
            <a:avLst/>
          </a:prstGeom>
        </p:spPr>
      </p:pic>
      <p:pic>
        <p:nvPicPr>
          <p:cNvPr id="29" name="Shape 98"/>
          <p:cNvPicPr preferRelativeResize="0"/>
          <p:nvPr/>
        </p:nvPicPr>
        <p:blipFill rotWithShape="1">
          <a:blip r:embed="rId5">
            <a:alphaModFix/>
          </a:blip>
          <a:srcRect/>
          <a:stretch/>
        </p:blipFill>
        <p:spPr>
          <a:xfrm>
            <a:off x="3474777" y="4753582"/>
            <a:ext cx="503451" cy="219243"/>
          </a:xfrm>
          <a:prstGeom prst="rect">
            <a:avLst/>
          </a:prstGeom>
          <a:noFill/>
          <a:ln>
            <a:noFill/>
          </a:ln>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1826" y="4722383"/>
            <a:ext cx="395055" cy="264707"/>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6881" y="4689873"/>
            <a:ext cx="814061" cy="329725"/>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26053" t="350" r="14786" b="-350"/>
          <a:stretch/>
        </p:blipFill>
        <p:spPr>
          <a:xfrm>
            <a:off x="536448" y="1027401"/>
            <a:ext cx="2596896" cy="3478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3" name="Shape 6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5</a:t>
            </a:fld>
            <a:endParaRPr/>
          </a:p>
        </p:txBody>
      </p:sp>
      <p:sp>
        <p:nvSpPr>
          <p:cNvPr id="7" name="TextBox 6"/>
          <p:cNvSpPr txBox="1"/>
          <p:nvPr/>
        </p:nvSpPr>
        <p:spPr>
          <a:xfrm>
            <a:off x="6549658" y="3382466"/>
            <a:ext cx="2160027" cy="715581"/>
          </a:xfrm>
          <a:prstGeom prst="rect">
            <a:avLst/>
          </a:prstGeom>
          <a:noFill/>
        </p:spPr>
        <p:txBody>
          <a:bodyPr wrap="square" rtlCol="0">
            <a:spAutoFit/>
          </a:bodyPr>
          <a:lstStyle/>
          <a:p>
            <a:pPr algn="l" rtl="0"/>
            <a:r>
              <a:rPr lang="ga" sz="1350" b="0" i="0" u="none" baseline="0">
                <a:latin typeface="Roboto Light" charset="0"/>
                <a:ea typeface="Roboto Light" charset="0"/>
                <a:cs typeface="Roboto Light" charset="0"/>
              </a:rPr>
              <a:t>BÍODH A FHIOS AGAT CAD A DHÉANFAIDH TÚ MÁ THÉANN RUDAÍ IN AIMHRÉIDH!</a:t>
            </a:r>
          </a:p>
        </p:txBody>
      </p:sp>
      <p:sp>
        <p:nvSpPr>
          <p:cNvPr id="8" name="TextBox 7"/>
          <p:cNvSpPr txBox="1"/>
          <p:nvPr/>
        </p:nvSpPr>
        <p:spPr>
          <a:xfrm>
            <a:off x="6549658" y="2595035"/>
            <a:ext cx="1928980" cy="507831"/>
          </a:xfrm>
          <a:prstGeom prst="rect">
            <a:avLst/>
          </a:prstGeom>
          <a:noFill/>
        </p:spPr>
        <p:txBody>
          <a:bodyPr wrap="square" rtlCol="0">
            <a:spAutoFit/>
          </a:bodyPr>
          <a:lstStyle/>
          <a:p>
            <a:pPr algn="l" rtl="0"/>
            <a:r>
              <a:rPr lang="ga" sz="1350" b="0" i="0" u="none" baseline="0">
                <a:latin typeface="Roboto Light" charset="0"/>
                <a:ea typeface="Roboto Light" charset="0"/>
                <a:cs typeface="Roboto Light" charset="0"/>
              </a:rPr>
              <a:t>CUIR AN CUARDACH SÁBHÁILTE AR SIÚL</a:t>
            </a:r>
          </a:p>
        </p:txBody>
      </p:sp>
      <p:sp>
        <p:nvSpPr>
          <p:cNvPr id="9" name="TextBox 8"/>
          <p:cNvSpPr txBox="1"/>
          <p:nvPr/>
        </p:nvSpPr>
        <p:spPr>
          <a:xfrm>
            <a:off x="6549658" y="1859804"/>
            <a:ext cx="2160027" cy="507831"/>
          </a:xfrm>
          <a:prstGeom prst="rect">
            <a:avLst/>
          </a:prstGeom>
          <a:noFill/>
        </p:spPr>
        <p:txBody>
          <a:bodyPr wrap="square" rtlCol="0">
            <a:spAutoFit/>
          </a:bodyPr>
          <a:lstStyle/>
          <a:p>
            <a:pPr algn="l" rtl="0"/>
            <a:r>
              <a:rPr lang="ga" sz="1350" b="0" i="0" u="none" baseline="0">
                <a:latin typeface="Roboto Light" charset="0"/>
                <a:ea typeface="Roboto Light" charset="0"/>
                <a:cs typeface="Roboto Light" charset="0"/>
              </a:rPr>
              <a:t>ÚSÁID RIALÚCHÁIN TUISMITHEOIRÍ</a:t>
            </a:r>
          </a:p>
        </p:txBody>
      </p:sp>
      <p:sp>
        <p:nvSpPr>
          <p:cNvPr id="10" name="Oval 9"/>
          <p:cNvSpPr/>
          <p:nvPr/>
        </p:nvSpPr>
        <p:spPr>
          <a:xfrm>
            <a:off x="5865482" y="2600351"/>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latin typeface="Roboto Light" charset="0"/>
              <a:ea typeface="Roboto Light" charset="0"/>
              <a:cs typeface="Roboto Light" charset="0"/>
            </a:endParaRPr>
          </a:p>
        </p:txBody>
      </p:sp>
      <p:sp>
        <p:nvSpPr>
          <p:cNvPr id="11" name="Oval 10"/>
          <p:cNvSpPr/>
          <p:nvPr/>
        </p:nvSpPr>
        <p:spPr>
          <a:xfrm>
            <a:off x="5865482" y="1836362"/>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latin typeface="Roboto Light" charset="0"/>
              <a:ea typeface="Roboto Light" charset="0"/>
              <a:cs typeface="Roboto Light" charset="0"/>
            </a:endParaRPr>
          </a:p>
        </p:txBody>
      </p:sp>
      <p:sp>
        <p:nvSpPr>
          <p:cNvPr id="12" name="Oval 11"/>
          <p:cNvSpPr/>
          <p:nvPr/>
        </p:nvSpPr>
        <p:spPr>
          <a:xfrm>
            <a:off x="5865482" y="3359024"/>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latin typeface="Roboto Light" charset="0"/>
              <a:ea typeface="Roboto Light" charset="0"/>
              <a:cs typeface="Roboto Light" charset="0"/>
            </a:endParaRPr>
          </a:p>
        </p:txBody>
      </p:sp>
      <p:sp>
        <p:nvSpPr>
          <p:cNvPr id="13" name="1 Marcador de texto"/>
          <p:cNvSpPr txBox="1">
            <a:spLocks/>
          </p:cNvSpPr>
          <p:nvPr/>
        </p:nvSpPr>
        <p:spPr>
          <a:xfrm>
            <a:off x="315325" y="19062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CÉIMEANNA PRAITICIÚLA </a:t>
            </a:r>
            <a:r>
              <a:rPr lang="ga" sz="2250" b="1" i="0" u="none" baseline="0">
                <a:solidFill>
                  <a:srgbClr val="FFCA01"/>
                </a:solidFill>
                <a:latin typeface="Montserrat" panose="020B0604020202020204" charset="0"/>
                <a:ea typeface="Roboto Light" panose="02000000000000000000" pitchFamily="2" charset="0"/>
                <a:cs typeface="Oswald" panose="02000503000000000000" pitchFamily="2" charset="0"/>
              </a:rPr>
              <a:t>DO THUISMITHEOIRÍ </a:t>
            </a:r>
            <a:endParaRPr lang="ga" sz="2250" dirty="0">
              <a:solidFill>
                <a:srgbClr val="FFCA01"/>
              </a:solidFill>
              <a:latin typeface="Montserrat" panose="020B0604020202020204" charset="0"/>
              <a:ea typeface="Roboto Light" panose="02000000000000000000" pitchFamily="2" charset="0"/>
              <a:cs typeface="Oswald" panose="02000503000000000000" pitchFamily="2" charset="0"/>
            </a:endParaRPr>
          </a:p>
        </p:txBody>
      </p:sp>
      <p:grpSp>
        <p:nvGrpSpPr>
          <p:cNvPr id="14" name="Group 13"/>
          <p:cNvGrpSpPr/>
          <p:nvPr/>
        </p:nvGrpSpPr>
        <p:grpSpPr>
          <a:xfrm>
            <a:off x="1112701" y="848189"/>
            <a:ext cx="4352445" cy="3257532"/>
            <a:chOff x="531239" y="2245625"/>
            <a:chExt cx="4710233" cy="3525314"/>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6" name="Rectangle 15"/>
            <p:cNvSpPr/>
            <p:nvPr/>
          </p:nvSpPr>
          <p:spPr>
            <a:xfrm>
              <a:off x="1109749" y="2580941"/>
              <a:ext cx="3703320" cy="2826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976" y="2722210"/>
              <a:ext cx="3570865" cy="2652272"/>
            </a:xfrm>
            <a:prstGeom prst="rect">
              <a:avLst/>
            </a:prstGeom>
          </p:spPr>
        </p:pic>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325" y="97225"/>
            <a:ext cx="2067786" cy="457192"/>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17" t="112" r="705" b="-622"/>
          <a:stretch/>
        </p:blipFill>
        <p:spPr>
          <a:xfrm>
            <a:off x="1459565" y="1160952"/>
            <a:ext cx="3644443" cy="2624790"/>
          </a:xfrm>
          <a:prstGeom prst="rect">
            <a:avLst/>
          </a:prstGeom>
        </p:spPr>
      </p:pic>
      <p:sp>
        <p:nvSpPr>
          <p:cNvPr id="27" name="Oval 26"/>
          <p:cNvSpPr/>
          <p:nvPr/>
        </p:nvSpPr>
        <p:spPr>
          <a:xfrm>
            <a:off x="5865482" y="1126749"/>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2" name="Rectangle 1"/>
          <p:cNvSpPr/>
          <p:nvPr/>
        </p:nvSpPr>
        <p:spPr>
          <a:xfrm>
            <a:off x="6549658" y="1116396"/>
            <a:ext cx="1414170" cy="523220"/>
          </a:xfrm>
          <a:prstGeom prst="rect">
            <a:avLst/>
          </a:prstGeom>
        </p:spPr>
        <p:txBody>
          <a:bodyPr wrap="none">
            <a:spAutoFit/>
          </a:bodyPr>
          <a:lstStyle/>
          <a:p>
            <a:pPr algn="l" rtl="0"/>
            <a:r>
              <a:rPr lang="ga" b="0" i="0" u="none" baseline="0">
                <a:latin typeface="Roboto Light" charset="0"/>
                <a:ea typeface="Roboto Light" charset="0"/>
                <a:cs typeface="Roboto Light" charset="0"/>
              </a:rPr>
              <a:t>TUISMITHEORA </a:t>
            </a:r>
          </a:p>
          <a:p>
            <a:pPr algn="l" rtl="0"/>
            <a:r>
              <a:rPr lang="ga" b="0" i="0" u="none" baseline="0">
                <a:latin typeface="Roboto Light" charset="0"/>
                <a:ea typeface="Roboto Light" charset="0"/>
                <a:cs typeface="Roboto Light" charset="0"/>
              </a:rPr>
              <a:t>MAOIRSEACHT</a:t>
            </a:r>
            <a:endParaRPr lang="ga" dirty="0">
              <a:latin typeface="Roboto Light" charset="0"/>
              <a:ea typeface="Roboto Light" charset="0"/>
              <a:cs typeface="Roboto Light"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5399" y="4709682"/>
            <a:ext cx="2292656" cy="320155"/>
          </a:xfrm>
          <a:prstGeom prst="rect">
            <a:avLst/>
          </a:prstGeom>
        </p:spPr>
      </p:pic>
      <p:pic>
        <p:nvPicPr>
          <p:cNvPr id="28" name="Shape 98"/>
          <p:cNvPicPr preferRelativeResize="0"/>
          <p:nvPr/>
        </p:nvPicPr>
        <p:blipFill rotWithShape="1">
          <a:blip r:embed="rId8">
            <a:alphaModFix/>
          </a:blip>
          <a:srcRect/>
          <a:stretch/>
        </p:blipFill>
        <p:spPr>
          <a:xfrm>
            <a:off x="377527" y="4749851"/>
            <a:ext cx="735174" cy="313181"/>
          </a:xfrm>
          <a:prstGeom prst="rect">
            <a:avLst/>
          </a:prstGeom>
          <a:noFill/>
          <a:ln>
            <a:noFill/>
          </a:ln>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98055" y="4676488"/>
            <a:ext cx="576887" cy="386544"/>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0368" y="4605547"/>
            <a:ext cx="1188749" cy="4814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solidFill>
                  <a:srgbClr val="FFFFFF"/>
                </a:solidFill>
              </a:rPr>
              <a:t>6</a:t>
            </a:fld>
            <a:endParaRPr>
              <a:solidFill>
                <a:srgbClr val="FFFFFF"/>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rtl="0"/>
            <a:r>
              <a:rPr lang="ga" sz="1350" b="1" i="0" u="none" baseline="0">
                <a:solidFill>
                  <a:srgbClr val="000000"/>
                </a:solidFill>
                <a:latin typeface="Roboto Light" charset="0"/>
                <a:ea typeface="Roboto Light" charset="0"/>
                <a:cs typeface="Roboto Light" charset="0"/>
              </a:rPr>
              <a:t>An bhfuil sé in am stopadh?</a:t>
            </a:r>
          </a:p>
        </p:txBody>
      </p:sp>
      <p:sp>
        <p:nvSpPr>
          <p:cNvPr id="24" name="Rectangle 23"/>
          <p:cNvSpPr/>
          <p:nvPr/>
        </p:nvSpPr>
        <p:spPr>
          <a:xfrm>
            <a:off x="4668273" y="1150179"/>
            <a:ext cx="1175322" cy="300082"/>
          </a:xfrm>
          <a:prstGeom prst="rect">
            <a:avLst/>
          </a:prstGeom>
        </p:spPr>
        <p:txBody>
          <a:bodyPr wrap="none">
            <a:spAutoFit/>
          </a:bodyPr>
          <a:lstStyle/>
          <a:p>
            <a:pPr algn="ctr" rtl="0"/>
            <a:r>
              <a:rPr lang="ga" sz="1350" b="1" i="0" u="none" baseline="0">
                <a:solidFill>
                  <a:srgbClr val="000000"/>
                </a:solidFill>
                <a:latin typeface="Roboto Light" charset="0"/>
                <a:ea typeface="Roboto Light" charset="0"/>
                <a:cs typeface="Roboto Light" charset="0"/>
              </a:rPr>
              <a:t>Comhaontaígí teorainneacha</a:t>
            </a:r>
          </a:p>
        </p:txBody>
      </p:sp>
      <p:sp>
        <p:nvSpPr>
          <p:cNvPr id="25" name="Rectangle 24"/>
          <p:cNvSpPr/>
          <p:nvPr/>
        </p:nvSpPr>
        <p:spPr>
          <a:xfrm>
            <a:off x="6974352" y="1150179"/>
            <a:ext cx="1236236" cy="300082"/>
          </a:xfrm>
          <a:prstGeom prst="rect">
            <a:avLst/>
          </a:prstGeom>
        </p:spPr>
        <p:txBody>
          <a:bodyPr wrap="none">
            <a:spAutoFit/>
          </a:bodyPr>
          <a:lstStyle/>
          <a:p>
            <a:pPr algn="ctr" rtl="0"/>
            <a:r>
              <a:rPr lang="ga" sz="1350" b="1" i="0" u="none" baseline="0">
                <a:solidFill>
                  <a:srgbClr val="000000"/>
                </a:solidFill>
                <a:latin typeface="Roboto Light" charset="0"/>
                <a:ea typeface="Roboto Light" charset="0"/>
                <a:cs typeface="Roboto Light" charset="0"/>
              </a:rPr>
              <a:t>Beart a dhéanamh de réir briathair</a:t>
            </a: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l" defTabSz="906370" rtl="0"/>
            <a:r>
              <a:rPr lang="ga" sz="2250" b="1" i="0" u="none" baseline="0">
                <a:solidFill>
                  <a:srgbClr val="3D3D3D"/>
                </a:solidFill>
                <a:latin typeface="Oswald" panose="02000503000000000000" pitchFamily="2" charset="0"/>
                <a:ea typeface="Roboto Light" panose="02000000000000000000" pitchFamily="2" charset="0"/>
                <a:cs typeface="Oswald" panose="02000503000000000000" pitchFamily="2" charset="0"/>
              </a:rPr>
              <a:t>TRÉIMHSE </a:t>
            </a:r>
            <a:r>
              <a:rPr lang="ga" sz="2250" b="1" i="0" u="none" baseline="0">
                <a:solidFill>
                  <a:srgbClr val="92D050"/>
                </a:solidFill>
                <a:latin typeface="Oswald" panose="02000503000000000000" pitchFamily="2" charset="0"/>
                <a:ea typeface="Roboto Light" panose="02000000000000000000" pitchFamily="2" charset="0"/>
                <a:cs typeface="Oswald" panose="02000503000000000000" pitchFamily="2" charset="0"/>
              </a:rPr>
              <a:t>AR LÍNE</a:t>
            </a:r>
          </a:p>
        </p:txBody>
      </p:sp>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565" y="123315"/>
            <a:ext cx="2228246" cy="492670"/>
          </a:xfrm>
          <a:prstGeom prst="rect">
            <a:avLst/>
          </a:prstGeom>
        </p:spPr>
      </p:pic>
      <p:pic>
        <p:nvPicPr>
          <p:cNvPr id="54" name="Picture 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7458" y="1750581"/>
            <a:ext cx="3047239" cy="2656811"/>
          </a:xfrm>
          <a:prstGeom prst="rect">
            <a:avLst/>
          </a:prstGeom>
        </p:spPr>
      </p:pic>
      <p:pic>
        <p:nvPicPr>
          <p:cNvPr id="55" name="Picture 54"/>
          <p:cNvPicPr>
            <a:picLocks noChangeAspect="1"/>
          </p:cNvPicPr>
          <p:nvPr/>
        </p:nvPicPr>
        <p:blipFill rotWithShape="1">
          <a:blip r:embed="rId7">
            <a:extLst>
              <a:ext uri="{28A0092B-C50C-407E-A947-70E740481C1C}">
                <a14:useLocalDpi xmlns:a14="http://schemas.microsoft.com/office/drawing/2010/main" val="0"/>
              </a:ext>
            </a:extLst>
          </a:blip>
          <a:srcRect l="1949" t="10215" r="4264" b="11593"/>
          <a:stretch/>
        </p:blipFill>
        <p:spPr>
          <a:xfrm>
            <a:off x="1024127" y="1865377"/>
            <a:ext cx="2804161" cy="1658112"/>
          </a:xfrm>
          <a:prstGeom prst="rect">
            <a:avLst/>
          </a:prstGeom>
        </p:spPr>
      </p:pic>
      <p:pic>
        <p:nvPicPr>
          <p:cNvPr id="62" name="Picture 61"/>
          <p:cNvPicPr>
            <a:picLocks noChangeAspect="1"/>
          </p:cNvPicPr>
          <p:nvPr/>
        </p:nvPicPr>
        <p:blipFill rotWithShape="1">
          <a:blip r:embed="rId8">
            <a:extLst>
              <a:ext uri="{28A0092B-C50C-407E-A947-70E740481C1C}">
                <a14:useLocalDpi xmlns:a14="http://schemas.microsoft.com/office/drawing/2010/main" val="0"/>
              </a:ext>
            </a:extLst>
          </a:blip>
          <a:srcRect l="19513" t="4902" r="41373" b="16825"/>
          <a:stretch/>
        </p:blipFill>
        <p:spPr>
          <a:xfrm>
            <a:off x="4413504" y="1962912"/>
            <a:ext cx="1675326" cy="2212116"/>
          </a:xfrm>
          <a:prstGeom prst="rect">
            <a:avLst/>
          </a:prstGeom>
        </p:spPr>
      </p:pic>
      <p:pic>
        <p:nvPicPr>
          <p:cNvPr id="63" name="Picture 62"/>
          <p:cNvPicPr>
            <a:picLocks noChangeAspect="1"/>
          </p:cNvPicPr>
          <p:nvPr/>
        </p:nvPicPr>
        <p:blipFill rotWithShape="1">
          <a:blip r:embed="rId9">
            <a:extLst>
              <a:ext uri="{28A0092B-C50C-407E-A947-70E740481C1C}">
                <a14:useLocalDpi xmlns:a14="http://schemas.microsoft.com/office/drawing/2010/main" val="0"/>
              </a:ext>
            </a:extLst>
          </a:blip>
          <a:srcRect l="38048" r="20658" b="5914"/>
          <a:stretch/>
        </p:blipFill>
        <p:spPr>
          <a:xfrm>
            <a:off x="7010399" y="1930721"/>
            <a:ext cx="1109473" cy="19647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7</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AN BHFUIL MO PHÁISTE AG CAITHEAMH AN IOMARCA AMA AR LÍNE? </a:t>
            </a:r>
            <a:endParaRPr lang="ga" b="1" dirty="0">
              <a:solidFill>
                <a:srgbClr val="FF0000"/>
              </a:solidFill>
              <a:latin typeface="Montserrat" panose="020B0604020202020204" charset="0"/>
            </a:endParaRPr>
          </a:p>
        </p:txBody>
      </p:sp>
      <p:sp>
        <p:nvSpPr>
          <p:cNvPr id="5" name="Rectangle 4"/>
          <p:cNvSpPr/>
          <p:nvPr/>
        </p:nvSpPr>
        <p:spPr>
          <a:xfrm>
            <a:off x="554064" y="4602005"/>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&gt;&gt;&gt; https://vimeo.com/353994676</a:t>
            </a:r>
          </a:p>
        </p:txBody>
      </p:sp>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030" y="938986"/>
            <a:ext cx="4396636" cy="2887906"/>
          </a:xfrm>
          <a:prstGeom prst="rect">
            <a:avLst/>
          </a:prstGeom>
        </p:spPr>
      </p:pic>
    </p:spTree>
    <p:extLst>
      <p:ext uri="{BB962C8B-B14F-4D97-AF65-F5344CB8AC3E}">
        <p14:creationId xmlns:p14="http://schemas.microsoft.com/office/powerpoint/2010/main" val="191026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rtl="0"/>
            <a:r>
              <a:rPr lang="ga" b="1" i="0" u="none" baseline="0"/>
              <a:t>6 Chéim </a:t>
            </a:r>
            <a:br>
              <a:rPr lang="ga"/>
            </a:br>
            <a:r>
              <a:rPr lang="ga" sz="3000" b="1" i="0" u="none" baseline="0"/>
              <a:t>Is Féidir le Tuismitheoirí a Thógáil chun Sábháilteacht Ar líne a Bhainistiú </a:t>
            </a:r>
            <a:endParaRPr lang="ga" sz="3000" dirty="0"/>
          </a:p>
        </p:txBody>
      </p:sp>
    </p:spTree>
    <p:extLst>
      <p:ext uri="{BB962C8B-B14F-4D97-AF65-F5344CB8AC3E}">
        <p14:creationId xmlns:p14="http://schemas.microsoft.com/office/powerpoint/2010/main" val="30855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a:t>9</a:t>
            </a:fld>
            <a:endParaRPr lang="ga"/>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877" y="4503516"/>
            <a:ext cx="2228246" cy="4926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1" y="121029"/>
            <a:ext cx="1033980" cy="418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0110" y="220808"/>
            <a:ext cx="1570022" cy="219244"/>
          </a:xfrm>
          <a:prstGeom prst="rect">
            <a:avLst/>
          </a:prstGeom>
        </p:spPr>
      </p:pic>
      <p:pic>
        <p:nvPicPr>
          <p:cNvPr id="7" name="Shape 98"/>
          <p:cNvPicPr preferRelativeResize="0"/>
          <p:nvPr/>
        </p:nvPicPr>
        <p:blipFill rotWithShape="1">
          <a:blip r:embed="rId6">
            <a:alphaModFix/>
          </a:blip>
          <a:srcRect/>
          <a:stretch/>
        </p:blipFill>
        <p:spPr>
          <a:xfrm>
            <a:off x="1033980" y="220808"/>
            <a:ext cx="503451" cy="219243"/>
          </a:xfrm>
          <a:prstGeom prst="rect">
            <a:avLst/>
          </a:prstGeom>
          <a:noFill/>
          <a:ln>
            <a:no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316" y="696300"/>
            <a:ext cx="5009368" cy="3650747"/>
          </a:xfrm>
          <a:prstGeom prst="rect">
            <a:avLst/>
          </a:prstGeom>
        </p:spPr>
      </p:pic>
      <p:sp>
        <p:nvSpPr>
          <p:cNvPr id="2" name="Title 1"/>
          <p:cNvSpPr>
            <a:spLocks noGrp="1"/>
          </p:cNvSpPr>
          <p:nvPr>
            <p:ph type="title"/>
          </p:nvPr>
        </p:nvSpPr>
        <p:spPr>
          <a:xfrm>
            <a:off x="5582454" y="3478804"/>
            <a:ext cx="9144000" cy="696300"/>
          </a:xfrm>
        </p:spPr>
        <p:txBody>
          <a:bodyPr/>
          <a:lstStyle/>
          <a:p>
            <a:pPr algn="l" rtl="0"/>
            <a:r>
              <a:rPr lang="ga" b="1" i="0" u="none" baseline="0">
                <a:solidFill>
                  <a:srgbClr val="FF0000"/>
                </a:solidFill>
              </a:rPr>
              <a:t>   Webwise.ie/Parents</a:t>
            </a:r>
            <a:endParaRPr lang="ga" dirty="0">
              <a:solidFill>
                <a:srgbClr val="FF0000"/>
              </a:solidFill>
            </a:endParaRPr>
          </a:p>
        </p:txBody>
      </p:sp>
      <p:sp>
        <p:nvSpPr>
          <p:cNvPr id="9" name="1 Marcador de texto"/>
          <p:cNvSpPr txBox="1">
            <a:spLocks/>
          </p:cNvSpPr>
          <p:nvPr/>
        </p:nvSpPr>
        <p:spPr>
          <a:xfrm>
            <a:off x="277044" y="152487"/>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1.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BÍ AR AN EOLAS</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spTree>
    <p:extLst>
      <p:ext uri="{BB962C8B-B14F-4D97-AF65-F5344CB8AC3E}">
        <p14:creationId xmlns:p14="http://schemas.microsoft.com/office/powerpoint/2010/main" val="2893985563"/>
      </p:ext>
    </p:extLst>
  </p:cSld>
  <p:clrMapOvr>
    <a:masterClrMapping/>
  </p:clrMapOvr>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6978</Words>
  <Application>Microsoft Office PowerPoint</Application>
  <PresentationFormat>On-screen Show (16:9)</PresentationFormat>
  <Paragraphs>378</Paragraphs>
  <Slides>28</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Geneva</vt:lpstr>
      <vt:lpstr>Montserrat ExtraBold</vt:lpstr>
      <vt:lpstr>Segoe UI</vt:lpstr>
      <vt:lpstr>PT Sans</vt:lpstr>
      <vt:lpstr>Roboto Light</vt:lpstr>
      <vt:lpstr>Arial</vt:lpstr>
      <vt:lpstr>Calibri</vt:lpstr>
      <vt:lpstr>Montserrat Light</vt:lpstr>
      <vt:lpstr>Oswald</vt:lpstr>
      <vt:lpstr>Helvetica Neue</vt:lpstr>
      <vt:lpstr>Montserrat</vt:lpstr>
      <vt:lpstr>Wart template</vt:lpstr>
      <vt:lpstr>Webwise // Tuismitheoirí</vt:lpstr>
      <vt:lpstr>Dia duit!</vt:lpstr>
      <vt:lpstr>PowerPoint Presentation</vt:lpstr>
      <vt:lpstr>PowerPoint Presentation</vt:lpstr>
      <vt:lpstr>PowerPoint Presentation</vt:lpstr>
      <vt:lpstr>PowerPoint Presentation</vt:lpstr>
      <vt:lpstr>PowerPoint Presentation</vt:lpstr>
      <vt:lpstr>6 Chéim  Is Féidir le Tuismitheoirí a Thógáil chun Sábháilteacht Ar líne a Bhainistiú </vt:lpstr>
      <vt:lpstr>   Webwise.ie/Parents</vt:lpstr>
      <vt:lpstr>PowerPoint Presentation</vt:lpstr>
      <vt:lpstr>Webwise.ie/ga/tuismitheoiri – Aipeanna Mínithe</vt:lpstr>
      <vt:lpstr>GNÍOMHAÍOCHT:  BÍ AR AN EOLAS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Freyja Quigley</cp:lastModifiedBy>
  <cp:revision>130</cp:revision>
  <dcterms:modified xsi:type="dcterms:W3CDTF">2023-10-20T11:46:51Z</dcterms:modified>
</cp:coreProperties>
</file>