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8288000" cy="10287000"/>
  <p:notesSz cx="6858000" cy="9144000"/>
  <p:embeddedFontLst>
    <p:embeddedFont>
      <p:font typeface="Agrandir Tight" panose="020B0604020202020204" charset="0"/>
      <p:regular r:id="rId61"/>
    </p:embeddedFont>
    <p:embeddedFont>
      <p:font typeface="Agrandir Tight Bold" panose="020B0604020202020204" charset="0"/>
      <p:regular r:id="rId62"/>
      <p:bold r:id="rId63"/>
    </p:embeddedFont>
    <p:embeddedFont>
      <p:font typeface="Agrandir Tight Bold Italics" panose="020B0604020202020204" charset="0"/>
      <p:regular r:id="rId64"/>
      <p:bold r:id="rId65"/>
      <p:italic r:id="rId66"/>
      <p:boldItalic r:id="rId67"/>
    </p:embeddedFont>
    <p:embeddedFont>
      <p:font typeface="Agrandir Tight Medium" panose="020B0604020202020204" charset="0"/>
      <p:regular r:id="rId68"/>
    </p:embeddedFont>
    <p:embeddedFont>
      <p:font typeface="Agrandir Tight Ultra-Bold" panose="020B0604020202020204" charset="0"/>
      <p:regular r:id="rId69"/>
      <p:bold r:id="rId70"/>
    </p:embeddedFont>
    <p:embeddedFont>
      <p:font typeface="Calibri" panose="020F0502020204030204" pitchFamily="34" charset="0"/>
      <p:regular r:id="rId71"/>
      <p:bold r:id="rId72"/>
      <p:italic r:id="rId73"/>
      <p:boldItalic r:id="rId74"/>
    </p:embeddedFont>
    <p:embeddedFont>
      <p:font typeface="Canva Sans Bold" panose="020B0604020202020204" charset="0"/>
      <p:regular r:id="rId75"/>
      <p:bold r:id="rId76"/>
    </p:embeddedFont>
    <p:embeddedFont>
      <p:font typeface="TT Hoves" panose="020B0604020202020204" charset="0"/>
      <p:regular r:id="rId77"/>
    </p:embeddedFont>
    <p:embeddedFont>
      <p:font typeface="TT Hoves Bold" panose="020B0604020202020204" charset="0"/>
      <p:regular r:id="rId78"/>
      <p:bold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81172" autoAdjust="0"/>
  </p:normalViewPr>
  <p:slideViewPr>
    <p:cSldViewPr>
      <p:cViewPr varScale="1">
        <p:scale>
          <a:sx n="51" d="100"/>
          <a:sy n="51" d="100"/>
        </p:scale>
        <p:origin x="142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Distribute the Cyberbullying Class Survey and ask students to complete this anonymously. Use the survey to gather information on your students current understanding of abusive and bullying behaviour online before beginning this unit of learning and in the preparation of each lesson. The student’s feedback should be used as a stimulus when discussing topics explored throughout the survey for example, what counts as bullying online, how prevalent an issue is online bullying for your students, getting help, would bystanders intervene if they witnessed bullying and how they could do so safely.​</a:t>
            </a:r>
          </a:p>
          <a:p>
            <a:endParaRPr lang="en-US"/>
          </a:p>
          <a:p>
            <a:r>
              <a:rPr lang="en-US"/>
              <a:t>​</a:t>
            </a:r>
          </a:p>
          <a:p>
            <a:endParaRPr lang="en-US"/>
          </a:p>
          <a:p>
            <a:r>
              <a:rPr lang="en-US"/>
              <a:t>A hardcopy of the Cyberbullying Class Survey is available in Appendix 1 of the teachers booklet. A template of the Cyberbullying Class Survey is also available to share digitally with students via Microsoft Forms on webwise.ie/therespecteffect​</a:t>
            </a:r>
          </a:p>
          <a:p>
            <a:endParaRPr lang="en-US"/>
          </a:p>
          <a:p>
            <a:r>
              <a:rPr lang="en-US"/>
              <a:t>​</a:t>
            </a:r>
          </a:p>
          <a:p>
            <a:endParaRPr lang="en-US"/>
          </a:p>
          <a:p>
            <a:r>
              <a:rPr lang="en-US"/>
              <a:t>Important: you will need to click to duplicate or make a copy of the template that is going to be shared with your students so that you will receive their results and to avoid the master template (available on our website for all teachers) being overwritten.​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Following the quiz, it is important to debrief and explain to students that abusive and bullying behaviour online (cyberbullying) is now against the law and that the Harassment, Harmful Communications and Related Offences Act 2020 (also known as Coco’s Law) protects people who are experiencing abusive, threatening or harmful behaviour and communications online. Coco’s Law makes it an offence to distribute, publish or send any threatening or grossly offensive communication about or to another person, with intent to cause harm. This offence applies to all types of communications, both online and offline and, unlike the offence of harassment, it criminalises the sending of a once-off threatening or grossly offensive message intended to cause harm.</a:t>
            </a:r>
          </a:p>
          <a:p>
            <a:endParaRPr lang="en-US"/>
          </a:p>
          <a:p>
            <a:r>
              <a:rPr lang="en-US"/>
              <a:t>​</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Now, let’s consider the effects these harmful and bullying behaviours can have on someone who is the target of cyberbullying. From the Webwise Silent Witness Campaign (www.webwise.ie/silentwitness), play the video A Lost Love available here: https://vimeo.com/795241703</a:t>
            </a:r>
          </a:p>
          <a:p>
            <a:r>
              <a:rPr lang="en-US"/>
              <a:t>Play the full video for students first, this is very important so that they get the full context and understanding of what is happening in the video. It is important when discussing this video to acknowledge that this is also an example of identitybased/racist bullying. This video might bring up discussion on the topic of hate speech online. Tell students that the Prohibition of Incitement to Hatred Act 1989, note this law is likely to change - see the Legal Framework section for more details on pg. 13, sets out the law on hate speech and states that it is an offence to communicate threatening, abusive or insulting material that is intended, or likely to, “stir up” hatred against a group of people because of their race, colour, nationality, religion, ethnic or national origins, membership of the travelling community or sexual orientation.</a:t>
            </a:r>
          </a:p>
          <a:p>
            <a:r>
              <a:rPr lang="en-US"/>
              <a:t>Step 2. Distribute Activity Sheet 2.2, read through thequestions with students and ask them to answer the questions after their second viewing of the video.</a:t>
            </a:r>
          </a:p>
          <a:p>
            <a:r>
              <a:rPr lang="en-US"/>
              <a:t>Step 3. Discuss student’s responses on the impact of the bullying for the target and collate feedback from students on the board. Sample student's responses could include:</a:t>
            </a:r>
          </a:p>
          <a:p>
            <a:r>
              <a:rPr lang="en-US"/>
              <a:t>• Behaviour: anger outbursts, unhealthy coping mechanisms - alcohol and drugs.</a:t>
            </a:r>
          </a:p>
          <a:p>
            <a:r>
              <a:rPr lang="en-US"/>
              <a:t>• Physical effects: upset tummy (e.g. vomiting, abdominal pain), disordered eating, sleep disturbances.</a:t>
            </a:r>
          </a:p>
          <a:p>
            <a:r>
              <a:rPr lang="en-US"/>
              <a:t>• Emotional effects: feeling humiliated, angry, isolated, powerless.</a:t>
            </a:r>
          </a:p>
          <a:p>
            <a:r>
              <a:rPr lang="en-US"/>
              <a:t>• Mental health: anxiety, depression, low self-esteem, self-harm, suicidal ideation.</a:t>
            </a:r>
          </a:p>
          <a:p>
            <a:r>
              <a:rPr lang="en-US"/>
              <a:t>• Social effects: effect relationship with friends and peers, social standing/status, exclusion, isolation.</a:t>
            </a:r>
          </a:p>
          <a:p>
            <a:r>
              <a:rPr lang="en-US"/>
              <a:t>• Academic effects: poor attendance, unwilling to participate in class, effect concentration levels while studying, effect on academic achievement and ambition or ability to pursue ambitions and interests.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students to reflect on the concepts and ideas that have been discussed during the lesson, make connections to prior knowledge or experience, and note any questions they may still have. Display the following reflection prompt on the board and invite students to complete the sentence below:</a:t>
            </a:r>
          </a:p>
          <a:p>
            <a:endParaRPr lang="en-US"/>
          </a:p>
          <a:p>
            <a:r>
              <a:rPr lang="en-US"/>
              <a:t>Reflection and Action</a:t>
            </a:r>
          </a:p>
          <a:p>
            <a:r>
              <a:rPr lang="en-US"/>
              <a:t>• Because I now know ... I will do ..... moving forward.</a:t>
            </a:r>
          </a:p>
          <a:p>
            <a:endParaRPr lang="en-US"/>
          </a:p>
          <a:p>
            <a:r>
              <a:rPr lang="en-US"/>
              <a:t>Invite students to create a digital reflection journal using an online tool such as Book Creator or through the school VLE or via Google or Office 365. This will also allow students to record and capture creative reflections on their learning in a variety of ways, including digital media, audio recordings, video and written pieces and any questions they may still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Post pictures of various celebrities or famous figures in an open sharing format such as Padlet, OneNote, Google Doc so that students can leave their comments anonymously. You should have at least five pictures in total. The pictures should all be recognisable and reflect the cultural, ethnic and identity-based backgrounds of the students in your class. Include a mixture of teen idols from sports, music and film and politicians and other public figures. Try to pick some controversial figures about whom the students might have mixed opinions.</a:t>
            </a:r>
          </a:p>
          <a:p>
            <a:r>
              <a:rPr lang="en-US"/>
              <a:t>Step 2. Give students time to look at the pictures. During this time, encourage students to get whatever they’d like to say to the people in the pictures ‘off their chest’ by leaving anonymous comments or emojis under the pictures. The anonymous messages can be negative or positive. Remind students however, that inappropriate language or cursing etc. should not be included in potential negative comments or critiques.</a:t>
            </a:r>
          </a:p>
          <a:p>
            <a:r>
              <a:rPr lang="en-US"/>
              <a:t>Step 3. When students have each had a chance to leave a couple of anonymous messages, have them sit down in groups. Each group should be appointed one of the commented pictures to read and discuss. The students should consider the following questions:</a:t>
            </a:r>
          </a:p>
          <a:p>
            <a:r>
              <a:rPr lang="en-US"/>
              <a:t>• How did you feel when given the chance to get things off your chest by writing anonymous notes?</a:t>
            </a:r>
          </a:p>
          <a:p>
            <a:r>
              <a:rPr lang="en-US"/>
              <a:t>Suggested answers:</a:t>
            </a:r>
          </a:p>
          <a:p>
            <a:r>
              <a:rPr lang="en-US"/>
              <a:t>– I felt a great sense of freedom to say what I wanted.</a:t>
            </a:r>
          </a:p>
          <a:p>
            <a:r>
              <a:rPr lang="en-US"/>
              <a:t>– I felt I had a stronger voice, I was not afraid of hurting someone or being exposed for my views.</a:t>
            </a:r>
          </a:p>
          <a:p>
            <a:r>
              <a:rPr lang="en-US"/>
              <a:t>– I felt a bit uncomfortable that what I was writing was wrong.</a:t>
            </a:r>
          </a:p>
          <a:p>
            <a:r>
              <a:rPr lang="en-US"/>
              <a:t>– I found it fun writing what I wanted to without risking being found out for it.</a:t>
            </a:r>
          </a:p>
          <a:p>
            <a:r>
              <a:rPr lang="en-US"/>
              <a:t>• How do you think the person would feel if they were to read the notes, particularly the more negative notes?</a:t>
            </a:r>
          </a:p>
          <a:p>
            <a:r>
              <a:rPr lang="en-US"/>
              <a:t>Students could also use emoticons to answer this question.</a:t>
            </a:r>
          </a:p>
          <a:p>
            <a:r>
              <a:rPr lang="en-US"/>
              <a:t>Suggested answers:</a:t>
            </a:r>
          </a:p>
          <a:p>
            <a:r>
              <a:rPr lang="en-US"/>
              <a:t>– The person might become upset or angry.</a:t>
            </a:r>
          </a:p>
          <a:p>
            <a:r>
              <a:rPr lang="en-US"/>
              <a:t>– The person might feel misunderstood.</a:t>
            </a:r>
          </a:p>
          <a:p>
            <a:r>
              <a:rPr lang="en-US"/>
              <a:t>– The person might feel as though they were being picked on unfairly.</a:t>
            </a:r>
          </a:p>
          <a:p>
            <a:r>
              <a:rPr lang="en-US"/>
              <a:t>– The person might feel insecure about appearance or actions.</a:t>
            </a:r>
          </a:p>
          <a:p>
            <a:r>
              <a:rPr lang="en-US"/>
              <a:t>– The person might be entertained.</a:t>
            </a:r>
          </a:p>
          <a:p>
            <a:r>
              <a:rPr lang="en-US"/>
              <a:t>– The person might be encouraged to try a new approach.</a:t>
            </a:r>
          </a:p>
          <a:p>
            <a:r>
              <a:rPr lang="en-US"/>
              <a:t>• What are the advantages and disadvantages of being anonymous or having anonymity?</a:t>
            </a:r>
          </a:p>
          <a:p>
            <a:r>
              <a:rPr lang="en-US"/>
              <a:t>Suggested answers:</a:t>
            </a:r>
          </a:p>
          <a:p>
            <a:r>
              <a:rPr lang="en-US"/>
              <a:t>– Anonymity gives you the freedom to disclose information without being blamed for leaking the information.</a:t>
            </a:r>
          </a:p>
          <a:p>
            <a:r>
              <a:rPr lang="en-US"/>
              <a:t>– Anonymity makes you feel less self-conscious about commenting in a public forum.</a:t>
            </a:r>
          </a:p>
          <a:p>
            <a:r>
              <a:rPr lang="en-US"/>
              <a:t>– Anonymity can make sending messages more exciting as it adds a sense of mystery.</a:t>
            </a:r>
          </a:p>
          <a:p>
            <a:r>
              <a:rPr lang="en-US"/>
              <a:t>– Anonymity can give people the freedom to act irresponsibly and to speak in a more abusive manner.</a:t>
            </a:r>
          </a:p>
          <a:p>
            <a:r>
              <a:rPr lang="en-US"/>
              <a:t>– Anonymity in comments can cause the person to whom the comments refer to become upset and to feel as though everyone is against them.</a:t>
            </a:r>
          </a:p>
          <a:p>
            <a:r>
              <a:rPr lang="en-US"/>
              <a:t>– Anonymity can make it difficult to apportion blame when something goes wrong.</a:t>
            </a:r>
          </a:p>
          <a:p>
            <a:r>
              <a:rPr lang="en-US"/>
              <a:t>These supplementary questions might help students to think more critically and comprehensively about anonymity. You could use these questions to guide student responses if the students struggle to respond to the question on the advantages and disadvantages of anonymity:</a:t>
            </a:r>
          </a:p>
          <a:p>
            <a:r>
              <a:rPr lang="en-US"/>
              <a:t>• Does anonymity give you a greater sense of freedom to voice important opinions?</a:t>
            </a:r>
          </a:p>
          <a:p>
            <a:r>
              <a:rPr lang="en-US"/>
              <a:t>• Do you find that anonymity online gives you greater confidence to be the person that you want to be?</a:t>
            </a:r>
          </a:p>
          <a:p>
            <a:r>
              <a:rPr lang="en-US"/>
              <a:t>• Do you find interacting with people anonymously online makes using the internet more exciting?</a:t>
            </a:r>
          </a:p>
          <a:p>
            <a:r>
              <a:rPr lang="en-US"/>
              <a:t>• Do people act more rashly and irresponsibly online when their identity is hidden?</a:t>
            </a:r>
          </a:p>
          <a:p>
            <a:r>
              <a:rPr lang="en-US"/>
              <a:t>• When bullying takes place online do you think the anonymity of the people involved might prevent the case from being dealt with effectively?</a:t>
            </a:r>
          </a:p>
          <a:p>
            <a:endParaRPr lang="en-US"/>
          </a:p>
          <a:p>
            <a:r>
              <a:rPr lang="en-US"/>
              <a:t>​</a:t>
            </a:r>
          </a:p>
          <a:p>
            <a:endParaRPr lang="en-US"/>
          </a:p>
          <a:p>
            <a:r>
              <a:rPr lang="en-US"/>
              <a:t>Technology and social media now play a key role in creating and maintaining friendships. Using think-pair- share-square ask students to identify: ​</a:t>
            </a:r>
          </a:p>
          <a:p>
            <a:endParaRPr lang="en-US"/>
          </a:p>
          <a:p>
            <a:r>
              <a:rPr lang="en-US"/>
              <a:t>• two ways that social media can help create friendships ​</a:t>
            </a:r>
          </a:p>
          <a:p>
            <a:endParaRPr lang="en-US"/>
          </a:p>
          <a:p>
            <a:r>
              <a:rPr lang="en-US"/>
              <a:t>• two ways it helps maintain them ​</a:t>
            </a:r>
          </a:p>
          <a:p>
            <a:endParaRPr lang="en-US"/>
          </a:p>
          <a:p>
            <a:r>
              <a:rPr lang="en-US"/>
              <a:t> ​</a:t>
            </a:r>
          </a:p>
          <a:p>
            <a:endParaRPr lang="en-US"/>
          </a:p>
          <a:p>
            <a:r>
              <a:rPr lang="en-US"/>
              <a:t>Once students have discussed, take some feedback. Acknowledge their input without critiquing their answers. This is important as they might have different ideas and experiences of social media’s role in their friendships. Prompt questions to help with gaining feedback could include: ​</a:t>
            </a:r>
          </a:p>
          <a:p>
            <a:endParaRPr lang="en-US"/>
          </a:p>
          <a:p>
            <a:r>
              <a:rPr lang="en-US"/>
              <a:t>• Did any group discuss particular apps or platforms you use to keep in touch with friends? ​</a:t>
            </a:r>
          </a:p>
          <a:p>
            <a:endParaRPr lang="en-US"/>
          </a:p>
          <a:p>
            <a:r>
              <a:rPr lang="en-US"/>
              <a:t>• What role do group chats play in friendships? ​</a:t>
            </a:r>
          </a:p>
          <a:p>
            <a:endParaRPr lang="en-US"/>
          </a:p>
          <a:p>
            <a:r>
              <a:rPr lang="en-US"/>
              <a:t>• Are there roles that people in your friend group take on in a group chat that you can identify? ​</a:t>
            </a:r>
          </a:p>
          <a:p>
            <a:endParaRPr lang="en-US"/>
          </a:p>
          <a:p>
            <a:r>
              <a:rPr lang="en-US"/>
              <a:t>For example, the organiser, the voice messenger, the lurker, the slow responder, the oversharer, etc. ​</a:t>
            </a:r>
          </a:p>
          <a:p>
            <a:endParaRPr lang="en-US"/>
          </a:p>
          <a:p>
            <a:r>
              <a:rPr lang="en-US"/>
              <a:t>• How about looking someone up online to find out their interests, did any group discuss that? ​</a:t>
            </a:r>
          </a:p>
          <a:p>
            <a:endParaRPr lang="en-US"/>
          </a:p>
          <a:p>
            <a:r>
              <a:rPr lang="en-US"/>
              <a:t>• What were your thoughts on messaging versus phone calls? ​</a:t>
            </a:r>
          </a:p>
          <a:p>
            <a:endParaRPr lang="en-US"/>
          </a:p>
          <a:p>
            <a:r>
              <a:rPr lang="en-US"/>
              <a:t>• Why do you prefer some apps over others?​</a:t>
            </a:r>
          </a:p>
          <a:p>
            <a:endParaRPr lang="en-US"/>
          </a:p>
          <a:p>
            <a:r>
              <a:rPr lang="en-US"/>
              <a:t>​</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Ask students to brainstorm what the word inhibition means, thinking of words they associate when they hear the word, examples of it, etc. Collate students feedback on the board. Next, do the same for the word disinhibition. Once you have collated feedback clarify for students the definitions for both:</a:t>
            </a:r>
          </a:p>
          <a:p>
            <a:r>
              <a:rPr lang="en-US"/>
              <a:t>• Inhibition is a feeling that makes one self-conscious and unable to act in a relaxed and natural way.</a:t>
            </a:r>
          </a:p>
          <a:p>
            <a:r>
              <a:rPr lang="en-US"/>
              <a:t>• Disinhibition is the loss of feeling inhibition which results in us saying or doing something on a whim, without thinking in advance of what could be the unwanted or even dangerous result.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Using think-pair-share ask students to discuss the following question:</a:t>
            </a:r>
          </a:p>
          <a:p>
            <a:r>
              <a:rPr lang="en-US"/>
              <a:t>• Do you think people feel more comfortable to do or say things online that they might not as easily in person? Why do you think this might be the case? Can you think of any examples?</a:t>
            </a:r>
          </a:p>
          <a:p>
            <a:endParaRPr lang="en-US"/>
          </a:p>
          <a:p>
            <a:r>
              <a:rPr lang="en-US"/>
              <a:t>A digital option when working in groups could be to use classroomscreen.com to display the questions and a timer on the screen/board.</a:t>
            </a:r>
          </a:p>
          <a:p>
            <a:endParaRPr lang="en-US"/>
          </a:p>
          <a:p>
            <a:r>
              <a:rPr lang="en-US"/>
              <a:t>Take general feedback from students, and remind students that we are not looking for them to overshare personal information here. Explain that we are now going to consider what it is about the online environment that makes people feel disinhibited, like they can do or say things online that they would not in real life. This is known as online disinhibition.</a:t>
            </a:r>
          </a:p>
          <a:p>
            <a:endParaRPr lang="en-US"/>
          </a:p>
          <a:p>
            <a:r>
              <a:rPr lang="en-US"/>
              <a:t>Then, play Dr. Nicola Fox Hamilton available here: https://vimeo.com/853378660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outline the six factors of the online world that produce online disinhibition for students. Discuss each factor and elicit examples of each from students. Explain, cyberpsychologist Dr. John Suler identified 6 key factors of the online environment that can create the online disinhibition effect that enables people to feel like they can do or say things online that they might not in person.</a:t>
            </a:r>
          </a:p>
          <a:p>
            <a:endParaRPr lang="en-US"/>
          </a:p>
          <a:p>
            <a:r>
              <a:rPr lang="en-US"/>
              <a:t>“You Don’t Know Me” - Dissociative Anonymity</a:t>
            </a:r>
          </a:p>
          <a:p>
            <a:r>
              <a:rPr lang="en-US"/>
              <a:t>On the internet people can hide some or all of their identity or alter their identity. This anonymity allows people to separate their online from their in-person identity and make them feel less vulnerable about opening up. People may feel they don’t have to ‘own’ their behaviour or take responsibility for their actions if no one knows who they are.</a:t>
            </a:r>
          </a:p>
          <a:p>
            <a:endParaRPr lang="en-US"/>
          </a:p>
          <a:p>
            <a:r>
              <a:rPr lang="en-US"/>
              <a:t>2.“You Can’t See Me” </a:t>
            </a:r>
          </a:p>
          <a:p>
            <a:r>
              <a:rPr lang="en-US"/>
              <a:t>In many online environments other people cannot see  you. As you browse through websites, scroll through news feeds or explore new content on social media,  people may not even know you are there at all. </a:t>
            </a:r>
          </a:p>
          <a:p>
            <a:r>
              <a:rPr lang="en-US"/>
              <a:t>Invisibility gives people the courage to go places and  do things online that they otherwise wouldn’t.  In text communication people cannot hear or see each other. This physical invisibility lowers inhibitions as people don’t have to worry about how they look  or sound when they type a message and they don’t  have to worry about how others look or sound in  response to what they say. Subtle signs of disapproval or indifference in body language and tone such as  seeing a frown, a shaking head, rolling eyes, etc. can  inhibit what people are willing to express - this does  not exist in text only communication.</a:t>
            </a:r>
          </a:p>
          <a:p>
            <a:endParaRPr lang="en-US"/>
          </a:p>
          <a:p>
            <a:r>
              <a:rPr lang="en-US"/>
              <a:t>3. “See You Later” </a:t>
            </a:r>
          </a:p>
          <a:p>
            <a:r>
              <a:rPr lang="en-US"/>
              <a:t>Online chats don’t happen the same way that in person conversation does. When you send a message to someone you can close the app or go offline, similarly when replying to a message you may be able to read the message without showing the recipient you have read it or take minutes, hours, days, or even months to reply to someone. This delayed response in online chats can lower people’s inhibitions as they have more time to think and reflect on whatthey would like to say before replying. People also feel they are able to say something that is personal, emotional or hostile in an online chat as they have the safety of being able to “leave” after sending the message.</a:t>
            </a:r>
          </a:p>
          <a:p>
            <a:r>
              <a:rPr lang="en-US"/>
              <a:t>4. "It's All in My Head"</a:t>
            </a:r>
          </a:p>
          <a:p>
            <a:r>
              <a:rPr lang="en-US"/>
              <a:t>Absent face-to-face cues combined with text communication can lead to us to imagining in our own mind the other person’s voice or tone and how they look and behave. Putting our projections onto the other person when reading their message can also mean its possible that we "hear" that person's words using your own voice.  This  can lead us  to feel more comfortable sharing personal details or behaving in certain ways that you might be more reserved about in public as it feels like you are talking to yourself.</a:t>
            </a:r>
          </a:p>
          <a:p>
            <a:r>
              <a:rPr lang="en-US"/>
              <a:t>5. "It's Just a Game"</a:t>
            </a:r>
          </a:p>
          <a:p>
            <a:r>
              <a:rPr lang="en-US"/>
              <a:t>The escapability of the online world may lead people to perceive that their online identity lives in an imaginary world separate from the rules and responsibilities of the real world. For example, in online games the ability to do things that you wouldn’t in the real world e.g. steal cars, shoot at friends, survive attacks unharmed can lower inhibitions and lead people to behave and speak differently towards people online to how they would in real life as it’s all “make-believe”.6. "We're Equals"</a:t>
            </a:r>
          </a:p>
          <a:p>
            <a:r>
              <a:rPr lang="en-US"/>
              <a:t>In the online world, in most cases, everyone is equal and has an equal opportunity to voice their thoughts, ideas and opinions. The wealth and surroundings of those with authority or power are no longer relevant. What gives you influence on others in the online world is your skill in communicating (including writing skills), your persistence, the quality of your ideas, and your technical know-how. This minimising of authority for those with status and power offline can lead people to communicate more freely with those figures than they would if they met in-person in the real world. For example, people may feel more confident to criticise politicians or make fun of celebrities than they would if they met them in-person.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2. Next, use the placemat strategy to allow students to reflect and extend their understanding of online disinhibition. For placemat strategy, divide students into groups of 4 and gather around a “placemat”. The “placemat” is </a:t>
            </a:r>
            <a:r>
              <a:rPr lang="en-US" dirty="0" err="1"/>
              <a:t>organised</a:t>
            </a:r>
            <a:r>
              <a:rPr lang="en-US" dirty="0"/>
              <a:t> with sections for each student to record their ideas and a central section for students to </a:t>
            </a:r>
            <a:r>
              <a:rPr lang="en-US" dirty="0" err="1"/>
              <a:t>summarise</a:t>
            </a:r>
            <a:r>
              <a:rPr lang="en-US" dirty="0"/>
              <a:t> their individual ideas.</a:t>
            </a:r>
          </a:p>
          <a:p>
            <a:r>
              <a:rPr lang="en-US" dirty="0"/>
              <a:t>First, students individually think about the question and write down their ideas on their own section of the placemat. Then students share ideas to discover common answers, which can be written in the </a:t>
            </a:r>
            <a:r>
              <a:rPr lang="en-US" dirty="0" err="1"/>
              <a:t>centre</a:t>
            </a:r>
            <a:r>
              <a:rPr lang="en-US" dirty="0"/>
              <a:t> of the placemat.</a:t>
            </a:r>
          </a:p>
          <a:p>
            <a:endParaRPr lang="en-US" dirty="0"/>
          </a:p>
          <a:p>
            <a:r>
              <a:rPr lang="en-US" dirty="0"/>
              <a:t>Step 3. Go through students’ positive examples and negative examples of online disinhibition. Sample examples students may provide include:</a:t>
            </a:r>
          </a:p>
          <a:p>
            <a:r>
              <a:rPr lang="en-US" dirty="0"/>
              <a:t>Positive (benign) disinhibition: when people feel more comfortable to share personal details, secret emotions, fears, and wishes online than they would in person or go out of their way to help others or show extraordinary kindness. Because we are more likely to say things that we might find more difficult online, people can share problems online anonymously to find support in ways that they might find more difficult in real life. Examples of when online disinhibition has a positive effect in people’s lives may include: socially anxious individuals may feel they are better able to express themselves in an online environment. LGBTI+ young people can find support online for coming out e.g., communities to talk through how best to approach it with their family; people also seek social support when they have illnesses that they find difficult to talk about because they might have a stigma attached to them, or women might find support on things they find difficult to talk to their parents about e.g., abortion, contraception, sexual experiences etc. The positive side is that we can use that sense of being able to talk more easily to deal with things that are difficult or to find social support if we don’t find it offline or to supplement what we have offline with online support as well.</a:t>
            </a:r>
          </a:p>
          <a:p>
            <a:r>
              <a:rPr lang="en-US" dirty="0"/>
              <a:t>Negative (toxic) disinhibition which can be likened to the modern “troll”; examples include rude language, harsh criticism, anger, hatred, and threats or people exploring places they would never visit in the real world e.g., places of violence, abusive material, criminal activity.</a:t>
            </a:r>
          </a:p>
          <a:p>
            <a:r>
              <a:rPr lang="en-US" dirty="0"/>
              <a:t>Examples of negative disinhibition may include:</a:t>
            </a:r>
          </a:p>
          <a:p>
            <a:r>
              <a:rPr lang="en-US" dirty="0"/>
              <a:t>• Cancel culture: a way of behaving in a society or group, especially on social media, in which it is common to completely reject and stop supporting someone because they have said or done something that offends you or is seen by the public as unacceptable activity or </a:t>
            </a:r>
            <a:r>
              <a:rPr lang="en-US" dirty="0" err="1"/>
              <a:t>behaviour</a:t>
            </a:r>
            <a:r>
              <a:rPr lang="en-US" dirty="0"/>
              <a:t>, past or present.</a:t>
            </a:r>
          </a:p>
          <a:p>
            <a:r>
              <a:rPr lang="en-US" dirty="0"/>
              <a:t>• Hate speech: public speech that expresses hate or encourages violence towards a person or group based on something such as race, religion, sex, or sexual orientation.</a:t>
            </a:r>
          </a:p>
          <a:p>
            <a:r>
              <a:rPr lang="en-US" dirty="0"/>
              <a:t>• Trolling: the act of leaving an insulting message or comment online with the deliberate intent to annoy someone, provoke an emotional response or of otherwise disrupting normal discussion.</a:t>
            </a:r>
          </a:p>
          <a:p>
            <a:r>
              <a:rPr lang="en-US" dirty="0"/>
              <a:t>• Flaming: the act of posting insults, often including profanity or other offensive language online often in chat rooms, forums, social media, and game lobbies.</a:t>
            </a:r>
          </a:p>
          <a:p>
            <a:r>
              <a:rPr lang="en-US" dirty="0"/>
              <a:t>• Pile-on: an argument or attack by a large group of people against one person or a much smaller group. For example, on social media it can start when one person makes a hurtful comment about someone and it quickly escalates to a “pile on” of additional negative comments from other people.</a:t>
            </a:r>
          </a:p>
          <a:p>
            <a:endParaRPr lang="en-US" dirty="0"/>
          </a:p>
          <a:p>
            <a:endParaRPr lang="en-US" dirty="0"/>
          </a:p>
          <a:p>
            <a:r>
              <a:rPr lang="en-US" dirty="0"/>
              <a:t>​</a:t>
            </a:r>
          </a:p>
          <a:p>
            <a:endParaRPr lang="en-US" dirty="0"/>
          </a:p>
          <a:p>
            <a:r>
              <a:rPr lang="en-US" dirty="0"/>
              <a:t>​</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it’s important to highlight the following points to students regarding online disinhibition and abusive or bullying behaviour online.</a:t>
            </a:r>
          </a:p>
          <a:p>
            <a:r>
              <a:rPr lang="en-US"/>
              <a:t>It’s important to know that…</a:t>
            </a:r>
          </a:p>
          <a:p>
            <a:r>
              <a:rPr lang="en-US"/>
              <a:t>• The feeling of anonymity and invisibility that the online environment provides can give people the courage to say or do things online that they would not do in real life.</a:t>
            </a:r>
          </a:p>
          <a:p>
            <a:r>
              <a:rPr lang="en-US"/>
              <a:t>• This can have both positive and negative effects for people. However, it also allows bullying to happen more frequently or intensely online than it might in person.</a:t>
            </a:r>
          </a:p>
          <a:p>
            <a:r>
              <a:rPr lang="en-US"/>
              <a:t>• Online disinhibition can make it harder to empathise with others and reduce them to stereotypes instead of thinking of people as individuals with thoughts and feelings.</a:t>
            </a:r>
          </a:p>
          <a:p>
            <a:r>
              <a:rPr lang="en-US"/>
              <a:t>• Online disinhibition is not the only factor that determines how frequently or intensely people reveal personal information or act out online.</a:t>
            </a:r>
          </a:p>
          <a:p>
            <a:r>
              <a:rPr lang="en-US"/>
              <a:t>• Individual differences, our past experiences, self-esteem, and personality types will influence the extent to which someone feels disinhibited while online.</a:t>
            </a:r>
          </a:p>
          <a:p>
            <a:r>
              <a:rPr lang="en-US"/>
              <a:t>• This concept of the online disinhibition effect helps explain how the online world may influence how we behave; however it is not an excuse that we can use to get away with saying or doing whatever we want online.</a:t>
            </a:r>
          </a:p>
          <a:p>
            <a:r>
              <a:rPr lang="en-US"/>
              <a:t>• Important: Abuse and bullying behaviour, on and offline, involves many different factors and can never be justified.</a:t>
            </a:r>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students to reflect on the concepts and ideas that have been discussed during the lesson, make connections to prior knowledge or experience, and note any questions they may still have. Display the following reflection prompt on the board and invite students to complete the sentence below:</a:t>
            </a:r>
          </a:p>
          <a:p>
            <a:endParaRPr lang="en-US"/>
          </a:p>
          <a:p>
            <a:r>
              <a:rPr lang="en-US"/>
              <a:t>Reflection and Action</a:t>
            </a:r>
          </a:p>
          <a:p>
            <a:r>
              <a:rPr lang="en-US"/>
              <a:t>• Because I now know ... I will do ..... moving forward.</a:t>
            </a:r>
          </a:p>
          <a:p>
            <a:endParaRPr lang="en-US"/>
          </a:p>
          <a:p>
            <a:r>
              <a:rPr lang="en-US"/>
              <a:t>Invite students to create a digital reflection journal using an online tool such as Book Creator or through the school VLE or via Google or Office 365. This will also allow students to record and capture creative reflections on their learning in a variety of ways, including digital media, audio recordings, video and written pieces and any questions they may still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beginning this unit of learning, discuss and agree on class rules for discussing sensitive topics in SPHE. If your SPHE class does not have a class contract now would be a good time to do this. If you do revise the class contract on expectations around behaviour now is a time to ask students if they would like to revise or add anything to the class contract with regard to discussing abusive and bullying behaviour online during this programme. It is important to establish ground rules around classroom behaviour and etiquette before attempting to introduce sensitive topics addressed in the programme.​</a:t>
            </a:r>
          </a:p>
          <a:p>
            <a:endParaRPr lang="en-US"/>
          </a:p>
          <a:p>
            <a:r>
              <a:rPr lang="en-US"/>
              <a:t>​</a:t>
            </a:r>
          </a:p>
          <a:p>
            <a:endParaRPr lang="en-US"/>
          </a:p>
          <a:p>
            <a:r>
              <a:rPr lang="en-US"/>
              <a:t>Note to students that you’d like to draw their attention to the last ground rule. Explain to students that we will all do our utmost to​</a:t>
            </a:r>
          </a:p>
          <a:p>
            <a:endParaRPr lang="en-US"/>
          </a:p>
          <a:p>
            <a:r>
              <a:rPr lang="en-US"/>
              <a:t>honour this agreement but please do not share anything in class that you would not be happy hearing back outside of the​</a:t>
            </a:r>
          </a:p>
          <a:p>
            <a:endParaRPr lang="en-US"/>
          </a:p>
          <a:p>
            <a:r>
              <a:rPr lang="en-US"/>
              <a:t>classroom. Sometimes a useful phrase to use here is that ‘the discussions will stay but the learning will leave’. There is a limit to what is​</a:t>
            </a:r>
          </a:p>
          <a:p>
            <a:endParaRPr lang="en-US"/>
          </a:p>
          <a:p>
            <a:r>
              <a:rPr lang="en-US"/>
              <a:t>shared staying in the classroom if a teacher is concerned. The school is required by law to seek advice and support from Tusla, the​</a:t>
            </a:r>
          </a:p>
          <a:p>
            <a:endParaRPr lang="en-US"/>
          </a:p>
          <a:p>
            <a:r>
              <a:rPr lang="en-US"/>
              <a:t>Child and Family Agency, if concerned you are in danger. Every school has a Designated Liaison Person and a Deputy Designated​</a:t>
            </a:r>
          </a:p>
          <a:p>
            <a:endParaRPr lang="en-US"/>
          </a:p>
          <a:p>
            <a:r>
              <a:rPr lang="en-US"/>
              <a:t>Liaison Person who they report to. Ask students if they know who the DLP and DDLP is in this school?​</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In the previous lesson we looked at online disinhibition and the factors that allow us to feel less inhibited in how we act and communicate while online and how this can have both a positive and negative effect on how we communicate online in particular. In this lesson we are going to consider how empathising with others can enable us to prevent and respond to abusive and bullying behaviour, both online and in person.</a:t>
            </a:r>
          </a:p>
          <a:p>
            <a:r>
              <a:rPr lang="en-US"/>
              <a:t>First ask students to brainstorm what is empathy? Elicit student’s responses and collate on the board to see how familiar they are with this concept.</a:t>
            </a:r>
          </a:p>
          <a:p>
            <a:r>
              <a:rPr lang="en-US"/>
              <a:t>Next play the video Dr. Brené Brown on Empathy for students to watch. Dr. Brene Brown uses a short, animated clip to explain, in simple terms, the meaning of empathy: https://www.youtube.com/watch?v=HznVuCVQd10</a:t>
            </a:r>
          </a:p>
          <a:p>
            <a:r>
              <a:rPr lang="en-US"/>
              <a:t>In the video Dr. Bren. Brown discusses the difference between sympathy and empathy. Play the video again for a second time and ask students to reflect on and answer the following questions based on their second viewing of the video:</a:t>
            </a:r>
          </a:p>
          <a:p>
            <a:r>
              <a:rPr lang="en-US"/>
              <a:t>1. Write down anything that Dr. Brené Brown says that rings true for you, and/or note anything that you are unsure or unclear about.</a:t>
            </a:r>
          </a:p>
          <a:p>
            <a:r>
              <a:rPr lang="en-US"/>
              <a:t>2. What is the main message that you’ve taken away from this video?</a:t>
            </a:r>
          </a:p>
          <a:p>
            <a:r>
              <a:rPr lang="en-US"/>
              <a:t>3. Think about a time when someone showed you empathy (you don’t need to share this with the class) and what did the person say or do? Is it sometimes possible to also show empathy through our body language and by being silent?</a:t>
            </a:r>
          </a:p>
          <a:p>
            <a:r>
              <a:rPr lang="en-US"/>
              <a:t>Elicit responses from students.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Recap the definitions of both empathy and sympathy with students.</a:t>
            </a:r>
          </a:p>
          <a:p>
            <a:r>
              <a:rPr lang="en-US"/>
              <a:t>Next, distribute Activity Sheet 4.1: Sympathy vs Empathy Matching Activity. Tell students that this activity will help us explore further the difference between empathy and sympathy. Suggested Answers are on Page. 47.</a:t>
            </a:r>
          </a:p>
          <a:p>
            <a:endParaRPr lang="en-US"/>
          </a:p>
          <a:p>
            <a:r>
              <a:rPr lang="en-US"/>
              <a:t>Take feedback from students and remind them that showing empathy helps us consider the emotions and perspective of others. A capacity to show empathy means we are more likely to be concerned with the consequences of our actions online including cyberbullying behaviours and will be less likely to feel disinhibited online.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2. Next, tell students that we will consider what are the potential barriers to showing empathy for others in the online environment?</a:t>
            </a:r>
          </a:p>
          <a:p>
            <a:r>
              <a:rPr lang="en-US"/>
              <a:t>Ask students what cues help us to recognise how someone is feeling when we speak face-to-face versus through text messaging?</a:t>
            </a:r>
          </a:p>
          <a:p>
            <a:endParaRPr lang="en-US"/>
          </a:p>
          <a:p>
            <a:r>
              <a:rPr lang="en-US"/>
              <a:t>Sample examples of student responses on page 48 of The Respect Effect booklet.</a:t>
            </a:r>
          </a:p>
          <a:p>
            <a:endParaRPr lang="en-US"/>
          </a:p>
          <a:p>
            <a:r>
              <a:rPr lang="en-US"/>
              <a:t>Next, ask students to consider:</a:t>
            </a:r>
          </a:p>
          <a:p>
            <a:r>
              <a:rPr lang="en-US"/>
              <a:t>Which form of communication do you prefer? Does it depend? Why?</a:t>
            </a:r>
          </a:p>
          <a:p>
            <a:r>
              <a:rPr lang="en-US"/>
              <a:t>Does this affect the quality of the communication between you? How?</a:t>
            </a:r>
          </a:p>
          <a:p>
            <a:r>
              <a:rPr lang="en-US"/>
              <a:t>Get feedback from students and remind them that the cues that can be missing in online communication can be a potential barrier at times to showing or having empathy for others and it is important that we are mindful of this when communicating online.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Put students in pairs and give each pair one scenario from Activity Sheet 4.2. Ask the pairs to read the scenario on Side A first and then discuss and answer the questions on it. Then allow the pairs that have the same scenario either 1, 2 or 3 to discuss their responses to the scenario. Read through the Side A each of the scenarios to the whole class and collate feedback for each scenario on the whiteboard.</a:t>
            </a:r>
          </a:p>
          <a:p>
            <a:r>
              <a:rPr lang="en-US"/>
              <a:t>Step 2. Now side A is completed, distribute Side B of the scenarios to the same pairs. Again, students are to read through the accompanying B part of their original scenario and answer the corresponding questions.</a:t>
            </a:r>
          </a:p>
          <a:p>
            <a:r>
              <a:rPr lang="en-US"/>
              <a:t>Step 3. Again, take feedback from students for each Side B of their scenarios and collate on the board. Next, ask students the following reflective questions to galvanise their learning:</a:t>
            </a:r>
          </a:p>
          <a:p>
            <a:r>
              <a:rPr lang="en-US"/>
              <a:t>• What was your key learning once you gained insight into both perspectives?</a:t>
            </a:r>
          </a:p>
          <a:p>
            <a:r>
              <a:rPr lang="en-US"/>
              <a:t>• Did your opinions shift or change when you saw things from both slides?</a:t>
            </a:r>
          </a:p>
          <a:p>
            <a:r>
              <a:rPr lang="en-US"/>
              <a:t>• Why do you think it is important to hear both sides of a story?</a:t>
            </a:r>
          </a:p>
          <a:p>
            <a:r>
              <a:rPr lang="en-US"/>
              <a:t>• What are the key ingredients to building empathy towards others?</a:t>
            </a:r>
          </a:p>
          <a:p>
            <a:r>
              <a:rPr lang="en-US"/>
              <a:t>Talk to students about how sometimes we may not know all that is going on in someone else’s life and that is why showing empathy for others and forming healthy communication habits are so important.</a:t>
            </a:r>
          </a:p>
          <a:p>
            <a:r>
              <a:rPr lang="en-US"/>
              <a:t>Some students with additional learning needs or English as an additional language may find the scenarios difficult to read when under time pressure to complete an activity. A digital copy of these scenarios could be distributed prior to the lesson for these students to use immersive reader/Google translate to be familiar with them in advance and therefore able to actively participate in the activity.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students to reflect on the concepts and ideas that have been discussed during the lesson, make connections to prior knowledge or experience, and note any questions they may still have. Display the following reflection prompt on the board and invite students to complete the sentence below:</a:t>
            </a:r>
          </a:p>
          <a:p>
            <a:endParaRPr lang="en-US"/>
          </a:p>
          <a:p>
            <a:r>
              <a:rPr lang="en-US"/>
              <a:t>Reflection and Action</a:t>
            </a:r>
          </a:p>
          <a:p>
            <a:r>
              <a:rPr lang="en-US"/>
              <a:t>• Because I now know ... I will do ..... moving forward.</a:t>
            </a:r>
          </a:p>
          <a:p>
            <a:endParaRPr lang="en-US"/>
          </a:p>
          <a:p>
            <a:r>
              <a:rPr lang="en-US"/>
              <a:t>Invite students to create a digital reflection journal using an online tool such as Book Creator or through the school VLE or via Google or Office 365. This will also allow students to record and capture creative reflections on their learning in a variety of ways, including digital media, audio recordings, video and written pieces and any questions they may still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In this lesson we are going to consider what are subtle forms of bullying behaviour online and how we might recognise it. Some forms of cyberbullying can be so subtle that we may not recognise it as bullying until after the fact when we have had time to reflect on it and how it made us feel.</a:t>
            </a:r>
          </a:p>
          <a:p>
            <a:r>
              <a:rPr lang="en-US"/>
              <a:t>Ask students to draw a venn diagram with bullying in one circle and banter in the other circle. Ask them to write their definitions for bullying and banter in each. Then ask them to write down what they think are the things we need to consider when deciding if something online is just banter between friends or if it could be a more serious case of bullying, how can we tell the difference?</a:t>
            </a:r>
          </a:p>
          <a:p>
            <a:endParaRPr lang="en-US"/>
          </a:p>
          <a:p>
            <a:r>
              <a:rPr lang="en-US"/>
              <a:t>Step 2. Collate students’ answers on the board. Outline the definitions of bullying and banter. Go through the following things to consider when trying to decide if something is banter or bullying and how to tell the difference with students if not already mentioned in their feedback.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3. Now tell students they are going to take a closer look at an example of subtle bullying. From the Webwise Silent Witness Campaign (www.webwise.ie/silentwitness), play the video You’re a Meme available here: https://vimeo.com/795242990</a:t>
            </a:r>
          </a:p>
          <a:p>
            <a:r>
              <a:rPr lang="en-US"/>
              <a:t>Play the full video for students first, this is very important so that they get the full context and understanding of what is happening in the video. Then ask the students to answer the questions based on a second viewing of the video. </a:t>
            </a:r>
          </a:p>
          <a:p>
            <a:r>
              <a:rPr lang="en-US"/>
              <a:t>Elicit responses from students and collate on the board. Ask students to consider for themselves if they have ever had something happen where they thought it might have been banter but realised later that actually it felt more like bullying.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Explain to students that subtle bullying means that bullying words and actions can be harder to identify, can be done anonymously and discreetly, and the target might not find out about the bullying until long after it has happened.</a:t>
            </a:r>
          </a:p>
          <a:p>
            <a:endParaRPr lang="en-US" dirty="0"/>
          </a:p>
          <a:p>
            <a:r>
              <a:rPr lang="en-US" dirty="0"/>
              <a:t>Step 2. Tell students we are now going to consider why subtle bullying can be hard to identify at times. Using the diamond 9 strategy as students to rank the cards from Activity Sheet 5.1. The activity sheet includes eight given statements and a blank card for students to create their own contribution and allow for differentiation.</a:t>
            </a:r>
          </a:p>
          <a:p>
            <a:r>
              <a:rPr lang="en-US" dirty="0"/>
              <a:t>Put students into pairs and distribute the nine cards to each group. Tell students they are to read through each statement and place their first priority card at the top, followed by two in second place, three in third place, a further two and then the card which represents the lowest priority at the bottom. This forms a diamond shape. Remind them that one of the cards is blank for them to come up with their own response to the question. Students should strive for a consensus amongst themselves.</a:t>
            </a:r>
          </a:p>
          <a:p>
            <a:endParaRPr lang="en-US" dirty="0"/>
          </a:p>
          <a:p>
            <a:r>
              <a:rPr lang="en-US" dirty="0"/>
              <a:t>Step 3. Each pair should then link up with another pair and share their own rankings with the other and make a third consensus diamond if necessary. Get feedback from students on why subtle bullying is hard to identify online and also what was each group’s unique response or reason. Use the following reflections questions to tease out student’s responses:</a:t>
            </a:r>
          </a:p>
          <a:p>
            <a:r>
              <a:rPr lang="en-US" dirty="0"/>
              <a:t>• At first, what were the differences and similarities between the two diamonds?</a:t>
            </a:r>
          </a:p>
          <a:p>
            <a:r>
              <a:rPr lang="en-US" dirty="0"/>
              <a:t>• In developing a third diamond, how did your group arrive at consensus about why it is hard to identify subtle bullying online?</a:t>
            </a:r>
          </a:p>
          <a:p>
            <a:r>
              <a:rPr lang="en-US" dirty="0"/>
              <a:t>• Was it hard or easy to reach consensus? Why do you think that was?</a:t>
            </a:r>
          </a:p>
          <a:p>
            <a:r>
              <a:rPr lang="en-US" dirty="0"/>
              <a:t>• Did everyone feel that their ideas were listened to? What supported this or what hampered this?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The class should now be split into pairs and each pair should be given Activity Sheet 5.2: Agony Aunt-</a:t>
            </a:r>
            <a:r>
              <a:rPr lang="en-US" dirty="0" err="1"/>
              <a:t>i</a:t>
            </a:r>
            <a:r>
              <a:rPr lang="en-US" dirty="0"/>
              <a:t> Bullying. These letters will include examples of subtle bullying online and letters written from the perspectives of the target, the perpetrator and the bystander.</a:t>
            </a:r>
          </a:p>
          <a:p>
            <a:endParaRPr lang="en-US" dirty="0"/>
          </a:p>
          <a:p>
            <a:r>
              <a:rPr lang="en-US" dirty="0"/>
              <a:t>Step 2. In each case the students should try to provide three short pieces of advice in their responses to the people who wrote the letters. </a:t>
            </a:r>
          </a:p>
          <a:p>
            <a:r>
              <a:rPr lang="en-US" dirty="0"/>
              <a:t>Pick two letters for each pair to respond to and after each pair has responded to two letters, they should give feedback with advice to the larger group.</a:t>
            </a:r>
          </a:p>
          <a:p>
            <a:r>
              <a:rPr lang="en-US" dirty="0"/>
              <a:t>A digital alternative for this activity could be to assign and distribute the letters as a Google or Microsoft Teams assignment to complete for homework. The letter template could be provided in a Google Doc or Microsoft Word for the students. Alternatively, a printed handout for students to hand write, take a picture of it and upload to assignment.</a:t>
            </a:r>
          </a:p>
          <a:p>
            <a:r>
              <a:rPr lang="en-US" dirty="0"/>
              <a:t>Agony Aunt-</a:t>
            </a:r>
            <a:r>
              <a:rPr lang="en-US" dirty="0" err="1"/>
              <a:t>i</a:t>
            </a:r>
            <a:r>
              <a:rPr lang="en-US" dirty="0"/>
              <a:t> Bullying letters summary</a:t>
            </a:r>
          </a:p>
          <a:p>
            <a:r>
              <a:rPr lang="en-US" dirty="0"/>
              <a:t>• Letter 1: This is an example of an unflattering photo, video or audio taken without someone’s knowledge and shared with the intention to humiliate the person.</a:t>
            </a:r>
          </a:p>
          <a:p>
            <a:r>
              <a:rPr lang="en-US" dirty="0"/>
              <a:t>• Letter 2. In this letter a photo was posted that shows a group of friends having fun as a way to make Nadia feel unpopular and also possible considering further subtle bullying through intentionally excluding her from a group chat.</a:t>
            </a:r>
          </a:p>
          <a:p>
            <a:r>
              <a:rPr lang="en-US" dirty="0"/>
              <a:t>• Letter 3: In this example we see a subtle form of bullying as the person with learning needs is unaware that their actions are for the amusement of others and to be made the butt of their joke.</a:t>
            </a:r>
          </a:p>
          <a:p>
            <a:r>
              <a:rPr lang="en-US" dirty="0"/>
              <a:t>• Letter 4: In this example it is subtle bullying as in an online game, one player is following another and harassing them by intentionally disrupting their game.</a:t>
            </a:r>
          </a:p>
          <a:p>
            <a:r>
              <a:rPr lang="en-US" dirty="0"/>
              <a:t>• Letter 5: In this letter we see posting negative comments about an individual in a way that makes clear who is being discussed, without naming them, in order to intimidate and humiliate the target as an example of subtle bullying.</a:t>
            </a:r>
          </a:p>
          <a:p>
            <a:r>
              <a:rPr lang="en-US" dirty="0"/>
              <a:t>Step 3. Recap with students the following points on dealing with subtle bullying if not already mentioned through their feedback.</a:t>
            </a:r>
          </a:p>
          <a:p>
            <a:r>
              <a:rPr lang="en-US" dirty="0"/>
              <a:t>• Subtle bullying messages or </a:t>
            </a:r>
            <a:r>
              <a:rPr lang="en-US" dirty="0" err="1"/>
              <a:t>behaviours</a:t>
            </a:r>
            <a:r>
              <a:rPr lang="en-US" dirty="0"/>
              <a:t> are not obviously bullying or insulting, but we can identify these kinds of messages by how they make us feel, for example, it makes us feel uncomfortable, worried, unsure or anxious.</a:t>
            </a:r>
          </a:p>
          <a:p>
            <a:r>
              <a:rPr lang="en-US" dirty="0"/>
              <a:t>• With subtle bullying it is important to </a:t>
            </a:r>
            <a:r>
              <a:rPr lang="en-US" dirty="0" err="1"/>
              <a:t>recognise</a:t>
            </a:r>
            <a:r>
              <a:rPr lang="en-US" dirty="0"/>
              <a:t> your feelings and how the </a:t>
            </a:r>
            <a:r>
              <a:rPr lang="en-US" dirty="0" err="1"/>
              <a:t>behaviour</a:t>
            </a:r>
            <a:r>
              <a:rPr lang="en-US" dirty="0"/>
              <a:t> or language you are receiving is making you feel. Stop, take a look at what is happening and think about the impact it is having on you.</a:t>
            </a:r>
          </a:p>
          <a:p>
            <a:r>
              <a:rPr lang="en-US" dirty="0"/>
              <a:t>• Screenshot any evidence if you feel that the comments are negatively affecting you.</a:t>
            </a:r>
          </a:p>
          <a:p>
            <a:r>
              <a:rPr lang="en-US" dirty="0"/>
              <a:t>• Talk to a friend or trusted adult about and get advice on how to move forward with the situation.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students to reflect on the concepts and ideas that have been discussed during the lesson, make connections to prior knowledge or experience, and note any questions they may still have. Display the following reflection prompt on the board and invite students to note their reflections and actions:</a:t>
            </a:r>
          </a:p>
          <a:p>
            <a:r>
              <a:rPr lang="en-US"/>
              <a:t>• What? What have I learned?</a:t>
            </a:r>
          </a:p>
          <a:p>
            <a:r>
              <a:rPr lang="en-US"/>
              <a:t>• So What? Why is this important?</a:t>
            </a:r>
          </a:p>
          <a:p>
            <a:r>
              <a:rPr lang="en-US"/>
              <a:t>• Now What? How can I use what I have learned in my online interactions?</a:t>
            </a:r>
          </a:p>
          <a:p>
            <a:endParaRPr lang="en-US"/>
          </a:p>
          <a:p>
            <a:r>
              <a:rPr lang="en-US"/>
              <a:t>Invite students to create a digital reflection journal using an online tool such as Book Creator or through the school VLE or via Google or Office 365. This will also allow students to record and capture creative reflections on their learning in a variety of ways, including digital media, audio recordings, video and written pieces and any questions they may still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Introduce the </a:t>
            </a:r>
            <a:r>
              <a:rPr lang="en-US" dirty="0" err="1"/>
              <a:t>programme</a:t>
            </a:r>
            <a:r>
              <a:rPr lang="en-US" dirty="0"/>
              <a:t> to students and explain to them that they are now beginning a series of lessons on connecting and communicating online during which we will explore the benefits and opportunities connecting online presents along with the potential abusive and bullying </a:t>
            </a:r>
            <a:r>
              <a:rPr lang="en-US" dirty="0" err="1"/>
              <a:t>behaviour</a:t>
            </a:r>
            <a:r>
              <a:rPr lang="en-US" dirty="0"/>
              <a:t> we may encounter. ​</a:t>
            </a:r>
          </a:p>
          <a:p>
            <a:endParaRPr lang="en-US" dirty="0"/>
          </a:p>
          <a:p>
            <a:r>
              <a:rPr lang="en-US" dirty="0"/>
              <a:t>Technology and social media now play a key role in creating and maintaining friendships. Using think-pair- share-square ask students to identify: ​</a:t>
            </a:r>
          </a:p>
          <a:p>
            <a:endParaRPr lang="en-US" dirty="0"/>
          </a:p>
          <a:p>
            <a:r>
              <a:rPr lang="en-US" dirty="0"/>
              <a:t>• two ways that social media can help create friendships ​</a:t>
            </a:r>
          </a:p>
          <a:p>
            <a:endParaRPr lang="en-US" dirty="0"/>
          </a:p>
          <a:p>
            <a:r>
              <a:rPr lang="en-US" dirty="0"/>
              <a:t>• two ways it helps maintain them ​</a:t>
            </a:r>
          </a:p>
          <a:p>
            <a:endParaRPr lang="en-US" dirty="0"/>
          </a:p>
          <a:p>
            <a:r>
              <a:rPr lang="en-US" dirty="0"/>
              <a:t>Once students have discussed, take some feedback. Acknowledge their input without critiquing their answers. This is important as they might have different ideas and experiences of social media’s role in their friendships. Prompt questions to help with gaining feedback could include: ​</a:t>
            </a:r>
          </a:p>
          <a:p>
            <a:endParaRPr lang="en-US" dirty="0"/>
          </a:p>
          <a:p>
            <a:r>
              <a:rPr lang="en-US" dirty="0"/>
              <a:t>• Did any group discuss particular apps or platforms you use to keep in touch with friends? ​</a:t>
            </a:r>
          </a:p>
          <a:p>
            <a:endParaRPr lang="en-US" dirty="0"/>
          </a:p>
          <a:p>
            <a:r>
              <a:rPr lang="en-US" dirty="0"/>
              <a:t>• What role do group chats play in friendships? ​</a:t>
            </a:r>
          </a:p>
          <a:p>
            <a:endParaRPr lang="en-US" dirty="0"/>
          </a:p>
          <a:p>
            <a:r>
              <a:rPr lang="en-US" dirty="0"/>
              <a:t>• Are there roles that people in your friend group take on in a group chat that you can identify? ​</a:t>
            </a:r>
          </a:p>
          <a:p>
            <a:endParaRPr lang="en-US" dirty="0"/>
          </a:p>
          <a:p>
            <a:r>
              <a:rPr lang="en-US" dirty="0"/>
              <a:t>For example, the </a:t>
            </a:r>
            <a:r>
              <a:rPr lang="en-US" dirty="0" err="1"/>
              <a:t>organiser</a:t>
            </a:r>
            <a:r>
              <a:rPr lang="en-US" dirty="0"/>
              <a:t>, the voice messenger, the lurker, the slow responder, the </a:t>
            </a:r>
            <a:r>
              <a:rPr lang="en-US" dirty="0" err="1"/>
              <a:t>oversharer</a:t>
            </a:r>
            <a:r>
              <a:rPr lang="en-US" dirty="0"/>
              <a:t>, etc. ​</a:t>
            </a:r>
          </a:p>
          <a:p>
            <a:endParaRPr lang="en-US" dirty="0"/>
          </a:p>
          <a:p>
            <a:r>
              <a:rPr lang="en-US" dirty="0"/>
              <a:t>• How about looking someone up online to find out their interests, did any group discuss that? ​</a:t>
            </a:r>
          </a:p>
          <a:p>
            <a:endParaRPr lang="en-US" dirty="0"/>
          </a:p>
          <a:p>
            <a:r>
              <a:rPr lang="en-US" dirty="0"/>
              <a:t>• What were your thoughts on messaging versus phone calls? ​</a:t>
            </a:r>
          </a:p>
          <a:p>
            <a:endParaRPr lang="en-US" dirty="0"/>
          </a:p>
          <a:p>
            <a:r>
              <a:rPr lang="en-US" dirty="0"/>
              <a:t>• Why do you prefer some apps over others?​</a:t>
            </a:r>
          </a:p>
          <a:p>
            <a:endParaRPr lang="en-US" dirty="0"/>
          </a:p>
          <a:p>
            <a:r>
              <a:rPr lang="en-US" dirty="0"/>
              <a:t>​</a:t>
            </a:r>
          </a:p>
          <a:p>
            <a:endParaRPr lang="en-US" dirty="0"/>
          </a:p>
          <a:p>
            <a:r>
              <a:rPr lang="en-US" dirty="0"/>
              <a:t>​</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At this point the concept of ‘the bullying circle’’ should be introduced to students. Explain to students that as we know there are three main roles that we can identify in the bullying cycle. They are:</a:t>
            </a:r>
          </a:p>
          <a:p>
            <a:r>
              <a:rPr lang="en-US"/>
              <a:t>• the person being bullied (target)</a:t>
            </a:r>
          </a:p>
          <a:p>
            <a:r>
              <a:rPr lang="en-US"/>
              <a:t>• the perpetrator (person who engages in bullying behaviour)</a:t>
            </a:r>
          </a:p>
          <a:p>
            <a:r>
              <a:rPr lang="en-US"/>
              <a:t>• the bystander (person or people who witness bullying happening or knows about someone being bullied)</a:t>
            </a:r>
          </a:p>
          <a:p>
            <a:r>
              <a:rPr lang="en-US"/>
              <a:t>However, there is a wider circle of those involved to consider. The concept of the bullying Circle developed by Dan Olweus breaks down the various ways that bystanders are involved in a bullying situation either directly or indirectly. The bullying circle develops our understanding of the role of the bystander further and shows the many roles that people play when bullying happens; its central point is that too many people who could stop the bullying don’t do so. Talk through the various roles on the diagram.</a:t>
            </a:r>
          </a:p>
          <a:p>
            <a:r>
              <a:rPr lang="en-US"/>
              <a:t>Bystanders are people who witness bullying but are not victims or perpetrators of bullying. The bystander effect means that often the more people who see something happen the less likely each individual is to do something about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2. From the Webwise Silent Witness Campaign (www.webwise.ie/silentwitness), play the video A Snapshot (available here: https://vimeo.com/795242031) as a stimulus for discussion on the roles involved when bullying happens.</a:t>
            </a:r>
          </a:p>
          <a:p>
            <a:r>
              <a:rPr lang="en-US"/>
              <a:t>Play the full video for students first, this is very important so that they get the full context and understanding of what is happening in the video. Then ask the students to answer the questions based on a second viewing of the video.</a:t>
            </a:r>
          </a:p>
          <a:p>
            <a:r>
              <a:rPr lang="en-US"/>
              <a:t>It is important when discussing this video to acknowledge that this is also an example of homophobic bullying. Communicate to students that, while being LGBTI+ is perfectly normal and accepted, sometimes people can fear being judged for being different or being perceived to be different and might therefore be more reluctant to report this type of bullying. Addressing name-calling and the use of homophobic language or the use of gay as a derogatory term shows that you. as the teacher will not accept any student being treated badly, and that it is in everyone’s interest to have a respectful learning environment. Make students aware of supports available to members of the LGBTI+ in list of support organisations available in Appendix 6. Read through the questions first with students before playing the video again for them. Once students have viewed the video for a second time, ask them to answer all questions. Elicit responses from students and collate on the board.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Read out the fact to students.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Remind students the A Snapshot video ended with the line “Your device is a silent witness but you don’t have to be”. We are now going to look at how we can move from being a silent witness to becoming an upstander. In groups of three ask students to discuss the following questions:</a:t>
            </a:r>
          </a:p>
          <a:p>
            <a:r>
              <a:rPr lang="en-US"/>
              <a:t>What might prevent people from intervening in bullying situations?</a:t>
            </a:r>
          </a:p>
          <a:p>
            <a:r>
              <a:rPr lang="en-US"/>
              <a:t>Suggested answers:</a:t>
            </a:r>
          </a:p>
          <a:p>
            <a:r>
              <a:rPr lang="en-US"/>
              <a:t>• People might be prevented from intervening because they fear being bullied next.</a:t>
            </a:r>
          </a:p>
          <a:p>
            <a:r>
              <a:rPr lang="en-US"/>
              <a:t>• They think they don’t know the full story and so avoid getting involved.</a:t>
            </a:r>
          </a:p>
          <a:p>
            <a:r>
              <a:rPr lang="en-US"/>
              <a:t>• They are threatened when they try to help out. They don’t know what to do.</a:t>
            </a:r>
          </a:p>
          <a:p>
            <a:r>
              <a:rPr lang="en-US"/>
              <a:t>• They don’t recognise the bullying behaviour.</a:t>
            </a:r>
          </a:p>
          <a:p>
            <a:r>
              <a:rPr lang="en-US"/>
              <a:t>• They want to stay ‘in’ with the popular crowd. They don’t want to take sides.</a:t>
            </a:r>
          </a:p>
          <a:p>
            <a:r>
              <a:rPr lang="en-US"/>
              <a:t>• They are involved in bullying and fear they’d get in trouble if they intervened.</a:t>
            </a:r>
          </a:p>
          <a:p>
            <a:r>
              <a:rPr lang="en-US"/>
              <a:t>How can bystanders get help without exposing themselves?</a:t>
            </a:r>
          </a:p>
          <a:p>
            <a:r>
              <a:rPr lang="en-US"/>
              <a:t>Suggested answers:</a:t>
            </a:r>
          </a:p>
          <a:p>
            <a:r>
              <a:rPr lang="en-US"/>
              <a:t>Bystanders can help by reporting cyberbullying online. This is usually an anonymous process. Bystanders can also help by telling a student mentor or responsible adult about the bullying incident. The bystander can stress that they would like to remain anonymous to prevent the perpetrators from targeting them next. The bystander can help improve the situation by reaching out and supporting the person who is being bullied. Speaking up in a calm supportive way but not retaliating online will let the perpetrators know that their behaviour is being noted and that it is not condoned. Privately supporting the person who is bullied might give this person the courage to seek help.</a:t>
            </a:r>
          </a:p>
          <a:p>
            <a:r>
              <a:rPr lang="en-US"/>
              <a:t>How do people who bully benefit when someone acts as a positive bystander?</a:t>
            </a:r>
          </a:p>
          <a:p>
            <a:r>
              <a:rPr lang="en-US"/>
              <a:t>Suggested answers:</a:t>
            </a:r>
          </a:p>
          <a:p>
            <a:r>
              <a:rPr lang="en-US"/>
              <a:t>These people benefit when someone acts as a positive bystander as bystander interventions help bring problems to the surface and lead to positive resolutions. Oftentimes the reason why people bully is that they are experiencing difficulties themselves. When a bystander intervenes, this can result in the person who bullies receiving the support they need. Bystander interventions also help bring an end to conflict that might actually have been distressing the person who bullies.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2. Tell students that they are now going to create a support and advice hub to help prevent and deal. with bullying and abusive </a:t>
            </a:r>
            <a:r>
              <a:rPr lang="en-US" dirty="0" err="1"/>
              <a:t>behaviour</a:t>
            </a:r>
            <a:r>
              <a:rPr lang="en-US" dirty="0"/>
              <a:t> online. In groups of three ask students to create a hub for either a responder, upstander or an ally. Explain the three groups:</a:t>
            </a:r>
          </a:p>
          <a:p>
            <a:r>
              <a:rPr lang="en-US" dirty="0"/>
              <a:t>Responder: In this case refers to someone who is a target of cyberbullying who would need help with how to respond to the cyberbullying situation they may find themselves in.</a:t>
            </a:r>
          </a:p>
          <a:p>
            <a:r>
              <a:rPr lang="en-US" dirty="0"/>
              <a:t>Upstander: Someone who not only </a:t>
            </a:r>
            <a:r>
              <a:rPr lang="en-US" dirty="0" err="1"/>
              <a:t>recognises</a:t>
            </a:r>
            <a:r>
              <a:rPr lang="en-US" dirty="0"/>
              <a:t> when something is wrong, but as a result, stands up for his/her beliefs by taking action. An upstander will help/support whomever is being hurt, or will speak up to correct the situation/make it right.</a:t>
            </a:r>
          </a:p>
          <a:p>
            <a:r>
              <a:rPr lang="en-US" dirty="0"/>
              <a:t>Ally: In this case refers to someone who stands up for, supports and encourages the people around them online. This means calling out hate speech i.e. public speech, including content online (such as comments, posts, articles, images or videos), that expresses hate or encourages violence towards a person or group based on something such as race, religion, sex, or sexual orientation.</a:t>
            </a:r>
          </a:p>
          <a:p>
            <a:r>
              <a:rPr lang="en-US" dirty="0"/>
              <a:t>Distribute Activity Sheet 6.1 to each group. Instruct them that the advice hub could be presented in a variety of ways, including as a video, presentation, poster, leaflet, article, to allow the students to be creative in their responses. All artwork and advice and support information pieces will be displayed in a dedicated Anti-Bullying Advice and Support Hub section on the classroom wall so that students can access and view the messages. If their advice and support information for the hub has been created in a digital format ask students to create a QR code to direct students to. This is envisioned that this task could be set as homework or a continuing group project for the next class before moving onto lesson 7.</a:t>
            </a:r>
          </a:p>
          <a:p>
            <a:endParaRPr lang="en-US" dirty="0"/>
          </a:p>
          <a:p>
            <a:r>
              <a:rPr lang="en-US" dirty="0"/>
              <a:t>Step 3. In their groups students will then present their advice and support hubs. The production of the support and advice hubs will allow you to assess students’ understanding of the different roles of the participants involved, directly or indirectly, in bullying. The advice hubs will also allow you to assess the students’ guidelines for creating a more inclusive environment.</a:t>
            </a:r>
          </a:p>
          <a:p>
            <a:endParaRPr lang="en-US" dirty="0"/>
          </a:p>
          <a:p>
            <a:r>
              <a:rPr lang="en-US" dirty="0"/>
              <a:t>A digital alternative for this activity would be to ask students, individually or as a group, create a mini-website for the Anti-Bullying Support Hub. Google school students could use Google Sites to build a mini-website. Microsoft school students could use Sway to build a site or OneNote to put a notebook version of the toolbox together.</a:t>
            </a:r>
          </a:p>
          <a:p>
            <a:r>
              <a:rPr lang="en-US" dirty="0"/>
              <a:t>Note to teacher</a:t>
            </a:r>
          </a:p>
          <a:p>
            <a:r>
              <a:rPr lang="en-US" dirty="0"/>
              <a:t>It is important that the teacher discusses the student’s upstander strategies and resources with them so that aggressive or ineffective responses are ruled out. All responses should outline practical intervention strategies and should highlight who the protagonists should turn to for help. Here are some important points for the teacher to stress with regard to bystanders looking to intervene:</a:t>
            </a:r>
          </a:p>
          <a:p>
            <a:r>
              <a:rPr lang="en-US" dirty="0"/>
              <a:t>• It is important that the safety of the bystander is always considered. Bystanders should never be put in a position where they are in danger of being the subject of physical abuse or aggression.</a:t>
            </a:r>
          </a:p>
          <a:p>
            <a:r>
              <a:rPr lang="en-US" dirty="0"/>
              <a:t>• It’s also important that bystanders are strong, assertive and positive in intervening in bullying situations and that they don’t respond to the bullying in an aggressive way that could itself be considered bullying.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students to reflect on the concepts and ideas that have been discussed during the lesson, make connections to prior knowledge or experience, and note any questions they may still have. Display the following reflection prompts on the board and invite students to note their reflections and actions:</a:t>
            </a:r>
          </a:p>
          <a:p>
            <a:r>
              <a:rPr lang="en-US"/>
              <a:t>Reflection</a:t>
            </a:r>
          </a:p>
          <a:p>
            <a:r>
              <a:rPr lang="en-US"/>
              <a:t>• Take a few minutes to reflect on the most recent thing you posted online. Would any of today’s tips have helped you post differently?</a:t>
            </a:r>
          </a:p>
          <a:p>
            <a:r>
              <a:rPr lang="en-US"/>
              <a:t>Action</a:t>
            </a:r>
          </a:p>
          <a:p>
            <a:r>
              <a:rPr lang="en-US"/>
              <a:t>• To improve your online interactions select one tip from today’s lesson to use over the course of the next week.</a:t>
            </a:r>
          </a:p>
          <a:p>
            <a:endParaRPr lang="en-US"/>
          </a:p>
          <a:p>
            <a:endParaRPr lang="en-US"/>
          </a:p>
          <a:p>
            <a:r>
              <a:rPr lang="en-US"/>
              <a:t>Invite students to create a digital reflection journal using an online tool such as Book Creator or through the school VLE or via Google or Office 365. This will also allow students to record and capture creative reflections on their learning in a variety of ways, including digital media, audio recordings, video and written pieces and any questions they may still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Display each of the statements on the board and have a class discussion with students on each one, whether they agree or disagree with each statement and discuss why.</a:t>
            </a:r>
          </a:p>
          <a:p>
            <a:r>
              <a:rPr lang="en-US"/>
              <a:t>It’s becoming increasingly common to start friendships/relationships online. Creating online relationships (friendships or otherwise) can be a great opportunity to meet people you may not have been able to meet otherwise. However, as we have discussed in previous lessons, healthy online communication and showing empathy is key to maintaining these relationships.</a:t>
            </a:r>
          </a:p>
          <a:p>
            <a:r>
              <a:rPr lang="en-US"/>
              <a:t>Ask students to brainstorm what are the traits (unique characteristics like honesty, trust, respect, care, openness) of a healthy relationship or friendship? How might we recognise these traits in an online setting? Distribute Appendix 3: Feelings Wheel to help students describe these traits.</a:t>
            </a:r>
          </a:p>
          <a:p>
            <a:r>
              <a:rPr lang="en-US"/>
              <a:t>Then, ask students to complete a sticky-note storm on “traits of a healthy relationship/friendship” and when complete, get feedback from students on their notes which can then be organised on the board. Remind them that a healthy relationship/friendship is one that is built on mutual respect and trust and makes us feel safe and happy, one where we can have open and honest communication, where each other’s perspectives are respected, there is mutual give and take. Online this might look like considering the impact of your words, keeping someone’s trust and protecting their privacy if they share personal information with you, being respectful of each other’s views even if we don’t share them, not ignoring or humiliating them, etc.</a:t>
            </a:r>
          </a:p>
          <a:p>
            <a:r>
              <a:rPr lang="en-US"/>
              <a:t>A digital alternative could be to use Mentimeter to display the questions on-by-one with students voting on each question and then class discussion on the results/why.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Tell students we are now going to consider how we might know when things aren’t right in our online communication in a relationship in our lives? What are the signs or signals that you might get that a relationship (again, romantic or otherwise) is becoming abusive or bullying and having a negative impact on your wellbeing?</a:t>
            </a:r>
          </a:p>
          <a:p>
            <a:endParaRPr lang="en-US" dirty="0"/>
          </a:p>
          <a:p>
            <a:r>
              <a:rPr lang="en-US" dirty="0"/>
              <a:t>Step 2. Explain to students that we will use a world café style method to discuss this issue. The idea is to create a relaxed setting for students to discuss the online </a:t>
            </a:r>
            <a:r>
              <a:rPr lang="en-US" dirty="0" err="1"/>
              <a:t>behaviours</a:t>
            </a:r>
            <a:r>
              <a:rPr lang="en-US" dirty="0"/>
              <a:t> described. In groups of 4 students sit around a table with one student acting as the table host. The job of the table host is to keep the conversation going and facilitate the conversations to ensure everyone has had an opportunity to contribute to each discussion. The table host reads 3 scenarios (they can select at random from the list of </a:t>
            </a:r>
            <a:r>
              <a:rPr lang="en-US" dirty="0" err="1"/>
              <a:t>behaviours</a:t>
            </a:r>
            <a:r>
              <a:rPr lang="en-US" dirty="0"/>
              <a:t>) for the group to discuss (drawing out key ideas and perspectives for each). </a:t>
            </a:r>
          </a:p>
          <a:p>
            <a:r>
              <a:rPr lang="en-US" dirty="0"/>
              <a:t>In their table groups students are to select 3 scenarios and:</a:t>
            </a:r>
          </a:p>
          <a:p>
            <a:r>
              <a:rPr lang="en-US" dirty="0"/>
              <a:t>A. Rate how serious you think each </a:t>
            </a:r>
            <a:r>
              <a:rPr lang="en-US" dirty="0" err="1"/>
              <a:t>behaviour</a:t>
            </a:r>
            <a:r>
              <a:rPr lang="en-US" dirty="0"/>
              <a:t> described is on a scale from healthy </a:t>
            </a:r>
            <a:r>
              <a:rPr lang="en-US" dirty="0" err="1"/>
              <a:t>behaviour</a:t>
            </a:r>
            <a:r>
              <a:rPr lang="en-US" dirty="0"/>
              <a:t> (feeling safe, secure, happy) or unhealthy </a:t>
            </a:r>
            <a:r>
              <a:rPr lang="en-US" dirty="0" err="1"/>
              <a:t>behaviour</a:t>
            </a:r>
            <a:r>
              <a:rPr lang="en-US" dirty="0"/>
              <a:t> (feeling anxious, walking on eggshells, sad, overwhelmed). Explain your reason why and what might be the impact on the person experiencing this </a:t>
            </a:r>
            <a:r>
              <a:rPr lang="en-US" dirty="0" err="1"/>
              <a:t>behaviour</a:t>
            </a:r>
            <a:r>
              <a:rPr lang="en-US" dirty="0"/>
              <a:t>.</a:t>
            </a:r>
          </a:p>
          <a:p>
            <a:r>
              <a:rPr lang="en-US" dirty="0"/>
              <a:t>B. Next, offer advice for someone experiencing this issue in an online relationship. What would you advise them to do and say? It is important that before students are sent to discuss the scenarios in their groups that you advise them that there are many beneficial suggestions that can be offered here. Everyone has different needs in difficult situations and we all have different ways of seeking support. The purpose of this is to consider different responses to experiencing each </a:t>
            </a:r>
            <a:r>
              <a:rPr lang="en-US" dirty="0" err="1"/>
              <a:t>behaviour</a:t>
            </a:r>
            <a:r>
              <a:rPr lang="en-US" dirty="0"/>
              <a:t> and which of the suggested advice might lead to the most positive outcome, where most people feel better as a result.</a:t>
            </a:r>
          </a:p>
          <a:p>
            <a:endParaRPr lang="en-US" dirty="0"/>
          </a:p>
          <a:p>
            <a:r>
              <a:rPr lang="en-US" dirty="0"/>
              <a:t>Step 3. After conversations are completed, each table is invited to share key insights, takeaways and advice from their conversations with the rest of the class. Recap with students that they will have identified characteristics of an unhealthy relationship through the online </a:t>
            </a:r>
            <a:r>
              <a:rPr lang="en-US" dirty="0" err="1"/>
              <a:t>behaviour</a:t>
            </a:r>
            <a:r>
              <a:rPr lang="en-US" dirty="0"/>
              <a:t> descriptions including control, isolation, harassment or humiliation. Signs of an unhealthy relationship include if you feel your relationship/friendship has become a one-way relationship where there is an imbalance between what is asked and what is given - attention, support,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4. Remind students that whenever they feel uneasy or don’t like the way someone they are communicating with online makes them feel to trust their gut and put some distance between themselves and that person/group, reflect on what they’re feeling and what is going on. Talk to a friend, parent or trusted adult. It is also advised to make this advice information available to students on their learning platform i.e. Teams/Google Classroom.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4. Remind students that whenever they feel uneasy or don’t like the way someone they are communicating with online makes them feel to trust their gut and put some distance between themselves and that person/group, reflect on what they’re feeling and what is going on. Talk to a friend, parent or trusted adult. It is also advised to make this advice information available to students on their learning platform i.e. Teams/Google Classroom.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Explain to students that when we think about how we communicate and interact with people online there is a continuum of behaviours we can consider. This continuum of online behaviours reflects the choices we make when interacting and communicating online and the impact they can have on others who are the target or witness to this. ​</a:t>
            </a:r>
          </a:p>
          <a:p>
            <a:endParaRPr lang="en-US"/>
          </a:p>
          <a:p>
            <a:r>
              <a:rPr lang="en-US"/>
              <a:t>Organise students in groups of three and distribute Activity Sheet 1.1 to each group, cut out the accompanying cards of online behaviours and give a set to each group as well. Tell students that these cards are just a sample of behaviours online. Ask students if there are any others they can think of and include them into the category they think it would fall into. ​</a:t>
            </a:r>
          </a:p>
          <a:p>
            <a:endParaRPr lang="en-US"/>
          </a:p>
          <a:p>
            <a:r>
              <a:rPr lang="en-US"/>
              <a:t>Step 2. Get feedback from students. Suggested answers are listed on page 24 of The Respect Effect booklet. Remind students that it is important to consider the different views, experiences and contexts in which some of the behaviours take place may affect people differently and how they may impact the degree of seriousness of these behaviours online. When considering the potential impact of behaviour, we must always consider the person who is on the receiving end of the behaviour or communication and how it makes them feel.​</a:t>
            </a:r>
          </a:p>
          <a:p>
            <a:endParaRPr lang="en-US"/>
          </a:p>
          <a:p>
            <a:r>
              <a:rPr lang="en-US"/>
              <a:t>​</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students to reflect on the concepts and ideas that have been discussed during the lesson, make connections to prior knowledge or experience, and note any questions they may still have. Display the following reflection prompts on the board and invite students to complete the sentences below:</a:t>
            </a:r>
          </a:p>
          <a:p>
            <a:r>
              <a:rPr lang="en-US"/>
              <a:t>Reflection</a:t>
            </a:r>
          </a:p>
          <a:p>
            <a:r>
              <a:rPr lang="en-US"/>
              <a:t>• What really made me think was…</a:t>
            </a:r>
          </a:p>
          <a:p>
            <a:r>
              <a:rPr lang="en-US"/>
              <a:t>Action</a:t>
            </a:r>
          </a:p>
          <a:p>
            <a:r>
              <a:rPr lang="en-US"/>
              <a:t>• One thing I will do before replying to a message that I am unsure about is…</a:t>
            </a:r>
          </a:p>
          <a:p>
            <a:endParaRPr lang="en-US"/>
          </a:p>
          <a:p>
            <a:endParaRPr lang="en-US"/>
          </a:p>
          <a:p>
            <a:r>
              <a:rPr lang="en-US"/>
              <a:t>Invite students to create a digital reflection journal using an online tool such as Book Creator or through the school VLE or via Google or Office 365. This will also allow students to record and capture creative reflections on their learning in a variety of ways, including digital media, audio recordings, video and written pieces and any questions they may still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Begin by asking students to recall what stuck from the last lesson. Give students 60 seconds to write down everything they know/remember. Then ask them to get them to work in pairs to share their key takeaways from the previous lesson.</a:t>
            </a:r>
          </a:p>
          <a:p>
            <a:r>
              <a:rPr lang="en-US" dirty="0"/>
              <a:t>Recap with students that in the previous lesson we started to create a cyberbullying support and advice hub. We are now going to look at how we can support targets of online bullying through reporting bullying or abusive material we may witness online.</a:t>
            </a:r>
          </a:p>
          <a:p>
            <a:endParaRPr lang="en-US" dirty="0"/>
          </a:p>
          <a:p>
            <a:r>
              <a:rPr lang="en-US" dirty="0"/>
              <a:t>Step 2. Display the following cyberbullying scenarios on the board and ask students to consider whether each incident should be reported and to whom. Note, reporting should not only refer to reporting procedures on the online platform or app in question but also to clarify routes to support within the school, where appropriate and also the Gardaí, if necessary. It is important to highlight all available supports in and outside of school. A list of additional support </a:t>
            </a:r>
            <a:r>
              <a:rPr lang="en-US" dirty="0" err="1"/>
              <a:t>organisations</a:t>
            </a:r>
            <a:r>
              <a:rPr lang="en-US" dirty="0"/>
              <a:t> can be found in Appendix 6.</a:t>
            </a:r>
          </a:p>
          <a:p>
            <a:r>
              <a:rPr lang="en-US" dirty="0"/>
              <a:t>Bullying Dilemmas:</a:t>
            </a:r>
          </a:p>
          <a:p>
            <a:r>
              <a:rPr lang="en-US" dirty="0"/>
              <a:t>• Mei has discovered a false TikTok account has been created impersonating her and is posting offensive and nasty content about other students in their year.</a:t>
            </a:r>
          </a:p>
          <a:p>
            <a:r>
              <a:rPr lang="en-US" dirty="0"/>
              <a:t>• David is in a class group chat, a nude is shared of one of the girls in his year. She doesn’t know her image has been shared in the group.</a:t>
            </a:r>
          </a:p>
          <a:p>
            <a:r>
              <a:rPr lang="en-US" dirty="0"/>
              <a:t>• A boy in Oskar’s class reposts an anti-immigrant post on Instagram online with the caption ‘100% Agree’.</a:t>
            </a:r>
          </a:p>
          <a:p>
            <a:r>
              <a:rPr lang="en-US" dirty="0"/>
              <a:t>• </a:t>
            </a:r>
            <a:r>
              <a:rPr lang="en-US" dirty="0" err="1"/>
              <a:t>Aifric</a:t>
            </a:r>
            <a:r>
              <a:rPr lang="en-US" dirty="0"/>
              <a:t> sees lots of messages about her in a WhatsApp group chat that don’t name her but it is obvious they are talking about an embarrassing moment that happened to her in class earlier that day.</a:t>
            </a:r>
          </a:p>
          <a:p>
            <a:r>
              <a:rPr lang="en-US" dirty="0"/>
              <a:t>• Malik has noticed that since he came out and updated his profile picture to include the Pride flag his gaming friends are ignoring him in the game lobby, and are starting to slag him using homophobic slurs during the game.</a:t>
            </a:r>
          </a:p>
          <a:p>
            <a:r>
              <a:rPr lang="en-US" dirty="0"/>
              <a:t>• Jasmine </a:t>
            </a:r>
            <a:r>
              <a:rPr lang="en-US" dirty="0" err="1"/>
              <a:t>realises</a:t>
            </a:r>
            <a:r>
              <a:rPr lang="en-US" dirty="0"/>
              <a:t> she has been left out of a shopping trip that she and her friends had arranged to go on when she sees them out together on </a:t>
            </a:r>
            <a:r>
              <a:rPr lang="en-US" dirty="0" err="1"/>
              <a:t>SnapChat</a:t>
            </a:r>
            <a:r>
              <a:rPr lang="en-US" dirty="0"/>
              <a:t> without inviting her.</a:t>
            </a:r>
          </a:p>
          <a:p>
            <a:r>
              <a:rPr lang="en-US" dirty="0"/>
              <a:t>For each dilemma consider:</a:t>
            </a:r>
          </a:p>
          <a:p>
            <a:r>
              <a:rPr lang="en-US" dirty="0"/>
              <a:t>• What action can be taken?</a:t>
            </a:r>
          </a:p>
          <a:p>
            <a:r>
              <a:rPr lang="en-US" dirty="0"/>
              <a:t>• Should this incident be reported? If so, to who?</a:t>
            </a:r>
          </a:p>
          <a:p>
            <a:r>
              <a:rPr lang="en-US" dirty="0"/>
              <a:t>• Where else, other than the app or platform used, should they report what’s happened?</a:t>
            </a:r>
          </a:p>
          <a:p>
            <a:r>
              <a:rPr lang="en-US" dirty="0"/>
              <a:t>• Where can the target get support and help?</a:t>
            </a:r>
          </a:p>
          <a:p>
            <a:endParaRPr lang="en-US" dirty="0"/>
          </a:p>
          <a:p>
            <a:r>
              <a:rPr lang="en-US" dirty="0"/>
              <a:t>Step 3. Elicit feedback from students on the support available and reporting routes for each dilemma. Then distribute Activity Sheet 8.1: Reporting Bullying Online FAQ which will go through some key advice on reporting bullying to online platforms and apps.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Begin by asking students to recall what stuck from the last lesson. Give students 60 seconds to write down everything they know/remember. Then ask them to get them to work in pairs to share their key takeaways from the previous lesson.</a:t>
            </a:r>
          </a:p>
          <a:p>
            <a:r>
              <a:rPr lang="en-US" dirty="0"/>
              <a:t>Recap with students that in the previous lesson we started to create a cyberbullying support and advice hub. We are now going to look at how we can support targets of online bullying through reporting bullying or abusive material we may witness online.</a:t>
            </a:r>
          </a:p>
          <a:p>
            <a:endParaRPr lang="en-US" dirty="0"/>
          </a:p>
          <a:p>
            <a:r>
              <a:rPr lang="en-US" dirty="0"/>
              <a:t>Step 2. Display the following cyberbullying scenarios on the board and ask students to consider whether each incident should be reported and to whom. Note, reporting should not only refer to reporting procedures on the online platform or app in question but also to clarify routes to support within the school, where appropriate and also the Gardaí, if necessary. It is important to highlight all available supports in and outside of school. A list of additional support </a:t>
            </a:r>
            <a:r>
              <a:rPr lang="en-US" dirty="0" err="1"/>
              <a:t>organisations</a:t>
            </a:r>
            <a:r>
              <a:rPr lang="en-US" dirty="0"/>
              <a:t> can be found in Appendix 6.</a:t>
            </a:r>
          </a:p>
          <a:p>
            <a:r>
              <a:rPr lang="en-US" dirty="0"/>
              <a:t>Bullying Dilemmas:</a:t>
            </a:r>
          </a:p>
          <a:p>
            <a:r>
              <a:rPr lang="en-US" dirty="0"/>
              <a:t>• Mei has discovered a false TikTok account has been created impersonating her and is posting offensive and nasty content about other students in their year.</a:t>
            </a:r>
          </a:p>
          <a:p>
            <a:r>
              <a:rPr lang="en-US" dirty="0"/>
              <a:t>• David is in a class group chat, a nude is shared of one of the girls in his year. She doesn’t know her image has been shared in the group.</a:t>
            </a:r>
          </a:p>
          <a:p>
            <a:r>
              <a:rPr lang="en-US" dirty="0"/>
              <a:t>• A boy in Oskar’s class reposts an anti-immigrant post on Instagram online with the caption ‘100% Agree’.</a:t>
            </a:r>
          </a:p>
          <a:p>
            <a:r>
              <a:rPr lang="en-US" dirty="0"/>
              <a:t>• </a:t>
            </a:r>
            <a:r>
              <a:rPr lang="en-US" dirty="0" err="1"/>
              <a:t>Aifric</a:t>
            </a:r>
            <a:r>
              <a:rPr lang="en-US" dirty="0"/>
              <a:t> sees lots of messages about her in a WhatsApp group chat that don’t name her but it is obvious they are talking about an embarrassing moment that happened to her in class earlier that day.</a:t>
            </a:r>
          </a:p>
          <a:p>
            <a:r>
              <a:rPr lang="en-US" dirty="0"/>
              <a:t>• Malik has noticed that since he came out and updated his profile picture to include the Pride flag his gaming friends are ignoring him in the game lobby, and are starting to slag him using homophobic slurs during the game.</a:t>
            </a:r>
          </a:p>
          <a:p>
            <a:r>
              <a:rPr lang="en-US" dirty="0"/>
              <a:t>• Jasmine </a:t>
            </a:r>
            <a:r>
              <a:rPr lang="en-US" dirty="0" err="1"/>
              <a:t>realises</a:t>
            </a:r>
            <a:r>
              <a:rPr lang="en-US" dirty="0"/>
              <a:t> she has been left out of a shopping trip that she and her friends had arranged to go on when she sees them out together on </a:t>
            </a:r>
            <a:r>
              <a:rPr lang="en-US" dirty="0" err="1"/>
              <a:t>SnapChat</a:t>
            </a:r>
            <a:r>
              <a:rPr lang="en-US" dirty="0"/>
              <a:t> without inviting her.</a:t>
            </a:r>
          </a:p>
          <a:p>
            <a:r>
              <a:rPr lang="en-US" dirty="0"/>
              <a:t>For each dilemma consider:</a:t>
            </a:r>
          </a:p>
          <a:p>
            <a:r>
              <a:rPr lang="en-US" dirty="0"/>
              <a:t>• What action can be taken?</a:t>
            </a:r>
          </a:p>
          <a:p>
            <a:r>
              <a:rPr lang="en-US" dirty="0"/>
              <a:t>• Should this incident be reported? If so, to who?</a:t>
            </a:r>
          </a:p>
          <a:p>
            <a:r>
              <a:rPr lang="en-US" dirty="0"/>
              <a:t>• Where else, other than the app or platform used, should they report what’s happened?</a:t>
            </a:r>
          </a:p>
          <a:p>
            <a:r>
              <a:rPr lang="en-US" dirty="0"/>
              <a:t>• Where can the target get support and help?</a:t>
            </a:r>
          </a:p>
          <a:p>
            <a:endParaRPr lang="en-US" dirty="0"/>
          </a:p>
          <a:p>
            <a:r>
              <a:rPr lang="en-US" dirty="0"/>
              <a:t>Step 3. Elicit feedback from students on the support available and reporting routes for each dilemma. Then distribute Activity Sheet 8.1: Reporting Bullying Online FAQ which will go through some key advice on reporting bullying to online platforms and apps.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Begin by asking students to recall what stuck from the last lesson. Give students 60 seconds to write down everything they know/remember. Then ask them to get them to work in pairs to share their key takeaways from the previous lesson.</a:t>
            </a:r>
          </a:p>
          <a:p>
            <a:r>
              <a:rPr lang="en-US" dirty="0"/>
              <a:t>Recap with students that in the previous lesson we started to create a cyberbullying support and advice hub. We are now going to look at how we can support targets of online bullying through reporting bullying or abusive material we may witness online.</a:t>
            </a:r>
          </a:p>
          <a:p>
            <a:endParaRPr lang="en-US" dirty="0"/>
          </a:p>
          <a:p>
            <a:r>
              <a:rPr lang="en-US" dirty="0"/>
              <a:t>Step 2. Display the following cyberbullying scenarios on the board and ask students to consider whether each incident should be reported and to whom. Note, reporting should not only refer to reporting procedures on the online platform or app in question but also to clarify routes to support within the school, where appropriate and also the Gardaí, if necessary. It is important to highlight all available supports in and outside of school. A list of additional support </a:t>
            </a:r>
            <a:r>
              <a:rPr lang="en-US" dirty="0" err="1"/>
              <a:t>organisations</a:t>
            </a:r>
            <a:r>
              <a:rPr lang="en-US" dirty="0"/>
              <a:t> can be found in Appendix 6.</a:t>
            </a:r>
          </a:p>
          <a:p>
            <a:r>
              <a:rPr lang="en-US" dirty="0"/>
              <a:t>Bullying Dilemmas:</a:t>
            </a:r>
          </a:p>
          <a:p>
            <a:r>
              <a:rPr lang="en-US" dirty="0"/>
              <a:t>• Mei has discovered a false TikTok account has been created impersonating her and is posting offensive and nasty content about other students in their year.</a:t>
            </a:r>
          </a:p>
          <a:p>
            <a:r>
              <a:rPr lang="en-US" dirty="0"/>
              <a:t>• David is in a class group chat, a nude is shared of one of the girls in his year. She doesn’t know her image has been shared in the group.</a:t>
            </a:r>
          </a:p>
          <a:p>
            <a:r>
              <a:rPr lang="en-US" dirty="0"/>
              <a:t>• A boy in Oskar’s class reposts an anti-immigrant post on Instagram online with the caption ‘100% Agree’.</a:t>
            </a:r>
          </a:p>
          <a:p>
            <a:r>
              <a:rPr lang="en-US" dirty="0"/>
              <a:t>• </a:t>
            </a:r>
            <a:r>
              <a:rPr lang="en-US" dirty="0" err="1"/>
              <a:t>Aifric</a:t>
            </a:r>
            <a:r>
              <a:rPr lang="en-US" dirty="0"/>
              <a:t> sees lots of messages about her in a WhatsApp group chat that don’t name her but it is obvious they are talking about an embarrassing moment that happened to her in class earlier that day.</a:t>
            </a:r>
          </a:p>
          <a:p>
            <a:r>
              <a:rPr lang="en-US" dirty="0"/>
              <a:t>• Malik has noticed that since he came out and updated his profile picture to include the Pride flag his gaming friends are ignoring him in the game lobby, and are starting to slag him using homophobic slurs during the game.</a:t>
            </a:r>
          </a:p>
          <a:p>
            <a:r>
              <a:rPr lang="en-US" dirty="0"/>
              <a:t>• Jasmine </a:t>
            </a:r>
            <a:r>
              <a:rPr lang="en-US" dirty="0" err="1"/>
              <a:t>realises</a:t>
            </a:r>
            <a:r>
              <a:rPr lang="en-US" dirty="0"/>
              <a:t> she has been left out of a shopping trip that she and her friends had arranged to go on when she sees them out together on </a:t>
            </a:r>
            <a:r>
              <a:rPr lang="en-US" dirty="0" err="1"/>
              <a:t>SnapChat</a:t>
            </a:r>
            <a:r>
              <a:rPr lang="en-US" dirty="0"/>
              <a:t> without inviting her.</a:t>
            </a:r>
          </a:p>
          <a:p>
            <a:r>
              <a:rPr lang="en-US" dirty="0"/>
              <a:t>For each dilemma consider:</a:t>
            </a:r>
          </a:p>
          <a:p>
            <a:r>
              <a:rPr lang="en-US" dirty="0"/>
              <a:t>• What action can be taken?</a:t>
            </a:r>
          </a:p>
          <a:p>
            <a:r>
              <a:rPr lang="en-US" dirty="0"/>
              <a:t>• Should this incident be reported? If so, to who?</a:t>
            </a:r>
          </a:p>
          <a:p>
            <a:r>
              <a:rPr lang="en-US" dirty="0"/>
              <a:t>• Where else, other than the app or platform used, should they report what’s happened?</a:t>
            </a:r>
          </a:p>
          <a:p>
            <a:r>
              <a:rPr lang="en-US" dirty="0"/>
              <a:t>• Where can the target get support and help?</a:t>
            </a:r>
          </a:p>
          <a:p>
            <a:endParaRPr lang="en-US" dirty="0"/>
          </a:p>
          <a:p>
            <a:r>
              <a:rPr lang="en-US" dirty="0"/>
              <a:t>Step 3. Elicit feedback from students on the support available and reporting routes for each dilemma. Then distribute Activity Sheet 8.1: Reporting Bullying Online FAQ which will go through some key advice on reporting bullying to online platforms and apps.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Begin by asking students to recall what stuck from the last lesson. Give students 60 seconds to write down everything they know/remember. Then ask them to get them to work in pairs to share their key takeaways from the previous lesson.</a:t>
            </a:r>
          </a:p>
          <a:p>
            <a:r>
              <a:rPr lang="en-US" dirty="0"/>
              <a:t>Recap with students that in the previous lesson we started to create a cyberbullying support and advice hub. We are now going to look at how we can support targets of online bullying through reporting bullying or abusive material we may witness online.</a:t>
            </a:r>
          </a:p>
          <a:p>
            <a:endParaRPr lang="en-US" dirty="0"/>
          </a:p>
          <a:p>
            <a:r>
              <a:rPr lang="en-US" dirty="0"/>
              <a:t>Step 2. Display the following cyberbullying scenarios on the board and ask students to consider whether each incident should be reported and to whom. Note, reporting should not only refer to reporting procedures on the online platform or app in question but also to clarify routes to support within the school, where appropriate and also the Gardaí, if necessary. It is important to highlight all available supports in and outside of school. A list of additional support </a:t>
            </a:r>
            <a:r>
              <a:rPr lang="en-US" dirty="0" err="1"/>
              <a:t>organisations</a:t>
            </a:r>
            <a:r>
              <a:rPr lang="en-US" dirty="0"/>
              <a:t> can be found in Appendix 6.</a:t>
            </a:r>
          </a:p>
          <a:p>
            <a:r>
              <a:rPr lang="en-US" dirty="0"/>
              <a:t>Bullying Dilemmas:</a:t>
            </a:r>
          </a:p>
          <a:p>
            <a:r>
              <a:rPr lang="en-US" dirty="0"/>
              <a:t>• Mei has discovered a false TikTok account has been created impersonating her and is posting offensive and nasty content about other students in their year.</a:t>
            </a:r>
          </a:p>
          <a:p>
            <a:r>
              <a:rPr lang="en-US" dirty="0"/>
              <a:t>• David is in a class group chat, a nude is shared of one of the girls in his year. She doesn’t know her image has been shared in the group.</a:t>
            </a:r>
          </a:p>
          <a:p>
            <a:r>
              <a:rPr lang="en-US" dirty="0"/>
              <a:t>• A boy in Oskar’s class reposts an anti-immigrant post on Instagram online with the caption ‘100% Agree’.</a:t>
            </a:r>
          </a:p>
          <a:p>
            <a:r>
              <a:rPr lang="en-US" dirty="0"/>
              <a:t>• </a:t>
            </a:r>
            <a:r>
              <a:rPr lang="en-US" dirty="0" err="1"/>
              <a:t>Aifric</a:t>
            </a:r>
            <a:r>
              <a:rPr lang="en-US" dirty="0"/>
              <a:t> sees lots of messages about her in a WhatsApp group chat that don’t name her but it is obvious they are talking about an embarrassing moment that happened to her in class earlier that day.</a:t>
            </a:r>
          </a:p>
          <a:p>
            <a:r>
              <a:rPr lang="en-US" dirty="0"/>
              <a:t>• Malik has noticed that since he came out and updated his profile picture to include the Pride flag his gaming friends are ignoring him in the game lobby, and are starting to slag him using homophobic slurs during the game.</a:t>
            </a:r>
          </a:p>
          <a:p>
            <a:r>
              <a:rPr lang="en-US" dirty="0"/>
              <a:t>• Jasmine </a:t>
            </a:r>
            <a:r>
              <a:rPr lang="en-US" dirty="0" err="1"/>
              <a:t>realises</a:t>
            </a:r>
            <a:r>
              <a:rPr lang="en-US" dirty="0"/>
              <a:t> she has been left out of a shopping trip that she and her friends had arranged to go on when she sees them out together on </a:t>
            </a:r>
            <a:r>
              <a:rPr lang="en-US" dirty="0" err="1"/>
              <a:t>SnapChat</a:t>
            </a:r>
            <a:r>
              <a:rPr lang="en-US" dirty="0"/>
              <a:t> without inviting her.</a:t>
            </a:r>
          </a:p>
          <a:p>
            <a:r>
              <a:rPr lang="en-US" dirty="0"/>
              <a:t>For each dilemma consider:</a:t>
            </a:r>
          </a:p>
          <a:p>
            <a:r>
              <a:rPr lang="en-US" dirty="0"/>
              <a:t>• What action can be taken?</a:t>
            </a:r>
          </a:p>
          <a:p>
            <a:r>
              <a:rPr lang="en-US" dirty="0"/>
              <a:t>• Should this incident be reported? If so, to who?</a:t>
            </a:r>
          </a:p>
          <a:p>
            <a:r>
              <a:rPr lang="en-US" dirty="0"/>
              <a:t>• Where else, other than the app or platform used, should they report what’s happened?</a:t>
            </a:r>
          </a:p>
          <a:p>
            <a:r>
              <a:rPr lang="en-US" dirty="0"/>
              <a:t>• Where can the target get support and help?</a:t>
            </a:r>
          </a:p>
          <a:p>
            <a:endParaRPr lang="en-US" dirty="0"/>
          </a:p>
          <a:p>
            <a:r>
              <a:rPr lang="en-US" dirty="0"/>
              <a:t>Step 3. Elicit feedback from students on the support available and reporting routes for each dilemma. Then distribute Activity Sheet 8.1: Reporting Bullying Online FAQ which will go through some key advice on reporting bullying to online platforms and apps.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Begin by asking students to recall what stuck from the last lesson. Give students 60 seconds to write down everything they know/remember. Then ask them to get them to work in pairs to share their key takeaways from the previous lesson.</a:t>
            </a:r>
          </a:p>
          <a:p>
            <a:r>
              <a:rPr lang="en-US" dirty="0"/>
              <a:t>Recap with students that in the previous lesson we started to create a cyberbullying support and advice hub. We are now going to look at how we can support targets of online bullying through reporting bullying or abusive material we may witness online.</a:t>
            </a:r>
          </a:p>
          <a:p>
            <a:endParaRPr lang="en-US" dirty="0"/>
          </a:p>
          <a:p>
            <a:r>
              <a:rPr lang="en-US" dirty="0"/>
              <a:t>Step 2. Display the following cyberbullying scenarios on the board and ask students to consider whether each incident should be reported and to whom. Note, reporting should not only refer to reporting procedures on the online platform or app in question but also to clarify routes to support within the school, where appropriate and also the Gardaí, if necessary. It is important to highlight all available supports in and outside of school. A list of additional support </a:t>
            </a:r>
            <a:r>
              <a:rPr lang="en-US" dirty="0" err="1"/>
              <a:t>organisations</a:t>
            </a:r>
            <a:r>
              <a:rPr lang="en-US" dirty="0"/>
              <a:t> can be found in Appendix 6.</a:t>
            </a:r>
          </a:p>
          <a:p>
            <a:r>
              <a:rPr lang="en-US" dirty="0"/>
              <a:t>Bullying Dilemmas:</a:t>
            </a:r>
          </a:p>
          <a:p>
            <a:r>
              <a:rPr lang="en-US" dirty="0"/>
              <a:t>• Mei has discovered a false TikTok account has been created impersonating her and is posting offensive and nasty content about other students in their year.</a:t>
            </a:r>
          </a:p>
          <a:p>
            <a:r>
              <a:rPr lang="en-US" dirty="0"/>
              <a:t>• David is in a class group chat, a nude is shared of one of the girls in his year. She doesn’t know her image has been shared in the group.</a:t>
            </a:r>
          </a:p>
          <a:p>
            <a:r>
              <a:rPr lang="en-US" dirty="0"/>
              <a:t>• A boy in Oskar’s class reposts an anti-immigrant post on Instagram online with the caption ‘100% Agree’.</a:t>
            </a:r>
          </a:p>
          <a:p>
            <a:r>
              <a:rPr lang="en-US" dirty="0"/>
              <a:t>• </a:t>
            </a:r>
            <a:r>
              <a:rPr lang="en-US" dirty="0" err="1"/>
              <a:t>Aifric</a:t>
            </a:r>
            <a:r>
              <a:rPr lang="en-US" dirty="0"/>
              <a:t> sees lots of messages about her in a WhatsApp group chat that don’t name her but it is obvious they are talking about an embarrassing moment that happened to her in class earlier that day.</a:t>
            </a:r>
          </a:p>
          <a:p>
            <a:r>
              <a:rPr lang="en-US" dirty="0"/>
              <a:t>• Malik has noticed that since he came out and updated his profile picture to include the Pride flag his gaming friends are ignoring him in the game lobby, and are starting to slag him using homophobic slurs during the game.</a:t>
            </a:r>
          </a:p>
          <a:p>
            <a:r>
              <a:rPr lang="en-US" dirty="0"/>
              <a:t>• Jasmine </a:t>
            </a:r>
            <a:r>
              <a:rPr lang="en-US" dirty="0" err="1"/>
              <a:t>realises</a:t>
            </a:r>
            <a:r>
              <a:rPr lang="en-US" dirty="0"/>
              <a:t> she has been left out of a shopping trip that she and her friends had arranged to go on when she sees them out together on </a:t>
            </a:r>
            <a:r>
              <a:rPr lang="en-US" dirty="0" err="1"/>
              <a:t>SnapChat</a:t>
            </a:r>
            <a:r>
              <a:rPr lang="en-US" dirty="0"/>
              <a:t> without inviting her.</a:t>
            </a:r>
          </a:p>
          <a:p>
            <a:r>
              <a:rPr lang="en-US" dirty="0"/>
              <a:t>For each dilemma consider:</a:t>
            </a:r>
          </a:p>
          <a:p>
            <a:r>
              <a:rPr lang="en-US" dirty="0"/>
              <a:t>• What action can be taken?</a:t>
            </a:r>
          </a:p>
          <a:p>
            <a:r>
              <a:rPr lang="en-US" dirty="0"/>
              <a:t>• Should this incident be reported? If so, to who?</a:t>
            </a:r>
          </a:p>
          <a:p>
            <a:r>
              <a:rPr lang="en-US" dirty="0"/>
              <a:t>• Where else, other than the app or platform used, should they report what’s happened?</a:t>
            </a:r>
          </a:p>
          <a:p>
            <a:r>
              <a:rPr lang="en-US" dirty="0"/>
              <a:t>• Where can the target get support and help?</a:t>
            </a:r>
          </a:p>
          <a:p>
            <a:endParaRPr lang="en-US" dirty="0"/>
          </a:p>
          <a:p>
            <a:r>
              <a:rPr lang="en-US" dirty="0"/>
              <a:t>Step 3. Elicit feedback from students on the support available and reporting routes for each dilemma. Then distribute Activity Sheet 8.1: Reporting Bullying Online FAQ which will go through some key advice on reporting bullying to online platforms and apps.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3. Elicit feedback from students on the support available and reporting routes for each dilemma. Then distribute Activity Sheet 8.1: Reporting Bullying Online FAQ which will go through some key advice on reporting bullying to online platforms and apps.</a:t>
            </a:r>
          </a:p>
          <a:p>
            <a:endParaRPr lang="en-US"/>
          </a:p>
          <a:p>
            <a:endParaRPr lang="en-US"/>
          </a:p>
          <a:p>
            <a:r>
              <a:rPr lang="en-US"/>
              <a:t>​</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1. Explain to the students that they will now continue to consider what school policies and guidelines help to promote and create an anti-bullying environment. Have students relax and close their eyes as they prepare to reflect on what a school without bullying would look and feel like. Tell students that at the end of the guided reflection you will have a few questions for them on a school without bullying.</a:t>
            </a:r>
          </a:p>
          <a:p>
            <a:r>
              <a:rPr lang="en-US" dirty="0"/>
              <a:t>Insist on a quiet and relaxed atmosphere. Then slowly read the following guided reflection:</a:t>
            </a:r>
          </a:p>
          <a:p>
            <a:r>
              <a:rPr lang="en-US" dirty="0"/>
              <a:t>Imagine that you are just arriving at your school. As you enter the school grounds you see First Year students and senior students all talking together and getting along. You don’t see any bullying </a:t>
            </a:r>
            <a:r>
              <a:rPr lang="en-US" dirty="0" err="1"/>
              <a:t>behaviour</a:t>
            </a:r>
            <a:r>
              <a:rPr lang="en-US" dirty="0"/>
              <a:t> at all. Use your imagination to think about what the students are doing. (pause) Can you imagine their faces? (pause) How do you think the students are feeling? (pause) What might they be saying to each other? (pause) Can you imagine that you hear them laughing? (pause) What else do you hear?</a:t>
            </a:r>
          </a:p>
          <a:p>
            <a:r>
              <a:rPr lang="en-US" dirty="0"/>
              <a:t>Now imagine that you come right up to the school and peek in a classroom window. (pause) Inside you can see students and their teacher. There is no bullying inside the classroom. (pause) Use your imagination to see what the students are doing (pause). The way we interact in person is an extension of how we interact online (pause).</a:t>
            </a:r>
          </a:p>
          <a:p>
            <a:r>
              <a:rPr lang="en-US" dirty="0"/>
              <a:t>In a few moments, I’ll ask you to open your eyes and tell me about the things you imagined. Before you open your eyes, imagine taking a last look around the school ground. When you are ready, I’d like you to slowly open your eyes.</a:t>
            </a:r>
          </a:p>
          <a:p>
            <a:endParaRPr lang="en-US" dirty="0"/>
          </a:p>
          <a:p>
            <a:r>
              <a:rPr lang="en-US" dirty="0"/>
              <a:t>Step 2. Ask the following to help students better understand how to create an anti-bullying zone:</a:t>
            </a:r>
          </a:p>
          <a:p>
            <a:r>
              <a:rPr lang="en-US" dirty="0"/>
              <a:t>• What did you imagine?</a:t>
            </a:r>
          </a:p>
          <a:p>
            <a:r>
              <a:rPr lang="en-US" dirty="0"/>
              <a:t>• What were the students doing?</a:t>
            </a:r>
          </a:p>
          <a:p>
            <a:r>
              <a:rPr lang="en-US" dirty="0"/>
              <a:t>• How did they feel?</a:t>
            </a:r>
          </a:p>
          <a:p>
            <a:r>
              <a:rPr lang="en-US" dirty="0"/>
              <a:t>• What was it like for the teacher?</a:t>
            </a:r>
          </a:p>
          <a:p>
            <a:r>
              <a:rPr lang="en-US" dirty="0"/>
              <a:t>• What contributed to the happy atmosphere?</a:t>
            </a:r>
          </a:p>
          <a:p>
            <a:r>
              <a:rPr lang="en-US" dirty="0"/>
              <a:t>• The way we interact online is an extension of how we interact in person. What </a:t>
            </a:r>
            <a:r>
              <a:rPr lang="en-US" dirty="0" err="1"/>
              <a:t>behaviours</a:t>
            </a:r>
            <a:r>
              <a:rPr lang="en-US" dirty="0"/>
              <a:t> in your ideal anti-bullying zone can we also set as norms for interacting online?</a:t>
            </a:r>
          </a:p>
          <a:p>
            <a:endParaRPr lang="en-US" dirty="0"/>
          </a:p>
          <a:p>
            <a:r>
              <a:rPr lang="en-US" dirty="0"/>
              <a:t>Step 3. Next, remind students that at the start of this unit of learning they completed the Anonymous Cyberbullying Class Survey and in that survey answered questions on school policies that deal with students </a:t>
            </a:r>
            <a:r>
              <a:rPr lang="en-US" dirty="0" err="1"/>
              <a:t>behaviour</a:t>
            </a:r>
            <a:r>
              <a:rPr lang="en-US" dirty="0"/>
              <a:t> and use of the internet and digital devices at school. Go through general feedback from the class on this based on their answers e.g. questions 6-10. Tell students they are now going to have the opportunity to have their say on school policy by examining it further and ensuring it reflects how students are using the internet and digital media to connect and communicate online.</a:t>
            </a:r>
          </a:p>
          <a:p>
            <a:r>
              <a:rPr lang="en-US" dirty="0"/>
              <a:t>Put students into groups of three, and each group should be given a copy of Activity Sheet 8.2 Rewriting the Rules – Checklist and a copy of either the Anti- Bullying Policy or the Acceptable Use Policy (AUP) to read and </a:t>
            </a:r>
            <a:r>
              <a:rPr lang="en-US" dirty="0" err="1"/>
              <a:t>analyse</a:t>
            </a:r>
            <a:r>
              <a:rPr lang="en-US" dirty="0"/>
              <a:t>. If the policies are particularly long each group might be given just a section of the policy to </a:t>
            </a:r>
            <a:r>
              <a:rPr lang="en-US" dirty="0" err="1"/>
              <a:t>analyse</a:t>
            </a:r>
            <a:r>
              <a:rPr lang="en-US" dirty="0"/>
              <a:t>.</a:t>
            </a:r>
          </a:p>
          <a:p>
            <a:r>
              <a:rPr lang="en-US" dirty="0"/>
              <a:t>Remind students that a school’s Acceptable Use Policy addresses the safe, acceptable and responsible use of the internet and digital technologies. It addresses all rights, privileges, responsibilities and sanctions associated with the use of the internet and digital technologies within the school, including online and offline usage.</a:t>
            </a:r>
          </a:p>
          <a:p>
            <a:r>
              <a:rPr lang="en-US" dirty="0"/>
              <a:t>An Anti-Bullying Policy is part of the school’s overall code of </a:t>
            </a:r>
            <a:r>
              <a:rPr lang="en-US" dirty="0" err="1"/>
              <a:t>behaviour</a:t>
            </a:r>
            <a:r>
              <a:rPr lang="en-US" dirty="0"/>
              <a:t> and sets out sanctions and consequences for engaging in bullying </a:t>
            </a:r>
            <a:r>
              <a:rPr lang="en-US" dirty="0" err="1"/>
              <a:t>behaviour</a:t>
            </a:r>
            <a:r>
              <a:rPr lang="en-US" dirty="0"/>
              <a:t>.</a:t>
            </a:r>
          </a:p>
          <a:p>
            <a:endParaRPr lang="en-US" dirty="0"/>
          </a:p>
          <a:p>
            <a:r>
              <a:rPr lang="en-US" dirty="0"/>
              <a:t>Step 4. Students should discuss the policies in their groups and should amend them where they feel necessary. Activity Sheet 8.2 should help highlight areas that might need to be revised. Students should try to refer to the details provided in the cyberbullying support hub and class survey when suggesting changes. Remind students that when reviewing these policies, they should aim to make them concise, up to date and simple to understand for all students.</a:t>
            </a:r>
          </a:p>
          <a:p>
            <a:endParaRPr lang="en-US" dirty="0"/>
          </a:p>
          <a:p>
            <a:r>
              <a:rPr lang="en-US" dirty="0"/>
              <a:t>Step 5. After working together, each group should provide feedback to the whole class with its recommendations for changes to policies. Summary of feedback should be taken on the board.</a:t>
            </a:r>
          </a:p>
          <a:p>
            <a:endParaRPr lang="en-US" dirty="0"/>
          </a:p>
          <a:p>
            <a:r>
              <a:rPr lang="en-US" dirty="0"/>
              <a:t>Step 6. At the end of the activity students should agree on the policy changes they feel should be suggested to school management and the students’ council.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students to reflect on the concepts and ideas that have been discussed during the lesson, make connections to prior knowledge or experience, and note any questions they may still have. Display the following reflection prompt on the board and invite students to note their reflections and actions:</a:t>
            </a:r>
          </a:p>
          <a:p>
            <a:r>
              <a:rPr lang="en-US"/>
              <a:t>Reflection</a:t>
            </a:r>
          </a:p>
          <a:p>
            <a:r>
              <a:rPr lang="en-US"/>
              <a:t>• I am more aware of…</a:t>
            </a:r>
          </a:p>
          <a:p>
            <a:r>
              <a:rPr lang="en-US"/>
              <a:t>• The most surprising thing from this lesson was…</a:t>
            </a:r>
          </a:p>
          <a:p>
            <a:r>
              <a:rPr lang="en-US"/>
              <a:t>Action</a:t>
            </a:r>
          </a:p>
          <a:p>
            <a:r>
              <a:rPr lang="en-US"/>
              <a:t>• What are my next steps to help promote an antibullying culture in school?</a:t>
            </a:r>
          </a:p>
          <a:p>
            <a:endParaRPr lang="en-US"/>
          </a:p>
          <a:p>
            <a:endParaRPr lang="en-US"/>
          </a:p>
          <a:p>
            <a:r>
              <a:rPr lang="en-US"/>
              <a:t>Invite students to create a digital reflection journal using an online tool such as Book Creator or through the school VLE or via Google or Office 365. This will also allow students to record and capture creative reflections on their learning in a variety of ways, including digital media, audio recordings, video and written pieces and any questions they may still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On the continuum of online behaviours we saw that unhealthy behaviour and communication can lead to or be a warning sign of abusive and bullying behaviour online. We are going to consider more here what abusive and bullying behaviour online might look like.</a:t>
            </a:r>
          </a:p>
          <a:p>
            <a:r>
              <a:rPr lang="en-US"/>
              <a:t>Use the web-based tool Mentimeter to anonymously capture students’ written responses to the following questions:</a:t>
            </a:r>
          </a:p>
          <a:p>
            <a:r>
              <a:rPr lang="en-US"/>
              <a:t>1. In your opinion, what is bullying? (Open-ended responses)</a:t>
            </a:r>
          </a:p>
          <a:p>
            <a:r>
              <a:rPr lang="en-US"/>
              <a:t>2. What does bullying behaviour look like online? (Word cloud responses)</a:t>
            </a:r>
          </a:p>
          <a:p>
            <a:r>
              <a:rPr lang="en-US"/>
              <a:t>3. What does abusive behaviour look like online? (Word cloud responses)</a:t>
            </a:r>
          </a:p>
          <a:p>
            <a:r>
              <a:rPr lang="en-US"/>
              <a:t>Some students with additional learning needs may find it difficult to write a definition on bullying and describe bullying and abusive behaviours. A differentiated alternative would be to ask students to write three words that they think best describe bullying and three words that describe abuse.</a:t>
            </a:r>
          </a:p>
          <a:p>
            <a:r>
              <a:rPr lang="en-US"/>
              <a:t>Allow students time to respond to each question and then display their answers on the whiteboard and discuss their responses. Once you have taken feedback from students on their understanding of bullying, display the below definitions and types of online bullying on the board. It is important to discuss these definitions and acknowledge the difference between bullying and abusive behaviours.</a:t>
            </a:r>
          </a:p>
          <a:p>
            <a:r>
              <a:rPr lang="en-US"/>
              <a:t>Bullying behaviour: intentional behaviour that is repeated over time by a group or individual with the intention of inflicting injury or discomfort through physical contact, verbal attacks or psychological manipulation.</a:t>
            </a:r>
          </a:p>
          <a:p>
            <a:r>
              <a:rPr lang="en-US"/>
              <a:t>Abusive behaviour: a general term for various behaviours which may be overtly or covertly aggressive, coercive, controlling, harassing, intimidating, isolating, or threatening. Abusive behaviour can be once-off or repeated, intentional or unintentional.</a:t>
            </a:r>
          </a:p>
          <a:p>
            <a:r>
              <a:rPr lang="en-US"/>
              <a:t>Bullying is one form of abusive behaviour which is targeted and intentional. By opening up the discussion to include other forms of abusive behaviour online it will provide greater scope for students to go beyond that which they might typically think about as ‘bullying’.</a:t>
            </a:r>
          </a:p>
          <a:p>
            <a:r>
              <a:rPr lang="en-US"/>
              <a:t>Bullying (deliberate, targeted, intentional and repeated) and abusive behaviours (may or may not be deliberate, may be once off or repeated, may be overtly or covertly aggressive) Both result in hurt and harm.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to students that the definition of bullying has evolved to encompass cyberbullying. Display the below definition of bullying on the board and discuss with students the following core elements of the definition of bullying with regards to online behaviour:</a:t>
            </a:r>
          </a:p>
          <a:p>
            <a:r>
              <a:rPr lang="en-US"/>
              <a:t>Targeted behaviour</a:t>
            </a:r>
          </a:p>
          <a:p>
            <a:r>
              <a:rPr lang="en-US"/>
              <a:t>Bullying is deliberate, unwanted behaviour that causes harm to others, and where the child or young person displaying bullying behaviour knows that their behaviour is or will be perceived as harmful by the child or young person experiencing the behaviour. Bullying is not accidental or reckless behaviour. If the repeated harm is real for the child or young person experiencing the behaviour but unintended by the other child or young person, this is not bullying but, importantly, must still be addressed under the school’s code of behaviour.</a:t>
            </a:r>
          </a:p>
          <a:p>
            <a:r>
              <a:rPr lang="en-US"/>
              <a:t>• Repeated behaviour</a:t>
            </a:r>
          </a:p>
          <a:p>
            <a:r>
              <a:rPr lang="en-US"/>
              <a:t>Bullying takes the form of a systematic pattern of behaviour which is repeated over time. Single offline incidents of intentional negative behaviour involving an imbalance of power are not considered bullying, but must still be addressed under the school’s code of behaviour. Posting a single harmful message/image/video online which is highly likely to be reposted or shared with others can however be seen as bullying behaviour.</a:t>
            </a:r>
          </a:p>
          <a:p>
            <a:r>
              <a:rPr lang="en-US"/>
              <a:t>• Imbalance of power</a:t>
            </a:r>
          </a:p>
          <a:p>
            <a:r>
              <a:rPr lang="en-US"/>
              <a:t>In incidents of online bullying, the imbalance of power may relate to online anonymity, technical proficiency and possession of information/images/video, and the inability of the targeted person to remove offensive online material or escape the bullying.</a:t>
            </a:r>
          </a:p>
          <a:p>
            <a:endParaRPr lang="en-US"/>
          </a:p>
          <a:p>
            <a:r>
              <a:rPr lang="en-US"/>
              <a:t>Clarify for students that when discussing bullying or abusive behaviour online we will use the word ‘perpetrator’ to describe someone who engages in bullying behaviour and the word ‘target’ to refer to someone who is targeted or on the receiving end of the bullying behaviour.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Sample answers from students on the different ways bullying behaviour can happen online could include: being excluded, edited images, threatening, abusive or mean public comments/videos/photos, creating fake profiles or accounts…etc. Highlight for students the following types of cyberbullying if they have not already been mentioned in the feedback discussion:</a:t>
            </a:r>
          </a:p>
          <a:p>
            <a:r>
              <a:rPr lang="en-US"/>
              <a:t>• Personal Intimidation: Sending abusive or threatening messages, or posting abusive or threatening comments on the target’s profile or other websites.</a:t>
            </a:r>
          </a:p>
          <a:p>
            <a:r>
              <a:rPr lang="en-US"/>
              <a:t>• Impersonation: Setting up fake profiles and web pages linked to the target or gaining access to someone’s account and using it to contact others while pretending to be the account or profile owner.</a:t>
            </a:r>
          </a:p>
          <a:p>
            <a:r>
              <a:rPr lang="en-US"/>
              <a:t>• Exclusion: Blocking an individual from a popular group or community such as a school or class group, deleting them from friends lists, and/or using ‘ignore functions’.</a:t>
            </a:r>
          </a:p>
          <a:p>
            <a:r>
              <a:rPr lang="en-US"/>
              <a:t>• Personal Humiliation: Posting images or videos intended to embarrass someone; sharing and posting images or videos of targets being abused or humiliated offline; sharing personal communications such as emails or text messages with a wider audience than was intended by the sender.</a:t>
            </a:r>
          </a:p>
          <a:p>
            <a:r>
              <a:rPr lang="en-US"/>
              <a:t>• False Reporting: Making false reports to the service provider or reporting other users for a range of behaviours with a view to having the user’s account or website deleted. </a:t>
            </a:r>
          </a:p>
          <a:p>
            <a:r>
              <a:rPr lang="en-US"/>
              <a:t>Remind students that this list is not exhaustive; that cyberbullying can happen in many different ways and can be very different for each person targeted depending on the context and other people who are involved and is something we will continue to explore throughout these lessons.</a:t>
            </a:r>
          </a:p>
          <a:p>
            <a:r>
              <a:rPr lang="en-US"/>
              <a:t>It is also important to clarify for students that abusive behaviour is a general term for various behaviours which may be overtly or covertly aggressive, coercive, controlling, harassing, intimidating, isolating, or threatening. Abusive behaviour may or may not be deliberate (intentional or unintentional), may be once off or repeated. Bullying is one form of abusive behaviour which is targeted and intentional, deliberate and repeated. Both result in hurt and harm.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1. Begin by asking students to recall what stuck from the last lesson. Give students 60 seconds to write down everything they know/remember. Then ask them to get them to work in pairs to share their key takeaways from the previous lesson. Ask them to recall the main points including the different ways someone can be cyberbullied.</a:t>
            </a:r>
          </a:p>
          <a:p>
            <a:r>
              <a:rPr lang="en-US"/>
              <a:t>A digital alternative could be to create a Menti using Mentimeter.com and ask students to recall the different ways someone can be bullied online as discussed in the previous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Step 2. Explain that in today’s lesson we are going to consider the implications and effects of bullying behaviour online. Distribute Activity Sheet 2.1 and ask them to complete this short quiz. Use the information on the answers to the quiz questions provided on pages 33 - 34 to go through answers with students and clarify any queries they may have.</a:t>
            </a:r>
          </a:p>
          <a:p>
            <a:r>
              <a:rPr lang="en-US"/>
              <a:t>This quiz is also available to play with students via Kahoot here: www.webwise.ie/therespecteffect </a:t>
            </a:r>
          </a:p>
          <a:p>
            <a:r>
              <a:rPr lang="en-US"/>
              <a:t>Answers to the quiz questions are available on pages 33 – 34 of The Respect Effect booklet. </a:t>
            </a:r>
          </a:p>
          <a:p>
            <a:endParaRPr lang="en-US"/>
          </a:p>
          <a:p>
            <a:r>
              <a:rPr lang="en-US"/>
              <a:t>​</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jpe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sv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www.webwise.ie/therespecteffect"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30.pn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30.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30.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30.png"/><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vimeo.com/79524203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30.png"/><Relationship Id="rId9"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30.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svg"/><Relationship Id="rId4" Type="http://schemas.openxmlformats.org/officeDocument/2006/relationships/image" Target="../media/image30.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66C4">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170"/>
            <a:ext cx="5013722" cy="10295798"/>
            <a:chOff x="0" y="0"/>
            <a:chExt cx="2847340" cy="5847080"/>
          </a:xfrm>
        </p:grpSpPr>
        <p:sp>
          <p:nvSpPr>
            <p:cNvPr id="3" name="Freeform 3"/>
            <p:cNvSpPr/>
            <p:nvPr/>
          </p:nvSpPr>
          <p:spPr>
            <a:xfrm>
              <a:off x="0" y="0"/>
              <a:ext cx="2847340" cy="5847080"/>
            </a:xfrm>
            <a:custGeom>
              <a:avLst/>
              <a:gdLst/>
              <a:ahLst/>
              <a:cxnLst/>
              <a:rect l="l" t="t" r="r" b="b"/>
              <a:pathLst>
                <a:path w="2847340" h="5847080">
                  <a:moveTo>
                    <a:pt x="2847340" y="5847080"/>
                  </a:moveTo>
                  <a:lnTo>
                    <a:pt x="0" y="5847080"/>
                  </a:lnTo>
                  <a:lnTo>
                    <a:pt x="0" y="0"/>
                  </a:lnTo>
                  <a:lnTo>
                    <a:pt x="1280160" y="0"/>
                  </a:lnTo>
                  <a:cubicBezTo>
                    <a:pt x="2146300" y="0"/>
                    <a:pt x="2847340" y="702310"/>
                    <a:pt x="2847340" y="1567180"/>
                  </a:cubicBezTo>
                  <a:lnTo>
                    <a:pt x="2847340" y="5847080"/>
                  </a:lnTo>
                  <a:close/>
                </a:path>
              </a:pathLst>
            </a:custGeom>
            <a:solidFill>
              <a:srgbClr val="FFFFFF"/>
            </a:solidFill>
            <a:ln w="12700">
              <a:solidFill>
                <a:srgbClr val="000000"/>
              </a:solidFill>
            </a:ln>
          </p:spPr>
        </p:sp>
      </p:grpSp>
      <p:grpSp>
        <p:nvGrpSpPr>
          <p:cNvPr id="4" name="Group 4"/>
          <p:cNvGrpSpPr>
            <a:grpSpLocks noChangeAspect="1"/>
          </p:cNvGrpSpPr>
          <p:nvPr/>
        </p:nvGrpSpPr>
        <p:grpSpPr>
          <a:xfrm>
            <a:off x="0" y="62258"/>
            <a:ext cx="4944156" cy="10152940"/>
            <a:chOff x="0" y="0"/>
            <a:chExt cx="2847340" cy="5847080"/>
          </a:xfrm>
        </p:grpSpPr>
        <p:sp>
          <p:nvSpPr>
            <p:cNvPr id="5" name="Freeform 5"/>
            <p:cNvSpPr/>
            <p:nvPr/>
          </p:nvSpPr>
          <p:spPr>
            <a:xfrm>
              <a:off x="0" y="0"/>
              <a:ext cx="2847340" cy="5847080"/>
            </a:xfrm>
            <a:custGeom>
              <a:avLst/>
              <a:gdLst/>
              <a:ahLst/>
              <a:cxnLst/>
              <a:rect l="l" t="t" r="r" b="b"/>
              <a:pathLst>
                <a:path w="2847340" h="5847080">
                  <a:moveTo>
                    <a:pt x="2847340" y="5847080"/>
                  </a:moveTo>
                  <a:lnTo>
                    <a:pt x="0" y="5847080"/>
                  </a:lnTo>
                  <a:lnTo>
                    <a:pt x="0" y="0"/>
                  </a:lnTo>
                  <a:lnTo>
                    <a:pt x="1280160" y="0"/>
                  </a:lnTo>
                  <a:cubicBezTo>
                    <a:pt x="2146300" y="0"/>
                    <a:pt x="2847340" y="702310"/>
                    <a:pt x="2847340" y="1567180"/>
                  </a:cubicBezTo>
                  <a:lnTo>
                    <a:pt x="2847340" y="5847080"/>
                  </a:lnTo>
                  <a:close/>
                </a:path>
              </a:pathLst>
            </a:custGeom>
            <a:blipFill>
              <a:blip r:embed="rId2"/>
              <a:stretch>
                <a:fillRect l="-139701" r="-139701"/>
              </a:stretch>
            </a:blipFill>
          </p:spPr>
        </p:sp>
      </p:grpSp>
      <p:grpSp>
        <p:nvGrpSpPr>
          <p:cNvPr id="6" name="Group 6"/>
          <p:cNvGrpSpPr/>
          <p:nvPr/>
        </p:nvGrpSpPr>
        <p:grpSpPr>
          <a:xfrm>
            <a:off x="8467062" y="6643370"/>
            <a:ext cx="7431458" cy="1023069"/>
            <a:chOff x="0" y="0"/>
            <a:chExt cx="1957257" cy="269450"/>
          </a:xfrm>
        </p:grpSpPr>
        <p:sp>
          <p:nvSpPr>
            <p:cNvPr id="7" name="Freeform 7"/>
            <p:cNvSpPr/>
            <p:nvPr/>
          </p:nvSpPr>
          <p:spPr>
            <a:xfrm>
              <a:off x="0" y="0"/>
              <a:ext cx="1957257" cy="269450"/>
            </a:xfrm>
            <a:custGeom>
              <a:avLst/>
              <a:gdLst/>
              <a:ahLst/>
              <a:cxnLst/>
              <a:rect l="l" t="t" r="r" b="b"/>
              <a:pathLst>
                <a:path w="1957257" h="269450">
                  <a:moveTo>
                    <a:pt x="53131" y="0"/>
                  </a:moveTo>
                  <a:lnTo>
                    <a:pt x="1904126" y="0"/>
                  </a:lnTo>
                  <a:cubicBezTo>
                    <a:pt x="1918217" y="0"/>
                    <a:pt x="1931731" y="5598"/>
                    <a:pt x="1941695" y="15562"/>
                  </a:cubicBezTo>
                  <a:cubicBezTo>
                    <a:pt x="1951659" y="25526"/>
                    <a:pt x="1957257" y="39039"/>
                    <a:pt x="1957257" y="53131"/>
                  </a:cubicBezTo>
                  <a:lnTo>
                    <a:pt x="1957257" y="216320"/>
                  </a:lnTo>
                  <a:cubicBezTo>
                    <a:pt x="1957257" y="230411"/>
                    <a:pt x="1951659" y="243925"/>
                    <a:pt x="1941695" y="253889"/>
                  </a:cubicBezTo>
                  <a:cubicBezTo>
                    <a:pt x="1931731" y="263853"/>
                    <a:pt x="1918217" y="269450"/>
                    <a:pt x="1904126" y="269450"/>
                  </a:cubicBezTo>
                  <a:lnTo>
                    <a:pt x="53131" y="269450"/>
                  </a:lnTo>
                  <a:cubicBezTo>
                    <a:pt x="23787" y="269450"/>
                    <a:pt x="0" y="245663"/>
                    <a:pt x="0" y="216320"/>
                  </a:cubicBezTo>
                  <a:lnTo>
                    <a:pt x="0" y="53131"/>
                  </a:lnTo>
                  <a:cubicBezTo>
                    <a:pt x="0" y="39039"/>
                    <a:pt x="5598" y="25526"/>
                    <a:pt x="15562" y="15562"/>
                  </a:cubicBezTo>
                  <a:cubicBezTo>
                    <a:pt x="25526" y="5598"/>
                    <a:pt x="39039" y="0"/>
                    <a:pt x="53131" y="0"/>
                  </a:cubicBezTo>
                  <a:close/>
                </a:path>
              </a:pathLst>
            </a:custGeom>
            <a:solidFill>
              <a:srgbClr val="303030"/>
            </a:solidFill>
            <a:ln w="28575" cap="rnd">
              <a:solidFill>
                <a:srgbClr val="FFFFFF"/>
              </a:solidFill>
              <a:prstDash val="solid"/>
              <a:round/>
            </a:ln>
          </p:spPr>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9" name="Group 9"/>
          <p:cNvGrpSpPr/>
          <p:nvPr/>
        </p:nvGrpSpPr>
        <p:grpSpPr>
          <a:xfrm>
            <a:off x="8682346" y="6770729"/>
            <a:ext cx="768351" cy="76835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12" name="Freeform 12"/>
          <p:cNvSpPr/>
          <p:nvPr/>
        </p:nvSpPr>
        <p:spPr>
          <a:xfrm>
            <a:off x="8963422" y="7051805"/>
            <a:ext cx="206199" cy="206199"/>
          </a:xfrm>
          <a:custGeom>
            <a:avLst/>
            <a:gdLst/>
            <a:ahLst/>
            <a:cxnLst/>
            <a:rect l="l" t="t" r="r" b="b"/>
            <a:pathLst>
              <a:path w="206199" h="206199">
                <a:moveTo>
                  <a:pt x="0" y="0"/>
                </a:moveTo>
                <a:lnTo>
                  <a:pt x="206200" y="0"/>
                </a:lnTo>
                <a:lnTo>
                  <a:pt x="206200" y="206199"/>
                </a:lnTo>
                <a:lnTo>
                  <a:pt x="0" y="206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6139079" y="1266071"/>
            <a:ext cx="6666730" cy="5841723"/>
          </a:xfrm>
          <a:custGeom>
            <a:avLst/>
            <a:gdLst/>
            <a:ahLst/>
            <a:cxnLst/>
            <a:rect l="l" t="t" r="r" b="b"/>
            <a:pathLst>
              <a:path w="6666730" h="5841723">
                <a:moveTo>
                  <a:pt x="0" y="0"/>
                </a:moveTo>
                <a:lnTo>
                  <a:pt x="6666731" y="0"/>
                </a:lnTo>
                <a:lnTo>
                  <a:pt x="6666731" y="5841723"/>
                </a:lnTo>
                <a:lnTo>
                  <a:pt x="0" y="58417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4" name="Group 14"/>
          <p:cNvGrpSpPr/>
          <p:nvPr/>
        </p:nvGrpSpPr>
        <p:grpSpPr>
          <a:xfrm>
            <a:off x="7370578" y="8019698"/>
            <a:ext cx="5776896" cy="1023069"/>
            <a:chOff x="0" y="0"/>
            <a:chExt cx="1521487" cy="269450"/>
          </a:xfrm>
        </p:grpSpPr>
        <p:sp>
          <p:nvSpPr>
            <p:cNvPr id="15" name="Freeform 15"/>
            <p:cNvSpPr/>
            <p:nvPr/>
          </p:nvSpPr>
          <p:spPr>
            <a:xfrm>
              <a:off x="0" y="0"/>
              <a:ext cx="1521487" cy="269450"/>
            </a:xfrm>
            <a:custGeom>
              <a:avLst/>
              <a:gdLst/>
              <a:ahLst/>
              <a:cxnLst/>
              <a:rect l="l" t="t" r="r" b="b"/>
              <a:pathLst>
                <a:path w="1521487" h="269450">
                  <a:moveTo>
                    <a:pt x="68348" y="0"/>
                  </a:moveTo>
                  <a:lnTo>
                    <a:pt x="1453139" y="0"/>
                  </a:lnTo>
                  <a:cubicBezTo>
                    <a:pt x="1490887" y="0"/>
                    <a:pt x="1521487" y="30600"/>
                    <a:pt x="1521487" y="68348"/>
                  </a:cubicBezTo>
                  <a:lnTo>
                    <a:pt x="1521487" y="201102"/>
                  </a:lnTo>
                  <a:cubicBezTo>
                    <a:pt x="1521487" y="238850"/>
                    <a:pt x="1490887" y="269450"/>
                    <a:pt x="1453139" y="269450"/>
                  </a:cubicBezTo>
                  <a:lnTo>
                    <a:pt x="68348" y="269450"/>
                  </a:lnTo>
                  <a:cubicBezTo>
                    <a:pt x="30600" y="269450"/>
                    <a:pt x="0" y="238850"/>
                    <a:pt x="0" y="201102"/>
                  </a:cubicBezTo>
                  <a:lnTo>
                    <a:pt x="0" y="68348"/>
                  </a:lnTo>
                  <a:cubicBezTo>
                    <a:pt x="0" y="30600"/>
                    <a:pt x="30600" y="0"/>
                    <a:pt x="68348" y="0"/>
                  </a:cubicBezTo>
                  <a:close/>
                </a:path>
              </a:pathLst>
            </a:custGeom>
            <a:solidFill>
              <a:srgbClr val="FFFFFF"/>
            </a:solidFill>
            <a:ln w="28575" cap="rnd">
              <a:solidFill>
                <a:srgbClr val="303030"/>
              </a:solidFill>
              <a:prstDash val="solid"/>
              <a:round/>
            </a:ln>
          </p:spPr>
        </p:sp>
        <p:sp>
          <p:nvSpPr>
            <p:cNvPr id="16" name="TextBox 16"/>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7" name="Freeform 17"/>
          <p:cNvSpPr/>
          <p:nvPr/>
        </p:nvSpPr>
        <p:spPr>
          <a:xfrm>
            <a:off x="4379759" y="8232195"/>
            <a:ext cx="1267926" cy="1267926"/>
          </a:xfrm>
          <a:custGeom>
            <a:avLst/>
            <a:gdLst/>
            <a:ahLst/>
            <a:cxnLst/>
            <a:rect l="l" t="t" r="r" b="b"/>
            <a:pathLst>
              <a:path w="1267926" h="1267926">
                <a:moveTo>
                  <a:pt x="0" y="0"/>
                </a:moveTo>
                <a:lnTo>
                  <a:pt x="1267927" y="0"/>
                </a:lnTo>
                <a:lnTo>
                  <a:pt x="1267927" y="1267926"/>
                </a:lnTo>
                <a:lnTo>
                  <a:pt x="0" y="12679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5334837" y="6536844"/>
            <a:ext cx="1074813" cy="1141899"/>
          </a:xfrm>
          <a:custGeom>
            <a:avLst/>
            <a:gdLst/>
            <a:ahLst/>
            <a:cxnLst/>
            <a:rect l="l" t="t" r="r" b="b"/>
            <a:pathLst>
              <a:path w="1074813" h="1141899">
                <a:moveTo>
                  <a:pt x="0" y="0"/>
                </a:moveTo>
                <a:lnTo>
                  <a:pt x="1074813" y="0"/>
                </a:lnTo>
                <a:lnTo>
                  <a:pt x="1074813" y="1141900"/>
                </a:lnTo>
                <a:lnTo>
                  <a:pt x="0" y="1141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2202729" y="8922428"/>
            <a:ext cx="1312537" cy="910530"/>
          </a:xfrm>
          <a:custGeom>
            <a:avLst/>
            <a:gdLst/>
            <a:ahLst/>
            <a:cxnLst/>
            <a:rect l="l" t="t" r="r" b="b"/>
            <a:pathLst>
              <a:path w="1312537" h="910530">
                <a:moveTo>
                  <a:pt x="0" y="0"/>
                </a:moveTo>
                <a:lnTo>
                  <a:pt x="1312537" y="0"/>
                </a:lnTo>
                <a:lnTo>
                  <a:pt x="1312537" y="910530"/>
                </a:lnTo>
                <a:lnTo>
                  <a:pt x="0" y="9105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a:off x="15651045" y="4929406"/>
            <a:ext cx="1793289" cy="1607439"/>
          </a:xfrm>
          <a:custGeom>
            <a:avLst/>
            <a:gdLst/>
            <a:ahLst/>
            <a:cxnLst/>
            <a:rect l="l" t="t" r="r" b="b"/>
            <a:pathLst>
              <a:path w="1793289" h="1607439">
                <a:moveTo>
                  <a:pt x="0" y="0"/>
                </a:moveTo>
                <a:lnTo>
                  <a:pt x="1793289" y="0"/>
                </a:lnTo>
                <a:lnTo>
                  <a:pt x="1793289" y="1607438"/>
                </a:lnTo>
                <a:lnTo>
                  <a:pt x="0" y="16074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13671897" y="2927952"/>
            <a:ext cx="1315708" cy="1170980"/>
          </a:xfrm>
          <a:custGeom>
            <a:avLst/>
            <a:gdLst/>
            <a:ahLst/>
            <a:cxnLst/>
            <a:rect l="l" t="t" r="r" b="b"/>
            <a:pathLst>
              <a:path w="1315708" h="1170980">
                <a:moveTo>
                  <a:pt x="0" y="0"/>
                </a:moveTo>
                <a:lnTo>
                  <a:pt x="1315707" y="0"/>
                </a:lnTo>
                <a:lnTo>
                  <a:pt x="1315707" y="1170980"/>
                </a:lnTo>
                <a:lnTo>
                  <a:pt x="0" y="11709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2" name="Freeform 22"/>
          <p:cNvSpPr/>
          <p:nvPr/>
        </p:nvSpPr>
        <p:spPr>
          <a:xfrm>
            <a:off x="5250036" y="846788"/>
            <a:ext cx="1974173" cy="1805471"/>
          </a:xfrm>
          <a:custGeom>
            <a:avLst/>
            <a:gdLst/>
            <a:ahLst/>
            <a:cxnLst/>
            <a:rect l="l" t="t" r="r" b="b"/>
            <a:pathLst>
              <a:path w="1974173" h="1805471">
                <a:moveTo>
                  <a:pt x="0" y="0"/>
                </a:moveTo>
                <a:lnTo>
                  <a:pt x="1974174" y="0"/>
                </a:lnTo>
                <a:lnTo>
                  <a:pt x="1974174" y="1805472"/>
                </a:lnTo>
                <a:lnTo>
                  <a:pt x="0" y="18054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a:off x="5839247" y="8807290"/>
            <a:ext cx="1140806" cy="1140806"/>
          </a:xfrm>
          <a:custGeom>
            <a:avLst/>
            <a:gdLst/>
            <a:ahLst/>
            <a:cxnLst/>
            <a:rect l="l" t="t" r="r" b="b"/>
            <a:pathLst>
              <a:path w="1140806" h="1140806">
                <a:moveTo>
                  <a:pt x="0" y="0"/>
                </a:moveTo>
                <a:lnTo>
                  <a:pt x="1140806" y="0"/>
                </a:lnTo>
                <a:lnTo>
                  <a:pt x="1140806" y="1140806"/>
                </a:lnTo>
                <a:lnTo>
                  <a:pt x="0" y="11408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a:off x="13991419" y="362761"/>
            <a:ext cx="3819230" cy="844440"/>
          </a:xfrm>
          <a:custGeom>
            <a:avLst/>
            <a:gdLst/>
            <a:ahLst/>
            <a:cxnLst/>
            <a:rect l="l" t="t" r="r" b="b"/>
            <a:pathLst>
              <a:path w="3819230" h="844440">
                <a:moveTo>
                  <a:pt x="0" y="0"/>
                </a:moveTo>
                <a:lnTo>
                  <a:pt x="3819230" y="0"/>
                </a:lnTo>
                <a:lnTo>
                  <a:pt x="3819230" y="844440"/>
                </a:lnTo>
                <a:lnTo>
                  <a:pt x="0" y="844440"/>
                </a:lnTo>
                <a:lnTo>
                  <a:pt x="0" y="0"/>
                </a:lnTo>
                <a:close/>
              </a:path>
            </a:pathLst>
          </a:custGeom>
          <a:blipFill>
            <a:blip r:embed="rId21"/>
            <a:stretch>
              <a:fillRect/>
            </a:stretch>
          </a:blipFill>
        </p:spPr>
      </p:sp>
      <p:sp>
        <p:nvSpPr>
          <p:cNvPr id="25" name="Freeform 25"/>
          <p:cNvSpPr/>
          <p:nvPr/>
        </p:nvSpPr>
        <p:spPr>
          <a:xfrm>
            <a:off x="12442173" y="9258300"/>
            <a:ext cx="2459448" cy="963801"/>
          </a:xfrm>
          <a:custGeom>
            <a:avLst/>
            <a:gdLst/>
            <a:ahLst/>
            <a:cxnLst/>
            <a:rect l="l" t="t" r="r" b="b"/>
            <a:pathLst>
              <a:path w="2459448" h="963801">
                <a:moveTo>
                  <a:pt x="0" y="0"/>
                </a:moveTo>
                <a:lnTo>
                  <a:pt x="2459448" y="0"/>
                </a:lnTo>
                <a:lnTo>
                  <a:pt x="2459448" y="963801"/>
                </a:lnTo>
                <a:lnTo>
                  <a:pt x="0" y="963801"/>
                </a:lnTo>
                <a:lnTo>
                  <a:pt x="0" y="0"/>
                </a:lnTo>
                <a:close/>
              </a:path>
            </a:pathLst>
          </a:custGeom>
          <a:blipFill>
            <a:blip r:embed="rId22"/>
            <a:stretch>
              <a:fillRect/>
            </a:stretch>
          </a:blipFill>
        </p:spPr>
      </p:sp>
      <p:sp>
        <p:nvSpPr>
          <p:cNvPr id="26" name="Freeform 26"/>
          <p:cNvSpPr/>
          <p:nvPr/>
        </p:nvSpPr>
        <p:spPr>
          <a:xfrm>
            <a:off x="15025177" y="9377693"/>
            <a:ext cx="3045026" cy="638187"/>
          </a:xfrm>
          <a:custGeom>
            <a:avLst/>
            <a:gdLst/>
            <a:ahLst/>
            <a:cxnLst/>
            <a:rect l="l" t="t" r="r" b="b"/>
            <a:pathLst>
              <a:path w="3045026" h="638187">
                <a:moveTo>
                  <a:pt x="0" y="0"/>
                </a:moveTo>
                <a:lnTo>
                  <a:pt x="3045026" y="0"/>
                </a:lnTo>
                <a:lnTo>
                  <a:pt x="3045026" y="638187"/>
                </a:lnTo>
                <a:lnTo>
                  <a:pt x="0" y="638187"/>
                </a:lnTo>
                <a:lnTo>
                  <a:pt x="0" y="0"/>
                </a:lnTo>
                <a:close/>
              </a:path>
            </a:pathLst>
          </a:custGeom>
          <a:blipFill>
            <a:blip r:embed="rId23"/>
            <a:stretch>
              <a:fillRect/>
            </a:stretch>
          </a:blipFill>
        </p:spPr>
      </p:sp>
      <p:sp>
        <p:nvSpPr>
          <p:cNvPr id="27" name="TextBox 27"/>
          <p:cNvSpPr txBox="1"/>
          <p:nvPr/>
        </p:nvSpPr>
        <p:spPr>
          <a:xfrm>
            <a:off x="9782064" y="7013617"/>
            <a:ext cx="6300804" cy="330200"/>
          </a:xfrm>
          <a:prstGeom prst="rect">
            <a:avLst/>
          </a:prstGeom>
        </p:spPr>
        <p:txBody>
          <a:bodyPr lIns="0" tIns="0" rIns="0" bIns="0" rtlCol="0" anchor="t">
            <a:spAutoFit/>
          </a:bodyPr>
          <a:lstStyle/>
          <a:p>
            <a:pPr>
              <a:lnSpc>
                <a:spcPts val="2499"/>
              </a:lnSpc>
              <a:spcBef>
                <a:spcPct val="0"/>
              </a:spcBef>
            </a:pPr>
            <a:r>
              <a:rPr lang="en-US" sz="2499" spc="29">
                <a:solidFill>
                  <a:srgbClr val="FFFFFF"/>
                </a:solidFill>
                <a:latin typeface="TT Hoves"/>
              </a:rPr>
              <a:t>Connecting and Communicating Online</a:t>
            </a:r>
          </a:p>
        </p:txBody>
      </p:sp>
      <p:sp>
        <p:nvSpPr>
          <p:cNvPr id="28" name="TextBox 28"/>
          <p:cNvSpPr txBox="1"/>
          <p:nvPr/>
        </p:nvSpPr>
        <p:spPr>
          <a:xfrm>
            <a:off x="6994239" y="1398892"/>
            <a:ext cx="5575650" cy="4057650"/>
          </a:xfrm>
          <a:prstGeom prst="rect">
            <a:avLst/>
          </a:prstGeom>
        </p:spPr>
        <p:txBody>
          <a:bodyPr lIns="0" tIns="0" rIns="0" bIns="0" rtlCol="0" anchor="t">
            <a:spAutoFit/>
          </a:bodyPr>
          <a:lstStyle/>
          <a:p>
            <a:pPr>
              <a:lnSpc>
                <a:spcPts val="9900"/>
              </a:lnSpc>
            </a:pPr>
            <a:r>
              <a:rPr lang="en-US" sz="9000">
                <a:solidFill>
                  <a:srgbClr val="303030"/>
                </a:solidFill>
                <a:latin typeface="Agrandir Tight Medium"/>
              </a:rPr>
              <a:t>The</a:t>
            </a:r>
          </a:p>
          <a:p>
            <a:pPr algn="just">
              <a:lnSpc>
                <a:spcPts val="9900"/>
              </a:lnSpc>
            </a:pPr>
            <a:r>
              <a:rPr lang="en-US" sz="9000">
                <a:solidFill>
                  <a:srgbClr val="303030"/>
                </a:solidFill>
                <a:latin typeface="Agrandir Tight Medium"/>
              </a:rPr>
              <a:t>Respect </a:t>
            </a:r>
          </a:p>
          <a:p>
            <a:pPr algn="just">
              <a:lnSpc>
                <a:spcPts val="9900"/>
              </a:lnSpc>
            </a:pPr>
            <a:r>
              <a:rPr lang="en-US" sz="9000">
                <a:solidFill>
                  <a:srgbClr val="303030"/>
                </a:solidFill>
                <a:latin typeface="Agrandir Tight Medium"/>
              </a:rPr>
              <a:t>Effect </a:t>
            </a:r>
          </a:p>
        </p:txBody>
      </p:sp>
      <p:sp>
        <p:nvSpPr>
          <p:cNvPr id="29" name="TextBox 29"/>
          <p:cNvSpPr txBox="1"/>
          <p:nvPr/>
        </p:nvSpPr>
        <p:spPr>
          <a:xfrm>
            <a:off x="7914160" y="8389945"/>
            <a:ext cx="6300804" cy="330200"/>
          </a:xfrm>
          <a:prstGeom prst="rect">
            <a:avLst/>
          </a:prstGeom>
        </p:spPr>
        <p:txBody>
          <a:bodyPr lIns="0" tIns="0" rIns="0" bIns="0" rtlCol="0" anchor="t">
            <a:spAutoFit/>
          </a:bodyPr>
          <a:lstStyle/>
          <a:p>
            <a:pPr>
              <a:lnSpc>
                <a:spcPts val="2499"/>
              </a:lnSpc>
              <a:spcBef>
                <a:spcPct val="0"/>
              </a:spcBef>
            </a:pPr>
            <a:r>
              <a:rPr lang="en-US" sz="2499" spc="29">
                <a:solidFill>
                  <a:srgbClr val="5271FF"/>
                </a:solidFill>
                <a:latin typeface="TT Hoves"/>
              </a:rPr>
              <a:t>Junior Cycle SPHE Unit of Learning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43180" y="0"/>
                  </a:moveTo>
                  <a:lnTo>
                    <a:pt x="2365116" y="0"/>
                  </a:lnTo>
                  <a:cubicBezTo>
                    <a:pt x="2388964" y="0"/>
                    <a:pt x="2408296" y="19332"/>
                    <a:pt x="2408296" y="43180"/>
                  </a:cubicBezTo>
                  <a:lnTo>
                    <a:pt x="2408296" y="2666153"/>
                  </a:lnTo>
                  <a:cubicBezTo>
                    <a:pt x="2408296" y="2677605"/>
                    <a:pt x="2403747" y="2688588"/>
                    <a:pt x="2395649" y="2696686"/>
                  </a:cubicBezTo>
                  <a:cubicBezTo>
                    <a:pt x="2387551" y="2704784"/>
                    <a:pt x="2376568" y="2709333"/>
                    <a:pt x="2365116" y="2709333"/>
                  </a:cubicBezTo>
                  <a:lnTo>
                    <a:pt x="43180" y="2709333"/>
                  </a:lnTo>
                  <a:cubicBezTo>
                    <a:pt x="19332" y="2709333"/>
                    <a:pt x="0" y="2690001"/>
                    <a:pt x="0" y="2666153"/>
                  </a:cubicBezTo>
                  <a:lnTo>
                    <a:pt x="0" y="43180"/>
                  </a:lnTo>
                  <a:cubicBezTo>
                    <a:pt x="0" y="19332"/>
                    <a:pt x="19332" y="0"/>
                    <a:pt x="43180" y="0"/>
                  </a:cubicBezTo>
                  <a:close/>
                </a:path>
              </a:pathLst>
            </a:custGeom>
            <a:solidFill>
              <a:srgbClr val="FAC959"/>
            </a:soli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FAC959"/>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3716000" y="1196031"/>
            <a:ext cx="3729497" cy="3854327"/>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7161" r="-76578"/>
              </a:stretch>
            </a:blipFill>
          </p:spPr>
        </p:sp>
      </p:grpSp>
      <p:grpSp>
        <p:nvGrpSpPr>
          <p:cNvPr id="10" name="Group 10"/>
          <p:cNvGrpSpPr>
            <a:grpSpLocks noChangeAspect="1"/>
          </p:cNvGrpSpPr>
          <p:nvPr/>
        </p:nvGrpSpPr>
        <p:grpSpPr>
          <a:xfrm>
            <a:off x="9986503" y="5236642"/>
            <a:ext cx="3729497" cy="3854327"/>
            <a:chOff x="0" y="0"/>
            <a:chExt cx="6362700" cy="6575666"/>
          </a:xfrm>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3795" r="-23795"/>
              </a:stretch>
            </a:blipFill>
          </p:spPr>
        </p:sp>
      </p:grpSp>
      <p:sp>
        <p:nvSpPr>
          <p:cNvPr id="12" name="Freeform 12"/>
          <p:cNvSpPr/>
          <p:nvPr/>
        </p:nvSpPr>
        <p:spPr>
          <a:xfrm>
            <a:off x="11084587" y="2700634"/>
            <a:ext cx="1248180" cy="1248180"/>
          </a:xfrm>
          <a:custGeom>
            <a:avLst/>
            <a:gdLst/>
            <a:ahLst/>
            <a:cxnLst/>
            <a:rect l="l" t="t" r="r" b="b"/>
            <a:pathLst>
              <a:path w="1248180" h="1248180">
                <a:moveTo>
                  <a:pt x="0" y="0"/>
                </a:moveTo>
                <a:lnTo>
                  <a:pt x="1248180" y="0"/>
                </a:lnTo>
                <a:lnTo>
                  <a:pt x="1248180" y="1248179"/>
                </a:lnTo>
                <a:lnTo>
                  <a:pt x="0" y="1248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flipH="1">
            <a:off x="14542436" y="8230345"/>
            <a:ext cx="3745564" cy="2056655"/>
          </a:xfrm>
          <a:custGeom>
            <a:avLst/>
            <a:gdLst/>
            <a:ahLst/>
            <a:cxnLst/>
            <a:rect l="l" t="t" r="r" b="b"/>
            <a:pathLst>
              <a:path w="3745564" h="2056655">
                <a:moveTo>
                  <a:pt x="3745564" y="0"/>
                </a:moveTo>
                <a:lnTo>
                  <a:pt x="0" y="0"/>
                </a:lnTo>
                <a:lnTo>
                  <a:pt x="0" y="2056655"/>
                </a:lnTo>
                <a:lnTo>
                  <a:pt x="3745564" y="2056655"/>
                </a:lnTo>
                <a:lnTo>
                  <a:pt x="3745564"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1044722" y="517166"/>
            <a:ext cx="5550568" cy="1023069"/>
            <a:chOff x="0" y="0"/>
            <a:chExt cx="7400757" cy="1364092"/>
          </a:xfrm>
        </p:grpSpPr>
        <p:grpSp>
          <p:nvGrpSpPr>
            <p:cNvPr id="15" name="Group 15"/>
            <p:cNvGrpSpPr/>
            <p:nvPr/>
          </p:nvGrpSpPr>
          <p:grpSpPr>
            <a:xfrm>
              <a:off x="0" y="0"/>
              <a:ext cx="7400757" cy="1364092"/>
              <a:chOff x="0" y="0"/>
              <a:chExt cx="1461878" cy="269450"/>
            </a:xfrm>
          </p:grpSpPr>
          <p:sp>
            <p:nvSpPr>
              <p:cNvPr id="16" name="Freeform 16"/>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224062" y="169812"/>
              <a:ext cx="1024468" cy="10244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21" name="Freeform 21"/>
            <p:cNvSpPr/>
            <p:nvPr/>
          </p:nvSpPr>
          <p:spPr>
            <a:xfrm>
              <a:off x="598829" y="544580"/>
              <a:ext cx="274932" cy="274932"/>
            </a:xfrm>
            <a:custGeom>
              <a:avLst/>
              <a:gdLst/>
              <a:ahLst/>
              <a:cxnLst/>
              <a:rect l="l" t="t" r="r" b="b"/>
              <a:pathLst>
                <a:path w="274932" h="274932">
                  <a:moveTo>
                    <a:pt x="0" y="0"/>
                  </a:moveTo>
                  <a:lnTo>
                    <a:pt x="274933" y="0"/>
                  </a:lnTo>
                  <a:lnTo>
                    <a:pt x="274933" y="274932"/>
                  </a:lnTo>
                  <a:lnTo>
                    <a:pt x="0" y="274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TextBox 22"/>
            <p:cNvSpPr txBox="1"/>
            <p:nvPr/>
          </p:nvSpPr>
          <p:spPr>
            <a:xfrm>
              <a:off x="1750418" y="454504"/>
              <a:ext cx="5487657" cy="686434"/>
            </a:xfrm>
            <a:prstGeom prst="rect">
              <a:avLst/>
            </a:prstGeom>
          </p:spPr>
          <p:txBody>
            <a:bodyPr lIns="0" tIns="0" rIns="0" bIns="0" rtlCol="0" anchor="t">
              <a:spAutoFit/>
            </a:bodyPr>
            <a:lstStyle/>
            <a:p>
              <a:pPr>
                <a:lnSpc>
                  <a:spcPts val="3299"/>
                </a:lnSpc>
                <a:spcBef>
                  <a:spcPct val="0"/>
                </a:spcBef>
              </a:pPr>
              <a:r>
                <a:rPr lang="en-US" sz="3299" spc="39">
                  <a:solidFill>
                    <a:srgbClr val="FFFFFF"/>
                  </a:solidFill>
                  <a:latin typeface="Agrandir Tight"/>
                </a:rPr>
                <a:t>Activity 4 </a:t>
              </a:r>
            </a:p>
          </p:txBody>
        </p:sp>
      </p:grpSp>
      <p:sp>
        <p:nvSpPr>
          <p:cNvPr id="23" name="TextBox 23"/>
          <p:cNvSpPr txBox="1"/>
          <p:nvPr/>
        </p:nvSpPr>
        <p:spPr>
          <a:xfrm>
            <a:off x="1028700" y="1356011"/>
            <a:ext cx="9609488" cy="1446530"/>
          </a:xfrm>
          <a:prstGeom prst="rect">
            <a:avLst/>
          </a:prstGeom>
        </p:spPr>
        <p:txBody>
          <a:bodyPr lIns="0" tIns="0" rIns="0" bIns="0" rtlCol="0" anchor="t">
            <a:spAutoFit/>
          </a:bodyPr>
          <a:lstStyle/>
          <a:p>
            <a:pPr>
              <a:lnSpc>
                <a:spcPts val="9879"/>
              </a:lnSpc>
            </a:pPr>
            <a:r>
              <a:rPr lang="en-US" sz="7599">
                <a:solidFill>
                  <a:srgbClr val="303030"/>
                </a:solidFill>
                <a:latin typeface="Agrandir Tight Medium"/>
              </a:rPr>
              <a:t>Reflection Journal</a:t>
            </a:r>
          </a:p>
        </p:txBody>
      </p:sp>
      <p:sp>
        <p:nvSpPr>
          <p:cNvPr id="24" name="TextBox 24"/>
          <p:cNvSpPr txBox="1"/>
          <p:nvPr/>
        </p:nvSpPr>
        <p:spPr>
          <a:xfrm>
            <a:off x="1044722" y="3018419"/>
            <a:ext cx="6761248" cy="1038225"/>
          </a:xfrm>
          <a:prstGeom prst="rect">
            <a:avLst/>
          </a:prstGeom>
        </p:spPr>
        <p:txBody>
          <a:bodyPr lIns="0" tIns="0" rIns="0" bIns="0" rtlCol="0" anchor="t">
            <a:spAutoFit/>
          </a:bodyPr>
          <a:lstStyle/>
          <a:p>
            <a:pPr>
              <a:lnSpc>
                <a:spcPts val="3899"/>
              </a:lnSpc>
            </a:pPr>
            <a:r>
              <a:rPr lang="en-US" sz="2999" spc="71">
                <a:solidFill>
                  <a:srgbClr val="303030"/>
                </a:solidFill>
                <a:latin typeface="Agrandir Tight Ultra-Bold"/>
              </a:rPr>
              <a:t>Use the following reflection prompts to reflect on your learning…</a:t>
            </a:r>
          </a:p>
        </p:txBody>
      </p:sp>
      <p:sp>
        <p:nvSpPr>
          <p:cNvPr id="25" name="TextBox 25"/>
          <p:cNvSpPr txBox="1"/>
          <p:nvPr/>
        </p:nvSpPr>
        <p:spPr>
          <a:xfrm>
            <a:off x="647103" y="4434955"/>
            <a:ext cx="7942139" cy="4057650"/>
          </a:xfrm>
          <a:prstGeom prst="rect">
            <a:avLst/>
          </a:prstGeom>
        </p:spPr>
        <p:txBody>
          <a:bodyPr lIns="0" tIns="0" rIns="0" bIns="0" rtlCol="0" anchor="t">
            <a:spAutoFit/>
          </a:bodyPr>
          <a:lstStyle/>
          <a:p>
            <a:pPr marL="647700" lvl="1" indent="-323850">
              <a:lnSpc>
                <a:spcPts val="4500"/>
              </a:lnSpc>
              <a:buFont typeface="Arial"/>
              <a:buChar char="•"/>
            </a:pPr>
            <a:r>
              <a:rPr lang="en-US" sz="3000" spc="36">
                <a:solidFill>
                  <a:srgbClr val="303030"/>
                </a:solidFill>
                <a:latin typeface="Agrandir Tight"/>
              </a:rPr>
              <a:t>What really made me think was…</a:t>
            </a:r>
          </a:p>
          <a:p>
            <a:pPr marL="647700" lvl="1" indent="-323850">
              <a:lnSpc>
                <a:spcPts val="4500"/>
              </a:lnSpc>
              <a:buFont typeface="Arial"/>
              <a:buChar char="•"/>
            </a:pPr>
            <a:r>
              <a:rPr lang="en-US" sz="3000" spc="36">
                <a:solidFill>
                  <a:srgbClr val="303030"/>
                </a:solidFill>
                <a:latin typeface="Agrandir Tight"/>
              </a:rPr>
              <a:t>What was clarified for me about bullying or abusive behaviour was…</a:t>
            </a:r>
          </a:p>
          <a:p>
            <a:pPr marL="647700" lvl="1" indent="-323850">
              <a:lnSpc>
                <a:spcPts val="4500"/>
              </a:lnSpc>
              <a:buFont typeface="Arial"/>
              <a:buChar char="•"/>
            </a:pPr>
            <a:r>
              <a:rPr lang="en-US" sz="3000" spc="36">
                <a:solidFill>
                  <a:srgbClr val="303030"/>
                </a:solidFill>
                <a:latin typeface="Agrandir Tight"/>
              </a:rPr>
              <a:t>One good thing for me about communicating with friends online is…</a:t>
            </a:r>
          </a:p>
          <a:p>
            <a:pPr marL="647700" lvl="1" indent="-323850">
              <a:lnSpc>
                <a:spcPts val="4500"/>
              </a:lnSpc>
              <a:buFont typeface="Arial"/>
              <a:buChar char="•"/>
            </a:pPr>
            <a:r>
              <a:rPr lang="en-US" sz="3000" spc="36">
                <a:solidFill>
                  <a:srgbClr val="303030"/>
                </a:solidFill>
                <a:latin typeface="Agrandir Tight"/>
              </a:rPr>
              <a:t>One challenging thing for me about communicating with friends online 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182844" y="3239295"/>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23795" r="-23795"/>
              </a:stretch>
            </a:blipFill>
          </p:spPr>
        </p:sp>
      </p:grpSp>
      <p:grpSp>
        <p:nvGrpSpPr>
          <p:cNvPr id="7" name="Group 7"/>
          <p:cNvGrpSpPr/>
          <p:nvPr/>
        </p:nvGrpSpPr>
        <p:grpSpPr>
          <a:xfrm>
            <a:off x="1028700" y="3190658"/>
            <a:ext cx="9532073" cy="5295007"/>
            <a:chOff x="0" y="0"/>
            <a:chExt cx="2510505" cy="1394570"/>
          </a:xfrm>
        </p:grpSpPr>
        <p:sp>
          <p:nvSpPr>
            <p:cNvPr id="8" name="Freeform 8"/>
            <p:cNvSpPr/>
            <p:nvPr/>
          </p:nvSpPr>
          <p:spPr>
            <a:xfrm>
              <a:off x="0" y="0"/>
              <a:ext cx="2510505" cy="1394570"/>
            </a:xfrm>
            <a:custGeom>
              <a:avLst/>
              <a:gdLst/>
              <a:ahLst/>
              <a:cxnLst/>
              <a:rect l="l" t="t" r="r" b="b"/>
              <a:pathLst>
                <a:path w="2510505" h="1394570">
                  <a:moveTo>
                    <a:pt x="41422" y="0"/>
                  </a:moveTo>
                  <a:lnTo>
                    <a:pt x="2469083" y="0"/>
                  </a:lnTo>
                  <a:cubicBezTo>
                    <a:pt x="2491960" y="0"/>
                    <a:pt x="2510505" y="18545"/>
                    <a:pt x="2510505" y="41422"/>
                  </a:cubicBezTo>
                  <a:lnTo>
                    <a:pt x="2510505" y="1353148"/>
                  </a:lnTo>
                  <a:cubicBezTo>
                    <a:pt x="2510505" y="1364134"/>
                    <a:pt x="2506141" y="1374669"/>
                    <a:pt x="2498373" y="1382438"/>
                  </a:cubicBezTo>
                  <a:cubicBezTo>
                    <a:pt x="2490605" y="1390206"/>
                    <a:pt x="2480069" y="1394570"/>
                    <a:pt x="2469083" y="1394570"/>
                  </a:cubicBezTo>
                  <a:lnTo>
                    <a:pt x="41422" y="1394570"/>
                  </a:lnTo>
                  <a:cubicBezTo>
                    <a:pt x="18545" y="1394570"/>
                    <a:pt x="0" y="1376025"/>
                    <a:pt x="0" y="1353148"/>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Lesson 2: Understanding the Impact</a:t>
            </a:r>
          </a:p>
        </p:txBody>
      </p:sp>
      <p:sp>
        <p:nvSpPr>
          <p:cNvPr id="11" name="TextBox 11"/>
          <p:cNvSpPr txBox="1"/>
          <p:nvPr/>
        </p:nvSpPr>
        <p:spPr>
          <a:xfrm>
            <a:off x="1784136" y="4009362"/>
            <a:ext cx="8021201" cy="3543300"/>
          </a:xfrm>
          <a:prstGeom prst="rect">
            <a:avLst/>
          </a:prstGeom>
        </p:spPr>
        <p:txBody>
          <a:bodyPr lIns="0" tIns="0" rIns="0" bIns="0" rtlCol="0" anchor="t">
            <a:spAutoFit/>
          </a:bodyPr>
          <a:lstStyle/>
          <a:p>
            <a:pPr>
              <a:lnSpc>
                <a:spcPts val="3900"/>
              </a:lnSpc>
            </a:pPr>
            <a:r>
              <a:rPr lang="en-US" sz="3000">
                <a:solidFill>
                  <a:srgbClr val="303030"/>
                </a:solidFill>
                <a:latin typeface="Agrandir Tight Medium"/>
              </a:rPr>
              <a:t>Aim</a:t>
            </a:r>
          </a:p>
          <a:p>
            <a:pPr marL="647700" lvl="1" indent="-323850">
              <a:lnSpc>
                <a:spcPts val="3900"/>
              </a:lnSpc>
              <a:buFont typeface="Arial"/>
              <a:buChar char="•"/>
            </a:pPr>
            <a:r>
              <a:rPr lang="en-US" sz="3000">
                <a:solidFill>
                  <a:srgbClr val="303030"/>
                </a:solidFill>
                <a:latin typeface="Agrandir Tight Medium"/>
              </a:rPr>
              <a:t>Understand the implications of bullying behaviour online. </a:t>
            </a:r>
          </a:p>
          <a:p>
            <a:pPr marL="647700" lvl="1" indent="-323850">
              <a:lnSpc>
                <a:spcPts val="3900"/>
              </a:lnSpc>
              <a:buFont typeface="Arial"/>
              <a:buChar char="•"/>
            </a:pPr>
            <a:r>
              <a:rPr lang="en-US" sz="3000">
                <a:solidFill>
                  <a:srgbClr val="303030"/>
                </a:solidFill>
                <a:latin typeface="Agrandir Tight Medium"/>
              </a:rPr>
              <a:t>Reflect on the problem of bullying behaviour online and understand the effects that cyberbullying can have.</a:t>
            </a:r>
          </a:p>
          <a:p>
            <a:pPr>
              <a:lnSpc>
                <a:spcPts val="3900"/>
              </a:lnSpc>
            </a:pPr>
            <a:endParaRPr lang="en-US" sz="3000">
              <a:solidFill>
                <a:srgbClr val="303030"/>
              </a:solidFill>
              <a:latin typeface="Agrandir Tigh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3518" y="892597"/>
            <a:ext cx="5550568" cy="1023069"/>
            <a:chOff x="0" y="0"/>
            <a:chExt cx="1461878" cy="269450"/>
          </a:xfrm>
        </p:grpSpPr>
        <p:sp>
          <p:nvSpPr>
            <p:cNvPr id="3" name="Freeform 3"/>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5" name="Group 5"/>
          <p:cNvGrpSpPr/>
          <p:nvPr/>
        </p:nvGrpSpPr>
        <p:grpSpPr>
          <a:xfrm>
            <a:off x="941564" y="1019956"/>
            <a:ext cx="768351" cy="76835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8" name="Freeform 8"/>
          <p:cNvSpPr/>
          <p:nvPr/>
        </p:nvSpPr>
        <p:spPr>
          <a:xfrm>
            <a:off x="1222640" y="1301032"/>
            <a:ext cx="206199" cy="206199"/>
          </a:xfrm>
          <a:custGeom>
            <a:avLst/>
            <a:gdLst/>
            <a:ahLst/>
            <a:cxnLst/>
            <a:rect l="l" t="t" r="r" b="b"/>
            <a:pathLst>
              <a:path w="206199" h="206199">
                <a:moveTo>
                  <a:pt x="0" y="0"/>
                </a:moveTo>
                <a:lnTo>
                  <a:pt x="206199" y="0"/>
                </a:lnTo>
                <a:lnTo>
                  <a:pt x="206199" y="206199"/>
                </a:lnTo>
                <a:lnTo>
                  <a:pt x="0" y="206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10387804" y="0"/>
            <a:ext cx="7900196" cy="10287000"/>
            <a:chOff x="0" y="0"/>
            <a:chExt cx="2080710" cy="2709333"/>
          </a:xfrm>
        </p:grpSpPr>
        <p:sp>
          <p:nvSpPr>
            <p:cNvPr id="10" name="Freeform 10"/>
            <p:cNvSpPr/>
            <p:nvPr/>
          </p:nvSpPr>
          <p:spPr>
            <a:xfrm>
              <a:off x="0" y="0"/>
              <a:ext cx="2080710" cy="2709333"/>
            </a:xfrm>
            <a:custGeom>
              <a:avLst/>
              <a:gdLst/>
              <a:ahLst/>
              <a:cxnLst/>
              <a:rect l="l" t="t" r="r" b="b"/>
              <a:pathLst>
                <a:path w="2080710" h="2709333">
                  <a:moveTo>
                    <a:pt x="49978" y="0"/>
                  </a:moveTo>
                  <a:lnTo>
                    <a:pt x="2030732" y="0"/>
                  </a:lnTo>
                  <a:cubicBezTo>
                    <a:pt x="2058334" y="0"/>
                    <a:pt x="2080710" y="22376"/>
                    <a:pt x="2080710" y="49978"/>
                  </a:cubicBezTo>
                  <a:lnTo>
                    <a:pt x="2080710" y="2659355"/>
                  </a:lnTo>
                  <a:cubicBezTo>
                    <a:pt x="2080710" y="2686957"/>
                    <a:pt x="2058334" y="2709333"/>
                    <a:pt x="2030732" y="2709333"/>
                  </a:cubicBezTo>
                  <a:lnTo>
                    <a:pt x="49978" y="2709333"/>
                  </a:lnTo>
                  <a:cubicBezTo>
                    <a:pt x="22376" y="2709333"/>
                    <a:pt x="0" y="2686957"/>
                    <a:pt x="0" y="2659355"/>
                  </a:cubicBezTo>
                  <a:lnTo>
                    <a:pt x="0" y="49978"/>
                  </a:lnTo>
                  <a:cubicBezTo>
                    <a:pt x="0" y="22376"/>
                    <a:pt x="22376" y="0"/>
                    <a:pt x="49978" y="0"/>
                  </a:cubicBezTo>
                  <a:close/>
                </a:path>
              </a:pathLst>
            </a:custGeom>
            <a:solidFill>
              <a:srgbClr val="BCACF6"/>
            </a:solidFill>
            <a:ln cap="rnd">
              <a:noFill/>
              <a:prstDash val="solid"/>
              <a:round/>
            </a:ln>
          </p:spPr>
        </p:sp>
        <p:sp>
          <p:nvSpPr>
            <p:cNvPr id="11" name="TextBox 11"/>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12" name="Group 12"/>
          <p:cNvGrpSpPr/>
          <p:nvPr/>
        </p:nvGrpSpPr>
        <p:grpSpPr>
          <a:xfrm>
            <a:off x="17259300" y="0"/>
            <a:ext cx="1028700" cy="10287000"/>
            <a:chOff x="0" y="0"/>
            <a:chExt cx="270933" cy="2709333"/>
          </a:xfrm>
        </p:grpSpPr>
        <p:sp>
          <p:nvSpPr>
            <p:cNvPr id="13" name="Freeform 13"/>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CACF6"/>
            </a:solidFill>
          </p:spPr>
        </p:sp>
        <p:sp>
          <p:nvSpPr>
            <p:cNvPr id="14" name="TextBox 1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15" name="Group 15"/>
          <p:cNvGrpSpPr>
            <a:grpSpLocks noChangeAspect="1"/>
          </p:cNvGrpSpPr>
          <p:nvPr/>
        </p:nvGrpSpPr>
        <p:grpSpPr>
          <a:xfrm>
            <a:off x="11196175" y="1915666"/>
            <a:ext cx="6283454" cy="6493768"/>
            <a:chOff x="0" y="0"/>
            <a:chExt cx="6362700" cy="6575666"/>
          </a:xfrm>
        </p:grpSpPr>
        <p:sp>
          <p:nvSpPr>
            <p:cNvPr id="16" name="Freeform 1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solidFill>
                <a:srgbClr val="000000"/>
              </a:solidFill>
            </a:ln>
          </p:spPr>
        </p:sp>
      </p:grpSp>
      <p:sp>
        <p:nvSpPr>
          <p:cNvPr id="17" name="TextBox 17"/>
          <p:cNvSpPr txBox="1"/>
          <p:nvPr/>
        </p:nvSpPr>
        <p:spPr>
          <a:xfrm>
            <a:off x="1028700" y="4278630"/>
            <a:ext cx="7003603" cy="4118610"/>
          </a:xfrm>
          <a:prstGeom prst="rect">
            <a:avLst/>
          </a:prstGeom>
        </p:spPr>
        <p:txBody>
          <a:bodyPr lIns="0" tIns="0" rIns="0" bIns="0" rtlCol="0" anchor="t">
            <a:spAutoFit/>
          </a:bodyPr>
          <a:lstStyle/>
          <a:p>
            <a:pPr>
              <a:lnSpc>
                <a:spcPts val="4949"/>
              </a:lnSpc>
            </a:pPr>
            <a:r>
              <a:rPr lang="en-US" sz="3299" spc="39">
                <a:solidFill>
                  <a:srgbClr val="303030"/>
                </a:solidFill>
                <a:latin typeface="Agrandir Tight Bold"/>
              </a:rPr>
              <a:t>What ‘stuck’? 60 second challenge</a:t>
            </a:r>
          </a:p>
          <a:p>
            <a:pPr>
              <a:lnSpc>
                <a:spcPts val="4500"/>
              </a:lnSpc>
            </a:pPr>
            <a:endParaRPr lang="en-US" sz="3299" spc="39">
              <a:solidFill>
                <a:srgbClr val="303030"/>
              </a:solidFill>
              <a:latin typeface="Agrandir Tight Bold"/>
            </a:endParaRPr>
          </a:p>
          <a:p>
            <a:pPr>
              <a:lnSpc>
                <a:spcPts val="4500"/>
              </a:lnSpc>
            </a:pPr>
            <a:r>
              <a:rPr lang="en-US" sz="3000" spc="36">
                <a:solidFill>
                  <a:srgbClr val="303030"/>
                </a:solidFill>
                <a:latin typeface="Agrandir Tight"/>
              </a:rPr>
              <a:t>What stuck from the last lesson? Write down everything you can remember! E.g., key vocab (words, terms, definitions), focus of the lesson, etc...</a:t>
            </a:r>
          </a:p>
          <a:p>
            <a:pPr>
              <a:lnSpc>
                <a:spcPts val="4500"/>
              </a:lnSpc>
            </a:pPr>
            <a:endParaRPr lang="en-US" sz="3000" spc="36">
              <a:solidFill>
                <a:srgbClr val="303030"/>
              </a:solidFill>
              <a:latin typeface="Agrandir Tight"/>
            </a:endParaRPr>
          </a:p>
        </p:txBody>
      </p:sp>
      <p:grpSp>
        <p:nvGrpSpPr>
          <p:cNvPr id="18" name="Group 18"/>
          <p:cNvGrpSpPr>
            <a:grpSpLocks noChangeAspect="1"/>
          </p:cNvGrpSpPr>
          <p:nvPr/>
        </p:nvGrpSpPr>
        <p:grpSpPr>
          <a:xfrm>
            <a:off x="11534557" y="2265375"/>
            <a:ext cx="5606689" cy="5794351"/>
            <a:chOff x="0" y="0"/>
            <a:chExt cx="6362700" cy="6575666"/>
          </a:xfrm>
        </p:grpSpPr>
        <p:sp>
          <p:nvSpPr>
            <p:cNvPr id="19" name="Freeform 1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21816" r="-21816"/>
              </a:stretch>
            </a:blipFill>
          </p:spPr>
        </p:sp>
      </p:grpSp>
      <p:grpSp>
        <p:nvGrpSpPr>
          <p:cNvPr id="20" name="Group 20"/>
          <p:cNvGrpSpPr/>
          <p:nvPr/>
        </p:nvGrpSpPr>
        <p:grpSpPr>
          <a:xfrm>
            <a:off x="7146912" y="7705650"/>
            <a:ext cx="2379786" cy="1023069"/>
            <a:chOff x="0" y="0"/>
            <a:chExt cx="626775" cy="269450"/>
          </a:xfrm>
        </p:grpSpPr>
        <p:sp>
          <p:nvSpPr>
            <p:cNvPr id="21" name="Freeform 21"/>
            <p:cNvSpPr/>
            <p:nvPr/>
          </p:nvSpPr>
          <p:spPr>
            <a:xfrm>
              <a:off x="0" y="0"/>
              <a:ext cx="626775" cy="269450"/>
            </a:xfrm>
            <a:custGeom>
              <a:avLst/>
              <a:gdLst/>
              <a:ahLst/>
              <a:cxnLst/>
              <a:rect l="l" t="t" r="r" b="b"/>
              <a:pathLst>
                <a:path w="626775" h="269450">
                  <a:moveTo>
                    <a:pt x="134725" y="0"/>
                  </a:moveTo>
                  <a:lnTo>
                    <a:pt x="492050" y="0"/>
                  </a:lnTo>
                  <a:cubicBezTo>
                    <a:pt x="527781" y="0"/>
                    <a:pt x="562049" y="14194"/>
                    <a:pt x="587315" y="39460"/>
                  </a:cubicBezTo>
                  <a:cubicBezTo>
                    <a:pt x="612581" y="64726"/>
                    <a:pt x="626775" y="98994"/>
                    <a:pt x="626775" y="134725"/>
                  </a:cubicBezTo>
                  <a:lnTo>
                    <a:pt x="626775" y="134725"/>
                  </a:lnTo>
                  <a:cubicBezTo>
                    <a:pt x="626775" y="170456"/>
                    <a:pt x="612581" y="204724"/>
                    <a:pt x="587315" y="229990"/>
                  </a:cubicBezTo>
                  <a:cubicBezTo>
                    <a:pt x="562049" y="255256"/>
                    <a:pt x="527781" y="269450"/>
                    <a:pt x="492050" y="269450"/>
                  </a:cubicBezTo>
                  <a:lnTo>
                    <a:pt x="134725" y="269450"/>
                  </a:lnTo>
                  <a:cubicBezTo>
                    <a:pt x="98994" y="269450"/>
                    <a:pt x="64726" y="255256"/>
                    <a:pt x="39460" y="229990"/>
                  </a:cubicBezTo>
                  <a:cubicBezTo>
                    <a:pt x="14194" y="204724"/>
                    <a:pt x="0" y="170456"/>
                    <a:pt x="0" y="134725"/>
                  </a:cubicBezTo>
                  <a:lnTo>
                    <a:pt x="0" y="134725"/>
                  </a:lnTo>
                  <a:cubicBezTo>
                    <a:pt x="0" y="98994"/>
                    <a:pt x="14194" y="64726"/>
                    <a:pt x="39460" y="39460"/>
                  </a:cubicBezTo>
                  <a:cubicBezTo>
                    <a:pt x="64726" y="14194"/>
                    <a:pt x="98994" y="0"/>
                    <a:pt x="134725" y="0"/>
                  </a:cubicBezTo>
                  <a:close/>
                </a:path>
              </a:pathLst>
            </a:custGeom>
            <a:solidFill>
              <a:srgbClr val="F0B8E8"/>
            </a:solidFill>
            <a:ln w="28575" cap="rnd">
              <a:solidFill>
                <a:srgbClr val="303030"/>
              </a:solidFill>
              <a:prstDash val="solid"/>
              <a:round/>
            </a:ln>
          </p:spPr>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3" name="Freeform 23"/>
          <p:cNvSpPr/>
          <p:nvPr/>
        </p:nvSpPr>
        <p:spPr>
          <a:xfrm rot="5400000">
            <a:off x="8141659" y="7574489"/>
            <a:ext cx="390292" cy="1285391"/>
          </a:xfrm>
          <a:custGeom>
            <a:avLst/>
            <a:gdLst/>
            <a:ahLst/>
            <a:cxnLst/>
            <a:rect l="l" t="t" r="r" b="b"/>
            <a:pathLst>
              <a:path w="390292" h="1285391">
                <a:moveTo>
                  <a:pt x="0" y="0"/>
                </a:moveTo>
                <a:lnTo>
                  <a:pt x="390292" y="0"/>
                </a:lnTo>
                <a:lnTo>
                  <a:pt x="390292" y="1285391"/>
                </a:lnTo>
                <a:lnTo>
                  <a:pt x="0" y="1285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587608" y="2046300"/>
            <a:ext cx="8939089" cy="1080135"/>
          </a:xfrm>
          <a:prstGeom prst="rect">
            <a:avLst/>
          </a:prstGeom>
        </p:spPr>
        <p:txBody>
          <a:bodyPr lIns="0" tIns="0" rIns="0" bIns="0" rtlCol="0" anchor="t">
            <a:spAutoFit/>
          </a:bodyPr>
          <a:lstStyle/>
          <a:p>
            <a:pPr>
              <a:lnSpc>
                <a:spcPts val="7410"/>
              </a:lnSpc>
            </a:pPr>
            <a:r>
              <a:rPr lang="en-US" sz="5700">
                <a:solidFill>
                  <a:srgbClr val="303030"/>
                </a:solidFill>
                <a:latin typeface="Agrandir Tight Medium"/>
              </a:rPr>
              <a:t> Understanding Bullying Online</a:t>
            </a:r>
          </a:p>
        </p:txBody>
      </p:sp>
      <p:sp>
        <p:nvSpPr>
          <p:cNvPr id="25" name="TextBox 25"/>
          <p:cNvSpPr txBox="1"/>
          <p:nvPr/>
        </p:nvSpPr>
        <p:spPr>
          <a:xfrm>
            <a:off x="1942792" y="1137432"/>
            <a:ext cx="4115743" cy="577215"/>
          </a:xfrm>
          <a:prstGeom prst="rect">
            <a:avLst/>
          </a:prstGeom>
        </p:spPr>
        <p:txBody>
          <a:bodyPr lIns="0" tIns="0" rIns="0" bIns="0" rtlCol="0" anchor="t">
            <a:spAutoFit/>
          </a:bodyPr>
          <a:lstStyle/>
          <a:p>
            <a:pPr>
              <a:lnSpc>
                <a:spcPts val="3599"/>
              </a:lnSpc>
              <a:spcBef>
                <a:spcPct val="0"/>
              </a:spcBef>
            </a:pPr>
            <a:r>
              <a:rPr lang="en-US" sz="3599" spc="43">
                <a:solidFill>
                  <a:srgbClr val="FFFFFF"/>
                </a:solidFill>
                <a:latin typeface="Agrandir Tight"/>
              </a:rPr>
              <a:t>Activity 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2188398" y="3070569"/>
            <a:ext cx="5078845" cy="6825193"/>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1678" b="-1678"/>
              </a:stretch>
            </a:blipFill>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F2945"/>
            </a:solidFill>
          </p:spPr>
        </p:sp>
      </p:grpSp>
      <p:sp>
        <p:nvSpPr>
          <p:cNvPr id="8" name="TextBox 8"/>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The Impact of Bullying Online Quiz</a:t>
            </a:r>
          </a:p>
        </p:txBody>
      </p:sp>
      <p:grpSp>
        <p:nvGrpSpPr>
          <p:cNvPr id="9" name="Group 9"/>
          <p:cNvGrpSpPr/>
          <p:nvPr/>
        </p:nvGrpSpPr>
        <p:grpSpPr>
          <a:xfrm>
            <a:off x="9144000" y="4471952"/>
            <a:ext cx="6149528" cy="2608650"/>
            <a:chOff x="0" y="0"/>
            <a:chExt cx="1619629" cy="687052"/>
          </a:xfrm>
        </p:grpSpPr>
        <p:sp>
          <p:nvSpPr>
            <p:cNvPr id="10" name="Freeform 10"/>
            <p:cNvSpPr/>
            <p:nvPr/>
          </p:nvSpPr>
          <p:spPr>
            <a:xfrm>
              <a:off x="0" y="0"/>
              <a:ext cx="1619629" cy="687052"/>
            </a:xfrm>
            <a:custGeom>
              <a:avLst/>
              <a:gdLst/>
              <a:ahLst/>
              <a:cxnLst/>
              <a:rect l="l" t="t" r="r" b="b"/>
              <a:pathLst>
                <a:path w="1619629" h="687052">
                  <a:moveTo>
                    <a:pt x="64206" y="0"/>
                  </a:moveTo>
                  <a:lnTo>
                    <a:pt x="1555423" y="0"/>
                  </a:lnTo>
                  <a:cubicBezTo>
                    <a:pt x="1590883" y="0"/>
                    <a:pt x="1619629" y="28746"/>
                    <a:pt x="1619629" y="64206"/>
                  </a:cubicBezTo>
                  <a:lnTo>
                    <a:pt x="1619629" y="622846"/>
                  </a:lnTo>
                  <a:cubicBezTo>
                    <a:pt x="1619629" y="658306"/>
                    <a:pt x="1590883" y="687052"/>
                    <a:pt x="1555423" y="687052"/>
                  </a:cubicBezTo>
                  <a:lnTo>
                    <a:pt x="64206" y="687052"/>
                  </a:lnTo>
                  <a:cubicBezTo>
                    <a:pt x="28746" y="687052"/>
                    <a:pt x="0" y="658306"/>
                    <a:pt x="0" y="622846"/>
                  </a:cubicBezTo>
                  <a:lnTo>
                    <a:pt x="0" y="64206"/>
                  </a:lnTo>
                  <a:cubicBezTo>
                    <a:pt x="0" y="28746"/>
                    <a:pt x="28746" y="0"/>
                    <a:pt x="64206" y="0"/>
                  </a:cubicBezTo>
                  <a:close/>
                </a:path>
              </a:pathLst>
            </a:custGeom>
            <a:solidFill>
              <a:srgbClr val="FFFFFF"/>
            </a:solidFill>
            <a:ln w="28575" cap="rnd">
              <a:solidFill>
                <a:srgbClr val="303030"/>
              </a:solidFill>
              <a:prstDash val="solid"/>
              <a:round/>
            </a:ln>
          </p:spPr>
        </p:sp>
        <p:sp>
          <p:nvSpPr>
            <p:cNvPr id="11" name="TextBox 11"/>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2" name="TextBox 12"/>
          <p:cNvSpPr txBox="1"/>
          <p:nvPr/>
        </p:nvSpPr>
        <p:spPr>
          <a:xfrm>
            <a:off x="9380060" y="4795202"/>
            <a:ext cx="5677408" cy="1666875"/>
          </a:xfrm>
          <a:prstGeom prst="rect">
            <a:avLst/>
          </a:prstGeom>
        </p:spPr>
        <p:txBody>
          <a:bodyPr lIns="0" tIns="0" rIns="0" bIns="0" rtlCol="0" anchor="t">
            <a:spAutoFit/>
          </a:bodyPr>
          <a:lstStyle/>
          <a:p>
            <a:pPr algn="ctr">
              <a:lnSpc>
                <a:spcPts val="4200"/>
              </a:lnSpc>
            </a:pPr>
            <a:r>
              <a:rPr lang="en-US" sz="3000">
                <a:solidFill>
                  <a:srgbClr val="303030"/>
                </a:solidFill>
                <a:latin typeface="Agrandir Tight Bold"/>
              </a:rPr>
              <a:t>This quiz is also available to play  via Kahoot here: </a:t>
            </a:r>
            <a:r>
              <a:rPr lang="en-US" sz="3000" u="sng">
                <a:solidFill>
                  <a:srgbClr val="303030"/>
                </a:solidFill>
                <a:latin typeface="Agrandir Tight Bold"/>
                <a:hlinkClick r:id="rId4" tooltip="http://www.webwise.ie/therespecteffect"/>
              </a:rPr>
              <a:t>www.webwise.ie/therespecteffect</a:t>
            </a:r>
            <a:r>
              <a:rPr lang="en-US" sz="3000">
                <a:solidFill>
                  <a:srgbClr val="303030"/>
                </a:solidFill>
                <a:latin typeface="Agrandir Tight Bold"/>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948250"/>
            <a:chOff x="0" y="0"/>
            <a:chExt cx="4274726" cy="513119"/>
          </a:xfrm>
        </p:grpSpPr>
        <p:sp>
          <p:nvSpPr>
            <p:cNvPr id="3" name="Freeform 3"/>
            <p:cNvSpPr/>
            <p:nvPr/>
          </p:nvSpPr>
          <p:spPr>
            <a:xfrm>
              <a:off x="0" y="0"/>
              <a:ext cx="4274726" cy="513119"/>
            </a:xfrm>
            <a:custGeom>
              <a:avLst/>
              <a:gdLst/>
              <a:ahLst/>
              <a:cxnLst/>
              <a:rect l="l" t="t" r="r" b="b"/>
              <a:pathLst>
                <a:path w="4274726" h="513119">
                  <a:moveTo>
                    <a:pt x="24327" y="0"/>
                  </a:moveTo>
                  <a:lnTo>
                    <a:pt x="4250399" y="0"/>
                  </a:lnTo>
                  <a:cubicBezTo>
                    <a:pt x="4263834" y="0"/>
                    <a:pt x="4274726" y="10891"/>
                    <a:pt x="4274726" y="24327"/>
                  </a:cubicBezTo>
                  <a:lnTo>
                    <a:pt x="4274726" y="488793"/>
                  </a:lnTo>
                  <a:cubicBezTo>
                    <a:pt x="4274726" y="502228"/>
                    <a:pt x="4263834" y="513119"/>
                    <a:pt x="4250399" y="513119"/>
                  </a:cubicBezTo>
                  <a:lnTo>
                    <a:pt x="24327" y="513119"/>
                  </a:lnTo>
                  <a:cubicBezTo>
                    <a:pt x="10891" y="513119"/>
                    <a:pt x="0" y="502228"/>
                    <a:pt x="0" y="488793"/>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629598" y="1033850"/>
            <a:ext cx="13663930" cy="176530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Coco’s Law: The Harassment, Harmful Communications and Related Offences Act 2020</a:t>
            </a:r>
          </a:p>
        </p:txBody>
      </p:sp>
      <p:grpSp>
        <p:nvGrpSpPr>
          <p:cNvPr id="6" name="Group 6"/>
          <p:cNvGrpSpPr/>
          <p:nvPr/>
        </p:nvGrpSpPr>
        <p:grpSpPr>
          <a:xfrm>
            <a:off x="1193800" y="3532152"/>
            <a:ext cx="16065500" cy="5870473"/>
            <a:chOff x="0" y="0"/>
            <a:chExt cx="4231243" cy="1546133"/>
          </a:xfrm>
        </p:grpSpPr>
        <p:sp>
          <p:nvSpPr>
            <p:cNvPr id="7" name="Freeform 7"/>
            <p:cNvSpPr/>
            <p:nvPr/>
          </p:nvSpPr>
          <p:spPr>
            <a:xfrm>
              <a:off x="0" y="0"/>
              <a:ext cx="4231243" cy="1546133"/>
            </a:xfrm>
            <a:custGeom>
              <a:avLst/>
              <a:gdLst/>
              <a:ahLst/>
              <a:cxnLst/>
              <a:rect l="l" t="t" r="r" b="b"/>
              <a:pathLst>
                <a:path w="4231243" h="1546133">
                  <a:moveTo>
                    <a:pt x="24577" y="0"/>
                  </a:moveTo>
                  <a:lnTo>
                    <a:pt x="4206666" y="0"/>
                  </a:lnTo>
                  <a:cubicBezTo>
                    <a:pt x="4220240" y="0"/>
                    <a:pt x="4231243" y="11003"/>
                    <a:pt x="4231243" y="24577"/>
                  </a:cubicBezTo>
                  <a:lnTo>
                    <a:pt x="4231243" y="1521556"/>
                  </a:lnTo>
                  <a:cubicBezTo>
                    <a:pt x="4231243" y="1535129"/>
                    <a:pt x="4220240" y="1546133"/>
                    <a:pt x="4206666" y="1546133"/>
                  </a:cubicBezTo>
                  <a:lnTo>
                    <a:pt x="24577" y="1546133"/>
                  </a:lnTo>
                  <a:cubicBezTo>
                    <a:pt x="11003" y="1546133"/>
                    <a:pt x="0" y="1535129"/>
                    <a:pt x="0" y="1521556"/>
                  </a:cubicBezTo>
                  <a:lnTo>
                    <a:pt x="0" y="24577"/>
                  </a:lnTo>
                  <a:cubicBezTo>
                    <a:pt x="0" y="11003"/>
                    <a:pt x="11003" y="0"/>
                    <a:pt x="24577" y="0"/>
                  </a:cubicBezTo>
                  <a:close/>
                </a:path>
              </a:pathLst>
            </a:custGeom>
            <a:solidFill>
              <a:srgbClr val="FFFFFF"/>
            </a:solidFill>
            <a:ln w="28575" cap="rnd">
              <a:solidFill>
                <a:srgbClr val="303030"/>
              </a:solidFill>
              <a:prstDash val="solid"/>
              <a:round/>
            </a:ln>
          </p:spPr>
        </p:sp>
        <p:sp>
          <p:nvSpPr>
            <p:cNvPr id="8" name="TextBox 8"/>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9" name="TextBox 9"/>
          <p:cNvSpPr txBox="1"/>
          <p:nvPr/>
        </p:nvSpPr>
        <p:spPr>
          <a:xfrm>
            <a:off x="1629598" y="3855402"/>
            <a:ext cx="14745208" cy="54006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303030"/>
                </a:solidFill>
                <a:latin typeface="Agrandir Tight Bold"/>
              </a:rPr>
              <a:t>Cyberbullying is now an offence</a:t>
            </a:r>
            <a:r>
              <a:rPr lang="en-US" sz="3000">
                <a:solidFill>
                  <a:srgbClr val="303030"/>
                </a:solidFill>
                <a:latin typeface="Agrandir Tight"/>
              </a:rPr>
              <a:t> under the Harassment, Harmful Communications and Related Offences Act 2020.</a:t>
            </a:r>
          </a:p>
          <a:p>
            <a:pPr>
              <a:lnSpc>
                <a:spcPts val="4200"/>
              </a:lnSpc>
            </a:pPr>
            <a:endParaRPr lang="en-US" sz="3000">
              <a:solidFill>
                <a:srgbClr val="303030"/>
              </a:solidFill>
              <a:latin typeface="Agrandir Tight"/>
            </a:endParaRPr>
          </a:p>
          <a:p>
            <a:pPr marL="647700" lvl="1" indent="-323850">
              <a:lnSpc>
                <a:spcPts val="4200"/>
              </a:lnSpc>
              <a:buFont typeface="Arial"/>
              <a:buChar char="•"/>
            </a:pPr>
            <a:r>
              <a:rPr lang="en-US" sz="3000">
                <a:solidFill>
                  <a:srgbClr val="303030"/>
                </a:solidFill>
                <a:latin typeface="Agrandir Tight"/>
              </a:rPr>
              <a:t>Coco’s Law makes it an offence to </a:t>
            </a:r>
            <a:r>
              <a:rPr lang="en-US" sz="3000">
                <a:solidFill>
                  <a:srgbClr val="303030"/>
                </a:solidFill>
                <a:latin typeface="Agrandir Tight Bold"/>
              </a:rPr>
              <a:t>distribute, publish or send</a:t>
            </a:r>
            <a:r>
              <a:rPr lang="en-US" sz="3000">
                <a:solidFill>
                  <a:srgbClr val="303030"/>
                </a:solidFill>
                <a:latin typeface="Agrandir Tight"/>
              </a:rPr>
              <a:t> any threatening or grossly offensive communication about or to another person, with intent to cause harm. </a:t>
            </a:r>
          </a:p>
          <a:p>
            <a:pPr>
              <a:lnSpc>
                <a:spcPts val="4200"/>
              </a:lnSpc>
            </a:pPr>
            <a:endParaRPr lang="en-US" sz="3000">
              <a:solidFill>
                <a:srgbClr val="303030"/>
              </a:solidFill>
              <a:latin typeface="Agrandir Tight"/>
            </a:endParaRPr>
          </a:p>
          <a:p>
            <a:pPr marL="647700" lvl="1" indent="-323850">
              <a:lnSpc>
                <a:spcPts val="4200"/>
              </a:lnSpc>
              <a:buFont typeface="Arial"/>
              <a:buChar char="•"/>
            </a:pPr>
            <a:r>
              <a:rPr lang="en-US" sz="3000">
                <a:solidFill>
                  <a:srgbClr val="303030"/>
                </a:solidFill>
                <a:latin typeface="Agrandir Tight"/>
              </a:rPr>
              <a:t>This offence applies to all types of communications, </a:t>
            </a:r>
            <a:r>
              <a:rPr lang="en-US" sz="3000">
                <a:solidFill>
                  <a:srgbClr val="303030"/>
                </a:solidFill>
                <a:latin typeface="Agrandir Tight Bold"/>
              </a:rPr>
              <a:t>both online and offline</a:t>
            </a:r>
            <a:r>
              <a:rPr lang="en-US" sz="3000">
                <a:solidFill>
                  <a:srgbClr val="303030"/>
                </a:solidFill>
                <a:latin typeface="Agrandir Tight"/>
              </a:rPr>
              <a:t> and, unlike the offence of harassment, it criminalises the sending of a </a:t>
            </a:r>
            <a:r>
              <a:rPr lang="en-US" sz="3000">
                <a:solidFill>
                  <a:srgbClr val="303030"/>
                </a:solidFill>
                <a:latin typeface="Agrandir Tight Bold"/>
              </a:rPr>
              <a:t>once-off </a:t>
            </a:r>
            <a:r>
              <a:rPr lang="en-US" sz="3000">
                <a:solidFill>
                  <a:srgbClr val="303030"/>
                </a:solidFill>
                <a:latin typeface="Agrandir Tight"/>
              </a:rPr>
              <a:t>threatening or grossly offensive message intended to cause harm. </a:t>
            </a:r>
          </a:p>
          <a:p>
            <a:pPr algn="r">
              <a:lnSpc>
                <a:spcPts val="4200"/>
              </a:lnSpc>
            </a:pPr>
            <a:endParaRPr lang="en-US" sz="3000">
              <a:solidFill>
                <a:srgbClr val="303030"/>
              </a:solidFill>
              <a:latin typeface="Agrandir T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99398" y="3219582"/>
            <a:ext cx="6251552" cy="6456603"/>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46975" r="-46975"/>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9A5F2"/>
            </a:solidFill>
          </p:spPr>
        </p:sp>
      </p:grpSp>
      <p:sp>
        <p:nvSpPr>
          <p:cNvPr id="8" name="Freeform 8"/>
          <p:cNvSpPr/>
          <p:nvPr/>
        </p:nvSpPr>
        <p:spPr>
          <a:xfrm>
            <a:off x="8229733" y="3219582"/>
            <a:ext cx="9029567" cy="5189144"/>
          </a:xfrm>
          <a:custGeom>
            <a:avLst/>
            <a:gdLst/>
            <a:ahLst/>
            <a:cxnLst/>
            <a:rect l="l" t="t" r="r" b="b"/>
            <a:pathLst>
              <a:path w="9029567" h="5189144">
                <a:moveTo>
                  <a:pt x="0" y="0"/>
                </a:moveTo>
                <a:lnTo>
                  <a:pt x="9029567" y="0"/>
                </a:lnTo>
                <a:lnTo>
                  <a:pt x="9029567" y="5189143"/>
                </a:lnTo>
                <a:lnTo>
                  <a:pt x="0" y="5189143"/>
                </a:lnTo>
                <a:lnTo>
                  <a:pt x="0" y="0"/>
                </a:lnTo>
                <a:close/>
              </a:path>
            </a:pathLst>
          </a:custGeom>
          <a:blipFill>
            <a:blip r:embed="rId4"/>
            <a:stretch>
              <a:fillRect/>
            </a:stretch>
          </a:blipFill>
          <a:ln w="85725" cap="rnd">
            <a:solidFill>
              <a:srgbClr val="FAC959"/>
            </a:solidFill>
            <a:prstDash val="solid"/>
            <a:round/>
          </a:ln>
        </p:spPr>
      </p:sp>
      <p:sp>
        <p:nvSpPr>
          <p:cNvPr id="9" name="TextBox 9"/>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Online Bullying: What's the Impact?</a:t>
            </a:r>
          </a:p>
        </p:txBody>
      </p:sp>
      <p:grpSp>
        <p:nvGrpSpPr>
          <p:cNvPr id="10" name="Group 10"/>
          <p:cNvGrpSpPr/>
          <p:nvPr/>
        </p:nvGrpSpPr>
        <p:grpSpPr>
          <a:xfrm>
            <a:off x="8782183" y="8715975"/>
            <a:ext cx="7924667" cy="1084650"/>
            <a:chOff x="0" y="0"/>
            <a:chExt cx="2087155" cy="285669"/>
          </a:xfrm>
        </p:grpSpPr>
        <p:sp>
          <p:nvSpPr>
            <p:cNvPr id="11" name="Freeform 11"/>
            <p:cNvSpPr/>
            <p:nvPr/>
          </p:nvSpPr>
          <p:spPr>
            <a:xfrm>
              <a:off x="0" y="0"/>
              <a:ext cx="2087155" cy="285669"/>
            </a:xfrm>
            <a:custGeom>
              <a:avLst/>
              <a:gdLst/>
              <a:ahLst/>
              <a:cxnLst/>
              <a:rect l="l" t="t" r="r" b="b"/>
              <a:pathLst>
                <a:path w="2087155" h="285669">
                  <a:moveTo>
                    <a:pt x="49824" y="0"/>
                  </a:moveTo>
                  <a:lnTo>
                    <a:pt x="2037331" y="0"/>
                  </a:lnTo>
                  <a:cubicBezTo>
                    <a:pt x="2050545" y="0"/>
                    <a:pt x="2063218" y="5249"/>
                    <a:pt x="2072562" y="14593"/>
                  </a:cubicBezTo>
                  <a:cubicBezTo>
                    <a:pt x="2081906" y="23937"/>
                    <a:pt x="2087155" y="36610"/>
                    <a:pt x="2087155" y="49824"/>
                  </a:cubicBezTo>
                  <a:lnTo>
                    <a:pt x="2087155" y="235845"/>
                  </a:lnTo>
                  <a:cubicBezTo>
                    <a:pt x="2087155" y="249059"/>
                    <a:pt x="2081906" y="261732"/>
                    <a:pt x="2072562" y="271076"/>
                  </a:cubicBezTo>
                  <a:cubicBezTo>
                    <a:pt x="2063218" y="280420"/>
                    <a:pt x="2050545" y="285669"/>
                    <a:pt x="2037331" y="285669"/>
                  </a:cubicBezTo>
                  <a:lnTo>
                    <a:pt x="49824" y="285669"/>
                  </a:lnTo>
                  <a:cubicBezTo>
                    <a:pt x="22307" y="285669"/>
                    <a:pt x="0" y="263362"/>
                    <a:pt x="0" y="235845"/>
                  </a:cubicBezTo>
                  <a:lnTo>
                    <a:pt x="0" y="49824"/>
                  </a:lnTo>
                  <a:cubicBezTo>
                    <a:pt x="0" y="36610"/>
                    <a:pt x="5249" y="23937"/>
                    <a:pt x="14593" y="14593"/>
                  </a:cubicBezTo>
                  <a:cubicBezTo>
                    <a:pt x="23937" y="5249"/>
                    <a:pt x="36610" y="0"/>
                    <a:pt x="49824" y="0"/>
                  </a:cubicBezTo>
                  <a:close/>
                </a:path>
              </a:pathLst>
            </a:custGeom>
            <a:solidFill>
              <a:srgbClr val="FFFFFF"/>
            </a:solidFill>
            <a:ln w="28575" cap="rnd">
              <a:solidFill>
                <a:srgbClr val="303030"/>
              </a:solidFill>
              <a:prstDash val="solid"/>
              <a:round/>
            </a:ln>
          </p:spPr>
        </p:sp>
        <p:sp>
          <p:nvSpPr>
            <p:cNvPr id="12" name="TextBox 12"/>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3" name="TextBox 13"/>
          <p:cNvSpPr txBox="1"/>
          <p:nvPr/>
        </p:nvSpPr>
        <p:spPr>
          <a:xfrm>
            <a:off x="8782183" y="8710295"/>
            <a:ext cx="7843932" cy="972185"/>
          </a:xfrm>
          <a:prstGeom prst="rect">
            <a:avLst/>
          </a:prstGeom>
        </p:spPr>
        <p:txBody>
          <a:bodyPr lIns="0" tIns="0" rIns="0" bIns="0" rtlCol="0" anchor="t">
            <a:spAutoFit/>
          </a:bodyPr>
          <a:lstStyle/>
          <a:p>
            <a:pPr algn="ctr">
              <a:lnSpc>
                <a:spcPts val="3640"/>
              </a:lnSpc>
            </a:pPr>
            <a:r>
              <a:rPr lang="en-US" sz="2600" dirty="0">
                <a:solidFill>
                  <a:srgbClr val="303030"/>
                </a:solidFill>
                <a:latin typeface="Agrandir Tight Bold"/>
              </a:rPr>
              <a:t>Watch the video </a:t>
            </a:r>
            <a:r>
              <a:rPr lang="en-US" sz="2600" dirty="0">
                <a:solidFill>
                  <a:srgbClr val="303030"/>
                </a:solidFill>
                <a:latin typeface="Agrandir Tight Bold Italics"/>
              </a:rPr>
              <a:t>A Lost Love</a:t>
            </a:r>
            <a:r>
              <a:rPr lang="en-US" sz="2600" dirty="0">
                <a:solidFill>
                  <a:srgbClr val="303030"/>
                </a:solidFill>
                <a:latin typeface="Agrandir Tight Bold"/>
              </a:rPr>
              <a:t> available here: https://</a:t>
            </a:r>
            <a:r>
              <a:rPr lang="en-US" sz="2600" dirty="0" err="1">
                <a:solidFill>
                  <a:srgbClr val="303030"/>
                </a:solidFill>
                <a:latin typeface="Agrandir Tight Bold"/>
              </a:rPr>
              <a:t>vimeo.com</a:t>
            </a:r>
            <a:r>
              <a:rPr lang="en-US" sz="2600" dirty="0">
                <a:solidFill>
                  <a:srgbClr val="303030"/>
                </a:solidFill>
                <a:latin typeface="Agrandir Tight Bold"/>
              </a:rPr>
              <a:t>/795241703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43180" y="0"/>
                  </a:moveTo>
                  <a:lnTo>
                    <a:pt x="2365116" y="0"/>
                  </a:lnTo>
                  <a:cubicBezTo>
                    <a:pt x="2388964" y="0"/>
                    <a:pt x="2408296" y="19332"/>
                    <a:pt x="2408296" y="43180"/>
                  </a:cubicBezTo>
                  <a:lnTo>
                    <a:pt x="2408296" y="2666153"/>
                  </a:lnTo>
                  <a:cubicBezTo>
                    <a:pt x="2408296" y="2677605"/>
                    <a:pt x="2403747" y="2688588"/>
                    <a:pt x="2395649" y="2696686"/>
                  </a:cubicBezTo>
                  <a:cubicBezTo>
                    <a:pt x="2387551" y="2704784"/>
                    <a:pt x="2376568" y="2709333"/>
                    <a:pt x="2365116" y="2709333"/>
                  </a:cubicBezTo>
                  <a:lnTo>
                    <a:pt x="43180" y="2709333"/>
                  </a:lnTo>
                  <a:cubicBezTo>
                    <a:pt x="19332" y="2709333"/>
                    <a:pt x="0" y="2690001"/>
                    <a:pt x="0" y="2666153"/>
                  </a:cubicBezTo>
                  <a:lnTo>
                    <a:pt x="0" y="43180"/>
                  </a:lnTo>
                  <a:cubicBezTo>
                    <a:pt x="0" y="19332"/>
                    <a:pt x="19332" y="0"/>
                    <a:pt x="43180" y="0"/>
                  </a:cubicBezTo>
                  <a:close/>
                </a:path>
              </a:pathLst>
            </a:custGeom>
            <a:solidFill>
              <a:srgbClr val="BCACF6"/>
            </a:soli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CACF6"/>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3716000" y="1196031"/>
            <a:ext cx="3729497" cy="3854327"/>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7161" r="-76578"/>
              </a:stretch>
            </a:blipFill>
          </p:spPr>
        </p:sp>
      </p:grpSp>
      <p:grpSp>
        <p:nvGrpSpPr>
          <p:cNvPr id="10" name="Group 10"/>
          <p:cNvGrpSpPr>
            <a:grpSpLocks noChangeAspect="1"/>
          </p:cNvGrpSpPr>
          <p:nvPr/>
        </p:nvGrpSpPr>
        <p:grpSpPr>
          <a:xfrm>
            <a:off x="9986503" y="5236642"/>
            <a:ext cx="3729497" cy="3854327"/>
            <a:chOff x="0" y="0"/>
            <a:chExt cx="6362700" cy="6575666"/>
          </a:xfrm>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3795" r="-23795"/>
              </a:stretch>
            </a:blipFill>
          </p:spPr>
        </p:sp>
      </p:grpSp>
      <p:sp>
        <p:nvSpPr>
          <p:cNvPr id="12" name="Freeform 12"/>
          <p:cNvSpPr/>
          <p:nvPr/>
        </p:nvSpPr>
        <p:spPr>
          <a:xfrm>
            <a:off x="11084587" y="2700634"/>
            <a:ext cx="1248180" cy="1248180"/>
          </a:xfrm>
          <a:custGeom>
            <a:avLst/>
            <a:gdLst/>
            <a:ahLst/>
            <a:cxnLst/>
            <a:rect l="l" t="t" r="r" b="b"/>
            <a:pathLst>
              <a:path w="1248180" h="1248180">
                <a:moveTo>
                  <a:pt x="0" y="0"/>
                </a:moveTo>
                <a:lnTo>
                  <a:pt x="1248180" y="0"/>
                </a:lnTo>
                <a:lnTo>
                  <a:pt x="1248180" y="1248179"/>
                </a:lnTo>
                <a:lnTo>
                  <a:pt x="0" y="124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flipH="1">
            <a:off x="14542436" y="8230345"/>
            <a:ext cx="3745564" cy="2056655"/>
          </a:xfrm>
          <a:custGeom>
            <a:avLst/>
            <a:gdLst/>
            <a:ahLst/>
            <a:cxnLst/>
            <a:rect l="l" t="t" r="r" b="b"/>
            <a:pathLst>
              <a:path w="3745564" h="2056655">
                <a:moveTo>
                  <a:pt x="3745564" y="0"/>
                </a:moveTo>
                <a:lnTo>
                  <a:pt x="0" y="0"/>
                </a:lnTo>
                <a:lnTo>
                  <a:pt x="0" y="2056655"/>
                </a:lnTo>
                <a:lnTo>
                  <a:pt x="3745564" y="2056655"/>
                </a:lnTo>
                <a:lnTo>
                  <a:pt x="3745564"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1044722" y="517166"/>
            <a:ext cx="5550568" cy="1023069"/>
            <a:chOff x="0" y="0"/>
            <a:chExt cx="7400757" cy="1364092"/>
          </a:xfrm>
        </p:grpSpPr>
        <p:grpSp>
          <p:nvGrpSpPr>
            <p:cNvPr id="15" name="Group 15"/>
            <p:cNvGrpSpPr/>
            <p:nvPr/>
          </p:nvGrpSpPr>
          <p:grpSpPr>
            <a:xfrm>
              <a:off x="0" y="0"/>
              <a:ext cx="7400757" cy="1364092"/>
              <a:chOff x="0" y="0"/>
              <a:chExt cx="1461878" cy="269450"/>
            </a:xfrm>
          </p:grpSpPr>
          <p:sp>
            <p:nvSpPr>
              <p:cNvPr id="16" name="Freeform 16"/>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224062" y="169812"/>
              <a:ext cx="1024468" cy="10244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21" name="Freeform 21"/>
            <p:cNvSpPr/>
            <p:nvPr/>
          </p:nvSpPr>
          <p:spPr>
            <a:xfrm>
              <a:off x="598829" y="544580"/>
              <a:ext cx="274932" cy="274932"/>
            </a:xfrm>
            <a:custGeom>
              <a:avLst/>
              <a:gdLst/>
              <a:ahLst/>
              <a:cxnLst/>
              <a:rect l="l" t="t" r="r" b="b"/>
              <a:pathLst>
                <a:path w="274932" h="274932">
                  <a:moveTo>
                    <a:pt x="0" y="0"/>
                  </a:moveTo>
                  <a:lnTo>
                    <a:pt x="274933" y="0"/>
                  </a:lnTo>
                  <a:lnTo>
                    <a:pt x="274933" y="274932"/>
                  </a:lnTo>
                  <a:lnTo>
                    <a:pt x="0" y="27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1750418" y="454504"/>
              <a:ext cx="5487657" cy="686434"/>
            </a:xfrm>
            <a:prstGeom prst="rect">
              <a:avLst/>
            </a:prstGeom>
          </p:spPr>
          <p:txBody>
            <a:bodyPr lIns="0" tIns="0" rIns="0" bIns="0" rtlCol="0" anchor="t">
              <a:spAutoFit/>
            </a:bodyPr>
            <a:lstStyle/>
            <a:p>
              <a:pPr>
                <a:lnSpc>
                  <a:spcPts val="3299"/>
                </a:lnSpc>
                <a:spcBef>
                  <a:spcPct val="0"/>
                </a:spcBef>
              </a:pPr>
              <a:r>
                <a:rPr lang="en-US" sz="3299" spc="39">
                  <a:solidFill>
                    <a:srgbClr val="FFFFFF"/>
                  </a:solidFill>
                  <a:latin typeface="Agrandir Tight"/>
                </a:rPr>
                <a:t>Activity 4 </a:t>
              </a:r>
            </a:p>
          </p:txBody>
        </p:sp>
      </p:grpSp>
      <p:sp>
        <p:nvSpPr>
          <p:cNvPr id="23" name="TextBox 23"/>
          <p:cNvSpPr txBox="1"/>
          <p:nvPr/>
        </p:nvSpPr>
        <p:spPr>
          <a:xfrm>
            <a:off x="1028700" y="1561576"/>
            <a:ext cx="9609488" cy="1446530"/>
          </a:xfrm>
          <a:prstGeom prst="rect">
            <a:avLst/>
          </a:prstGeom>
        </p:spPr>
        <p:txBody>
          <a:bodyPr lIns="0" tIns="0" rIns="0" bIns="0" rtlCol="0" anchor="t">
            <a:spAutoFit/>
          </a:bodyPr>
          <a:lstStyle/>
          <a:p>
            <a:pPr>
              <a:lnSpc>
                <a:spcPts val="9879"/>
              </a:lnSpc>
            </a:pPr>
            <a:r>
              <a:rPr lang="en-US" sz="7599">
                <a:solidFill>
                  <a:srgbClr val="303030"/>
                </a:solidFill>
                <a:latin typeface="Agrandir Tight Medium"/>
              </a:rPr>
              <a:t>Reflection Journal</a:t>
            </a:r>
          </a:p>
        </p:txBody>
      </p:sp>
      <p:sp>
        <p:nvSpPr>
          <p:cNvPr id="24" name="TextBox 24"/>
          <p:cNvSpPr txBox="1"/>
          <p:nvPr/>
        </p:nvSpPr>
        <p:spPr>
          <a:xfrm>
            <a:off x="1044722" y="3377313"/>
            <a:ext cx="6761248" cy="1038225"/>
          </a:xfrm>
          <a:prstGeom prst="rect">
            <a:avLst/>
          </a:prstGeom>
        </p:spPr>
        <p:txBody>
          <a:bodyPr lIns="0" tIns="0" rIns="0" bIns="0" rtlCol="0" anchor="t">
            <a:spAutoFit/>
          </a:bodyPr>
          <a:lstStyle/>
          <a:p>
            <a:pPr>
              <a:lnSpc>
                <a:spcPts val="3899"/>
              </a:lnSpc>
            </a:pPr>
            <a:r>
              <a:rPr lang="en-US" sz="2999" spc="71">
                <a:solidFill>
                  <a:srgbClr val="303030"/>
                </a:solidFill>
                <a:latin typeface="Agrandir Tight Ultra-Bold"/>
              </a:rPr>
              <a:t>Use the following reflection prompt to reflect on your learning…</a:t>
            </a:r>
          </a:p>
        </p:txBody>
      </p:sp>
      <p:sp>
        <p:nvSpPr>
          <p:cNvPr id="25" name="TextBox 25"/>
          <p:cNvSpPr txBox="1"/>
          <p:nvPr/>
        </p:nvSpPr>
        <p:spPr>
          <a:xfrm>
            <a:off x="647103" y="4720339"/>
            <a:ext cx="7942139" cy="1771650"/>
          </a:xfrm>
          <a:prstGeom prst="rect">
            <a:avLst/>
          </a:prstGeom>
        </p:spPr>
        <p:txBody>
          <a:bodyPr lIns="0" tIns="0" rIns="0" bIns="0" rtlCol="0" anchor="t">
            <a:spAutoFit/>
          </a:bodyPr>
          <a:lstStyle/>
          <a:p>
            <a:pPr marL="647700" lvl="1" indent="-323850">
              <a:lnSpc>
                <a:spcPts val="4500"/>
              </a:lnSpc>
              <a:buFont typeface="Arial"/>
              <a:buChar char="•"/>
            </a:pPr>
            <a:r>
              <a:rPr lang="en-US" sz="3000" spc="36">
                <a:solidFill>
                  <a:srgbClr val="303030"/>
                </a:solidFill>
                <a:latin typeface="Agrandir Tight"/>
              </a:rPr>
              <a:t>Because I now know ... I will do ..... moving forward.</a:t>
            </a:r>
          </a:p>
          <a:p>
            <a:pPr>
              <a:lnSpc>
                <a:spcPts val="4500"/>
              </a:lnSpc>
            </a:pPr>
            <a:endParaRPr lang="en-US" sz="3000" spc="36">
              <a:solidFill>
                <a:srgbClr val="303030"/>
              </a:solidFill>
              <a:latin typeface="Agrandir T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182844" y="3239295"/>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45476" r="-45476"/>
              </a:stretch>
            </a:blipFill>
          </p:spPr>
        </p:sp>
      </p:grpSp>
      <p:grpSp>
        <p:nvGrpSpPr>
          <p:cNvPr id="7" name="Group 7"/>
          <p:cNvGrpSpPr/>
          <p:nvPr/>
        </p:nvGrpSpPr>
        <p:grpSpPr>
          <a:xfrm>
            <a:off x="1028700" y="3190658"/>
            <a:ext cx="9532073" cy="5295007"/>
            <a:chOff x="0" y="0"/>
            <a:chExt cx="2510505" cy="1394570"/>
          </a:xfrm>
        </p:grpSpPr>
        <p:sp>
          <p:nvSpPr>
            <p:cNvPr id="8" name="Freeform 8"/>
            <p:cNvSpPr/>
            <p:nvPr/>
          </p:nvSpPr>
          <p:spPr>
            <a:xfrm>
              <a:off x="0" y="0"/>
              <a:ext cx="2510505" cy="1394570"/>
            </a:xfrm>
            <a:custGeom>
              <a:avLst/>
              <a:gdLst/>
              <a:ahLst/>
              <a:cxnLst/>
              <a:rect l="l" t="t" r="r" b="b"/>
              <a:pathLst>
                <a:path w="2510505" h="1394570">
                  <a:moveTo>
                    <a:pt x="41422" y="0"/>
                  </a:moveTo>
                  <a:lnTo>
                    <a:pt x="2469083" y="0"/>
                  </a:lnTo>
                  <a:cubicBezTo>
                    <a:pt x="2491960" y="0"/>
                    <a:pt x="2510505" y="18545"/>
                    <a:pt x="2510505" y="41422"/>
                  </a:cubicBezTo>
                  <a:lnTo>
                    <a:pt x="2510505" y="1353148"/>
                  </a:lnTo>
                  <a:cubicBezTo>
                    <a:pt x="2510505" y="1364134"/>
                    <a:pt x="2506141" y="1374669"/>
                    <a:pt x="2498373" y="1382438"/>
                  </a:cubicBezTo>
                  <a:cubicBezTo>
                    <a:pt x="2490605" y="1390206"/>
                    <a:pt x="2480069" y="1394570"/>
                    <a:pt x="2469083" y="1394570"/>
                  </a:cubicBezTo>
                  <a:lnTo>
                    <a:pt x="41422" y="1394570"/>
                  </a:lnTo>
                  <a:cubicBezTo>
                    <a:pt x="18545" y="1394570"/>
                    <a:pt x="0" y="1376025"/>
                    <a:pt x="0" y="1353148"/>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Lesson 3: Behind the Screen</a:t>
            </a:r>
          </a:p>
        </p:txBody>
      </p:sp>
      <p:sp>
        <p:nvSpPr>
          <p:cNvPr id="11" name="TextBox 11"/>
          <p:cNvSpPr txBox="1"/>
          <p:nvPr/>
        </p:nvSpPr>
        <p:spPr>
          <a:xfrm>
            <a:off x="1629598" y="3456465"/>
            <a:ext cx="8300601" cy="4533900"/>
          </a:xfrm>
          <a:prstGeom prst="rect">
            <a:avLst/>
          </a:prstGeom>
        </p:spPr>
        <p:txBody>
          <a:bodyPr lIns="0" tIns="0" rIns="0" bIns="0" rtlCol="0" anchor="t">
            <a:spAutoFit/>
          </a:bodyPr>
          <a:lstStyle/>
          <a:p>
            <a:pPr>
              <a:lnSpc>
                <a:spcPts val="3900"/>
              </a:lnSpc>
            </a:pPr>
            <a:r>
              <a:rPr lang="en-US" sz="3000">
                <a:solidFill>
                  <a:srgbClr val="303030"/>
                </a:solidFill>
                <a:latin typeface="Agrandir Tight Medium"/>
              </a:rPr>
              <a:t>Aim</a:t>
            </a:r>
          </a:p>
          <a:p>
            <a:pPr marL="647700" lvl="1" indent="-323850">
              <a:lnSpc>
                <a:spcPts val="3900"/>
              </a:lnSpc>
              <a:buFont typeface="Arial"/>
              <a:buChar char="•"/>
            </a:pPr>
            <a:r>
              <a:rPr lang="en-US" sz="3000">
                <a:solidFill>
                  <a:srgbClr val="303030"/>
                </a:solidFill>
                <a:latin typeface="Agrandir Tight Medium"/>
              </a:rPr>
              <a:t>An opportunity to probe more deeply into the nature of online communication and how it differs from traditional offline methods by looking specifically at issues around anonymity and invisibility online. </a:t>
            </a:r>
          </a:p>
          <a:p>
            <a:pPr marL="647700" lvl="1" indent="-323850">
              <a:lnSpc>
                <a:spcPts val="3900"/>
              </a:lnSpc>
              <a:buFont typeface="Arial"/>
              <a:buChar char="•"/>
            </a:pPr>
            <a:r>
              <a:rPr lang="en-US" sz="3000">
                <a:solidFill>
                  <a:srgbClr val="303030"/>
                </a:solidFill>
                <a:latin typeface="Agrandir Tight Medium"/>
              </a:rPr>
              <a:t>Consider the phenomenon of online disinhibition and why people may choose to act or communicate differently online to how they would in person.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1275106" y="3190658"/>
            <a:ext cx="5984194" cy="6184491"/>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44819" r="-44820"/>
              </a:stretch>
            </a:blipFill>
          </p:spPr>
        </p:sp>
      </p:grpSp>
      <p:grpSp>
        <p:nvGrpSpPr>
          <p:cNvPr id="7" name="Group 7"/>
          <p:cNvGrpSpPr/>
          <p:nvPr/>
        </p:nvGrpSpPr>
        <p:grpSpPr>
          <a:xfrm>
            <a:off x="1028700" y="3190658"/>
            <a:ext cx="9532073" cy="6184491"/>
            <a:chOff x="0" y="0"/>
            <a:chExt cx="2510505" cy="1628837"/>
          </a:xfrm>
        </p:grpSpPr>
        <p:sp>
          <p:nvSpPr>
            <p:cNvPr id="8" name="Freeform 8"/>
            <p:cNvSpPr/>
            <p:nvPr/>
          </p:nvSpPr>
          <p:spPr>
            <a:xfrm>
              <a:off x="0" y="0"/>
              <a:ext cx="2510505" cy="1628837"/>
            </a:xfrm>
            <a:custGeom>
              <a:avLst/>
              <a:gdLst/>
              <a:ahLst/>
              <a:cxnLst/>
              <a:rect l="l" t="t" r="r" b="b"/>
              <a:pathLst>
                <a:path w="2510505" h="1628837">
                  <a:moveTo>
                    <a:pt x="41422" y="0"/>
                  </a:moveTo>
                  <a:lnTo>
                    <a:pt x="2469083" y="0"/>
                  </a:lnTo>
                  <a:cubicBezTo>
                    <a:pt x="2491960" y="0"/>
                    <a:pt x="2510505" y="18545"/>
                    <a:pt x="2510505" y="41422"/>
                  </a:cubicBezTo>
                  <a:lnTo>
                    <a:pt x="2510505" y="1587415"/>
                  </a:lnTo>
                  <a:cubicBezTo>
                    <a:pt x="2510505" y="1610292"/>
                    <a:pt x="2491960" y="1628837"/>
                    <a:pt x="2469083" y="1628837"/>
                  </a:cubicBezTo>
                  <a:lnTo>
                    <a:pt x="41422" y="1628837"/>
                  </a:lnTo>
                  <a:cubicBezTo>
                    <a:pt x="18545" y="1628837"/>
                    <a:pt x="0" y="1610292"/>
                    <a:pt x="0" y="1587415"/>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Anonymous Online </a:t>
            </a:r>
          </a:p>
        </p:txBody>
      </p:sp>
      <p:sp>
        <p:nvSpPr>
          <p:cNvPr id="11" name="TextBox 11"/>
          <p:cNvSpPr txBox="1"/>
          <p:nvPr/>
        </p:nvSpPr>
        <p:spPr>
          <a:xfrm>
            <a:off x="1375598" y="3495012"/>
            <a:ext cx="8808601" cy="6160135"/>
          </a:xfrm>
          <a:prstGeom prst="rect">
            <a:avLst/>
          </a:prstGeom>
        </p:spPr>
        <p:txBody>
          <a:bodyPr lIns="0" tIns="0" rIns="0" bIns="0" rtlCol="0" anchor="t">
            <a:spAutoFit/>
          </a:bodyPr>
          <a:lstStyle/>
          <a:p>
            <a:pPr>
              <a:lnSpc>
                <a:spcPts val="4419"/>
              </a:lnSpc>
            </a:pPr>
            <a:r>
              <a:rPr lang="en-US" sz="3399">
                <a:solidFill>
                  <a:srgbClr val="303030"/>
                </a:solidFill>
                <a:latin typeface="Agrandir Tight Bold"/>
              </a:rPr>
              <a:t> Let’s Discuss…​</a:t>
            </a:r>
          </a:p>
          <a:p>
            <a:pPr>
              <a:lnSpc>
                <a:spcPts val="3900"/>
              </a:lnSpc>
            </a:pPr>
            <a:r>
              <a:rPr lang="en-US" sz="3000">
                <a:solidFill>
                  <a:srgbClr val="303030"/>
                </a:solidFill>
                <a:latin typeface="Agrandir Tight Medium"/>
              </a:rPr>
              <a:t>​</a:t>
            </a:r>
          </a:p>
          <a:p>
            <a:pPr marL="647700" lvl="1" indent="-323850">
              <a:lnSpc>
                <a:spcPts val="3900"/>
              </a:lnSpc>
              <a:buFont typeface="Arial"/>
              <a:buChar char="•"/>
            </a:pPr>
            <a:r>
              <a:rPr lang="en-US" sz="3000">
                <a:solidFill>
                  <a:srgbClr val="303030"/>
                </a:solidFill>
                <a:latin typeface="Agrandir Tight Medium"/>
              </a:rPr>
              <a:t>How did you feel when given the chance to get things off your chest by writing anonymous notes?</a:t>
            </a:r>
          </a:p>
          <a:p>
            <a:pPr>
              <a:lnSpc>
                <a:spcPts val="3900"/>
              </a:lnSpc>
            </a:pPr>
            <a:endParaRPr lang="en-US" sz="3000">
              <a:solidFill>
                <a:srgbClr val="303030"/>
              </a:solidFill>
              <a:latin typeface="Agrandir Tight Medium"/>
            </a:endParaRPr>
          </a:p>
          <a:p>
            <a:pPr marL="647700" lvl="1" indent="-323850">
              <a:lnSpc>
                <a:spcPts val="3900"/>
              </a:lnSpc>
              <a:buFont typeface="Arial"/>
              <a:buChar char="•"/>
            </a:pPr>
            <a:r>
              <a:rPr lang="en-US" sz="3000">
                <a:solidFill>
                  <a:srgbClr val="303030"/>
                </a:solidFill>
                <a:latin typeface="Agrandir Tight Medium"/>
              </a:rPr>
              <a:t>How do you think the person would feel if they were to read the notes, particularly the more negative notes?</a:t>
            </a:r>
          </a:p>
          <a:p>
            <a:pPr>
              <a:lnSpc>
                <a:spcPts val="3900"/>
              </a:lnSpc>
            </a:pPr>
            <a:endParaRPr lang="en-US" sz="3000">
              <a:solidFill>
                <a:srgbClr val="303030"/>
              </a:solidFill>
              <a:latin typeface="Agrandir Tight Medium"/>
            </a:endParaRPr>
          </a:p>
          <a:p>
            <a:pPr marL="647700" lvl="1" indent="-323850">
              <a:lnSpc>
                <a:spcPts val="3900"/>
              </a:lnSpc>
              <a:buFont typeface="Arial"/>
              <a:buChar char="•"/>
            </a:pPr>
            <a:r>
              <a:rPr lang="en-US" sz="3000">
                <a:solidFill>
                  <a:srgbClr val="303030"/>
                </a:solidFill>
                <a:latin typeface="Agrandir Tight Medium"/>
              </a:rPr>
              <a:t>What are the advantages and disadvantages of being anonymous or having anonymity?</a:t>
            </a:r>
          </a:p>
          <a:p>
            <a:pPr>
              <a:lnSpc>
                <a:spcPts val="4479"/>
              </a:lnSpc>
            </a:pPr>
            <a:endParaRPr lang="en-US" sz="3000">
              <a:solidFill>
                <a:srgbClr val="303030"/>
              </a:solidFill>
              <a:latin typeface="Agrandir Tight Medium"/>
            </a:endParaRPr>
          </a:p>
          <a:p>
            <a:pPr>
              <a:lnSpc>
                <a:spcPts val="3900"/>
              </a:lnSpc>
            </a:pPr>
            <a:endParaRPr lang="en-US" sz="3000">
              <a:solidFill>
                <a:srgbClr val="303030"/>
              </a:solidFill>
              <a:latin typeface="Agrandir Tigh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FFDE59">
                    <a:alpha val="100000"/>
                  </a:srgbClr>
                </a:gs>
                <a:gs pos="100000">
                  <a:srgbClr val="FF914D">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32883" y="3380087"/>
            <a:ext cx="7412592" cy="1414629"/>
            <a:chOff x="0" y="0"/>
            <a:chExt cx="1952288" cy="372577"/>
          </a:xfrm>
        </p:grpSpPr>
        <p:sp>
          <p:nvSpPr>
            <p:cNvPr id="6" name="Freeform 6"/>
            <p:cNvSpPr/>
            <p:nvPr/>
          </p:nvSpPr>
          <p:spPr>
            <a:xfrm>
              <a:off x="0" y="0"/>
              <a:ext cx="1952288" cy="372577"/>
            </a:xfrm>
            <a:custGeom>
              <a:avLst/>
              <a:gdLst/>
              <a:ahLst/>
              <a:cxnLst/>
              <a:rect l="l" t="t" r="r" b="b"/>
              <a:pathLst>
                <a:path w="1952288" h="372577">
                  <a:moveTo>
                    <a:pt x="53266" y="0"/>
                  </a:moveTo>
                  <a:lnTo>
                    <a:pt x="1899022" y="0"/>
                  </a:lnTo>
                  <a:cubicBezTo>
                    <a:pt x="1913149" y="0"/>
                    <a:pt x="1926697" y="5612"/>
                    <a:pt x="1936686" y="15601"/>
                  </a:cubicBezTo>
                  <a:cubicBezTo>
                    <a:pt x="1946676" y="25590"/>
                    <a:pt x="1952288" y="39139"/>
                    <a:pt x="1952288" y="53266"/>
                  </a:cubicBezTo>
                  <a:lnTo>
                    <a:pt x="1952288" y="319311"/>
                  </a:lnTo>
                  <a:cubicBezTo>
                    <a:pt x="1952288" y="348729"/>
                    <a:pt x="1928440" y="372577"/>
                    <a:pt x="1899022" y="372577"/>
                  </a:cubicBezTo>
                  <a:lnTo>
                    <a:pt x="53266" y="372577"/>
                  </a:lnTo>
                  <a:cubicBezTo>
                    <a:pt x="39139" y="372577"/>
                    <a:pt x="25590" y="366965"/>
                    <a:pt x="15601" y="356976"/>
                  </a:cubicBezTo>
                  <a:cubicBezTo>
                    <a:pt x="5612" y="346987"/>
                    <a:pt x="0" y="333438"/>
                    <a:pt x="0" y="319311"/>
                  </a:cubicBezTo>
                  <a:lnTo>
                    <a:pt x="0" y="53266"/>
                  </a:lnTo>
                  <a:cubicBezTo>
                    <a:pt x="0" y="23848"/>
                    <a:pt x="23848" y="0"/>
                    <a:pt x="53266" y="0"/>
                  </a:cubicBezTo>
                  <a:close/>
                </a:path>
              </a:pathLst>
            </a:custGeom>
            <a:solidFill>
              <a:srgbClr val="303030"/>
            </a:solidFill>
            <a:ln w="57150" cap="rnd">
              <a:solidFill>
                <a:srgbClr val="FFFFFF"/>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TextBox 8"/>
          <p:cNvSpPr txBox="1"/>
          <p:nvPr/>
        </p:nvSpPr>
        <p:spPr>
          <a:xfrm>
            <a:off x="1290208" y="3716475"/>
            <a:ext cx="4303834" cy="1847850"/>
          </a:xfrm>
          <a:prstGeom prst="rect">
            <a:avLst/>
          </a:prstGeom>
        </p:spPr>
        <p:txBody>
          <a:bodyPr lIns="0" tIns="0" rIns="0" bIns="0" rtlCol="0" anchor="t">
            <a:spAutoFit/>
          </a:bodyPr>
          <a:lstStyle/>
          <a:p>
            <a:pPr>
              <a:lnSpc>
                <a:spcPts val="4680"/>
              </a:lnSpc>
            </a:pPr>
            <a:r>
              <a:rPr lang="en-US" sz="3600" spc="144">
                <a:solidFill>
                  <a:srgbClr val="FFFFFF"/>
                </a:solidFill>
                <a:latin typeface="Agrandir Tight Ultra-Bold"/>
              </a:rPr>
              <a:t>Let's Brainstorm...</a:t>
            </a:r>
          </a:p>
          <a:p>
            <a:pPr>
              <a:lnSpc>
                <a:spcPts val="3120"/>
              </a:lnSpc>
            </a:pPr>
            <a:endParaRPr lang="en-US" sz="3600" spc="144">
              <a:solidFill>
                <a:srgbClr val="FFFFFF"/>
              </a:solidFill>
              <a:latin typeface="Agrandir Tight Ultra-Bold"/>
            </a:endParaRPr>
          </a:p>
          <a:p>
            <a:pPr>
              <a:lnSpc>
                <a:spcPts val="3120"/>
              </a:lnSpc>
            </a:pPr>
            <a:endParaRPr lang="en-US" sz="3600" spc="144">
              <a:solidFill>
                <a:srgbClr val="FFFFFF"/>
              </a:solidFill>
              <a:latin typeface="Agrandir Tight Ultra-Bold"/>
            </a:endParaRPr>
          </a:p>
          <a:p>
            <a:pPr>
              <a:lnSpc>
                <a:spcPts val="3120"/>
              </a:lnSpc>
            </a:pPr>
            <a:endParaRPr lang="en-US" sz="3600" spc="144">
              <a:solidFill>
                <a:srgbClr val="FFFFFF"/>
              </a:solidFill>
              <a:latin typeface="Agrandir Tight Ultra-Bold"/>
            </a:endParaRPr>
          </a:p>
        </p:txBody>
      </p:sp>
      <p:grpSp>
        <p:nvGrpSpPr>
          <p:cNvPr id="9" name="Group 9"/>
          <p:cNvGrpSpPr/>
          <p:nvPr/>
        </p:nvGrpSpPr>
        <p:grpSpPr>
          <a:xfrm>
            <a:off x="904705" y="692975"/>
            <a:ext cx="16478590" cy="1950136"/>
            <a:chOff x="0" y="0"/>
            <a:chExt cx="4340040" cy="513616"/>
          </a:xfrm>
        </p:grpSpPr>
        <p:sp>
          <p:nvSpPr>
            <p:cNvPr id="10" name="Freeform 10"/>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FFFFF"/>
            </a:solidFill>
            <a:ln w="28575" cap="rnd">
              <a:solidFill>
                <a:srgbClr val="303030"/>
              </a:solidFill>
              <a:prstDash val="solid"/>
              <a:round/>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1413511" y="122097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Understanding Online Disinhibition</a:t>
            </a:r>
          </a:p>
        </p:txBody>
      </p:sp>
      <p:grpSp>
        <p:nvGrpSpPr>
          <p:cNvPr id="13" name="Group 13"/>
          <p:cNvGrpSpPr/>
          <p:nvPr/>
        </p:nvGrpSpPr>
        <p:grpSpPr>
          <a:xfrm>
            <a:off x="904705" y="5755788"/>
            <a:ext cx="7340771" cy="3245315"/>
            <a:chOff x="0" y="0"/>
            <a:chExt cx="1933372" cy="854733"/>
          </a:xfrm>
        </p:grpSpPr>
        <p:sp>
          <p:nvSpPr>
            <p:cNvPr id="14" name="Freeform 14"/>
            <p:cNvSpPr/>
            <p:nvPr/>
          </p:nvSpPr>
          <p:spPr>
            <a:xfrm>
              <a:off x="0" y="0"/>
              <a:ext cx="1933372" cy="854733"/>
            </a:xfrm>
            <a:custGeom>
              <a:avLst/>
              <a:gdLst/>
              <a:ahLst/>
              <a:cxnLst/>
              <a:rect l="l" t="t" r="r" b="b"/>
              <a:pathLst>
                <a:path w="1933372" h="854733">
                  <a:moveTo>
                    <a:pt x="53787" y="0"/>
                  </a:moveTo>
                  <a:lnTo>
                    <a:pt x="1879585" y="0"/>
                  </a:lnTo>
                  <a:cubicBezTo>
                    <a:pt x="1909290" y="0"/>
                    <a:pt x="1933372" y="24081"/>
                    <a:pt x="1933372" y="53787"/>
                  </a:cubicBezTo>
                  <a:lnTo>
                    <a:pt x="1933372" y="800946"/>
                  </a:lnTo>
                  <a:cubicBezTo>
                    <a:pt x="1933372" y="815211"/>
                    <a:pt x="1927705" y="828892"/>
                    <a:pt x="1917618" y="838979"/>
                  </a:cubicBezTo>
                  <a:cubicBezTo>
                    <a:pt x="1907531" y="849066"/>
                    <a:pt x="1893850" y="854733"/>
                    <a:pt x="1879585" y="854733"/>
                  </a:cubicBezTo>
                  <a:lnTo>
                    <a:pt x="53787" y="854733"/>
                  </a:lnTo>
                  <a:cubicBezTo>
                    <a:pt x="24081" y="854733"/>
                    <a:pt x="0" y="830652"/>
                    <a:pt x="0" y="800946"/>
                  </a:cubicBezTo>
                  <a:lnTo>
                    <a:pt x="0" y="53787"/>
                  </a:lnTo>
                  <a:cubicBezTo>
                    <a:pt x="0" y="24081"/>
                    <a:pt x="24081" y="0"/>
                    <a:pt x="53787" y="0"/>
                  </a:cubicBezTo>
                  <a:close/>
                </a:path>
              </a:pathLst>
            </a:custGeom>
            <a:solidFill>
              <a:srgbClr val="303030"/>
            </a:solidFill>
            <a:ln w="57150" cap="rnd">
              <a:solidFill>
                <a:srgbClr val="FFFFFF"/>
              </a:solidFill>
              <a:prstDash val="solid"/>
              <a:round/>
            </a:ln>
          </p:spPr>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6" name="TextBox 16"/>
          <p:cNvSpPr txBox="1"/>
          <p:nvPr/>
        </p:nvSpPr>
        <p:spPr>
          <a:xfrm>
            <a:off x="1637834" y="6115031"/>
            <a:ext cx="5980234" cy="2188210"/>
          </a:xfrm>
          <a:prstGeom prst="rect">
            <a:avLst/>
          </a:prstGeom>
        </p:spPr>
        <p:txBody>
          <a:bodyPr lIns="0" tIns="0" rIns="0" bIns="0" rtlCol="0" anchor="t">
            <a:spAutoFit/>
          </a:bodyPr>
          <a:lstStyle/>
          <a:p>
            <a:pPr>
              <a:lnSpc>
                <a:spcPts val="4159"/>
              </a:lnSpc>
            </a:pPr>
            <a:r>
              <a:rPr lang="en-US" sz="3199" spc="127">
                <a:solidFill>
                  <a:srgbClr val="FFFFFF"/>
                </a:solidFill>
                <a:latin typeface="Agrandir Tight Ultra-Bold"/>
              </a:rPr>
              <a:t>A. </a:t>
            </a:r>
            <a:r>
              <a:rPr lang="en-US" sz="3199" spc="127">
                <a:solidFill>
                  <a:srgbClr val="FFFFFF"/>
                </a:solidFill>
                <a:latin typeface="Agrandir Tight"/>
              </a:rPr>
              <a:t>Brainstorm what the word</a:t>
            </a:r>
            <a:r>
              <a:rPr lang="en-US" sz="3199" spc="127">
                <a:solidFill>
                  <a:srgbClr val="FFFFFF"/>
                </a:solidFill>
                <a:latin typeface="Agrandir Tight Ultra-Bold"/>
              </a:rPr>
              <a:t> inhibition </a:t>
            </a:r>
            <a:r>
              <a:rPr lang="en-US" sz="3199" spc="127">
                <a:solidFill>
                  <a:srgbClr val="FFFFFF"/>
                </a:solidFill>
                <a:latin typeface="Agrandir Tight"/>
              </a:rPr>
              <a:t>means, thinking of what words you associate when you hear the word, examples of it, etc.</a:t>
            </a:r>
          </a:p>
        </p:txBody>
      </p:sp>
      <p:grpSp>
        <p:nvGrpSpPr>
          <p:cNvPr id="17" name="Group 17"/>
          <p:cNvGrpSpPr/>
          <p:nvPr/>
        </p:nvGrpSpPr>
        <p:grpSpPr>
          <a:xfrm>
            <a:off x="9704858" y="5755788"/>
            <a:ext cx="7340771" cy="3245315"/>
            <a:chOff x="0" y="0"/>
            <a:chExt cx="1933372" cy="854733"/>
          </a:xfrm>
        </p:grpSpPr>
        <p:sp>
          <p:nvSpPr>
            <p:cNvPr id="18" name="Freeform 18"/>
            <p:cNvSpPr/>
            <p:nvPr/>
          </p:nvSpPr>
          <p:spPr>
            <a:xfrm>
              <a:off x="0" y="0"/>
              <a:ext cx="1933372" cy="854733"/>
            </a:xfrm>
            <a:custGeom>
              <a:avLst/>
              <a:gdLst/>
              <a:ahLst/>
              <a:cxnLst/>
              <a:rect l="l" t="t" r="r" b="b"/>
              <a:pathLst>
                <a:path w="1933372" h="854733">
                  <a:moveTo>
                    <a:pt x="53787" y="0"/>
                  </a:moveTo>
                  <a:lnTo>
                    <a:pt x="1879585" y="0"/>
                  </a:lnTo>
                  <a:cubicBezTo>
                    <a:pt x="1909290" y="0"/>
                    <a:pt x="1933372" y="24081"/>
                    <a:pt x="1933372" y="53787"/>
                  </a:cubicBezTo>
                  <a:lnTo>
                    <a:pt x="1933372" y="800946"/>
                  </a:lnTo>
                  <a:cubicBezTo>
                    <a:pt x="1933372" y="815211"/>
                    <a:pt x="1927705" y="828892"/>
                    <a:pt x="1917618" y="838979"/>
                  </a:cubicBezTo>
                  <a:cubicBezTo>
                    <a:pt x="1907531" y="849066"/>
                    <a:pt x="1893850" y="854733"/>
                    <a:pt x="1879585" y="854733"/>
                  </a:cubicBezTo>
                  <a:lnTo>
                    <a:pt x="53787" y="854733"/>
                  </a:lnTo>
                  <a:cubicBezTo>
                    <a:pt x="24081" y="854733"/>
                    <a:pt x="0" y="830652"/>
                    <a:pt x="0" y="800946"/>
                  </a:cubicBezTo>
                  <a:lnTo>
                    <a:pt x="0" y="53787"/>
                  </a:lnTo>
                  <a:cubicBezTo>
                    <a:pt x="0" y="24081"/>
                    <a:pt x="24081" y="0"/>
                    <a:pt x="53787" y="0"/>
                  </a:cubicBezTo>
                  <a:close/>
                </a:path>
              </a:pathLst>
            </a:custGeom>
            <a:solidFill>
              <a:srgbClr val="303030"/>
            </a:solidFill>
            <a:ln w="57150" cap="rnd">
              <a:solidFill>
                <a:srgbClr val="FFFFFF"/>
              </a:solidFill>
              <a:prstDash val="solid"/>
              <a:round/>
            </a:ln>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0" name="TextBox 20"/>
          <p:cNvSpPr txBox="1"/>
          <p:nvPr/>
        </p:nvSpPr>
        <p:spPr>
          <a:xfrm>
            <a:off x="10664526" y="4796771"/>
            <a:ext cx="5421434" cy="3002915"/>
          </a:xfrm>
          <a:prstGeom prst="rect">
            <a:avLst/>
          </a:prstGeom>
        </p:spPr>
        <p:txBody>
          <a:bodyPr lIns="0" tIns="0" rIns="0" bIns="0" rtlCol="0" anchor="t">
            <a:spAutoFit/>
          </a:bodyPr>
          <a:lstStyle/>
          <a:p>
            <a:pPr>
              <a:lnSpc>
                <a:spcPts val="3120"/>
              </a:lnSpc>
            </a:pPr>
            <a:endParaRPr/>
          </a:p>
          <a:p>
            <a:pPr>
              <a:lnSpc>
                <a:spcPts val="3899"/>
              </a:lnSpc>
            </a:pPr>
            <a:endParaRPr/>
          </a:p>
          <a:p>
            <a:pPr>
              <a:lnSpc>
                <a:spcPts val="3899"/>
              </a:lnSpc>
            </a:pPr>
            <a:endParaRPr/>
          </a:p>
          <a:p>
            <a:pPr>
              <a:lnSpc>
                <a:spcPts val="4160"/>
              </a:lnSpc>
            </a:pPr>
            <a:r>
              <a:rPr lang="en-US" sz="3200" spc="128">
                <a:solidFill>
                  <a:srgbClr val="FFFFFF"/>
                </a:solidFill>
                <a:latin typeface="Agrandir Tight Ultra-Bold"/>
              </a:rPr>
              <a:t>B. </a:t>
            </a:r>
            <a:r>
              <a:rPr lang="en-US" sz="3200" spc="128">
                <a:solidFill>
                  <a:srgbClr val="FFFFFF"/>
                </a:solidFill>
                <a:latin typeface="Agrandir Tight"/>
              </a:rPr>
              <a:t>Then brainstorm the word</a:t>
            </a:r>
            <a:r>
              <a:rPr lang="en-US" sz="3200" spc="128">
                <a:solidFill>
                  <a:srgbClr val="FFFFFF"/>
                </a:solidFill>
                <a:latin typeface="Agrandir Tight Ultra-Bold"/>
              </a:rPr>
              <a:t> disinhibition.</a:t>
            </a:r>
          </a:p>
          <a:p>
            <a:pPr>
              <a:lnSpc>
                <a:spcPts val="4160"/>
              </a:lnSpc>
            </a:pPr>
            <a:endParaRPr lang="en-US" sz="3200" spc="128">
              <a:solidFill>
                <a:srgbClr val="FFFFFF"/>
              </a:solidFill>
              <a:latin typeface="Agrandir Tight Ul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ACF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1611948" y="2799150"/>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79448" r="-10191"/>
              </a:stretch>
            </a:blipFill>
          </p:spPr>
        </p:sp>
      </p:grpSp>
      <p:sp>
        <p:nvSpPr>
          <p:cNvPr id="7" name="TextBox 7"/>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Before beginning this unit of learning</a:t>
            </a:r>
          </a:p>
        </p:txBody>
      </p:sp>
      <p:sp>
        <p:nvSpPr>
          <p:cNvPr id="8" name="TextBox 8"/>
          <p:cNvSpPr txBox="1"/>
          <p:nvPr/>
        </p:nvSpPr>
        <p:spPr>
          <a:xfrm>
            <a:off x="1629598" y="2665800"/>
            <a:ext cx="9203502" cy="4966970"/>
          </a:xfrm>
          <a:prstGeom prst="rect">
            <a:avLst/>
          </a:prstGeom>
        </p:spPr>
        <p:txBody>
          <a:bodyPr lIns="0" tIns="0" rIns="0" bIns="0" rtlCol="0" anchor="t">
            <a:spAutoFit/>
          </a:bodyPr>
          <a:lstStyle/>
          <a:p>
            <a:pPr>
              <a:lnSpc>
                <a:spcPts val="4199"/>
              </a:lnSpc>
            </a:pPr>
            <a:r>
              <a:rPr lang="en-US" sz="2999">
                <a:solidFill>
                  <a:srgbClr val="303030"/>
                </a:solidFill>
                <a:latin typeface="Agrandir Tight"/>
              </a:rPr>
              <a:t>Students should complete the Cyberbullying Class Survey.</a:t>
            </a:r>
          </a:p>
          <a:p>
            <a:pPr>
              <a:lnSpc>
                <a:spcPts val="4199"/>
              </a:lnSpc>
            </a:pPr>
            <a:endParaRPr lang="en-US" sz="2999">
              <a:solidFill>
                <a:srgbClr val="303030"/>
              </a:solidFill>
              <a:latin typeface="Agrandir Tight"/>
            </a:endParaRPr>
          </a:p>
          <a:p>
            <a:pPr>
              <a:lnSpc>
                <a:spcPts val="4199"/>
              </a:lnSpc>
            </a:pPr>
            <a:r>
              <a:rPr lang="en-US" sz="2999">
                <a:solidFill>
                  <a:srgbClr val="303030"/>
                </a:solidFill>
                <a:latin typeface="Agrandir Tight"/>
              </a:rPr>
              <a:t>This survey is anonymous and will be used to gather  information on students current understanding of abusive and bullying behaviour online and provide a stimulus for class discussion throughout this unit of learning.</a:t>
            </a:r>
          </a:p>
          <a:p>
            <a:pPr>
              <a:lnSpc>
                <a:spcPts val="3079"/>
              </a:lnSpc>
            </a:pPr>
            <a:endParaRPr lang="en-US" sz="2999">
              <a:solidFill>
                <a:srgbClr val="303030"/>
              </a:solidFill>
              <a:latin typeface="Agrandir Tight"/>
            </a:endParaRPr>
          </a:p>
          <a:p>
            <a:pPr>
              <a:lnSpc>
                <a:spcPts val="3079"/>
              </a:lnSpc>
            </a:pPr>
            <a:endParaRPr lang="en-US" sz="2999">
              <a:solidFill>
                <a:srgbClr val="303030"/>
              </a:solidFill>
              <a:latin typeface="Agrandir Tight"/>
            </a:endParaRPr>
          </a:p>
          <a:p>
            <a:pPr>
              <a:lnSpc>
                <a:spcPts val="3079"/>
              </a:lnSpc>
            </a:pPr>
            <a:endParaRPr lang="en-US" sz="2999">
              <a:solidFill>
                <a:srgbClr val="303030"/>
              </a:solidFill>
              <a:latin typeface="Agrandir Tight"/>
            </a:endParaRPr>
          </a:p>
          <a:p>
            <a:pPr>
              <a:lnSpc>
                <a:spcPts val="4759"/>
              </a:lnSpc>
            </a:pPr>
            <a:endParaRPr lang="en-US" sz="2999">
              <a:solidFill>
                <a:srgbClr val="303030"/>
              </a:solidFill>
              <a:latin typeface="Agrandir T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1007748" y="3092582"/>
            <a:ext cx="6251552" cy="6456603"/>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49052" r="-49052"/>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9A5F2"/>
            </a:solidFill>
          </p:spPr>
        </p:sp>
      </p:grpSp>
      <p:grpSp>
        <p:nvGrpSpPr>
          <p:cNvPr id="8" name="Group 8"/>
          <p:cNvGrpSpPr/>
          <p:nvPr/>
        </p:nvGrpSpPr>
        <p:grpSpPr>
          <a:xfrm>
            <a:off x="1028700" y="3092582"/>
            <a:ext cx="8483467" cy="3228302"/>
            <a:chOff x="0" y="0"/>
            <a:chExt cx="2234329" cy="850252"/>
          </a:xfrm>
        </p:grpSpPr>
        <p:sp>
          <p:nvSpPr>
            <p:cNvPr id="9" name="Freeform 9"/>
            <p:cNvSpPr/>
            <p:nvPr/>
          </p:nvSpPr>
          <p:spPr>
            <a:xfrm>
              <a:off x="0" y="0"/>
              <a:ext cx="2234329" cy="850252"/>
            </a:xfrm>
            <a:custGeom>
              <a:avLst/>
              <a:gdLst/>
              <a:ahLst/>
              <a:cxnLst/>
              <a:rect l="l" t="t" r="r" b="b"/>
              <a:pathLst>
                <a:path w="2234329" h="850252">
                  <a:moveTo>
                    <a:pt x="46542" y="0"/>
                  </a:moveTo>
                  <a:lnTo>
                    <a:pt x="2187787" y="0"/>
                  </a:lnTo>
                  <a:cubicBezTo>
                    <a:pt x="2213491" y="0"/>
                    <a:pt x="2234329" y="20838"/>
                    <a:pt x="2234329" y="46542"/>
                  </a:cubicBezTo>
                  <a:lnTo>
                    <a:pt x="2234329" y="803710"/>
                  </a:lnTo>
                  <a:cubicBezTo>
                    <a:pt x="2234329" y="829415"/>
                    <a:pt x="2213491" y="850252"/>
                    <a:pt x="2187787" y="850252"/>
                  </a:cubicBezTo>
                  <a:lnTo>
                    <a:pt x="46542" y="850252"/>
                  </a:lnTo>
                  <a:cubicBezTo>
                    <a:pt x="20838" y="850252"/>
                    <a:pt x="0" y="829415"/>
                    <a:pt x="0" y="803710"/>
                  </a:cubicBezTo>
                  <a:lnTo>
                    <a:pt x="0" y="46542"/>
                  </a:lnTo>
                  <a:cubicBezTo>
                    <a:pt x="0" y="20838"/>
                    <a:pt x="20838" y="0"/>
                    <a:pt x="46542" y="0"/>
                  </a:cubicBezTo>
                  <a:close/>
                </a:path>
              </a:pathLst>
            </a:custGeom>
            <a:solidFill>
              <a:srgbClr val="FFFFFF"/>
            </a:solidFill>
            <a:ln w="28575" cap="rnd">
              <a:solidFill>
                <a:srgbClr val="303030"/>
              </a:solidFill>
              <a:prstDash val="solid"/>
              <a:round/>
            </a:ln>
          </p:spPr>
        </p:sp>
        <p:sp>
          <p:nvSpPr>
            <p:cNvPr id="10" name="TextBox 10"/>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1" name="TextBox 11"/>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What is Online Disinhibition?</a:t>
            </a:r>
          </a:p>
        </p:txBody>
      </p:sp>
      <p:sp>
        <p:nvSpPr>
          <p:cNvPr id="12" name="TextBox 12"/>
          <p:cNvSpPr txBox="1"/>
          <p:nvPr/>
        </p:nvSpPr>
        <p:spPr>
          <a:xfrm>
            <a:off x="1300068" y="3467817"/>
            <a:ext cx="7843932" cy="3092450"/>
          </a:xfrm>
          <a:prstGeom prst="rect">
            <a:avLst/>
          </a:prstGeom>
        </p:spPr>
        <p:txBody>
          <a:bodyPr lIns="0" tIns="0" rIns="0" bIns="0" rtlCol="0" anchor="t">
            <a:spAutoFit/>
          </a:bodyPr>
          <a:lstStyle/>
          <a:p>
            <a:pPr algn="ctr">
              <a:lnSpc>
                <a:spcPts val="4060"/>
              </a:lnSpc>
            </a:pPr>
            <a:r>
              <a:rPr lang="en-US" sz="2900">
                <a:solidFill>
                  <a:srgbClr val="303030"/>
                </a:solidFill>
                <a:latin typeface="Agrandir Tight"/>
              </a:rPr>
              <a:t>Do you think people feel more comfortable to do or say things online that they might not as easily in person?</a:t>
            </a:r>
          </a:p>
          <a:p>
            <a:pPr algn="ctr">
              <a:lnSpc>
                <a:spcPts val="4060"/>
              </a:lnSpc>
            </a:pPr>
            <a:r>
              <a:rPr lang="en-US" sz="2900">
                <a:solidFill>
                  <a:srgbClr val="303030"/>
                </a:solidFill>
                <a:latin typeface="Agrandir Tight"/>
              </a:rPr>
              <a:t>  </a:t>
            </a:r>
          </a:p>
          <a:p>
            <a:pPr algn="ctr">
              <a:lnSpc>
                <a:spcPts val="4060"/>
              </a:lnSpc>
            </a:pPr>
            <a:r>
              <a:rPr lang="en-US" sz="2900">
                <a:solidFill>
                  <a:srgbClr val="303030"/>
                </a:solidFill>
                <a:latin typeface="Agrandir Tight"/>
              </a:rPr>
              <a:t>Can you think of any examples why this might be the case?</a:t>
            </a:r>
          </a:p>
          <a:p>
            <a:pPr algn="ctr">
              <a:lnSpc>
                <a:spcPts val="3640"/>
              </a:lnSpc>
            </a:pPr>
            <a:r>
              <a:rPr lang="en-US" sz="2600">
                <a:solidFill>
                  <a:srgbClr val="303030"/>
                </a:solidFill>
                <a:latin typeface="Agrandir Tight Bold"/>
              </a:rPr>
              <a:t> </a:t>
            </a:r>
          </a:p>
        </p:txBody>
      </p:sp>
      <p:grpSp>
        <p:nvGrpSpPr>
          <p:cNvPr id="13" name="Group 13"/>
          <p:cNvGrpSpPr/>
          <p:nvPr/>
        </p:nvGrpSpPr>
        <p:grpSpPr>
          <a:xfrm>
            <a:off x="1028700" y="7362283"/>
            <a:ext cx="8483467" cy="1983643"/>
            <a:chOff x="0" y="0"/>
            <a:chExt cx="2234329" cy="522441"/>
          </a:xfrm>
        </p:grpSpPr>
        <p:sp>
          <p:nvSpPr>
            <p:cNvPr id="14" name="Freeform 14"/>
            <p:cNvSpPr/>
            <p:nvPr/>
          </p:nvSpPr>
          <p:spPr>
            <a:xfrm>
              <a:off x="0" y="0"/>
              <a:ext cx="2234329" cy="522441"/>
            </a:xfrm>
            <a:custGeom>
              <a:avLst/>
              <a:gdLst/>
              <a:ahLst/>
              <a:cxnLst/>
              <a:rect l="l" t="t" r="r" b="b"/>
              <a:pathLst>
                <a:path w="2234329" h="522441">
                  <a:moveTo>
                    <a:pt x="46542" y="0"/>
                  </a:moveTo>
                  <a:lnTo>
                    <a:pt x="2187787" y="0"/>
                  </a:lnTo>
                  <a:cubicBezTo>
                    <a:pt x="2213491" y="0"/>
                    <a:pt x="2234329" y="20838"/>
                    <a:pt x="2234329" y="46542"/>
                  </a:cubicBezTo>
                  <a:lnTo>
                    <a:pt x="2234329" y="475899"/>
                  </a:lnTo>
                  <a:cubicBezTo>
                    <a:pt x="2234329" y="501603"/>
                    <a:pt x="2213491" y="522441"/>
                    <a:pt x="2187787" y="522441"/>
                  </a:cubicBezTo>
                  <a:lnTo>
                    <a:pt x="46542" y="522441"/>
                  </a:lnTo>
                  <a:cubicBezTo>
                    <a:pt x="20838" y="522441"/>
                    <a:pt x="0" y="501603"/>
                    <a:pt x="0" y="475899"/>
                  </a:cubicBezTo>
                  <a:lnTo>
                    <a:pt x="0" y="46542"/>
                  </a:lnTo>
                  <a:cubicBezTo>
                    <a:pt x="0" y="20838"/>
                    <a:pt x="20838" y="0"/>
                    <a:pt x="46542" y="0"/>
                  </a:cubicBezTo>
                  <a:close/>
                </a:path>
              </a:pathLst>
            </a:custGeom>
            <a:solidFill>
              <a:srgbClr val="FFFFFF"/>
            </a:solidFill>
            <a:ln w="28575" cap="rnd">
              <a:solidFill>
                <a:srgbClr val="303030"/>
              </a:solidFill>
              <a:prstDash val="solid"/>
              <a:round/>
            </a:ln>
          </p:spPr>
        </p:sp>
        <p:sp>
          <p:nvSpPr>
            <p:cNvPr id="15" name="TextBox 15"/>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6" name="TextBox 16"/>
          <p:cNvSpPr txBox="1"/>
          <p:nvPr/>
        </p:nvSpPr>
        <p:spPr>
          <a:xfrm>
            <a:off x="1348468" y="7806100"/>
            <a:ext cx="7843932" cy="972185"/>
          </a:xfrm>
          <a:prstGeom prst="rect">
            <a:avLst/>
          </a:prstGeom>
        </p:spPr>
        <p:txBody>
          <a:bodyPr lIns="0" tIns="0" rIns="0" bIns="0" rtlCol="0" anchor="t">
            <a:spAutoFit/>
          </a:bodyPr>
          <a:lstStyle/>
          <a:p>
            <a:pPr algn="ctr">
              <a:lnSpc>
                <a:spcPts val="3640"/>
              </a:lnSpc>
            </a:pPr>
            <a:r>
              <a:rPr lang="en-US" sz="2600" dirty="0">
                <a:solidFill>
                  <a:srgbClr val="303030"/>
                </a:solidFill>
                <a:latin typeface="Agrandir Tight Bold"/>
              </a:rPr>
              <a:t>Watch Dr. Nicola Fox Hamilton discuss what is online disinhibition here: https://</a:t>
            </a:r>
            <a:r>
              <a:rPr lang="en-US" sz="2600" dirty="0" err="1">
                <a:solidFill>
                  <a:srgbClr val="303030"/>
                </a:solidFill>
                <a:latin typeface="Agrandir Tight Bold"/>
              </a:rPr>
              <a:t>vimeo.com</a:t>
            </a:r>
            <a:r>
              <a:rPr lang="en-US" sz="2600" dirty="0">
                <a:solidFill>
                  <a:srgbClr val="303030"/>
                </a:solidFill>
                <a:latin typeface="Agrandir Tight Bold"/>
              </a:rPr>
              <a:t>/853378660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817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FFDE59">
                    <a:alpha val="100000"/>
                  </a:srgbClr>
                </a:gs>
                <a:gs pos="100000">
                  <a:srgbClr val="FF914D">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787664" y="2894633"/>
            <a:ext cx="5314221" cy="2759621"/>
            <a:chOff x="0" y="0"/>
            <a:chExt cx="1399630" cy="726814"/>
          </a:xfrm>
        </p:grpSpPr>
        <p:sp>
          <p:nvSpPr>
            <p:cNvPr id="6" name="Freeform 6"/>
            <p:cNvSpPr/>
            <p:nvPr/>
          </p:nvSpPr>
          <p:spPr>
            <a:xfrm>
              <a:off x="0" y="0"/>
              <a:ext cx="1399630" cy="726814"/>
            </a:xfrm>
            <a:custGeom>
              <a:avLst/>
              <a:gdLst/>
              <a:ahLst/>
              <a:cxnLst/>
              <a:rect l="l" t="t" r="r" b="b"/>
              <a:pathLst>
                <a:path w="1399630" h="726814">
                  <a:moveTo>
                    <a:pt x="74298" y="0"/>
                  </a:moveTo>
                  <a:lnTo>
                    <a:pt x="1325332" y="0"/>
                  </a:lnTo>
                  <a:cubicBezTo>
                    <a:pt x="1366366" y="0"/>
                    <a:pt x="1399630" y="33265"/>
                    <a:pt x="1399630" y="74298"/>
                  </a:cubicBezTo>
                  <a:lnTo>
                    <a:pt x="1399630" y="652515"/>
                  </a:lnTo>
                  <a:cubicBezTo>
                    <a:pt x="1399630" y="693549"/>
                    <a:pt x="1366366" y="726814"/>
                    <a:pt x="1325332" y="726814"/>
                  </a:cubicBezTo>
                  <a:lnTo>
                    <a:pt x="74298" y="726814"/>
                  </a:lnTo>
                  <a:cubicBezTo>
                    <a:pt x="33265" y="726814"/>
                    <a:pt x="0" y="693549"/>
                    <a:pt x="0" y="652515"/>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TextBox 8"/>
          <p:cNvSpPr txBox="1"/>
          <p:nvPr/>
        </p:nvSpPr>
        <p:spPr>
          <a:xfrm>
            <a:off x="1214437" y="2989159"/>
            <a:ext cx="4557834" cy="2665095"/>
          </a:xfrm>
          <a:prstGeom prst="rect">
            <a:avLst/>
          </a:prstGeom>
        </p:spPr>
        <p:txBody>
          <a:bodyPr lIns="0" tIns="0" rIns="0" bIns="0" rtlCol="0" anchor="t">
            <a:spAutoFit/>
          </a:bodyPr>
          <a:lstStyle/>
          <a:p>
            <a:pPr>
              <a:lnSpc>
                <a:spcPts val="3120"/>
              </a:lnSpc>
            </a:pPr>
            <a:r>
              <a:rPr lang="en-US" sz="2400" spc="96">
                <a:solidFill>
                  <a:srgbClr val="FFFFFF"/>
                </a:solidFill>
                <a:latin typeface="Agrandir Tight Ultra-Bold"/>
              </a:rPr>
              <a:t>1.“You Don’t Know Me” </a:t>
            </a:r>
          </a:p>
          <a:p>
            <a:pPr>
              <a:lnSpc>
                <a:spcPts val="2860"/>
              </a:lnSpc>
            </a:pPr>
            <a:r>
              <a:rPr lang="en-US" sz="2200" spc="88">
                <a:solidFill>
                  <a:srgbClr val="FFFFFF"/>
                </a:solidFill>
                <a:latin typeface="Agrandir Tight"/>
              </a:rPr>
              <a:t>On the internet people can hide some or all of their identity which can lead them to feel like they don’t have to take responsibility for their actions if no one knows who they are.</a:t>
            </a:r>
          </a:p>
          <a:p>
            <a:pPr>
              <a:lnSpc>
                <a:spcPts val="3120"/>
              </a:lnSpc>
            </a:pPr>
            <a:endParaRPr lang="en-US" sz="2200" spc="88">
              <a:solidFill>
                <a:srgbClr val="FFFFFF"/>
              </a:solidFill>
              <a:latin typeface="Agrandir Tight"/>
            </a:endParaRPr>
          </a:p>
        </p:txBody>
      </p:sp>
      <p:grpSp>
        <p:nvGrpSpPr>
          <p:cNvPr id="9" name="Group 9"/>
          <p:cNvGrpSpPr/>
          <p:nvPr/>
        </p:nvGrpSpPr>
        <p:grpSpPr>
          <a:xfrm>
            <a:off x="787664" y="692975"/>
            <a:ext cx="16595631" cy="1950136"/>
            <a:chOff x="0" y="0"/>
            <a:chExt cx="4370866" cy="513616"/>
          </a:xfrm>
        </p:grpSpPr>
        <p:sp>
          <p:nvSpPr>
            <p:cNvPr id="10" name="Freeform 10"/>
            <p:cNvSpPr/>
            <p:nvPr/>
          </p:nvSpPr>
          <p:spPr>
            <a:xfrm>
              <a:off x="0" y="0"/>
              <a:ext cx="4370866" cy="513616"/>
            </a:xfrm>
            <a:custGeom>
              <a:avLst/>
              <a:gdLst/>
              <a:ahLst/>
              <a:cxnLst/>
              <a:rect l="l" t="t" r="r" b="b"/>
              <a:pathLst>
                <a:path w="4370866" h="513616">
                  <a:moveTo>
                    <a:pt x="23792" y="0"/>
                  </a:moveTo>
                  <a:lnTo>
                    <a:pt x="4347074" y="0"/>
                  </a:lnTo>
                  <a:cubicBezTo>
                    <a:pt x="4360214" y="0"/>
                    <a:pt x="4370866" y="10652"/>
                    <a:pt x="4370866" y="23792"/>
                  </a:cubicBezTo>
                  <a:lnTo>
                    <a:pt x="4370866" y="489825"/>
                  </a:lnTo>
                  <a:cubicBezTo>
                    <a:pt x="4370866" y="496134"/>
                    <a:pt x="4368359" y="502186"/>
                    <a:pt x="4363897" y="506648"/>
                  </a:cubicBezTo>
                  <a:cubicBezTo>
                    <a:pt x="4359435" y="511110"/>
                    <a:pt x="4353384" y="513616"/>
                    <a:pt x="4347074" y="513616"/>
                  </a:cubicBezTo>
                  <a:lnTo>
                    <a:pt x="23792" y="513616"/>
                  </a:lnTo>
                  <a:cubicBezTo>
                    <a:pt x="10652" y="513616"/>
                    <a:pt x="0" y="502964"/>
                    <a:pt x="0" y="489825"/>
                  </a:cubicBezTo>
                  <a:lnTo>
                    <a:pt x="0" y="23792"/>
                  </a:lnTo>
                  <a:cubicBezTo>
                    <a:pt x="0" y="10652"/>
                    <a:pt x="10652" y="0"/>
                    <a:pt x="23792" y="0"/>
                  </a:cubicBezTo>
                  <a:close/>
                </a:path>
              </a:pathLst>
            </a:custGeom>
            <a:solidFill>
              <a:srgbClr val="FFFFFF"/>
            </a:solidFill>
            <a:ln w="28575" cap="rnd">
              <a:solidFill>
                <a:srgbClr val="303030"/>
              </a:solidFill>
              <a:prstDash val="solid"/>
              <a:round/>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1221105" y="1224583"/>
            <a:ext cx="15845789"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Six factors of the online world that produce online disinhibition</a:t>
            </a:r>
          </a:p>
        </p:txBody>
      </p:sp>
      <p:grpSp>
        <p:nvGrpSpPr>
          <p:cNvPr id="13" name="Group 13"/>
          <p:cNvGrpSpPr/>
          <p:nvPr/>
        </p:nvGrpSpPr>
        <p:grpSpPr>
          <a:xfrm>
            <a:off x="6439021" y="2894633"/>
            <a:ext cx="5314221" cy="4106224"/>
            <a:chOff x="0" y="0"/>
            <a:chExt cx="1399630" cy="1081475"/>
          </a:xfrm>
        </p:grpSpPr>
        <p:sp>
          <p:nvSpPr>
            <p:cNvPr id="14" name="Freeform 14"/>
            <p:cNvSpPr/>
            <p:nvPr/>
          </p:nvSpPr>
          <p:spPr>
            <a:xfrm>
              <a:off x="0" y="0"/>
              <a:ext cx="1399630" cy="1081474"/>
            </a:xfrm>
            <a:custGeom>
              <a:avLst/>
              <a:gdLst/>
              <a:ahLst/>
              <a:cxnLst/>
              <a:rect l="l" t="t" r="r" b="b"/>
              <a:pathLst>
                <a:path w="1399630" h="1081474">
                  <a:moveTo>
                    <a:pt x="74298" y="0"/>
                  </a:moveTo>
                  <a:lnTo>
                    <a:pt x="1325332" y="0"/>
                  </a:lnTo>
                  <a:cubicBezTo>
                    <a:pt x="1366366" y="0"/>
                    <a:pt x="1399630" y="33265"/>
                    <a:pt x="1399630" y="74298"/>
                  </a:cubicBezTo>
                  <a:lnTo>
                    <a:pt x="1399630" y="1007176"/>
                  </a:lnTo>
                  <a:cubicBezTo>
                    <a:pt x="1399630" y="1048210"/>
                    <a:pt x="1366366" y="1081474"/>
                    <a:pt x="1325332" y="1081474"/>
                  </a:cubicBezTo>
                  <a:lnTo>
                    <a:pt x="74298" y="1081474"/>
                  </a:lnTo>
                  <a:cubicBezTo>
                    <a:pt x="33265" y="1081474"/>
                    <a:pt x="0" y="1048210"/>
                    <a:pt x="0" y="1007176"/>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6" name="TextBox 16"/>
          <p:cNvSpPr txBox="1"/>
          <p:nvPr/>
        </p:nvSpPr>
        <p:spPr>
          <a:xfrm>
            <a:off x="6763483" y="3040362"/>
            <a:ext cx="4761034" cy="4066540"/>
          </a:xfrm>
          <a:prstGeom prst="rect">
            <a:avLst/>
          </a:prstGeom>
        </p:spPr>
        <p:txBody>
          <a:bodyPr lIns="0" tIns="0" rIns="0" bIns="0" rtlCol="0" anchor="t">
            <a:spAutoFit/>
          </a:bodyPr>
          <a:lstStyle/>
          <a:p>
            <a:pPr>
              <a:lnSpc>
                <a:spcPts val="2860"/>
              </a:lnSpc>
            </a:pPr>
            <a:r>
              <a:rPr lang="en-US" sz="2200" spc="88">
                <a:solidFill>
                  <a:srgbClr val="FFFFFF"/>
                </a:solidFill>
                <a:latin typeface="Agrandir Tight Bold"/>
              </a:rPr>
              <a:t> 2. “You Can't See Me”</a:t>
            </a:r>
          </a:p>
          <a:p>
            <a:pPr>
              <a:lnSpc>
                <a:spcPts val="2860"/>
              </a:lnSpc>
            </a:pPr>
            <a:r>
              <a:rPr lang="en-US" sz="2200" spc="88">
                <a:solidFill>
                  <a:srgbClr val="FFFFFF"/>
                </a:solidFill>
                <a:latin typeface="Agrandir Tight"/>
              </a:rPr>
              <a:t>In many online environments other people cannot see you. Invisibility gives people the courage to go places and do things online that they otherwise wouldn’t. People also don’t have to worry about how they look or sound when messaging and they also can’t see or hear how a person reacts or responds to what they say.</a:t>
            </a:r>
          </a:p>
          <a:p>
            <a:pPr>
              <a:lnSpc>
                <a:spcPts val="3120"/>
              </a:lnSpc>
            </a:pPr>
            <a:endParaRPr lang="en-US" sz="2200" spc="88">
              <a:solidFill>
                <a:srgbClr val="FFFFFF"/>
              </a:solidFill>
              <a:latin typeface="Agrandir Tight"/>
            </a:endParaRPr>
          </a:p>
        </p:txBody>
      </p:sp>
      <p:grpSp>
        <p:nvGrpSpPr>
          <p:cNvPr id="17" name="Group 17"/>
          <p:cNvGrpSpPr/>
          <p:nvPr/>
        </p:nvGrpSpPr>
        <p:grpSpPr>
          <a:xfrm>
            <a:off x="12158246" y="2894633"/>
            <a:ext cx="5314221" cy="3740696"/>
            <a:chOff x="0" y="0"/>
            <a:chExt cx="1399630" cy="985204"/>
          </a:xfrm>
        </p:grpSpPr>
        <p:sp>
          <p:nvSpPr>
            <p:cNvPr id="18" name="Freeform 18"/>
            <p:cNvSpPr/>
            <p:nvPr/>
          </p:nvSpPr>
          <p:spPr>
            <a:xfrm>
              <a:off x="0" y="0"/>
              <a:ext cx="1399630" cy="985204"/>
            </a:xfrm>
            <a:custGeom>
              <a:avLst/>
              <a:gdLst/>
              <a:ahLst/>
              <a:cxnLst/>
              <a:rect l="l" t="t" r="r" b="b"/>
              <a:pathLst>
                <a:path w="1399630" h="985204">
                  <a:moveTo>
                    <a:pt x="74298" y="0"/>
                  </a:moveTo>
                  <a:lnTo>
                    <a:pt x="1325332" y="0"/>
                  </a:lnTo>
                  <a:cubicBezTo>
                    <a:pt x="1366366" y="0"/>
                    <a:pt x="1399630" y="33265"/>
                    <a:pt x="1399630" y="74298"/>
                  </a:cubicBezTo>
                  <a:lnTo>
                    <a:pt x="1399630" y="910905"/>
                  </a:lnTo>
                  <a:cubicBezTo>
                    <a:pt x="1399630" y="951939"/>
                    <a:pt x="1366366" y="985204"/>
                    <a:pt x="1325332" y="985204"/>
                  </a:cubicBezTo>
                  <a:lnTo>
                    <a:pt x="74298" y="985204"/>
                  </a:lnTo>
                  <a:cubicBezTo>
                    <a:pt x="33265" y="985204"/>
                    <a:pt x="0" y="951939"/>
                    <a:pt x="0" y="910905"/>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0" name="TextBox 20"/>
          <p:cNvSpPr txBox="1"/>
          <p:nvPr/>
        </p:nvSpPr>
        <p:spPr>
          <a:xfrm>
            <a:off x="12371412" y="3040362"/>
            <a:ext cx="4887888" cy="3677285"/>
          </a:xfrm>
          <a:prstGeom prst="rect">
            <a:avLst/>
          </a:prstGeom>
        </p:spPr>
        <p:txBody>
          <a:bodyPr lIns="0" tIns="0" rIns="0" bIns="0" rtlCol="0" anchor="t">
            <a:spAutoFit/>
          </a:bodyPr>
          <a:lstStyle/>
          <a:p>
            <a:pPr>
              <a:lnSpc>
                <a:spcPts val="2860"/>
              </a:lnSpc>
            </a:pPr>
            <a:r>
              <a:rPr lang="en-US" sz="2200" spc="88">
                <a:solidFill>
                  <a:srgbClr val="FFFFFF"/>
                </a:solidFill>
                <a:latin typeface="Agrandir Tight Ultra-Bold"/>
              </a:rPr>
              <a:t>3. "See You Later" </a:t>
            </a:r>
          </a:p>
          <a:p>
            <a:pPr>
              <a:lnSpc>
                <a:spcPts val="2860"/>
              </a:lnSpc>
            </a:pPr>
            <a:r>
              <a:rPr lang="en-US" sz="2200" spc="88">
                <a:solidFill>
                  <a:srgbClr val="FFFFFF"/>
                </a:solidFill>
                <a:latin typeface="Agrandir Tight"/>
              </a:rPr>
              <a:t>When communicating online people have more time to think and reflect on what they would like to say before replying. People also feel they are able to say something that is personal, emotional or hostile in an online chat as they have the safety of being able to “leave” after sending the message.</a:t>
            </a:r>
          </a:p>
          <a:p>
            <a:pPr>
              <a:lnSpc>
                <a:spcPts val="2860"/>
              </a:lnSpc>
            </a:pPr>
            <a:endParaRPr lang="en-US" sz="2200" spc="88">
              <a:solidFill>
                <a:srgbClr val="FFFFFF"/>
              </a:solidFill>
              <a:latin typeface="Agrandir Tight"/>
            </a:endParaRPr>
          </a:p>
        </p:txBody>
      </p:sp>
      <p:grpSp>
        <p:nvGrpSpPr>
          <p:cNvPr id="21" name="Group 21"/>
          <p:cNvGrpSpPr/>
          <p:nvPr/>
        </p:nvGrpSpPr>
        <p:grpSpPr>
          <a:xfrm>
            <a:off x="787664" y="5901904"/>
            <a:ext cx="5314221" cy="4153446"/>
            <a:chOff x="0" y="0"/>
            <a:chExt cx="1399630" cy="1093912"/>
          </a:xfrm>
        </p:grpSpPr>
        <p:sp>
          <p:nvSpPr>
            <p:cNvPr id="22" name="Freeform 22"/>
            <p:cNvSpPr/>
            <p:nvPr/>
          </p:nvSpPr>
          <p:spPr>
            <a:xfrm>
              <a:off x="0" y="0"/>
              <a:ext cx="1399630" cy="1093912"/>
            </a:xfrm>
            <a:custGeom>
              <a:avLst/>
              <a:gdLst/>
              <a:ahLst/>
              <a:cxnLst/>
              <a:rect l="l" t="t" r="r" b="b"/>
              <a:pathLst>
                <a:path w="1399630" h="1093912">
                  <a:moveTo>
                    <a:pt x="74298" y="0"/>
                  </a:moveTo>
                  <a:lnTo>
                    <a:pt x="1325332" y="0"/>
                  </a:lnTo>
                  <a:cubicBezTo>
                    <a:pt x="1366366" y="0"/>
                    <a:pt x="1399630" y="33265"/>
                    <a:pt x="1399630" y="74298"/>
                  </a:cubicBezTo>
                  <a:lnTo>
                    <a:pt x="1399630" y="1019613"/>
                  </a:lnTo>
                  <a:cubicBezTo>
                    <a:pt x="1399630" y="1060647"/>
                    <a:pt x="1366366" y="1093912"/>
                    <a:pt x="1325332" y="1093912"/>
                  </a:cubicBezTo>
                  <a:lnTo>
                    <a:pt x="74298" y="1093912"/>
                  </a:lnTo>
                  <a:cubicBezTo>
                    <a:pt x="33265" y="1093912"/>
                    <a:pt x="0" y="1060647"/>
                    <a:pt x="0" y="1019613"/>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23" name="TextBox 23"/>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24" name="Group 24"/>
          <p:cNvGrpSpPr/>
          <p:nvPr/>
        </p:nvGrpSpPr>
        <p:grpSpPr>
          <a:xfrm>
            <a:off x="12160936" y="6965297"/>
            <a:ext cx="5314221" cy="3090053"/>
            <a:chOff x="0" y="0"/>
            <a:chExt cx="1399630" cy="813841"/>
          </a:xfrm>
        </p:grpSpPr>
        <p:sp>
          <p:nvSpPr>
            <p:cNvPr id="25" name="Freeform 25"/>
            <p:cNvSpPr/>
            <p:nvPr/>
          </p:nvSpPr>
          <p:spPr>
            <a:xfrm>
              <a:off x="0" y="0"/>
              <a:ext cx="1399630" cy="813841"/>
            </a:xfrm>
            <a:custGeom>
              <a:avLst/>
              <a:gdLst/>
              <a:ahLst/>
              <a:cxnLst/>
              <a:rect l="l" t="t" r="r" b="b"/>
              <a:pathLst>
                <a:path w="1399630" h="813841">
                  <a:moveTo>
                    <a:pt x="74298" y="0"/>
                  </a:moveTo>
                  <a:lnTo>
                    <a:pt x="1325332" y="0"/>
                  </a:lnTo>
                  <a:cubicBezTo>
                    <a:pt x="1366366" y="0"/>
                    <a:pt x="1399630" y="33265"/>
                    <a:pt x="1399630" y="74298"/>
                  </a:cubicBezTo>
                  <a:lnTo>
                    <a:pt x="1399630" y="739543"/>
                  </a:lnTo>
                  <a:cubicBezTo>
                    <a:pt x="1399630" y="780577"/>
                    <a:pt x="1366366" y="813841"/>
                    <a:pt x="1325332" y="813841"/>
                  </a:cubicBezTo>
                  <a:lnTo>
                    <a:pt x="74298" y="813841"/>
                  </a:lnTo>
                  <a:cubicBezTo>
                    <a:pt x="33265" y="813841"/>
                    <a:pt x="0" y="780577"/>
                    <a:pt x="0" y="739543"/>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26" name="TextBox 26"/>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7" name="TextBox 27"/>
          <p:cNvSpPr txBox="1"/>
          <p:nvPr/>
        </p:nvSpPr>
        <p:spPr>
          <a:xfrm>
            <a:off x="12371412" y="7098647"/>
            <a:ext cx="4887888" cy="3417570"/>
          </a:xfrm>
          <a:prstGeom prst="rect">
            <a:avLst/>
          </a:prstGeom>
        </p:spPr>
        <p:txBody>
          <a:bodyPr lIns="0" tIns="0" rIns="0" bIns="0" rtlCol="0" anchor="t">
            <a:spAutoFit/>
          </a:bodyPr>
          <a:lstStyle/>
          <a:p>
            <a:pPr>
              <a:lnSpc>
                <a:spcPts val="3120"/>
              </a:lnSpc>
            </a:pPr>
            <a:r>
              <a:rPr lang="en-US" sz="2400" spc="96">
                <a:solidFill>
                  <a:srgbClr val="FFFFFF"/>
                </a:solidFill>
                <a:latin typeface="Agrandir Tight Bold"/>
              </a:rPr>
              <a:t>4. “It's All in My Head”</a:t>
            </a:r>
          </a:p>
          <a:p>
            <a:pPr>
              <a:lnSpc>
                <a:spcPts val="2860"/>
              </a:lnSpc>
            </a:pPr>
            <a:r>
              <a:rPr lang="en-US" sz="2200" spc="88">
                <a:solidFill>
                  <a:srgbClr val="FFFFFF"/>
                </a:solidFill>
                <a:latin typeface="Agrandir Tight"/>
              </a:rPr>
              <a:t>Not being able to see who we are talking to can lead us to feel more comfortable sharing personal details or behaving in certain ways that you might be more reserved about in public as it feels like you are talking to yourself.</a:t>
            </a:r>
          </a:p>
          <a:p>
            <a:pPr>
              <a:lnSpc>
                <a:spcPts val="3120"/>
              </a:lnSpc>
            </a:pPr>
            <a:endParaRPr lang="en-US" sz="2200" spc="88">
              <a:solidFill>
                <a:srgbClr val="FFFFFF"/>
              </a:solidFill>
              <a:latin typeface="Agrandir Tight"/>
            </a:endParaRPr>
          </a:p>
          <a:p>
            <a:pPr>
              <a:lnSpc>
                <a:spcPts val="3120"/>
              </a:lnSpc>
            </a:pPr>
            <a:endParaRPr lang="en-US" sz="2200" spc="88">
              <a:solidFill>
                <a:srgbClr val="FFFFFF"/>
              </a:solidFill>
              <a:latin typeface="Agrandir Tight"/>
            </a:endParaRPr>
          </a:p>
        </p:txBody>
      </p:sp>
      <p:grpSp>
        <p:nvGrpSpPr>
          <p:cNvPr id="28" name="Group 28"/>
          <p:cNvGrpSpPr/>
          <p:nvPr/>
        </p:nvGrpSpPr>
        <p:grpSpPr>
          <a:xfrm>
            <a:off x="6475240" y="7106902"/>
            <a:ext cx="5314221" cy="2948448"/>
            <a:chOff x="0" y="0"/>
            <a:chExt cx="1399630" cy="776546"/>
          </a:xfrm>
        </p:grpSpPr>
        <p:sp>
          <p:nvSpPr>
            <p:cNvPr id="29" name="Freeform 29"/>
            <p:cNvSpPr/>
            <p:nvPr/>
          </p:nvSpPr>
          <p:spPr>
            <a:xfrm>
              <a:off x="0" y="0"/>
              <a:ext cx="1399630" cy="776546"/>
            </a:xfrm>
            <a:custGeom>
              <a:avLst/>
              <a:gdLst/>
              <a:ahLst/>
              <a:cxnLst/>
              <a:rect l="l" t="t" r="r" b="b"/>
              <a:pathLst>
                <a:path w="1399630" h="776546">
                  <a:moveTo>
                    <a:pt x="74298" y="0"/>
                  </a:moveTo>
                  <a:lnTo>
                    <a:pt x="1325332" y="0"/>
                  </a:lnTo>
                  <a:cubicBezTo>
                    <a:pt x="1366366" y="0"/>
                    <a:pt x="1399630" y="33265"/>
                    <a:pt x="1399630" y="74298"/>
                  </a:cubicBezTo>
                  <a:lnTo>
                    <a:pt x="1399630" y="702248"/>
                  </a:lnTo>
                  <a:cubicBezTo>
                    <a:pt x="1399630" y="743282"/>
                    <a:pt x="1366366" y="776546"/>
                    <a:pt x="1325332" y="776546"/>
                  </a:cubicBezTo>
                  <a:lnTo>
                    <a:pt x="74298" y="776546"/>
                  </a:lnTo>
                  <a:cubicBezTo>
                    <a:pt x="33265" y="776546"/>
                    <a:pt x="0" y="743282"/>
                    <a:pt x="0" y="702248"/>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30" name="TextBox 30"/>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31" name="TextBox 31"/>
          <p:cNvSpPr txBox="1"/>
          <p:nvPr/>
        </p:nvSpPr>
        <p:spPr>
          <a:xfrm>
            <a:off x="6763483" y="7249777"/>
            <a:ext cx="4761034" cy="2665095"/>
          </a:xfrm>
          <a:prstGeom prst="rect">
            <a:avLst/>
          </a:prstGeom>
        </p:spPr>
        <p:txBody>
          <a:bodyPr lIns="0" tIns="0" rIns="0" bIns="0" rtlCol="0" anchor="t">
            <a:spAutoFit/>
          </a:bodyPr>
          <a:lstStyle/>
          <a:p>
            <a:pPr>
              <a:lnSpc>
                <a:spcPts val="3120"/>
              </a:lnSpc>
            </a:pPr>
            <a:r>
              <a:rPr lang="en-US" sz="2400" spc="96">
                <a:solidFill>
                  <a:srgbClr val="FFFFFF"/>
                </a:solidFill>
                <a:latin typeface="Agrandir Tight Bold"/>
              </a:rPr>
              <a:t>5. “It's Just a Game”</a:t>
            </a:r>
          </a:p>
          <a:p>
            <a:pPr>
              <a:lnSpc>
                <a:spcPts val="2860"/>
              </a:lnSpc>
            </a:pPr>
            <a:r>
              <a:rPr lang="en-US" sz="2200" spc="88">
                <a:solidFill>
                  <a:srgbClr val="FFFFFF"/>
                </a:solidFill>
                <a:latin typeface="Agrandir Tight"/>
              </a:rPr>
              <a:t>Because we can leave the online world whenever we want, this can lead people to see the online environment as an imaginary world separate from the rules and responsibilities of the real world.</a:t>
            </a:r>
          </a:p>
          <a:p>
            <a:pPr>
              <a:lnSpc>
                <a:spcPts val="3120"/>
              </a:lnSpc>
            </a:pPr>
            <a:endParaRPr lang="en-US" sz="2200" spc="88">
              <a:solidFill>
                <a:srgbClr val="FFFFFF"/>
              </a:solidFill>
              <a:latin typeface="Agrandir Tight"/>
            </a:endParaRPr>
          </a:p>
        </p:txBody>
      </p:sp>
      <p:sp>
        <p:nvSpPr>
          <p:cNvPr id="32" name="TextBox 32"/>
          <p:cNvSpPr txBox="1"/>
          <p:nvPr/>
        </p:nvSpPr>
        <p:spPr>
          <a:xfrm>
            <a:off x="1049410" y="6044565"/>
            <a:ext cx="4887888" cy="3723640"/>
          </a:xfrm>
          <a:prstGeom prst="rect">
            <a:avLst/>
          </a:prstGeom>
        </p:spPr>
        <p:txBody>
          <a:bodyPr lIns="0" tIns="0" rIns="0" bIns="0" rtlCol="0" anchor="t">
            <a:spAutoFit/>
          </a:bodyPr>
          <a:lstStyle/>
          <a:p>
            <a:pPr>
              <a:lnSpc>
                <a:spcPts val="3120"/>
              </a:lnSpc>
            </a:pPr>
            <a:r>
              <a:rPr lang="en-US" sz="2400" spc="96">
                <a:solidFill>
                  <a:srgbClr val="FFFFFF"/>
                </a:solidFill>
                <a:latin typeface="Agrandir Tight Ultra-Bold"/>
              </a:rPr>
              <a:t>6. “We're Equals”</a:t>
            </a:r>
          </a:p>
          <a:p>
            <a:pPr>
              <a:lnSpc>
                <a:spcPts val="2860"/>
              </a:lnSpc>
            </a:pPr>
            <a:r>
              <a:rPr lang="en-US" sz="2200" spc="88">
                <a:solidFill>
                  <a:srgbClr val="FFFFFF"/>
                </a:solidFill>
                <a:latin typeface="Agrandir Tight"/>
              </a:rPr>
              <a:t>In the online world, in most cases, everyone is equal and has an equal opportunity to voice their thoughts, ideas and opinions. This levelling between ordinary people and people with authority, power or celebrity offline can lead us to communicate more freely with those figures than they would if they met in-person in the real world.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66C4">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800100"/>
            <a:ext cx="16230600" cy="1999050"/>
            <a:chOff x="0" y="0"/>
            <a:chExt cx="4274726" cy="526499"/>
          </a:xfrm>
        </p:grpSpPr>
        <p:sp>
          <p:nvSpPr>
            <p:cNvPr id="3" name="Freeform 3"/>
            <p:cNvSpPr/>
            <p:nvPr/>
          </p:nvSpPr>
          <p:spPr>
            <a:xfrm>
              <a:off x="0" y="0"/>
              <a:ext cx="4274726" cy="526499"/>
            </a:xfrm>
            <a:custGeom>
              <a:avLst/>
              <a:gdLst/>
              <a:ahLst/>
              <a:cxnLst/>
              <a:rect l="l" t="t" r="r" b="b"/>
              <a:pathLst>
                <a:path w="4274726" h="526499">
                  <a:moveTo>
                    <a:pt x="24327" y="0"/>
                  </a:moveTo>
                  <a:lnTo>
                    <a:pt x="4250399" y="0"/>
                  </a:lnTo>
                  <a:cubicBezTo>
                    <a:pt x="4263834" y="0"/>
                    <a:pt x="4274726" y="10891"/>
                    <a:pt x="4274726" y="24327"/>
                  </a:cubicBezTo>
                  <a:lnTo>
                    <a:pt x="4274726" y="502172"/>
                  </a:lnTo>
                  <a:cubicBezTo>
                    <a:pt x="4274726" y="508624"/>
                    <a:pt x="4272163" y="514812"/>
                    <a:pt x="4267601" y="519374"/>
                  </a:cubicBezTo>
                  <a:cubicBezTo>
                    <a:pt x="4263039" y="523936"/>
                    <a:pt x="4256851" y="526499"/>
                    <a:pt x="4250399" y="526499"/>
                  </a:cubicBezTo>
                  <a:lnTo>
                    <a:pt x="24327" y="526499"/>
                  </a:lnTo>
                  <a:cubicBezTo>
                    <a:pt x="10891" y="526499"/>
                    <a:pt x="0" y="515607"/>
                    <a:pt x="0" y="502172"/>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2975798" y="3121369"/>
            <a:ext cx="5039523" cy="6772351"/>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3133" b="-3133"/>
              </a:stretch>
            </a:blipFill>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F2945"/>
            </a:solidFill>
          </p:spPr>
        </p:sp>
      </p:grpSp>
      <p:grpSp>
        <p:nvGrpSpPr>
          <p:cNvPr id="8" name="Group 8"/>
          <p:cNvGrpSpPr>
            <a:grpSpLocks noChangeAspect="1"/>
          </p:cNvGrpSpPr>
          <p:nvPr/>
        </p:nvGrpSpPr>
        <p:grpSpPr>
          <a:xfrm>
            <a:off x="10439400" y="3121369"/>
            <a:ext cx="5039523" cy="6772351"/>
            <a:chOff x="0" y="0"/>
            <a:chExt cx="3663950" cy="4923790"/>
          </a:xfrm>
        </p:grpSpPr>
        <p:sp>
          <p:nvSpPr>
            <p:cNvPr id="9" name="Freeform 9"/>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48627" r="-48627"/>
              </a:stretch>
            </a:blipFill>
          </p:spPr>
        </p:sp>
        <p:sp>
          <p:nvSpPr>
            <p:cNvPr id="10" name="Freeform 10"/>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F2945"/>
            </a:solidFill>
          </p:spPr>
        </p:sp>
      </p:grpSp>
      <p:sp>
        <p:nvSpPr>
          <p:cNvPr id="11" name="TextBox 11"/>
          <p:cNvSpPr txBox="1"/>
          <p:nvPr/>
        </p:nvSpPr>
        <p:spPr>
          <a:xfrm>
            <a:off x="1814993" y="821725"/>
            <a:ext cx="13663930" cy="176530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Placemat Activity: What are the Positive and Negative Effects of Online Disinhibition?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66C4">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190658"/>
            <a:ext cx="16230600" cy="6412607"/>
            <a:chOff x="0" y="0"/>
            <a:chExt cx="4274726" cy="1688917"/>
          </a:xfrm>
        </p:grpSpPr>
        <p:sp>
          <p:nvSpPr>
            <p:cNvPr id="6" name="Freeform 6"/>
            <p:cNvSpPr/>
            <p:nvPr/>
          </p:nvSpPr>
          <p:spPr>
            <a:xfrm>
              <a:off x="0" y="0"/>
              <a:ext cx="4274726" cy="1688917"/>
            </a:xfrm>
            <a:custGeom>
              <a:avLst/>
              <a:gdLst/>
              <a:ahLst/>
              <a:cxnLst/>
              <a:rect l="l" t="t" r="r" b="b"/>
              <a:pathLst>
                <a:path w="4274726" h="1688917">
                  <a:moveTo>
                    <a:pt x="24327" y="0"/>
                  </a:moveTo>
                  <a:lnTo>
                    <a:pt x="4250399" y="0"/>
                  </a:lnTo>
                  <a:cubicBezTo>
                    <a:pt x="4263834" y="0"/>
                    <a:pt x="4274726" y="10891"/>
                    <a:pt x="4274726" y="24327"/>
                  </a:cubicBezTo>
                  <a:lnTo>
                    <a:pt x="4274726" y="1664590"/>
                  </a:lnTo>
                  <a:cubicBezTo>
                    <a:pt x="4274726" y="1678026"/>
                    <a:pt x="4263834" y="1688917"/>
                    <a:pt x="4250399" y="1688917"/>
                  </a:cubicBezTo>
                  <a:lnTo>
                    <a:pt x="24327" y="1688917"/>
                  </a:lnTo>
                  <a:cubicBezTo>
                    <a:pt x="10891" y="1688917"/>
                    <a:pt x="0" y="1678026"/>
                    <a:pt x="0" y="1664590"/>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It’s important to know that…</a:t>
            </a:r>
          </a:p>
        </p:txBody>
      </p:sp>
      <p:sp>
        <p:nvSpPr>
          <p:cNvPr id="9" name="TextBox 9"/>
          <p:cNvSpPr txBox="1"/>
          <p:nvPr/>
        </p:nvSpPr>
        <p:spPr>
          <a:xfrm>
            <a:off x="1375598" y="3424209"/>
            <a:ext cx="15438001" cy="6511925"/>
          </a:xfrm>
          <a:prstGeom prst="rect">
            <a:avLst/>
          </a:prstGeom>
        </p:spPr>
        <p:txBody>
          <a:bodyPr lIns="0" tIns="0" rIns="0" bIns="0" rtlCol="0" anchor="t">
            <a:spAutoFit/>
          </a:bodyPr>
          <a:lstStyle/>
          <a:p>
            <a:pPr marL="539753" lvl="1" indent="-269876">
              <a:lnSpc>
                <a:spcPts val="3650"/>
              </a:lnSpc>
              <a:buFont typeface="Arial"/>
              <a:buChar char="•"/>
            </a:pPr>
            <a:r>
              <a:rPr lang="en-US" sz="2500">
                <a:solidFill>
                  <a:srgbClr val="303030"/>
                </a:solidFill>
                <a:latin typeface="Agrandir Tight Medium"/>
              </a:rPr>
              <a:t>The feeling of anonymity and invisibility that the online environment provides can give people the courage to say or do things online that they would not do in real life.</a:t>
            </a:r>
          </a:p>
          <a:p>
            <a:pPr marL="539753" lvl="1" indent="-269876">
              <a:lnSpc>
                <a:spcPts val="3650"/>
              </a:lnSpc>
              <a:buFont typeface="Arial"/>
              <a:buChar char="•"/>
            </a:pPr>
            <a:r>
              <a:rPr lang="en-US" sz="2500">
                <a:solidFill>
                  <a:srgbClr val="303030"/>
                </a:solidFill>
                <a:latin typeface="Agrandir Tight Medium"/>
              </a:rPr>
              <a:t>This can have both positive and negative effects for people. However, it also allows bullying to happen more frequently or intensely online than it might in person.</a:t>
            </a:r>
          </a:p>
          <a:p>
            <a:pPr marL="539753" lvl="1" indent="-269876">
              <a:lnSpc>
                <a:spcPts val="3650"/>
              </a:lnSpc>
              <a:buFont typeface="Arial"/>
              <a:buChar char="•"/>
            </a:pPr>
            <a:r>
              <a:rPr lang="en-US" sz="2500">
                <a:solidFill>
                  <a:srgbClr val="303030"/>
                </a:solidFill>
                <a:latin typeface="Agrandir Tight Medium"/>
              </a:rPr>
              <a:t>Online disinhibition can make it harder to empathise with others and reduce them to stereotypes instead of thinking of people as individuals with thoughts and feelings.</a:t>
            </a:r>
          </a:p>
          <a:p>
            <a:pPr marL="539753" lvl="1" indent="-269876">
              <a:lnSpc>
                <a:spcPts val="3650"/>
              </a:lnSpc>
              <a:buFont typeface="Arial"/>
              <a:buChar char="•"/>
            </a:pPr>
            <a:r>
              <a:rPr lang="en-US" sz="2500">
                <a:solidFill>
                  <a:srgbClr val="303030"/>
                </a:solidFill>
                <a:latin typeface="Agrandir Tight Medium"/>
              </a:rPr>
              <a:t>Online disinhibition is not the only factor that determines how frequently or intensely people reveal personal information or act out online.</a:t>
            </a:r>
          </a:p>
          <a:p>
            <a:pPr marL="539753" lvl="1" indent="-269876">
              <a:lnSpc>
                <a:spcPts val="3650"/>
              </a:lnSpc>
              <a:buFont typeface="Arial"/>
              <a:buChar char="•"/>
            </a:pPr>
            <a:r>
              <a:rPr lang="en-US" sz="2500">
                <a:solidFill>
                  <a:srgbClr val="303030"/>
                </a:solidFill>
                <a:latin typeface="Agrandir Tight Medium"/>
              </a:rPr>
              <a:t>Individual differences, our past experiences, self-esteem, and personality types will influence the extent to which someone feels disinhibited while online.</a:t>
            </a:r>
          </a:p>
          <a:p>
            <a:pPr marL="539753" lvl="1" indent="-269876">
              <a:lnSpc>
                <a:spcPts val="3650"/>
              </a:lnSpc>
              <a:buFont typeface="Arial"/>
              <a:buChar char="•"/>
            </a:pPr>
            <a:r>
              <a:rPr lang="en-US" sz="2500">
                <a:solidFill>
                  <a:srgbClr val="303030"/>
                </a:solidFill>
                <a:latin typeface="Agrandir Tight Medium"/>
              </a:rPr>
              <a:t>This concept of the online disinhibition effect helps explain how the online world may influence how we behave; however, it is not an excuse that we can use to get away with saying or doing whatever we want online.</a:t>
            </a:r>
          </a:p>
          <a:p>
            <a:pPr marL="539753" lvl="1" indent="-269876">
              <a:lnSpc>
                <a:spcPts val="3650"/>
              </a:lnSpc>
              <a:buFont typeface="Arial"/>
              <a:buChar char="•"/>
            </a:pPr>
            <a:r>
              <a:rPr lang="en-US" sz="2500">
                <a:solidFill>
                  <a:srgbClr val="303030"/>
                </a:solidFill>
                <a:latin typeface="Agrandir Tight Medium"/>
              </a:rPr>
              <a:t>Important: Abuse and bullying behaviour, on and offline, involves many different factors and can never be justified.</a:t>
            </a:r>
          </a:p>
          <a:p>
            <a:pPr>
              <a:lnSpc>
                <a:spcPts val="3900"/>
              </a:lnSpc>
            </a:pPr>
            <a:endParaRPr lang="en-US" sz="2500">
              <a:solidFill>
                <a:srgbClr val="303030"/>
              </a:solidFill>
              <a:latin typeface="Agrandir Tight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43180" y="0"/>
                  </a:moveTo>
                  <a:lnTo>
                    <a:pt x="2365116" y="0"/>
                  </a:lnTo>
                  <a:cubicBezTo>
                    <a:pt x="2388964" y="0"/>
                    <a:pt x="2408296" y="19332"/>
                    <a:pt x="2408296" y="43180"/>
                  </a:cubicBezTo>
                  <a:lnTo>
                    <a:pt x="2408296" y="2666153"/>
                  </a:lnTo>
                  <a:cubicBezTo>
                    <a:pt x="2408296" y="2677605"/>
                    <a:pt x="2403747" y="2688588"/>
                    <a:pt x="2395649" y="2696686"/>
                  </a:cubicBezTo>
                  <a:cubicBezTo>
                    <a:pt x="2387551" y="2704784"/>
                    <a:pt x="2376568" y="2709333"/>
                    <a:pt x="2365116" y="2709333"/>
                  </a:cubicBezTo>
                  <a:lnTo>
                    <a:pt x="43180" y="2709333"/>
                  </a:lnTo>
                  <a:cubicBezTo>
                    <a:pt x="19332" y="2709333"/>
                    <a:pt x="0" y="2690001"/>
                    <a:pt x="0" y="2666153"/>
                  </a:cubicBezTo>
                  <a:lnTo>
                    <a:pt x="0" y="43180"/>
                  </a:lnTo>
                  <a:cubicBezTo>
                    <a:pt x="0" y="19332"/>
                    <a:pt x="19332" y="0"/>
                    <a:pt x="43180" y="0"/>
                  </a:cubicBezTo>
                  <a:close/>
                </a:path>
              </a:pathLst>
            </a:custGeom>
            <a:solidFill>
              <a:srgbClr val="FAC959"/>
            </a:soli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FAC959"/>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3716000" y="1196031"/>
            <a:ext cx="3729497" cy="3854327"/>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7161" r="-76578"/>
              </a:stretch>
            </a:blipFill>
          </p:spPr>
        </p:sp>
      </p:grpSp>
      <p:grpSp>
        <p:nvGrpSpPr>
          <p:cNvPr id="10" name="Group 10"/>
          <p:cNvGrpSpPr>
            <a:grpSpLocks noChangeAspect="1"/>
          </p:cNvGrpSpPr>
          <p:nvPr/>
        </p:nvGrpSpPr>
        <p:grpSpPr>
          <a:xfrm>
            <a:off x="9986503" y="5236642"/>
            <a:ext cx="3729497" cy="3854327"/>
            <a:chOff x="0" y="0"/>
            <a:chExt cx="6362700" cy="6575666"/>
          </a:xfrm>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3795" r="-23795"/>
              </a:stretch>
            </a:blipFill>
          </p:spPr>
        </p:sp>
      </p:grpSp>
      <p:sp>
        <p:nvSpPr>
          <p:cNvPr id="12" name="Freeform 12"/>
          <p:cNvSpPr/>
          <p:nvPr/>
        </p:nvSpPr>
        <p:spPr>
          <a:xfrm>
            <a:off x="11084587" y="2700634"/>
            <a:ext cx="1248180" cy="1248180"/>
          </a:xfrm>
          <a:custGeom>
            <a:avLst/>
            <a:gdLst/>
            <a:ahLst/>
            <a:cxnLst/>
            <a:rect l="l" t="t" r="r" b="b"/>
            <a:pathLst>
              <a:path w="1248180" h="1248180">
                <a:moveTo>
                  <a:pt x="0" y="0"/>
                </a:moveTo>
                <a:lnTo>
                  <a:pt x="1248180" y="0"/>
                </a:lnTo>
                <a:lnTo>
                  <a:pt x="1248180" y="1248179"/>
                </a:lnTo>
                <a:lnTo>
                  <a:pt x="0" y="124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flipH="1">
            <a:off x="14542436" y="8230345"/>
            <a:ext cx="3745564" cy="2056655"/>
          </a:xfrm>
          <a:custGeom>
            <a:avLst/>
            <a:gdLst/>
            <a:ahLst/>
            <a:cxnLst/>
            <a:rect l="l" t="t" r="r" b="b"/>
            <a:pathLst>
              <a:path w="3745564" h="2056655">
                <a:moveTo>
                  <a:pt x="3745564" y="0"/>
                </a:moveTo>
                <a:lnTo>
                  <a:pt x="0" y="0"/>
                </a:lnTo>
                <a:lnTo>
                  <a:pt x="0" y="2056655"/>
                </a:lnTo>
                <a:lnTo>
                  <a:pt x="3745564" y="2056655"/>
                </a:lnTo>
                <a:lnTo>
                  <a:pt x="3745564"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1044722" y="517166"/>
            <a:ext cx="5550568" cy="1023069"/>
            <a:chOff x="0" y="0"/>
            <a:chExt cx="7400757" cy="1364092"/>
          </a:xfrm>
        </p:grpSpPr>
        <p:grpSp>
          <p:nvGrpSpPr>
            <p:cNvPr id="15" name="Group 15"/>
            <p:cNvGrpSpPr/>
            <p:nvPr/>
          </p:nvGrpSpPr>
          <p:grpSpPr>
            <a:xfrm>
              <a:off x="0" y="0"/>
              <a:ext cx="7400757" cy="1364092"/>
              <a:chOff x="0" y="0"/>
              <a:chExt cx="1461878" cy="269450"/>
            </a:xfrm>
          </p:grpSpPr>
          <p:sp>
            <p:nvSpPr>
              <p:cNvPr id="16" name="Freeform 16"/>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224062" y="169812"/>
              <a:ext cx="1024468" cy="10244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21" name="Freeform 21"/>
            <p:cNvSpPr/>
            <p:nvPr/>
          </p:nvSpPr>
          <p:spPr>
            <a:xfrm>
              <a:off x="598829" y="544580"/>
              <a:ext cx="274932" cy="274932"/>
            </a:xfrm>
            <a:custGeom>
              <a:avLst/>
              <a:gdLst/>
              <a:ahLst/>
              <a:cxnLst/>
              <a:rect l="l" t="t" r="r" b="b"/>
              <a:pathLst>
                <a:path w="274932" h="274932">
                  <a:moveTo>
                    <a:pt x="0" y="0"/>
                  </a:moveTo>
                  <a:lnTo>
                    <a:pt x="274933" y="0"/>
                  </a:lnTo>
                  <a:lnTo>
                    <a:pt x="274933" y="274932"/>
                  </a:lnTo>
                  <a:lnTo>
                    <a:pt x="0" y="27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1750418" y="454504"/>
              <a:ext cx="5487657" cy="686434"/>
            </a:xfrm>
            <a:prstGeom prst="rect">
              <a:avLst/>
            </a:prstGeom>
          </p:spPr>
          <p:txBody>
            <a:bodyPr lIns="0" tIns="0" rIns="0" bIns="0" rtlCol="0" anchor="t">
              <a:spAutoFit/>
            </a:bodyPr>
            <a:lstStyle/>
            <a:p>
              <a:pPr>
                <a:lnSpc>
                  <a:spcPts val="3299"/>
                </a:lnSpc>
                <a:spcBef>
                  <a:spcPct val="0"/>
                </a:spcBef>
              </a:pPr>
              <a:r>
                <a:rPr lang="en-US" sz="3299" spc="39">
                  <a:solidFill>
                    <a:srgbClr val="FFFFFF"/>
                  </a:solidFill>
                  <a:latin typeface="Agrandir Tight"/>
                </a:rPr>
                <a:t>Activity 4 </a:t>
              </a:r>
            </a:p>
          </p:txBody>
        </p:sp>
      </p:grpSp>
      <p:sp>
        <p:nvSpPr>
          <p:cNvPr id="23" name="TextBox 23"/>
          <p:cNvSpPr txBox="1"/>
          <p:nvPr/>
        </p:nvSpPr>
        <p:spPr>
          <a:xfrm>
            <a:off x="1028700" y="1676664"/>
            <a:ext cx="9609488" cy="1446530"/>
          </a:xfrm>
          <a:prstGeom prst="rect">
            <a:avLst/>
          </a:prstGeom>
        </p:spPr>
        <p:txBody>
          <a:bodyPr lIns="0" tIns="0" rIns="0" bIns="0" rtlCol="0" anchor="t">
            <a:spAutoFit/>
          </a:bodyPr>
          <a:lstStyle/>
          <a:p>
            <a:pPr>
              <a:lnSpc>
                <a:spcPts val="9879"/>
              </a:lnSpc>
            </a:pPr>
            <a:r>
              <a:rPr lang="en-US" sz="7599">
                <a:solidFill>
                  <a:srgbClr val="303030"/>
                </a:solidFill>
                <a:latin typeface="Agrandir Tight Medium"/>
              </a:rPr>
              <a:t>Reflection Journal</a:t>
            </a:r>
          </a:p>
        </p:txBody>
      </p:sp>
      <p:sp>
        <p:nvSpPr>
          <p:cNvPr id="24" name="TextBox 24"/>
          <p:cNvSpPr txBox="1"/>
          <p:nvPr/>
        </p:nvSpPr>
        <p:spPr>
          <a:xfrm>
            <a:off x="1044722" y="3696291"/>
            <a:ext cx="6761248" cy="1038225"/>
          </a:xfrm>
          <a:prstGeom prst="rect">
            <a:avLst/>
          </a:prstGeom>
        </p:spPr>
        <p:txBody>
          <a:bodyPr lIns="0" tIns="0" rIns="0" bIns="0" rtlCol="0" anchor="t">
            <a:spAutoFit/>
          </a:bodyPr>
          <a:lstStyle/>
          <a:p>
            <a:pPr>
              <a:lnSpc>
                <a:spcPts val="3899"/>
              </a:lnSpc>
            </a:pPr>
            <a:r>
              <a:rPr lang="en-US" sz="2999" spc="71">
                <a:solidFill>
                  <a:srgbClr val="303030"/>
                </a:solidFill>
                <a:latin typeface="Agrandir Tight Ultra-Bold"/>
              </a:rPr>
              <a:t>Use the following reflection prompt to reflect on your learning…</a:t>
            </a:r>
          </a:p>
        </p:txBody>
      </p:sp>
      <p:sp>
        <p:nvSpPr>
          <p:cNvPr id="25" name="TextBox 25"/>
          <p:cNvSpPr txBox="1"/>
          <p:nvPr/>
        </p:nvSpPr>
        <p:spPr>
          <a:xfrm>
            <a:off x="1028700" y="5020266"/>
            <a:ext cx="7560542" cy="2958465"/>
          </a:xfrm>
          <a:prstGeom prst="rect">
            <a:avLst/>
          </a:prstGeom>
        </p:spPr>
        <p:txBody>
          <a:bodyPr lIns="0" tIns="0" rIns="0" bIns="0" rtlCol="0" anchor="t">
            <a:spAutoFit/>
          </a:bodyPr>
          <a:lstStyle/>
          <a:p>
            <a:pPr>
              <a:lnSpc>
                <a:spcPts val="4799"/>
              </a:lnSpc>
            </a:pPr>
            <a:r>
              <a:rPr lang="en-US" sz="3199" spc="38">
                <a:solidFill>
                  <a:srgbClr val="303030"/>
                </a:solidFill>
                <a:latin typeface="Agrandir Tight Bold"/>
              </a:rPr>
              <a:t>3-2-1 Reflection</a:t>
            </a:r>
          </a:p>
          <a:p>
            <a:pPr marL="647700" lvl="1" indent="-323850">
              <a:lnSpc>
                <a:spcPts val="4500"/>
              </a:lnSpc>
              <a:buFont typeface="Arial"/>
              <a:buChar char="•"/>
            </a:pPr>
            <a:r>
              <a:rPr lang="en-US" sz="3000" spc="36">
                <a:solidFill>
                  <a:srgbClr val="303030"/>
                </a:solidFill>
                <a:latin typeface="Agrandir Tight"/>
              </a:rPr>
              <a:t>Three things you found out.</a:t>
            </a:r>
          </a:p>
          <a:p>
            <a:pPr marL="647700" lvl="1" indent="-323850">
              <a:lnSpc>
                <a:spcPts val="4500"/>
              </a:lnSpc>
              <a:buFont typeface="Arial"/>
              <a:buChar char="•"/>
            </a:pPr>
            <a:r>
              <a:rPr lang="en-US" sz="3000" spc="36">
                <a:solidFill>
                  <a:srgbClr val="303030"/>
                </a:solidFill>
                <a:latin typeface="Agrandir Tight"/>
              </a:rPr>
              <a:t>Two interesting things.</a:t>
            </a:r>
          </a:p>
          <a:p>
            <a:pPr marL="647700" lvl="1" indent="-323850">
              <a:lnSpc>
                <a:spcPts val="4500"/>
              </a:lnSpc>
              <a:buFont typeface="Arial"/>
              <a:buChar char="•"/>
            </a:pPr>
            <a:r>
              <a:rPr lang="en-US" sz="3000" spc="36">
                <a:solidFill>
                  <a:srgbClr val="303030"/>
                </a:solidFill>
                <a:latin typeface="Agrandir Tight"/>
              </a:rPr>
              <a:t>One question you still have.</a:t>
            </a:r>
          </a:p>
          <a:p>
            <a:pPr>
              <a:lnSpc>
                <a:spcPts val="4500"/>
              </a:lnSpc>
            </a:pPr>
            <a:endParaRPr lang="en-US" sz="3000" spc="36">
              <a:solidFill>
                <a:srgbClr val="303030"/>
              </a:solidFill>
              <a:latin typeface="Agrandir T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182844" y="3239295"/>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17662" r="-17662"/>
              </a:stretch>
            </a:blipFill>
          </p:spPr>
        </p:sp>
      </p:grpSp>
      <p:grpSp>
        <p:nvGrpSpPr>
          <p:cNvPr id="7" name="Group 7"/>
          <p:cNvGrpSpPr/>
          <p:nvPr/>
        </p:nvGrpSpPr>
        <p:grpSpPr>
          <a:xfrm>
            <a:off x="1028700" y="3190658"/>
            <a:ext cx="9532073" cy="5295007"/>
            <a:chOff x="0" y="0"/>
            <a:chExt cx="2510505" cy="1394570"/>
          </a:xfrm>
        </p:grpSpPr>
        <p:sp>
          <p:nvSpPr>
            <p:cNvPr id="8" name="Freeform 8"/>
            <p:cNvSpPr/>
            <p:nvPr/>
          </p:nvSpPr>
          <p:spPr>
            <a:xfrm>
              <a:off x="0" y="0"/>
              <a:ext cx="2510505" cy="1394570"/>
            </a:xfrm>
            <a:custGeom>
              <a:avLst/>
              <a:gdLst/>
              <a:ahLst/>
              <a:cxnLst/>
              <a:rect l="l" t="t" r="r" b="b"/>
              <a:pathLst>
                <a:path w="2510505" h="1394570">
                  <a:moveTo>
                    <a:pt x="41422" y="0"/>
                  </a:moveTo>
                  <a:lnTo>
                    <a:pt x="2469083" y="0"/>
                  </a:lnTo>
                  <a:cubicBezTo>
                    <a:pt x="2491960" y="0"/>
                    <a:pt x="2510505" y="18545"/>
                    <a:pt x="2510505" y="41422"/>
                  </a:cubicBezTo>
                  <a:lnTo>
                    <a:pt x="2510505" y="1353148"/>
                  </a:lnTo>
                  <a:cubicBezTo>
                    <a:pt x="2510505" y="1364134"/>
                    <a:pt x="2506141" y="1374669"/>
                    <a:pt x="2498373" y="1382438"/>
                  </a:cubicBezTo>
                  <a:cubicBezTo>
                    <a:pt x="2490605" y="1390206"/>
                    <a:pt x="2480069" y="1394570"/>
                    <a:pt x="2469083" y="1394570"/>
                  </a:cubicBezTo>
                  <a:lnTo>
                    <a:pt x="41422" y="1394570"/>
                  </a:lnTo>
                  <a:cubicBezTo>
                    <a:pt x="18545" y="1394570"/>
                    <a:pt x="0" y="1376025"/>
                    <a:pt x="0" y="1353148"/>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Lesson 4: Showing Empathy</a:t>
            </a:r>
          </a:p>
        </p:txBody>
      </p:sp>
      <p:sp>
        <p:nvSpPr>
          <p:cNvPr id="11" name="TextBox 11"/>
          <p:cNvSpPr txBox="1"/>
          <p:nvPr/>
        </p:nvSpPr>
        <p:spPr>
          <a:xfrm>
            <a:off x="1784136" y="4009362"/>
            <a:ext cx="8021201" cy="4038600"/>
          </a:xfrm>
          <a:prstGeom prst="rect">
            <a:avLst/>
          </a:prstGeom>
        </p:spPr>
        <p:txBody>
          <a:bodyPr lIns="0" tIns="0" rIns="0" bIns="0" rtlCol="0" anchor="t">
            <a:spAutoFit/>
          </a:bodyPr>
          <a:lstStyle/>
          <a:p>
            <a:pPr>
              <a:lnSpc>
                <a:spcPts val="3900"/>
              </a:lnSpc>
            </a:pPr>
            <a:r>
              <a:rPr lang="en-US" sz="3000">
                <a:solidFill>
                  <a:srgbClr val="303030"/>
                </a:solidFill>
                <a:latin typeface="Agrandir Tight Medium"/>
              </a:rPr>
              <a:t>Aim</a:t>
            </a:r>
          </a:p>
          <a:p>
            <a:pPr marL="647700" lvl="1" indent="-323850">
              <a:lnSpc>
                <a:spcPts val="3900"/>
              </a:lnSpc>
              <a:buFont typeface="Arial"/>
              <a:buChar char="•"/>
            </a:pPr>
            <a:r>
              <a:rPr lang="en-US" sz="3000">
                <a:solidFill>
                  <a:srgbClr val="303030"/>
                </a:solidFill>
                <a:latin typeface="Agrandir Tight Medium"/>
              </a:rPr>
              <a:t>Consider how empathising with others can enable us to prevent and respond to bullying behaviour, both online and in person.</a:t>
            </a:r>
          </a:p>
          <a:p>
            <a:pPr marL="647700" lvl="1" indent="-323850">
              <a:lnSpc>
                <a:spcPts val="3900"/>
              </a:lnSpc>
              <a:buFont typeface="Arial"/>
              <a:buChar char="•"/>
            </a:pPr>
            <a:r>
              <a:rPr lang="en-US" sz="3000">
                <a:solidFill>
                  <a:srgbClr val="303030"/>
                </a:solidFill>
                <a:latin typeface="Agrandir Tight Medium"/>
              </a:rPr>
              <a:t>Understand the importance of showing empathy in our online interactions and ways that empathy can be expressed.</a:t>
            </a:r>
          </a:p>
          <a:p>
            <a:pPr>
              <a:lnSpc>
                <a:spcPts val="3900"/>
              </a:lnSpc>
            </a:pPr>
            <a:endParaRPr lang="en-US" sz="3000">
              <a:solidFill>
                <a:srgbClr val="303030"/>
              </a:solidFill>
              <a:latin typeface="Agrandir Tight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028700" y="3008649"/>
            <a:ext cx="4134103" cy="4269702"/>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63049" r="-63049"/>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9A5F2"/>
            </a:solidFill>
          </p:spPr>
        </p:sp>
      </p:grpSp>
      <p:grpSp>
        <p:nvGrpSpPr>
          <p:cNvPr id="8" name="Group 8"/>
          <p:cNvGrpSpPr/>
          <p:nvPr/>
        </p:nvGrpSpPr>
        <p:grpSpPr>
          <a:xfrm>
            <a:off x="8775833" y="3371982"/>
            <a:ext cx="8483467" cy="6631843"/>
            <a:chOff x="0" y="0"/>
            <a:chExt cx="2234329" cy="1746658"/>
          </a:xfrm>
        </p:grpSpPr>
        <p:sp>
          <p:nvSpPr>
            <p:cNvPr id="9" name="Freeform 9"/>
            <p:cNvSpPr/>
            <p:nvPr/>
          </p:nvSpPr>
          <p:spPr>
            <a:xfrm>
              <a:off x="0" y="0"/>
              <a:ext cx="2234329" cy="1746658"/>
            </a:xfrm>
            <a:custGeom>
              <a:avLst/>
              <a:gdLst/>
              <a:ahLst/>
              <a:cxnLst/>
              <a:rect l="l" t="t" r="r" b="b"/>
              <a:pathLst>
                <a:path w="2234329" h="1746658">
                  <a:moveTo>
                    <a:pt x="46542" y="0"/>
                  </a:moveTo>
                  <a:lnTo>
                    <a:pt x="2187787" y="0"/>
                  </a:lnTo>
                  <a:cubicBezTo>
                    <a:pt x="2213491" y="0"/>
                    <a:pt x="2234329" y="20838"/>
                    <a:pt x="2234329" y="46542"/>
                  </a:cubicBezTo>
                  <a:lnTo>
                    <a:pt x="2234329" y="1700116"/>
                  </a:lnTo>
                  <a:cubicBezTo>
                    <a:pt x="2234329" y="1725821"/>
                    <a:pt x="2213491" y="1746658"/>
                    <a:pt x="2187787" y="1746658"/>
                  </a:cubicBezTo>
                  <a:lnTo>
                    <a:pt x="46542" y="1746658"/>
                  </a:lnTo>
                  <a:cubicBezTo>
                    <a:pt x="20838" y="1746658"/>
                    <a:pt x="0" y="1725821"/>
                    <a:pt x="0" y="1700116"/>
                  </a:cubicBezTo>
                  <a:lnTo>
                    <a:pt x="0" y="46542"/>
                  </a:lnTo>
                  <a:cubicBezTo>
                    <a:pt x="0" y="20838"/>
                    <a:pt x="20838" y="0"/>
                    <a:pt x="46542" y="0"/>
                  </a:cubicBezTo>
                  <a:close/>
                </a:path>
              </a:pathLst>
            </a:custGeom>
            <a:solidFill>
              <a:srgbClr val="FFFFFF"/>
            </a:solidFill>
            <a:ln w="28575" cap="rnd">
              <a:solidFill>
                <a:srgbClr val="303030"/>
              </a:solidFill>
              <a:prstDash val="solid"/>
              <a:round/>
            </a:ln>
          </p:spPr>
        </p:sp>
        <p:sp>
          <p:nvSpPr>
            <p:cNvPr id="10" name="TextBox 10"/>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1028700" y="7657558"/>
            <a:ext cx="6438767" cy="1983643"/>
            <a:chOff x="0" y="0"/>
            <a:chExt cx="1695807" cy="522441"/>
          </a:xfrm>
        </p:grpSpPr>
        <p:sp>
          <p:nvSpPr>
            <p:cNvPr id="12" name="Freeform 12"/>
            <p:cNvSpPr/>
            <p:nvPr/>
          </p:nvSpPr>
          <p:spPr>
            <a:xfrm>
              <a:off x="0" y="0"/>
              <a:ext cx="1695807" cy="522441"/>
            </a:xfrm>
            <a:custGeom>
              <a:avLst/>
              <a:gdLst/>
              <a:ahLst/>
              <a:cxnLst/>
              <a:rect l="l" t="t" r="r" b="b"/>
              <a:pathLst>
                <a:path w="1695807" h="522441">
                  <a:moveTo>
                    <a:pt x="61322" y="0"/>
                  </a:moveTo>
                  <a:lnTo>
                    <a:pt x="1634485" y="0"/>
                  </a:lnTo>
                  <a:cubicBezTo>
                    <a:pt x="1650749" y="0"/>
                    <a:pt x="1666346" y="6461"/>
                    <a:pt x="1677846" y="17961"/>
                  </a:cubicBezTo>
                  <a:cubicBezTo>
                    <a:pt x="1689346" y="29461"/>
                    <a:pt x="1695807" y="45058"/>
                    <a:pt x="1695807" y="61322"/>
                  </a:cubicBezTo>
                  <a:lnTo>
                    <a:pt x="1695807" y="461119"/>
                  </a:lnTo>
                  <a:cubicBezTo>
                    <a:pt x="1695807" y="477383"/>
                    <a:pt x="1689346" y="492980"/>
                    <a:pt x="1677846" y="504480"/>
                  </a:cubicBezTo>
                  <a:cubicBezTo>
                    <a:pt x="1666346" y="515980"/>
                    <a:pt x="1650749" y="522441"/>
                    <a:pt x="1634485" y="522441"/>
                  </a:cubicBezTo>
                  <a:lnTo>
                    <a:pt x="61322" y="522441"/>
                  </a:lnTo>
                  <a:cubicBezTo>
                    <a:pt x="45058" y="522441"/>
                    <a:pt x="29461" y="515980"/>
                    <a:pt x="17961" y="504480"/>
                  </a:cubicBezTo>
                  <a:cubicBezTo>
                    <a:pt x="6461" y="492980"/>
                    <a:pt x="0" y="477383"/>
                    <a:pt x="0" y="461119"/>
                  </a:cubicBezTo>
                  <a:lnTo>
                    <a:pt x="0" y="61322"/>
                  </a:lnTo>
                  <a:cubicBezTo>
                    <a:pt x="0" y="45058"/>
                    <a:pt x="6461" y="29461"/>
                    <a:pt x="17961" y="17961"/>
                  </a:cubicBezTo>
                  <a:cubicBezTo>
                    <a:pt x="29461" y="6461"/>
                    <a:pt x="45058" y="0"/>
                    <a:pt x="61322" y="0"/>
                  </a:cubicBezTo>
                  <a:close/>
                </a:path>
              </a:pathLst>
            </a:custGeom>
            <a:solidFill>
              <a:srgbClr val="FFFFFF"/>
            </a:solidFill>
            <a:ln w="28575" cap="rnd">
              <a:solidFill>
                <a:srgbClr val="303030"/>
              </a:solidFill>
              <a:prstDash val="solid"/>
              <a:round/>
            </a:ln>
          </p:spPr>
        </p:sp>
        <p:sp>
          <p:nvSpPr>
            <p:cNvPr id="13" name="TextBox 13"/>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4" name="TextBox 14"/>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What is Empathy?</a:t>
            </a:r>
          </a:p>
        </p:txBody>
      </p:sp>
      <p:sp>
        <p:nvSpPr>
          <p:cNvPr id="15" name="TextBox 15"/>
          <p:cNvSpPr txBox="1"/>
          <p:nvPr/>
        </p:nvSpPr>
        <p:spPr>
          <a:xfrm>
            <a:off x="9095600" y="3554095"/>
            <a:ext cx="7843932" cy="6776935"/>
          </a:xfrm>
          <a:prstGeom prst="rect">
            <a:avLst/>
          </a:prstGeom>
        </p:spPr>
        <p:txBody>
          <a:bodyPr lIns="0" tIns="0" rIns="0" bIns="0" rtlCol="0" anchor="t">
            <a:spAutoFit/>
          </a:bodyPr>
          <a:lstStyle/>
          <a:p>
            <a:pPr algn="ctr">
              <a:lnSpc>
                <a:spcPts val="3780"/>
              </a:lnSpc>
            </a:pPr>
            <a:r>
              <a:rPr lang="en-US" sz="2700">
                <a:solidFill>
                  <a:srgbClr val="303030"/>
                </a:solidFill>
                <a:latin typeface="Agrandir Tight Bold"/>
              </a:rPr>
              <a:t>Answer the following questions after watching  Dr. Brené Brown discuss the difference between sympathy and empathy. </a:t>
            </a:r>
          </a:p>
          <a:p>
            <a:pPr algn="ctr">
              <a:lnSpc>
                <a:spcPts val="700"/>
              </a:lnSpc>
            </a:pPr>
            <a:endParaRPr lang="en-US" sz="2700">
              <a:solidFill>
                <a:srgbClr val="303030"/>
              </a:solidFill>
              <a:latin typeface="Agrandir Tight Bold"/>
            </a:endParaRPr>
          </a:p>
          <a:p>
            <a:pPr algn="ctr">
              <a:lnSpc>
                <a:spcPts val="3780"/>
              </a:lnSpc>
            </a:pPr>
            <a:r>
              <a:rPr lang="en-US" sz="2700">
                <a:solidFill>
                  <a:srgbClr val="303030"/>
                </a:solidFill>
                <a:latin typeface="Agrandir Tight"/>
              </a:rPr>
              <a:t>1. Write down anything that Dr. Brené Brown says that rings true for you, and/or note anything that you are unsure or unclear about.</a:t>
            </a:r>
          </a:p>
          <a:p>
            <a:pPr algn="ctr">
              <a:lnSpc>
                <a:spcPts val="3780"/>
              </a:lnSpc>
            </a:pPr>
            <a:r>
              <a:rPr lang="en-US" sz="2700">
                <a:solidFill>
                  <a:srgbClr val="303030"/>
                </a:solidFill>
                <a:latin typeface="Agrandir Tight"/>
              </a:rPr>
              <a:t>2. What is the main message that you’ve taken away from this video?</a:t>
            </a:r>
          </a:p>
          <a:p>
            <a:pPr algn="ctr">
              <a:lnSpc>
                <a:spcPts val="3780"/>
              </a:lnSpc>
            </a:pPr>
            <a:r>
              <a:rPr lang="en-US" sz="2700">
                <a:solidFill>
                  <a:srgbClr val="303030"/>
                </a:solidFill>
                <a:latin typeface="Agrandir Tight"/>
              </a:rPr>
              <a:t>3. Think about a time when someone showed you empathy (you don’t need to share this with the class) and what did the person say or do? Is it sometimes possible to also show empathy through our body language and by being silent?</a:t>
            </a:r>
          </a:p>
          <a:p>
            <a:pPr algn="ctr">
              <a:lnSpc>
                <a:spcPts val="3640"/>
              </a:lnSpc>
            </a:pPr>
            <a:endParaRPr lang="en-US" sz="2700">
              <a:solidFill>
                <a:srgbClr val="303030"/>
              </a:solidFill>
              <a:latin typeface="Agrandir Tight"/>
            </a:endParaRPr>
          </a:p>
          <a:p>
            <a:pPr algn="ctr">
              <a:lnSpc>
                <a:spcPts val="3640"/>
              </a:lnSpc>
            </a:pPr>
            <a:r>
              <a:rPr lang="en-US" sz="2600">
                <a:solidFill>
                  <a:srgbClr val="303030"/>
                </a:solidFill>
                <a:latin typeface="Agrandir Tight Bold"/>
              </a:rPr>
              <a:t> </a:t>
            </a:r>
          </a:p>
        </p:txBody>
      </p:sp>
      <p:sp>
        <p:nvSpPr>
          <p:cNvPr id="16" name="TextBox 16"/>
          <p:cNvSpPr txBox="1"/>
          <p:nvPr/>
        </p:nvSpPr>
        <p:spPr>
          <a:xfrm>
            <a:off x="1253575" y="7907001"/>
            <a:ext cx="5989017" cy="1361911"/>
          </a:xfrm>
          <a:prstGeom prst="rect">
            <a:avLst/>
          </a:prstGeom>
        </p:spPr>
        <p:txBody>
          <a:bodyPr lIns="0" tIns="0" rIns="0" bIns="0" rtlCol="0" anchor="t">
            <a:spAutoFit/>
          </a:bodyPr>
          <a:lstStyle/>
          <a:p>
            <a:pPr algn="ctr">
              <a:lnSpc>
                <a:spcPts val="3640"/>
              </a:lnSpc>
            </a:pPr>
            <a:r>
              <a:rPr lang="en-US" sz="2400" dirty="0">
                <a:solidFill>
                  <a:srgbClr val="303030"/>
                </a:solidFill>
                <a:latin typeface="Agrandir Tight Bold"/>
              </a:rPr>
              <a:t>Watch Dr. </a:t>
            </a:r>
            <a:r>
              <a:rPr lang="en-US" sz="2400" dirty="0" err="1">
                <a:solidFill>
                  <a:srgbClr val="303030"/>
                </a:solidFill>
                <a:latin typeface="Agrandir Tight Bold"/>
              </a:rPr>
              <a:t>Brené</a:t>
            </a:r>
            <a:r>
              <a:rPr lang="en-US" sz="2400" dirty="0">
                <a:solidFill>
                  <a:srgbClr val="303030"/>
                </a:solidFill>
                <a:latin typeface="Agrandir Tight Bold"/>
              </a:rPr>
              <a:t> Brown discuss Empathy here: https://</a:t>
            </a:r>
            <a:r>
              <a:rPr lang="en-US" sz="2400" dirty="0" err="1">
                <a:solidFill>
                  <a:srgbClr val="303030"/>
                </a:solidFill>
                <a:latin typeface="Agrandir Tight Bold"/>
              </a:rPr>
              <a:t>www.youtube.com</a:t>
            </a:r>
            <a:r>
              <a:rPr lang="en-US" sz="2400" dirty="0">
                <a:solidFill>
                  <a:srgbClr val="303030"/>
                </a:solidFill>
                <a:latin typeface="Agrandir Tight Bold"/>
              </a:rPr>
              <a:t>/</a:t>
            </a:r>
            <a:r>
              <a:rPr lang="en-US" sz="2400" dirty="0" err="1">
                <a:solidFill>
                  <a:srgbClr val="303030"/>
                </a:solidFill>
                <a:latin typeface="Agrandir Tight Bold"/>
              </a:rPr>
              <a:t>watch?v</a:t>
            </a:r>
            <a:r>
              <a:rPr lang="en-US" sz="2400" dirty="0">
                <a:solidFill>
                  <a:srgbClr val="303030"/>
                </a:solidFill>
                <a:latin typeface="Agrandir Tight Bold"/>
              </a:rPr>
              <a:t>=HznVuCVQd10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371982"/>
            <a:ext cx="9499467" cy="6225443"/>
            <a:chOff x="0" y="0"/>
            <a:chExt cx="2501917" cy="1639623"/>
          </a:xfrm>
        </p:grpSpPr>
        <p:sp>
          <p:nvSpPr>
            <p:cNvPr id="6" name="Freeform 6"/>
            <p:cNvSpPr/>
            <p:nvPr/>
          </p:nvSpPr>
          <p:spPr>
            <a:xfrm>
              <a:off x="0" y="0"/>
              <a:ext cx="2501917" cy="1639623"/>
            </a:xfrm>
            <a:custGeom>
              <a:avLst/>
              <a:gdLst/>
              <a:ahLst/>
              <a:cxnLst/>
              <a:rect l="l" t="t" r="r" b="b"/>
              <a:pathLst>
                <a:path w="2501917" h="1639623">
                  <a:moveTo>
                    <a:pt x="41564" y="0"/>
                  </a:moveTo>
                  <a:lnTo>
                    <a:pt x="2460353" y="0"/>
                  </a:lnTo>
                  <a:cubicBezTo>
                    <a:pt x="2483308" y="0"/>
                    <a:pt x="2501917" y="18609"/>
                    <a:pt x="2501917" y="41564"/>
                  </a:cubicBezTo>
                  <a:lnTo>
                    <a:pt x="2501917" y="1598059"/>
                  </a:lnTo>
                  <a:cubicBezTo>
                    <a:pt x="2501917" y="1621014"/>
                    <a:pt x="2483308" y="1639623"/>
                    <a:pt x="2460353" y="1639623"/>
                  </a:cubicBezTo>
                  <a:lnTo>
                    <a:pt x="41564" y="1639623"/>
                  </a:lnTo>
                  <a:cubicBezTo>
                    <a:pt x="18609" y="1639623"/>
                    <a:pt x="0" y="1621014"/>
                    <a:pt x="0" y="1598059"/>
                  </a:cubicBezTo>
                  <a:lnTo>
                    <a:pt x="0" y="41564"/>
                  </a:lnTo>
                  <a:cubicBezTo>
                    <a:pt x="0" y="18609"/>
                    <a:pt x="18609" y="0"/>
                    <a:pt x="41564"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1687804" y="3371982"/>
            <a:ext cx="4632552" cy="6225443"/>
            <a:chOff x="0" y="0"/>
            <a:chExt cx="3663950" cy="4923790"/>
          </a:xfrm>
        </p:grpSpPr>
        <p:sp>
          <p:nvSpPr>
            <p:cNvPr id="9" name="Freeform 9"/>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2143" b="-2143"/>
              </a:stretch>
            </a:blipFill>
          </p:spPr>
        </p:sp>
        <p:sp>
          <p:nvSpPr>
            <p:cNvPr id="10" name="Freeform 10"/>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271FF"/>
            </a:solidFill>
          </p:spPr>
        </p:sp>
      </p:grpSp>
      <p:sp>
        <p:nvSpPr>
          <p:cNvPr id="11" name="TextBox 11"/>
          <p:cNvSpPr txBox="1"/>
          <p:nvPr/>
        </p:nvSpPr>
        <p:spPr>
          <a:xfrm>
            <a:off x="1629598" y="1310623"/>
            <a:ext cx="13663930" cy="176530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Empathy vs Sympathy</a:t>
            </a:r>
          </a:p>
          <a:p>
            <a:pPr>
              <a:lnSpc>
                <a:spcPts val="6500"/>
              </a:lnSpc>
            </a:pPr>
            <a:endParaRPr lang="en-US" sz="5000">
              <a:solidFill>
                <a:srgbClr val="303030"/>
              </a:solidFill>
              <a:latin typeface="Agrandir Tight Medium"/>
            </a:endParaRPr>
          </a:p>
        </p:txBody>
      </p:sp>
      <p:sp>
        <p:nvSpPr>
          <p:cNvPr id="12" name="TextBox 12"/>
          <p:cNvSpPr txBox="1"/>
          <p:nvPr/>
        </p:nvSpPr>
        <p:spPr>
          <a:xfrm>
            <a:off x="1462768" y="3712845"/>
            <a:ext cx="8631332" cy="6498590"/>
          </a:xfrm>
          <a:prstGeom prst="rect">
            <a:avLst/>
          </a:prstGeom>
        </p:spPr>
        <p:txBody>
          <a:bodyPr lIns="0" tIns="0" rIns="0" bIns="0" rtlCol="0" anchor="t">
            <a:spAutoFit/>
          </a:bodyPr>
          <a:lstStyle/>
          <a:p>
            <a:pPr algn="ctr">
              <a:lnSpc>
                <a:spcPts val="4480"/>
              </a:lnSpc>
            </a:pPr>
            <a:r>
              <a:rPr lang="en-US" sz="3200">
                <a:solidFill>
                  <a:srgbClr val="303030"/>
                </a:solidFill>
                <a:latin typeface="Agrandir Tight Bold"/>
              </a:rPr>
              <a:t>Empathy = feeling WITH someone. </a:t>
            </a:r>
          </a:p>
          <a:p>
            <a:pPr algn="ctr">
              <a:lnSpc>
                <a:spcPts val="4480"/>
              </a:lnSpc>
            </a:pPr>
            <a:r>
              <a:rPr lang="en-US" sz="3200">
                <a:solidFill>
                  <a:srgbClr val="303030"/>
                </a:solidFill>
                <a:latin typeface="Agrandir Tight"/>
              </a:rPr>
              <a:t>The definition of empathy is the ability to be aware of, understanding of, and sensitive to another person’s feelings and thoughts without having had the same experience.</a:t>
            </a:r>
          </a:p>
          <a:p>
            <a:pPr algn="ctr">
              <a:lnSpc>
                <a:spcPts val="4480"/>
              </a:lnSpc>
            </a:pPr>
            <a:endParaRPr lang="en-US" sz="3200">
              <a:solidFill>
                <a:srgbClr val="303030"/>
              </a:solidFill>
              <a:latin typeface="Agrandir Tight"/>
            </a:endParaRPr>
          </a:p>
          <a:p>
            <a:pPr algn="ctr">
              <a:lnSpc>
                <a:spcPts val="4480"/>
              </a:lnSpc>
            </a:pPr>
            <a:r>
              <a:rPr lang="en-US" sz="3200">
                <a:solidFill>
                  <a:srgbClr val="303030"/>
                </a:solidFill>
                <a:latin typeface="Agrandir Tight Bold"/>
              </a:rPr>
              <a:t>Sympathy = feeling sorry FOR someone. </a:t>
            </a:r>
          </a:p>
          <a:p>
            <a:pPr algn="ctr">
              <a:lnSpc>
                <a:spcPts val="4480"/>
              </a:lnSpc>
            </a:pPr>
            <a:r>
              <a:rPr lang="en-US" sz="3200">
                <a:solidFill>
                  <a:srgbClr val="303030"/>
                </a:solidFill>
                <a:latin typeface="Agrandir Tight"/>
              </a:rPr>
              <a:t>The definition of sympathy is a feeling of pity and sorry for someone’s misfortune.</a:t>
            </a:r>
          </a:p>
          <a:p>
            <a:pPr algn="ctr">
              <a:lnSpc>
                <a:spcPts val="3640"/>
              </a:lnSpc>
            </a:pPr>
            <a:endParaRPr lang="en-US" sz="3200">
              <a:solidFill>
                <a:srgbClr val="303030"/>
              </a:solidFill>
              <a:latin typeface="Agrandir Tight"/>
            </a:endParaRPr>
          </a:p>
          <a:p>
            <a:pPr algn="ctr">
              <a:lnSpc>
                <a:spcPts val="3640"/>
              </a:lnSpc>
            </a:pPr>
            <a:endParaRPr lang="en-US" sz="3200">
              <a:solidFill>
                <a:srgbClr val="303030"/>
              </a:solidFill>
              <a:latin typeface="Agrandir Tight"/>
            </a:endParaRPr>
          </a:p>
          <a:p>
            <a:pPr algn="ctr">
              <a:lnSpc>
                <a:spcPts val="3640"/>
              </a:lnSpc>
            </a:pPr>
            <a:r>
              <a:rPr lang="en-US" sz="2600">
                <a:solidFill>
                  <a:srgbClr val="303030"/>
                </a:solidFill>
                <a:latin typeface="Agrandir Tight Bold"/>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5CE1E6">
                <a:alpha val="100000"/>
              </a:srgbClr>
            </a:gs>
          </a:gsLst>
          <a:lin ang="0"/>
        </a:gra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3258704"/>
          <a:ext cx="16221074" cy="5491596"/>
        </p:xfrm>
        <a:graphic>
          <a:graphicData uri="http://schemas.openxmlformats.org/drawingml/2006/table">
            <a:tbl>
              <a:tblPr/>
              <a:tblGrid>
                <a:gridCol w="8110537">
                  <a:extLst>
                    <a:ext uri="{9D8B030D-6E8A-4147-A177-3AD203B41FA5}">
                      <a16:colId xmlns:a16="http://schemas.microsoft.com/office/drawing/2014/main" val="20000"/>
                    </a:ext>
                  </a:extLst>
                </a:gridCol>
                <a:gridCol w="8110537">
                  <a:extLst>
                    <a:ext uri="{9D8B030D-6E8A-4147-A177-3AD203B41FA5}">
                      <a16:colId xmlns:a16="http://schemas.microsoft.com/office/drawing/2014/main" val="20001"/>
                    </a:ext>
                  </a:extLst>
                </a:gridCol>
              </a:tblGrid>
              <a:tr h="2745798">
                <a:tc>
                  <a:txBody>
                    <a:bodyPr/>
                    <a:lstStyle/>
                    <a:p>
                      <a:pPr algn="ctr">
                        <a:lnSpc>
                          <a:spcPts val="1960"/>
                        </a:lnSpc>
                        <a:defRPr/>
                      </a:pPr>
                      <a:endParaRPr lang="en-US" sz="1100"/>
                    </a:p>
                  </a:txBody>
                  <a:tcPr marL="190500" marR="190500" marT="190500" marB="190500" anchor="ctr">
                    <a:lnL w="28575" cap="flat" cmpd="sng" algn="ctr">
                      <a:solidFill>
                        <a:srgbClr val="303030"/>
                      </a:solidFill>
                      <a:prstDash val="solid"/>
                      <a:round/>
                      <a:headEnd type="none" w="med" len="med"/>
                      <a:tailEnd type="none" w="med" len="med"/>
                    </a:lnL>
                    <a:lnR w="28575" cap="flat" cmpd="sng" algn="ctr">
                      <a:solidFill>
                        <a:srgbClr val="303030"/>
                      </a:solidFill>
                      <a:prstDash val="solid"/>
                      <a:round/>
                      <a:headEnd type="none" w="med" len="med"/>
                      <a:tailEnd type="none" w="med" len="med"/>
                    </a:lnR>
                    <a:lnT w="28575" cap="flat" cmpd="sng" algn="ctr">
                      <a:solidFill>
                        <a:srgbClr val="303030"/>
                      </a:solidFill>
                      <a:prstDash val="solid"/>
                      <a:round/>
                      <a:headEnd type="none" w="med" len="med"/>
                      <a:tailEnd type="none" w="med" len="med"/>
                    </a:lnT>
                    <a:lnB w="28575" cap="flat" cmpd="sng" algn="ctr">
                      <a:solidFill>
                        <a:srgbClr val="303030"/>
                      </a:solidFill>
                      <a:prstDash val="solid"/>
                      <a:round/>
                      <a:headEnd type="none" w="med" len="med"/>
                      <a:tailEnd type="none" w="med" len="med"/>
                    </a:lnB>
                    <a:solidFill>
                      <a:srgbClr val="E7E1FF"/>
                    </a:solidFill>
                  </a:tcPr>
                </a:tc>
                <a:tc>
                  <a:txBody>
                    <a:bodyPr/>
                    <a:lstStyle/>
                    <a:p>
                      <a:pPr algn="ctr">
                        <a:lnSpc>
                          <a:spcPts val="1960"/>
                        </a:lnSpc>
                        <a:defRPr/>
                      </a:pPr>
                      <a:endParaRPr lang="en-US" sz="1100"/>
                    </a:p>
                  </a:txBody>
                  <a:tcPr marL="190500" marR="190500" marT="190500" marB="190500" anchor="ctr">
                    <a:lnL w="28575" cap="flat" cmpd="sng" algn="ctr">
                      <a:solidFill>
                        <a:srgbClr val="303030"/>
                      </a:solidFill>
                      <a:prstDash val="solid"/>
                      <a:round/>
                      <a:headEnd type="none" w="med" len="med"/>
                      <a:tailEnd type="none" w="med" len="med"/>
                    </a:lnL>
                    <a:lnR w="28575" cap="flat" cmpd="sng" algn="ctr">
                      <a:solidFill>
                        <a:srgbClr val="303030"/>
                      </a:solidFill>
                      <a:prstDash val="solid"/>
                      <a:round/>
                      <a:headEnd type="none" w="med" len="med"/>
                      <a:tailEnd type="none" w="med" len="med"/>
                    </a:lnR>
                    <a:lnT w="28575" cap="flat" cmpd="sng" algn="ctr">
                      <a:solidFill>
                        <a:srgbClr val="303030"/>
                      </a:solidFill>
                      <a:prstDash val="solid"/>
                      <a:round/>
                      <a:headEnd type="none" w="med" len="med"/>
                      <a:tailEnd type="none" w="med" len="med"/>
                    </a:lnT>
                    <a:lnB w="28575" cap="flat" cmpd="sng" algn="ctr">
                      <a:solidFill>
                        <a:srgbClr val="303030"/>
                      </a:solidFill>
                      <a:prstDash val="solid"/>
                      <a:round/>
                      <a:headEnd type="none" w="med" len="med"/>
                      <a:tailEnd type="none" w="med" len="med"/>
                    </a:lnB>
                    <a:solidFill>
                      <a:srgbClr val="E7E1FF"/>
                    </a:solidFill>
                  </a:tcPr>
                </a:tc>
                <a:extLst>
                  <a:ext uri="{0D108BD9-81ED-4DB2-BD59-A6C34878D82A}">
                    <a16:rowId xmlns:a16="http://schemas.microsoft.com/office/drawing/2014/main" val="10000"/>
                  </a:ext>
                </a:extLst>
              </a:tr>
              <a:tr h="2745798">
                <a:tc>
                  <a:txBody>
                    <a:bodyPr/>
                    <a:lstStyle/>
                    <a:p>
                      <a:pPr algn="ctr">
                        <a:lnSpc>
                          <a:spcPts val="1960"/>
                        </a:lnSpc>
                        <a:defRPr/>
                      </a:pPr>
                      <a:endParaRPr lang="en-US" sz="1100"/>
                    </a:p>
                  </a:txBody>
                  <a:tcPr marL="190500" marR="190500" marT="190500" marB="190500" anchor="ctr">
                    <a:lnL w="28575" cap="flat" cmpd="sng" algn="ctr">
                      <a:solidFill>
                        <a:srgbClr val="303030"/>
                      </a:solidFill>
                      <a:prstDash val="solid"/>
                      <a:round/>
                      <a:headEnd type="none" w="med" len="med"/>
                      <a:tailEnd type="none" w="med" len="med"/>
                    </a:lnL>
                    <a:lnR w="28575" cap="flat" cmpd="sng" algn="ctr">
                      <a:solidFill>
                        <a:srgbClr val="303030"/>
                      </a:solidFill>
                      <a:prstDash val="solid"/>
                      <a:round/>
                      <a:headEnd type="none" w="med" len="med"/>
                      <a:tailEnd type="none" w="med" len="med"/>
                    </a:lnR>
                    <a:lnT w="28575" cap="flat" cmpd="sng" algn="ctr">
                      <a:solidFill>
                        <a:srgbClr val="303030"/>
                      </a:solidFill>
                      <a:prstDash val="solid"/>
                      <a:round/>
                      <a:headEnd type="none" w="med" len="med"/>
                      <a:tailEnd type="none" w="med" len="med"/>
                    </a:lnT>
                    <a:lnB w="28575" cap="flat" cmpd="sng" algn="ctr">
                      <a:solidFill>
                        <a:srgbClr val="303030"/>
                      </a:solidFill>
                      <a:prstDash val="solid"/>
                      <a:round/>
                      <a:headEnd type="none" w="med" len="med"/>
                      <a:tailEnd type="none" w="med" len="med"/>
                    </a:lnB>
                    <a:solidFill>
                      <a:srgbClr val="FFFFFF"/>
                    </a:solidFill>
                  </a:tcPr>
                </a:tc>
                <a:tc>
                  <a:txBody>
                    <a:bodyPr/>
                    <a:lstStyle/>
                    <a:p>
                      <a:pPr algn="ctr">
                        <a:lnSpc>
                          <a:spcPts val="1960"/>
                        </a:lnSpc>
                        <a:defRPr/>
                      </a:pPr>
                      <a:endParaRPr lang="en-US" sz="1100"/>
                    </a:p>
                  </a:txBody>
                  <a:tcPr marL="190500" marR="190500" marT="190500" marB="190500" anchor="ctr">
                    <a:lnL w="28575" cap="flat" cmpd="sng" algn="ctr">
                      <a:solidFill>
                        <a:srgbClr val="303030"/>
                      </a:solidFill>
                      <a:prstDash val="solid"/>
                      <a:round/>
                      <a:headEnd type="none" w="med" len="med"/>
                      <a:tailEnd type="none" w="med" len="med"/>
                    </a:lnL>
                    <a:lnR w="28575" cap="flat" cmpd="sng" algn="ctr">
                      <a:solidFill>
                        <a:srgbClr val="303030"/>
                      </a:solidFill>
                      <a:prstDash val="solid"/>
                      <a:round/>
                      <a:headEnd type="none" w="med" len="med"/>
                      <a:tailEnd type="none" w="med" len="med"/>
                    </a:lnR>
                    <a:lnT w="28575" cap="flat" cmpd="sng" algn="ctr">
                      <a:solidFill>
                        <a:srgbClr val="303030"/>
                      </a:solidFill>
                      <a:prstDash val="solid"/>
                      <a:round/>
                      <a:headEnd type="none" w="med" len="med"/>
                      <a:tailEnd type="none" w="med" len="med"/>
                    </a:lnT>
                    <a:lnB w="28575" cap="flat" cmpd="sng" algn="ctr">
                      <a:solidFill>
                        <a:srgbClr val="30303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pSp>
        <p:nvGrpSpPr>
          <p:cNvPr id="3" name="Group 3"/>
          <p:cNvGrpSpPr/>
          <p:nvPr/>
        </p:nvGrpSpPr>
        <p:grpSpPr>
          <a:xfrm>
            <a:off x="1028700" y="556520"/>
            <a:ext cx="16221075" cy="2324100"/>
            <a:chOff x="0" y="0"/>
            <a:chExt cx="4272217" cy="612109"/>
          </a:xfrm>
        </p:grpSpPr>
        <p:sp>
          <p:nvSpPr>
            <p:cNvPr id="4" name="Freeform 4"/>
            <p:cNvSpPr/>
            <p:nvPr/>
          </p:nvSpPr>
          <p:spPr>
            <a:xfrm>
              <a:off x="0" y="0"/>
              <a:ext cx="4272217" cy="612109"/>
            </a:xfrm>
            <a:custGeom>
              <a:avLst/>
              <a:gdLst/>
              <a:ahLst/>
              <a:cxnLst/>
              <a:rect l="l" t="t" r="r" b="b"/>
              <a:pathLst>
                <a:path w="4272217" h="612109">
                  <a:moveTo>
                    <a:pt x="24341" y="0"/>
                  </a:moveTo>
                  <a:lnTo>
                    <a:pt x="4247876" y="0"/>
                  </a:lnTo>
                  <a:cubicBezTo>
                    <a:pt x="4254332" y="0"/>
                    <a:pt x="4260523" y="2564"/>
                    <a:pt x="4265088" y="7129"/>
                  </a:cubicBezTo>
                  <a:cubicBezTo>
                    <a:pt x="4269653" y="11694"/>
                    <a:pt x="4272217" y="17885"/>
                    <a:pt x="4272217" y="24341"/>
                  </a:cubicBezTo>
                  <a:lnTo>
                    <a:pt x="4272217" y="587768"/>
                  </a:lnTo>
                  <a:cubicBezTo>
                    <a:pt x="4272217" y="601211"/>
                    <a:pt x="4261319" y="612109"/>
                    <a:pt x="4247876" y="612109"/>
                  </a:cubicBezTo>
                  <a:lnTo>
                    <a:pt x="24341" y="612109"/>
                  </a:lnTo>
                  <a:cubicBezTo>
                    <a:pt x="17885" y="612109"/>
                    <a:pt x="11694" y="609544"/>
                    <a:pt x="7129" y="604979"/>
                  </a:cubicBezTo>
                  <a:cubicBezTo>
                    <a:pt x="2564" y="600415"/>
                    <a:pt x="0" y="594223"/>
                    <a:pt x="0" y="587768"/>
                  </a:cubicBezTo>
                  <a:lnTo>
                    <a:pt x="0" y="24341"/>
                  </a:lnTo>
                  <a:cubicBezTo>
                    <a:pt x="0" y="17885"/>
                    <a:pt x="2564" y="11694"/>
                    <a:pt x="7129" y="7129"/>
                  </a:cubicBezTo>
                  <a:cubicBezTo>
                    <a:pt x="11694" y="2564"/>
                    <a:pt x="17885" y="0"/>
                    <a:pt x="24341" y="0"/>
                  </a:cubicBezTo>
                  <a:close/>
                </a:path>
              </a:pathLst>
            </a:custGeom>
            <a:solidFill>
              <a:srgbClr val="FFFFFF"/>
            </a:solidFill>
            <a:ln w="38100" cap="rnd">
              <a:solidFill>
                <a:srgbClr val="000000"/>
              </a:solidFill>
              <a:prstDash val="solid"/>
              <a:round/>
            </a:ln>
          </p:spPr>
        </p:sp>
        <p:sp>
          <p:nvSpPr>
            <p:cNvPr id="5" name="TextBox 5"/>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606125" y="660400"/>
            <a:ext cx="14035424" cy="275590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Potential Barriers to Showing Empathy Online </a:t>
            </a:r>
          </a:p>
          <a:p>
            <a:pPr>
              <a:lnSpc>
                <a:spcPts val="3900"/>
              </a:lnSpc>
            </a:pPr>
            <a:r>
              <a:rPr lang="en-US" sz="3000">
                <a:solidFill>
                  <a:srgbClr val="303030"/>
                </a:solidFill>
                <a:latin typeface="Agrandir Tight Medium"/>
              </a:rPr>
              <a:t>What cues help us to tell how someone is feeling when we speak face-to-face versus through text messaging?</a:t>
            </a:r>
          </a:p>
          <a:p>
            <a:pPr>
              <a:lnSpc>
                <a:spcPts val="6500"/>
              </a:lnSpc>
            </a:pPr>
            <a:endParaRPr lang="en-US" sz="3000">
              <a:solidFill>
                <a:srgbClr val="303030"/>
              </a:solidFill>
              <a:latin typeface="Agrandir Tight Medium"/>
            </a:endParaRPr>
          </a:p>
        </p:txBody>
      </p:sp>
      <p:sp>
        <p:nvSpPr>
          <p:cNvPr id="7" name="TextBox 7"/>
          <p:cNvSpPr txBox="1"/>
          <p:nvPr/>
        </p:nvSpPr>
        <p:spPr>
          <a:xfrm>
            <a:off x="2300302" y="3517900"/>
            <a:ext cx="6094934" cy="441959"/>
          </a:xfrm>
          <a:prstGeom prst="rect">
            <a:avLst/>
          </a:prstGeom>
        </p:spPr>
        <p:txBody>
          <a:bodyPr lIns="0" tIns="0" rIns="0" bIns="0" rtlCol="0" anchor="t">
            <a:spAutoFit/>
          </a:bodyPr>
          <a:lstStyle/>
          <a:p>
            <a:pPr algn="ctr">
              <a:lnSpc>
                <a:spcPts val="3600"/>
              </a:lnSpc>
            </a:pPr>
            <a:r>
              <a:rPr lang="en-US" sz="2400" spc="76">
                <a:solidFill>
                  <a:srgbClr val="303030"/>
                </a:solidFill>
                <a:latin typeface="TT Hoves Bold"/>
              </a:rPr>
              <a:t>FACE-TO-FACE COMMUNICATION</a:t>
            </a:r>
          </a:p>
        </p:txBody>
      </p:sp>
      <p:sp>
        <p:nvSpPr>
          <p:cNvPr id="8" name="TextBox 8"/>
          <p:cNvSpPr txBox="1"/>
          <p:nvPr/>
        </p:nvSpPr>
        <p:spPr>
          <a:xfrm>
            <a:off x="10552821" y="3517900"/>
            <a:ext cx="5318967" cy="441959"/>
          </a:xfrm>
          <a:prstGeom prst="rect">
            <a:avLst/>
          </a:prstGeom>
        </p:spPr>
        <p:txBody>
          <a:bodyPr lIns="0" tIns="0" rIns="0" bIns="0" rtlCol="0" anchor="t">
            <a:spAutoFit/>
          </a:bodyPr>
          <a:lstStyle/>
          <a:p>
            <a:pPr algn="ctr">
              <a:lnSpc>
                <a:spcPts val="3600"/>
              </a:lnSpc>
            </a:pPr>
            <a:r>
              <a:rPr lang="en-US" sz="2400" spc="76">
                <a:solidFill>
                  <a:srgbClr val="303030"/>
                </a:solidFill>
                <a:latin typeface="TT Hoves Bold"/>
              </a:rPr>
              <a:t>TEXT-ONLY COMMUNICATION</a:t>
            </a:r>
          </a:p>
        </p:txBody>
      </p:sp>
      <p:sp>
        <p:nvSpPr>
          <p:cNvPr id="9" name="TextBox 9"/>
          <p:cNvSpPr txBox="1"/>
          <p:nvPr/>
        </p:nvSpPr>
        <p:spPr>
          <a:xfrm>
            <a:off x="2300302" y="6438900"/>
            <a:ext cx="6094934" cy="1813559"/>
          </a:xfrm>
          <a:prstGeom prst="rect">
            <a:avLst/>
          </a:prstGeom>
        </p:spPr>
        <p:txBody>
          <a:bodyPr lIns="0" tIns="0" rIns="0" bIns="0" rtlCol="0" anchor="t">
            <a:spAutoFit/>
          </a:bodyPr>
          <a:lstStyle/>
          <a:p>
            <a:pPr algn="ctr">
              <a:lnSpc>
                <a:spcPts val="3600"/>
              </a:lnSpc>
            </a:pPr>
            <a:r>
              <a:rPr lang="en-US" sz="2400" spc="76">
                <a:solidFill>
                  <a:srgbClr val="303030"/>
                </a:solidFill>
                <a:ea typeface="TT Hoves Bold"/>
              </a:rPr>
              <a:t>➔WHICH FORM OF COMMUNICATION DO YOU PREFER? DOES IT DEPEND? WHY? </a:t>
            </a:r>
          </a:p>
          <a:p>
            <a:pPr algn="ctr">
              <a:lnSpc>
                <a:spcPts val="3600"/>
              </a:lnSpc>
            </a:pPr>
            <a:endParaRPr lang="en-US" sz="2400" spc="76">
              <a:solidFill>
                <a:srgbClr val="303030"/>
              </a:solidFill>
              <a:ea typeface="TT Hoves Bold"/>
            </a:endParaRPr>
          </a:p>
        </p:txBody>
      </p:sp>
      <p:sp>
        <p:nvSpPr>
          <p:cNvPr id="10" name="TextBox 10"/>
          <p:cNvSpPr txBox="1"/>
          <p:nvPr/>
        </p:nvSpPr>
        <p:spPr>
          <a:xfrm>
            <a:off x="10164837" y="6438900"/>
            <a:ext cx="6094934" cy="1813559"/>
          </a:xfrm>
          <a:prstGeom prst="rect">
            <a:avLst/>
          </a:prstGeom>
        </p:spPr>
        <p:txBody>
          <a:bodyPr lIns="0" tIns="0" rIns="0" bIns="0" rtlCol="0" anchor="t">
            <a:spAutoFit/>
          </a:bodyPr>
          <a:lstStyle/>
          <a:p>
            <a:pPr algn="ctr">
              <a:lnSpc>
                <a:spcPts val="3600"/>
              </a:lnSpc>
            </a:pPr>
            <a:r>
              <a:rPr lang="en-US" sz="2400" spc="76">
                <a:solidFill>
                  <a:srgbClr val="303030"/>
                </a:solidFill>
                <a:ea typeface="TT Hoves Bold"/>
              </a:rPr>
              <a:t>➔DOES THIS AFFECT THE QUALITY OF THE COMMUNICATION BETWEEN YOU? HOW?</a:t>
            </a:r>
          </a:p>
          <a:p>
            <a:pPr algn="ctr">
              <a:lnSpc>
                <a:spcPts val="3600"/>
              </a:lnSpc>
            </a:pPr>
            <a:endParaRPr lang="en-US" sz="2400" spc="76">
              <a:solidFill>
                <a:srgbClr val="303030"/>
              </a:solidFill>
              <a:ea typeface="TT Hoves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371982"/>
            <a:ext cx="9499467" cy="6225443"/>
            <a:chOff x="0" y="0"/>
            <a:chExt cx="2501917" cy="1639623"/>
          </a:xfrm>
        </p:grpSpPr>
        <p:sp>
          <p:nvSpPr>
            <p:cNvPr id="6" name="Freeform 6"/>
            <p:cNvSpPr/>
            <p:nvPr/>
          </p:nvSpPr>
          <p:spPr>
            <a:xfrm>
              <a:off x="0" y="0"/>
              <a:ext cx="2501917" cy="1639623"/>
            </a:xfrm>
            <a:custGeom>
              <a:avLst/>
              <a:gdLst/>
              <a:ahLst/>
              <a:cxnLst/>
              <a:rect l="l" t="t" r="r" b="b"/>
              <a:pathLst>
                <a:path w="2501917" h="1639623">
                  <a:moveTo>
                    <a:pt x="41564" y="0"/>
                  </a:moveTo>
                  <a:lnTo>
                    <a:pt x="2460353" y="0"/>
                  </a:lnTo>
                  <a:cubicBezTo>
                    <a:pt x="2483308" y="0"/>
                    <a:pt x="2501917" y="18609"/>
                    <a:pt x="2501917" y="41564"/>
                  </a:cubicBezTo>
                  <a:lnTo>
                    <a:pt x="2501917" y="1598059"/>
                  </a:lnTo>
                  <a:cubicBezTo>
                    <a:pt x="2501917" y="1621014"/>
                    <a:pt x="2483308" y="1639623"/>
                    <a:pt x="2460353" y="1639623"/>
                  </a:cubicBezTo>
                  <a:lnTo>
                    <a:pt x="41564" y="1639623"/>
                  </a:lnTo>
                  <a:cubicBezTo>
                    <a:pt x="18609" y="1639623"/>
                    <a:pt x="0" y="1621014"/>
                    <a:pt x="0" y="1598059"/>
                  </a:cubicBezTo>
                  <a:lnTo>
                    <a:pt x="0" y="41564"/>
                  </a:lnTo>
                  <a:cubicBezTo>
                    <a:pt x="0" y="18609"/>
                    <a:pt x="18609" y="0"/>
                    <a:pt x="41564"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2626748" y="3371982"/>
            <a:ext cx="4632552" cy="6225443"/>
            <a:chOff x="0" y="0"/>
            <a:chExt cx="3663950" cy="4923790"/>
          </a:xfrm>
        </p:grpSpPr>
        <p:sp>
          <p:nvSpPr>
            <p:cNvPr id="9" name="Freeform 9"/>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495" b="-495"/>
              </a:stretch>
            </a:blipFill>
          </p:spPr>
        </p:sp>
        <p:sp>
          <p:nvSpPr>
            <p:cNvPr id="10" name="Freeform 10"/>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271FF"/>
            </a:solidFill>
          </p:spPr>
        </p:sp>
      </p:grpSp>
      <p:sp>
        <p:nvSpPr>
          <p:cNvPr id="11" name="TextBox 11"/>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Two Sides to the Story - Empathy Scenarios </a:t>
            </a:r>
          </a:p>
        </p:txBody>
      </p:sp>
      <p:sp>
        <p:nvSpPr>
          <p:cNvPr id="12" name="TextBox 12"/>
          <p:cNvSpPr txBox="1"/>
          <p:nvPr/>
        </p:nvSpPr>
        <p:spPr>
          <a:xfrm>
            <a:off x="1462768" y="3712845"/>
            <a:ext cx="8631332" cy="7593965"/>
          </a:xfrm>
          <a:prstGeom prst="rect">
            <a:avLst/>
          </a:prstGeom>
        </p:spPr>
        <p:txBody>
          <a:bodyPr lIns="0" tIns="0" rIns="0" bIns="0" rtlCol="0" anchor="t">
            <a:spAutoFit/>
          </a:bodyPr>
          <a:lstStyle/>
          <a:p>
            <a:pPr algn="ctr">
              <a:lnSpc>
                <a:spcPts val="4480"/>
              </a:lnSpc>
            </a:pPr>
            <a:r>
              <a:rPr lang="en-US" sz="3200">
                <a:solidFill>
                  <a:srgbClr val="303030"/>
                </a:solidFill>
                <a:latin typeface="Agrandir Tight Bold"/>
              </a:rPr>
              <a:t>Complete Activity Sheet 4.2 and then let’s reflect using the following questions:</a:t>
            </a:r>
          </a:p>
          <a:p>
            <a:pPr marL="690881" lvl="1" indent="-345440" algn="ctr">
              <a:lnSpc>
                <a:spcPts val="4480"/>
              </a:lnSpc>
              <a:buFont typeface="Arial"/>
              <a:buChar char="•"/>
            </a:pPr>
            <a:r>
              <a:rPr lang="en-US" sz="3200">
                <a:solidFill>
                  <a:srgbClr val="303030"/>
                </a:solidFill>
                <a:latin typeface="Agrandir Tight"/>
              </a:rPr>
              <a:t>What was your key learning once you gained insight into both perspectives? </a:t>
            </a:r>
          </a:p>
          <a:p>
            <a:pPr marL="690881" lvl="1" indent="-345440" algn="ctr">
              <a:lnSpc>
                <a:spcPts val="4480"/>
              </a:lnSpc>
              <a:buFont typeface="Arial"/>
              <a:buChar char="•"/>
            </a:pPr>
            <a:r>
              <a:rPr lang="en-US" sz="3200">
                <a:solidFill>
                  <a:srgbClr val="303030"/>
                </a:solidFill>
                <a:latin typeface="Agrandir Tight"/>
              </a:rPr>
              <a:t>Did your opinions shift or change when you saw things from both slides? </a:t>
            </a:r>
          </a:p>
          <a:p>
            <a:pPr marL="690881" lvl="1" indent="-345440" algn="ctr">
              <a:lnSpc>
                <a:spcPts val="4480"/>
              </a:lnSpc>
              <a:buFont typeface="Arial"/>
              <a:buChar char="•"/>
            </a:pPr>
            <a:r>
              <a:rPr lang="en-US" sz="3200">
                <a:solidFill>
                  <a:srgbClr val="303030"/>
                </a:solidFill>
                <a:latin typeface="Agrandir Tight"/>
              </a:rPr>
              <a:t>Why do you think it is important to hear both sides of a story? </a:t>
            </a:r>
          </a:p>
          <a:p>
            <a:pPr marL="690881" lvl="1" indent="-345440" algn="ctr">
              <a:lnSpc>
                <a:spcPts val="4480"/>
              </a:lnSpc>
              <a:buFont typeface="Arial"/>
              <a:buChar char="•"/>
            </a:pPr>
            <a:r>
              <a:rPr lang="en-US" sz="3200">
                <a:solidFill>
                  <a:srgbClr val="303030"/>
                </a:solidFill>
                <a:latin typeface="Agrandir Tight"/>
              </a:rPr>
              <a:t>What are the key ingredients to building empathy towards others?</a:t>
            </a:r>
          </a:p>
          <a:p>
            <a:pPr algn="ctr">
              <a:lnSpc>
                <a:spcPts val="4200"/>
              </a:lnSpc>
            </a:pPr>
            <a:endParaRPr lang="en-US" sz="3200">
              <a:solidFill>
                <a:srgbClr val="303030"/>
              </a:solidFill>
              <a:latin typeface="Agrandir Tight"/>
            </a:endParaRPr>
          </a:p>
          <a:p>
            <a:pPr algn="ctr">
              <a:lnSpc>
                <a:spcPts val="3640"/>
              </a:lnSpc>
            </a:pPr>
            <a:endParaRPr lang="en-US" sz="3200">
              <a:solidFill>
                <a:srgbClr val="303030"/>
              </a:solidFill>
              <a:latin typeface="Agrandir Tight"/>
            </a:endParaRPr>
          </a:p>
          <a:p>
            <a:pPr algn="ctr">
              <a:lnSpc>
                <a:spcPts val="3640"/>
              </a:lnSpc>
            </a:pPr>
            <a:endParaRPr lang="en-US" sz="3200">
              <a:solidFill>
                <a:srgbClr val="303030"/>
              </a:solidFill>
              <a:latin typeface="Agrandir Tight"/>
            </a:endParaRPr>
          </a:p>
          <a:p>
            <a:pPr algn="ctr">
              <a:lnSpc>
                <a:spcPts val="3640"/>
              </a:lnSpc>
            </a:pPr>
            <a:r>
              <a:rPr lang="en-US" sz="2600">
                <a:solidFill>
                  <a:srgbClr val="303030"/>
                </a:solidFill>
                <a:latin typeface="Agrandir Tight Bold"/>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182844" y="3239295"/>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44100" r="-44100"/>
              </a:stretch>
            </a:blipFill>
          </p:spPr>
        </p:sp>
      </p:grpSp>
      <p:grpSp>
        <p:nvGrpSpPr>
          <p:cNvPr id="7" name="Group 7"/>
          <p:cNvGrpSpPr/>
          <p:nvPr/>
        </p:nvGrpSpPr>
        <p:grpSpPr>
          <a:xfrm>
            <a:off x="1028700" y="3190658"/>
            <a:ext cx="9532073" cy="5295007"/>
            <a:chOff x="0" y="0"/>
            <a:chExt cx="2510505" cy="1394570"/>
          </a:xfrm>
        </p:grpSpPr>
        <p:sp>
          <p:nvSpPr>
            <p:cNvPr id="8" name="Freeform 8"/>
            <p:cNvSpPr/>
            <p:nvPr/>
          </p:nvSpPr>
          <p:spPr>
            <a:xfrm>
              <a:off x="0" y="0"/>
              <a:ext cx="2510505" cy="1394570"/>
            </a:xfrm>
            <a:custGeom>
              <a:avLst/>
              <a:gdLst/>
              <a:ahLst/>
              <a:cxnLst/>
              <a:rect l="l" t="t" r="r" b="b"/>
              <a:pathLst>
                <a:path w="2510505" h="1394570">
                  <a:moveTo>
                    <a:pt x="41422" y="0"/>
                  </a:moveTo>
                  <a:lnTo>
                    <a:pt x="2469083" y="0"/>
                  </a:lnTo>
                  <a:cubicBezTo>
                    <a:pt x="2491960" y="0"/>
                    <a:pt x="2510505" y="18545"/>
                    <a:pt x="2510505" y="41422"/>
                  </a:cubicBezTo>
                  <a:lnTo>
                    <a:pt x="2510505" y="1353148"/>
                  </a:lnTo>
                  <a:cubicBezTo>
                    <a:pt x="2510505" y="1364134"/>
                    <a:pt x="2506141" y="1374669"/>
                    <a:pt x="2498373" y="1382438"/>
                  </a:cubicBezTo>
                  <a:cubicBezTo>
                    <a:pt x="2490605" y="1390206"/>
                    <a:pt x="2480069" y="1394570"/>
                    <a:pt x="2469083" y="1394570"/>
                  </a:cubicBezTo>
                  <a:lnTo>
                    <a:pt x="41422" y="1394570"/>
                  </a:lnTo>
                  <a:cubicBezTo>
                    <a:pt x="18545" y="1394570"/>
                    <a:pt x="0" y="1376025"/>
                    <a:pt x="0" y="1353148"/>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Lesson 1: Connecting Online</a:t>
            </a:r>
          </a:p>
        </p:txBody>
      </p:sp>
      <p:sp>
        <p:nvSpPr>
          <p:cNvPr id="11" name="TextBox 11"/>
          <p:cNvSpPr txBox="1"/>
          <p:nvPr/>
        </p:nvSpPr>
        <p:spPr>
          <a:xfrm>
            <a:off x="1784136" y="4009362"/>
            <a:ext cx="8021201" cy="3543300"/>
          </a:xfrm>
          <a:prstGeom prst="rect">
            <a:avLst/>
          </a:prstGeom>
        </p:spPr>
        <p:txBody>
          <a:bodyPr lIns="0" tIns="0" rIns="0" bIns="0" rtlCol="0" anchor="t">
            <a:spAutoFit/>
          </a:bodyPr>
          <a:lstStyle/>
          <a:p>
            <a:pPr>
              <a:lnSpc>
                <a:spcPts val="3900"/>
              </a:lnSpc>
            </a:pPr>
            <a:r>
              <a:rPr lang="en-US" sz="3000">
                <a:solidFill>
                  <a:srgbClr val="303030"/>
                </a:solidFill>
                <a:latin typeface="Agrandir Tight Medium"/>
              </a:rPr>
              <a:t>Aim</a:t>
            </a:r>
          </a:p>
          <a:p>
            <a:pPr marL="647700" lvl="1" indent="-323850">
              <a:lnSpc>
                <a:spcPts val="3900"/>
              </a:lnSpc>
              <a:buFont typeface="Arial"/>
              <a:buChar char="•"/>
            </a:pPr>
            <a:r>
              <a:rPr lang="en-US" sz="3000">
                <a:solidFill>
                  <a:srgbClr val="303030"/>
                </a:solidFill>
                <a:latin typeface="Agrandir Tight Medium"/>
              </a:rPr>
              <a:t>Assess the benefits and potential drawbacks of using digital media to create and maintain friendships and relationships.</a:t>
            </a:r>
          </a:p>
          <a:p>
            <a:pPr marL="647700" lvl="1" indent="-323850">
              <a:lnSpc>
                <a:spcPts val="3900"/>
              </a:lnSpc>
              <a:buFont typeface="Arial"/>
              <a:buChar char="•"/>
            </a:pPr>
            <a:r>
              <a:rPr lang="en-US" sz="3000">
                <a:solidFill>
                  <a:srgbClr val="303030"/>
                </a:solidFill>
                <a:latin typeface="Agrandir Tight Medium"/>
              </a:rPr>
              <a:t>Consider the broad spectrum of online behaviours including the potentially harmful side of connecting online, particularly cyberbullying.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43180" y="0"/>
                  </a:moveTo>
                  <a:lnTo>
                    <a:pt x="2365116" y="0"/>
                  </a:lnTo>
                  <a:cubicBezTo>
                    <a:pt x="2388964" y="0"/>
                    <a:pt x="2408296" y="19332"/>
                    <a:pt x="2408296" y="43180"/>
                  </a:cubicBezTo>
                  <a:lnTo>
                    <a:pt x="2408296" y="2666153"/>
                  </a:lnTo>
                  <a:cubicBezTo>
                    <a:pt x="2408296" y="2677605"/>
                    <a:pt x="2403747" y="2688588"/>
                    <a:pt x="2395649" y="2696686"/>
                  </a:cubicBezTo>
                  <a:cubicBezTo>
                    <a:pt x="2387551" y="2704784"/>
                    <a:pt x="2376568" y="2709333"/>
                    <a:pt x="2365116" y="2709333"/>
                  </a:cubicBezTo>
                  <a:lnTo>
                    <a:pt x="43180" y="2709333"/>
                  </a:lnTo>
                  <a:cubicBezTo>
                    <a:pt x="19332" y="2709333"/>
                    <a:pt x="0" y="2690001"/>
                    <a:pt x="0" y="2666153"/>
                  </a:cubicBezTo>
                  <a:lnTo>
                    <a:pt x="0" y="43180"/>
                  </a:lnTo>
                  <a:cubicBezTo>
                    <a:pt x="0" y="19332"/>
                    <a:pt x="19332" y="0"/>
                    <a:pt x="43180" y="0"/>
                  </a:cubicBezTo>
                  <a:close/>
                </a:path>
              </a:pathLst>
            </a:custGeom>
            <a:solidFill>
              <a:srgbClr val="BCACF6"/>
            </a:soli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CACF6"/>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3716000" y="1196031"/>
            <a:ext cx="3729497" cy="3854327"/>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7161" r="-76578"/>
              </a:stretch>
            </a:blipFill>
          </p:spPr>
        </p:sp>
      </p:grpSp>
      <p:grpSp>
        <p:nvGrpSpPr>
          <p:cNvPr id="10" name="Group 10"/>
          <p:cNvGrpSpPr>
            <a:grpSpLocks noChangeAspect="1"/>
          </p:cNvGrpSpPr>
          <p:nvPr/>
        </p:nvGrpSpPr>
        <p:grpSpPr>
          <a:xfrm>
            <a:off x="9986503" y="5236642"/>
            <a:ext cx="3729497" cy="3854327"/>
            <a:chOff x="0" y="0"/>
            <a:chExt cx="6362700" cy="6575666"/>
          </a:xfrm>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3795" r="-23795"/>
              </a:stretch>
            </a:blipFill>
          </p:spPr>
        </p:sp>
      </p:grpSp>
      <p:sp>
        <p:nvSpPr>
          <p:cNvPr id="12" name="Freeform 12"/>
          <p:cNvSpPr/>
          <p:nvPr/>
        </p:nvSpPr>
        <p:spPr>
          <a:xfrm>
            <a:off x="11084587" y="2700634"/>
            <a:ext cx="1248180" cy="1248180"/>
          </a:xfrm>
          <a:custGeom>
            <a:avLst/>
            <a:gdLst/>
            <a:ahLst/>
            <a:cxnLst/>
            <a:rect l="l" t="t" r="r" b="b"/>
            <a:pathLst>
              <a:path w="1248180" h="1248180">
                <a:moveTo>
                  <a:pt x="0" y="0"/>
                </a:moveTo>
                <a:lnTo>
                  <a:pt x="1248180" y="0"/>
                </a:lnTo>
                <a:lnTo>
                  <a:pt x="1248180" y="1248179"/>
                </a:lnTo>
                <a:lnTo>
                  <a:pt x="0" y="124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flipH="1">
            <a:off x="14542436" y="8230345"/>
            <a:ext cx="3745564" cy="2056655"/>
          </a:xfrm>
          <a:custGeom>
            <a:avLst/>
            <a:gdLst/>
            <a:ahLst/>
            <a:cxnLst/>
            <a:rect l="l" t="t" r="r" b="b"/>
            <a:pathLst>
              <a:path w="3745564" h="2056655">
                <a:moveTo>
                  <a:pt x="3745564" y="0"/>
                </a:moveTo>
                <a:lnTo>
                  <a:pt x="0" y="0"/>
                </a:lnTo>
                <a:lnTo>
                  <a:pt x="0" y="2056655"/>
                </a:lnTo>
                <a:lnTo>
                  <a:pt x="3745564" y="2056655"/>
                </a:lnTo>
                <a:lnTo>
                  <a:pt x="3745564"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1044722" y="517166"/>
            <a:ext cx="5550568" cy="1023069"/>
            <a:chOff x="0" y="0"/>
            <a:chExt cx="7400757" cy="1364092"/>
          </a:xfrm>
        </p:grpSpPr>
        <p:grpSp>
          <p:nvGrpSpPr>
            <p:cNvPr id="15" name="Group 15"/>
            <p:cNvGrpSpPr/>
            <p:nvPr/>
          </p:nvGrpSpPr>
          <p:grpSpPr>
            <a:xfrm>
              <a:off x="0" y="0"/>
              <a:ext cx="7400757" cy="1364092"/>
              <a:chOff x="0" y="0"/>
              <a:chExt cx="1461878" cy="269450"/>
            </a:xfrm>
          </p:grpSpPr>
          <p:sp>
            <p:nvSpPr>
              <p:cNvPr id="16" name="Freeform 16"/>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224062" y="169812"/>
              <a:ext cx="1024468" cy="10244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21" name="Freeform 21"/>
            <p:cNvSpPr/>
            <p:nvPr/>
          </p:nvSpPr>
          <p:spPr>
            <a:xfrm>
              <a:off x="598829" y="544580"/>
              <a:ext cx="274932" cy="274932"/>
            </a:xfrm>
            <a:custGeom>
              <a:avLst/>
              <a:gdLst/>
              <a:ahLst/>
              <a:cxnLst/>
              <a:rect l="l" t="t" r="r" b="b"/>
              <a:pathLst>
                <a:path w="274932" h="274932">
                  <a:moveTo>
                    <a:pt x="0" y="0"/>
                  </a:moveTo>
                  <a:lnTo>
                    <a:pt x="274933" y="0"/>
                  </a:lnTo>
                  <a:lnTo>
                    <a:pt x="274933" y="274932"/>
                  </a:lnTo>
                  <a:lnTo>
                    <a:pt x="0" y="27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1750418" y="454504"/>
              <a:ext cx="5487657" cy="686434"/>
            </a:xfrm>
            <a:prstGeom prst="rect">
              <a:avLst/>
            </a:prstGeom>
          </p:spPr>
          <p:txBody>
            <a:bodyPr lIns="0" tIns="0" rIns="0" bIns="0" rtlCol="0" anchor="t">
              <a:spAutoFit/>
            </a:bodyPr>
            <a:lstStyle/>
            <a:p>
              <a:pPr>
                <a:lnSpc>
                  <a:spcPts val="3299"/>
                </a:lnSpc>
                <a:spcBef>
                  <a:spcPct val="0"/>
                </a:spcBef>
              </a:pPr>
              <a:r>
                <a:rPr lang="en-US" sz="3299" spc="39">
                  <a:solidFill>
                    <a:srgbClr val="FFFFFF"/>
                  </a:solidFill>
                  <a:latin typeface="Agrandir Tight"/>
                </a:rPr>
                <a:t>Activity 3</a:t>
              </a:r>
            </a:p>
          </p:txBody>
        </p:sp>
      </p:grpSp>
      <p:sp>
        <p:nvSpPr>
          <p:cNvPr id="23" name="TextBox 23"/>
          <p:cNvSpPr txBox="1"/>
          <p:nvPr/>
        </p:nvSpPr>
        <p:spPr>
          <a:xfrm>
            <a:off x="1028700" y="1561576"/>
            <a:ext cx="9609488" cy="1446530"/>
          </a:xfrm>
          <a:prstGeom prst="rect">
            <a:avLst/>
          </a:prstGeom>
        </p:spPr>
        <p:txBody>
          <a:bodyPr lIns="0" tIns="0" rIns="0" bIns="0" rtlCol="0" anchor="t">
            <a:spAutoFit/>
          </a:bodyPr>
          <a:lstStyle/>
          <a:p>
            <a:pPr>
              <a:lnSpc>
                <a:spcPts val="9879"/>
              </a:lnSpc>
            </a:pPr>
            <a:r>
              <a:rPr lang="en-US" sz="7599">
                <a:solidFill>
                  <a:srgbClr val="303030"/>
                </a:solidFill>
                <a:latin typeface="Agrandir Tight Medium"/>
              </a:rPr>
              <a:t>Reflection Journal</a:t>
            </a:r>
          </a:p>
        </p:txBody>
      </p:sp>
      <p:sp>
        <p:nvSpPr>
          <p:cNvPr id="24" name="TextBox 24"/>
          <p:cNvSpPr txBox="1"/>
          <p:nvPr/>
        </p:nvSpPr>
        <p:spPr>
          <a:xfrm>
            <a:off x="1044722" y="3377313"/>
            <a:ext cx="6761248" cy="1038225"/>
          </a:xfrm>
          <a:prstGeom prst="rect">
            <a:avLst/>
          </a:prstGeom>
        </p:spPr>
        <p:txBody>
          <a:bodyPr lIns="0" tIns="0" rIns="0" bIns="0" rtlCol="0" anchor="t">
            <a:spAutoFit/>
          </a:bodyPr>
          <a:lstStyle/>
          <a:p>
            <a:pPr>
              <a:lnSpc>
                <a:spcPts val="3899"/>
              </a:lnSpc>
            </a:pPr>
            <a:r>
              <a:rPr lang="en-US" sz="2999" spc="71">
                <a:solidFill>
                  <a:srgbClr val="303030"/>
                </a:solidFill>
                <a:latin typeface="Agrandir Tight Ultra-Bold"/>
              </a:rPr>
              <a:t>Use the following reflection prompt to reflect on your learning…</a:t>
            </a:r>
          </a:p>
        </p:txBody>
      </p:sp>
      <p:sp>
        <p:nvSpPr>
          <p:cNvPr id="25" name="TextBox 25"/>
          <p:cNvSpPr txBox="1"/>
          <p:nvPr/>
        </p:nvSpPr>
        <p:spPr>
          <a:xfrm>
            <a:off x="1028700" y="4701289"/>
            <a:ext cx="7560542" cy="2444115"/>
          </a:xfrm>
          <a:prstGeom prst="rect">
            <a:avLst/>
          </a:prstGeom>
        </p:spPr>
        <p:txBody>
          <a:bodyPr lIns="0" tIns="0" rIns="0" bIns="0" rtlCol="0" anchor="t">
            <a:spAutoFit/>
          </a:bodyPr>
          <a:lstStyle/>
          <a:p>
            <a:pPr>
              <a:lnSpc>
                <a:spcPts val="4799"/>
              </a:lnSpc>
            </a:pPr>
            <a:r>
              <a:rPr lang="en-US" sz="3199" spc="38">
                <a:solidFill>
                  <a:srgbClr val="303030"/>
                </a:solidFill>
                <a:latin typeface="Agrandir Tight"/>
              </a:rPr>
              <a:t>• I changed my attitude about…</a:t>
            </a:r>
          </a:p>
          <a:p>
            <a:pPr>
              <a:lnSpc>
                <a:spcPts val="4799"/>
              </a:lnSpc>
            </a:pPr>
            <a:r>
              <a:rPr lang="en-US" sz="3199" spc="38">
                <a:solidFill>
                  <a:srgbClr val="303030"/>
                </a:solidFill>
                <a:latin typeface="Agrandir Tight"/>
              </a:rPr>
              <a:t>• I related to…</a:t>
            </a:r>
          </a:p>
          <a:p>
            <a:pPr>
              <a:lnSpc>
                <a:spcPts val="4799"/>
              </a:lnSpc>
            </a:pPr>
            <a:r>
              <a:rPr lang="en-US" sz="3199" spc="38">
                <a:solidFill>
                  <a:srgbClr val="303030"/>
                </a:solidFill>
                <a:latin typeface="Agrandir Tight"/>
              </a:rPr>
              <a:t>• I empathised with…</a:t>
            </a:r>
          </a:p>
          <a:p>
            <a:pPr>
              <a:lnSpc>
                <a:spcPts val="4500"/>
              </a:lnSpc>
            </a:pPr>
            <a:endParaRPr lang="en-US" sz="3199" spc="38">
              <a:solidFill>
                <a:srgbClr val="303030"/>
              </a:solidFill>
              <a:latin typeface="Agrandir T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182844" y="3239295"/>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t="-39621" b="-39621"/>
              </a:stretch>
            </a:blipFill>
          </p:spPr>
        </p:sp>
      </p:grpSp>
      <p:grpSp>
        <p:nvGrpSpPr>
          <p:cNvPr id="7" name="Group 7"/>
          <p:cNvGrpSpPr/>
          <p:nvPr/>
        </p:nvGrpSpPr>
        <p:grpSpPr>
          <a:xfrm>
            <a:off x="1028700" y="3190658"/>
            <a:ext cx="9532073" cy="5295007"/>
            <a:chOff x="0" y="0"/>
            <a:chExt cx="2510505" cy="1394570"/>
          </a:xfrm>
        </p:grpSpPr>
        <p:sp>
          <p:nvSpPr>
            <p:cNvPr id="8" name="Freeform 8"/>
            <p:cNvSpPr/>
            <p:nvPr/>
          </p:nvSpPr>
          <p:spPr>
            <a:xfrm>
              <a:off x="0" y="0"/>
              <a:ext cx="2510505" cy="1394570"/>
            </a:xfrm>
            <a:custGeom>
              <a:avLst/>
              <a:gdLst/>
              <a:ahLst/>
              <a:cxnLst/>
              <a:rect l="l" t="t" r="r" b="b"/>
              <a:pathLst>
                <a:path w="2510505" h="1394570">
                  <a:moveTo>
                    <a:pt x="41422" y="0"/>
                  </a:moveTo>
                  <a:lnTo>
                    <a:pt x="2469083" y="0"/>
                  </a:lnTo>
                  <a:cubicBezTo>
                    <a:pt x="2491960" y="0"/>
                    <a:pt x="2510505" y="18545"/>
                    <a:pt x="2510505" y="41422"/>
                  </a:cubicBezTo>
                  <a:lnTo>
                    <a:pt x="2510505" y="1353148"/>
                  </a:lnTo>
                  <a:cubicBezTo>
                    <a:pt x="2510505" y="1364134"/>
                    <a:pt x="2506141" y="1374669"/>
                    <a:pt x="2498373" y="1382438"/>
                  </a:cubicBezTo>
                  <a:cubicBezTo>
                    <a:pt x="2490605" y="1390206"/>
                    <a:pt x="2480069" y="1394570"/>
                    <a:pt x="2469083" y="1394570"/>
                  </a:cubicBezTo>
                  <a:lnTo>
                    <a:pt x="41422" y="1394570"/>
                  </a:lnTo>
                  <a:cubicBezTo>
                    <a:pt x="18545" y="1394570"/>
                    <a:pt x="0" y="1376025"/>
                    <a:pt x="0" y="1353148"/>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Lesson 5: Only Messing</a:t>
            </a:r>
          </a:p>
        </p:txBody>
      </p:sp>
      <p:sp>
        <p:nvSpPr>
          <p:cNvPr id="11" name="TextBox 11"/>
          <p:cNvSpPr txBox="1"/>
          <p:nvPr/>
        </p:nvSpPr>
        <p:spPr>
          <a:xfrm>
            <a:off x="1629598" y="3456465"/>
            <a:ext cx="8300601" cy="4038600"/>
          </a:xfrm>
          <a:prstGeom prst="rect">
            <a:avLst/>
          </a:prstGeom>
        </p:spPr>
        <p:txBody>
          <a:bodyPr lIns="0" tIns="0" rIns="0" bIns="0" rtlCol="0" anchor="t">
            <a:spAutoFit/>
          </a:bodyPr>
          <a:lstStyle/>
          <a:p>
            <a:pPr>
              <a:lnSpc>
                <a:spcPts val="3900"/>
              </a:lnSpc>
            </a:pPr>
            <a:r>
              <a:rPr lang="en-US" sz="3000">
                <a:solidFill>
                  <a:srgbClr val="303030"/>
                </a:solidFill>
                <a:latin typeface="Agrandir Tight Medium"/>
              </a:rPr>
              <a:t>Aim</a:t>
            </a:r>
          </a:p>
          <a:p>
            <a:pPr marL="647700" lvl="1" indent="-323850">
              <a:lnSpc>
                <a:spcPts val="3900"/>
              </a:lnSpc>
              <a:buFont typeface="Arial"/>
              <a:buChar char="•"/>
            </a:pPr>
            <a:r>
              <a:rPr lang="en-US" sz="3000">
                <a:solidFill>
                  <a:srgbClr val="303030"/>
                </a:solidFill>
                <a:latin typeface="Agrandir Tight Medium"/>
              </a:rPr>
              <a:t>Discuss what subtle forms of bullying behaviours look like online and how to distinguish between banter and bullying behaviour.</a:t>
            </a:r>
          </a:p>
          <a:p>
            <a:pPr marL="647700" lvl="1" indent="-323850">
              <a:lnSpc>
                <a:spcPts val="3900"/>
              </a:lnSpc>
              <a:buFont typeface="Arial"/>
              <a:buChar char="•"/>
            </a:pPr>
            <a:r>
              <a:rPr lang="en-US" sz="3000">
                <a:solidFill>
                  <a:srgbClr val="303030"/>
                </a:solidFill>
                <a:latin typeface="Agrandir Tight Medium"/>
              </a:rPr>
              <a:t>Recognise the signs of this behaviour and develop strategies to respond appropriately if they encounter subtle forms of bullying behaviour online.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FFDE59">
                    <a:alpha val="100000"/>
                  </a:srgbClr>
                </a:gs>
                <a:gs pos="100000">
                  <a:srgbClr val="FF914D">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2325403" y="2639028"/>
            <a:ext cx="5057892" cy="1921616"/>
            <a:chOff x="0" y="0"/>
            <a:chExt cx="1332120" cy="506105"/>
          </a:xfrm>
        </p:grpSpPr>
        <p:sp>
          <p:nvSpPr>
            <p:cNvPr id="6" name="Freeform 6"/>
            <p:cNvSpPr/>
            <p:nvPr/>
          </p:nvSpPr>
          <p:spPr>
            <a:xfrm>
              <a:off x="0" y="0"/>
              <a:ext cx="1332120" cy="506105"/>
            </a:xfrm>
            <a:custGeom>
              <a:avLst/>
              <a:gdLst/>
              <a:ahLst/>
              <a:cxnLst/>
              <a:rect l="l" t="t" r="r" b="b"/>
              <a:pathLst>
                <a:path w="1332120" h="506105">
                  <a:moveTo>
                    <a:pt x="78064" y="0"/>
                  </a:moveTo>
                  <a:lnTo>
                    <a:pt x="1254056" y="0"/>
                  </a:lnTo>
                  <a:cubicBezTo>
                    <a:pt x="1297169" y="0"/>
                    <a:pt x="1332120" y="34950"/>
                    <a:pt x="1332120" y="78064"/>
                  </a:cubicBezTo>
                  <a:lnTo>
                    <a:pt x="1332120" y="428041"/>
                  </a:lnTo>
                  <a:cubicBezTo>
                    <a:pt x="1332120" y="448745"/>
                    <a:pt x="1323895" y="468601"/>
                    <a:pt x="1309255" y="483240"/>
                  </a:cubicBezTo>
                  <a:cubicBezTo>
                    <a:pt x="1294616" y="497880"/>
                    <a:pt x="1274760" y="506105"/>
                    <a:pt x="1254056" y="506105"/>
                  </a:cubicBezTo>
                  <a:lnTo>
                    <a:pt x="78064" y="506105"/>
                  </a:lnTo>
                  <a:cubicBezTo>
                    <a:pt x="57360" y="506105"/>
                    <a:pt x="37504" y="497880"/>
                    <a:pt x="22864" y="483240"/>
                  </a:cubicBezTo>
                  <a:cubicBezTo>
                    <a:pt x="8225" y="468601"/>
                    <a:pt x="0" y="448745"/>
                    <a:pt x="0" y="428041"/>
                  </a:cubicBezTo>
                  <a:lnTo>
                    <a:pt x="0" y="78064"/>
                  </a:lnTo>
                  <a:cubicBezTo>
                    <a:pt x="0" y="57360"/>
                    <a:pt x="8225" y="37504"/>
                    <a:pt x="22864" y="22864"/>
                  </a:cubicBezTo>
                  <a:cubicBezTo>
                    <a:pt x="37504" y="8225"/>
                    <a:pt x="57360" y="0"/>
                    <a:pt x="78064" y="0"/>
                  </a:cubicBezTo>
                  <a:close/>
                </a:path>
              </a:pathLst>
            </a:custGeom>
            <a:solidFill>
              <a:srgbClr val="303030"/>
            </a:solidFill>
            <a:ln w="57150" cap="rnd">
              <a:solidFill>
                <a:srgbClr val="FFFFFF"/>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TextBox 8"/>
          <p:cNvSpPr txBox="1"/>
          <p:nvPr/>
        </p:nvSpPr>
        <p:spPr>
          <a:xfrm>
            <a:off x="12702432" y="2788708"/>
            <a:ext cx="4303834" cy="1951355"/>
          </a:xfrm>
          <a:prstGeom prst="rect">
            <a:avLst/>
          </a:prstGeom>
        </p:spPr>
        <p:txBody>
          <a:bodyPr lIns="0" tIns="0" rIns="0" bIns="0" rtlCol="0" anchor="t">
            <a:spAutoFit/>
          </a:bodyPr>
          <a:lstStyle/>
          <a:p>
            <a:pPr>
              <a:lnSpc>
                <a:spcPts val="2990"/>
              </a:lnSpc>
            </a:pPr>
            <a:r>
              <a:rPr lang="en-US" sz="2300" spc="92">
                <a:solidFill>
                  <a:srgbClr val="FFFFFF"/>
                </a:solidFill>
                <a:latin typeface="Agrandir Tight Bold"/>
              </a:rPr>
              <a:t>Banter</a:t>
            </a:r>
            <a:r>
              <a:rPr lang="en-US" sz="2300" spc="92">
                <a:solidFill>
                  <a:srgbClr val="FFFFFF"/>
                </a:solidFill>
                <a:latin typeface="Agrandir Tight"/>
              </a:rPr>
              <a:t> is described as sharing remarks in a good-humoured and teasing way.</a:t>
            </a:r>
          </a:p>
          <a:p>
            <a:pPr>
              <a:lnSpc>
                <a:spcPts val="3120"/>
              </a:lnSpc>
            </a:pPr>
            <a:endParaRPr lang="en-US" sz="2300" spc="92">
              <a:solidFill>
                <a:srgbClr val="FFFFFF"/>
              </a:solidFill>
              <a:latin typeface="Agrandir Tight"/>
            </a:endParaRPr>
          </a:p>
          <a:p>
            <a:pPr>
              <a:lnSpc>
                <a:spcPts val="3120"/>
              </a:lnSpc>
            </a:pPr>
            <a:endParaRPr lang="en-US" sz="2300" spc="92">
              <a:solidFill>
                <a:srgbClr val="FFFFFF"/>
              </a:solidFill>
              <a:latin typeface="Agrandir Tight"/>
            </a:endParaRPr>
          </a:p>
        </p:txBody>
      </p:sp>
      <p:grpSp>
        <p:nvGrpSpPr>
          <p:cNvPr id="9" name="Group 9"/>
          <p:cNvGrpSpPr/>
          <p:nvPr/>
        </p:nvGrpSpPr>
        <p:grpSpPr>
          <a:xfrm>
            <a:off x="1019036" y="436405"/>
            <a:ext cx="16478590" cy="1950136"/>
            <a:chOff x="0" y="0"/>
            <a:chExt cx="4340040" cy="513616"/>
          </a:xfrm>
        </p:grpSpPr>
        <p:sp>
          <p:nvSpPr>
            <p:cNvPr id="10" name="Freeform 10"/>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FFFFF"/>
            </a:solidFill>
            <a:ln w="28575" cap="rnd">
              <a:solidFill>
                <a:srgbClr val="303030"/>
              </a:solidFill>
              <a:prstDash val="solid"/>
              <a:round/>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1472857" y="843148"/>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Only Messing? Online Bullying Vs Banter</a:t>
            </a:r>
          </a:p>
        </p:txBody>
      </p:sp>
      <p:grpSp>
        <p:nvGrpSpPr>
          <p:cNvPr id="13" name="Group 13"/>
          <p:cNvGrpSpPr/>
          <p:nvPr/>
        </p:nvGrpSpPr>
        <p:grpSpPr>
          <a:xfrm>
            <a:off x="1028700" y="4969298"/>
            <a:ext cx="16468926" cy="5117946"/>
            <a:chOff x="0" y="0"/>
            <a:chExt cx="4337495" cy="1347936"/>
          </a:xfrm>
        </p:grpSpPr>
        <p:sp>
          <p:nvSpPr>
            <p:cNvPr id="14" name="Freeform 14"/>
            <p:cNvSpPr/>
            <p:nvPr/>
          </p:nvSpPr>
          <p:spPr>
            <a:xfrm>
              <a:off x="0" y="0"/>
              <a:ext cx="4337495" cy="1347936"/>
            </a:xfrm>
            <a:custGeom>
              <a:avLst/>
              <a:gdLst/>
              <a:ahLst/>
              <a:cxnLst/>
              <a:rect l="l" t="t" r="r" b="b"/>
              <a:pathLst>
                <a:path w="4337495" h="1347936">
                  <a:moveTo>
                    <a:pt x="23975" y="0"/>
                  </a:moveTo>
                  <a:lnTo>
                    <a:pt x="4313520" y="0"/>
                  </a:lnTo>
                  <a:cubicBezTo>
                    <a:pt x="4326761" y="0"/>
                    <a:pt x="4337495" y="10734"/>
                    <a:pt x="4337495" y="23975"/>
                  </a:cubicBezTo>
                  <a:lnTo>
                    <a:pt x="4337495" y="1323962"/>
                  </a:lnTo>
                  <a:cubicBezTo>
                    <a:pt x="4337495" y="1337202"/>
                    <a:pt x="4326761" y="1347936"/>
                    <a:pt x="4313520" y="1347936"/>
                  </a:cubicBezTo>
                  <a:lnTo>
                    <a:pt x="23975" y="1347936"/>
                  </a:lnTo>
                  <a:cubicBezTo>
                    <a:pt x="10734" y="1347936"/>
                    <a:pt x="0" y="1337202"/>
                    <a:pt x="0" y="1323962"/>
                  </a:cubicBezTo>
                  <a:lnTo>
                    <a:pt x="0" y="23975"/>
                  </a:lnTo>
                  <a:cubicBezTo>
                    <a:pt x="0" y="10734"/>
                    <a:pt x="10734" y="0"/>
                    <a:pt x="23975" y="0"/>
                  </a:cubicBezTo>
                  <a:close/>
                </a:path>
              </a:pathLst>
            </a:custGeom>
            <a:solidFill>
              <a:srgbClr val="303030"/>
            </a:solidFill>
            <a:ln w="57150" cap="rnd">
              <a:solidFill>
                <a:srgbClr val="FFFFFF"/>
              </a:solidFill>
              <a:prstDash val="solid"/>
              <a:round/>
            </a:ln>
          </p:spPr>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6" name="TextBox 16"/>
          <p:cNvSpPr txBox="1"/>
          <p:nvPr/>
        </p:nvSpPr>
        <p:spPr>
          <a:xfrm>
            <a:off x="1472857" y="5207028"/>
            <a:ext cx="15338969" cy="4946650"/>
          </a:xfrm>
          <a:prstGeom prst="rect">
            <a:avLst/>
          </a:prstGeom>
        </p:spPr>
        <p:txBody>
          <a:bodyPr lIns="0" tIns="0" rIns="0" bIns="0" rtlCol="0" anchor="t">
            <a:spAutoFit/>
          </a:bodyPr>
          <a:lstStyle/>
          <a:p>
            <a:pPr>
              <a:lnSpc>
                <a:spcPts val="2989"/>
              </a:lnSpc>
            </a:pPr>
            <a:r>
              <a:rPr lang="en-US" sz="2299" spc="91">
                <a:solidFill>
                  <a:srgbClr val="FFFFFF"/>
                </a:solidFill>
                <a:latin typeface="Agrandir Tight Bold"/>
              </a:rPr>
              <a:t>Things to Consider:</a:t>
            </a:r>
          </a:p>
          <a:p>
            <a:pPr>
              <a:lnSpc>
                <a:spcPts val="3219"/>
              </a:lnSpc>
            </a:pPr>
            <a:r>
              <a:rPr lang="en-US" sz="2299" spc="91">
                <a:solidFill>
                  <a:srgbClr val="FFFFFF"/>
                </a:solidFill>
                <a:latin typeface="Agrandir Tight Bold"/>
              </a:rPr>
              <a:t> •</a:t>
            </a:r>
            <a:r>
              <a:rPr lang="en-US" sz="2299" spc="91">
                <a:solidFill>
                  <a:srgbClr val="FFFFFF"/>
                </a:solidFill>
                <a:latin typeface="Agrandir Tight"/>
              </a:rPr>
              <a:t> Context is what is considered acceptable can be different in different situations.  If you are unsure, always check first.</a:t>
            </a:r>
          </a:p>
          <a:p>
            <a:pPr>
              <a:lnSpc>
                <a:spcPts val="3219"/>
              </a:lnSpc>
            </a:pPr>
            <a:r>
              <a:rPr lang="en-US" sz="2299" spc="91">
                <a:solidFill>
                  <a:srgbClr val="FFFFFF"/>
                </a:solidFill>
                <a:latin typeface="Agrandir Tight"/>
              </a:rPr>
              <a:t>• The relationship between the people involved. Not everyone will share your sense of humour or banter.</a:t>
            </a:r>
          </a:p>
          <a:p>
            <a:pPr>
              <a:lnSpc>
                <a:spcPts val="3219"/>
              </a:lnSpc>
            </a:pPr>
            <a:r>
              <a:rPr lang="en-US" sz="2299" spc="91">
                <a:solidFill>
                  <a:srgbClr val="FFFFFF"/>
                </a:solidFill>
                <a:latin typeface="Agrandir Tight"/>
              </a:rPr>
              <a:t>• Change of mind is acceptable: the person on the receiving end is free to change their mind about how they feel about the comment e.g. nickname. The alleged victim’s point of view is vital.</a:t>
            </a:r>
          </a:p>
          <a:p>
            <a:pPr>
              <a:lnSpc>
                <a:spcPts val="3219"/>
              </a:lnSpc>
            </a:pPr>
            <a:r>
              <a:rPr lang="en-US" sz="2299" spc="91">
                <a:solidFill>
                  <a:srgbClr val="FFFFFF"/>
                </a:solidFill>
                <a:latin typeface="Agrandir Tight"/>
              </a:rPr>
              <a:t>• A lol doesn’t make it okay. Offensive, threatening and abusive language is always unacceptable no matter the context.</a:t>
            </a:r>
          </a:p>
          <a:p>
            <a:pPr>
              <a:lnSpc>
                <a:spcPts val="3219"/>
              </a:lnSpc>
            </a:pPr>
            <a:r>
              <a:rPr lang="en-US" sz="2299" spc="91">
                <a:solidFill>
                  <a:srgbClr val="FFFFFF"/>
                </a:solidFill>
                <a:latin typeface="Agrandir Tight"/>
              </a:rPr>
              <a:t>• If someone is hurt or offended by something you said they won’t always feel confident to call it out and might even go along with it so as not to draw attention to themselves.</a:t>
            </a:r>
          </a:p>
          <a:p>
            <a:pPr>
              <a:lnSpc>
                <a:spcPts val="3219"/>
              </a:lnSpc>
            </a:pPr>
            <a:r>
              <a:rPr lang="en-US" sz="2299" spc="91">
                <a:solidFill>
                  <a:srgbClr val="FFFFFF"/>
                </a:solidFill>
                <a:latin typeface="Agrandir Tight"/>
              </a:rPr>
              <a:t>• Just because someone uses certain slang or nicknames to refer to themselves it doesn’t mean it is okay for you to use it.</a:t>
            </a:r>
          </a:p>
          <a:p>
            <a:pPr>
              <a:lnSpc>
                <a:spcPts val="3219"/>
              </a:lnSpc>
            </a:pPr>
            <a:r>
              <a:rPr lang="en-US" sz="2299" spc="91">
                <a:solidFill>
                  <a:srgbClr val="FFFFFF"/>
                </a:solidFill>
                <a:latin typeface="Agrandir Tight"/>
              </a:rPr>
              <a:t>• Sometimes a comment can be viewed as banter but over time, the person’s perception of this banter may change and they may find it rude and offensive, especially if it is persistently used.</a:t>
            </a:r>
          </a:p>
          <a:p>
            <a:pPr>
              <a:lnSpc>
                <a:spcPts val="4159"/>
              </a:lnSpc>
            </a:pPr>
            <a:endParaRPr lang="en-US" sz="2299" spc="91">
              <a:solidFill>
                <a:srgbClr val="FFFFFF"/>
              </a:solidFill>
              <a:latin typeface="Agrandir Tight"/>
            </a:endParaRPr>
          </a:p>
        </p:txBody>
      </p:sp>
      <p:grpSp>
        <p:nvGrpSpPr>
          <p:cNvPr id="17" name="Group 17"/>
          <p:cNvGrpSpPr/>
          <p:nvPr/>
        </p:nvGrpSpPr>
        <p:grpSpPr>
          <a:xfrm>
            <a:off x="1019036" y="2639028"/>
            <a:ext cx="9478577" cy="1921616"/>
            <a:chOff x="0" y="0"/>
            <a:chExt cx="2496415" cy="506105"/>
          </a:xfrm>
        </p:grpSpPr>
        <p:sp>
          <p:nvSpPr>
            <p:cNvPr id="18" name="Freeform 18"/>
            <p:cNvSpPr/>
            <p:nvPr/>
          </p:nvSpPr>
          <p:spPr>
            <a:xfrm>
              <a:off x="0" y="0"/>
              <a:ext cx="2496415" cy="506105"/>
            </a:xfrm>
            <a:custGeom>
              <a:avLst/>
              <a:gdLst/>
              <a:ahLst/>
              <a:cxnLst/>
              <a:rect l="l" t="t" r="r" b="b"/>
              <a:pathLst>
                <a:path w="2496415" h="506105">
                  <a:moveTo>
                    <a:pt x="41656" y="0"/>
                  </a:moveTo>
                  <a:lnTo>
                    <a:pt x="2454760" y="0"/>
                  </a:lnTo>
                  <a:cubicBezTo>
                    <a:pt x="2477765" y="0"/>
                    <a:pt x="2496415" y="18650"/>
                    <a:pt x="2496415" y="41656"/>
                  </a:cubicBezTo>
                  <a:lnTo>
                    <a:pt x="2496415" y="464449"/>
                  </a:lnTo>
                  <a:cubicBezTo>
                    <a:pt x="2496415" y="487455"/>
                    <a:pt x="2477765" y="506105"/>
                    <a:pt x="2454760" y="506105"/>
                  </a:cubicBezTo>
                  <a:lnTo>
                    <a:pt x="41656" y="506105"/>
                  </a:lnTo>
                  <a:cubicBezTo>
                    <a:pt x="18650" y="506105"/>
                    <a:pt x="0" y="487455"/>
                    <a:pt x="0" y="464449"/>
                  </a:cubicBezTo>
                  <a:lnTo>
                    <a:pt x="0" y="41656"/>
                  </a:lnTo>
                  <a:cubicBezTo>
                    <a:pt x="0" y="18650"/>
                    <a:pt x="18650" y="0"/>
                    <a:pt x="41656" y="0"/>
                  </a:cubicBezTo>
                  <a:close/>
                </a:path>
              </a:pathLst>
            </a:custGeom>
            <a:solidFill>
              <a:srgbClr val="303030"/>
            </a:solidFill>
            <a:ln w="57150" cap="rnd">
              <a:solidFill>
                <a:srgbClr val="FFFFFF"/>
              </a:solidFill>
              <a:prstDash val="solid"/>
              <a:round/>
            </a:ln>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0" name="TextBox 20"/>
          <p:cNvSpPr txBox="1"/>
          <p:nvPr/>
        </p:nvSpPr>
        <p:spPr>
          <a:xfrm>
            <a:off x="1367323" y="2788708"/>
            <a:ext cx="8800091" cy="1932305"/>
          </a:xfrm>
          <a:prstGeom prst="rect">
            <a:avLst/>
          </a:prstGeom>
        </p:spPr>
        <p:txBody>
          <a:bodyPr lIns="0" tIns="0" rIns="0" bIns="0" rtlCol="0" anchor="t">
            <a:spAutoFit/>
          </a:bodyPr>
          <a:lstStyle/>
          <a:p>
            <a:pPr>
              <a:lnSpc>
                <a:spcPts val="2990"/>
              </a:lnSpc>
            </a:pPr>
            <a:r>
              <a:rPr lang="en-US" sz="2300" spc="92">
                <a:solidFill>
                  <a:srgbClr val="FFFFFF"/>
                </a:solidFill>
                <a:latin typeface="Agrandir Tight Bold"/>
              </a:rPr>
              <a:t>Bullying </a:t>
            </a:r>
            <a:r>
              <a:rPr lang="en-US" sz="2300" spc="92">
                <a:solidFill>
                  <a:srgbClr val="FFFFFF"/>
                </a:solidFill>
                <a:latin typeface="Agrandir Tight"/>
              </a:rPr>
              <a:t>is targeted behaviour, online or offline, that causes harm. The harm caused can be physical, social and/or emotional in nature. Bullying behaviour is</a:t>
            </a:r>
            <a:r>
              <a:rPr lang="en-US" sz="2300" spc="92">
                <a:solidFill>
                  <a:srgbClr val="FFFFFF"/>
                </a:solidFill>
                <a:latin typeface="Agrandir Tight Bold"/>
              </a:rPr>
              <a:t> repeated over time and involves an imbalance of power in relationships between two people or groups of people in society. </a:t>
            </a:r>
          </a:p>
          <a:p>
            <a:pPr>
              <a:lnSpc>
                <a:spcPts val="3120"/>
              </a:lnSpc>
            </a:pPr>
            <a:endParaRPr lang="en-US" sz="2300" spc="92">
              <a:solidFill>
                <a:srgbClr val="FFFFFF"/>
              </a:solidFill>
              <a:latin typeface="Agrandir Tight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07549" y="3026032"/>
            <a:ext cx="4969048" cy="5132033"/>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42698" r="-42698"/>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9A5F2"/>
            </a:solidFill>
          </p:spPr>
        </p:sp>
      </p:grpSp>
      <p:grpSp>
        <p:nvGrpSpPr>
          <p:cNvPr id="8" name="Group 8"/>
          <p:cNvGrpSpPr/>
          <p:nvPr/>
        </p:nvGrpSpPr>
        <p:grpSpPr>
          <a:xfrm>
            <a:off x="7588903" y="3026032"/>
            <a:ext cx="9670397" cy="6616887"/>
            <a:chOff x="0" y="0"/>
            <a:chExt cx="2546936" cy="1742719"/>
          </a:xfrm>
        </p:grpSpPr>
        <p:sp>
          <p:nvSpPr>
            <p:cNvPr id="9" name="Freeform 9"/>
            <p:cNvSpPr/>
            <p:nvPr/>
          </p:nvSpPr>
          <p:spPr>
            <a:xfrm>
              <a:off x="0" y="0"/>
              <a:ext cx="2546936" cy="1742719"/>
            </a:xfrm>
            <a:custGeom>
              <a:avLst/>
              <a:gdLst/>
              <a:ahLst/>
              <a:cxnLst/>
              <a:rect l="l" t="t" r="r" b="b"/>
              <a:pathLst>
                <a:path w="2546936" h="1742719">
                  <a:moveTo>
                    <a:pt x="40830" y="0"/>
                  </a:moveTo>
                  <a:lnTo>
                    <a:pt x="2506107" y="0"/>
                  </a:lnTo>
                  <a:cubicBezTo>
                    <a:pt x="2516935" y="0"/>
                    <a:pt x="2527320" y="4302"/>
                    <a:pt x="2534977" y="11959"/>
                  </a:cubicBezTo>
                  <a:cubicBezTo>
                    <a:pt x="2542634" y="19616"/>
                    <a:pt x="2546936" y="30001"/>
                    <a:pt x="2546936" y="40830"/>
                  </a:cubicBezTo>
                  <a:lnTo>
                    <a:pt x="2546936" y="1701890"/>
                  </a:lnTo>
                  <a:cubicBezTo>
                    <a:pt x="2546936" y="1724439"/>
                    <a:pt x="2528656" y="1742719"/>
                    <a:pt x="2506107" y="1742719"/>
                  </a:cubicBezTo>
                  <a:lnTo>
                    <a:pt x="40830" y="1742719"/>
                  </a:lnTo>
                  <a:cubicBezTo>
                    <a:pt x="30001" y="1742719"/>
                    <a:pt x="19616" y="1738418"/>
                    <a:pt x="11959" y="1730760"/>
                  </a:cubicBezTo>
                  <a:cubicBezTo>
                    <a:pt x="4302" y="1723104"/>
                    <a:pt x="0" y="1712718"/>
                    <a:pt x="0" y="1701890"/>
                  </a:cubicBezTo>
                  <a:lnTo>
                    <a:pt x="0" y="40830"/>
                  </a:lnTo>
                  <a:cubicBezTo>
                    <a:pt x="0" y="30001"/>
                    <a:pt x="4302" y="19616"/>
                    <a:pt x="11959" y="11959"/>
                  </a:cubicBezTo>
                  <a:cubicBezTo>
                    <a:pt x="19616" y="4302"/>
                    <a:pt x="30001" y="0"/>
                    <a:pt x="40830" y="0"/>
                  </a:cubicBezTo>
                  <a:close/>
                </a:path>
              </a:pathLst>
            </a:custGeom>
            <a:solidFill>
              <a:srgbClr val="FFFFFF"/>
            </a:solidFill>
            <a:ln w="28575" cap="rnd">
              <a:solidFill>
                <a:srgbClr val="303030"/>
              </a:solidFill>
              <a:prstDash val="solid"/>
              <a:round/>
            </a:ln>
          </p:spPr>
        </p:sp>
        <p:sp>
          <p:nvSpPr>
            <p:cNvPr id="10" name="TextBox 10"/>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1207549" y="8386665"/>
            <a:ext cx="5187821" cy="1256255"/>
            <a:chOff x="0" y="0"/>
            <a:chExt cx="1366340" cy="330865"/>
          </a:xfrm>
        </p:grpSpPr>
        <p:sp>
          <p:nvSpPr>
            <p:cNvPr id="12" name="Freeform 12"/>
            <p:cNvSpPr/>
            <p:nvPr/>
          </p:nvSpPr>
          <p:spPr>
            <a:xfrm>
              <a:off x="0" y="0"/>
              <a:ext cx="1366340" cy="330865"/>
            </a:xfrm>
            <a:custGeom>
              <a:avLst/>
              <a:gdLst/>
              <a:ahLst/>
              <a:cxnLst/>
              <a:rect l="l" t="t" r="r" b="b"/>
              <a:pathLst>
                <a:path w="1366340" h="330865">
                  <a:moveTo>
                    <a:pt x="76109" y="0"/>
                  </a:moveTo>
                  <a:lnTo>
                    <a:pt x="1290231" y="0"/>
                  </a:lnTo>
                  <a:cubicBezTo>
                    <a:pt x="1310417" y="0"/>
                    <a:pt x="1329775" y="8019"/>
                    <a:pt x="1344048" y="22292"/>
                  </a:cubicBezTo>
                  <a:cubicBezTo>
                    <a:pt x="1358321" y="36565"/>
                    <a:pt x="1366340" y="55923"/>
                    <a:pt x="1366340" y="76109"/>
                  </a:cubicBezTo>
                  <a:lnTo>
                    <a:pt x="1366340" y="254757"/>
                  </a:lnTo>
                  <a:cubicBezTo>
                    <a:pt x="1366340" y="274942"/>
                    <a:pt x="1358321" y="294301"/>
                    <a:pt x="1344048" y="308574"/>
                  </a:cubicBezTo>
                  <a:cubicBezTo>
                    <a:pt x="1329775" y="322847"/>
                    <a:pt x="1310417" y="330865"/>
                    <a:pt x="1290231" y="330865"/>
                  </a:cubicBezTo>
                  <a:lnTo>
                    <a:pt x="76109" y="330865"/>
                  </a:lnTo>
                  <a:cubicBezTo>
                    <a:pt x="34075" y="330865"/>
                    <a:pt x="0" y="296790"/>
                    <a:pt x="0" y="254757"/>
                  </a:cubicBezTo>
                  <a:lnTo>
                    <a:pt x="0" y="76109"/>
                  </a:lnTo>
                  <a:cubicBezTo>
                    <a:pt x="0" y="55923"/>
                    <a:pt x="8019" y="36565"/>
                    <a:pt x="22292" y="22292"/>
                  </a:cubicBezTo>
                  <a:cubicBezTo>
                    <a:pt x="36565" y="8019"/>
                    <a:pt x="55923" y="0"/>
                    <a:pt x="76109" y="0"/>
                  </a:cubicBezTo>
                  <a:close/>
                </a:path>
              </a:pathLst>
            </a:custGeom>
            <a:solidFill>
              <a:srgbClr val="FFFFFF"/>
            </a:solidFill>
            <a:ln w="28575" cap="rnd">
              <a:solidFill>
                <a:srgbClr val="303030"/>
              </a:solidFill>
              <a:prstDash val="solid"/>
              <a:round/>
            </a:ln>
          </p:spPr>
        </p:sp>
        <p:sp>
          <p:nvSpPr>
            <p:cNvPr id="13" name="TextBox 13"/>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4" name="TextBox 14"/>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Only Messing? Online Bullying vs Banter</a:t>
            </a:r>
          </a:p>
        </p:txBody>
      </p:sp>
      <p:sp>
        <p:nvSpPr>
          <p:cNvPr id="15" name="TextBox 15"/>
          <p:cNvSpPr txBox="1"/>
          <p:nvPr/>
        </p:nvSpPr>
        <p:spPr>
          <a:xfrm>
            <a:off x="7982853" y="3198016"/>
            <a:ext cx="8882496" cy="7619365"/>
          </a:xfrm>
          <a:prstGeom prst="rect">
            <a:avLst/>
          </a:prstGeom>
        </p:spPr>
        <p:txBody>
          <a:bodyPr lIns="0" tIns="0" rIns="0" bIns="0" rtlCol="0" anchor="t">
            <a:spAutoFit/>
          </a:bodyPr>
          <a:lstStyle/>
          <a:p>
            <a:pPr>
              <a:lnSpc>
                <a:spcPts val="3780"/>
              </a:lnSpc>
            </a:pPr>
            <a:r>
              <a:rPr lang="en-US" sz="2700">
                <a:solidFill>
                  <a:srgbClr val="303030"/>
                </a:solidFill>
                <a:latin typeface="Agrandir Tight"/>
              </a:rPr>
              <a:t>1. How did Róisín first react when she was shown the meme of herself?</a:t>
            </a:r>
          </a:p>
          <a:p>
            <a:pPr>
              <a:lnSpc>
                <a:spcPts val="3780"/>
              </a:lnSpc>
            </a:pPr>
            <a:r>
              <a:rPr lang="en-US" sz="2700">
                <a:solidFill>
                  <a:srgbClr val="303030"/>
                </a:solidFill>
                <a:latin typeface="Agrandir Tight"/>
              </a:rPr>
              <a:t>2.Why did she react in this way? </a:t>
            </a:r>
          </a:p>
          <a:p>
            <a:pPr>
              <a:lnSpc>
                <a:spcPts val="3780"/>
              </a:lnSpc>
            </a:pPr>
            <a:r>
              <a:rPr lang="en-US" sz="2700">
                <a:solidFill>
                  <a:srgbClr val="303030"/>
                </a:solidFill>
                <a:latin typeface="Agrandir Tight"/>
              </a:rPr>
              <a:t>3.What are the implications of the image going viral?</a:t>
            </a:r>
          </a:p>
          <a:p>
            <a:pPr>
              <a:lnSpc>
                <a:spcPts val="3780"/>
              </a:lnSpc>
            </a:pPr>
            <a:r>
              <a:rPr lang="en-US" sz="2700">
                <a:solidFill>
                  <a:srgbClr val="303030"/>
                </a:solidFill>
                <a:latin typeface="Agrandir Tight"/>
              </a:rPr>
              <a:t>4.Did anyone try to intervene or offer help when Róisín was being targeted? Why do you think this is? </a:t>
            </a:r>
          </a:p>
          <a:p>
            <a:pPr>
              <a:lnSpc>
                <a:spcPts val="3780"/>
              </a:lnSpc>
            </a:pPr>
            <a:r>
              <a:rPr lang="en-US" sz="2700">
                <a:solidFill>
                  <a:srgbClr val="303030"/>
                </a:solidFill>
                <a:latin typeface="Agrandir Tight"/>
              </a:rPr>
              <a:t>5.Why do you think that Róisín doesn’t send how she really feels about what has happened but instead writes it was 'fine' and 'sorta funny'? </a:t>
            </a:r>
          </a:p>
          <a:p>
            <a:pPr>
              <a:lnSpc>
                <a:spcPts val="3780"/>
              </a:lnSpc>
            </a:pPr>
            <a:r>
              <a:rPr lang="en-US" sz="2700">
                <a:solidFill>
                  <a:srgbClr val="303030"/>
                </a:solidFill>
                <a:latin typeface="Agrandir Tight"/>
              </a:rPr>
              <a:t>6.Do you think Róisín’s friends' reactions to the meme’s influenced how she responded to what had happened?</a:t>
            </a:r>
          </a:p>
          <a:p>
            <a:pPr>
              <a:lnSpc>
                <a:spcPts val="3780"/>
              </a:lnSpc>
            </a:pPr>
            <a:r>
              <a:rPr lang="en-US" sz="2700">
                <a:solidFill>
                  <a:srgbClr val="303030"/>
                </a:solidFill>
                <a:latin typeface="Agrandir Tight"/>
              </a:rPr>
              <a:t>7.Do you think it is hard for a target of subtle bullying online to get help? Why?</a:t>
            </a:r>
          </a:p>
          <a:p>
            <a:pPr>
              <a:lnSpc>
                <a:spcPts val="3640"/>
              </a:lnSpc>
            </a:pPr>
            <a:endParaRPr lang="en-US" sz="2700">
              <a:solidFill>
                <a:srgbClr val="303030"/>
              </a:solidFill>
              <a:latin typeface="Agrandir Tight"/>
            </a:endParaRPr>
          </a:p>
          <a:p>
            <a:pPr algn="ctr">
              <a:lnSpc>
                <a:spcPts val="3640"/>
              </a:lnSpc>
            </a:pPr>
            <a:endParaRPr lang="en-US" sz="2700">
              <a:solidFill>
                <a:srgbClr val="303030"/>
              </a:solidFill>
              <a:latin typeface="Agrandir Tight"/>
            </a:endParaRPr>
          </a:p>
          <a:p>
            <a:pPr algn="ctr">
              <a:lnSpc>
                <a:spcPts val="3640"/>
              </a:lnSpc>
            </a:pPr>
            <a:r>
              <a:rPr lang="en-US" sz="2600">
                <a:solidFill>
                  <a:srgbClr val="303030"/>
                </a:solidFill>
                <a:latin typeface="Agrandir Tight Bold"/>
              </a:rPr>
              <a:t> </a:t>
            </a:r>
          </a:p>
        </p:txBody>
      </p:sp>
      <p:sp>
        <p:nvSpPr>
          <p:cNvPr id="16" name="TextBox 16"/>
          <p:cNvSpPr txBox="1"/>
          <p:nvPr/>
        </p:nvSpPr>
        <p:spPr>
          <a:xfrm>
            <a:off x="1137467" y="8537620"/>
            <a:ext cx="5257903" cy="846897"/>
          </a:xfrm>
          <a:prstGeom prst="rect">
            <a:avLst/>
          </a:prstGeom>
        </p:spPr>
        <p:txBody>
          <a:bodyPr lIns="0" tIns="0" rIns="0" bIns="0" rtlCol="0" anchor="t">
            <a:spAutoFit/>
          </a:bodyPr>
          <a:lstStyle/>
          <a:p>
            <a:pPr algn="ctr">
              <a:lnSpc>
                <a:spcPts val="3195"/>
              </a:lnSpc>
            </a:pPr>
            <a:r>
              <a:rPr lang="en-US" sz="2282" dirty="0">
                <a:solidFill>
                  <a:srgbClr val="303030"/>
                </a:solidFill>
                <a:latin typeface="Agrandir Tight Bold"/>
              </a:rPr>
              <a:t>Watch the video </a:t>
            </a:r>
            <a:r>
              <a:rPr lang="en-US" sz="2282" dirty="0">
                <a:solidFill>
                  <a:srgbClr val="303030"/>
                </a:solidFill>
                <a:latin typeface="Agrandir Tight Bold Italics"/>
              </a:rPr>
              <a:t>You’re a Meme </a:t>
            </a:r>
            <a:r>
              <a:rPr lang="en-US" sz="2282" dirty="0">
                <a:solidFill>
                  <a:srgbClr val="303030"/>
                </a:solidFill>
                <a:latin typeface="Agrandir Tight Bold"/>
              </a:rPr>
              <a:t>here: https://</a:t>
            </a:r>
            <a:r>
              <a:rPr lang="en-US" sz="2282" dirty="0" err="1">
                <a:solidFill>
                  <a:srgbClr val="303030"/>
                </a:solidFill>
                <a:latin typeface="Agrandir Tight Bold"/>
              </a:rPr>
              <a:t>vimeo.com</a:t>
            </a:r>
            <a:r>
              <a:rPr lang="en-US" sz="2282" dirty="0">
                <a:solidFill>
                  <a:srgbClr val="303030"/>
                </a:solidFill>
                <a:latin typeface="Agrandir Tight Bold"/>
              </a:rPr>
              <a:t>/795242990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66C4">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371982"/>
            <a:ext cx="9499467" cy="6225443"/>
            <a:chOff x="0" y="0"/>
            <a:chExt cx="2501917" cy="1639623"/>
          </a:xfrm>
        </p:grpSpPr>
        <p:sp>
          <p:nvSpPr>
            <p:cNvPr id="6" name="Freeform 6"/>
            <p:cNvSpPr/>
            <p:nvPr/>
          </p:nvSpPr>
          <p:spPr>
            <a:xfrm>
              <a:off x="0" y="0"/>
              <a:ext cx="2501917" cy="1639623"/>
            </a:xfrm>
            <a:custGeom>
              <a:avLst/>
              <a:gdLst/>
              <a:ahLst/>
              <a:cxnLst/>
              <a:rect l="l" t="t" r="r" b="b"/>
              <a:pathLst>
                <a:path w="2501917" h="1639623">
                  <a:moveTo>
                    <a:pt x="41564" y="0"/>
                  </a:moveTo>
                  <a:lnTo>
                    <a:pt x="2460353" y="0"/>
                  </a:lnTo>
                  <a:cubicBezTo>
                    <a:pt x="2483308" y="0"/>
                    <a:pt x="2501917" y="18609"/>
                    <a:pt x="2501917" y="41564"/>
                  </a:cubicBezTo>
                  <a:lnTo>
                    <a:pt x="2501917" y="1598059"/>
                  </a:lnTo>
                  <a:cubicBezTo>
                    <a:pt x="2501917" y="1621014"/>
                    <a:pt x="2483308" y="1639623"/>
                    <a:pt x="2460353" y="1639623"/>
                  </a:cubicBezTo>
                  <a:lnTo>
                    <a:pt x="41564" y="1639623"/>
                  </a:lnTo>
                  <a:cubicBezTo>
                    <a:pt x="18609" y="1639623"/>
                    <a:pt x="0" y="1621014"/>
                    <a:pt x="0" y="1598059"/>
                  </a:cubicBezTo>
                  <a:lnTo>
                    <a:pt x="0" y="41564"/>
                  </a:lnTo>
                  <a:cubicBezTo>
                    <a:pt x="0" y="18609"/>
                    <a:pt x="18609" y="0"/>
                    <a:pt x="41564"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2626748" y="3371982"/>
            <a:ext cx="4632552" cy="6225443"/>
            <a:chOff x="0" y="0"/>
            <a:chExt cx="3663950" cy="4923790"/>
          </a:xfrm>
        </p:grpSpPr>
        <p:sp>
          <p:nvSpPr>
            <p:cNvPr id="9" name="Freeform 9"/>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2209" b="-2209"/>
              </a:stretch>
            </a:blipFill>
          </p:spPr>
        </p:sp>
        <p:sp>
          <p:nvSpPr>
            <p:cNvPr id="10" name="Freeform 10"/>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271FF"/>
            </a:solidFill>
          </p:spPr>
        </p:sp>
      </p:grpSp>
      <p:sp>
        <p:nvSpPr>
          <p:cNvPr id="11" name="TextBox 11"/>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Identifying Subtle Bullying Online</a:t>
            </a:r>
          </a:p>
        </p:txBody>
      </p:sp>
      <p:sp>
        <p:nvSpPr>
          <p:cNvPr id="12" name="TextBox 12"/>
          <p:cNvSpPr txBox="1"/>
          <p:nvPr/>
        </p:nvSpPr>
        <p:spPr>
          <a:xfrm>
            <a:off x="1462768" y="3446229"/>
            <a:ext cx="8631332" cy="5934075"/>
          </a:xfrm>
          <a:prstGeom prst="rect">
            <a:avLst/>
          </a:prstGeom>
        </p:spPr>
        <p:txBody>
          <a:bodyPr lIns="0" tIns="0" rIns="0" bIns="0" rtlCol="0" anchor="t">
            <a:spAutoFit/>
          </a:bodyPr>
          <a:lstStyle/>
          <a:p>
            <a:pPr algn="ctr">
              <a:lnSpc>
                <a:spcPts val="4200"/>
              </a:lnSpc>
            </a:pPr>
            <a:r>
              <a:rPr lang="en-US" sz="3000">
                <a:solidFill>
                  <a:srgbClr val="303030"/>
                </a:solidFill>
                <a:latin typeface="Agrandir Tight Bold"/>
              </a:rPr>
              <a:t>Complete Activity Sheet 5.1 and then reflect using the following questions:</a:t>
            </a:r>
          </a:p>
          <a:p>
            <a:pPr marL="647702" lvl="1" indent="-323851">
              <a:lnSpc>
                <a:spcPts val="4200"/>
              </a:lnSpc>
              <a:buFont typeface="Arial"/>
              <a:buChar char="•"/>
            </a:pPr>
            <a:r>
              <a:rPr lang="en-US" sz="3000">
                <a:solidFill>
                  <a:srgbClr val="303030"/>
                </a:solidFill>
                <a:latin typeface="Agrandir Tight"/>
              </a:rPr>
              <a:t>At first, what were the differences and similarities between the two diamonds? </a:t>
            </a:r>
          </a:p>
          <a:p>
            <a:pPr marL="647702" lvl="1" indent="-323851">
              <a:lnSpc>
                <a:spcPts val="4200"/>
              </a:lnSpc>
              <a:buFont typeface="Arial"/>
              <a:buChar char="•"/>
            </a:pPr>
            <a:r>
              <a:rPr lang="en-US" sz="3000">
                <a:solidFill>
                  <a:srgbClr val="303030"/>
                </a:solidFill>
                <a:latin typeface="Agrandir Tight"/>
              </a:rPr>
              <a:t>In developing a third diamond, how did your group arrive at consensus about why it is hard to identify subtle bullying online? </a:t>
            </a:r>
          </a:p>
          <a:p>
            <a:pPr marL="647702" lvl="1" indent="-323851">
              <a:lnSpc>
                <a:spcPts val="4200"/>
              </a:lnSpc>
              <a:buFont typeface="Arial"/>
              <a:buChar char="•"/>
            </a:pPr>
            <a:r>
              <a:rPr lang="en-US" sz="3000">
                <a:solidFill>
                  <a:srgbClr val="303030"/>
                </a:solidFill>
                <a:latin typeface="Agrandir Tight"/>
              </a:rPr>
              <a:t>Was it hard or easy to reach consensus? Why do you think that was? </a:t>
            </a:r>
          </a:p>
          <a:p>
            <a:pPr marL="647702" lvl="1" indent="-323851">
              <a:lnSpc>
                <a:spcPts val="4200"/>
              </a:lnSpc>
              <a:buFont typeface="Arial"/>
              <a:buChar char="•"/>
            </a:pPr>
            <a:r>
              <a:rPr lang="en-US" sz="3000">
                <a:solidFill>
                  <a:srgbClr val="303030"/>
                </a:solidFill>
                <a:latin typeface="Agrandir Tight"/>
              </a:rPr>
              <a:t>Did everyone feel that their ideas were listened to? What supported this or what hampered this?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C959"/>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371982"/>
            <a:ext cx="9499467" cy="6225443"/>
            <a:chOff x="0" y="0"/>
            <a:chExt cx="2501917" cy="1639623"/>
          </a:xfrm>
        </p:grpSpPr>
        <p:sp>
          <p:nvSpPr>
            <p:cNvPr id="6" name="Freeform 6"/>
            <p:cNvSpPr/>
            <p:nvPr/>
          </p:nvSpPr>
          <p:spPr>
            <a:xfrm>
              <a:off x="0" y="0"/>
              <a:ext cx="2501917" cy="1639623"/>
            </a:xfrm>
            <a:custGeom>
              <a:avLst/>
              <a:gdLst/>
              <a:ahLst/>
              <a:cxnLst/>
              <a:rect l="l" t="t" r="r" b="b"/>
              <a:pathLst>
                <a:path w="2501917" h="1639623">
                  <a:moveTo>
                    <a:pt x="41564" y="0"/>
                  </a:moveTo>
                  <a:lnTo>
                    <a:pt x="2460353" y="0"/>
                  </a:lnTo>
                  <a:cubicBezTo>
                    <a:pt x="2483308" y="0"/>
                    <a:pt x="2501917" y="18609"/>
                    <a:pt x="2501917" y="41564"/>
                  </a:cubicBezTo>
                  <a:lnTo>
                    <a:pt x="2501917" y="1598059"/>
                  </a:lnTo>
                  <a:cubicBezTo>
                    <a:pt x="2501917" y="1621014"/>
                    <a:pt x="2483308" y="1639623"/>
                    <a:pt x="2460353" y="1639623"/>
                  </a:cubicBezTo>
                  <a:lnTo>
                    <a:pt x="41564" y="1639623"/>
                  </a:lnTo>
                  <a:cubicBezTo>
                    <a:pt x="18609" y="1639623"/>
                    <a:pt x="0" y="1621014"/>
                    <a:pt x="0" y="1598059"/>
                  </a:cubicBezTo>
                  <a:lnTo>
                    <a:pt x="0" y="41564"/>
                  </a:lnTo>
                  <a:cubicBezTo>
                    <a:pt x="0" y="18609"/>
                    <a:pt x="18609" y="0"/>
                    <a:pt x="41564"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1687804" y="3371982"/>
            <a:ext cx="4632552" cy="6225443"/>
            <a:chOff x="0" y="0"/>
            <a:chExt cx="3663950" cy="4923790"/>
          </a:xfrm>
        </p:grpSpPr>
        <p:sp>
          <p:nvSpPr>
            <p:cNvPr id="9" name="Freeform 9"/>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1291" b="-1291"/>
              </a:stretch>
            </a:blipFill>
          </p:spPr>
        </p:sp>
        <p:sp>
          <p:nvSpPr>
            <p:cNvPr id="10" name="Freeform 10"/>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5271FF"/>
            </a:solidFill>
          </p:spPr>
        </p:sp>
      </p:grpSp>
      <p:sp>
        <p:nvSpPr>
          <p:cNvPr id="11" name="TextBox 11"/>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3: Responding to Subtle Bullying Online</a:t>
            </a:r>
          </a:p>
        </p:txBody>
      </p:sp>
      <p:sp>
        <p:nvSpPr>
          <p:cNvPr id="12" name="TextBox 12"/>
          <p:cNvSpPr txBox="1"/>
          <p:nvPr/>
        </p:nvSpPr>
        <p:spPr>
          <a:xfrm>
            <a:off x="1284968" y="3446229"/>
            <a:ext cx="8809132" cy="6619875"/>
          </a:xfrm>
          <a:prstGeom prst="rect">
            <a:avLst/>
          </a:prstGeom>
        </p:spPr>
        <p:txBody>
          <a:bodyPr lIns="0" tIns="0" rIns="0" bIns="0" rtlCol="0" anchor="t">
            <a:spAutoFit/>
          </a:bodyPr>
          <a:lstStyle/>
          <a:p>
            <a:pPr algn="ctr">
              <a:lnSpc>
                <a:spcPts val="4200"/>
              </a:lnSpc>
            </a:pPr>
            <a:r>
              <a:rPr lang="en-US" sz="3000">
                <a:solidFill>
                  <a:srgbClr val="303030"/>
                </a:solidFill>
                <a:latin typeface="Agrandir Tight Bold"/>
              </a:rPr>
              <a:t>Remember…</a:t>
            </a:r>
          </a:p>
          <a:p>
            <a:pPr marL="561344" lvl="1" indent="-280672">
              <a:lnSpc>
                <a:spcPts val="3640"/>
              </a:lnSpc>
              <a:buFont typeface="Arial"/>
              <a:buChar char="•"/>
            </a:pPr>
            <a:r>
              <a:rPr lang="en-US" sz="2600">
                <a:solidFill>
                  <a:srgbClr val="303030"/>
                </a:solidFill>
                <a:latin typeface="Agrandir Tight"/>
              </a:rPr>
              <a:t>Subtle bullying messages or behaviours are not obviously bullying or insulting, but we can identify these kinds of messages by how they make us feel, for example, it makes us feel uncomfortable, worried, unsure or anxious.</a:t>
            </a:r>
          </a:p>
          <a:p>
            <a:pPr marL="561344" lvl="1" indent="-280672">
              <a:lnSpc>
                <a:spcPts val="3640"/>
              </a:lnSpc>
              <a:buFont typeface="Arial"/>
              <a:buChar char="•"/>
            </a:pPr>
            <a:r>
              <a:rPr lang="en-US" sz="2600">
                <a:solidFill>
                  <a:srgbClr val="303030"/>
                </a:solidFill>
                <a:latin typeface="Agrandir Tight"/>
              </a:rPr>
              <a:t>With subtle bullying it is important to recognise your feelings and how the behaviour or language you are receiving is making you feel. Stop, take a look at what is happening and think about the impact it is having on you. </a:t>
            </a:r>
          </a:p>
          <a:p>
            <a:pPr marL="561344" lvl="1" indent="-280672">
              <a:lnSpc>
                <a:spcPts val="3640"/>
              </a:lnSpc>
              <a:buFont typeface="Arial"/>
              <a:buChar char="•"/>
            </a:pPr>
            <a:r>
              <a:rPr lang="en-US" sz="2600">
                <a:solidFill>
                  <a:srgbClr val="303030"/>
                </a:solidFill>
                <a:latin typeface="Agrandir Tight"/>
              </a:rPr>
              <a:t>Screenshot any evidence if you feel that the comments are negatively affecting you.</a:t>
            </a:r>
          </a:p>
          <a:p>
            <a:pPr marL="561344" lvl="1" indent="-280672">
              <a:lnSpc>
                <a:spcPts val="3640"/>
              </a:lnSpc>
              <a:buFont typeface="Arial"/>
              <a:buChar char="•"/>
            </a:pPr>
            <a:r>
              <a:rPr lang="en-US" sz="2600">
                <a:solidFill>
                  <a:srgbClr val="303030"/>
                </a:solidFill>
                <a:latin typeface="Agrandir Tight"/>
              </a:rPr>
              <a:t>Talk to a friend or trusted adult about and get advice on how to move forward with the situation. </a:t>
            </a:r>
          </a:p>
          <a:p>
            <a:pPr algn="ctr">
              <a:lnSpc>
                <a:spcPts val="4200"/>
              </a:lnSpc>
            </a:pPr>
            <a:endParaRPr lang="en-US" sz="2600">
              <a:solidFill>
                <a:srgbClr val="303030"/>
              </a:solidFill>
              <a:latin typeface="Agrandir T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43180" y="0"/>
                  </a:moveTo>
                  <a:lnTo>
                    <a:pt x="2365116" y="0"/>
                  </a:lnTo>
                  <a:cubicBezTo>
                    <a:pt x="2388964" y="0"/>
                    <a:pt x="2408296" y="19332"/>
                    <a:pt x="2408296" y="43180"/>
                  </a:cubicBezTo>
                  <a:lnTo>
                    <a:pt x="2408296" y="2666153"/>
                  </a:lnTo>
                  <a:cubicBezTo>
                    <a:pt x="2408296" y="2677605"/>
                    <a:pt x="2403747" y="2688588"/>
                    <a:pt x="2395649" y="2696686"/>
                  </a:cubicBezTo>
                  <a:cubicBezTo>
                    <a:pt x="2387551" y="2704784"/>
                    <a:pt x="2376568" y="2709333"/>
                    <a:pt x="2365116" y="2709333"/>
                  </a:cubicBezTo>
                  <a:lnTo>
                    <a:pt x="43180" y="2709333"/>
                  </a:lnTo>
                  <a:cubicBezTo>
                    <a:pt x="19332" y="2709333"/>
                    <a:pt x="0" y="2690001"/>
                    <a:pt x="0" y="2666153"/>
                  </a:cubicBezTo>
                  <a:lnTo>
                    <a:pt x="0" y="43180"/>
                  </a:lnTo>
                  <a:cubicBezTo>
                    <a:pt x="0" y="19332"/>
                    <a:pt x="19332" y="0"/>
                    <a:pt x="43180" y="0"/>
                  </a:cubicBezTo>
                  <a:close/>
                </a:path>
              </a:pathLst>
            </a:custGeom>
            <a:solidFill>
              <a:srgbClr val="FAC959"/>
            </a:soli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FAC959"/>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3716000" y="1196031"/>
            <a:ext cx="3729497" cy="3854327"/>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7161" r="-76578"/>
              </a:stretch>
            </a:blipFill>
          </p:spPr>
        </p:sp>
      </p:grpSp>
      <p:grpSp>
        <p:nvGrpSpPr>
          <p:cNvPr id="10" name="Group 10"/>
          <p:cNvGrpSpPr>
            <a:grpSpLocks noChangeAspect="1"/>
          </p:cNvGrpSpPr>
          <p:nvPr/>
        </p:nvGrpSpPr>
        <p:grpSpPr>
          <a:xfrm>
            <a:off x="9986503" y="5236642"/>
            <a:ext cx="3729497" cy="3854327"/>
            <a:chOff x="0" y="0"/>
            <a:chExt cx="6362700" cy="6575666"/>
          </a:xfrm>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3795" r="-23795"/>
              </a:stretch>
            </a:blipFill>
          </p:spPr>
        </p:sp>
      </p:grpSp>
      <p:sp>
        <p:nvSpPr>
          <p:cNvPr id="12" name="Freeform 12"/>
          <p:cNvSpPr/>
          <p:nvPr/>
        </p:nvSpPr>
        <p:spPr>
          <a:xfrm>
            <a:off x="11084587" y="2700634"/>
            <a:ext cx="1248180" cy="1248180"/>
          </a:xfrm>
          <a:custGeom>
            <a:avLst/>
            <a:gdLst/>
            <a:ahLst/>
            <a:cxnLst/>
            <a:rect l="l" t="t" r="r" b="b"/>
            <a:pathLst>
              <a:path w="1248180" h="1248180">
                <a:moveTo>
                  <a:pt x="0" y="0"/>
                </a:moveTo>
                <a:lnTo>
                  <a:pt x="1248180" y="0"/>
                </a:lnTo>
                <a:lnTo>
                  <a:pt x="1248180" y="1248179"/>
                </a:lnTo>
                <a:lnTo>
                  <a:pt x="0" y="124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flipH="1">
            <a:off x="14542436" y="8230345"/>
            <a:ext cx="3745564" cy="2056655"/>
          </a:xfrm>
          <a:custGeom>
            <a:avLst/>
            <a:gdLst/>
            <a:ahLst/>
            <a:cxnLst/>
            <a:rect l="l" t="t" r="r" b="b"/>
            <a:pathLst>
              <a:path w="3745564" h="2056655">
                <a:moveTo>
                  <a:pt x="3745564" y="0"/>
                </a:moveTo>
                <a:lnTo>
                  <a:pt x="0" y="0"/>
                </a:lnTo>
                <a:lnTo>
                  <a:pt x="0" y="2056655"/>
                </a:lnTo>
                <a:lnTo>
                  <a:pt x="3745564" y="2056655"/>
                </a:lnTo>
                <a:lnTo>
                  <a:pt x="3745564"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1044722" y="517166"/>
            <a:ext cx="5550568" cy="1023069"/>
            <a:chOff x="0" y="0"/>
            <a:chExt cx="7400757" cy="1364092"/>
          </a:xfrm>
        </p:grpSpPr>
        <p:grpSp>
          <p:nvGrpSpPr>
            <p:cNvPr id="15" name="Group 15"/>
            <p:cNvGrpSpPr/>
            <p:nvPr/>
          </p:nvGrpSpPr>
          <p:grpSpPr>
            <a:xfrm>
              <a:off x="0" y="0"/>
              <a:ext cx="7400757" cy="1364092"/>
              <a:chOff x="0" y="0"/>
              <a:chExt cx="1461878" cy="269450"/>
            </a:xfrm>
          </p:grpSpPr>
          <p:sp>
            <p:nvSpPr>
              <p:cNvPr id="16" name="Freeform 16"/>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224062" y="169812"/>
              <a:ext cx="1024468" cy="10244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21" name="Freeform 21"/>
            <p:cNvSpPr/>
            <p:nvPr/>
          </p:nvSpPr>
          <p:spPr>
            <a:xfrm>
              <a:off x="598829" y="544580"/>
              <a:ext cx="274932" cy="274932"/>
            </a:xfrm>
            <a:custGeom>
              <a:avLst/>
              <a:gdLst/>
              <a:ahLst/>
              <a:cxnLst/>
              <a:rect l="l" t="t" r="r" b="b"/>
              <a:pathLst>
                <a:path w="274932" h="274932">
                  <a:moveTo>
                    <a:pt x="0" y="0"/>
                  </a:moveTo>
                  <a:lnTo>
                    <a:pt x="274933" y="0"/>
                  </a:lnTo>
                  <a:lnTo>
                    <a:pt x="274933" y="274932"/>
                  </a:lnTo>
                  <a:lnTo>
                    <a:pt x="0" y="27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1750418" y="454504"/>
              <a:ext cx="5487657" cy="686434"/>
            </a:xfrm>
            <a:prstGeom prst="rect">
              <a:avLst/>
            </a:prstGeom>
          </p:spPr>
          <p:txBody>
            <a:bodyPr lIns="0" tIns="0" rIns="0" bIns="0" rtlCol="0" anchor="t">
              <a:spAutoFit/>
            </a:bodyPr>
            <a:lstStyle/>
            <a:p>
              <a:pPr>
                <a:lnSpc>
                  <a:spcPts val="3299"/>
                </a:lnSpc>
                <a:spcBef>
                  <a:spcPct val="0"/>
                </a:spcBef>
              </a:pPr>
              <a:r>
                <a:rPr lang="en-US" sz="3299" spc="39">
                  <a:solidFill>
                    <a:srgbClr val="FFFFFF"/>
                  </a:solidFill>
                  <a:latin typeface="Agrandir Tight"/>
                </a:rPr>
                <a:t>Activity 4</a:t>
              </a:r>
            </a:p>
          </p:txBody>
        </p:sp>
      </p:grpSp>
      <p:sp>
        <p:nvSpPr>
          <p:cNvPr id="23" name="TextBox 23"/>
          <p:cNvSpPr txBox="1"/>
          <p:nvPr/>
        </p:nvSpPr>
        <p:spPr>
          <a:xfrm>
            <a:off x="1028700" y="1561576"/>
            <a:ext cx="9609488" cy="1446530"/>
          </a:xfrm>
          <a:prstGeom prst="rect">
            <a:avLst/>
          </a:prstGeom>
        </p:spPr>
        <p:txBody>
          <a:bodyPr lIns="0" tIns="0" rIns="0" bIns="0" rtlCol="0" anchor="t">
            <a:spAutoFit/>
          </a:bodyPr>
          <a:lstStyle/>
          <a:p>
            <a:pPr>
              <a:lnSpc>
                <a:spcPts val="9879"/>
              </a:lnSpc>
            </a:pPr>
            <a:r>
              <a:rPr lang="en-US" sz="7599">
                <a:solidFill>
                  <a:srgbClr val="303030"/>
                </a:solidFill>
                <a:latin typeface="Agrandir Tight Medium"/>
              </a:rPr>
              <a:t>Reflection Journal</a:t>
            </a:r>
          </a:p>
        </p:txBody>
      </p:sp>
      <p:sp>
        <p:nvSpPr>
          <p:cNvPr id="24" name="TextBox 24"/>
          <p:cNvSpPr txBox="1"/>
          <p:nvPr/>
        </p:nvSpPr>
        <p:spPr>
          <a:xfrm>
            <a:off x="1044722" y="3377313"/>
            <a:ext cx="6761248" cy="1038225"/>
          </a:xfrm>
          <a:prstGeom prst="rect">
            <a:avLst/>
          </a:prstGeom>
        </p:spPr>
        <p:txBody>
          <a:bodyPr lIns="0" tIns="0" rIns="0" bIns="0" rtlCol="0" anchor="t">
            <a:spAutoFit/>
          </a:bodyPr>
          <a:lstStyle/>
          <a:p>
            <a:pPr>
              <a:lnSpc>
                <a:spcPts val="3899"/>
              </a:lnSpc>
            </a:pPr>
            <a:r>
              <a:rPr lang="en-US" sz="2999" spc="71">
                <a:solidFill>
                  <a:srgbClr val="303030"/>
                </a:solidFill>
                <a:latin typeface="Agrandir Tight Ultra-Bold"/>
              </a:rPr>
              <a:t>Use the following reflection prompt to reflect on your learning…</a:t>
            </a:r>
          </a:p>
        </p:txBody>
      </p:sp>
      <p:sp>
        <p:nvSpPr>
          <p:cNvPr id="25" name="TextBox 25"/>
          <p:cNvSpPr txBox="1"/>
          <p:nvPr/>
        </p:nvSpPr>
        <p:spPr>
          <a:xfrm>
            <a:off x="1028700" y="4701289"/>
            <a:ext cx="7560542" cy="3644265"/>
          </a:xfrm>
          <a:prstGeom prst="rect">
            <a:avLst/>
          </a:prstGeom>
        </p:spPr>
        <p:txBody>
          <a:bodyPr lIns="0" tIns="0" rIns="0" bIns="0" rtlCol="0" anchor="t">
            <a:spAutoFit/>
          </a:bodyPr>
          <a:lstStyle/>
          <a:p>
            <a:pPr>
              <a:lnSpc>
                <a:spcPts val="4799"/>
              </a:lnSpc>
            </a:pPr>
            <a:r>
              <a:rPr lang="en-US" sz="3199" spc="38">
                <a:solidFill>
                  <a:srgbClr val="303030"/>
                </a:solidFill>
                <a:latin typeface="Agrandir Tight Bold"/>
              </a:rPr>
              <a:t>• What? </a:t>
            </a:r>
            <a:r>
              <a:rPr lang="en-US" sz="3199" spc="38">
                <a:solidFill>
                  <a:srgbClr val="303030"/>
                </a:solidFill>
                <a:latin typeface="Agrandir Tight"/>
              </a:rPr>
              <a:t>What have I learned?</a:t>
            </a:r>
          </a:p>
          <a:p>
            <a:pPr>
              <a:lnSpc>
                <a:spcPts val="4799"/>
              </a:lnSpc>
            </a:pPr>
            <a:r>
              <a:rPr lang="en-US" sz="3199" spc="38">
                <a:solidFill>
                  <a:srgbClr val="303030"/>
                </a:solidFill>
                <a:latin typeface="Agrandir Tight Bold"/>
              </a:rPr>
              <a:t>• So What? </a:t>
            </a:r>
            <a:r>
              <a:rPr lang="en-US" sz="3199" spc="38">
                <a:solidFill>
                  <a:srgbClr val="303030"/>
                </a:solidFill>
                <a:latin typeface="Agrandir Tight"/>
              </a:rPr>
              <a:t>Why is this important?</a:t>
            </a:r>
          </a:p>
          <a:p>
            <a:pPr>
              <a:lnSpc>
                <a:spcPts val="4799"/>
              </a:lnSpc>
            </a:pPr>
            <a:r>
              <a:rPr lang="en-US" sz="3199" spc="38">
                <a:solidFill>
                  <a:srgbClr val="303030"/>
                </a:solidFill>
                <a:latin typeface="Agrandir Tight Bold"/>
              </a:rPr>
              <a:t>• Now What? </a:t>
            </a:r>
            <a:r>
              <a:rPr lang="en-US" sz="3199" spc="38">
                <a:solidFill>
                  <a:srgbClr val="303030"/>
                </a:solidFill>
                <a:latin typeface="Agrandir Tight"/>
              </a:rPr>
              <a:t>How can I use what I have learned in my online interactions?</a:t>
            </a:r>
          </a:p>
          <a:p>
            <a:pPr>
              <a:lnSpc>
                <a:spcPts val="4799"/>
              </a:lnSpc>
            </a:pPr>
            <a:endParaRPr lang="en-US" sz="3199" spc="38">
              <a:solidFill>
                <a:srgbClr val="303030"/>
              </a:solidFill>
              <a:latin typeface="Agrandir Tight"/>
            </a:endParaRPr>
          </a:p>
          <a:p>
            <a:pPr>
              <a:lnSpc>
                <a:spcPts val="4500"/>
              </a:lnSpc>
            </a:pPr>
            <a:endParaRPr lang="en-US" sz="3199" spc="38">
              <a:solidFill>
                <a:srgbClr val="303030"/>
              </a:solidFill>
              <a:latin typeface="Agrandir T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182844" y="3239295"/>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44819" r="-44820"/>
              </a:stretch>
            </a:blipFill>
          </p:spPr>
        </p:sp>
      </p:grpSp>
      <p:grpSp>
        <p:nvGrpSpPr>
          <p:cNvPr id="7" name="Group 7"/>
          <p:cNvGrpSpPr/>
          <p:nvPr/>
        </p:nvGrpSpPr>
        <p:grpSpPr>
          <a:xfrm>
            <a:off x="1028700" y="3190658"/>
            <a:ext cx="9532073" cy="5295007"/>
            <a:chOff x="0" y="0"/>
            <a:chExt cx="2510505" cy="1394570"/>
          </a:xfrm>
        </p:grpSpPr>
        <p:sp>
          <p:nvSpPr>
            <p:cNvPr id="8" name="Freeform 8"/>
            <p:cNvSpPr/>
            <p:nvPr/>
          </p:nvSpPr>
          <p:spPr>
            <a:xfrm>
              <a:off x="0" y="0"/>
              <a:ext cx="2510505" cy="1394570"/>
            </a:xfrm>
            <a:custGeom>
              <a:avLst/>
              <a:gdLst/>
              <a:ahLst/>
              <a:cxnLst/>
              <a:rect l="l" t="t" r="r" b="b"/>
              <a:pathLst>
                <a:path w="2510505" h="1394570">
                  <a:moveTo>
                    <a:pt x="41422" y="0"/>
                  </a:moveTo>
                  <a:lnTo>
                    <a:pt x="2469083" y="0"/>
                  </a:lnTo>
                  <a:cubicBezTo>
                    <a:pt x="2491960" y="0"/>
                    <a:pt x="2510505" y="18545"/>
                    <a:pt x="2510505" y="41422"/>
                  </a:cubicBezTo>
                  <a:lnTo>
                    <a:pt x="2510505" y="1353148"/>
                  </a:lnTo>
                  <a:cubicBezTo>
                    <a:pt x="2510505" y="1364134"/>
                    <a:pt x="2506141" y="1374669"/>
                    <a:pt x="2498373" y="1382438"/>
                  </a:cubicBezTo>
                  <a:cubicBezTo>
                    <a:pt x="2490605" y="1390206"/>
                    <a:pt x="2480069" y="1394570"/>
                    <a:pt x="2469083" y="1394570"/>
                  </a:cubicBezTo>
                  <a:lnTo>
                    <a:pt x="41422" y="1394570"/>
                  </a:lnTo>
                  <a:cubicBezTo>
                    <a:pt x="18545" y="1394570"/>
                    <a:pt x="0" y="1376025"/>
                    <a:pt x="0" y="1353148"/>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Lesson 6: Taking Action: Upstanders and Allies</a:t>
            </a:r>
          </a:p>
        </p:txBody>
      </p:sp>
      <p:sp>
        <p:nvSpPr>
          <p:cNvPr id="11" name="TextBox 11"/>
          <p:cNvSpPr txBox="1"/>
          <p:nvPr/>
        </p:nvSpPr>
        <p:spPr>
          <a:xfrm>
            <a:off x="1784136" y="4009362"/>
            <a:ext cx="8021201" cy="3543300"/>
          </a:xfrm>
          <a:prstGeom prst="rect">
            <a:avLst/>
          </a:prstGeom>
        </p:spPr>
        <p:txBody>
          <a:bodyPr lIns="0" tIns="0" rIns="0" bIns="0" rtlCol="0" anchor="t">
            <a:spAutoFit/>
          </a:bodyPr>
          <a:lstStyle/>
          <a:p>
            <a:pPr>
              <a:lnSpc>
                <a:spcPts val="3900"/>
              </a:lnSpc>
            </a:pPr>
            <a:r>
              <a:rPr lang="en-US" sz="3000">
                <a:solidFill>
                  <a:srgbClr val="303030"/>
                </a:solidFill>
                <a:latin typeface="Agrandir Tight Medium"/>
              </a:rPr>
              <a:t>Aim</a:t>
            </a:r>
          </a:p>
          <a:p>
            <a:pPr marL="647700" lvl="1" indent="-323850">
              <a:lnSpc>
                <a:spcPts val="3900"/>
              </a:lnSpc>
              <a:buFont typeface="Arial"/>
              <a:buChar char="•"/>
            </a:pPr>
            <a:r>
              <a:rPr lang="en-US" sz="3000">
                <a:solidFill>
                  <a:srgbClr val="303030"/>
                </a:solidFill>
                <a:latin typeface="Agrandir Tight Medium"/>
              </a:rPr>
              <a:t>Examine the roles people play when bullying happens, the impact a bystander can have.</a:t>
            </a:r>
          </a:p>
          <a:p>
            <a:pPr marL="647700" lvl="1" indent="-323850">
              <a:lnSpc>
                <a:spcPts val="3900"/>
              </a:lnSpc>
              <a:buFont typeface="Arial"/>
              <a:buChar char="•"/>
            </a:pPr>
            <a:r>
              <a:rPr lang="en-US" sz="3000">
                <a:solidFill>
                  <a:srgbClr val="303030"/>
                </a:solidFill>
                <a:latin typeface="Agrandir Tight Medium"/>
              </a:rPr>
              <a:t>Develop strategies to safely report and support targets of online abuse.</a:t>
            </a:r>
          </a:p>
          <a:p>
            <a:pPr>
              <a:lnSpc>
                <a:spcPts val="3900"/>
              </a:lnSpc>
            </a:pPr>
            <a:endParaRPr lang="en-US" sz="3000">
              <a:solidFill>
                <a:srgbClr val="303030"/>
              </a:solidFill>
              <a:latin typeface="Agrandir Tight Medium"/>
            </a:endParaRPr>
          </a:p>
          <a:p>
            <a:pPr>
              <a:lnSpc>
                <a:spcPts val="3900"/>
              </a:lnSpc>
            </a:pPr>
            <a:endParaRPr lang="en-US" sz="3000">
              <a:solidFill>
                <a:srgbClr val="303030"/>
              </a:solidFill>
              <a:latin typeface="Agrandir Tight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144275"/>
            <a:ext cx="6453646" cy="6067642"/>
            <a:chOff x="0" y="0"/>
            <a:chExt cx="1699726" cy="1598062"/>
          </a:xfrm>
        </p:grpSpPr>
        <p:sp>
          <p:nvSpPr>
            <p:cNvPr id="6" name="Freeform 6"/>
            <p:cNvSpPr/>
            <p:nvPr/>
          </p:nvSpPr>
          <p:spPr>
            <a:xfrm>
              <a:off x="0" y="0"/>
              <a:ext cx="1699726" cy="1598062"/>
            </a:xfrm>
            <a:custGeom>
              <a:avLst/>
              <a:gdLst/>
              <a:ahLst/>
              <a:cxnLst/>
              <a:rect l="l" t="t" r="r" b="b"/>
              <a:pathLst>
                <a:path w="1699726" h="1598062">
                  <a:moveTo>
                    <a:pt x="61181" y="0"/>
                  </a:moveTo>
                  <a:lnTo>
                    <a:pt x="1638545" y="0"/>
                  </a:lnTo>
                  <a:cubicBezTo>
                    <a:pt x="1672334" y="0"/>
                    <a:pt x="1699726" y="27391"/>
                    <a:pt x="1699726" y="61181"/>
                  </a:cubicBezTo>
                  <a:lnTo>
                    <a:pt x="1699726" y="1536881"/>
                  </a:lnTo>
                  <a:cubicBezTo>
                    <a:pt x="1699726" y="1570671"/>
                    <a:pt x="1672334" y="1598062"/>
                    <a:pt x="1638545" y="1598062"/>
                  </a:cubicBezTo>
                  <a:lnTo>
                    <a:pt x="61181" y="1598062"/>
                  </a:lnTo>
                  <a:cubicBezTo>
                    <a:pt x="27391" y="1598062"/>
                    <a:pt x="0" y="1570671"/>
                    <a:pt x="0" y="1536881"/>
                  </a:cubicBezTo>
                  <a:lnTo>
                    <a:pt x="0" y="61181"/>
                  </a:lnTo>
                  <a:cubicBezTo>
                    <a:pt x="0" y="27391"/>
                    <a:pt x="27391" y="0"/>
                    <a:pt x="61181"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8089238" y="3190658"/>
            <a:ext cx="9468492" cy="5974877"/>
          </a:xfrm>
          <a:custGeom>
            <a:avLst/>
            <a:gdLst/>
            <a:ahLst/>
            <a:cxnLst/>
            <a:rect l="l" t="t" r="r" b="b"/>
            <a:pathLst>
              <a:path w="9468492" h="5974877">
                <a:moveTo>
                  <a:pt x="0" y="0"/>
                </a:moveTo>
                <a:lnTo>
                  <a:pt x="9468492" y="0"/>
                </a:lnTo>
                <a:lnTo>
                  <a:pt x="9468492" y="5974877"/>
                </a:lnTo>
                <a:lnTo>
                  <a:pt x="0" y="5974877"/>
                </a:lnTo>
                <a:lnTo>
                  <a:pt x="0" y="0"/>
                </a:lnTo>
                <a:close/>
              </a:path>
            </a:pathLst>
          </a:custGeom>
          <a:blipFill>
            <a:blip r:embed="rId3"/>
            <a:stretch>
              <a:fillRect/>
            </a:stretch>
          </a:blipFill>
          <a:ln w="38100" cap="sq">
            <a:solidFill>
              <a:srgbClr val="000000"/>
            </a:solidFill>
            <a:prstDash val="solid"/>
            <a:miter/>
          </a:ln>
        </p:spPr>
      </p:sp>
      <p:sp>
        <p:nvSpPr>
          <p:cNvPr id="9" name="TextBox 9"/>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The Bullying Circle</a:t>
            </a:r>
          </a:p>
        </p:txBody>
      </p:sp>
      <p:sp>
        <p:nvSpPr>
          <p:cNvPr id="10" name="TextBox 10"/>
          <p:cNvSpPr txBox="1"/>
          <p:nvPr/>
        </p:nvSpPr>
        <p:spPr>
          <a:xfrm>
            <a:off x="1372506" y="3455095"/>
            <a:ext cx="5766034" cy="6374130"/>
          </a:xfrm>
          <a:prstGeom prst="rect">
            <a:avLst/>
          </a:prstGeom>
        </p:spPr>
        <p:txBody>
          <a:bodyPr lIns="0" tIns="0" rIns="0" bIns="0" rtlCol="0" anchor="t">
            <a:spAutoFit/>
          </a:bodyPr>
          <a:lstStyle/>
          <a:p>
            <a:pPr>
              <a:lnSpc>
                <a:spcPts val="3510"/>
              </a:lnSpc>
            </a:pPr>
            <a:r>
              <a:rPr lang="en-US" sz="2700">
                <a:solidFill>
                  <a:srgbClr val="303030"/>
                </a:solidFill>
                <a:latin typeface="Agrandir Tight Medium"/>
              </a:rPr>
              <a:t>Three main roles have been identified in the bullying cycle. They are:</a:t>
            </a:r>
          </a:p>
          <a:p>
            <a:pPr>
              <a:lnSpc>
                <a:spcPts val="3510"/>
              </a:lnSpc>
            </a:pPr>
            <a:r>
              <a:rPr lang="en-US" sz="2700">
                <a:solidFill>
                  <a:srgbClr val="303030"/>
                </a:solidFill>
                <a:latin typeface="Agrandir Tight Medium"/>
              </a:rPr>
              <a:t>• the person being bullied (</a:t>
            </a:r>
            <a:r>
              <a:rPr lang="en-US" sz="2700">
                <a:solidFill>
                  <a:srgbClr val="303030"/>
                </a:solidFill>
                <a:latin typeface="Agrandir Tight Bold"/>
              </a:rPr>
              <a:t>the target</a:t>
            </a:r>
            <a:r>
              <a:rPr lang="en-US" sz="2700">
                <a:solidFill>
                  <a:srgbClr val="303030"/>
                </a:solidFill>
                <a:latin typeface="Agrandir Tight Medium"/>
              </a:rPr>
              <a:t>)</a:t>
            </a:r>
          </a:p>
          <a:p>
            <a:pPr>
              <a:lnSpc>
                <a:spcPts val="3510"/>
              </a:lnSpc>
            </a:pPr>
            <a:r>
              <a:rPr lang="en-US" sz="2700">
                <a:solidFill>
                  <a:srgbClr val="303030"/>
                </a:solidFill>
                <a:latin typeface="Agrandir Tight Medium"/>
              </a:rPr>
              <a:t>• </a:t>
            </a:r>
            <a:r>
              <a:rPr lang="en-US" sz="2700">
                <a:solidFill>
                  <a:srgbClr val="303030"/>
                </a:solidFill>
                <a:latin typeface="Agrandir Tight Bold"/>
              </a:rPr>
              <a:t>the perpetrator</a:t>
            </a:r>
            <a:r>
              <a:rPr lang="en-US" sz="2700">
                <a:solidFill>
                  <a:srgbClr val="303030"/>
                </a:solidFill>
                <a:latin typeface="Agrandir Tight Medium"/>
              </a:rPr>
              <a:t> (person who engages in bullying behaviour)</a:t>
            </a:r>
          </a:p>
          <a:p>
            <a:pPr>
              <a:lnSpc>
                <a:spcPts val="3510"/>
              </a:lnSpc>
            </a:pPr>
            <a:r>
              <a:rPr lang="en-US" sz="2700">
                <a:solidFill>
                  <a:srgbClr val="303030"/>
                </a:solidFill>
                <a:latin typeface="Agrandir Tight Medium"/>
              </a:rPr>
              <a:t>• </a:t>
            </a:r>
            <a:r>
              <a:rPr lang="en-US" sz="2700">
                <a:solidFill>
                  <a:srgbClr val="303030"/>
                </a:solidFill>
                <a:latin typeface="Agrandir Tight Bold"/>
              </a:rPr>
              <a:t>the bystander</a:t>
            </a:r>
            <a:r>
              <a:rPr lang="en-US" sz="2700">
                <a:solidFill>
                  <a:srgbClr val="303030"/>
                </a:solidFill>
                <a:latin typeface="Agrandir Tight Medium"/>
              </a:rPr>
              <a:t> (person or people who witness bullying happening or knows about someone being bullied)</a:t>
            </a:r>
          </a:p>
          <a:p>
            <a:pPr>
              <a:lnSpc>
                <a:spcPts val="3510"/>
              </a:lnSpc>
            </a:pPr>
            <a:endParaRPr lang="en-US" sz="2700">
              <a:solidFill>
                <a:srgbClr val="303030"/>
              </a:solidFill>
              <a:latin typeface="Agrandir Tight Medium"/>
            </a:endParaRPr>
          </a:p>
          <a:p>
            <a:pPr>
              <a:lnSpc>
                <a:spcPts val="3510"/>
              </a:lnSpc>
            </a:pPr>
            <a:r>
              <a:rPr lang="en-US" sz="2700">
                <a:solidFill>
                  <a:srgbClr val="303030"/>
                </a:solidFill>
                <a:latin typeface="Agrandir Tight Medium"/>
              </a:rPr>
              <a:t>However, there is a wider circle of those involved to consider...</a:t>
            </a:r>
          </a:p>
          <a:p>
            <a:pPr>
              <a:lnSpc>
                <a:spcPts val="3900"/>
              </a:lnSpc>
            </a:pPr>
            <a:endParaRPr lang="en-US" sz="2700">
              <a:solidFill>
                <a:srgbClr val="303030"/>
              </a:solidFill>
              <a:latin typeface="Agrandir Tight Medium"/>
            </a:endParaRPr>
          </a:p>
          <a:p>
            <a:pPr>
              <a:lnSpc>
                <a:spcPts val="3900"/>
              </a:lnSpc>
            </a:pPr>
            <a:endParaRPr lang="en-US" sz="2700">
              <a:solidFill>
                <a:srgbClr val="303030"/>
              </a:solidFill>
              <a:latin typeface="Agrandir Tight Medium"/>
            </a:endParaRPr>
          </a:p>
          <a:p>
            <a:pPr>
              <a:lnSpc>
                <a:spcPts val="3900"/>
              </a:lnSpc>
            </a:pPr>
            <a:endParaRPr lang="en-US" sz="2700">
              <a:solidFill>
                <a:srgbClr val="303030"/>
              </a:solidFill>
              <a:latin typeface="Agrandir Tight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137467" y="3026032"/>
            <a:ext cx="4969048" cy="5132033"/>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44825" r="-44825"/>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9A5F2"/>
            </a:solidFill>
          </p:spPr>
        </p:sp>
      </p:grpSp>
      <p:grpSp>
        <p:nvGrpSpPr>
          <p:cNvPr id="8" name="Group 8"/>
          <p:cNvGrpSpPr/>
          <p:nvPr/>
        </p:nvGrpSpPr>
        <p:grpSpPr>
          <a:xfrm>
            <a:off x="6906418" y="3026032"/>
            <a:ext cx="10352882" cy="6820087"/>
            <a:chOff x="0" y="0"/>
            <a:chExt cx="2726685" cy="1796237"/>
          </a:xfrm>
        </p:grpSpPr>
        <p:sp>
          <p:nvSpPr>
            <p:cNvPr id="9" name="Freeform 9"/>
            <p:cNvSpPr/>
            <p:nvPr/>
          </p:nvSpPr>
          <p:spPr>
            <a:xfrm>
              <a:off x="0" y="0"/>
              <a:ext cx="2726685" cy="1796237"/>
            </a:xfrm>
            <a:custGeom>
              <a:avLst/>
              <a:gdLst/>
              <a:ahLst/>
              <a:cxnLst/>
              <a:rect l="l" t="t" r="r" b="b"/>
              <a:pathLst>
                <a:path w="2726685" h="1796237">
                  <a:moveTo>
                    <a:pt x="38138" y="0"/>
                  </a:moveTo>
                  <a:lnTo>
                    <a:pt x="2688547" y="0"/>
                  </a:lnTo>
                  <a:cubicBezTo>
                    <a:pt x="2698662" y="0"/>
                    <a:pt x="2708363" y="4018"/>
                    <a:pt x="2715515" y="11170"/>
                  </a:cubicBezTo>
                  <a:cubicBezTo>
                    <a:pt x="2722667" y="18323"/>
                    <a:pt x="2726685" y="28023"/>
                    <a:pt x="2726685" y="38138"/>
                  </a:cubicBezTo>
                  <a:lnTo>
                    <a:pt x="2726685" y="1758099"/>
                  </a:lnTo>
                  <a:cubicBezTo>
                    <a:pt x="2726685" y="1779162"/>
                    <a:pt x="2709610" y="1796237"/>
                    <a:pt x="2688547" y="1796237"/>
                  </a:cubicBezTo>
                  <a:lnTo>
                    <a:pt x="38138" y="1796237"/>
                  </a:lnTo>
                  <a:cubicBezTo>
                    <a:pt x="28023" y="1796237"/>
                    <a:pt x="18323" y="1792219"/>
                    <a:pt x="11170" y="1785066"/>
                  </a:cubicBezTo>
                  <a:cubicBezTo>
                    <a:pt x="4018" y="1777914"/>
                    <a:pt x="0" y="1768214"/>
                    <a:pt x="0" y="1758099"/>
                  </a:cubicBezTo>
                  <a:lnTo>
                    <a:pt x="0" y="38138"/>
                  </a:lnTo>
                  <a:cubicBezTo>
                    <a:pt x="0" y="28023"/>
                    <a:pt x="4018" y="18323"/>
                    <a:pt x="11170" y="11170"/>
                  </a:cubicBezTo>
                  <a:cubicBezTo>
                    <a:pt x="18323" y="4018"/>
                    <a:pt x="28023" y="0"/>
                    <a:pt x="38138" y="0"/>
                  </a:cubicBezTo>
                  <a:close/>
                </a:path>
              </a:pathLst>
            </a:custGeom>
            <a:solidFill>
              <a:srgbClr val="FFFFFF"/>
            </a:solidFill>
            <a:ln w="28575" cap="rnd">
              <a:solidFill>
                <a:srgbClr val="303030"/>
              </a:solidFill>
              <a:prstDash val="solid"/>
              <a:round/>
            </a:ln>
          </p:spPr>
        </p:sp>
        <p:sp>
          <p:nvSpPr>
            <p:cNvPr id="10" name="TextBox 10"/>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1137467" y="8386665"/>
            <a:ext cx="5257903" cy="1459455"/>
            <a:chOff x="0" y="0"/>
            <a:chExt cx="1384798" cy="384383"/>
          </a:xfrm>
        </p:grpSpPr>
        <p:sp>
          <p:nvSpPr>
            <p:cNvPr id="12" name="Freeform 12"/>
            <p:cNvSpPr/>
            <p:nvPr/>
          </p:nvSpPr>
          <p:spPr>
            <a:xfrm>
              <a:off x="0" y="0"/>
              <a:ext cx="1384798" cy="384383"/>
            </a:xfrm>
            <a:custGeom>
              <a:avLst/>
              <a:gdLst/>
              <a:ahLst/>
              <a:cxnLst/>
              <a:rect l="l" t="t" r="r" b="b"/>
              <a:pathLst>
                <a:path w="1384798" h="384383">
                  <a:moveTo>
                    <a:pt x="75094" y="0"/>
                  </a:moveTo>
                  <a:lnTo>
                    <a:pt x="1309703" y="0"/>
                  </a:lnTo>
                  <a:cubicBezTo>
                    <a:pt x="1351177" y="0"/>
                    <a:pt x="1384798" y="33621"/>
                    <a:pt x="1384798" y="75094"/>
                  </a:cubicBezTo>
                  <a:lnTo>
                    <a:pt x="1384798" y="309289"/>
                  </a:lnTo>
                  <a:cubicBezTo>
                    <a:pt x="1384798" y="350762"/>
                    <a:pt x="1351177" y="384383"/>
                    <a:pt x="1309703" y="384383"/>
                  </a:cubicBezTo>
                  <a:lnTo>
                    <a:pt x="75094" y="384383"/>
                  </a:lnTo>
                  <a:cubicBezTo>
                    <a:pt x="33621" y="384383"/>
                    <a:pt x="0" y="350762"/>
                    <a:pt x="0" y="309289"/>
                  </a:cubicBezTo>
                  <a:lnTo>
                    <a:pt x="0" y="75094"/>
                  </a:lnTo>
                  <a:cubicBezTo>
                    <a:pt x="0" y="33621"/>
                    <a:pt x="33621" y="0"/>
                    <a:pt x="75094" y="0"/>
                  </a:cubicBezTo>
                  <a:close/>
                </a:path>
              </a:pathLst>
            </a:custGeom>
            <a:solidFill>
              <a:srgbClr val="FFFFFF"/>
            </a:solidFill>
            <a:ln w="28575" cap="rnd">
              <a:solidFill>
                <a:srgbClr val="303030"/>
              </a:solidFill>
              <a:prstDash val="solid"/>
              <a:round/>
            </a:ln>
          </p:spPr>
          <p:txBody>
            <a:bodyPr/>
            <a:lstStyle/>
            <a:p>
              <a:endParaRPr lang="en-US" dirty="0"/>
            </a:p>
          </p:txBody>
        </p:sp>
        <p:sp>
          <p:nvSpPr>
            <p:cNvPr id="13" name="TextBox 13"/>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4" name="TextBox 14"/>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The Bullying Circle</a:t>
            </a:r>
          </a:p>
        </p:txBody>
      </p:sp>
      <p:sp>
        <p:nvSpPr>
          <p:cNvPr id="15" name="TextBox 15"/>
          <p:cNvSpPr txBox="1"/>
          <p:nvPr/>
        </p:nvSpPr>
        <p:spPr>
          <a:xfrm>
            <a:off x="7270695" y="3207541"/>
            <a:ext cx="9594654" cy="7824469"/>
          </a:xfrm>
          <a:prstGeom prst="rect">
            <a:avLst/>
          </a:prstGeom>
        </p:spPr>
        <p:txBody>
          <a:bodyPr lIns="0" tIns="0" rIns="0" bIns="0" rtlCol="0" anchor="t">
            <a:spAutoFit/>
          </a:bodyPr>
          <a:lstStyle/>
          <a:p>
            <a:pPr>
              <a:lnSpc>
                <a:spcPts val="3220"/>
              </a:lnSpc>
            </a:pPr>
            <a:r>
              <a:rPr lang="en-US" sz="2300">
                <a:solidFill>
                  <a:srgbClr val="303030"/>
                </a:solidFill>
                <a:latin typeface="Agrandir Tight"/>
              </a:rPr>
              <a:t>1.Why do you think the student decides to take a picture of Kai and Colm and send it to them?</a:t>
            </a:r>
          </a:p>
          <a:p>
            <a:pPr>
              <a:lnSpc>
                <a:spcPts val="3220"/>
              </a:lnSpc>
            </a:pPr>
            <a:r>
              <a:rPr lang="en-US" sz="2300">
                <a:solidFill>
                  <a:srgbClr val="303030"/>
                </a:solidFill>
                <a:latin typeface="Agrandir Tight"/>
              </a:rPr>
              <a:t>2.How did Colm react when he received the snap of him and Kai?</a:t>
            </a:r>
          </a:p>
          <a:p>
            <a:pPr>
              <a:lnSpc>
                <a:spcPts val="3220"/>
              </a:lnSpc>
            </a:pPr>
            <a:r>
              <a:rPr lang="en-US" sz="2300">
                <a:solidFill>
                  <a:srgbClr val="303030"/>
                </a:solidFill>
                <a:latin typeface="Agrandir Tight"/>
              </a:rPr>
              <a:t>3.How do the comments in the group chat affect Colm? What does Colm do after seeing these comments?</a:t>
            </a:r>
          </a:p>
          <a:p>
            <a:pPr>
              <a:lnSpc>
                <a:spcPts val="3220"/>
              </a:lnSpc>
            </a:pPr>
            <a:r>
              <a:rPr lang="en-US" sz="2300">
                <a:solidFill>
                  <a:srgbClr val="303030"/>
                </a:solidFill>
                <a:latin typeface="Agrandir Tight"/>
              </a:rPr>
              <a:t>4.What might have been going through Colm's mind when he unfollowed the social media accounts?</a:t>
            </a:r>
          </a:p>
          <a:p>
            <a:pPr>
              <a:lnSpc>
                <a:spcPts val="3220"/>
              </a:lnSpc>
            </a:pPr>
            <a:r>
              <a:rPr lang="en-US" sz="2300">
                <a:solidFill>
                  <a:srgbClr val="303030"/>
                </a:solidFill>
                <a:latin typeface="Agrandir Tight"/>
              </a:rPr>
              <a:t>5.Did anyone try to intervene or offer help when Colm was being bullied?</a:t>
            </a:r>
          </a:p>
          <a:p>
            <a:pPr>
              <a:lnSpc>
                <a:spcPts val="3220"/>
              </a:lnSpc>
            </a:pPr>
            <a:r>
              <a:rPr lang="en-US" sz="2300">
                <a:solidFill>
                  <a:srgbClr val="303030"/>
                </a:solidFill>
                <a:latin typeface="Agrandir Tight"/>
              </a:rPr>
              <a:t>6.Who could have helped Colm? How?</a:t>
            </a:r>
          </a:p>
          <a:p>
            <a:pPr>
              <a:lnSpc>
                <a:spcPts val="3220"/>
              </a:lnSpc>
            </a:pPr>
            <a:r>
              <a:rPr lang="en-US" sz="2300">
                <a:solidFill>
                  <a:srgbClr val="303030"/>
                </a:solidFill>
                <a:latin typeface="Agrandir Tight"/>
              </a:rPr>
              <a:t>7.Many young people are targets of homophobic bullying online, some are LGBTI+ but many are not. Why do you think homophobic insults and slurs are used to bully others online?</a:t>
            </a:r>
          </a:p>
          <a:p>
            <a:pPr>
              <a:lnSpc>
                <a:spcPts val="3220"/>
              </a:lnSpc>
            </a:pPr>
            <a:r>
              <a:rPr lang="en-US" sz="2300">
                <a:solidFill>
                  <a:srgbClr val="303030"/>
                </a:solidFill>
                <a:latin typeface="Agrandir Tight"/>
              </a:rPr>
              <a:t>8.Are people less likely to stand up to homophobic bullying than other forms? Why might this be?</a:t>
            </a:r>
          </a:p>
          <a:p>
            <a:pPr>
              <a:lnSpc>
                <a:spcPts val="3220"/>
              </a:lnSpc>
            </a:pPr>
            <a:r>
              <a:rPr lang="en-US" sz="2300">
                <a:solidFill>
                  <a:srgbClr val="303030"/>
                </a:solidFill>
                <a:latin typeface="Agrandir Tight"/>
              </a:rPr>
              <a:t>9.How can we all ensure that members of the LGBTI+ community feel comfortable and supported both online and in school?</a:t>
            </a:r>
          </a:p>
          <a:p>
            <a:pPr>
              <a:lnSpc>
                <a:spcPts val="3640"/>
              </a:lnSpc>
            </a:pPr>
            <a:endParaRPr lang="en-US" sz="2300">
              <a:solidFill>
                <a:srgbClr val="303030"/>
              </a:solidFill>
              <a:latin typeface="Agrandir Tight"/>
            </a:endParaRPr>
          </a:p>
          <a:p>
            <a:pPr algn="ctr">
              <a:lnSpc>
                <a:spcPts val="3640"/>
              </a:lnSpc>
            </a:pPr>
            <a:endParaRPr lang="en-US" sz="2300">
              <a:solidFill>
                <a:srgbClr val="303030"/>
              </a:solidFill>
              <a:latin typeface="Agrandir Tight"/>
            </a:endParaRPr>
          </a:p>
          <a:p>
            <a:pPr algn="ctr">
              <a:lnSpc>
                <a:spcPts val="3640"/>
              </a:lnSpc>
            </a:pPr>
            <a:r>
              <a:rPr lang="en-US" sz="2600">
                <a:solidFill>
                  <a:srgbClr val="303030"/>
                </a:solidFill>
                <a:latin typeface="Agrandir Tight Bold"/>
              </a:rPr>
              <a:t> </a:t>
            </a:r>
          </a:p>
        </p:txBody>
      </p:sp>
      <p:sp>
        <p:nvSpPr>
          <p:cNvPr id="16" name="TextBox 16"/>
          <p:cNvSpPr txBox="1"/>
          <p:nvPr/>
        </p:nvSpPr>
        <p:spPr>
          <a:xfrm>
            <a:off x="1281895" y="8453770"/>
            <a:ext cx="4969048" cy="1220470"/>
          </a:xfrm>
          <a:prstGeom prst="rect">
            <a:avLst/>
          </a:prstGeom>
        </p:spPr>
        <p:txBody>
          <a:bodyPr lIns="0" tIns="0" rIns="0" bIns="0" rtlCol="0" anchor="t">
            <a:spAutoFit/>
          </a:bodyPr>
          <a:lstStyle/>
          <a:p>
            <a:pPr algn="ctr">
              <a:lnSpc>
                <a:spcPts val="3079"/>
              </a:lnSpc>
            </a:pPr>
            <a:r>
              <a:rPr lang="en-US" sz="2199" dirty="0">
                <a:solidFill>
                  <a:srgbClr val="303030"/>
                </a:solidFill>
                <a:latin typeface="Agrandir Tight Bold"/>
              </a:rPr>
              <a:t>Watch the video </a:t>
            </a:r>
            <a:r>
              <a:rPr lang="en-US" sz="2199" dirty="0">
                <a:solidFill>
                  <a:srgbClr val="303030"/>
                </a:solidFill>
                <a:latin typeface="Agrandir Tight Bold Italics"/>
              </a:rPr>
              <a:t>A Snapshot </a:t>
            </a:r>
          </a:p>
          <a:p>
            <a:pPr algn="ctr">
              <a:lnSpc>
                <a:spcPts val="3079"/>
              </a:lnSpc>
            </a:pPr>
            <a:r>
              <a:rPr lang="en-US" sz="2199" dirty="0">
                <a:solidFill>
                  <a:srgbClr val="303030"/>
                </a:solidFill>
                <a:latin typeface="Agrandir Tight Bold"/>
              </a:rPr>
              <a:t>available here</a:t>
            </a:r>
            <a:r>
              <a:rPr lang="en-US" sz="2199" u="sng" dirty="0">
                <a:solidFill>
                  <a:srgbClr val="303030"/>
                </a:solidFill>
                <a:latin typeface="Agrandir Tight Bold"/>
                <a:hlinkClick r:id="rId4" tooltip="https://vimeo.com/795242031"/>
              </a:rPr>
              <a:t>: </a:t>
            </a:r>
          </a:p>
          <a:p>
            <a:pPr algn="ctr">
              <a:lnSpc>
                <a:spcPts val="3079"/>
              </a:lnSpc>
            </a:pPr>
            <a:r>
              <a:rPr lang="en-US" sz="2199" dirty="0">
                <a:solidFill>
                  <a:srgbClr val="303030"/>
                </a:solidFill>
                <a:latin typeface="Agrandir Tight Bold"/>
              </a:rPr>
              <a:t>https://</a:t>
            </a:r>
            <a:r>
              <a:rPr lang="en-US" sz="2199" dirty="0" err="1">
                <a:solidFill>
                  <a:srgbClr val="303030"/>
                </a:solidFill>
                <a:latin typeface="Agrandir Tight Bold"/>
              </a:rPr>
              <a:t>vimeo.com</a:t>
            </a:r>
            <a:r>
              <a:rPr lang="en-US" sz="2199" dirty="0">
                <a:solidFill>
                  <a:srgbClr val="303030"/>
                </a:solidFill>
                <a:latin typeface="Agrandir Tight Bold"/>
              </a:rPr>
              <a:t>/795242031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190658"/>
            <a:ext cx="16059873" cy="6412607"/>
            <a:chOff x="0" y="0"/>
            <a:chExt cx="4229761" cy="1688917"/>
          </a:xfrm>
        </p:grpSpPr>
        <p:sp>
          <p:nvSpPr>
            <p:cNvPr id="6" name="Freeform 6"/>
            <p:cNvSpPr/>
            <p:nvPr/>
          </p:nvSpPr>
          <p:spPr>
            <a:xfrm>
              <a:off x="0" y="0"/>
              <a:ext cx="4229761" cy="1688917"/>
            </a:xfrm>
            <a:custGeom>
              <a:avLst/>
              <a:gdLst/>
              <a:ahLst/>
              <a:cxnLst/>
              <a:rect l="l" t="t" r="r" b="b"/>
              <a:pathLst>
                <a:path w="4229761" h="1688917">
                  <a:moveTo>
                    <a:pt x="24585" y="0"/>
                  </a:moveTo>
                  <a:lnTo>
                    <a:pt x="4205175" y="0"/>
                  </a:lnTo>
                  <a:cubicBezTo>
                    <a:pt x="4218754" y="0"/>
                    <a:pt x="4229761" y="11007"/>
                    <a:pt x="4229761" y="24585"/>
                  </a:cubicBezTo>
                  <a:lnTo>
                    <a:pt x="4229761" y="1664332"/>
                  </a:lnTo>
                  <a:cubicBezTo>
                    <a:pt x="4229761" y="1677910"/>
                    <a:pt x="4218754" y="1688917"/>
                    <a:pt x="4205175" y="1688917"/>
                  </a:cubicBezTo>
                  <a:lnTo>
                    <a:pt x="24585" y="1688917"/>
                  </a:lnTo>
                  <a:cubicBezTo>
                    <a:pt x="11007" y="1688917"/>
                    <a:pt x="0" y="1677910"/>
                    <a:pt x="0" y="1664332"/>
                  </a:cubicBezTo>
                  <a:lnTo>
                    <a:pt x="0" y="24585"/>
                  </a:lnTo>
                  <a:cubicBezTo>
                    <a:pt x="0" y="11007"/>
                    <a:pt x="11007" y="0"/>
                    <a:pt x="24585"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Class Discussion Ground Rules​</a:t>
            </a:r>
          </a:p>
        </p:txBody>
      </p:sp>
      <p:sp>
        <p:nvSpPr>
          <p:cNvPr id="9" name="TextBox 9"/>
          <p:cNvSpPr txBox="1"/>
          <p:nvPr/>
        </p:nvSpPr>
        <p:spPr>
          <a:xfrm>
            <a:off x="1629598" y="3405159"/>
            <a:ext cx="14650601" cy="6103620"/>
          </a:xfrm>
          <a:prstGeom prst="rect">
            <a:avLst/>
          </a:prstGeom>
        </p:spPr>
        <p:txBody>
          <a:bodyPr lIns="0" tIns="0" rIns="0" bIns="0" rtlCol="0" anchor="t">
            <a:spAutoFit/>
          </a:bodyPr>
          <a:lstStyle/>
          <a:p>
            <a:pPr marL="647700" lvl="1" indent="-323850">
              <a:lnSpc>
                <a:spcPts val="4380"/>
              </a:lnSpc>
              <a:buFont typeface="Arial"/>
              <a:buChar char="•"/>
            </a:pPr>
            <a:r>
              <a:rPr lang="en-US" sz="3000">
                <a:solidFill>
                  <a:srgbClr val="303030"/>
                </a:solidFill>
                <a:latin typeface="Agrandir Tight Medium"/>
              </a:rPr>
              <a:t>Use I statements: I think, I feel, I believe.​</a:t>
            </a:r>
          </a:p>
          <a:p>
            <a:pPr marL="647700" lvl="1" indent="-323850">
              <a:lnSpc>
                <a:spcPts val="4380"/>
              </a:lnSpc>
              <a:buFont typeface="Arial"/>
              <a:buChar char="•"/>
            </a:pPr>
            <a:r>
              <a:rPr lang="en-US" sz="3000">
                <a:solidFill>
                  <a:srgbClr val="303030"/>
                </a:solidFill>
                <a:latin typeface="Agrandir Tight Medium"/>
              </a:rPr>
              <a:t>Don’t give examples of your own experience or examples of what has happened to others.​</a:t>
            </a:r>
          </a:p>
          <a:p>
            <a:pPr marL="647700" lvl="1" indent="-323850">
              <a:lnSpc>
                <a:spcPts val="4380"/>
              </a:lnSpc>
              <a:buFont typeface="Arial"/>
              <a:buChar char="•"/>
            </a:pPr>
            <a:r>
              <a:rPr lang="en-US" sz="3000">
                <a:solidFill>
                  <a:srgbClr val="303030"/>
                </a:solidFill>
                <a:latin typeface="Agrandir Tight Medium"/>
              </a:rPr>
              <a:t>If something offends you during a discussion, acknowledge it immediately, don’t let it simmer.​</a:t>
            </a:r>
          </a:p>
          <a:p>
            <a:pPr marL="647700" lvl="1" indent="-323850">
              <a:lnSpc>
                <a:spcPts val="4380"/>
              </a:lnSpc>
              <a:buFont typeface="Arial"/>
              <a:buChar char="•"/>
            </a:pPr>
            <a:r>
              <a:rPr lang="en-US" sz="3000">
                <a:solidFill>
                  <a:srgbClr val="303030"/>
                </a:solidFill>
                <a:latin typeface="Agrandir Tight Medium"/>
              </a:rPr>
              <a:t>Critique ideas, not people.​</a:t>
            </a:r>
          </a:p>
          <a:p>
            <a:pPr marL="647700" lvl="1" indent="-323850">
              <a:lnSpc>
                <a:spcPts val="4380"/>
              </a:lnSpc>
              <a:buFont typeface="Arial"/>
              <a:buChar char="•"/>
            </a:pPr>
            <a:r>
              <a:rPr lang="en-US" sz="3000">
                <a:solidFill>
                  <a:srgbClr val="303030"/>
                </a:solidFill>
                <a:latin typeface="Agrandir Tight Medium"/>
              </a:rPr>
              <a:t>Ensure everyone has a chance to speak. No interrupting each other.​</a:t>
            </a:r>
          </a:p>
          <a:p>
            <a:pPr marL="647700" lvl="1" indent="-323850">
              <a:lnSpc>
                <a:spcPts val="4380"/>
              </a:lnSpc>
              <a:buFont typeface="Arial"/>
              <a:buChar char="•"/>
            </a:pPr>
            <a:r>
              <a:rPr lang="en-US" sz="3000">
                <a:solidFill>
                  <a:srgbClr val="303030"/>
                </a:solidFill>
                <a:latin typeface="Agrandir Tight Medium"/>
              </a:rPr>
              <a:t>Show respect to everyone, no put downs or eye-rolling!​</a:t>
            </a:r>
          </a:p>
          <a:p>
            <a:pPr marL="647700" lvl="1" indent="-323850">
              <a:lnSpc>
                <a:spcPts val="4380"/>
              </a:lnSpc>
              <a:buFont typeface="Arial"/>
              <a:buChar char="•"/>
            </a:pPr>
            <a:r>
              <a:rPr lang="en-US" sz="3000">
                <a:solidFill>
                  <a:srgbClr val="303030"/>
                </a:solidFill>
                <a:latin typeface="Agrandir Tight Medium"/>
              </a:rPr>
              <a:t>Ask for clarification if you are confused.​</a:t>
            </a:r>
          </a:p>
          <a:p>
            <a:pPr marL="647700" lvl="1" indent="-323850">
              <a:lnSpc>
                <a:spcPts val="4380"/>
              </a:lnSpc>
              <a:buFont typeface="Arial"/>
              <a:buChar char="•"/>
            </a:pPr>
            <a:r>
              <a:rPr lang="en-US" sz="3000">
                <a:solidFill>
                  <a:srgbClr val="303030"/>
                </a:solidFill>
                <a:latin typeface="Agrandir Tight Medium"/>
              </a:rPr>
              <a:t>Challenge one another, but do so respectfully. ​</a:t>
            </a:r>
          </a:p>
          <a:p>
            <a:pPr marL="647700" lvl="1" indent="-323850">
              <a:lnSpc>
                <a:spcPts val="4380"/>
              </a:lnSpc>
              <a:buFont typeface="Arial"/>
              <a:buChar char="•"/>
            </a:pPr>
            <a:r>
              <a:rPr lang="en-US" sz="3000">
                <a:solidFill>
                  <a:srgbClr val="303030"/>
                </a:solidFill>
                <a:latin typeface="Agrandir Tight Medium"/>
              </a:rPr>
              <a:t>Everyone has the freedom to change their opinion based on reflective discussion.​</a:t>
            </a:r>
          </a:p>
          <a:p>
            <a:pPr marL="647700" lvl="1" indent="-323850">
              <a:lnSpc>
                <a:spcPts val="4380"/>
              </a:lnSpc>
              <a:buFont typeface="Arial"/>
              <a:buChar char="•"/>
            </a:pPr>
            <a:r>
              <a:rPr lang="en-US" sz="3000">
                <a:solidFill>
                  <a:srgbClr val="303030"/>
                </a:solidFill>
                <a:latin typeface="Agrandir Tight Medium"/>
              </a:rPr>
              <a:t>What is shared in class stays in class… but there is a limit to this if a teacher is concerned.</a:t>
            </a:r>
          </a:p>
          <a:p>
            <a:pPr>
              <a:lnSpc>
                <a:spcPts val="3900"/>
              </a:lnSpc>
            </a:pPr>
            <a:endParaRPr lang="en-US" sz="3000">
              <a:solidFill>
                <a:srgbClr val="303030"/>
              </a:solidFill>
              <a:latin typeface="Agrandir Tight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19036" y="436405"/>
            <a:ext cx="16478590" cy="1950136"/>
            <a:chOff x="0" y="0"/>
            <a:chExt cx="4340040" cy="513616"/>
          </a:xfrm>
        </p:grpSpPr>
        <p:sp>
          <p:nvSpPr>
            <p:cNvPr id="6" name="Freeform 6"/>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FFFFF"/>
            </a:solidFill>
            <a:ln w="28575" cap="rnd">
              <a:solidFill>
                <a:srgbClr val="303030"/>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TextBox 8"/>
          <p:cNvSpPr txBox="1"/>
          <p:nvPr/>
        </p:nvSpPr>
        <p:spPr>
          <a:xfrm>
            <a:off x="1472857" y="843148"/>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Anti-Bullying Support and Advice Hub</a:t>
            </a:r>
          </a:p>
        </p:txBody>
      </p:sp>
      <p:grpSp>
        <p:nvGrpSpPr>
          <p:cNvPr id="9" name="Group 9"/>
          <p:cNvGrpSpPr/>
          <p:nvPr/>
        </p:nvGrpSpPr>
        <p:grpSpPr>
          <a:xfrm>
            <a:off x="1019036" y="3180578"/>
            <a:ext cx="16478590" cy="6077722"/>
            <a:chOff x="0" y="0"/>
            <a:chExt cx="4340040" cy="1600717"/>
          </a:xfrm>
        </p:grpSpPr>
        <p:sp>
          <p:nvSpPr>
            <p:cNvPr id="10" name="Freeform 10"/>
            <p:cNvSpPr/>
            <p:nvPr/>
          </p:nvSpPr>
          <p:spPr>
            <a:xfrm>
              <a:off x="0" y="0"/>
              <a:ext cx="4340040" cy="1600717"/>
            </a:xfrm>
            <a:custGeom>
              <a:avLst/>
              <a:gdLst/>
              <a:ahLst/>
              <a:cxnLst/>
              <a:rect l="l" t="t" r="r" b="b"/>
              <a:pathLst>
                <a:path w="4340040" h="1600717">
                  <a:moveTo>
                    <a:pt x="23961" y="0"/>
                  </a:moveTo>
                  <a:lnTo>
                    <a:pt x="4316080" y="0"/>
                  </a:lnTo>
                  <a:cubicBezTo>
                    <a:pt x="4322434" y="0"/>
                    <a:pt x="4328529" y="2524"/>
                    <a:pt x="4333022" y="7018"/>
                  </a:cubicBezTo>
                  <a:cubicBezTo>
                    <a:pt x="4337516" y="11511"/>
                    <a:pt x="4340040" y="17606"/>
                    <a:pt x="4340040" y="23961"/>
                  </a:cubicBezTo>
                  <a:lnTo>
                    <a:pt x="4340040" y="1576756"/>
                  </a:lnTo>
                  <a:cubicBezTo>
                    <a:pt x="4340040" y="1583111"/>
                    <a:pt x="4337516" y="1589206"/>
                    <a:pt x="4333022" y="1593699"/>
                  </a:cubicBezTo>
                  <a:cubicBezTo>
                    <a:pt x="4328529" y="1598192"/>
                    <a:pt x="4322434" y="1600717"/>
                    <a:pt x="4316080" y="1600717"/>
                  </a:cubicBezTo>
                  <a:lnTo>
                    <a:pt x="23961" y="1600717"/>
                  </a:lnTo>
                  <a:cubicBezTo>
                    <a:pt x="17606" y="1600717"/>
                    <a:pt x="11511" y="1598192"/>
                    <a:pt x="7018" y="1593699"/>
                  </a:cubicBezTo>
                  <a:cubicBezTo>
                    <a:pt x="2524" y="1589206"/>
                    <a:pt x="0" y="1583111"/>
                    <a:pt x="0" y="1576756"/>
                  </a:cubicBezTo>
                  <a:lnTo>
                    <a:pt x="0" y="23961"/>
                  </a:lnTo>
                  <a:cubicBezTo>
                    <a:pt x="0" y="17606"/>
                    <a:pt x="2524" y="11511"/>
                    <a:pt x="7018" y="7018"/>
                  </a:cubicBezTo>
                  <a:cubicBezTo>
                    <a:pt x="11511" y="2524"/>
                    <a:pt x="17606" y="0"/>
                    <a:pt x="23961" y="0"/>
                  </a:cubicBezTo>
                  <a:close/>
                </a:path>
              </a:pathLst>
            </a:custGeom>
            <a:solidFill>
              <a:srgbClr val="303030"/>
            </a:solidFill>
            <a:ln w="57150" cap="rnd">
              <a:solidFill>
                <a:srgbClr val="FFFFFF"/>
              </a:solidFill>
              <a:prstDash val="solid"/>
              <a:round/>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1567992" y="3444240"/>
            <a:ext cx="15152017" cy="6386831"/>
          </a:xfrm>
          <a:prstGeom prst="rect">
            <a:avLst/>
          </a:prstGeom>
        </p:spPr>
        <p:txBody>
          <a:bodyPr lIns="0" tIns="0" rIns="0" bIns="0" rtlCol="0" anchor="t">
            <a:spAutoFit/>
          </a:bodyPr>
          <a:lstStyle/>
          <a:p>
            <a:pPr algn="ctr">
              <a:lnSpc>
                <a:spcPts val="6499"/>
              </a:lnSpc>
            </a:pPr>
            <a:r>
              <a:rPr lang="en-US" sz="4999" spc="199">
                <a:solidFill>
                  <a:srgbClr val="FFFFFF"/>
                </a:solidFill>
                <a:latin typeface="Agrandir Tight Bold"/>
              </a:rPr>
              <a:t>Did you know? </a:t>
            </a:r>
          </a:p>
          <a:p>
            <a:pPr algn="ctr">
              <a:lnSpc>
                <a:spcPts val="6499"/>
              </a:lnSpc>
            </a:pPr>
            <a:r>
              <a:rPr lang="en-US" sz="4999" spc="199">
                <a:solidFill>
                  <a:srgbClr val="FFFFFF"/>
                </a:solidFill>
                <a:latin typeface="Agrandir Tight Bold"/>
              </a:rPr>
              <a:t>Nearly 60% of the time bullying would stop in less than 10 seconds when peers intervene.</a:t>
            </a:r>
          </a:p>
          <a:p>
            <a:pPr>
              <a:lnSpc>
                <a:spcPts val="3899"/>
              </a:lnSpc>
            </a:pPr>
            <a:endParaRPr lang="en-US" sz="4999" spc="199">
              <a:solidFill>
                <a:srgbClr val="FFFFFF"/>
              </a:solidFill>
              <a:latin typeface="Agrandir Tight Bold"/>
            </a:endParaRPr>
          </a:p>
          <a:p>
            <a:pPr>
              <a:lnSpc>
                <a:spcPts val="3899"/>
              </a:lnSpc>
            </a:pPr>
            <a:r>
              <a:rPr lang="en-US" sz="2999" spc="119">
                <a:solidFill>
                  <a:srgbClr val="FFFFFF"/>
                </a:solidFill>
                <a:latin typeface="Agrandir Tight Bold"/>
              </a:rPr>
              <a:t>Research has found that bystanders who take no action or behave in ways that give silent approval (e.g., watching, sharing, ‘liking’) encourage the behaviour to continue. However, the actions of a supportive bystander or upstander can stop an incident or help someone to recover from it. This is how important that role of a positive bystander can be. We call this from being a bystander to becoming an upstander.</a:t>
            </a:r>
          </a:p>
          <a:p>
            <a:pPr>
              <a:lnSpc>
                <a:spcPts val="2859"/>
              </a:lnSpc>
            </a:pPr>
            <a:endParaRPr lang="en-US" sz="2999" spc="119">
              <a:solidFill>
                <a:srgbClr val="FFFFFF"/>
              </a:solidFill>
              <a:latin typeface="Agrandir Tight Bold"/>
            </a:endParaRPr>
          </a:p>
          <a:p>
            <a:pPr>
              <a:lnSpc>
                <a:spcPts val="4159"/>
              </a:lnSpc>
            </a:pPr>
            <a:endParaRPr lang="en-US" sz="2999" spc="119">
              <a:solidFill>
                <a:srgbClr val="FFFFFF"/>
              </a:solidFill>
              <a:latin typeface="Agrandir Tight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19036" y="436405"/>
            <a:ext cx="16478590" cy="1950136"/>
            <a:chOff x="0" y="0"/>
            <a:chExt cx="4340040" cy="513616"/>
          </a:xfrm>
        </p:grpSpPr>
        <p:sp>
          <p:nvSpPr>
            <p:cNvPr id="6" name="Freeform 6"/>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FFFFF"/>
            </a:solidFill>
            <a:ln w="28575" cap="rnd">
              <a:solidFill>
                <a:srgbClr val="303030"/>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TextBox 8"/>
          <p:cNvSpPr txBox="1"/>
          <p:nvPr/>
        </p:nvSpPr>
        <p:spPr>
          <a:xfrm>
            <a:off x="1472857" y="843148"/>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Anti-Bullying Support and Advice Hub</a:t>
            </a:r>
          </a:p>
        </p:txBody>
      </p:sp>
      <p:grpSp>
        <p:nvGrpSpPr>
          <p:cNvPr id="9" name="Group 9"/>
          <p:cNvGrpSpPr/>
          <p:nvPr/>
        </p:nvGrpSpPr>
        <p:grpSpPr>
          <a:xfrm>
            <a:off x="1019036" y="2735479"/>
            <a:ext cx="6983147" cy="3644515"/>
            <a:chOff x="0" y="0"/>
            <a:chExt cx="1839183" cy="959872"/>
          </a:xfrm>
        </p:grpSpPr>
        <p:sp>
          <p:nvSpPr>
            <p:cNvPr id="10" name="Freeform 10"/>
            <p:cNvSpPr/>
            <p:nvPr/>
          </p:nvSpPr>
          <p:spPr>
            <a:xfrm>
              <a:off x="0" y="0"/>
              <a:ext cx="1839183" cy="959872"/>
            </a:xfrm>
            <a:custGeom>
              <a:avLst/>
              <a:gdLst/>
              <a:ahLst/>
              <a:cxnLst/>
              <a:rect l="l" t="t" r="r" b="b"/>
              <a:pathLst>
                <a:path w="1839183" h="959872">
                  <a:moveTo>
                    <a:pt x="56542" y="0"/>
                  </a:moveTo>
                  <a:lnTo>
                    <a:pt x="1782641" y="0"/>
                  </a:lnTo>
                  <a:cubicBezTo>
                    <a:pt x="1797637" y="0"/>
                    <a:pt x="1812018" y="5957"/>
                    <a:pt x="1822622" y="16561"/>
                  </a:cubicBezTo>
                  <a:cubicBezTo>
                    <a:pt x="1833226" y="27164"/>
                    <a:pt x="1839183" y="41546"/>
                    <a:pt x="1839183" y="56542"/>
                  </a:cubicBezTo>
                  <a:lnTo>
                    <a:pt x="1839183" y="903331"/>
                  </a:lnTo>
                  <a:cubicBezTo>
                    <a:pt x="1839183" y="934558"/>
                    <a:pt x="1813868" y="959872"/>
                    <a:pt x="1782641" y="959872"/>
                  </a:cubicBezTo>
                  <a:lnTo>
                    <a:pt x="56542" y="959872"/>
                  </a:lnTo>
                  <a:cubicBezTo>
                    <a:pt x="41546" y="959872"/>
                    <a:pt x="27164" y="953915"/>
                    <a:pt x="16561" y="943312"/>
                  </a:cubicBezTo>
                  <a:cubicBezTo>
                    <a:pt x="5957" y="932708"/>
                    <a:pt x="0" y="918326"/>
                    <a:pt x="0" y="903331"/>
                  </a:cubicBezTo>
                  <a:lnTo>
                    <a:pt x="0" y="56542"/>
                  </a:lnTo>
                  <a:cubicBezTo>
                    <a:pt x="0" y="41546"/>
                    <a:pt x="5957" y="27164"/>
                    <a:pt x="16561" y="16561"/>
                  </a:cubicBezTo>
                  <a:cubicBezTo>
                    <a:pt x="27164" y="5957"/>
                    <a:pt x="41546" y="0"/>
                    <a:pt x="56542" y="0"/>
                  </a:cubicBezTo>
                  <a:close/>
                </a:path>
              </a:pathLst>
            </a:custGeom>
            <a:solidFill>
              <a:srgbClr val="303030"/>
            </a:solidFill>
            <a:ln w="57150" cap="rnd">
              <a:solidFill>
                <a:srgbClr val="FFFFFF"/>
              </a:solidFill>
              <a:prstDash val="solid"/>
              <a:round/>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1472857" y="2986390"/>
            <a:ext cx="6061461" cy="5076825"/>
          </a:xfrm>
          <a:prstGeom prst="rect">
            <a:avLst/>
          </a:prstGeom>
        </p:spPr>
        <p:txBody>
          <a:bodyPr lIns="0" tIns="0" rIns="0" bIns="0" rtlCol="0" anchor="t">
            <a:spAutoFit/>
          </a:bodyPr>
          <a:lstStyle/>
          <a:p>
            <a:pPr algn="ctr">
              <a:lnSpc>
                <a:spcPts val="3639"/>
              </a:lnSpc>
            </a:pPr>
            <a:r>
              <a:rPr lang="en-US" sz="2799" spc="111">
                <a:solidFill>
                  <a:srgbClr val="FFFFFF"/>
                </a:solidFill>
                <a:latin typeface="Agrandir Tight Bold"/>
              </a:rPr>
              <a:t>Bystander: </a:t>
            </a:r>
            <a:r>
              <a:rPr lang="en-US" sz="2799" spc="111">
                <a:solidFill>
                  <a:srgbClr val="FFFFFF"/>
                </a:solidFill>
                <a:latin typeface="Agrandir Tight"/>
              </a:rPr>
              <a:t>Someone who sees something that is wrong but simply “stands by” and doesn’t do anything to support someone or speak up. A bystander will witness a situation or behaviour but take no action.</a:t>
            </a:r>
          </a:p>
          <a:p>
            <a:pPr algn="ctr">
              <a:lnSpc>
                <a:spcPts val="3639"/>
              </a:lnSpc>
            </a:pPr>
            <a:endParaRPr lang="en-US" sz="2799" spc="111">
              <a:solidFill>
                <a:srgbClr val="FFFFFF"/>
              </a:solidFill>
              <a:latin typeface="Agrandir Tight"/>
            </a:endParaRPr>
          </a:p>
          <a:p>
            <a:pPr>
              <a:lnSpc>
                <a:spcPts val="3639"/>
              </a:lnSpc>
            </a:pPr>
            <a:endParaRPr lang="en-US" sz="2799" spc="111">
              <a:solidFill>
                <a:srgbClr val="FFFFFF"/>
              </a:solidFill>
              <a:latin typeface="Agrandir Tight"/>
            </a:endParaRPr>
          </a:p>
          <a:p>
            <a:pPr>
              <a:lnSpc>
                <a:spcPts val="3639"/>
              </a:lnSpc>
            </a:pPr>
            <a:endParaRPr lang="en-US" sz="2799" spc="111">
              <a:solidFill>
                <a:srgbClr val="FFFFFF"/>
              </a:solidFill>
              <a:latin typeface="Agrandir Tight"/>
            </a:endParaRPr>
          </a:p>
          <a:p>
            <a:pPr>
              <a:lnSpc>
                <a:spcPts val="2859"/>
              </a:lnSpc>
            </a:pPr>
            <a:endParaRPr lang="en-US" sz="2799" spc="111">
              <a:solidFill>
                <a:srgbClr val="FFFFFF"/>
              </a:solidFill>
              <a:latin typeface="Agrandir Tight"/>
            </a:endParaRPr>
          </a:p>
          <a:p>
            <a:pPr>
              <a:lnSpc>
                <a:spcPts val="4159"/>
              </a:lnSpc>
            </a:pPr>
            <a:endParaRPr lang="en-US" sz="2799" spc="111">
              <a:solidFill>
                <a:srgbClr val="FFFFFF"/>
              </a:solidFill>
              <a:latin typeface="Agrandir Tight"/>
            </a:endParaRPr>
          </a:p>
        </p:txBody>
      </p:sp>
      <p:grpSp>
        <p:nvGrpSpPr>
          <p:cNvPr id="13" name="Group 13"/>
          <p:cNvGrpSpPr/>
          <p:nvPr/>
        </p:nvGrpSpPr>
        <p:grpSpPr>
          <a:xfrm>
            <a:off x="10158400" y="2735479"/>
            <a:ext cx="7339226" cy="3644515"/>
            <a:chOff x="0" y="0"/>
            <a:chExt cx="1932965" cy="959872"/>
          </a:xfrm>
        </p:grpSpPr>
        <p:sp>
          <p:nvSpPr>
            <p:cNvPr id="14" name="Freeform 14"/>
            <p:cNvSpPr/>
            <p:nvPr/>
          </p:nvSpPr>
          <p:spPr>
            <a:xfrm>
              <a:off x="0" y="0"/>
              <a:ext cx="1932965" cy="959872"/>
            </a:xfrm>
            <a:custGeom>
              <a:avLst/>
              <a:gdLst/>
              <a:ahLst/>
              <a:cxnLst/>
              <a:rect l="l" t="t" r="r" b="b"/>
              <a:pathLst>
                <a:path w="1932965" h="959872">
                  <a:moveTo>
                    <a:pt x="53798" y="0"/>
                  </a:moveTo>
                  <a:lnTo>
                    <a:pt x="1879167" y="0"/>
                  </a:lnTo>
                  <a:cubicBezTo>
                    <a:pt x="1908879" y="0"/>
                    <a:pt x="1932965" y="24086"/>
                    <a:pt x="1932965" y="53798"/>
                  </a:cubicBezTo>
                  <a:lnTo>
                    <a:pt x="1932965" y="906074"/>
                  </a:lnTo>
                  <a:cubicBezTo>
                    <a:pt x="1932965" y="920342"/>
                    <a:pt x="1927297" y="934026"/>
                    <a:pt x="1917208" y="944115"/>
                  </a:cubicBezTo>
                  <a:cubicBezTo>
                    <a:pt x="1907119" y="954204"/>
                    <a:pt x="1893435" y="959872"/>
                    <a:pt x="1879167" y="959872"/>
                  </a:cubicBezTo>
                  <a:lnTo>
                    <a:pt x="53798" y="959872"/>
                  </a:lnTo>
                  <a:cubicBezTo>
                    <a:pt x="39530" y="959872"/>
                    <a:pt x="25846" y="954204"/>
                    <a:pt x="15757" y="944115"/>
                  </a:cubicBezTo>
                  <a:cubicBezTo>
                    <a:pt x="5668" y="934026"/>
                    <a:pt x="0" y="920342"/>
                    <a:pt x="0" y="906074"/>
                  </a:cubicBezTo>
                  <a:lnTo>
                    <a:pt x="0" y="53798"/>
                  </a:lnTo>
                  <a:cubicBezTo>
                    <a:pt x="0" y="39530"/>
                    <a:pt x="5668" y="25846"/>
                    <a:pt x="15757" y="15757"/>
                  </a:cubicBezTo>
                  <a:cubicBezTo>
                    <a:pt x="25846" y="5668"/>
                    <a:pt x="39530" y="0"/>
                    <a:pt x="53798" y="0"/>
                  </a:cubicBezTo>
                  <a:close/>
                </a:path>
              </a:pathLst>
            </a:custGeom>
            <a:solidFill>
              <a:srgbClr val="303030"/>
            </a:solidFill>
            <a:ln w="57150" cap="rnd">
              <a:solidFill>
                <a:srgbClr val="FFFFFF"/>
              </a:solidFill>
              <a:prstDash val="solid"/>
              <a:round/>
            </a:ln>
          </p:spPr>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6" name="TextBox 16"/>
          <p:cNvSpPr txBox="1"/>
          <p:nvPr/>
        </p:nvSpPr>
        <p:spPr>
          <a:xfrm>
            <a:off x="10515840" y="2971800"/>
            <a:ext cx="6743460" cy="5076825"/>
          </a:xfrm>
          <a:prstGeom prst="rect">
            <a:avLst/>
          </a:prstGeom>
        </p:spPr>
        <p:txBody>
          <a:bodyPr lIns="0" tIns="0" rIns="0" bIns="0" rtlCol="0" anchor="t">
            <a:spAutoFit/>
          </a:bodyPr>
          <a:lstStyle/>
          <a:p>
            <a:pPr algn="ctr">
              <a:lnSpc>
                <a:spcPts val="3639"/>
              </a:lnSpc>
            </a:pPr>
            <a:r>
              <a:rPr lang="en-US" sz="2799" spc="111">
                <a:solidFill>
                  <a:srgbClr val="FFFFFF"/>
                </a:solidFill>
                <a:latin typeface="Agrandir Tight Bold"/>
              </a:rPr>
              <a:t>Upstander: </a:t>
            </a:r>
            <a:r>
              <a:rPr lang="en-US" sz="2799" spc="111">
                <a:solidFill>
                  <a:srgbClr val="FFFFFF"/>
                </a:solidFill>
                <a:latin typeface="Agrandir Tight"/>
              </a:rPr>
              <a:t>Someone who not only recognises when something is wrong, but as a result, stands up for his/her beliefs by taking action. An upstander will help or support whomever is being hurt, or will speak up to correct the situation and make it right.</a:t>
            </a:r>
          </a:p>
          <a:p>
            <a:pPr algn="ctr">
              <a:lnSpc>
                <a:spcPts val="3639"/>
              </a:lnSpc>
            </a:pPr>
            <a:endParaRPr lang="en-US" sz="2799" spc="111">
              <a:solidFill>
                <a:srgbClr val="FFFFFF"/>
              </a:solidFill>
              <a:latin typeface="Agrandir Tight"/>
            </a:endParaRPr>
          </a:p>
          <a:p>
            <a:pPr>
              <a:lnSpc>
                <a:spcPts val="3639"/>
              </a:lnSpc>
            </a:pPr>
            <a:endParaRPr lang="en-US" sz="2799" spc="111">
              <a:solidFill>
                <a:srgbClr val="FFFFFF"/>
              </a:solidFill>
              <a:latin typeface="Agrandir Tight"/>
            </a:endParaRPr>
          </a:p>
          <a:p>
            <a:pPr>
              <a:lnSpc>
                <a:spcPts val="3639"/>
              </a:lnSpc>
            </a:pPr>
            <a:endParaRPr lang="en-US" sz="2799" spc="111">
              <a:solidFill>
                <a:srgbClr val="FFFFFF"/>
              </a:solidFill>
              <a:latin typeface="Agrandir Tight"/>
            </a:endParaRPr>
          </a:p>
          <a:p>
            <a:pPr>
              <a:lnSpc>
                <a:spcPts val="2859"/>
              </a:lnSpc>
            </a:pPr>
            <a:endParaRPr lang="en-US" sz="2799" spc="111">
              <a:solidFill>
                <a:srgbClr val="FFFFFF"/>
              </a:solidFill>
              <a:latin typeface="Agrandir Tight"/>
            </a:endParaRPr>
          </a:p>
          <a:p>
            <a:pPr>
              <a:lnSpc>
                <a:spcPts val="4159"/>
              </a:lnSpc>
            </a:pPr>
            <a:endParaRPr lang="en-US" sz="2799" spc="111">
              <a:solidFill>
                <a:srgbClr val="FFFFFF"/>
              </a:solidFill>
              <a:latin typeface="Agrandir Tight"/>
            </a:endParaRPr>
          </a:p>
        </p:txBody>
      </p:sp>
      <p:grpSp>
        <p:nvGrpSpPr>
          <p:cNvPr id="17" name="Group 17"/>
          <p:cNvGrpSpPr/>
          <p:nvPr/>
        </p:nvGrpSpPr>
        <p:grpSpPr>
          <a:xfrm>
            <a:off x="1068378" y="6732419"/>
            <a:ext cx="16585804" cy="2991703"/>
            <a:chOff x="0" y="0"/>
            <a:chExt cx="4368278" cy="787938"/>
          </a:xfrm>
        </p:grpSpPr>
        <p:sp>
          <p:nvSpPr>
            <p:cNvPr id="18" name="Freeform 18"/>
            <p:cNvSpPr/>
            <p:nvPr/>
          </p:nvSpPr>
          <p:spPr>
            <a:xfrm>
              <a:off x="0" y="0"/>
              <a:ext cx="4368278" cy="787938"/>
            </a:xfrm>
            <a:custGeom>
              <a:avLst/>
              <a:gdLst/>
              <a:ahLst/>
              <a:cxnLst/>
              <a:rect l="l" t="t" r="r" b="b"/>
              <a:pathLst>
                <a:path w="4368278" h="787938">
                  <a:moveTo>
                    <a:pt x="23806" y="0"/>
                  </a:moveTo>
                  <a:lnTo>
                    <a:pt x="4344472" y="0"/>
                  </a:lnTo>
                  <a:cubicBezTo>
                    <a:pt x="4357619" y="0"/>
                    <a:pt x="4368278" y="10658"/>
                    <a:pt x="4368278" y="23806"/>
                  </a:cubicBezTo>
                  <a:lnTo>
                    <a:pt x="4368278" y="764132"/>
                  </a:lnTo>
                  <a:cubicBezTo>
                    <a:pt x="4368278" y="777280"/>
                    <a:pt x="4357619" y="787938"/>
                    <a:pt x="4344472" y="787938"/>
                  </a:cubicBezTo>
                  <a:lnTo>
                    <a:pt x="23806" y="787938"/>
                  </a:lnTo>
                  <a:cubicBezTo>
                    <a:pt x="10658" y="787938"/>
                    <a:pt x="0" y="777280"/>
                    <a:pt x="0" y="764132"/>
                  </a:cubicBezTo>
                  <a:lnTo>
                    <a:pt x="0" y="23806"/>
                  </a:lnTo>
                  <a:cubicBezTo>
                    <a:pt x="0" y="10658"/>
                    <a:pt x="10658" y="0"/>
                    <a:pt x="23806" y="0"/>
                  </a:cubicBezTo>
                  <a:close/>
                </a:path>
              </a:pathLst>
            </a:custGeom>
            <a:solidFill>
              <a:srgbClr val="303030"/>
            </a:solidFill>
            <a:ln w="57150" cap="rnd">
              <a:solidFill>
                <a:srgbClr val="FFFFFF"/>
              </a:solidFill>
              <a:prstDash val="solid"/>
              <a:round/>
            </a:ln>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0" name="TextBox 20"/>
          <p:cNvSpPr txBox="1"/>
          <p:nvPr/>
        </p:nvSpPr>
        <p:spPr>
          <a:xfrm>
            <a:off x="1567992" y="6885672"/>
            <a:ext cx="15586577" cy="3776345"/>
          </a:xfrm>
          <a:prstGeom prst="rect">
            <a:avLst/>
          </a:prstGeom>
        </p:spPr>
        <p:txBody>
          <a:bodyPr lIns="0" tIns="0" rIns="0" bIns="0" rtlCol="0" anchor="t">
            <a:spAutoFit/>
          </a:bodyPr>
          <a:lstStyle/>
          <a:p>
            <a:pPr>
              <a:lnSpc>
                <a:spcPts val="4479"/>
              </a:lnSpc>
            </a:pPr>
            <a:r>
              <a:rPr lang="en-US" sz="3199" spc="127">
                <a:solidFill>
                  <a:srgbClr val="FFFFFF"/>
                </a:solidFill>
                <a:latin typeface="Agrandir Tight Bold"/>
              </a:rPr>
              <a:t>Let’s consider:</a:t>
            </a:r>
          </a:p>
          <a:p>
            <a:pPr>
              <a:lnSpc>
                <a:spcPts val="4479"/>
              </a:lnSpc>
            </a:pPr>
            <a:r>
              <a:rPr lang="en-US" sz="3199" spc="127">
                <a:solidFill>
                  <a:srgbClr val="FFFFFF"/>
                </a:solidFill>
                <a:latin typeface="Agrandir Tight"/>
              </a:rPr>
              <a:t>1. What might prevent people from intervening in bullying situations?</a:t>
            </a:r>
          </a:p>
          <a:p>
            <a:pPr>
              <a:lnSpc>
                <a:spcPts val="4479"/>
              </a:lnSpc>
            </a:pPr>
            <a:r>
              <a:rPr lang="en-US" sz="3199" spc="127">
                <a:solidFill>
                  <a:srgbClr val="FFFFFF"/>
                </a:solidFill>
                <a:latin typeface="Agrandir Tight"/>
              </a:rPr>
              <a:t>2.How can bystanders get help without exposing themselves?</a:t>
            </a:r>
          </a:p>
          <a:p>
            <a:pPr>
              <a:lnSpc>
                <a:spcPts val="4479"/>
              </a:lnSpc>
            </a:pPr>
            <a:r>
              <a:rPr lang="en-US" sz="3199" spc="127">
                <a:solidFill>
                  <a:srgbClr val="FFFFFF"/>
                </a:solidFill>
                <a:latin typeface="Agrandir Tight"/>
              </a:rPr>
              <a:t>3.How do people who bully benefit when someone acts as a positive bystander?</a:t>
            </a:r>
          </a:p>
          <a:p>
            <a:pPr>
              <a:lnSpc>
                <a:spcPts val="3919"/>
              </a:lnSpc>
            </a:pPr>
            <a:endParaRPr lang="en-US" sz="3199" spc="127">
              <a:solidFill>
                <a:srgbClr val="FFFFFF"/>
              </a:solidFill>
              <a:latin typeface="Agrandir Tight"/>
            </a:endParaRPr>
          </a:p>
          <a:p>
            <a:pPr>
              <a:lnSpc>
                <a:spcPts val="3079"/>
              </a:lnSpc>
            </a:pPr>
            <a:endParaRPr lang="en-US" sz="3199" spc="127">
              <a:solidFill>
                <a:srgbClr val="FFFFFF"/>
              </a:solidFill>
              <a:latin typeface="Agrandir Tight"/>
            </a:endParaRPr>
          </a:p>
          <a:p>
            <a:pPr>
              <a:lnSpc>
                <a:spcPts val="4479"/>
              </a:lnSpc>
            </a:pPr>
            <a:endParaRPr lang="en-US" sz="3199" spc="127">
              <a:solidFill>
                <a:srgbClr val="FFFFFF"/>
              </a:solidFill>
              <a:latin typeface="Agrandir T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19036" y="436405"/>
            <a:ext cx="16478590" cy="1950136"/>
            <a:chOff x="0" y="0"/>
            <a:chExt cx="4340040" cy="513616"/>
          </a:xfrm>
        </p:grpSpPr>
        <p:sp>
          <p:nvSpPr>
            <p:cNvPr id="6" name="Freeform 6"/>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FFFFF"/>
            </a:solidFill>
            <a:ln w="28575" cap="rnd">
              <a:solidFill>
                <a:srgbClr val="303030"/>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Freeform 8"/>
          <p:cNvSpPr/>
          <p:nvPr/>
        </p:nvSpPr>
        <p:spPr>
          <a:xfrm>
            <a:off x="2470817" y="2745084"/>
            <a:ext cx="5607680" cy="7294201"/>
          </a:xfrm>
          <a:custGeom>
            <a:avLst/>
            <a:gdLst/>
            <a:ahLst/>
            <a:cxnLst/>
            <a:rect l="l" t="t" r="r" b="b"/>
            <a:pathLst>
              <a:path w="5607680" h="7294201">
                <a:moveTo>
                  <a:pt x="0" y="0"/>
                </a:moveTo>
                <a:lnTo>
                  <a:pt x="5607680" y="0"/>
                </a:lnTo>
                <a:lnTo>
                  <a:pt x="5607680" y="7294201"/>
                </a:lnTo>
                <a:lnTo>
                  <a:pt x="0" y="7294201"/>
                </a:lnTo>
                <a:lnTo>
                  <a:pt x="0" y="0"/>
                </a:lnTo>
                <a:close/>
              </a:path>
            </a:pathLst>
          </a:custGeom>
          <a:blipFill>
            <a:blip r:embed="rId3"/>
            <a:stretch>
              <a:fillRect/>
            </a:stretch>
          </a:blipFill>
          <a:ln cap="sq">
            <a:noFill/>
            <a:prstDash val="solid"/>
            <a:miter/>
          </a:ln>
        </p:spPr>
      </p:sp>
      <p:sp>
        <p:nvSpPr>
          <p:cNvPr id="9" name="Freeform 9"/>
          <p:cNvSpPr/>
          <p:nvPr/>
        </p:nvSpPr>
        <p:spPr>
          <a:xfrm>
            <a:off x="10854881" y="2745084"/>
            <a:ext cx="3937380" cy="7294201"/>
          </a:xfrm>
          <a:custGeom>
            <a:avLst/>
            <a:gdLst/>
            <a:ahLst/>
            <a:cxnLst/>
            <a:rect l="l" t="t" r="r" b="b"/>
            <a:pathLst>
              <a:path w="3937380" h="7294201">
                <a:moveTo>
                  <a:pt x="0" y="0"/>
                </a:moveTo>
                <a:lnTo>
                  <a:pt x="3937380" y="0"/>
                </a:lnTo>
                <a:lnTo>
                  <a:pt x="3937380" y="7294201"/>
                </a:lnTo>
                <a:lnTo>
                  <a:pt x="0" y="7294201"/>
                </a:lnTo>
                <a:lnTo>
                  <a:pt x="0" y="0"/>
                </a:lnTo>
                <a:close/>
              </a:path>
            </a:pathLst>
          </a:custGeom>
          <a:blipFill>
            <a:blip r:embed="rId4"/>
            <a:stretch>
              <a:fillRect/>
            </a:stretch>
          </a:blipFill>
        </p:spPr>
      </p:sp>
      <p:sp>
        <p:nvSpPr>
          <p:cNvPr id="10" name="TextBox 10"/>
          <p:cNvSpPr txBox="1"/>
          <p:nvPr/>
        </p:nvSpPr>
        <p:spPr>
          <a:xfrm>
            <a:off x="1472857" y="843148"/>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Anti-Bullying Support and Advice Hub</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43180" y="0"/>
                  </a:moveTo>
                  <a:lnTo>
                    <a:pt x="2365116" y="0"/>
                  </a:lnTo>
                  <a:cubicBezTo>
                    <a:pt x="2388964" y="0"/>
                    <a:pt x="2408296" y="19332"/>
                    <a:pt x="2408296" y="43180"/>
                  </a:cubicBezTo>
                  <a:lnTo>
                    <a:pt x="2408296" y="2666153"/>
                  </a:lnTo>
                  <a:cubicBezTo>
                    <a:pt x="2408296" y="2677605"/>
                    <a:pt x="2403747" y="2688588"/>
                    <a:pt x="2395649" y="2696686"/>
                  </a:cubicBezTo>
                  <a:cubicBezTo>
                    <a:pt x="2387551" y="2704784"/>
                    <a:pt x="2376568" y="2709333"/>
                    <a:pt x="2365116" y="2709333"/>
                  </a:cubicBezTo>
                  <a:lnTo>
                    <a:pt x="43180" y="2709333"/>
                  </a:lnTo>
                  <a:cubicBezTo>
                    <a:pt x="19332" y="2709333"/>
                    <a:pt x="0" y="2690001"/>
                    <a:pt x="0" y="2666153"/>
                  </a:cubicBezTo>
                  <a:lnTo>
                    <a:pt x="0" y="43180"/>
                  </a:lnTo>
                  <a:cubicBezTo>
                    <a:pt x="0" y="19332"/>
                    <a:pt x="19332" y="0"/>
                    <a:pt x="43180" y="0"/>
                  </a:cubicBezTo>
                  <a:close/>
                </a:path>
              </a:pathLst>
            </a:custGeom>
            <a:solidFill>
              <a:srgbClr val="BCACF6"/>
            </a:soli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CACF6"/>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3716000" y="1196031"/>
            <a:ext cx="3729497" cy="3854327"/>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7161" r="-76578"/>
              </a:stretch>
            </a:blipFill>
          </p:spPr>
        </p:sp>
      </p:grpSp>
      <p:grpSp>
        <p:nvGrpSpPr>
          <p:cNvPr id="10" name="Group 10"/>
          <p:cNvGrpSpPr>
            <a:grpSpLocks noChangeAspect="1"/>
          </p:cNvGrpSpPr>
          <p:nvPr/>
        </p:nvGrpSpPr>
        <p:grpSpPr>
          <a:xfrm>
            <a:off x="9986503" y="5236642"/>
            <a:ext cx="3729497" cy="3854327"/>
            <a:chOff x="0" y="0"/>
            <a:chExt cx="6362700" cy="6575666"/>
          </a:xfrm>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3795" r="-23795"/>
              </a:stretch>
            </a:blipFill>
          </p:spPr>
        </p:sp>
      </p:grpSp>
      <p:sp>
        <p:nvSpPr>
          <p:cNvPr id="12" name="Freeform 12"/>
          <p:cNvSpPr/>
          <p:nvPr/>
        </p:nvSpPr>
        <p:spPr>
          <a:xfrm>
            <a:off x="11084587" y="2700634"/>
            <a:ext cx="1248180" cy="1248180"/>
          </a:xfrm>
          <a:custGeom>
            <a:avLst/>
            <a:gdLst/>
            <a:ahLst/>
            <a:cxnLst/>
            <a:rect l="l" t="t" r="r" b="b"/>
            <a:pathLst>
              <a:path w="1248180" h="1248180">
                <a:moveTo>
                  <a:pt x="0" y="0"/>
                </a:moveTo>
                <a:lnTo>
                  <a:pt x="1248180" y="0"/>
                </a:lnTo>
                <a:lnTo>
                  <a:pt x="1248180" y="1248179"/>
                </a:lnTo>
                <a:lnTo>
                  <a:pt x="0" y="124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flipH="1">
            <a:off x="14542436" y="8230345"/>
            <a:ext cx="3745564" cy="2056655"/>
          </a:xfrm>
          <a:custGeom>
            <a:avLst/>
            <a:gdLst/>
            <a:ahLst/>
            <a:cxnLst/>
            <a:rect l="l" t="t" r="r" b="b"/>
            <a:pathLst>
              <a:path w="3745564" h="2056655">
                <a:moveTo>
                  <a:pt x="3745564" y="0"/>
                </a:moveTo>
                <a:lnTo>
                  <a:pt x="0" y="0"/>
                </a:lnTo>
                <a:lnTo>
                  <a:pt x="0" y="2056655"/>
                </a:lnTo>
                <a:lnTo>
                  <a:pt x="3745564" y="2056655"/>
                </a:lnTo>
                <a:lnTo>
                  <a:pt x="3745564"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1044722" y="517166"/>
            <a:ext cx="5550568" cy="1023069"/>
            <a:chOff x="0" y="0"/>
            <a:chExt cx="7400757" cy="1364092"/>
          </a:xfrm>
        </p:grpSpPr>
        <p:grpSp>
          <p:nvGrpSpPr>
            <p:cNvPr id="15" name="Group 15"/>
            <p:cNvGrpSpPr/>
            <p:nvPr/>
          </p:nvGrpSpPr>
          <p:grpSpPr>
            <a:xfrm>
              <a:off x="0" y="0"/>
              <a:ext cx="7400757" cy="1364092"/>
              <a:chOff x="0" y="0"/>
              <a:chExt cx="1461878" cy="269450"/>
            </a:xfrm>
          </p:grpSpPr>
          <p:sp>
            <p:nvSpPr>
              <p:cNvPr id="16" name="Freeform 16"/>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224062" y="169812"/>
              <a:ext cx="1024468" cy="10244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21" name="Freeform 21"/>
            <p:cNvSpPr/>
            <p:nvPr/>
          </p:nvSpPr>
          <p:spPr>
            <a:xfrm>
              <a:off x="598829" y="544580"/>
              <a:ext cx="274932" cy="274932"/>
            </a:xfrm>
            <a:custGeom>
              <a:avLst/>
              <a:gdLst/>
              <a:ahLst/>
              <a:cxnLst/>
              <a:rect l="l" t="t" r="r" b="b"/>
              <a:pathLst>
                <a:path w="274932" h="274932">
                  <a:moveTo>
                    <a:pt x="0" y="0"/>
                  </a:moveTo>
                  <a:lnTo>
                    <a:pt x="274933" y="0"/>
                  </a:lnTo>
                  <a:lnTo>
                    <a:pt x="274933" y="274932"/>
                  </a:lnTo>
                  <a:lnTo>
                    <a:pt x="0" y="27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1750418" y="454504"/>
              <a:ext cx="5487657" cy="686434"/>
            </a:xfrm>
            <a:prstGeom prst="rect">
              <a:avLst/>
            </a:prstGeom>
          </p:spPr>
          <p:txBody>
            <a:bodyPr lIns="0" tIns="0" rIns="0" bIns="0" rtlCol="0" anchor="t">
              <a:spAutoFit/>
            </a:bodyPr>
            <a:lstStyle/>
            <a:p>
              <a:pPr>
                <a:lnSpc>
                  <a:spcPts val="3299"/>
                </a:lnSpc>
                <a:spcBef>
                  <a:spcPct val="0"/>
                </a:spcBef>
              </a:pPr>
              <a:r>
                <a:rPr lang="en-US" sz="3299" spc="39">
                  <a:solidFill>
                    <a:srgbClr val="FFFFFF"/>
                  </a:solidFill>
                  <a:latin typeface="Agrandir Tight"/>
                </a:rPr>
                <a:t>Activity 3</a:t>
              </a:r>
            </a:p>
          </p:txBody>
        </p:sp>
      </p:grpSp>
      <p:sp>
        <p:nvSpPr>
          <p:cNvPr id="23" name="TextBox 23"/>
          <p:cNvSpPr txBox="1"/>
          <p:nvPr/>
        </p:nvSpPr>
        <p:spPr>
          <a:xfrm>
            <a:off x="1028700" y="1561576"/>
            <a:ext cx="9609488" cy="1446530"/>
          </a:xfrm>
          <a:prstGeom prst="rect">
            <a:avLst/>
          </a:prstGeom>
        </p:spPr>
        <p:txBody>
          <a:bodyPr lIns="0" tIns="0" rIns="0" bIns="0" rtlCol="0" anchor="t">
            <a:spAutoFit/>
          </a:bodyPr>
          <a:lstStyle/>
          <a:p>
            <a:pPr>
              <a:lnSpc>
                <a:spcPts val="9879"/>
              </a:lnSpc>
            </a:pPr>
            <a:r>
              <a:rPr lang="en-US" sz="7599">
                <a:solidFill>
                  <a:srgbClr val="303030"/>
                </a:solidFill>
                <a:latin typeface="Agrandir Tight Medium"/>
              </a:rPr>
              <a:t>Reflection Journal</a:t>
            </a:r>
          </a:p>
        </p:txBody>
      </p:sp>
      <p:sp>
        <p:nvSpPr>
          <p:cNvPr id="24" name="TextBox 24"/>
          <p:cNvSpPr txBox="1"/>
          <p:nvPr/>
        </p:nvSpPr>
        <p:spPr>
          <a:xfrm>
            <a:off x="1044722" y="3377313"/>
            <a:ext cx="6761248" cy="1038225"/>
          </a:xfrm>
          <a:prstGeom prst="rect">
            <a:avLst/>
          </a:prstGeom>
        </p:spPr>
        <p:txBody>
          <a:bodyPr lIns="0" tIns="0" rIns="0" bIns="0" rtlCol="0" anchor="t">
            <a:spAutoFit/>
          </a:bodyPr>
          <a:lstStyle/>
          <a:p>
            <a:pPr>
              <a:lnSpc>
                <a:spcPts val="3899"/>
              </a:lnSpc>
            </a:pPr>
            <a:r>
              <a:rPr lang="en-US" sz="2999" spc="71">
                <a:solidFill>
                  <a:srgbClr val="303030"/>
                </a:solidFill>
                <a:latin typeface="Agrandir Tight Ultra-Bold"/>
              </a:rPr>
              <a:t>Use the following reflection prompt to reflect on your learning…</a:t>
            </a:r>
          </a:p>
        </p:txBody>
      </p:sp>
      <p:sp>
        <p:nvSpPr>
          <p:cNvPr id="25" name="TextBox 25"/>
          <p:cNvSpPr txBox="1"/>
          <p:nvPr/>
        </p:nvSpPr>
        <p:spPr>
          <a:xfrm>
            <a:off x="1028700" y="4720339"/>
            <a:ext cx="7560542" cy="6972300"/>
          </a:xfrm>
          <a:prstGeom prst="rect">
            <a:avLst/>
          </a:prstGeom>
        </p:spPr>
        <p:txBody>
          <a:bodyPr lIns="0" tIns="0" rIns="0" bIns="0" rtlCol="0" anchor="t">
            <a:spAutoFit/>
          </a:bodyPr>
          <a:lstStyle/>
          <a:p>
            <a:pPr>
              <a:lnSpc>
                <a:spcPts val="4500"/>
              </a:lnSpc>
            </a:pPr>
            <a:r>
              <a:rPr lang="en-US" sz="3000" spc="36">
                <a:solidFill>
                  <a:srgbClr val="303030"/>
                </a:solidFill>
                <a:latin typeface="Agrandir Tight Bold"/>
              </a:rPr>
              <a:t>Reflection</a:t>
            </a:r>
          </a:p>
          <a:p>
            <a:pPr>
              <a:lnSpc>
                <a:spcPts val="4500"/>
              </a:lnSpc>
            </a:pPr>
            <a:r>
              <a:rPr lang="en-US" sz="3000" spc="36">
                <a:solidFill>
                  <a:srgbClr val="303030"/>
                </a:solidFill>
                <a:latin typeface="Agrandir Tight"/>
              </a:rPr>
              <a:t>• Take a few minutes to reflect on the most recent thing you posted online. Would any of today’s tips have helped you post differently?</a:t>
            </a:r>
          </a:p>
          <a:p>
            <a:pPr>
              <a:lnSpc>
                <a:spcPts val="4500"/>
              </a:lnSpc>
            </a:pPr>
            <a:endParaRPr lang="en-US" sz="3000" spc="36">
              <a:solidFill>
                <a:srgbClr val="303030"/>
              </a:solidFill>
              <a:latin typeface="Agrandir Tight"/>
            </a:endParaRPr>
          </a:p>
          <a:p>
            <a:pPr>
              <a:lnSpc>
                <a:spcPts val="4500"/>
              </a:lnSpc>
            </a:pPr>
            <a:r>
              <a:rPr lang="en-US" sz="3000" spc="36">
                <a:solidFill>
                  <a:srgbClr val="303030"/>
                </a:solidFill>
                <a:latin typeface="Agrandir Tight Bold"/>
              </a:rPr>
              <a:t>Action</a:t>
            </a:r>
          </a:p>
          <a:p>
            <a:pPr>
              <a:lnSpc>
                <a:spcPts val="4500"/>
              </a:lnSpc>
            </a:pPr>
            <a:r>
              <a:rPr lang="en-US" sz="3000" spc="36">
                <a:solidFill>
                  <a:srgbClr val="303030"/>
                </a:solidFill>
                <a:latin typeface="Agrandir Tight"/>
              </a:rPr>
              <a:t>• To improve your online interactions select one tip from today’s lesson to use over the course of the next week.</a:t>
            </a:r>
          </a:p>
          <a:p>
            <a:pPr>
              <a:lnSpc>
                <a:spcPts val="4799"/>
              </a:lnSpc>
            </a:pPr>
            <a:endParaRPr lang="en-US" sz="3000" spc="36">
              <a:solidFill>
                <a:srgbClr val="303030"/>
              </a:solidFill>
              <a:latin typeface="Agrandir Tight"/>
            </a:endParaRPr>
          </a:p>
          <a:p>
            <a:pPr>
              <a:lnSpc>
                <a:spcPts val="4799"/>
              </a:lnSpc>
            </a:pPr>
            <a:endParaRPr lang="en-US" sz="3000" spc="36">
              <a:solidFill>
                <a:srgbClr val="303030"/>
              </a:solidFill>
              <a:latin typeface="Agrandir Tight"/>
            </a:endParaRPr>
          </a:p>
          <a:p>
            <a:pPr>
              <a:lnSpc>
                <a:spcPts val="4500"/>
              </a:lnSpc>
            </a:pPr>
            <a:endParaRPr lang="en-US" sz="3000" spc="36">
              <a:solidFill>
                <a:srgbClr val="303030"/>
              </a:solidFill>
              <a:latin typeface="Agrandir T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182844" y="3239295"/>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t="-39621" b="-39621"/>
              </a:stretch>
            </a:blipFill>
          </p:spPr>
        </p:sp>
      </p:grpSp>
      <p:grpSp>
        <p:nvGrpSpPr>
          <p:cNvPr id="7" name="Group 7"/>
          <p:cNvGrpSpPr/>
          <p:nvPr/>
        </p:nvGrpSpPr>
        <p:grpSpPr>
          <a:xfrm>
            <a:off x="1028700" y="3190658"/>
            <a:ext cx="9532073" cy="5295007"/>
            <a:chOff x="0" y="0"/>
            <a:chExt cx="2510505" cy="1394570"/>
          </a:xfrm>
        </p:grpSpPr>
        <p:sp>
          <p:nvSpPr>
            <p:cNvPr id="8" name="Freeform 8"/>
            <p:cNvSpPr/>
            <p:nvPr/>
          </p:nvSpPr>
          <p:spPr>
            <a:xfrm>
              <a:off x="0" y="0"/>
              <a:ext cx="2510505" cy="1394570"/>
            </a:xfrm>
            <a:custGeom>
              <a:avLst/>
              <a:gdLst/>
              <a:ahLst/>
              <a:cxnLst/>
              <a:rect l="l" t="t" r="r" b="b"/>
              <a:pathLst>
                <a:path w="2510505" h="1394570">
                  <a:moveTo>
                    <a:pt x="41422" y="0"/>
                  </a:moveTo>
                  <a:lnTo>
                    <a:pt x="2469083" y="0"/>
                  </a:lnTo>
                  <a:cubicBezTo>
                    <a:pt x="2491960" y="0"/>
                    <a:pt x="2510505" y="18545"/>
                    <a:pt x="2510505" y="41422"/>
                  </a:cubicBezTo>
                  <a:lnTo>
                    <a:pt x="2510505" y="1353148"/>
                  </a:lnTo>
                  <a:cubicBezTo>
                    <a:pt x="2510505" y="1364134"/>
                    <a:pt x="2506141" y="1374669"/>
                    <a:pt x="2498373" y="1382438"/>
                  </a:cubicBezTo>
                  <a:cubicBezTo>
                    <a:pt x="2490605" y="1390206"/>
                    <a:pt x="2480069" y="1394570"/>
                    <a:pt x="2469083" y="1394570"/>
                  </a:cubicBezTo>
                  <a:lnTo>
                    <a:pt x="41422" y="1394570"/>
                  </a:lnTo>
                  <a:cubicBezTo>
                    <a:pt x="18545" y="1394570"/>
                    <a:pt x="0" y="1376025"/>
                    <a:pt x="0" y="1353148"/>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Lesson 7: Navigating Friendships</a:t>
            </a:r>
          </a:p>
        </p:txBody>
      </p:sp>
      <p:sp>
        <p:nvSpPr>
          <p:cNvPr id="11" name="TextBox 11"/>
          <p:cNvSpPr txBox="1"/>
          <p:nvPr/>
        </p:nvSpPr>
        <p:spPr>
          <a:xfrm>
            <a:off x="1629598" y="3427890"/>
            <a:ext cx="8300601" cy="3248025"/>
          </a:xfrm>
          <a:prstGeom prst="rect">
            <a:avLst/>
          </a:prstGeom>
        </p:spPr>
        <p:txBody>
          <a:bodyPr lIns="0" tIns="0" rIns="0" bIns="0" rtlCol="0" anchor="t">
            <a:spAutoFit/>
          </a:bodyPr>
          <a:lstStyle/>
          <a:p>
            <a:pPr>
              <a:lnSpc>
                <a:spcPts val="4200"/>
              </a:lnSpc>
            </a:pPr>
            <a:r>
              <a:rPr lang="en-US" sz="3000">
                <a:solidFill>
                  <a:srgbClr val="303030"/>
                </a:solidFill>
                <a:latin typeface="Agrandir Tight Medium"/>
              </a:rPr>
              <a:t>Aim</a:t>
            </a:r>
          </a:p>
          <a:p>
            <a:pPr marL="647700" lvl="1" indent="-323850">
              <a:lnSpc>
                <a:spcPts val="4200"/>
              </a:lnSpc>
              <a:buFont typeface="Arial"/>
              <a:buChar char="•"/>
            </a:pPr>
            <a:r>
              <a:rPr lang="en-US" sz="3000">
                <a:solidFill>
                  <a:srgbClr val="303030"/>
                </a:solidFill>
                <a:latin typeface="Agrandir Tight Medium"/>
              </a:rPr>
              <a:t>Consider how to form healthy friendships and relationships online.</a:t>
            </a:r>
          </a:p>
          <a:p>
            <a:pPr marL="647700" lvl="1" indent="-323850">
              <a:lnSpc>
                <a:spcPts val="4200"/>
              </a:lnSpc>
              <a:buFont typeface="Arial"/>
              <a:buChar char="•"/>
            </a:pPr>
            <a:r>
              <a:rPr lang="en-US" sz="3000">
                <a:solidFill>
                  <a:srgbClr val="303030"/>
                </a:solidFill>
                <a:latin typeface="Agrandir Tight Medium"/>
              </a:rPr>
              <a:t>Explore how to recognise signs of unhealthy online communication habits and expectations.</a:t>
            </a:r>
          </a:p>
          <a:p>
            <a:pPr>
              <a:lnSpc>
                <a:spcPts val="3900"/>
              </a:lnSpc>
            </a:pPr>
            <a:endParaRPr lang="en-US" sz="3000">
              <a:solidFill>
                <a:srgbClr val="303030"/>
              </a:solidFill>
              <a:latin typeface="Agrandir Tight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FFDE59">
                    <a:alpha val="100000"/>
                  </a:srgbClr>
                </a:gs>
                <a:gs pos="100000">
                  <a:srgbClr val="FF914D">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19036" y="436405"/>
            <a:ext cx="16478590" cy="1950136"/>
            <a:chOff x="0" y="0"/>
            <a:chExt cx="4340040" cy="513616"/>
          </a:xfrm>
        </p:grpSpPr>
        <p:sp>
          <p:nvSpPr>
            <p:cNvPr id="6" name="Freeform 6"/>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FFFFF"/>
            </a:solidFill>
            <a:ln w="28575" cap="rnd">
              <a:solidFill>
                <a:srgbClr val="303030"/>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TextBox 8"/>
          <p:cNvSpPr txBox="1"/>
          <p:nvPr/>
        </p:nvSpPr>
        <p:spPr>
          <a:xfrm>
            <a:off x="1472857" y="843148"/>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Healthy Online Relationships</a:t>
            </a:r>
          </a:p>
        </p:txBody>
      </p:sp>
      <p:grpSp>
        <p:nvGrpSpPr>
          <p:cNvPr id="9" name="Group 9"/>
          <p:cNvGrpSpPr/>
          <p:nvPr/>
        </p:nvGrpSpPr>
        <p:grpSpPr>
          <a:xfrm>
            <a:off x="904705" y="2784898"/>
            <a:ext cx="16881614" cy="6972146"/>
            <a:chOff x="0" y="0"/>
            <a:chExt cx="4446186" cy="1836285"/>
          </a:xfrm>
        </p:grpSpPr>
        <p:sp>
          <p:nvSpPr>
            <p:cNvPr id="10" name="Freeform 10"/>
            <p:cNvSpPr/>
            <p:nvPr/>
          </p:nvSpPr>
          <p:spPr>
            <a:xfrm>
              <a:off x="0" y="0"/>
              <a:ext cx="4446186" cy="1836285"/>
            </a:xfrm>
            <a:custGeom>
              <a:avLst/>
              <a:gdLst/>
              <a:ahLst/>
              <a:cxnLst/>
              <a:rect l="l" t="t" r="r" b="b"/>
              <a:pathLst>
                <a:path w="4446186" h="1836285">
                  <a:moveTo>
                    <a:pt x="23389" y="0"/>
                  </a:moveTo>
                  <a:lnTo>
                    <a:pt x="4422798" y="0"/>
                  </a:lnTo>
                  <a:cubicBezTo>
                    <a:pt x="4429001" y="0"/>
                    <a:pt x="4434950" y="2464"/>
                    <a:pt x="4439336" y="6850"/>
                  </a:cubicBezTo>
                  <a:cubicBezTo>
                    <a:pt x="4443722" y="11237"/>
                    <a:pt x="4446186" y="17186"/>
                    <a:pt x="4446186" y="23389"/>
                  </a:cubicBezTo>
                  <a:lnTo>
                    <a:pt x="4446186" y="1812897"/>
                  </a:lnTo>
                  <a:cubicBezTo>
                    <a:pt x="4446186" y="1819100"/>
                    <a:pt x="4443722" y="1825049"/>
                    <a:pt x="4439336" y="1829435"/>
                  </a:cubicBezTo>
                  <a:cubicBezTo>
                    <a:pt x="4434950" y="1833821"/>
                    <a:pt x="4429001" y="1836285"/>
                    <a:pt x="4422798" y="1836285"/>
                  </a:cubicBezTo>
                  <a:lnTo>
                    <a:pt x="23389" y="1836285"/>
                  </a:lnTo>
                  <a:cubicBezTo>
                    <a:pt x="17186" y="1836285"/>
                    <a:pt x="11237" y="1833821"/>
                    <a:pt x="6850" y="1829435"/>
                  </a:cubicBezTo>
                  <a:cubicBezTo>
                    <a:pt x="2464" y="1825049"/>
                    <a:pt x="0" y="1819100"/>
                    <a:pt x="0" y="1812897"/>
                  </a:cubicBezTo>
                  <a:lnTo>
                    <a:pt x="0" y="23389"/>
                  </a:lnTo>
                  <a:cubicBezTo>
                    <a:pt x="0" y="17186"/>
                    <a:pt x="2464" y="11237"/>
                    <a:pt x="6850" y="6850"/>
                  </a:cubicBezTo>
                  <a:cubicBezTo>
                    <a:pt x="11237" y="2464"/>
                    <a:pt x="17186" y="0"/>
                    <a:pt x="23389" y="0"/>
                  </a:cubicBezTo>
                  <a:close/>
                </a:path>
              </a:pathLst>
            </a:custGeom>
            <a:solidFill>
              <a:srgbClr val="303030"/>
            </a:solidFill>
            <a:ln w="57150" cap="rnd">
              <a:solidFill>
                <a:srgbClr val="FFFFFF"/>
              </a:solidFill>
              <a:prstDash val="solid"/>
              <a:round/>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1472857" y="3102398"/>
            <a:ext cx="15786443" cy="7019925"/>
          </a:xfrm>
          <a:prstGeom prst="rect">
            <a:avLst/>
          </a:prstGeom>
        </p:spPr>
        <p:txBody>
          <a:bodyPr lIns="0" tIns="0" rIns="0" bIns="0" rtlCol="0" anchor="t">
            <a:spAutoFit/>
          </a:bodyPr>
          <a:lstStyle/>
          <a:p>
            <a:pPr>
              <a:lnSpc>
                <a:spcPts val="3639"/>
              </a:lnSpc>
            </a:pPr>
            <a:r>
              <a:rPr lang="en-US" sz="2799" spc="111">
                <a:solidFill>
                  <a:srgbClr val="FFFFFF"/>
                </a:solidFill>
                <a:latin typeface="Agrandir Tight Bold"/>
              </a:rPr>
              <a:t>Agree or Disagree Statements:</a:t>
            </a:r>
          </a:p>
          <a:p>
            <a:pPr marL="604516" lvl="1" indent="-302258">
              <a:lnSpc>
                <a:spcPts val="3723"/>
              </a:lnSpc>
              <a:buFont typeface="Arial"/>
              <a:buChar char="•"/>
            </a:pPr>
            <a:r>
              <a:rPr lang="en-US" sz="2799" spc="111">
                <a:solidFill>
                  <a:srgbClr val="FFFFFF"/>
                </a:solidFill>
                <a:latin typeface="Agrandir Tight"/>
              </a:rPr>
              <a:t>Adding someone as a friend/follower to your social media profiles after meeting them in person is essential otherwise we are not really friends.</a:t>
            </a:r>
          </a:p>
          <a:p>
            <a:pPr marL="604516" lvl="1" indent="-302258">
              <a:lnSpc>
                <a:spcPts val="3723"/>
              </a:lnSpc>
              <a:buFont typeface="Arial"/>
              <a:buChar char="•"/>
            </a:pPr>
            <a:r>
              <a:rPr lang="en-US" sz="2799" spc="111">
                <a:solidFill>
                  <a:srgbClr val="FFFFFF"/>
                </a:solidFill>
                <a:latin typeface="Agrandir Tight"/>
              </a:rPr>
              <a:t>Muting your friends' stories is a good way to deal with content they are posting that you don’t agree with.</a:t>
            </a:r>
          </a:p>
          <a:p>
            <a:pPr marL="604516" lvl="1" indent="-302258">
              <a:lnSpc>
                <a:spcPts val="3723"/>
              </a:lnSpc>
              <a:buFont typeface="Arial"/>
              <a:buChar char="•"/>
            </a:pPr>
            <a:r>
              <a:rPr lang="en-US" sz="2799" spc="111">
                <a:solidFill>
                  <a:srgbClr val="FFFFFF"/>
                </a:solidFill>
                <a:latin typeface="Agrandir Tight"/>
              </a:rPr>
              <a:t>You can learn more about your friends from following their social media content than when chatting in person.</a:t>
            </a:r>
          </a:p>
          <a:p>
            <a:pPr marL="604516" lvl="1" indent="-302258">
              <a:lnSpc>
                <a:spcPts val="3723"/>
              </a:lnSpc>
              <a:buFont typeface="Arial"/>
              <a:buChar char="•"/>
            </a:pPr>
            <a:r>
              <a:rPr lang="en-US" sz="2799" spc="111">
                <a:solidFill>
                  <a:srgbClr val="FFFFFF"/>
                </a:solidFill>
                <a:latin typeface="Agrandir Tight"/>
              </a:rPr>
              <a:t>You do not have a real relationship with someone if you only hang out while online and not in person.</a:t>
            </a:r>
          </a:p>
          <a:p>
            <a:pPr marL="604516" lvl="1" indent="-302258">
              <a:lnSpc>
                <a:spcPts val="3723"/>
              </a:lnSpc>
              <a:buFont typeface="Arial"/>
              <a:buChar char="•"/>
            </a:pPr>
            <a:r>
              <a:rPr lang="en-US" sz="2799" spc="111">
                <a:solidFill>
                  <a:srgbClr val="FFFFFF"/>
                </a:solidFill>
                <a:latin typeface="Agrandir Tight"/>
              </a:rPr>
              <a:t>It is okay to ignore someone’s message as a way to avoid talking about something that you don’t want to.</a:t>
            </a:r>
          </a:p>
          <a:p>
            <a:pPr marL="604516" lvl="1" indent="-302258">
              <a:lnSpc>
                <a:spcPts val="3723"/>
              </a:lnSpc>
              <a:buFont typeface="Arial"/>
              <a:buChar char="•"/>
            </a:pPr>
            <a:r>
              <a:rPr lang="en-US" sz="2799" spc="111">
                <a:solidFill>
                  <a:srgbClr val="FFFFFF"/>
                </a:solidFill>
                <a:latin typeface="Agrandir Tight"/>
              </a:rPr>
              <a:t>It is easier to show more of your personality and ‘who you really are” messaging online than in person.</a:t>
            </a:r>
          </a:p>
          <a:p>
            <a:pPr marL="604516" lvl="1" indent="-302258">
              <a:lnSpc>
                <a:spcPts val="3723"/>
              </a:lnSpc>
              <a:buFont typeface="Arial"/>
              <a:buChar char="•"/>
            </a:pPr>
            <a:r>
              <a:rPr lang="en-US" sz="2799" spc="111">
                <a:solidFill>
                  <a:srgbClr val="FFFFFF"/>
                </a:solidFill>
                <a:latin typeface="Agrandir Tight"/>
              </a:rPr>
              <a:t>Online relationships are not real relationships because a lot of the time people tend to lie or exaggerate and say things that they don’t really mean online.</a:t>
            </a:r>
          </a:p>
          <a:p>
            <a:pPr>
              <a:lnSpc>
                <a:spcPts val="2859"/>
              </a:lnSpc>
            </a:pPr>
            <a:endParaRPr lang="en-US" sz="2799" spc="111">
              <a:solidFill>
                <a:srgbClr val="FFFFFF"/>
              </a:solidFill>
              <a:latin typeface="Agrandir Tight"/>
            </a:endParaRPr>
          </a:p>
          <a:p>
            <a:pPr>
              <a:lnSpc>
                <a:spcPts val="4159"/>
              </a:lnSpc>
            </a:pPr>
            <a:endParaRPr lang="en-US" sz="2799" spc="111">
              <a:solidFill>
                <a:srgbClr val="FFFFFF"/>
              </a:solidFill>
              <a:latin typeface="Agrandir T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66C4">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371982"/>
            <a:ext cx="8115300" cy="6225443"/>
            <a:chOff x="0" y="0"/>
            <a:chExt cx="2137363" cy="1639623"/>
          </a:xfrm>
        </p:grpSpPr>
        <p:sp>
          <p:nvSpPr>
            <p:cNvPr id="6" name="Freeform 6"/>
            <p:cNvSpPr/>
            <p:nvPr/>
          </p:nvSpPr>
          <p:spPr>
            <a:xfrm>
              <a:off x="0" y="0"/>
              <a:ext cx="2137363" cy="1639623"/>
            </a:xfrm>
            <a:custGeom>
              <a:avLst/>
              <a:gdLst/>
              <a:ahLst/>
              <a:cxnLst/>
              <a:rect l="l" t="t" r="r" b="b"/>
              <a:pathLst>
                <a:path w="2137363" h="1639623">
                  <a:moveTo>
                    <a:pt x="48654" y="0"/>
                  </a:moveTo>
                  <a:lnTo>
                    <a:pt x="2088710" y="0"/>
                  </a:lnTo>
                  <a:cubicBezTo>
                    <a:pt x="2115580" y="0"/>
                    <a:pt x="2137363" y="21783"/>
                    <a:pt x="2137363" y="48654"/>
                  </a:cubicBezTo>
                  <a:lnTo>
                    <a:pt x="2137363" y="1590969"/>
                  </a:lnTo>
                  <a:cubicBezTo>
                    <a:pt x="2137363" y="1617840"/>
                    <a:pt x="2115580" y="1639623"/>
                    <a:pt x="2088710" y="1639623"/>
                  </a:cubicBezTo>
                  <a:lnTo>
                    <a:pt x="48654" y="1639623"/>
                  </a:lnTo>
                  <a:cubicBezTo>
                    <a:pt x="21783" y="1639623"/>
                    <a:pt x="0" y="1617840"/>
                    <a:pt x="0" y="1590969"/>
                  </a:cubicBezTo>
                  <a:lnTo>
                    <a:pt x="0" y="48654"/>
                  </a:lnTo>
                  <a:cubicBezTo>
                    <a:pt x="0" y="21783"/>
                    <a:pt x="21783" y="0"/>
                    <a:pt x="48654"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9693959" y="3371982"/>
            <a:ext cx="7565341" cy="3831042"/>
          </a:xfrm>
          <a:custGeom>
            <a:avLst/>
            <a:gdLst/>
            <a:ahLst/>
            <a:cxnLst/>
            <a:rect l="l" t="t" r="r" b="b"/>
            <a:pathLst>
              <a:path w="7565341" h="3831042">
                <a:moveTo>
                  <a:pt x="0" y="0"/>
                </a:moveTo>
                <a:lnTo>
                  <a:pt x="7565341" y="0"/>
                </a:lnTo>
                <a:lnTo>
                  <a:pt x="7565341" y="3831042"/>
                </a:lnTo>
                <a:lnTo>
                  <a:pt x="0" y="3831042"/>
                </a:lnTo>
                <a:lnTo>
                  <a:pt x="0" y="0"/>
                </a:lnTo>
                <a:close/>
              </a:path>
            </a:pathLst>
          </a:custGeom>
          <a:blipFill>
            <a:blip r:embed="rId3"/>
            <a:stretch>
              <a:fillRect/>
            </a:stretch>
          </a:blipFill>
          <a:ln w="28575" cap="sq">
            <a:solidFill>
              <a:srgbClr val="000000"/>
            </a:solidFill>
            <a:prstDash val="solid"/>
            <a:miter/>
          </a:ln>
        </p:spPr>
      </p:sp>
      <p:sp>
        <p:nvSpPr>
          <p:cNvPr id="9" name="TextBox 9"/>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Warning Signs Within an Online Relationship </a:t>
            </a:r>
          </a:p>
        </p:txBody>
      </p:sp>
      <p:sp>
        <p:nvSpPr>
          <p:cNvPr id="10" name="TextBox 10"/>
          <p:cNvSpPr txBox="1"/>
          <p:nvPr/>
        </p:nvSpPr>
        <p:spPr>
          <a:xfrm>
            <a:off x="1335768" y="3465279"/>
            <a:ext cx="7564532" cy="6031865"/>
          </a:xfrm>
          <a:prstGeom prst="rect">
            <a:avLst/>
          </a:prstGeom>
        </p:spPr>
        <p:txBody>
          <a:bodyPr lIns="0" tIns="0" rIns="0" bIns="0" rtlCol="0" anchor="t">
            <a:spAutoFit/>
          </a:bodyPr>
          <a:lstStyle/>
          <a:p>
            <a:pPr>
              <a:lnSpc>
                <a:spcPts val="3920"/>
              </a:lnSpc>
            </a:pPr>
            <a:r>
              <a:rPr lang="en-US" sz="2800">
                <a:solidFill>
                  <a:srgbClr val="303030"/>
                </a:solidFill>
                <a:latin typeface="Agrandir Tight Bold"/>
              </a:rPr>
              <a:t>Select 3 scenarios and: </a:t>
            </a:r>
          </a:p>
          <a:p>
            <a:pPr>
              <a:lnSpc>
                <a:spcPts val="3920"/>
              </a:lnSpc>
            </a:pPr>
            <a:r>
              <a:rPr lang="en-US" sz="2800">
                <a:solidFill>
                  <a:srgbClr val="303030"/>
                </a:solidFill>
                <a:latin typeface="Agrandir Tight Bold"/>
              </a:rPr>
              <a:t>A</a:t>
            </a:r>
            <a:r>
              <a:rPr lang="en-US" sz="2800">
                <a:solidFill>
                  <a:srgbClr val="303030"/>
                </a:solidFill>
                <a:latin typeface="Agrandir Tight"/>
              </a:rPr>
              <a:t>. Rate how serious you think each behaviour described is on a scale from healthy behaviour (feeling safe, secure, happy) or unhealthy behaviour (feeling anxious, walking on eggshells, sad, overwhelmed). </a:t>
            </a:r>
          </a:p>
          <a:p>
            <a:pPr>
              <a:lnSpc>
                <a:spcPts val="3920"/>
              </a:lnSpc>
            </a:pPr>
            <a:r>
              <a:rPr lang="en-US" sz="2800">
                <a:solidFill>
                  <a:srgbClr val="303030"/>
                </a:solidFill>
                <a:latin typeface="Agrandir Tight"/>
              </a:rPr>
              <a:t>Explain your reason why and what might be the impact on the person experiencing this behaviour. </a:t>
            </a:r>
          </a:p>
          <a:p>
            <a:pPr>
              <a:lnSpc>
                <a:spcPts val="3920"/>
              </a:lnSpc>
            </a:pPr>
            <a:endParaRPr lang="en-US" sz="2800">
              <a:solidFill>
                <a:srgbClr val="303030"/>
              </a:solidFill>
              <a:latin typeface="Agrandir Tight"/>
            </a:endParaRPr>
          </a:p>
          <a:p>
            <a:pPr>
              <a:lnSpc>
                <a:spcPts val="3920"/>
              </a:lnSpc>
            </a:pPr>
            <a:r>
              <a:rPr lang="en-US" sz="2800">
                <a:solidFill>
                  <a:srgbClr val="303030"/>
                </a:solidFill>
                <a:latin typeface="Agrandir Tight Bold"/>
              </a:rPr>
              <a:t>B. </a:t>
            </a:r>
            <a:r>
              <a:rPr lang="en-US" sz="2800">
                <a:solidFill>
                  <a:srgbClr val="303030"/>
                </a:solidFill>
                <a:latin typeface="Agrandir Tight"/>
              </a:rPr>
              <a:t>Next, offer advice for someone experiencing this issue in an online relationship. </a:t>
            </a:r>
          </a:p>
          <a:p>
            <a:pPr>
              <a:lnSpc>
                <a:spcPts val="3920"/>
              </a:lnSpc>
            </a:pPr>
            <a:r>
              <a:rPr lang="en-US" sz="2800">
                <a:solidFill>
                  <a:srgbClr val="303030"/>
                </a:solidFill>
                <a:latin typeface="Agrandir Tight"/>
              </a:rPr>
              <a:t>What would you advise them to do and say? </a:t>
            </a:r>
          </a:p>
          <a:p>
            <a:pPr algn="ctr">
              <a:lnSpc>
                <a:spcPts val="4200"/>
              </a:lnSpc>
            </a:pPr>
            <a:endParaRPr lang="en-US" sz="2800">
              <a:solidFill>
                <a:srgbClr val="303030"/>
              </a:solidFill>
              <a:latin typeface="Agrandir T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66C4">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371982"/>
            <a:ext cx="10020300" cy="6225443"/>
            <a:chOff x="0" y="0"/>
            <a:chExt cx="2639091" cy="1639623"/>
          </a:xfrm>
        </p:grpSpPr>
        <p:sp>
          <p:nvSpPr>
            <p:cNvPr id="6" name="Freeform 6"/>
            <p:cNvSpPr/>
            <p:nvPr/>
          </p:nvSpPr>
          <p:spPr>
            <a:xfrm>
              <a:off x="0" y="0"/>
              <a:ext cx="2639091" cy="1639623"/>
            </a:xfrm>
            <a:custGeom>
              <a:avLst/>
              <a:gdLst/>
              <a:ahLst/>
              <a:cxnLst/>
              <a:rect l="l" t="t" r="r" b="b"/>
              <a:pathLst>
                <a:path w="2639091" h="1639623">
                  <a:moveTo>
                    <a:pt x="39404" y="0"/>
                  </a:moveTo>
                  <a:lnTo>
                    <a:pt x="2599688" y="0"/>
                  </a:lnTo>
                  <a:cubicBezTo>
                    <a:pt x="2610138" y="0"/>
                    <a:pt x="2620161" y="4151"/>
                    <a:pt x="2627550" y="11541"/>
                  </a:cubicBezTo>
                  <a:cubicBezTo>
                    <a:pt x="2634940" y="18931"/>
                    <a:pt x="2639091" y="28953"/>
                    <a:pt x="2639091" y="39404"/>
                  </a:cubicBezTo>
                  <a:lnTo>
                    <a:pt x="2639091" y="1600219"/>
                  </a:lnTo>
                  <a:cubicBezTo>
                    <a:pt x="2639091" y="1621981"/>
                    <a:pt x="2621450" y="1639623"/>
                    <a:pt x="2599688" y="1639623"/>
                  </a:cubicBezTo>
                  <a:lnTo>
                    <a:pt x="39404" y="1639623"/>
                  </a:lnTo>
                  <a:cubicBezTo>
                    <a:pt x="17642" y="1639623"/>
                    <a:pt x="0" y="1621981"/>
                    <a:pt x="0" y="1600219"/>
                  </a:cubicBezTo>
                  <a:lnTo>
                    <a:pt x="0" y="39404"/>
                  </a:lnTo>
                  <a:cubicBezTo>
                    <a:pt x="0" y="17642"/>
                    <a:pt x="17642" y="0"/>
                    <a:pt x="39404"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1231566" y="3319960"/>
            <a:ext cx="6027734" cy="6225443"/>
            <a:chOff x="0" y="0"/>
            <a:chExt cx="6350000" cy="6558280"/>
          </a:xfrm>
        </p:grpSpPr>
        <p:sp>
          <p:nvSpPr>
            <p:cNvPr id="9" name="Freeform 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t="-29501" b="-29501"/>
              </a:stretch>
            </a:blipFill>
          </p:spPr>
        </p:sp>
        <p:sp>
          <p:nvSpPr>
            <p:cNvPr id="10" name="Freeform 1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AC959"/>
            </a:solidFill>
          </p:spPr>
        </p:sp>
      </p:grpSp>
      <p:sp>
        <p:nvSpPr>
          <p:cNvPr id="11" name="TextBox 11"/>
          <p:cNvSpPr txBox="1"/>
          <p:nvPr/>
        </p:nvSpPr>
        <p:spPr>
          <a:xfrm>
            <a:off x="1629598" y="1310623"/>
            <a:ext cx="152133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If you are worried about a relationship online and need help…</a:t>
            </a:r>
          </a:p>
        </p:txBody>
      </p:sp>
      <p:sp>
        <p:nvSpPr>
          <p:cNvPr id="12" name="TextBox 12"/>
          <p:cNvSpPr txBox="1"/>
          <p:nvPr/>
        </p:nvSpPr>
        <p:spPr>
          <a:xfrm>
            <a:off x="1223868" y="3630379"/>
            <a:ext cx="9444132" cy="5808980"/>
          </a:xfrm>
          <a:prstGeom prst="rect">
            <a:avLst/>
          </a:prstGeom>
        </p:spPr>
        <p:txBody>
          <a:bodyPr lIns="0" tIns="0" rIns="0" bIns="0" rtlCol="0" anchor="t">
            <a:spAutoFit/>
          </a:bodyPr>
          <a:lstStyle/>
          <a:p>
            <a:pPr marL="712470" lvl="1" indent="-356235">
              <a:lnSpc>
                <a:spcPts val="4620"/>
              </a:lnSpc>
              <a:buFont typeface="Arial"/>
              <a:buChar char="•"/>
            </a:pPr>
            <a:r>
              <a:rPr lang="en-US" sz="3300">
                <a:solidFill>
                  <a:srgbClr val="303030"/>
                </a:solidFill>
                <a:latin typeface="Agrandir Tight"/>
              </a:rPr>
              <a:t>If you are worried you may be in an abusive relationship, whether it’s online or offline, </a:t>
            </a:r>
            <a:r>
              <a:rPr lang="en-US" sz="3300">
                <a:solidFill>
                  <a:srgbClr val="303030"/>
                </a:solidFill>
                <a:latin typeface="Agrandir Tight Bold"/>
              </a:rPr>
              <a:t>get help</a:t>
            </a:r>
            <a:r>
              <a:rPr lang="en-US" sz="3300">
                <a:solidFill>
                  <a:srgbClr val="303030"/>
                </a:solidFill>
                <a:latin typeface="Agrandir Tight"/>
              </a:rPr>
              <a:t>. </a:t>
            </a:r>
          </a:p>
          <a:p>
            <a:pPr marL="712470" lvl="1" indent="-356235">
              <a:lnSpc>
                <a:spcPts val="4620"/>
              </a:lnSpc>
              <a:buFont typeface="Arial"/>
              <a:buChar char="•"/>
            </a:pPr>
            <a:r>
              <a:rPr lang="en-US" sz="3300">
                <a:solidFill>
                  <a:srgbClr val="303030"/>
                </a:solidFill>
                <a:latin typeface="Agrandir Tight Bold"/>
              </a:rPr>
              <a:t>Take screenshots</a:t>
            </a:r>
            <a:r>
              <a:rPr lang="en-US" sz="3300">
                <a:solidFill>
                  <a:srgbClr val="303030"/>
                </a:solidFill>
                <a:latin typeface="Agrandir Tight"/>
              </a:rPr>
              <a:t> of the messages and posts as evidence in case they are later deleted. </a:t>
            </a:r>
          </a:p>
          <a:p>
            <a:pPr marL="712470" lvl="1" indent="-356235">
              <a:lnSpc>
                <a:spcPts val="4620"/>
              </a:lnSpc>
              <a:buFont typeface="Arial"/>
              <a:buChar char="•"/>
            </a:pPr>
            <a:r>
              <a:rPr lang="en-US" sz="3300">
                <a:solidFill>
                  <a:srgbClr val="303030"/>
                </a:solidFill>
                <a:latin typeface="Agrandir Tight Bold"/>
              </a:rPr>
              <a:t>Talk</a:t>
            </a:r>
            <a:r>
              <a:rPr lang="en-US" sz="3300">
                <a:solidFill>
                  <a:srgbClr val="303030"/>
                </a:solidFill>
                <a:latin typeface="Agrandir Tight"/>
              </a:rPr>
              <a:t> to friends, parents, teachers or other people you trust. </a:t>
            </a:r>
          </a:p>
          <a:p>
            <a:pPr marL="712470" lvl="1" indent="-356235">
              <a:lnSpc>
                <a:spcPts val="4620"/>
              </a:lnSpc>
              <a:buFont typeface="Arial"/>
              <a:buChar char="•"/>
            </a:pPr>
            <a:r>
              <a:rPr lang="en-US" sz="3300">
                <a:solidFill>
                  <a:srgbClr val="303030"/>
                </a:solidFill>
                <a:latin typeface="Agrandir Tight"/>
              </a:rPr>
              <a:t>If there is no one you can or want to talk to in person, you can </a:t>
            </a:r>
            <a:r>
              <a:rPr lang="en-US" sz="3300">
                <a:solidFill>
                  <a:srgbClr val="303030"/>
                </a:solidFill>
                <a:latin typeface="Agrandir Tight Bold"/>
              </a:rPr>
              <a:t>call Childline</a:t>
            </a:r>
            <a:r>
              <a:rPr lang="en-US" sz="3300">
                <a:solidFill>
                  <a:srgbClr val="303030"/>
                </a:solidFill>
                <a:latin typeface="Agrandir Tight"/>
              </a:rPr>
              <a:t> on 1800 66 66 66, or chatting online at Childline.ie 24 hours a day, every day.</a:t>
            </a:r>
          </a:p>
          <a:p>
            <a:pPr algn="l">
              <a:lnSpc>
                <a:spcPts val="3920"/>
              </a:lnSpc>
            </a:pPr>
            <a:endParaRPr lang="en-US" sz="3300">
              <a:solidFill>
                <a:srgbClr val="303030"/>
              </a:solidFill>
              <a:latin typeface="Agrandir T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66C4">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371982"/>
            <a:ext cx="10604500" cy="6225443"/>
            <a:chOff x="0" y="0"/>
            <a:chExt cx="2792955" cy="1639623"/>
          </a:xfrm>
        </p:grpSpPr>
        <p:sp>
          <p:nvSpPr>
            <p:cNvPr id="6" name="Freeform 6"/>
            <p:cNvSpPr/>
            <p:nvPr/>
          </p:nvSpPr>
          <p:spPr>
            <a:xfrm>
              <a:off x="0" y="0"/>
              <a:ext cx="2792955" cy="1639623"/>
            </a:xfrm>
            <a:custGeom>
              <a:avLst/>
              <a:gdLst/>
              <a:ahLst/>
              <a:cxnLst/>
              <a:rect l="l" t="t" r="r" b="b"/>
              <a:pathLst>
                <a:path w="2792955" h="1639623">
                  <a:moveTo>
                    <a:pt x="37233" y="0"/>
                  </a:moveTo>
                  <a:lnTo>
                    <a:pt x="2755722" y="0"/>
                  </a:lnTo>
                  <a:cubicBezTo>
                    <a:pt x="2776285" y="0"/>
                    <a:pt x="2792955" y="16670"/>
                    <a:pt x="2792955" y="37233"/>
                  </a:cubicBezTo>
                  <a:lnTo>
                    <a:pt x="2792955" y="1602390"/>
                  </a:lnTo>
                  <a:cubicBezTo>
                    <a:pt x="2792955" y="1622953"/>
                    <a:pt x="2776285" y="1639623"/>
                    <a:pt x="2755722" y="1639623"/>
                  </a:cubicBezTo>
                  <a:lnTo>
                    <a:pt x="37233" y="1639623"/>
                  </a:lnTo>
                  <a:cubicBezTo>
                    <a:pt x="16670" y="1639623"/>
                    <a:pt x="0" y="1622953"/>
                    <a:pt x="0" y="1602390"/>
                  </a:cubicBezTo>
                  <a:lnTo>
                    <a:pt x="0" y="37233"/>
                  </a:lnTo>
                  <a:cubicBezTo>
                    <a:pt x="0" y="16670"/>
                    <a:pt x="16670" y="0"/>
                    <a:pt x="37233"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2079801" y="3371982"/>
            <a:ext cx="5179499" cy="5349386"/>
            <a:chOff x="0" y="0"/>
            <a:chExt cx="6350000" cy="6558280"/>
          </a:xfrm>
        </p:grpSpPr>
        <p:sp>
          <p:nvSpPr>
            <p:cNvPr id="9" name="Freeform 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44970" r="-44970"/>
              </a:stretch>
            </a:blipFill>
          </p:spPr>
        </p:sp>
        <p:sp>
          <p:nvSpPr>
            <p:cNvPr id="10" name="Freeform 1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AC959"/>
            </a:solidFill>
          </p:spPr>
        </p:sp>
      </p:grpSp>
      <p:sp>
        <p:nvSpPr>
          <p:cNvPr id="11" name="TextBox 11"/>
          <p:cNvSpPr txBox="1"/>
          <p:nvPr/>
        </p:nvSpPr>
        <p:spPr>
          <a:xfrm>
            <a:off x="1629598" y="1310623"/>
            <a:ext cx="152133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If you are a concerned friend and want to help…</a:t>
            </a:r>
          </a:p>
        </p:txBody>
      </p:sp>
      <p:sp>
        <p:nvSpPr>
          <p:cNvPr id="12" name="TextBox 12"/>
          <p:cNvSpPr txBox="1"/>
          <p:nvPr/>
        </p:nvSpPr>
        <p:spPr>
          <a:xfrm>
            <a:off x="1354884" y="3465279"/>
            <a:ext cx="9952132" cy="7025005"/>
          </a:xfrm>
          <a:prstGeom prst="rect">
            <a:avLst/>
          </a:prstGeom>
        </p:spPr>
        <p:txBody>
          <a:bodyPr lIns="0" tIns="0" rIns="0" bIns="0" rtlCol="0" anchor="t">
            <a:spAutoFit/>
          </a:bodyPr>
          <a:lstStyle/>
          <a:p>
            <a:pPr>
              <a:lnSpc>
                <a:spcPts val="3640"/>
              </a:lnSpc>
            </a:pPr>
            <a:r>
              <a:rPr lang="en-US" sz="2600">
                <a:solidFill>
                  <a:srgbClr val="303030"/>
                </a:solidFill>
                <a:latin typeface="Agrandir Tight Bold"/>
              </a:rPr>
              <a:t>Friends can play an important role in preventing or leaving an unhealthy relationship. What friends can do to help:</a:t>
            </a:r>
          </a:p>
          <a:p>
            <a:pPr marL="561344" lvl="1" indent="-280672">
              <a:lnSpc>
                <a:spcPts val="3640"/>
              </a:lnSpc>
              <a:buFont typeface="Arial"/>
              <a:buChar char="•"/>
            </a:pPr>
            <a:r>
              <a:rPr lang="en-US" sz="2600">
                <a:solidFill>
                  <a:srgbClr val="303030"/>
                </a:solidFill>
                <a:latin typeface="Agrandir Tight"/>
              </a:rPr>
              <a:t>If your friend tells you they think they’re in an abusive relationship,</a:t>
            </a:r>
            <a:r>
              <a:rPr lang="en-US" sz="2600">
                <a:solidFill>
                  <a:srgbClr val="303030"/>
                </a:solidFill>
                <a:latin typeface="Agrandir Tight Bold"/>
              </a:rPr>
              <a:t> listen</a:t>
            </a:r>
            <a:r>
              <a:rPr lang="en-US" sz="2600">
                <a:solidFill>
                  <a:srgbClr val="303030"/>
                </a:solidFill>
                <a:latin typeface="Agrandir Tight"/>
              </a:rPr>
              <a:t> to them and </a:t>
            </a:r>
            <a:r>
              <a:rPr lang="en-US" sz="2600">
                <a:solidFill>
                  <a:srgbClr val="303030"/>
                </a:solidFill>
                <a:latin typeface="Agrandir Tight Bold"/>
              </a:rPr>
              <a:t>believe</a:t>
            </a:r>
            <a:r>
              <a:rPr lang="en-US" sz="2600">
                <a:solidFill>
                  <a:srgbClr val="303030"/>
                </a:solidFill>
                <a:latin typeface="Agrandir Tight"/>
              </a:rPr>
              <a:t> them. Don’t blame them or be judgemental about their relationship. </a:t>
            </a:r>
          </a:p>
          <a:p>
            <a:pPr marL="561344" lvl="1" indent="-280672">
              <a:lnSpc>
                <a:spcPts val="3640"/>
              </a:lnSpc>
              <a:buFont typeface="Arial"/>
              <a:buChar char="•"/>
            </a:pPr>
            <a:r>
              <a:rPr lang="en-US" sz="2600">
                <a:solidFill>
                  <a:srgbClr val="303030"/>
                </a:solidFill>
                <a:latin typeface="Agrandir Tight"/>
              </a:rPr>
              <a:t>If you suspect a friend of being a target or perpetrator in an unhealthy relationship, </a:t>
            </a:r>
            <a:r>
              <a:rPr lang="en-US" sz="2600">
                <a:solidFill>
                  <a:srgbClr val="303030"/>
                </a:solidFill>
                <a:latin typeface="Agrandir Tight Bold"/>
              </a:rPr>
              <a:t>talk</a:t>
            </a:r>
            <a:r>
              <a:rPr lang="en-US" sz="2600">
                <a:solidFill>
                  <a:srgbClr val="303030"/>
                </a:solidFill>
                <a:latin typeface="Agrandir Tight"/>
              </a:rPr>
              <a:t> to them about it. If that doesn’t help, talk to others you trust who can help.</a:t>
            </a:r>
          </a:p>
          <a:p>
            <a:pPr marL="561344" lvl="1" indent="-280672">
              <a:lnSpc>
                <a:spcPts val="3640"/>
              </a:lnSpc>
              <a:buFont typeface="Arial"/>
              <a:buChar char="•"/>
            </a:pPr>
            <a:r>
              <a:rPr lang="en-US" sz="2600">
                <a:solidFill>
                  <a:srgbClr val="303030"/>
                </a:solidFill>
                <a:latin typeface="Agrandir Tight Bold"/>
              </a:rPr>
              <a:t>Don’t escalate the abuse</a:t>
            </a:r>
            <a:r>
              <a:rPr lang="en-US" sz="2600">
                <a:solidFill>
                  <a:srgbClr val="303030"/>
                </a:solidFill>
                <a:latin typeface="Agrandir Tight"/>
              </a:rPr>
              <a:t>. Liking, commenting or forwarding any embarrassing or sexual material that’s being shared means you are part of the abuse caused to the target. </a:t>
            </a:r>
          </a:p>
          <a:p>
            <a:pPr marL="561344" lvl="1" indent="-280672">
              <a:lnSpc>
                <a:spcPts val="3640"/>
              </a:lnSpc>
              <a:buFont typeface="Arial"/>
              <a:buChar char="•"/>
            </a:pPr>
            <a:r>
              <a:rPr lang="en-US" sz="2600">
                <a:solidFill>
                  <a:srgbClr val="303030"/>
                </a:solidFill>
                <a:latin typeface="Agrandir Tight"/>
              </a:rPr>
              <a:t>No one deserves it. </a:t>
            </a:r>
            <a:r>
              <a:rPr lang="en-US" sz="2600">
                <a:solidFill>
                  <a:srgbClr val="303030"/>
                </a:solidFill>
                <a:latin typeface="Agrandir Tight Bold"/>
              </a:rPr>
              <a:t>Call friends out</a:t>
            </a:r>
            <a:r>
              <a:rPr lang="en-US" sz="2600">
                <a:solidFill>
                  <a:srgbClr val="303030"/>
                </a:solidFill>
                <a:latin typeface="Agrandir Tight"/>
              </a:rPr>
              <a:t> if they say or do things that make it seem like relationship abuse online is okay.</a:t>
            </a:r>
          </a:p>
          <a:p>
            <a:pPr>
              <a:lnSpc>
                <a:spcPts val="3920"/>
              </a:lnSpc>
            </a:pPr>
            <a:endParaRPr lang="en-US" sz="2600">
              <a:solidFill>
                <a:srgbClr val="303030"/>
              </a:solidFill>
              <a:latin typeface="Agrandir Tight"/>
            </a:endParaRPr>
          </a:p>
          <a:p>
            <a:pPr algn="ctr">
              <a:lnSpc>
                <a:spcPts val="4200"/>
              </a:lnSpc>
            </a:pPr>
            <a:endParaRPr lang="en-US" sz="2600">
              <a:solidFill>
                <a:srgbClr val="303030"/>
              </a:solidFill>
              <a:latin typeface="Agrandir T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43180" y="0"/>
                  </a:moveTo>
                  <a:lnTo>
                    <a:pt x="2365116" y="0"/>
                  </a:lnTo>
                  <a:cubicBezTo>
                    <a:pt x="2388964" y="0"/>
                    <a:pt x="2408296" y="19332"/>
                    <a:pt x="2408296" y="43180"/>
                  </a:cubicBezTo>
                  <a:lnTo>
                    <a:pt x="2408296" y="2666153"/>
                  </a:lnTo>
                  <a:cubicBezTo>
                    <a:pt x="2408296" y="2677605"/>
                    <a:pt x="2403747" y="2688588"/>
                    <a:pt x="2395649" y="2696686"/>
                  </a:cubicBezTo>
                  <a:cubicBezTo>
                    <a:pt x="2387551" y="2704784"/>
                    <a:pt x="2376568" y="2709333"/>
                    <a:pt x="2365116" y="2709333"/>
                  </a:cubicBezTo>
                  <a:lnTo>
                    <a:pt x="43180" y="2709333"/>
                  </a:lnTo>
                  <a:cubicBezTo>
                    <a:pt x="19332" y="2709333"/>
                    <a:pt x="0" y="2690001"/>
                    <a:pt x="0" y="2666153"/>
                  </a:cubicBezTo>
                  <a:lnTo>
                    <a:pt x="0" y="43180"/>
                  </a:lnTo>
                  <a:cubicBezTo>
                    <a:pt x="0" y="19332"/>
                    <a:pt x="19332" y="0"/>
                    <a:pt x="43180" y="0"/>
                  </a:cubicBezTo>
                  <a:close/>
                </a:path>
              </a:pathLst>
            </a:custGeom>
            <a:solidFill>
              <a:srgbClr val="FAC959"/>
            </a:soli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FAC959"/>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3716000" y="1196031"/>
            <a:ext cx="3729497" cy="3854327"/>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7161" r="-76578"/>
              </a:stretch>
            </a:blipFill>
          </p:spPr>
        </p:sp>
      </p:grpSp>
      <p:grpSp>
        <p:nvGrpSpPr>
          <p:cNvPr id="10" name="Group 10"/>
          <p:cNvGrpSpPr>
            <a:grpSpLocks noChangeAspect="1"/>
          </p:cNvGrpSpPr>
          <p:nvPr/>
        </p:nvGrpSpPr>
        <p:grpSpPr>
          <a:xfrm>
            <a:off x="9986503" y="5236642"/>
            <a:ext cx="3729497" cy="3854327"/>
            <a:chOff x="0" y="0"/>
            <a:chExt cx="6362700" cy="6575666"/>
          </a:xfrm>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3795" r="-23795"/>
              </a:stretch>
            </a:blipFill>
          </p:spPr>
        </p:sp>
      </p:grpSp>
      <p:sp>
        <p:nvSpPr>
          <p:cNvPr id="12" name="Freeform 12"/>
          <p:cNvSpPr/>
          <p:nvPr/>
        </p:nvSpPr>
        <p:spPr>
          <a:xfrm>
            <a:off x="11084587" y="2700634"/>
            <a:ext cx="1248180" cy="1248180"/>
          </a:xfrm>
          <a:custGeom>
            <a:avLst/>
            <a:gdLst/>
            <a:ahLst/>
            <a:cxnLst/>
            <a:rect l="l" t="t" r="r" b="b"/>
            <a:pathLst>
              <a:path w="1248180" h="1248180">
                <a:moveTo>
                  <a:pt x="0" y="0"/>
                </a:moveTo>
                <a:lnTo>
                  <a:pt x="1248180" y="0"/>
                </a:lnTo>
                <a:lnTo>
                  <a:pt x="1248180" y="1248179"/>
                </a:lnTo>
                <a:lnTo>
                  <a:pt x="0" y="124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flipH="1">
            <a:off x="14542436" y="8230345"/>
            <a:ext cx="3745564" cy="2056655"/>
          </a:xfrm>
          <a:custGeom>
            <a:avLst/>
            <a:gdLst/>
            <a:ahLst/>
            <a:cxnLst/>
            <a:rect l="l" t="t" r="r" b="b"/>
            <a:pathLst>
              <a:path w="3745564" h="2056655">
                <a:moveTo>
                  <a:pt x="3745564" y="0"/>
                </a:moveTo>
                <a:lnTo>
                  <a:pt x="0" y="0"/>
                </a:lnTo>
                <a:lnTo>
                  <a:pt x="0" y="2056655"/>
                </a:lnTo>
                <a:lnTo>
                  <a:pt x="3745564" y="2056655"/>
                </a:lnTo>
                <a:lnTo>
                  <a:pt x="3745564"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1044722" y="517166"/>
            <a:ext cx="5550568" cy="1023069"/>
            <a:chOff x="0" y="0"/>
            <a:chExt cx="7400757" cy="1364092"/>
          </a:xfrm>
        </p:grpSpPr>
        <p:grpSp>
          <p:nvGrpSpPr>
            <p:cNvPr id="15" name="Group 15"/>
            <p:cNvGrpSpPr/>
            <p:nvPr/>
          </p:nvGrpSpPr>
          <p:grpSpPr>
            <a:xfrm>
              <a:off x="0" y="0"/>
              <a:ext cx="7400757" cy="1364092"/>
              <a:chOff x="0" y="0"/>
              <a:chExt cx="1461878" cy="269450"/>
            </a:xfrm>
          </p:grpSpPr>
          <p:sp>
            <p:nvSpPr>
              <p:cNvPr id="16" name="Freeform 16"/>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224062" y="169812"/>
              <a:ext cx="1024468" cy="10244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21" name="Freeform 21"/>
            <p:cNvSpPr/>
            <p:nvPr/>
          </p:nvSpPr>
          <p:spPr>
            <a:xfrm>
              <a:off x="598829" y="544580"/>
              <a:ext cx="274932" cy="274932"/>
            </a:xfrm>
            <a:custGeom>
              <a:avLst/>
              <a:gdLst/>
              <a:ahLst/>
              <a:cxnLst/>
              <a:rect l="l" t="t" r="r" b="b"/>
              <a:pathLst>
                <a:path w="274932" h="274932">
                  <a:moveTo>
                    <a:pt x="0" y="0"/>
                  </a:moveTo>
                  <a:lnTo>
                    <a:pt x="274933" y="0"/>
                  </a:lnTo>
                  <a:lnTo>
                    <a:pt x="274933" y="274932"/>
                  </a:lnTo>
                  <a:lnTo>
                    <a:pt x="0" y="27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1750418" y="454504"/>
              <a:ext cx="5487657" cy="686434"/>
            </a:xfrm>
            <a:prstGeom prst="rect">
              <a:avLst/>
            </a:prstGeom>
          </p:spPr>
          <p:txBody>
            <a:bodyPr lIns="0" tIns="0" rIns="0" bIns="0" rtlCol="0" anchor="t">
              <a:spAutoFit/>
            </a:bodyPr>
            <a:lstStyle/>
            <a:p>
              <a:pPr>
                <a:lnSpc>
                  <a:spcPts val="3299"/>
                </a:lnSpc>
                <a:spcBef>
                  <a:spcPct val="0"/>
                </a:spcBef>
              </a:pPr>
              <a:r>
                <a:rPr lang="en-US" sz="3299" spc="39">
                  <a:solidFill>
                    <a:srgbClr val="FFFFFF"/>
                  </a:solidFill>
                  <a:latin typeface="Agrandir Tight"/>
                </a:rPr>
                <a:t>Activity 3</a:t>
              </a:r>
            </a:p>
          </p:txBody>
        </p:sp>
      </p:grpSp>
      <p:sp>
        <p:nvSpPr>
          <p:cNvPr id="23" name="TextBox 23"/>
          <p:cNvSpPr txBox="1"/>
          <p:nvPr/>
        </p:nvSpPr>
        <p:spPr>
          <a:xfrm>
            <a:off x="1028700" y="1561576"/>
            <a:ext cx="9609488" cy="1446530"/>
          </a:xfrm>
          <a:prstGeom prst="rect">
            <a:avLst/>
          </a:prstGeom>
        </p:spPr>
        <p:txBody>
          <a:bodyPr lIns="0" tIns="0" rIns="0" bIns="0" rtlCol="0" anchor="t">
            <a:spAutoFit/>
          </a:bodyPr>
          <a:lstStyle/>
          <a:p>
            <a:pPr>
              <a:lnSpc>
                <a:spcPts val="9879"/>
              </a:lnSpc>
            </a:pPr>
            <a:r>
              <a:rPr lang="en-US" sz="7599">
                <a:solidFill>
                  <a:srgbClr val="303030"/>
                </a:solidFill>
                <a:latin typeface="Agrandir Tight Medium"/>
              </a:rPr>
              <a:t>Reflection Journal</a:t>
            </a:r>
          </a:p>
        </p:txBody>
      </p:sp>
      <p:sp>
        <p:nvSpPr>
          <p:cNvPr id="24" name="TextBox 24"/>
          <p:cNvSpPr txBox="1"/>
          <p:nvPr/>
        </p:nvSpPr>
        <p:spPr>
          <a:xfrm>
            <a:off x="1044722" y="3377313"/>
            <a:ext cx="6761248" cy="1038225"/>
          </a:xfrm>
          <a:prstGeom prst="rect">
            <a:avLst/>
          </a:prstGeom>
        </p:spPr>
        <p:txBody>
          <a:bodyPr lIns="0" tIns="0" rIns="0" bIns="0" rtlCol="0" anchor="t">
            <a:spAutoFit/>
          </a:bodyPr>
          <a:lstStyle/>
          <a:p>
            <a:pPr>
              <a:lnSpc>
                <a:spcPts val="3899"/>
              </a:lnSpc>
            </a:pPr>
            <a:r>
              <a:rPr lang="en-US" sz="2999" spc="71">
                <a:solidFill>
                  <a:srgbClr val="303030"/>
                </a:solidFill>
                <a:latin typeface="Agrandir Tight Ultra-Bold"/>
              </a:rPr>
              <a:t>Use the following reflection prompt to reflect on your learning…</a:t>
            </a:r>
          </a:p>
        </p:txBody>
      </p:sp>
      <p:sp>
        <p:nvSpPr>
          <p:cNvPr id="25" name="TextBox 25"/>
          <p:cNvSpPr txBox="1"/>
          <p:nvPr/>
        </p:nvSpPr>
        <p:spPr>
          <a:xfrm>
            <a:off x="1028700" y="4720339"/>
            <a:ext cx="7560542" cy="4686300"/>
          </a:xfrm>
          <a:prstGeom prst="rect">
            <a:avLst/>
          </a:prstGeom>
        </p:spPr>
        <p:txBody>
          <a:bodyPr lIns="0" tIns="0" rIns="0" bIns="0" rtlCol="0" anchor="t">
            <a:spAutoFit/>
          </a:bodyPr>
          <a:lstStyle/>
          <a:p>
            <a:pPr>
              <a:lnSpc>
                <a:spcPts val="4500"/>
              </a:lnSpc>
            </a:pPr>
            <a:r>
              <a:rPr lang="en-US" sz="3000" spc="36">
                <a:solidFill>
                  <a:srgbClr val="303030"/>
                </a:solidFill>
                <a:latin typeface="Agrandir Tight Bold"/>
              </a:rPr>
              <a:t>•</a:t>
            </a:r>
            <a:r>
              <a:rPr lang="en-US" sz="3000" spc="36">
                <a:solidFill>
                  <a:srgbClr val="303030"/>
                </a:solidFill>
                <a:latin typeface="Agrandir Tight"/>
              </a:rPr>
              <a:t> What really made me think was…</a:t>
            </a:r>
          </a:p>
          <a:p>
            <a:pPr>
              <a:lnSpc>
                <a:spcPts val="4500"/>
              </a:lnSpc>
            </a:pPr>
            <a:endParaRPr lang="en-US" sz="3000" spc="36">
              <a:solidFill>
                <a:srgbClr val="303030"/>
              </a:solidFill>
              <a:latin typeface="Agrandir Tight"/>
            </a:endParaRPr>
          </a:p>
          <a:p>
            <a:pPr>
              <a:lnSpc>
                <a:spcPts val="4500"/>
              </a:lnSpc>
            </a:pPr>
            <a:r>
              <a:rPr lang="en-US" sz="3000" spc="36">
                <a:solidFill>
                  <a:srgbClr val="303030"/>
                </a:solidFill>
                <a:latin typeface="Agrandir Tight"/>
              </a:rPr>
              <a:t>• One thing I will do before replying to a message that I am unsure about is…</a:t>
            </a:r>
          </a:p>
          <a:p>
            <a:pPr>
              <a:lnSpc>
                <a:spcPts val="4500"/>
              </a:lnSpc>
            </a:pPr>
            <a:endParaRPr lang="en-US" sz="3000" spc="36">
              <a:solidFill>
                <a:srgbClr val="303030"/>
              </a:solidFill>
              <a:latin typeface="Agrandir Tight"/>
            </a:endParaRPr>
          </a:p>
          <a:p>
            <a:pPr>
              <a:lnSpc>
                <a:spcPts val="4799"/>
              </a:lnSpc>
            </a:pPr>
            <a:endParaRPr lang="en-US" sz="3000" spc="36">
              <a:solidFill>
                <a:srgbClr val="303030"/>
              </a:solidFill>
              <a:latin typeface="Agrandir Tight"/>
            </a:endParaRPr>
          </a:p>
          <a:p>
            <a:pPr>
              <a:lnSpc>
                <a:spcPts val="4799"/>
              </a:lnSpc>
            </a:pPr>
            <a:endParaRPr lang="en-US" sz="3000" spc="36">
              <a:solidFill>
                <a:srgbClr val="303030"/>
              </a:solidFill>
              <a:latin typeface="Agrandir Tight"/>
            </a:endParaRPr>
          </a:p>
          <a:p>
            <a:pPr>
              <a:lnSpc>
                <a:spcPts val="4500"/>
              </a:lnSpc>
            </a:pPr>
            <a:endParaRPr lang="en-US" sz="3000" spc="36">
              <a:solidFill>
                <a:srgbClr val="303030"/>
              </a:solidFill>
              <a:latin typeface="Agrandir T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1275106" y="3190658"/>
            <a:ext cx="5984194" cy="6184491"/>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t="-25022" b="-25022"/>
              </a:stretch>
            </a:blipFill>
          </p:spPr>
        </p:sp>
      </p:grpSp>
      <p:grpSp>
        <p:nvGrpSpPr>
          <p:cNvPr id="7" name="Group 7"/>
          <p:cNvGrpSpPr/>
          <p:nvPr/>
        </p:nvGrpSpPr>
        <p:grpSpPr>
          <a:xfrm>
            <a:off x="1028700" y="3190658"/>
            <a:ext cx="9532073" cy="6184491"/>
            <a:chOff x="0" y="0"/>
            <a:chExt cx="2510505" cy="1628837"/>
          </a:xfrm>
        </p:grpSpPr>
        <p:sp>
          <p:nvSpPr>
            <p:cNvPr id="8" name="Freeform 8"/>
            <p:cNvSpPr/>
            <p:nvPr/>
          </p:nvSpPr>
          <p:spPr>
            <a:xfrm>
              <a:off x="0" y="0"/>
              <a:ext cx="2510505" cy="1628837"/>
            </a:xfrm>
            <a:custGeom>
              <a:avLst/>
              <a:gdLst/>
              <a:ahLst/>
              <a:cxnLst/>
              <a:rect l="l" t="t" r="r" b="b"/>
              <a:pathLst>
                <a:path w="2510505" h="1628837">
                  <a:moveTo>
                    <a:pt x="41422" y="0"/>
                  </a:moveTo>
                  <a:lnTo>
                    <a:pt x="2469083" y="0"/>
                  </a:lnTo>
                  <a:cubicBezTo>
                    <a:pt x="2491960" y="0"/>
                    <a:pt x="2510505" y="18545"/>
                    <a:pt x="2510505" y="41422"/>
                  </a:cubicBezTo>
                  <a:lnTo>
                    <a:pt x="2510505" y="1587415"/>
                  </a:lnTo>
                  <a:cubicBezTo>
                    <a:pt x="2510505" y="1610292"/>
                    <a:pt x="2491960" y="1628837"/>
                    <a:pt x="2469083" y="1628837"/>
                  </a:cubicBezTo>
                  <a:lnTo>
                    <a:pt x="41422" y="1628837"/>
                  </a:lnTo>
                  <a:cubicBezTo>
                    <a:pt x="18545" y="1628837"/>
                    <a:pt x="0" y="1610292"/>
                    <a:pt x="0" y="1587415"/>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Connecting and Chatting Online</a:t>
            </a:r>
          </a:p>
        </p:txBody>
      </p:sp>
      <p:sp>
        <p:nvSpPr>
          <p:cNvPr id="11" name="TextBox 11"/>
          <p:cNvSpPr txBox="1"/>
          <p:nvPr/>
        </p:nvSpPr>
        <p:spPr>
          <a:xfrm>
            <a:off x="1629598" y="3495012"/>
            <a:ext cx="8732401" cy="5417185"/>
          </a:xfrm>
          <a:prstGeom prst="rect">
            <a:avLst/>
          </a:prstGeom>
        </p:spPr>
        <p:txBody>
          <a:bodyPr lIns="0" tIns="0" rIns="0" bIns="0" rtlCol="0" anchor="t">
            <a:spAutoFit/>
          </a:bodyPr>
          <a:lstStyle/>
          <a:p>
            <a:pPr>
              <a:lnSpc>
                <a:spcPts val="4419"/>
              </a:lnSpc>
            </a:pPr>
            <a:r>
              <a:rPr lang="en-US" sz="3399">
                <a:solidFill>
                  <a:srgbClr val="303030"/>
                </a:solidFill>
                <a:latin typeface="Agrandir Tight Bold"/>
              </a:rPr>
              <a:t>Social Media and Friendships….. Let’s Discuss…​</a:t>
            </a:r>
          </a:p>
          <a:p>
            <a:pPr>
              <a:lnSpc>
                <a:spcPts val="3900"/>
              </a:lnSpc>
            </a:pPr>
            <a:r>
              <a:rPr lang="en-US" sz="3000">
                <a:solidFill>
                  <a:srgbClr val="303030"/>
                </a:solidFill>
                <a:latin typeface="Agrandir Tight Medium"/>
              </a:rPr>
              <a:t>​</a:t>
            </a:r>
          </a:p>
          <a:p>
            <a:pPr>
              <a:lnSpc>
                <a:spcPts val="4159"/>
              </a:lnSpc>
            </a:pPr>
            <a:r>
              <a:rPr lang="en-US" sz="3199">
                <a:solidFill>
                  <a:srgbClr val="303030"/>
                </a:solidFill>
                <a:latin typeface="Agrandir Tight Medium"/>
              </a:rPr>
              <a:t>Technology and social media now play a key role in creating and maintaining friendships. ​</a:t>
            </a:r>
          </a:p>
          <a:p>
            <a:pPr>
              <a:lnSpc>
                <a:spcPts val="4159"/>
              </a:lnSpc>
            </a:pPr>
            <a:endParaRPr lang="en-US" sz="3199">
              <a:solidFill>
                <a:srgbClr val="303030"/>
              </a:solidFill>
              <a:latin typeface="Agrandir Tight Medium"/>
            </a:endParaRPr>
          </a:p>
          <a:p>
            <a:pPr>
              <a:lnSpc>
                <a:spcPts val="4159"/>
              </a:lnSpc>
            </a:pPr>
            <a:r>
              <a:rPr lang="en-US" sz="3199">
                <a:solidFill>
                  <a:srgbClr val="303030"/>
                </a:solidFill>
                <a:latin typeface="Agrandir Tight Medium"/>
              </a:rPr>
              <a:t>In groups of 2 or 3 identify…​</a:t>
            </a:r>
          </a:p>
          <a:p>
            <a:pPr marL="690879" lvl="1" indent="-345439">
              <a:lnSpc>
                <a:spcPts val="4479"/>
              </a:lnSpc>
              <a:buFont typeface="Arial"/>
              <a:buChar char="•"/>
            </a:pPr>
            <a:r>
              <a:rPr lang="en-US" sz="3199">
                <a:solidFill>
                  <a:srgbClr val="303030"/>
                </a:solidFill>
                <a:latin typeface="Agrandir Tight Medium"/>
              </a:rPr>
              <a:t>two way that social media can help create friendships ​</a:t>
            </a:r>
          </a:p>
          <a:p>
            <a:pPr marL="690879" lvl="1" indent="-345439">
              <a:lnSpc>
                <a:spcPts val="4479"/>
              </a:lnSpc>
              <a:buFont typeface="Arial"/>
              <a:buChar char="•"/>
            </a:pPr>
            <a:r>
              <a:rPr lang="en-US" sz="3199">
                <a:solidFill>
                  <a:srgbClr val="303030"/>
                </a:solidFill>
                <a:latin typeface="Agrandir Tight Medium"/>
              </a:rPr>
              <a:t>two ways it helps maintain them</a:t>
            </a:r>
          </a:p>
          <a:p>
            <a:pPr>
              <a:lnSpc>
                <a:spcPts val="3900"/>
              </a:lnSpc>
            </a:pPr>
            <a:endParaRPr lang="en-US" sz="3199">
              <a:solidFill>
                <a:srgbClr val="303030"/>
              </a:solidFill>
              <a:latin typeface="Agrandir Tight Medium"/>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2182844" y="3239295"/>
            <a:ext cx="5076456" cy="5246370"/>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44819" r="-44820"/>
              </a:stretch>
            </a:blipFill>
          </p:spPr>
        </p:sp>
      </p:grpSp>
      <p:grpSp>
        <p:nvGrpSpPr>
          <p:cNvPr id="7" name="Group 7"/>
          <p:cNvGrpSpPr/>
          <p:nvPr/>
        </p:nvGrpSpPr>
        <p:grpSpPr>
          <a:xfrm>
            <a:off x="1028700" y="3190658"/>
            <a:ext cx="9532073" cy="5295007"/>
            <a:chOff x="0" y="0"/>
            <a:chExt cx="2510505" cy="1394570"/>
          </a:xfrm>
        </p:grpSpPr>
        <p:sp>
          <p:nvSpPr>
            <p:cNvPr id="8" name="Freeform 8"/>
            <p:cNvSpPr/>
            <p:nvPr/>
          </p:nvSpPr>
          <p:spPr>
            <a:xfrm>
              <a:off x="0" y="0"/>
              <a:ext cx="2510505" cy="1394570"/>
            </a:xfrm>
            <a:custGeom>
              <a:avLst/>
              <a:gdLst/>
              <a:ahLst/>
              <a:cxnLst/>
              <a:rect l="l" t="t" r="r" b="b"/>
              <a:pathLst>
                <a:path w="2510505" h="1394570">
                  <a:moveTo>
                    <a:pt x="41422" y="0"/>
                  </a:moveTo>
                  <a:lnTo>
                    <a:pt x="2469083" y="0"/>
                  </a:lnTo>
                  <a:cubicBezTo>
                    <a:pt x="2491960" y="0"/>
                    <a:pt x="2510505" y="18545"/>
                    <a:pt x="2510505" y="41422"/>
                  </a:cubicBezTo>
                  <a:lnTo>
                    <a:pt x="2510505" y="1353148"/>
                  </a:lnTo>
                  <a:cubicBezTo>
                    <a:pt x="2510505" y="1364134"/>
                    <a:pt x="2506141" y="1374669"/>
                    <a:pt x="2498373" y="1382438"/>
                  </a:cubicBezTo>
                  <a:cubicBezTo>
                    <a:pt x="2490605" y="1390206"/>
                    <a:pt x="2480069" y="1394570"/>
                    <a:pt x="2469083" y="1394570"/>
                  </a:cubicBezTo>
                  <a:lnTo>
                    <a:pt x="41422" y="1394570"/>
                  </a:lnTo>
                  <a:cubicBezTo>
                    <a:pt x="18545" y="1394570"/>
                    <a:pt x="0" y="1376025"/>
                    <a:pt x="0" y="1353148"/>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Lesson 8: Report: #UptoUs</a:t>
            </a:r>
          </a:p>
        </p:txBody>
      </p:sp>
      <p:sp>
        <p:nvSpPr>
          <p:cNvPr id="11" name="TextBox 11"/>
          <p:cNvSpPr txBox="1"/>
          <p:nvPr/>
        </p:nvSpPr>
        <p:spPr>
          <a:xfrm>
            <a:off x="1784136" y="4009362"/>
            <a:ext cx="8021201" cy="5029200"/>
          </a:xfrm>
          <a:prstGeom prst="rect">
            <a:avLst/>
          </a:prstGeom>
        </p:spPr>
        <p:txBody>
          <a:bodyPr lIns="0" tIns="0" rIns="0" bIns="0" rtlCol="0" anchor="t">
            <a:spAutoFit/>
          </a:bodyPr>
          <a:lstStyle/>
          <a:p>
            <a:pPr>
              <a:lnSpc>
                <a:spcPts val="3900"/>
              </a:lnSpc>
            </a:pPr>
            <a:r>
              <a:rPr lang="en-US" sz="3000">
                <a:solidFill>
                  <a:srgbClr val="303030"/>
                </a:solidFill>
                <a:latin typeface="Agrandir Tight Medium"/>
              </a:rPr>
              <a:t>Aim</a:t>
            </a:r>
          </a:p>
          <a:p>
            <a:pPr marL="647700" lvl="1" indent="-323850">
              <a:lnSpc>
                <a:spcPts val="3900"/>
              </a:lnSpc>
              <a:buFont typeface="Arial"/>
              <a:buChar char="•"/>
            </a:pPr>
            <a:r>
              <a:rPr lang="en-US" sz="3000">
                <a:solidFill>
                  <a:srgbClr val="303030"/>
                </a:solidFill>
                <a:latin typeface="Agrandir Tight Medium"/>
              </a:rPr>
              <a:t>Know how to report bullying behaviour online and what reporting involves.</a:t>
            </a:r>
          </a:p>
          <a:p>
            <a:pPr marL="647700" lvl="1" indent="-323850">
              <a:lnSpc>
                <a:spcPts val="3900"/>
              </a:lnSpc>
              <a:buFont typeface="Arial"/>
              <a:buChar char="•"/>
            </a:pPr>
            <a:r>
              <a:rPr lang="en-US" sz="3000">
                <a:solidFill>
                  <a:srgbClr val="303030"/>
                </a:solidFill>
                <a:latin typeface="Agrandir Tight Medium"/>
              </a:rPr>
              <a:t>Analyse and refine the school's Anti-Bullying Policy and Acceptable Use Policy to help improve the school's policies in supporting students in the online environment and to become responsible digital citizens.</a:t>
            </a:r>
          </a:p>
          <a:p>
            <a:pPr>
              <a:lnSpc>
                <a:spcPts val="3900"/>
              </a:lnSpc>
            </a:pPr>
            <a:endParaRPr lang="en-US" sz="3000">
              <a:solidFill>
                <a:srgbClr val="303030"/>
              </a:solidFill>
              <a:latin typeface="Agrandir Tight Medium"/>
            </a:endParaRPr>
          </a:p>
          <a:p>
            <a:pPr>
              <a:lnSpc>
                <a:spcPts val="3900"/>
              </a:lnSpc>
            </a:pPr>
            <a:endParaRPr lang="en-US" sz="3000">
              <a:solidFill>
                <a:srgbClr val="303030"/>
              </a:solidFill>
              <a:latin typeface="Agrandir Tight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258932"/>
            <a:ext cx="16230600" cy="2459383"/>
            <a:chOff x="0" y="0"/>
            <a:chExt cx="4274726" cy="647739"/>
          </a:xfrm>
        </p:grpSpPr>
        <p:sp>
          <p:nvSpPr>
            <p:cNvPr id="6" name="Freeform 6"/>
            <p:cNvSpPr/>
            <p:nvPr/>
          </p:nvSpPr>
          <p:spPr>
            <a:xfrm>
              <a:off x="0" y="0"/>
              <a:ext cx="4274726" cy="647739"/>
            </a:xfrm>
            <a:custGeom>
              <a:avLst/>
              <a:gdLst/>
              <a:ahLst/>
              <a:cxnLst/>
              <a:rect l="l" t="t" r="r" b="b"/>
              <a:pathLst>
                <a:path w="4274726" h="647739">
                  <a:moveTo>
                    <a:pt x="24327" y="0"/>
                  </a:moveTo>
                  <a:lnTo>
                    <a:pt x="4250399" y="0"/>
                  </a:lnTo>
                  <a:cubicBezTo>
                    <a:pt x="4263834" y="0"/>
                    <a:pt x="4274726" y="10891"/>
                    <a:pt x="4274726" y="24327"/>
                  </a:cubicBezTo>
                  <a:lnTo>
                    <a:pt x="4274726" y="623412"/>
                  </a:lnTo>
                  <a:cubicBezTo>
                    <a:pt x="4274726" y="629864"/>
                    <a:pt x="4272163" y="636051"/>
                    <a:pt x="4267601" y="640614"/>
                  </a:cubicBezTo>
                  <a:cubicBezTo>
                    <a:pt x="4263039" y="645176"/>
                    <a:pt x="4256851" y="647739"/>
                    <a:pt x="4250399" y="647739"/>
                  </a:cubicBezTo>
                  <a:lnTo>
                    <a:pt x="24327" y="647739"/>
                  </a:lnTo>
                  <a:cubicBezTo>
                    <a:pt x="10891" y="647739"/>
                    <a:pt x="0" y="636847"/>
                    <a:pt x="0" y="623412"/>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Reporting Bullying Online</a:t>
            </a:r>
          </a:p>
        </p:txBody>
      </p:sp>
      <p:sp>
        <p:nvSpPr>
          <p:cNvPr id="9" name="TextBox 9"/>
          <p:cNvSpPr txBox="1"/>
          <p:nvPr/>
        </p:nvSpPr>
        <p:spPr>
          <a:xfrm>
            <a:off x="1480514" y="3445570"/>
            <a:ext cx="14300434" cy="3209925"/>
          </a:xfrm>
          <a:prstGeom prst="rect">
            <a:avLst/>
          </a:prstGeom>
        </p:spPr>
        <p:txBody>
          <a:bodyPr lIns="0" tIns="0" rIns="0" bIns="0" rtlCol="0" anchor="t">
            <a:spAutoFit/>
          </a:bodyPr>
          <a:lstStyle/>
          <a:p>
            <a:pPr>
              <a:lnSpc>
                <a:spcPts val="3900"/>
              </a:lnSpc>
            </a:pPr>
            <a:r>
              <a:rPr lang="en-US" sz="3000">
                <a:solidFill>
                  <a:srgbClr val="303030"/>
                </a:solidFill>
                <a:latin typeface="Agrandir Tight Bold"/>
              </a:rPr>
              <a:t>Bullying Dilemma:</a:t>
            </a:r>
          </a:p>
          <a:p>
            <a:pPr>
              <a:lnSpc>
                <a:spcPts val="1300"/>
              </a:lnSpc>
            </a:pPr>
            <a:endParaRPr lang="en-US" sz="3000">
              <a:solidFill>
                <a:srgbClr val="303030"/>
              </a:solidFill>
              <a:latin typeface="Agrandir Tight Bold"/>
            </a:endParaRPr>
          </a:p>
          <a:p>
            <a:pPr>
              <a:lnSpc>
                <a:spcPts val="3900"/>
              </a:lnSpc>
            </a:pPr>
            <a:r>
              <a:rPr lang="en-US" sz="3000">
                <a:solidFill>
                  <a:srgbClr val="303030"/>
                </a:solidFill>
                <a:latin typeface="Agrandir Tight"/>
              </a:rPr>
              <a:t>Mei has discovered a false TikTok account has been created impersonating her and is posting offensive and nasty content about other students in their year.</a:t>
            </a: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p:txBody>
      </p:sp>
      <p:grpSp>
        <p:nvGrpSpPr>
          <p:cNvPr id="10" name="Group 10"/>
          <p:cNvGrpSpPr/>
          <p:nvPr/>
        </p:nvGrpSpPr>
        <p:grpSpPr>
          <a:xfrm>
            <a:off x="1028700" y="6324025"/>
            <a:ext cx="16230600" cy="3080204"/>
            <a:chOff x="0" y="0"/>
            <a:chExt cx="4274726" cy="811247"/>
          </a:xfrm>
        </p:grpSpPr>
        <p:sp>
          <p:nvSpPr>
            <p:cNvPr id="11" name="Freeform 11"/>
            <p:cNvSpPr/>
            <p:nvPr/>
          </p:nvSpPr>
          <p:spPr>
            <a:xfrm>
              <a:off x="0" y="0"/>
              <a:ext cx="4274726" cy="811247"/>
            </a:xfrm>
            <a:custGeom>
              <a:avLst/>
              <a:gdLst/>
              <a:ahLst/>
              <a:cxnLst/>
              <a:rect l="l" t="t" r="r" b="b"/>
              <a:pathLst>
                <a:path w="4274726" h="811247">
                  <a:moveTo>
                    <a:pt x="24327" y="0"/>
                  </a:moveTo>
                  <a:lnTo>
                    <a:pt x="4250399" y="0"/>
                  </a:lnTo>
                  <a:cubicBezTo>
                    <a:pt x="4263834" y="0"/>
                    <a:pt x="4274726" y="10891"/>
                    <a:pt x="4274726" y="24327"/>
                  </a:cubicBezTo>
                  <a:lnTo>
                    <a:pt x="4274726" y="786920"/>
                  </a:lnTo>
                  <a:cubicBezTo>
                    <a:pt x="4274726" y="793372"/>
                    <a:pt x="4272163" y="799560"/>
                    <a:pt x="4267601" y="804122"/>
                  </a:cubicBezTo>
                  <a:cubicBezTo>
                    <a:pt x="4263039" y="808684"/>
                    <a:pt x="4256851" y="811247"/>
                    <a:pt x="4250399" y="811247"/>
                  </a:cubicBezTo>
                  <a:lnTo>
                    <a:pt x="24327" y="811247"/>
                  </a:lnTo>
                  <a:cubicBezTo>
                    <a:pt x="10891" y="811247"/>
                    <a:pt x="0" y="800356"/>
                    <a:pt x="0" y="786920"/>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12" name="TextBox 12"/>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3" name="TextBox 13"/>
          <p:cNvSpPr txBox="1"/>
          <p:nvPr/>
        </p:nvSpPr>
        <p:spPr>
          <a:xfrm>
            <a:off x="1480514" y="6590725"/>
            <a:ext cx="15326971" cy="4476750"/>
          </a:xfrm>
          <a:prstGeom prst="rect">
            <a:avLst/>
          </a:prstGeom>
        </p:spPr>
        <p:txBody>
          <a:bodyPr lIns="0" tIns="0" rIns="0" bIns="0" rtlCol="0" anchor="t">
            <a:spAutoFit/>
          </a:bodyPr>
          <a:lstStyle/>
          <a:p>
            <a:pPr>
              <a:lnSpc>
                <a:spcPts val="3900"/>
              </a:lnSpc>
            </a:pPr>
            <a:r>
              <a:rPr lang="en-US" sz="3000">
                <a:solidFill>
                  <a:srgbClr val="303030"/>
                </a:solidFill>
                <a:latin typeface="Agrandir Tight Bold"/>
              </a:rPr>
              <a:t>Discuss:</a:t>
            </a:r>
          </a:p>
          <a:p>
            <a:pPr>
              <a:lnSpc>
                <a:spcPts val="3900"/>
              </a:lnSpc>
            </a:pPr>
            <a:r>
              <a:rPr lang="en-US" sz="3000">
                <a:solidFill>
                  <a:srgbClr val="303030"/>
                </a:solidFill>
                <a:latin typeface="Agrandir Tight Bold"/>
              </a:rPr>
              <a:t>•</a:t>
            </a:r>
            <a:r>
              <a:rPr lang="en-US" sz="3000">
                <a:solidFill>
                  <a:srgbClr val="303030"/>
                </a:solidFill>
                <a:latin typeface="Agrandir Tight"/>
              </a:rPr>
              <a:t> What action can be taken?</a:t>
            </a:r>
          </a:p>
          <a:p>
            <a:pPr>
              <a:lnSpc>
                <a:spcPts val="3900"/>
              </a:lnSpc>
            </a:pPr>
            <a:r>
              <a:rPr lang="en-US" sz="3000">
                <a:solidFill>
                  <a:srgbClr val="303030"/>
                </a:solidFill>
                <a:latin typeface="Agrandir Tight"/>
              </a:rPr>
              <a:t>• Should this incident be reported? If so, to who?</a:t>
            </a:r>
          </a:p>
          <a:p>
            <a:pPr>
              <a:lnSpc>
                <a:spcPts val="3900"/>
              </a:lnSpc>
            </a:pPr>
            <a:r>
              <a:rPr lang="en-US" sz="3000">
                <a:solidFill>
                  <a:srgbClr val="303030"/>
                </a:solidFill>
                <a:latin typeface="Agrandir Tight"/>
              </a:rPr>
              <a:t>• Where else, other than the app or platform used, should they report what’s happened?</a:t>
            </a:r>
          </a:p>
          <a:p>
            <a:pPr>
              <a:lnSpc>
                <a:spcPts val="3900"/>
              </a:lnSpc>
            </a:pPr>
            <a:r>
              <a:rPr lang="en-US" sz="3000">
                <a:solidFill>
                  <a:srgbClr val="303030"/>
                </a:solidFill>
                <a:latin typeface="Agrandir Tight"/>
              </a:rPr>
              <a:t>• Where can the target get support and help?</a:t>
            </a:r>
          </a:p>
          <a:p>
            <a:pPr>
              <a:lnSpc>
                <a:spcPts val="351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258932"/>
            <a:ext cx="16230600" cy="2459383"/>
            <a:chOff x="0" y="0"/>
            <a:chExt cx="4274726" cy="647739"/>
          </a:xfrm>
        </p:grpSpPr>
        <p:sp>
          <p:nvSpPr>
            <p:cNvPr id="6" name="Freeform 6"/>
            <p:cNvSpPr/>
            <p:nvPr/>
          </p:nvSpPr>
          <p:spPr>
            <a:xfrm>
              <a:off x="0" y="0"/>
              <a:ext cx="4274726" cy="647739"/>
            </a:xfrm>
            <a:custGeom>
              <a:avLst/>
              <a:gdLst/>
              <a:ahLst/>
              <a:cxnLst/>
              <a:rect l="l" t="t" r="r" b="b"/>
              <a:pathLst>
                <a:path w="4274726" h="647739">
                  <a:moveTo>
                    <a:pt x="24327" y="0"/>
                  </a:moveTo>
                  <a:lnTo>
                    <a:pt x="4250399" y="0"/>
                  </a:lnTo>
                  <a:cubicBezTo>
                    <a:pt x="4263834" y="0"/>
                    <a:pt x="4274726" y="10891"/>
                    <a:pt x="4274726" y="24327"/>
                  </a:cubicBezTo>
                  <a:lnTo>
                    <a:pt x="4274726" y="623412"/>
                  </a:lnTo>
                  <a:cubicBezTo>
                    <a:pt x="4274726" y="629864"/>
                    <a:pt x="4272163" y="636051"/>
                    <a:pt x="4267601" y="640614"/>
                  </a:cubicBezTo>
                  <a:cubicBezTo>
                    <a:pt x="4263039" y="645176"/>
                    <a:pt x="4256851" y="647739"/>
                    <a:pt x="4250399" y="647739"/>
                  </a:cubicBezTo>
                  <a:lnTo>
                    <a:pt x="24327" y="647739"/>
                  </a:lnTo>
                  <a:cubicBezTo>
                    <a:pt x="10891" y="647739"/>
                    <a:pt x="0" y="636847"/>
                    <a:pt x="0" y="623412"/>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Reporting Bullying Online</a:t>
            </a:r>
          </a:p>
        </p:txBody>
      </p:sp>
      <p:sp>
        <p:nvSpPr>
          <p:cNvPr id="9" name="TextBox 9"/>
          <p:cNvSpPr txBox="1"/>
          <p:nvPr/>
        </p:nvSpPr>
        <p:spPr>
          <a:xfrm>
            <a:off x="1480514" y="3445570"/>
            <a:ext cx="14300434" cy="3705225"/>
          </a:xfrm>
          <a:prstGeom prst="rect">
            <a:avLst/>
          </a:prstGeom>
        </p:spPr>
        <p:txBody>
          <a:bodyPr lIns="0" tIns="0" rIns="0" bIns="0" rtlCol="0" anchor="t">
            <a:spAutoFit/>
          </a:bodyPr>
          <a:lstStyle/>
          <a:p>
            <a:pPr>
              <a:lnSpc>
                <a:spcPts val="3900"/>
              </a:lnSpc>
            </a:pPr>
            <a:r>
              <a:rPr lang="en-US" sz="3000" dirty="0">
                <a:solidFill>
                  <a:srgbClr val="303030"/>
                </a:solidFill>
                <a:latin typeface="Agrandir Tight Bold"/>
              </a:rPr>
              <a:t>Bullying Dilemma:</a:t>
            </a:r>
          </a:p>
          <a:p>
            <a:pPr>
              <a:lnSpc>
                <a:spcPts val="1300"/>
              </a:lnSpc>
            </a:pPr>
            <a:endParaRPr lang="en-US" sz="3000" dirty="0">
              <a:solidFill>
                <a:srgbClr val="303030"/>
              </a:solidFill>
              <a:latin typeface="Agrandir Tight Bold"/>
            </a:endParaRPr>
          </a:p>
          <a:p>
            <a:pPr>
              <a:lnSpc>
                <a:spcPts val="3900"/>
              </a:lnSpc>
            </a:pPr>
            <a:r>
              <a:rPr lang="en-US" sz="3000" dirty="0">
                <a:solidFill>
                  <a:srgbClr val="303030"/>
                </a:solidFill>
                <a:latin typeface="Agrandir Tight"/>
              </a:rPr>
              <a:t>David is in a class group chat a nude is shared of one of the girls in his year. She doesn’t know her image has been shared in the group.</a:t>
            </a:r>
          </a:p>
          <a:p>
            <a:pPr>
              <a:lnSpc>
                <a:spcPts val="3900"/>
              </a:lnSpc>
            </a:pPr>
            <a:endParaRPr lang="en-US" sz="3000" dirty="0">
              <a:solidFill>
                <a:srgbClr val="303030"/>
              </a:solidFill>
              <a:latin typeface="Agrandir Tight"/>
            </a:endParaRPr>
          </a:p>
          <a:p>
            <a:pPr>
              <a:lnSpc>
                <a:spcPts val="3900"/>
              </a:lnSpc>
            </a:pPr>
            <a:endParaRPr lang="en-US" sz="3000" dirty="0">
              <a:solidFill>
                <a:srgbClr val="303030"/>
              </a:solidFill>
              <a:latin typeface="Agrandir Tight"/>
            </a:endParaRPr>
          </a:p>
          <a:p>
            <a:pPr>
              <a:lnSpc>
                <a:spcPts val="3900"/>
              </a:lnSpc>
            </a:pPr>
            <a:endParaRPr lang="en-US" sz="3000" dirty="0">
              <a:solidFill>
                <a:srgbClr val="303030"/>
              </a:solidFill>
              <a:latin typeface="Agrandir Tight"/>
            </a:endParaRPr>
          </a:p>
          <a:p>
            <a:pPr>
              <a:lnSpc>
                <a:spcPts val="3900"/>
              </a:lnSpc>
            </a:pPr>
            <a:endParaRPr lang="en-US" sz="3000" dirty="0">
              <a:solidFill>
                <a:srgbClr val="303030"/>
              </a:solidFill>
              <a:latin typeface="Agrandir Tight"/>
            </a:endParaRPr>
          </a:p>
        </p:txBody>
      </p:sp>
      <p:grpSp>
        <p:nvGrpSpPr>
          <p:cNvPr id="10" name="Group 10"/>
          <p:cNvGrpSpPr/>
          <p:nvPr/>
        </p:nvGrpSpPr>
        <p:grpSpPr>
          <a:xfrm>
            <a:off x="1028700" y="6324025"/>
            <a:ext cx="16230600" cy="3080204"/>
            <a:chOff x="0" y="0"/>
            <a:chExt cx="4274726" cy="811247"/>
          </a:xfrm>
        </p:grpSpPr>
        <p:sp>
          <p:nvSpPr>
            <p:cNvPr id="11" name="Freeform 11"/>
            <p:cNvSpPr/>
            <p:nvPr/>
          </p:nvSpPr>
          <p:spPr>
            <a:xfrm>
              <a:off x="0" y="0"/>
              <a:ext cx="4274726" cy="811247"/>
            </a:xfrm>
            <a:custGeom>
              <a:avLst/>
              <a:gdLst/>
              <a:ahLst/>
              <a:cxnLst/>
              <a:rect l="l" t="t" r="r" b="b"/>
              <a:pathLst>
                <a:path w="4274726" h="811247">
                  <a:moveTo>
                    <a:pt x="24327" y="0"/>
                  </a:moveTo>
                  <a:lnTo>
                    <a:pt x="4250399" y="0"/>
                  </a:lnTo>
                  <a:cubicBezTo>
                    <a:pt x="4263834" y="0"/>
                    <a:pt x="4274726" y="10891"/>
                    <a:pt x="4274726" y="24327"/>
                  </a:cubicBezTo>
                  <a:lnTo>
                    <a:pt x="4274726" y="786920"/>
                  </a:lnTo>
                  <a:cubicBezTo>
                    <a:pt x="4274726" y="793372"/>
                    <a:pt x="4272163" y="799560"/>
                    <a:pt x="4267601" y="804122"/>
                  </a:cubicBezTo>
                  <a:cubicBezTo>
                    <a:pt x="4263039" y="808684"/>
                    <a:pt x="4256851" y="811247"/>
                    <a:pt x="4250399" y="811247"/>
                  </a:cubicBezTo>
                  <a:lnTo>
                    <a:pt x="24327" y="811247"/>
                  </a:lnTo>
                  <a:cubicBezTo>
                    <a:pt x="10891" y="811247"/>
                    <a:pt x="0" y="800356"/>
                    <a:pt x="0" y="786920"/>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12" name="TextBox 12"/>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3" name="TextBox 13"/>
          <p:cNvSpPr txBox="1"/>
          <p:nvPr/>
        </p:nvSpPr>
        <p:spPr>
          <a:xfrm>
            <a:off x="1480514" y="6590725"/>
            <a:ext cx="15326971" cy="4476750"/>
          </a:xfrm>
          <a:prstGeom prst="rect">
            <a:avLst/>
          </a:prstGeom>
        </p:spPr>
        <p:txBody>
          <a:bodyPr lIns="0" tIns="0" rIns="0" bIns="0" rtlCol="0" anchor="t">
            <a:spAutoFit/>
          </a:bodyPr>
          <a:lstStyle/>
          <a:p>
            <a:pPr>
              <a:lnSpc>
                <a:spcPts val="3900"/>
              </a:lnSpc>
            </a:pPr>
            <a:r>
              <a:rPr lang="en-US" sz="3000">
                <a:solidFill>
                  <a:srgbClr val="303030"/>
                </a:solidFill>
                <a:latin typeface="Agrandir Tight Bold"/>
              </a:rPr>
              <a:t>Discuss:</a:t>
            </a:r>
          </a:p>
          <a:p>
            <a:pPr>
              <a:lnSpc>
                <a:spcPts val="3900"/>
              </a:lnSpc>
            </a:pPr>
            <a:r>
              <a:rPr lang="en-US" sz="3000">
                <a:solidFill>
                  <a:srgbClr val="303030"/>
                </a:solidFill>
                <a:latin typeface="Agrandir Tight"/>
              </a:rPr>
              <a:t>• What action can be taken?</a:t>
            </a:r>
          </a:p>
          <a:p>
            <a:pPr>
              <a:lnSpc>
                <a:spcPts val="3900"/>
              </a:lnSpc>
            </a:pPr>
            <a:r>
              <a:rPr lang="en-US" sz="3000">
                <a:solidFill>
                  <a:srgbClr val="303030"/>
                </a:solidFill>
                <a:latin typeface="Agrandir Tight"/>
              </a:rPr>
              <a:t>• Should this incident be reported? If so, to who?</a:t>
            </a:r>
          </a:p>
          <a:p>
            <a:pPr>
              <a:lnSpc>
                <a:spcPts val="3900"/>
              </a:lnSpc>
            </a:pPr>
            <a:r>
              <a:rPr lang="en-US" sz="3000">
                <a:solidFill>
                  <a:srgbClr val="303030"/>
                </a:solidFill>
                <a:latin typeface="Agrandir Tight"/>
              </a:rPr>
              <a:t>• Where else, other than the app or platform used, should they report what’s happened?</a:t>
            </a:r>
          </a:p>
          <a:p>
            <a:pPr>
              <a:lnSpc>
                <a:spcPts val="3900"/>
              </a:lnSpc>
            </a:pPr>
            <a:r>
              <a:rPr lang="en-US" sz="3000">
                <a:solidFill>
                  <a:srgbClr val="303030"/>
                </a:solidFill>
                <a:latin typeface="Agrandir Tight"/>
              </a:rPr>
              <a:t>• Where can the target get support and help?</a:t>
            </a:r>
          </a:p>
          <a:p>
            <a:pPr>
              <a:lnSpc>
                <a:spcPts val="351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258932"/>
            <a:ext cx="16230600" cy="2459383"/>
            <a:chOff x="0" y="0"/>
            <a:chExt cx="4274726" cy="647739"/>
          </a:xfrm>
        </p:grpSpPr>
        <p:sp>
          <p:nvSpPr>
            <p:cNvPr id="6" name="Freeform 6"/>
            <p:cNvSpPr/>
            <p:nvPr/>
          </p:nvSpPr>
          <p:spPr>
            <a:xfrm>
              <a:off x="0" y="0"/>
              <a:ext cx="4274726" cy="647739"/>
            </a:xfrm>
            <a:custGeom>
              <a:avLst/>
              <a:gdLst/>
              <a:ahLst/>
              <a:cxnLst/>
              <a:rect l="l" t="t" r="r" b="b"/>
              <a:pathLst>
                <a:path w="4274726" h="647739">
                  <a:moveTo>
                    <a:pt x="24327" y="0"/>
                  </a:moveTo>
                  <a:lnTo>
                    <a:pt x="4250399" y="0"/>
                  </a:lnTo>
                  <a:cubicBezTo>
                    <a:pt x="4263834" y="0"/>
                    <a:pt x="4274726" y="10891"/>
                    <a:pt x="4274726" y="24327"/>
                  </a:cubicBezTo>
                  <a:lnTo>
                    <a:pt x="4274726" y="623412"/>
                  </a:lnTo>
                  <a:cubicBezTo>
                    <a:pt x="4274726" y="629864"/>
                    <a:pt x="4272163" y="636051"/>
                    <a:pt x="4267601" y="640614"/>
                  </a:cubicBezTo>
                  <a:cubicBezTo>
                    <a:pt x="4263039" y="645176"/>
                    <a:pt x="4256851" y="647739"/>
                    <a:pt x="4250399" y="647739"/>
                  </a:cubicBezTo>
                  <a:lnTo>
                    <a:pt x="24327" y="647739"/>
                  </a:lnTo>
                  <a:cubicBezTo>
                    <a:pt x="10891" y="647739"/>
                    <a:pt x="0" y="636847"/>
                    <a:pt x="0" y="623412"/>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Reporting Bullying Online</a:t>
            </a:r>
          </a:p>
        </p:txBody>
      </p:sp>
      <p:sp>
        <p:nvSpPr>
          <p:cNvPr id="9" name="TextBox 9"/>
          <p:cNvSpPr txBox="1"/>
          <p:nvPr/>
        </p:nvSpPr>
        <p:spPr>
          <a:xfrm>
            <a:off x="1480514" y="3445570"/>
            <a:ext cx="14300434" cy="3705225"/>
          </a:xfrm>
          <a:prstGeom prst="rect">
            <a:avLst/>
          </a:prstGeom>
        </p:spPr>
        <p:txBody>
          <a:bodyPr lIns="0" tIns="0" rIns="0" bIns="0" rtlCol="0" anchor="t">
            <a:spAutoFit/>
          </a:bodyPr>
          <a:lstStyle/>
          <a:p>
            <a:pPr>
              <a:lnSpc>
                <a:spcPts val="3900"/>
              </a:lnSpc>
            </a:pPr>
            <a:r>
              <a:rPr lang="en-US" sz="3000">
                <a:solidFill>
                  <a:srgbClr val="303030"/>
                </a:solidFill>
                <a:latin typeface="Agrandir Tight Bold"/>
              </a:rPr>
              <a:t>Bullying Dilemma:</a:t>
            </a:r>
          </a:p>
          <a:p>
            <a:pPr>
              <a:lnSpc>
                <a:spcPts val="1300"/>
              </a:lnSpc>
            </a:pPr>
            <a:endParaRPr lang="en-US" sz="3000">
              <a:solidFill>
                <a:srgbClr val="303030"/>
              </a:solidFill>
              <a:latin typeface="Agrandir Tight Bold"/>
            </a:endParaRPr>
          </a:p>
          <a:p>
            <a:pPr>
              <a:lnSpc>
                <a:spcPts val="3900"/>
              </a:lnSpc>
            </a:pPr>
            <a:r>
              <a:rPr lang="en-US" sz="3000">
                <a:solidFill>
                  <a:srgbClr val="303030"/>
                </a:solidFill>
                <a:latin typeface="Agrandir Tight"/>
              </a:rPr>
              <a:t>A boy in Oskar’s class reposts an anti-immigrant post on his Instagram account with the caption ‘100% Agree’.</a:t>
            </a: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p:txBody>
      </p:sp>
      <p:grpSp>
        <p:nvGrpSpPr>
          <p:cNvPr id="10" name="Group 10"/>
          <p:cNvGrpSpPr/>
          <p:nvPr/>
        </p:nvGrpSpPr>
        <p:grpSpPr>
          <a:xfrm>
            <a:off x="1028700" y="6324025"/>
            <a:ext cx="16230600" cy="3080204"/>
            <a:chOff x="0" y="0"/>
            <a:chExt cx="4274726" cy="811247"/>
          </a:xfrm>
        </p:grpSpPr>
        <p:sp>
          <p:nvSpPr>
            <p:cNvPr id="11" name="Freeform 11"/>
            <p:cNvSpPr/>
            <p:nvPr/>
          </p:nvSpPr>
          <p:spPr>
            <a:xfrm>
              <a:off x="0" y="0"/>
              <a:ext cx="4274726" cy="811247"/>
            </a:xfrm>
            <a:custGeom>
              <a:avLst/>
              <a:gdLst/>
              <a:ahLst/>
              <a:cxnLst/>
              <a:rect l="l" t="t" r="r" b="b"/>
              <a:pathLst>
                <a:path w="4274726" h="811247">
                  <a:moveTo>
                    <a:pt x="24327" y="0"/>
                  </a:moveTo>
                  <a:lnTo>
                    <a:pt x="4250399" y="0"/>
                  </a:lnTo>
                  <a:cubicBezTo>
                    <a:pt x="4263834" y="0"/>
                    <a:pt x="4274726" y="10891"/>
                    <a:pt x="4274726" y="24327"/>
                  </a:cubicBezTo>
                  <a:lnTo>
                    <a:pt x="4274726" y="786920"/>
                  </a:lnTo>
                  <a:cubicBezTo>
                    <a:pt x="4274726" y="793372"/>
                    <a:pt x="4272163" y="799560"/>
                    <a:pt x="4267601" y="804122"/>
                  </a:cubicBezTo>
                  <a:cubicBezTo>
                    <a:pt x="4263039" y="808684"/>
                    <a:pt x="4256851" y="811247"/>
                    <a:pt x="4250399" y="811247"/>
                  </a:cubicBezTo>
                  <a:lnTo>
                    <a:pt x="24327" y="811247"/>
                  </a:lnTo>
                  <a:cubicBezTo>
                    <a:pt x="10891" y="811247"/>
                    <a:pt x="0" y="800356"/>
                    <a:pt x="0" y="786920"/>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12" name="TextBox 12"/>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3" name="TextBox 13"/>
          <p:cNvSpPr txBox="1"/>
          <p:nvPr/>
        </p:nvSpPr>
        <p:spPr>
          <a:xfrm>
            <a:off x="1480514" y="6590725"/>
            <a:ext cx="15326971" cy="4476750"/>
          </a:xfrm>
          <a:prstGeom prst="rect">
            <a:avLst/>
          </a:prstGeom>
        </p:spPr>
        <p:txBody>
          <a:bodyPr lIns="0" tIns="0" rIns="0" bIns="0" rtlCol="0" anchor="t">
            <a:spAutoFit/>
          </a:bodyPr>
          <a:lstStyle/>
          <a:p>
            <a:pPr>
              <a:lnSpc>
                <a:spcPts val="3900"/>
              </a:lnSpc>
            </a:pPr>
            <a:r>
              <a:rPr lang="en-US" sz="3000">
                <a:solidFill>
                  <a:srgbClr val="303030"/>
                </a:solidFill>
                <a:latin typeface="Agrandir Tight Bold"/>
              </a:rPr>
              <a:t>Discuss:</a:t>
            </a:r>
          </a:p>
          <a:p>
            <a:pPr>
              <a:lnSpc>
                <a:spcPts val="3900"/>
              </a:lnSpc>
            </a:pPr>
            <a:r>
              <a:rPr lang="en-US" sz="3000">
                <a:solidFill>
                  <a:srgbClr val="303030"/>
                </a:solidFill>
                <a:latin typeface="Agrandir Tight"/>
              </a:rPr>
              <a:t>• What action can be taken?</a:t>
            </a:r>
          </a:p>
          <a:p>
            <a:pPr>
              <a:lnSpc>
                <a:spcPts val="3900"/>
              </a:lnSpc>
            </a:pPr>
            <a:r>
              <a:rPr lang="en-US" sz="3000">
                <a:solidFill>
                  <a:srgbClr val="303030"/>
                </a:solidFill>
                <a:latin typeface="Agrandir Tight"/>
              </a:rPr>
              <a:t>• Should this incident be reported? If so, to who?</a:t>
            </a:r>
          </a:p>
          <a:p>
            <a:pPr>
              <a:lnSpc>
                <a:spcPts val="3900"/>
              </a:lnSpc>
            </a:pPr>
            <a:r>
              <a:rPr lang="en-US" sz="3000">
                <a:solidFill>
                  <a:srgbClr val="303030"/>
                </a:solidFill>
                <a:latin typeface="Agrandir Tight"/>
              </a:rPr>
              <a:t>• Where else, other than the app or platform used, should they report what’s happened?</a:t>
            </a:r>
          </a:p>
          <a:p>
            <a:pPr>
              <a:lnSpc>
                <a:spcPts val="3900"/>
              </a:lnSpc>
            </a:pPr>
            <a:r>
              <a:rPr lang="en-US" sz="3000">
                <a:solidFill>
                  <a:srgbClr val="303030"/>
                </a:solidFill>
                <a:latin typeface="Agrandir Tight"/>
              </a:rPr>
              <a:t>• Where can the target get support and help?</a:t>
            </a:r>
          </a:p>
          <a:p>
            <a:pPr>
              <a:lnSpc>
                <a:spcPts val="351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258932"/>
            <a:ext cx="16230600" cy="2459383"/>
            <a:chOff x="0" y="0"/>
            <a:chExt cx="4274726" cy="647739"/>
          </a:xfrm>
        </p:grpSpPr>
        <p:sp>
          <p:nvSpPr>
            <p:cNvPr id="6" name="Freeform 6"/>
            <p:cNvSpPr/>
            <p:nvPr/>
          </p:nvSpPr>
          <p:spPr>
            <a:xfrm>
              <a:off x="0" y="0"/>
              <a:ext cx="4274726" cy="647739"/>
            </a:xfrm>
            <a:custGeom>
              <a:avLst/>
              <a:gdLst/>
              <a:ahLst/>
              <a:cxnLst/>
              <a:rect l="l" t="t" r="r" b="b"/>
              <a:pathLst>
                <a:path w="4274726" h="647739">
                  <a:moveTo>
                    <a:pt x="24327" y="0"/>
                  </a:moveTo>
                  <a:lnTo>
                    <a:pt x="4250399" y="0"/>
                  </a:lnTo>
                  <a:cubicBezTo>
                    <a:pt x="4263834" y="0"/>
                    <a:pt x="4274726" y="10891"/>
                    <a:pt x="4274726" y="24327"/>
                  </a:cubicBezTo>
                  <a:lnTo>
                    <a:pt x="4274726" y="623412"/>
                  </a:lnTo>
                  <a:cubicBezTo>
                    <a:pt x="4274726" y="629864"/>
                    <a:pt x="4272163" y="636051"/>
                    <a:pt x="4267601" y="640614"/>
                  </a:cubicBezTo>
                  <a:cubicBezTo>
                    <a:pt x="4263039" y="645176"/>
                    <a:pt x="4256851" y="647739"/>
                    <a:pt x="4250399" y="647739"/>
                  </a:cubicBezTo>
                  <a:lnTo>
                    <a:pt x="24327" y="647739"/>
                  </a:lnTo>
                  <a:cubicBezTo>
                    <a:pt x="10891" y="647739"/>
                    <a:pt x="0" y="636847"/>
                    <a:pt x="0" y="623412"/>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Reporting Bullying Online</a:t>
            </a:r>
          </a:p>
        </p:txBody>
      </p:sp>
      <p:sp>
        <p:nvSpPr>
          <p:cNvPr id="9" name="TextBox 9"/>
          <p:cNvSpPr txBox="1"/>
          <p:nvPr/>
        </p:nvSpPr>
        <p:spPr>
          <a:xfrm>
            <a:off x="1480514" y="3455095"/>
            <a:ext cx="15326971" cy="4562864"/>
          </a:xfrm>
          <a:prstGeom prst="rect">
            <a:avLst/>
          </a:prstGeom>
        </p:spPr>
        <p:txBody>
          <a:bodyPr lIns="0" tIns="0" rIns="0" bIns="0" rtlCol="0" anchor="t">
            <a:spAutoFit/>
          </a:bodyPr>
          <a:lstStyle/>
          <a:p>
            <a:pPr>
              <a:lnSpc>
                <a:spcPts val="3899"/>
              </a:lnSpc>
            </a:pPr>
            <a:r>
              <a:rPr lang="en-US" sz="2999">
                <a:solidFill>
                  <a:srgbClr val="303030"/>
                </a:solidFill>
                <a:latin typeface="Agrandir Tight Bold"/>
              </a:rPr>
              <a:t>Bullying Dilemma:</a:t>
            </a:r>
          </a:p>
          <a:p>
            <a:pPr>
              <a:lnSpc>
                <a:spcPts val="780"/>
              </a:lnSpc>
            </a:pPr>
            <a:endParaRPr lang="en-US" sz="2999">
              <a:solidFill>
                <a:srgbClr val="303030"/>
              </a:solidFill>
              <a:latin typeface="Agrandir Tight Bold"/>
            </a:endParaRPr>
          </a:p>
          <a:p>
            <a:pPr>
              <a:lnSpc>
                <a:spcPts val="3899"/>
              </a:lnSpc>
            </a:pPr>
            <a:r>
              <a:rPr lang="en-US" sz="2999">
                <a:solidFill>
                  <a:srgbClr val="303030"/>
                </a:solidFill>
                <a:latin typeface="Agrandir Tight"/>
              </a:rPr>
              <a:t>Aifric sees lots of messages about her in a WhatsApp group chat that don’t name her</a:t>
            </a:r>
          </a:p>
          <a:p>
            <a:pPr>
              <a:lnSpc>
                <a:spcPts val="3899"/>
              </a:lnSpc>
            </a:pPr>
            <a:r>
              <a:rPr lang="en-US" sz="2999">
                <a:solidFill>
                  <a:srgbClr val="303030"/>
                </a:solidFill>
                <a:latin typeface="Agrandir Tight"/>
              </a:rPr>
              <a:t>but it is obvious they are talking about an embarrassing moment that happened to her in class earlier that day.</a:t>
            </a: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p:txBody>
      </p:sp>
      <p:grpSp>
        <p:nvGrpSpPr>
          <p:cNvPr id="10" name="Group 10"/>
          <p:cNvGrpSpPr/>
          <p:nvPr/>
        </p:nvGrpSpPr>
        <p:grpSpPr>
          <a:xfrm>
            <a:off x="1028700" y="6324025"/>
            <a:ext cx="16230600" cy="3080204"/>
            <a:chOff x="0" y="0"/>
            <a:chExt cx="4274726" cy="811247"/>
          </a:xfrm>
        </p:grpSpPr>
        <p:sp>
          <p:nvSpPr>
            <p:cNvPr id="11" name="Freeform 11"/>
            <p:cNvSpPr/>
            <p:nvPr/>
          </p:nvSpPr>
          <p:spPr>
            <a:xfrm>
              <a:off x="0" y="0"/>
              <a:ext cx="4274726" cy="811247"/>
            </a:xfrm>
            <a:custGeom>
              <a:avLst/>
              <a:gdLst/>
              <a:ahLst/>
              <a:cxnLst/>
              <a:rect l="l" t="t" r="r" b="b"/>
              <a:pathLst>
                <a:path w="4274726" h="811247">
                  <a:moveTo>
                    <a:pt x="24327" y="0"/>
                  </a:moveTo>
                  <a:lnTo>
                    <a:pt x="4250399" y="0"/>
                  </a:lnTo>
                  <a:cubicBezTo>
                    <a:pt x="4263834" y="0"/>
                    <a:pt x="4274726" y="10891"/>
                    <a:pt x="4274726" y="24327"/>
                  </a:cubicBezTo>
                  <a:lnTo>
                    <a:pt x="4274726" y="786920"/>
                  </a:lnTo>
                  <a:cubicBezTo>
                    <a:pt x="4274726" y="793372"/>
                    <a:pt x="4272163" y="799560"/>
                    <a:pt x="4267601" y="804122"/>
                  </a:cubicBezTo>
                  <a:cubicBezTo>
                    <a:pt x="4263039" y="808684"/>
                    <a:pt x="4256851" y="811247"/>
                    <a:pt x="4250399" y="811247"/>
                  </a:cubicBezTo>
                  <a:lnTo>
                    <a:pt x="24327" y="811247"/>
                  </a:lnTo>
                  <a:cubicBezTo>
                    <a:pt x="10891" y="811247"/>
                    <a:pt x="0" y="800356"/>
                    <a:pt x="0" y="786920"/>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12" name="TextBox 12"/>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3" name="TextBox 13"/>
          <p:cNvSpPr txBox="1"/>
          <p:nvPr/>
        </p:nvSpPr>
        <p:spPr>
          <a:xfrm>
            <a:off x="1480514" y="6590725"/>
            <a:ext cx="15326971" cy="4476750"/>
          </a:xfrm>
          <a:prstGeom prst="rect">
            <a:avLst/>
          </a:prstGeom>
        </p:spPr>
        <p:txBody>
          <a:bodyPr lIns="0" tIns="0" rIns="0" bIns="0" rtlCol="0" anchor="t">
            <a:spAutoFit/>
          </a:bodyPr>
          <a:lstStyle/>
          <a:p>
            <a:pPr>
              <a:lnSpc>
                <a:spcPts val="3900"/>
              </a:lnSpc>
            </a:pPr>
            <a:r>
              <a:rPr lang="en-US" sz="3000">
                <a:solidFill>
                  <a:srgbClr val="303030"/>
                </a:solidFill>
                <a:latin typeface="Agrandir Tight Bold"/>
              </a:rPr>
              <a:t>Discuss:</a:t>
            </a:r>
          </a:p>
          <a:p>
            <a:pPr>
              <a:lnSpc>
                <a:spcPts val="3900"/>
              </a:lnSpc>
            </a:pPr>
            <a:r>
              <a:rPr lang="en-US" sz="3000">
                <a:solidFill>
                  <a:srgbClr val="303030"/>
                </a:solidFill>
                <a:latin typeface="Agrandir Tight"/>
              </a:rPr>
              <a:t>• What action can be taken?</a:t>
            </a:r>
          </a:p>
          <a:p>
            <a:pPr>
              <a:lnSpc>
                <a:spcPts val="3900"/>
              </a:lnSpc>
            </a:pPr>
            <a:r>
              <a:rPr lang="en-US" sz="3000">
                <a:solidFill>
                  <a:srgbClr val="303030"/>
                </a:solidFill>
                <a:latin typeface="Agrandir Tight"/>
              </a:rPr>
              <a:t>• Should this incident be reported? If so, to who?</a:t>
            </a:r>
          </a:p>
          <a:p>
            <a:pPr>
              <a:lnSpc>
                <a:spcPts val="3900"/>
              </a:lnSpc>
            </a:pPr>
            <a:r>
              <a:rPr lang="en-US" sz="3000">
                <a:solidFill>
                  <a:srgbClr val="303030"/>
                </a:solidFill>
                <a:latin typeface="Agrandir Tight"/>
              </a:rPr>
              <a:t>• Where else, other than the app or platform used, should they report what’s happened?</a:t>
            </a:r>
          </a:p>
          <a:p>
            <a:pPr>
              <a:lnSpc>
                <a:spcPts val="3900"/>
              </a:lnSpc>
            </a:pPr>
            <a:r>
              <a:rPr lang="en-US" sz="3000">
                <a:solidFill>
                  <a:srgbClr val="303030"/>
                </a:solidFill>
                <a:latin typeface="Agrandir Tight"/>
              </a:rPr>
              <a:t>• Where can the target get support and help?</a:t>
            </a:r>
          </a:p>
          <a:p>
            <a:pPr>
              <a:lnSpc>
                <a:spcPts val="351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3258932"/>
            <a:ext cx="16230600" cy="2459383"/>
            <a:chOff x="0" y="0"/>
            <a:chExt cx="4274726" cy="647739"/>
          </a:xfrm>
        </p:grpSpPr>
        <p:sp>
          <p:nvSpPr>
            <p:cNvPr id="6" name="Freeform 6"/>
            <p:cNvSpPr/>
            <p:nvPr/>
          </p:nvSpPr>
          <p:spPr>
            <a:xfrm>
              <a:off x="0" y="0"/>
              <a:ext cx="4274726" cy="647739"/>
            </a:xfrm>
            <a:custGeom>
              <a:avLst/>
              <a:gdLst/>
              <a:ahLst/>
              <a:cxnLst/>
              <a:rect l="l" t="t" r="r" b="b"/>
              <a:pathLst>
                <a:path w="4274726" h="647739">
                  <a:moveTo>
                    <a:pt x="24327" y="0"/>
                  </a:moveTo>
                  <a:lnTo>
                    <a:pt x="4250399" y="0"/>
                  </a:lnTo>
                  <a:cubicBezTo>
                    <a:pt x="4263834" y="0"/>
                    <a:pt x="4274726" y="10891"/>
                    <a:pt x="4274726" y="24327"/>
                  </a:cubicBezTo>
                  <a:lnTo>
                    <a:pt x="4274726" y="623412"/>
                  </a:lnTo>
                  <a:cubicBezTo>
                    <a:pt x="4274726" y="629864"/>
                    <a:pt x="4272163" y="636051"/>
                    <a:pt x="4267601" y="640614"/>
                  </a:cubicBezTo>
                  <a:cubicBezTo>
                    <a:pt x="4263039" y="645176"/>
                    <a:pt x="4256851" y="647739"/>
                    <a:pt x="4250399" y="647739"/>
                  </a:cubicBezTo>
                  <a:lnTo>
                    <a:pt x="24327" y="647739"/>
                  </a:lnTo>
                  <a:cubicBezTo>
                    <a:pt x="10891" y="647739"/>
                    <a:pt x="0" y="636847"/>
                    <a:pt x="0" y="623412"/>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1: Reporting Bullying Online</a:t>
            </a:r>
          </a:p>
        </p:txBody>
      </p:sp>
      <p:sp>
        <p:nvSpPr>
          <p:cNvPr id="9" name="TextBox 9"/>
          <p:cNvSpPr txBox="1"/>
          <p:nvPr/>
        </p:nvSpPr>
        <p:spPr>
          <a:xfrm>
            <a:off x="1480514" y="3455095"/>
            <a:ext cx="15326971" cy="4562864"/>
          </a:xfrm>
          <a:prstGeom prst="rect">
            <a:avLst/>
          </a:prstGeom>
        </p:spPr>
        <p:txBody>
          <a:bodyPr lIns="0" tIns="0" rIns="0" bIns="0" rtlCol="0" anchor="t">
            <a:spAutoFit/>
          </a:bodyPr>
          <a:lstStyle/>
          <a:p>
            <a:pPr>
              <a:lnSpc>
                <a:spcPts val="3899"/>
              </a:lnSpc>
            </a:pPr>
            <a:r>
              <a:rPr lang="en-US" sz="2999">
                <a:solidFill>
                  <a:srgbClr val="303030"/>
                </a:solidFill>
                <a:latin typeface="Agrandir Tight Bold"/>
              </a:rPr>
              <a:t>Bullying Dilemma:</a:t>
            </a:r>
          </a:p>
          <a:p>
            <a:pPr>
              <a:lnSpc>
                <a:spcPts val="780"/>
              </a:lnSpc>
            </a:pPr>
            <a:endParaRPr lang="en-US" sz="2999">
              <a:solidFill>
                <a:srgbClr val="303030"/>
              </a:solidFill>
              <a:latin typeface="Agrandir Tight Bold"/>
            </a:endParaRPr>
          </a:p>
          <a:p>
            <a:pPr>
              <a:lnSpc>
                <a:spcPts val="3899"/>
              </a:lnSpc>
            </a:pPr>
            <a:r>
              <a:rPr lang="en-US" sz="2999">
                <a:solidFill>
                  <a:srgbClr val="303030"/>
                </a:solidFill>
                <a:latin typeface="Agrandir Tight"/>
              </a:rPr>
              <a:t>Jasmine realises she has been left out of a shopping trip that she and her friends had arranged to go on when she sees them out together on SnapChat without inviting her.</a:t>
            </a: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a:p>
            <a:pPr>
              <a:lnSpc>
                <a:spcPts val="3899"/>
              </a:lnSpc>
            </a:pPr>
            <a:endParaRPr lang="en-US" sz="2999">
              <a:solidFill>
                <a:srgbClr val="303030"/>
              </a:solidFill>
              <a:latin typeface="Agrandir Tight"/>
            </a:endParaRPr>
          </a:p>
        </p:txBody>
      </p:sp>
      <p:grpSp>
        <p:nvGrpSpPr>
          <p:cNvPr id="10" name="Group 10"/>
          <p:cNvGrpSpPr/>
          <p:nvPr/>
        </p:nvGrpSpPr>
        <p:grpSpPr>
          <a:xfrm>
            <a:off x="1028700" y="6324025"/>
            <a:ext cx="16230600" cy="3080204"/>
            <a:chOff x="0" y="0"/>
            <a:chExt cx="4274726" cy="811247"/>
          </a:xfrm>
        </p:grpSpPr>
        <p:sp>
          <p:nvSpPr>
            <p:cNvPr id="11" name="Freeform 11"/>
            <p:cNvSpPr/>
            <p:nvPr/>
          </p:nvSpPr>
          <p:spPr>
            <a:xfrm>
              <a:off x="0" y="0"/>
              <a:ext cx="4274726" cy="811247"/>
            </a:xfrm>
            <a:custGeom>
              <a:avLst/>
              <a:gdLst/>
              <a:ahLst/>
              <a:cxnLst/>
              <a:rect l="l" t="t" r="r" b="b"/>
              <a:pathLst>
                <a:path w="4274726" h="811247">
                  <a:moveTo>
                    <a:pt x="24327" y="0"/>
                  </a:moveTo>
                  <a:lnTo>
                    <a:pt x="4250399" y="0"/>
                  </a:lnTo>
                  <a:cubicBezTo>
                    <a:pt x="4263834" y="0"/>
                    <a:pt x="4274726" y="10891"/>
                    <a:pt x="4274726" y="24327"/>
                  </a:cubicBezTo>
                  <a:lnTo>
                    <a:pt x="4274726" y="786920"/>
                  </a:lnTo>
                  <a:cubicBezTo>
                    <a:pt x="4274726" y="793372"/>
                    <a:pt x="4272163" y="799560"/>
                    <a:pt x="4267601" y="804122"/>
                  </a:cubicBezTo>
                  <a:cubicBezTo>
                    <a:pt x="4263039" y="808684"/>
                    <a:pt x="4256851" y="811247"/>
                    <a:pt x="4250399" y="811247"/>
                  </a:cubicBezTo>
                  <a:lnTo>
                    <a:pt x="24327" y="811247"/>
                  </a:lnTo>
                  <a:cubicBezTo>
                    <a:pt x="10891" y="811247"/>
                    <a:pt x="0" y="800356"/>
                    <a:pt x="0" y="786920"/>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12" name="TextBox 12"/>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3" name="TextBox 13"/>
          <p:cNvSpPr txBox="1"/>
          <p:nvPr/>
        </p:nvSpPr>
        <p:spPr>
          <a:xfrm>
            <a:off x="1480514" y="6590725"/>
            <a:ext cx="15326971" cy="4476750"/>
          </a:xfrm>
          <a:prstGeom prst="rect">
            <a:avLst/>
          </a:prstGeom>
        </p:spPr>
        <p:txBody>
          <a:bodyPr lIns="0" tIns="0" rIns="0" bIns="0" rtlCol="0" anchor="t">
            <a:spAutoFit/>
          </a:bodyPr>
          <a:lstStyle/>
          <a:p>
            <a:pPr>
              <a:lnSpc>
                <a:spcPts val="3900"/>
              </a:lnSpc>
            </a:pPr>
            <a:r>
              <a:rPr lang="en-US" sz="3000">
                <a:solidFill>
                  <a:srgbClr val="303030"/>
                </a:solidFill>
                <a:latin typeface="Agrandir Tight Bold"/>
              </a:rPr>
              <a:t>Discuss:</a:t>
            </a:r>
          </a:p>
          <a:p>
            <a:pPr>
              <a:lnSpc>
                <a:spcPts val="3900"/>
              </a:lnSpc>
            </a:pPr>
            <a:r>
              <a:rPr lang="en-US" sz="3000">
                <a:solidFill>
                  <a:srgbClr val="303030"/>
                </a:solidFill>
                <a:latin typeface="Agrandir Tight"/>
              </a:rPr>
              <a:t>• What action can be taken?</a:t>
            </a:r>
          </a:p>
          <a:p>
            <a:pPr>
              <a:lnSpc>
                <a:spcPts val="3900"/>
              </a:lnSpc>
            </a:pPr>
            <a:r>
              <a:rPr lang="en-US" sz="3000">
                <a:solidFill>
                  <a:srgbClr val="303030"/>
                </a:solidFill>
                <a:latin typeface="Agrandir Tight"/>
              </a:rPr>
              <a:t>• Should this incident be reported? If so, to who?</a:t>
            </a:r>
          </a:p>
          <a:p>
            <a:pPr>
              <a:lnSpc>
                <a:spcPts val="3900"/>
              </a:lnSpc>
            </a:pPr>
            <a:r>
              <a:rPr lang="en-US" sz="3000">
                <a:solidFill>
                  <a:srgbClr val="303030"/>
                </a:solidFill>
                <a:latin typeface="Agrandir Tight"/>
              </a:rPr>
              <a:t>• Where else, other than the app or platform used, should they report what’s happened?</a:t>
            </a:r>
          </a:p>
          <a:p>
            <a:pPr>
              <a:lnSpc>
                <a:spcPts val="3900"/>
              </a:lnSpc>
            </a:pPr>
            <a:r>
              <a:rPr lang="en-US" sz="3000">
                <a:solidFill>
                  <a:srgbClr val="303030"/>
                </a:solidFill>
                <a:latin typeface="Agrandir Tight"/>
              </a:rPr>
              <a:t>• Where can the target get support and help?</a:t>
            </a:r>
          </a:p>
          <a:p>
            <a:pPr>
              <a:lnSpc>
                <a:spcPts val="351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a:p>
            <a:pPr>
              <a:lnSpc>
                <a:spcPts val="3900"/>
              </a:lnSpc>
            </a:pPr>
            <a:endParaRPr lang="en-US" sz="3000">
              <a:solidFill>
                <a:srgbClr val="303030"/>
              </a:solidFill>
              <a:latin typeface="Agrandir T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170FF">
                <a:alpha val="100000"/>
              </a:srgbClr>
            </a:gs>
            <a:gs pos="100000">
              <a:srgbClr val="FF66C4">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2975798" y="3121369"/>
            <a:ext cx="5039523" cy="6772351"/>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1181" r="-1181"/>
              </a:stretch>
            </a:blipFill>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F2945"/>
            </a:solidFill>
          </p:spPr>
        </p:sp>
      </p:grpSp>
      <p:grpSp>
        <p:nvGrpSpPr>
          <p:cNvPr id="8" name="Group 8"/>
          <p:cNvGrpSpPr>
            <a:grpSpLocks noChangeAspect="1"/>
          </p:cNvGrpSpPr>
          <p:nvPr/>
        </p:nvGrpSpPr>
        <p:grpSpPr>
          <a:xfrm>
            <a:off x="10439400" y="3121369"/>
            <a:ext cx="5039523" cy="6772351"/>
            <a:chOff x="0" y="0"/>
            <a:chExt cx="3663950" cy="4923790"/>
          </a:xfrm>
        </p:grpSpPr>
        <p:sp>
          <p:nvSpPr>
            <p:cNvPr id="9" name="Freeform 9"/>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1724" r="-1724"/>
              </a:stretch>
            </a:blipFill>
          </p:spPr>
        </p:sp>
        <p:sp>
          <p:nvSpPr>
            <p:cNvPr id="10" name="Freeform 10"/>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F2945"/>
            </a:solidFill>
          </p:spPr>
        </p:sp>
      </p:grpSp>
      <p:sp>
        <p:nvSpPr>
          <p:cNvPr id="11" name="TextBox 11"/>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 Reporting Bullying Online FAQ</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8C52FF">
                    <a:alpha val="100000"/>
                  </a:srgbClr>
                </a:gs>
                <a:gs pos="100000">
                  <a:srgbClr val="5CE1E6">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19036" y="436405"/>
            <a:ext cx="16478590" cy="1950136"/>
            <a:chOff x="0" y="0"/>
            <a:chExt cx="4340040" cy="513616"/>
          </a:xfrm>
        </p:grpSpPr>
        <p:sp>
          <p:nvSpPr>
            <p:cNvPr id="6" name="Freeform 6"/>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FFFFF"/>
            </a:solidFill>
            <a:ln w="28575" cap="rnd">
              <a:solidFill>
                <a:srgbClr val="303030"/>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Freeform 8"/>
          <p:cNvSpPr/>
          <p:nvPr/>
        </p:nvSpPr>
        <p:spPr>
          <a:xfrm>
            <a:off x="1028700" y="2745084"/>
            <a:ext cx="5434281" cy="6982982"/>
          </a:xfrm>
          <a:custGeom>
            <a:avLst/>
            <a:gdLst/>
            <a:ahLst/>
            <a:cxnLst/>
            <a:rect l="l" t="t" r="r" b="b"/>
            <a:pathLst>
              <a:path w="5434281" h="6982982">
                <a:moveTo>
                  <a:pt x="0" y="0"/>
                </a:moveTo>
                <a:lnTo>
                  <a:pt x="5434281" y="0"/>
                </a:lnTo>
                <a:lnTo>
                  <a:pt x="5434281" y="6982983"/>
                </a:lnTo>
                <a:lnTo>
                  <a:pt x="0" y="6982983"/>
                </a:lnTo>
                <a:lnTo>
                  <a:pt x="0" y="0"/>
                </a:lnTo>
                <a:close/>
              </a:path>
            </a:pathLst>
          </a:custGeom>
          <a:blipFill>
            <a:blip r:embed="rId3"/>
            <a:stretch>
              <a:fillRect/>
            </a:stretch>
          </a:blipFill>
          <a:ln w="28575" cap="sq">
            <a:solidFill>
              <a:srgbClr val="000000"/>
            </a:solidFill>
            <a:prstDash val="solid"/>
            <a:miter/>
          </a:ln>
        </p:spPr>
      </p:sp>
      <p:sp>
        <p:nvSpPr>
          <p:cNvPr id="9" name="Freeform 9"/>
          <p:cNvSpPr/>
          <p:nvPr/>
        </p:nvSpPr>
        <p:spPr>
          <a:xfrm>
            <a:off x="8304822" y="2745084"/>
            <a:ext cx="9182767" cy="6982982"/>
          </a:xfrm>
          <a:custGeom>
            <a:avLst/>
            <a:gdLst/>
            <a:ahLst/>
            <a:cxnLst/>
            <a:rect l="l" t="t" r="r" b="b"/>
            <a:pathLst>
              <a:path w="9182767" h="6982982">
                <a:moveTo>
                  <a:pt x="0" y="0"/>
                </a:moveTo>
                <a:lnTo>
                  <a:pt x="9182767" y="0"/>
                </a:lnTo>
                <a:lnTo>
                  <a:pt x="9182767" y="6982983"/>
                </a:lnTo>
                <a:lnTo>
                  <a:pt x="0" y="6982983"/>
                </a:lnTo>
                <a:lnTo>
                  <a:pt x="0" y="0"/>
                </a:lnTo>
                <a:close/>
              </a:path>
            </a:pathLst>
          </a:custGeom>
          <a:blipFill>
            <a:blip r:embed="rId4"/>
            <a:stretch>
              <a:fillRect/>
            </a:stretch>
          </a:blipFill>
          <a:ln w="38100" cap="sq">
            <a:solidFill>
              <a:srgbClr val="000000"/>
            </a:solidFill>
            <a:prstDash val="solid"/>
            <a:miter/>
          </a:ln>
        </p:spPr>
      </p:sp>
      <p:sp>
        <p:nvSpPr>
          <p:cNvPr id="10" name="TextBox 10"/>
          <p:cNvSpPr txBox="1"/>
          <p:nvPr/>
        </p:nvSpPr>
        <p:spPr>
          <a:xfrm>
            <a:off x="1472857" y="843148"/>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Examining the Policies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43180" y="0"/>
                  </a:moveTo>
                  <a:lnTo>
                    <a:pt x="2365116" y="0"/>
                  </a:lnTo>
                  <a:cubicBezTo>
                    <a:pt x="2388964" y="0"/>
                    <a:pt x="2408296" y="19332"/>
                    <a:pt x="2408296" y="43180"/>
                  </a:cubicBezTo>
                  <a:lnTo>
                    <a:pt x="2408296" y="2666153"/>
                  </a:lnTo>
                  <a:cubicBezTo>
                    <a:pt x="2408296" y="2677605"/>
                    <a:pt x="2403747" y="2688588"/>
                    <a:pt x="2395649" y="2696686"/>
                  </a:cubicBezTo>
                  <a:cubicBezTo>
                    <a:pt x="2387551" y="2704784"/>
                    <a:pt x="2376568" y="2709333"/>
                    <a:pt x="2365116" y="2709333"/>
                  </a:cubicBezTo>
                  <a:lnTo>
                    <a:pt x="43180" y="2709333"/>
                  </a:lnTo>
                  <a:cubicBezTo>
                    <a:pt x="19332" y="2709333"/>
                    <a:pt x="0" y="2690001"/>
                    <a:pt x="0" y="2666153"/>
                  </a:cubicBezTo>
                  <a:lnTo>
                    <a:pt x="0" y="43180"/>
                  </a:lnTo>
                  <a:cubicBezTo>
                    <a:pt x="0" y="19332"/>
                    <a:pt x="19332" y="0"/>
                    <a:pt x="43180" y="0"/>
                  </a:cubicBezTo>
                  <a:close/>
                </a:path>
              </a:pathLst>
            </a:custGeom>
            <a:solidFill>
              <a:srgbClr val="BCACF6"/>
            </a:soli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7259300" y="0"/>
            <a:ext cx="1028700" cy="10287000"/>
            <a:chOff x="0" y="0"/>
            <a:chExt cx="270933" cy="2709333"/>
          </a:xfrm>
        </p:grpSpPr>
        <p:sp>
          <p:nvSpPr>
            <p:cNvPr id="6" name="Freeform 6"/>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BCACF6"/>
            </a:solidFill>
          </p:spPr>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8" name="Group 8"/>
          <p:cNvGrpSpPr>
            <a:grpSpLocks noChangeAspect="1"/>
          </p:cNvGrpSpPr>
          <p:nvPr/>
        </p:nvGrpSpPr>
        <p:grpSpPr>
          <a:xfrm>
            <a:off x="13716000" y="1196031"/>
            <a:ext cx="3729497" cy="3854327"/>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7161" r="-76578"/>
              </a:stretch>
            </a:blipFill>
          </p:spPr>
        </p:sp>
      </p:grpSp>
      <p:grpSp>
        <p:nvGrpSpPr>
          <p:cNvPr id="10" name="Group 10"/>
          <p:cNvGrpSpPr>
            <a:grpSpLocks noChangeAspect="1"/>
          </p:cNvGrpSpPr>
          <p:nvPr/>
        </p:nvGrpSpPr>
        <p:grpSpPr>
          <a:xfrm>
            <a:off x="9986503" y="5236642"/>
            <a:ext cx="3729497" cy="3854327"/>
            <a:chOff x="0" y="0"/>
            <a:chExt cx="6362700" cy="6575666"/>
          </a:xfrm>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3795" r="-23795"/>
              </a:stretch>
            </a:blipFill>
          </p:spPr>
        </p:sp>
      </p:grpSp>
      <p:sp>
        <p:nvSpPr>
          <p:cNvPr id="12" name="Freeform 12"/>
          <p:cNvSpPr/>
          <p:nvPr/>
        </p:nvSpPr>
        <p:spPr>
          <a:xfrm>
            <a:off x="11084587" y="2700634"/>
            <a:ext cx="1248180" cy="1248180"/>
          </a:xfrm>
          <a:custGeom>
            <a:avLst/>
            <a:gdLst/>
            <a:ahLst/>
            <a:cxnLst/>
            <a:rect l="l" t="t" r="r" b="b"/>
            <a:pathLst>
              <a:path w="1248180" h="1248180">
                <a:moveTo>
                  <a:pt x="0" y="0"/>
                </a:moveTo>
                <a:lnTo>
                  <a:pt x="1248180" y="0"/>
                </a:lnTo>
                <a:lnTo>
                  <a:pt x="1248180" y="1248179"/>
                </a:lnTo>
                <a:lnTo>
                  <a:pt x="0" y="124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flipH="1">
            <a:off x="14542436" y="8230345"/>
            <a:ext cx="3745564" cy="2056655"/>
          </a:xfrm>
          <a:custGeom>
            <a:avLst/>
            <a:gdLst/>
            <a:ahLst/>
            <a:cxnLst/>
            <a:rect l="l" t="t" r="r" b="b"/>
            <a:pathLst>
              <a:path w="3745564" h="2056655">
                <a:moveTo>
                  <a:pt x="3745564" y="0"/>
                </a:moveTo>
                <a:lnTo>
                  <a:pt x="0" y="0"/>
                </a:lnTo>
                <a:lnTo>
                  <a:pt x="0" y="2056655"/>
                </a:lnTo>
                <a:lnTo>
                  <a:pt x="3745564" y="2056655"/>
                </a:lnTo>
                <a:lnTo>
                  <a:pt x="3745564"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1044722" y="517166"/>
            <a:ext cx="5550568" cy="1023069"/>
            <a:chOff x="0" y="0"/>
            <a:chExt cx="7400757" cy="1364092"/>
          </a:xfrm>
        </p:grpSpPr>
        <p:grpSp>
          <p:nvGrpSpPr>
            <p:cNvPr id="15" name="Group 15"/>
            <p:cNvGrpSpPr/>
            <p:nvPr/>
          </p:nvGrpSpPr>
          <p:grpSpPr>
            <a:xfrm>
              <a:off x="0" y="0"/>
              <a:ext cx="7400757" cy="1364092"/>
              <a:chOff x="0" y="0"/>
              <a:chExt cx="1461878" cy="269450"/>
            </a:xfrm>
          </p:grpSpPr>
          <p:sp>
            <p:nvSpPr>
              <p:cNvPr id="16" name="Freeform 16"/>
              <p:cNvSpPr/>
              <p:nvPr/>
            </p:nvSpPr>
            <p:spPr>
              <a:xfrm>
                <a:off x="0" y="0"/>
                <a:ext cx="1461878" cy="269450"/>
              </a:xfrm>
              <a:custGeom>
                <a:avLst/>
                <a:gdLst/>
                <a:ahLst/>
                <a:cxnLst/>
                <a:rect l="l" t="t" r="r" b="b"/>
                <a:pathLst>
                  <a:path w="1461878" h="269450">
                    <a:moveTo>
                      <a:pt x="71135" y="0"/>
                    </a:moveTo>
                    <a:lnTo>
                      <a:pt x="1390743" y="0"/>
                    </a:lnTo>
                    <a:cubicBezTo>
                      <a:pt x="1409609" y="0"/>
                      <a:pt x="1427703" y="7495"/>
                      <a:pt x="1441043" y="20835"/>
                    </a:cubicBezTo>
                    <a:cubicBezTo>
                      <a:pt x="1454384" y="34175"/>
                      <a:pt x="1461878" y="52269"/>
                      <a:pt x="1461878" y="71135"/>
                    </a:cubicBezTo>
                    <a:lnTo>
                      <a:pt x="1461878" y="198316"/>
                    </a:lnTo>
                    <a:cubicBezTo>
                      <a:pt x="1461878" y="217182"/>
                      <a:pt x="1454384" y="235275"/>
                      <a:pt x="1441043" y="248615"/>
                    </a:cubicBezTo>
                    <a:cubicBezTo>
                      <a:pt x="1427703" y="261956"/>
                      <a:pt x="1409609" y="269450"/>
                      <a:pt x="1390743" y="269450"/>
                    </a:cubicBezTo>
                    <a:lnTo>
                      <a:pt x="71135" y="269450"/>
                    </a:lnTo>
                    <a:cubicBezTo>
                      <a:pt x="52269" y="269450"/>
                      <a:pt x="34175" y="261956"/>
                      <a:pt x="20835" y="248615"/>
                    </a:cubicBezTo>
                    <a:cubicBezTo>
                      <a:pt x="7495" y="235275"/>
                      <a:pt x="0" y="217182"/>
                      <a:pt x="0" y="198316"/>
                    </a:cubicBezTo>
                    <a:lnTo>
                      <a:pt x="0" y="71135"/>
                    </a:lnTo>
                    <a:cubicBezTo>
                      <a:pt x="0" y="52269"/>
                      <a:pt x="7495" y="34175"/>
                      <a:pt x="20835" y="20835"/>
                    </a:cubicBezTo>
                    <a:cubicBezTo>
                      <a:pt x="34175" y="7495"/>
                      <a:pt x="52269" y="0"/>
                      <a:pt x="71135" y="0"/>
                    </a:cubicBezTo>
                    <a:close/>
                  </a:path>
                </a:pathLst>
              </a:custGeom>
              <a:solidFill>
                <a:srgbClr val="303030"/>
              </a:solidFill>
              <a:ln w="28575" cap="rnd">
                <a:solidFill>
                  <a:srgbClr val="FFFFFF"/>
                </a:solidFill>
                <a:prstDash val="solid"/>
                <a:round/>
              </a:ln>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grpSp>
          <p:nvGrpSpPr>
            <p:cNvPr id="18" name="Group 18"/>
            <p:cNvGrpSpPr/>
            <p:nvPr/>
          </p:nvGrpSpPr>
          <p:grpSpPr>
            <a:xfrm>
              <a:off x="224062" y="169812"/>
              <a:ext cx="1024468" cy="10244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0" name="TextBox 20"/>
              <p:cNvSpPr txBox="1"/>
              <p:nvPr/>
            </p:nvSpPr>
            <p:spPr>
              <a:xfrm>
                <a:off x="76200" y="57150"/>
                <a:ext cx="660400" cy="679450"/>
              </a:xfrm>
              <a:prstGeom prst="rect">
                <a:avLst/>
              </a:prstGeom>
            </p:spPr>
            <p:txBody>
              <a:bodyPr lIns="50800" tIns="50800" rIns="50800" bIns="50800" rtlCol="0" anchor="ctr"/>
              <a:lstStyle/>
              <a:p>
                <a:pPr algn="ctr">
                  <a:lnSpc>
                    <a:spcPts val="1800"/>
                  </a:lnSpc>
                </a:pPr>
                <a:endParaRPr/>
              </a:p>
            </p:txBody>
          </p:sp>
        </p:grpSp>
        <p:sp>
          <p:nvSpPr>
            <p:cNvPr id="21" name="Freeform 21"/>
            <p:cNvSpPr/>
            <p:nvPr/>
          </p:nvSpPr>
          <p:spPr>
            <a:xfrm>
              <a:off x="598829" y="544580"/>
              <a:ext cx="274932" cy="274932"/>
            </a:xfrm>
            <a:custGeom>
              <a:avLst/>
              <a:gdLst/>
              <a:ahLst/>
              <a:cxnLst/>
              <a:rect l="l" t="t" r="r" b="b"/>
              <a:pathLst>
                <a:path w="274932" h="274932">
                  <a:moveTo>
                    <a:pt x="0" y="0"/>
                  </a:moveTo>
                  <a:lnTo>
                    <a:pt x="274933" y="0"/>
                  </a:lnTo>
                  <a:lnTo>
                    <a:pt x="274933" y="274932"/>
                  </a:lnTo>
                  <a:lnTo>
                    <a:pt x="0" y="27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1750418" y="454504"/>
              <a:ext cx="5487657" cy="686434"/>
            </a:xfrm>
            <a:prstGeom prst="rect">
              <a:avLst/>
            </a:prstGeom>
          </p:spPr>
          <p:txBody>
            <a:bodyPr lIns="0" tIns="0" rIns="0" bIns="0" rtlCol="0" anchor="t">
              <a:spAutoFit/>
            </a:bodyPr>
            <a:lstStyle/>
            <a:p>
              <a:pPr>
                <a:lnSpc>
                  <a:spcPts val="3299"/>
                </a:lnSpc>
                <a:spcBef>
                  <a:spcPct val="0"/>
                </a:spcBef>
              </a:pPr>
              <a:r>
                <a:rPr lang="en-US" sz="3299" spc="39">
                  <a:solidFill>
                    <a:srgbClr val="FFFFFF"/>
                  </a:solidFill>
                  <a:latin typeface="Agrandir Tight"/>
                </a:rPr>
                <a:t>Activity 3</a:t>
              </a:r>
            </a:p>
          </p:txBody>
        </p:sp>
      </p:grpSp>
      <p:sp>
        <p:nvSpPr>
          <p:cNvPr id="23" name="TextBox 23"/>
          <p:cNvSpPr txBox="1"/>
          <p:nvPr/>
        </p:nvSpPr>
        <p:spPr>
          <a:xfrm>
            <a:off x="1028700" y="1561576"/>
            <a:ext cx="9609488" cy="1446530"/>
          </a:xfrm>
          <a:prstGeom prst="rect">
            <a:avLst/>
          </a:prstGeom>
        </p:spPr>
        <p:txBody>
          <a:bodyPr lIns="0" tIns="0" rIns="0" bIns="0" rtlCol="0" anchor="t">
            <a:spAutoFit/>
          </a:bodyPr>
          <a:lstStyle/>
          <a:p>
            <a:pPr>
              <a:lnSpc>
                <a:spcPts val="9879"/>
              </a:lnSpc>
            </a:pPr>
            <a:r>
              <a:rPr lang="en-US" sz="7599">
                <a:solidFill>
                  <a:srgbClr val="303030"/>
                </a:solidFill>
                <a:latin typeface="Agrandir Tight Medium"/>
              </a:rPr>
              <a:t>Reflection Journal</a:t>
            </a:r>
          </a:p>
        </p:txBody>
      </p:sp>
      <p:sp>
        <p:nvSpPr>
          <p:cNvPr id="24" name="TextBox 24"/>
          <p:cNvSpPr txBox="1"/>
          <p:nvPr/>
        </p:nvSpPr>
        <p:spPr>
          <a:xfrm>
            <a:off x="1044722" y="3377313"/>
            <a:ext cx="6761248" cy="1038225"/>
          </a:xfrm>
          <a:prstGeom prst="rect">
            <a:avLst/>
          </a:prstGeom>
        </p:spPr>
        <p:txBody>
          <a:bodyPr lIns="0" tIns="0" rIns="0" bIns="0" rtlCol="0" anchor="t">
            <a:spAutoFit/>
          </a:bodyPr>
          <a:lstStyle/>
          <a:p>
            <a:pPr>
              <a:lnSpc>
                <a:spcPts val="3899"/>
              </a:lnSpc>
            </a:pPr>
            <a:r>
              <a:rPr lang="en-US" sz="2999" spc="71">
                <a:solidFill>
                  <a:srgbClr val="303030"/>
                </a:solidFill>
                <a:latin typeface="Agrandir Tight Ultra-Bold"/>
              </a:rPr>
              <a:t>Use the following reflection prompt to reflect on your learning…</a:t>
            </a:r>
          </a:p>
        </p:txBody>
      </p:sp>
      <p:sp>
        <p:nvSpPr>
          <p:cNvPr id="25" name="TextBox 25"/>
          <p:cNvSpPr txBox="1"/>
          <p:nvPr/>
        </p:nvSpPr>
        <p:spPr>
          <a:xfrm>
            <a:off x="1028700" y="4253614"/>
            <a:ext cx="7560542" cy="4011930"/>
          </a:xfrm>
          <a:prstGeom prst="rect">
            <a:avLst/>
          </a:prstGeom>
        </p:spPr>
        <p:txBody>
          <a:bodyPr lIns="0" tIns="0" rIns="0" bIns="0" rtlCol="0" anchor="t">
            <a:spAutoFit/>
          </a:bodyPr>
          <a:lstStyle/>
          <a:p>
            <a:pPr>
              <a:lnSpc>
                <a:spcPts val="4349"/>
              </a:lnSpc>
            </a:pPr>
            <a:endParaRPr/>
          </a:p>
          <a:p>
            <a:pPr>
              <a:lnSpc>
                <a:spcPts val="4499"/>
              </a:lnSpc>
            </a:pPr>
            <a:r>
              <a:rPr lang="en-US" sz="2999" spc="35">
                <a:solidFill>
                  <a:srgbClr val="303030"/>
                </a:solidFill>
                <a:latin typeface="Agrandir Tight"/>
              </a:rPr>
              <a:t>• I am more aware of…</a:t>
            </a:r>
          </a:p>
          <a:p>
            <a:pPr>
              <a:lnSpc>
                <a:spcPts val="4499"/>
              </a:lnSpc>
            </a:pPr>
            <a:r>
              <a:rPr lang="en-US" sz="2999" spc="35">
                <a:solidFill>
                  <a:srgbClr val="303030"/>
                </a:solidFill>
                <a:latin typeface="Agrandir Tight"/>
              </a:rPr>
              <a:t>• The most surprising thing from this lesson was…</a:t>
            </a:r>
          </a:p>
          <a:p>
            <a:pPr>
              <a:lnSpc>
                <a:spcPts val="4499"/>
              </a:lnSpc>
            </a:pPr>
            <a:r>
              <a:rPr lang="en-US" sz="2999" spc="35">
                <a:solidFill>
                  <a:srgbClr val="303030"/>
                </a:solidFill>
                <a:latin typeface="Agrandir Tight"/>
              </a:rPr>
              <a:t>• What are my next steps to help promote an antibullying culture in school?</a:t>
            </a:r>
          </a:p>
          <a:p>
            <a:pPr>
              <a:lnSpc>
                <a:spcPts val="4799"/>
              </a:lnSpc>
            </a:pPr>
            <a:endParaRPr lang="en-US" sz="2999" spc="35">
              <a:solidFill>
                <a:srgbClr val="303030"/>
              </a:solidFill>
              <a:latin typeface="Agrandir Tight"/>
            </a:endParaRPr>
          </a:p>
          <a:p>
            <a:pPr>
              <a:lnSpc>
                <a:spcPts val="4500"/>
              </a:lnSpc>
            </a:pPr>
            <a:endParaRPr lang="en-US" sz="2999" spc="35">
              <a:solidFill>
                <a:srgbClr val="303030"/>
              </a:solidFill>
              <a:latin typeface="Agrandir T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66C4">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2975798" y="3121369"/>
            <a:ext cx="5039523" cy="6772351"/>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1257" r="-1257"/>
              </a:stretch>
            </a:blipFill>
          </p:spPr>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F2945"/>
            </a:solidFill>
          </p:spPr>
        </p:sp>
      </p:grpSp>
      <p:grpSp>
        <p:nvGrpSpPr>
          <p:cNvPr id="8" name="Group 8"/>
          <p:cNvGrpSpPr>
            <a:grpSpLocks noChangeAspect="1"/>
          </p:cNvGrpSpPr>
          <p:nvPr/>
        </p:nvGrpSpPr>
        <p:grpSpPr>
          <a:xfrm>
            <a:off x="10439400" y="3121369"/>
            <a:ext cx="5039523" cy="6772351"/>
            <a:chOff x="0" y="0"/>
            <a:chExt cx="3663950" cy="4923790"/>
          </a:xfrm>
        </p:grpSpPr>
        <p:sp>
          <p:nvSpPr>
            <p:cNvPr id="9" name="Freeform 9"/>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2596" r="-2596"/>
              </a:stretch>
            </a:blipFill>
          </p:spPr>
        </p:sp>
        <p:sp>
          <p:nvSpPr>
            <p:cNvPr id="10" name="Freeform 10"/>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F2945"/>
            </a:solidFill>
          </p:spPr>
        </p:sp>
      </p:grpSp>
      <p:sp>
        <p:nvSpPr>
          <p:cNvPr id="11" name="TextBox 11"/>
          <p:cNvSpPr txBox="1"/>
          <p:nvPr/>
        </p:nvSpPr>
        <p:spPr>
          <a:xfrm>
            <a:off x="1629598" y="131062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2:  Our Online Interactions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1770450"/>
            <a:chOff x="0" y="0"/>
            <a:chExt cx="4274726" cy="466291"/>
          </a:xfrm>
        </p:grpSpPr>
        <p:sp>
          <p:nvSpPr>
            <p:cNvPr id="3" name="Freeform 3"/>
            <p:cNvSpPr/>
            <p:nvPr/>
          </p:nvSpPr>
          <p:spPr>
            <a:xfrm>
              <a:off x="0" y="0"/>
              <a:ext cx="4274726" cy="466291"/>
            </a:xfrm>
            <a:custGeom>
              <a:avLst/>
              <a:gdLst/>
              <a:ahLst/>
              <a:cxnLst/>
              <a:rect l="l" t="t" r="r" b="b"/>
              <a:pathLst>
                <a:path w="4274726" h="466291">
                  <a:moveTo>
                    <a:pt x="24327" y="0"/>
                  </a:moveTo>
                  <a:lnTo>
                    <a:pt x="4250399" y="0"/>
                  </a:lnTo>
                  <a:cubicBezTo>
                    <a:pt x="4263834" y="0"/>
                    <a:pt x="4274726" y="10891"/>
                    <a:pt x="4274726" y="24327"/>
                  </a:cubicBezTo>
                  <a:lnTo>
                    <a:pt x="4274726" y="441965"/>
                  </a:lnTo>
                  <a:cubicBezTo>
                    <a:pt x="4274726" y="448417"/>
                    <a:pt x="4272163" y="454604"/>
                    <a:pt x="4267601" y="459166"/>
                  </a:cubicBezTo>
                  <a:cubicBezTo>
                    <a:pt x="4263039" y="463728"/>
                    <a:pt x="4256851" y="466291"/>
                    <a:pt x="4250399" y="466291"/>
                  </a:cubicBezTo>
                  <a:lnTo>
                    <a:pt x="24327" y="466291"/>
                  </a:lnTo>
                  <a:cubicBezTo>
                    <a:pt x="10891" y="466291"/>
                    <a:pt x="0" y="455400"/>
                    <a:pt x="0" y="441965"/>
                  </a:cubicBezTo>
                  <a:lnTo>
                    <a:pt x="0" y="24327"/>
                  </a:lnTo>
                  <a:cubicBezTo>
                    <a:pt x="0" y="10891"/>
                    <a:pt x="10891" y="0"/>
                    <a:pt x="24327" y="0"/>
                  </a:cubicBezTo>
                  <a:close/>
                </a:path>
              </a:pathLst>
            </a:custGeom>
            <a:solidFill>
              <a:srgbClr val="FFFFFF"/>
            </a:solidFill>
            <a:ln w="28575" cap="rnd">
              <a:solidFill>
                <a:srgbClr val="303030"/>
              </a:solid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1275106" y="3190658"/>
            <a:ext cx="5984194" cy="6184491"/>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18007" r="-18007"/>
              </a:stretch>
            </a:blipFill>
          </p:spPr>
        </p:sp>
      </p:grpSp>
      <p:grpSp>
        <p:nvGrpSpPr>
          <p:cNvPr id="7" name="Group 7"/>
          <p:cNvGrpSpPr/>
          <p:nvPr/>
        </p:nvGrpSpPr>
        <p:grpSpPr>
          <a:xfrm>
            <a:off x="1028700" y="3190658"/>
            <a:ext cx="9532073" cy="6184491"/>
            <a:chOff x="0" y="0"/>
            <a:chExt cx="2510505" cy="1628837"/>
          </a:xfrm>
        </p:grpSpPr>
        <p:sp>
          <p:nvSpPr>
            <p:cNvPr id="8" name="Freeform 8"/>
            <p:cNvSpPr/>
            <p:nvPr/>
          </p:nvSpPr>
          <p:spPr>
            <a:xfrm>
              <a:off x="0" y="0"/>
              <a:ext cx="2510505" cy="1628837"/>
            </a:xfrm>
            <a:custGeom>
              <a:avLst/>
              <a:gdLst/>
              <a:ahLst/>
              <a:cxnLst/>
              <a:rect l="l" t="t" r="r" b="b"/>
              <a:pathLst>
                <a:path w="2510505" h="1628837">
                  <a:moveTo>
                    <a:pt x="41422" y="0"/>
                  </a:moveTo>
                  <a:lnTo>
                    <a:pt x="2469083" y="0"/>
                  </a:lnTo>
                  <a:cubicBezTo>
                    <a:pt x="2491960" y="0"/>
                    <a:pt x="2510505" y="18545"/>
                    <a:pt x="2510505" y="41422"/>
                  </a:cubicBezTo>
                  <a:lnTo>
                    <a:pt x="2510505" y="1587415"/>
                  </a:lnTo>
                  <a:cubicBezTo>
                    <a:pt x="2510505" y="1610292"/>
                    <a:pt x="2491960" y="1628837"/>
                    <a:pt x="2469083" y="1628837"/>
                  </a:cubicBezTo>
                  <a:lnTo>
                    <a:pt x="41422" y="1628837"/>
                  </a:lnTo>
                  <a:cubicBezTo>
                    <a:pt x="18545" y="1628837"/>
                    <a:pt x="0" y="1610292"/>
                    <a:pt x="0" y="1587415"/>
                  </a:cubicBezTo>
                  <a:lnTo>
                    <a:pt x="0" y="41422"/>
                  </a:lnTo>
                  <a:cubicBezTo>
                    <a:pt x="0" y="18545"/>
                    <a:pt x="18545" y="0"/>
                    <a:pt x="41422" y="0"/>
                  </a:cubicBezTo>
                  <a:close/>
                </a:path>
              </a:pathLst>
            </a:custGeom>
            <a:solidFill>
              <a:srgbClr val="FFFFFF"/>
            </a:solidFill>
            <a:ln w="28575" cap="rnd">
              <a:solidFill>
                <a:srgbClr val="303030"/>
              </a:solidFill>
              <a:prstDash val="solid"/>
              <a:round/>
            </a:ln>
          </p:spPr>
        </p:sp>
        <p:sp>
          <p:nvSpPr>
            <p:cNvPr id="9" name="TextBox 9"/>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629598" y="1310623"/>
            <a:ext cx="15629702"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Activity 3: What is Bullying and Abusive Behaviour Online?</a:t>
            </a:r>
          </a:p>
        </p:txBody>
      </p:sp>
      <p:sp>
        <p:nvSpPr>
          <p:cNvPr id="11" name="TextBox 11"/>
          <p:cNvSpPr txBox="1"/>
          <p:nvPr/>
        </p:nvSpPr>
        <p:spPr>
          <a:xfrm>
            <a:off x="1629598" y="3495012"/>
            <a:ext cx="8376801" cy="5188585"/>
          </a:xfrm>
          <a:prstGeom prst="rect">
            <a:avLst/>
          </a:prstGeom>
        </p:spPr>
        <p:txBody>
          <a:bodyPr lIns="0" tIns="0" rIns="0" bIns="0" rtlCol="0" anchor="t">
            <a:spAutoFit/>
          </a:bodyPr>
          <a:lstStyle/>
          <a:p>
            <a:pPr>
              <a:lnSpc>
                <a:spcPts val="4419"/>
              </a:lnSpc>
            </a:pPr>
            <a:r>
              <a:rPr lang="en-US" sz="3399">
                <a:solidFill>
                  <a:srgbClr val="303030"/>
                </a:solidFill>
                <a:latin typeface="Agrandir Tight Bold"/>
              </a:rPr>
              <a:t>When online communication goes wrong…​</a:t>
            </a:r>
          </a:p>
          <a:p>
            <a:pPr>
              <a:lnSpc>
                <a:spcPts val="4160"/>
              </a:lnSpc>
            </a:pPr>
            <a:r>
              <a:rPr lang="en-US" sz="3200">
                <a:solidFill>
                  <a:srgbClr val="303030"/>
                </a:solidFill>
                <a:latin typeface="Agrandir Tight Bold"/>
              </a:rPr>
              <a:t>​</a:t>
            </a:r>
          </a:p>
          <a:p>
            <a:pPr>
              <a:lnSpc>
                <a:spcPts val="4160"/>
              </a:lnSpc>
            </a:pPr>
            <a:r>
              <a:rPr lang="en-US" sz="3200">
                <a:solidFill>
                  <a:srgbClr val="303030"/>
                </a:solidFill>
                <a:latin typeface="Agrandir Tight Bold"/>
              </a:rPr>
              <a:t>Let’s consider:​</a:t>
            </a:r>
          </a:p>
          <a:p>
            <a:pPr>
              <a:lnSpc>
                <a:spcPts val="4160"/>
              </a:lnSpc>
            </a:pPr>
            <a:endParaRPr lang="en-US" sz="3200">
              <a:solidFill>
                <a:srgbClr val="303030"/>
              </a:solidFill>
              <a:latin typeface="Agrandir Tight Bold"/>
            </a:endParaRPr>
          </a:p>
          <a:p>
            <a:pPr marL="690881" lvl="1" indent="-345440">
              <a:lnSpc>
                <a:spcPts val="5088"/>
              </a:lnSpc>
              <a:buFont typeface="Arial"/>
              <a:buChar char="•"/>
            </a:pPr>
            <a:r>
              <a:rPr lang="en-US" sz="3200">
                <a:solidFill>
                  <a:srgbClr val="303030"/>
                </a:solidFill>
                <a:latin typeface="Agrandir Tight"/>
              </a:rPr>
              <a:t>In your opinion, what is bullying?​</a:t>
            </a:r>
          </a:p>
          <a:p>
            <a:pPr marL="690881" lvl="1" indent="-345440">
              <a:lnSpc>
                <a:spcPts val="5088"/>
              </a:lnSpc>
              <a:buFont typeface="Arial"/>
              <a:buChar char="•"/>
            </a:pPr>
            <a:r>
              <a:rPr lang="en-US" sz="3200">
                <a:solidFill>
                  <a:srgbClr val="303030"/>
                </a:solidFill>
                <a:latin typeface="Agrandir Tight"/>
              </a:rPr>
              <a:t>What does bullying behaviour look like online?​</a:t>
            </a:r>
          </a:p>
          <a:p>
            <a:pPr marL="690881" lvl="1" indent="-345440">
              <a:lnSpc>
                <a:spcPts val="5088"/>
              </a:lnSpc>
              <a:buFont typeface="Arial"/>
              <a:buChar char="•"/>
            </a:pPr>
            <a:r>
              <a:rPr lang="en-US" sz="3200">
                <a:solidFill>
                  <a:srgbClr val="303030"/>
                </a:solidFill>
                <a:latin typeface="Agrandir Tight"/>
              </a:rPr>
              <a:t>What does abusive behaviour look like online?</a:t>
            </a:r>
            <a:r>
              <a:rPr lang="en-US" sz="3200">
                <a:solidFill>
                  <a:srgbClr val="303030"/>
                </a:solidFill>
                <a:latin typeface="Agrandir Tight Bold"/>
              </a:rPr>
              <a:t>​</a:t>
            </a:r>
          </a:p>
          <a:p>
            <a:pPr>
              <a:lnSpc>
                <a:spcPts val="4479"/>
              </a:lnSpc>
            </a:pPr>
            <a:endParaRPr lang="en-US" sz="3200">
              <a:solidFill>
                <a:srgbClr val="303030"/>
              </a:solidFill>
              <a:latin typeface="Agrandir Tight Bold"/>
            </a:endParaRPr>
          </a:p>
          <a:p>
            <a:pPr>
              <a:lnSpc>
                <a:spcPts val="3900"/>
              </a:lnSpc>
            </a:pPr>
            <a:endParaRPr lang="en-US" sz="3200">
              <a:solidFill>
                <a:srgbClr val="303030"/>
              </a:solidFill>
              <a:latin typeface="Agrandir Tight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DE59">
                <a:alpha val="100000"/>
              </a:srgbClr>
            </a:gs>
            <a:gs pos="100000">
              <a:srgbClr val="FF914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FFDE59">
                    <a:alpha val="100000"/>
                  </a:srgbClr>
                </a:gs>
                <a:gs pos="100000">
                  <a:srgbClr val="FF914D">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941110" y="3969703"/>
            <a:ext cx="5314221" cy="5877486"/>
            <a:chOff x="0" y="0"/>
            <a:chExt cx="1399630" cy="1547980"/>
          </a:xfrm>
        </p:grpSpPr>
        <p:sp>
          <p:nvSpPr>
            <p:cNvPr id="6" name="Freeform 6"/>
            <p:cNvSpPr/>
            <p:nvPr/>
          </p:nvSpPr>
          <p:spPr>
            <a:xfrm>
              <a:off x="0" y="0"/>
              <a:ext cx="1399630" cy="1547980"/>
            </a:xfrm>
            <a:custGeom>
              <a:avLst/>
              <a:gdLst/>
              <a:ahLst/>
              <a:cxnLst/>
              <a:rect l="l" t="t" r="r" b="b"/>
              <a:pathLst>
                <a:path w="1399630" h="1547980">
                  <a:moveTo>
                    <a:pt x="74298" y="0"/>
                  </a:moveTo>
                  <a:lnTo>
                    <a:pt x="1325332" y="0"/>
                  </a:lnTo>
                  <a:cubicBezTo>
                    <a:pt x="1366366" y="0"/>
                    <a:pt x="1399630" y="33265"/>
                    <a:pt x="1399630" y="74298"/>
                  </a:cubicBezTo>
                  <a:lnTo>
                    <a:pt x="1399630" y="1473682"/>
                  </a:lnTo>
                  <a:cubicBezTo>
                    <a:pt x="1399630" y="1514715"/>
                    <a:pt x="1366366" y="1547980"/>
                    <a:pt x="1325332" y="1547980"/>
                  </a:cubicBezTo>
                  <a:lnTo>
                    <a:pt x="74298" y="1547980"/>
                  </a:lnTo>
                  <a:cubicBezTo>
                    <a:pt x="33265" y="1547980"/>
                    <a:pt x="0" y="1514715"/>
                    <a:pt x="0" y="1473682"/>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TextBox 8"/>
          <p:cNvSpPr txBox="1"/>
          <p:nvPr/>
        </p:nvSpPr>
        <p:spPr>
          <a:xfrm>
            <a:off x="1446304" y="4249737"/>
            <a:ext cx="4391250" cy="5568950"/>
          </a:xfrm>
          <a:prstGeom prst="rect">
            <a:avLst/>
          </a:prstGeom>
        </p:spPr>
        <p:txBody>
          <a:bodyPr lIns="0" tIns="0" rIns="0" bIns="0" rtlCol="0" anchor="t">
            <a:spAutoFit/>
          </a:bodyPr>
          <a:lstStyle/>
          <a:p>
            <a:pPr>
              <a:lnSpc>
                <a:spcPts val="3380"/>
              </a:lnSpc>
            </a:pPr>
            <a:r>
              <a:rPr lang="en-US" sz="2600" spc="104">
                <a:solidFill>
                  <a:srgbClr val="FFFFFF"/>
                </a:solidFill>
                <a:ea typeface="Agrandir Tight Ultra-Bold"/>
              </a:rPr>
              <a:t>➔Targeted behaviour</a:t>
            </a:r>
          </a:p>
          <a:p>
            <a:pPr>
              <a:lnSpc>
                <a:spcPts val="3120"/>
              </a:lnSpc>
            </a:pPr>
            <a:endParaRPr lang="en-US" sz="2600" spc="104">
              <a:solidFill>
                <a:srgbClr val="FFFFFF"/>
              </a:solidFill>
              <a:ea typeface="Agrandir Tight Ultra-Bold"/>
            </a:endParaRPr>
          </a:p>
          <a:p>
            <a:pPr>
              <a:lnSpc>
                <a:spcPts val="3120"/>
              </a:lnSpc>
            </a:pPr>
            <a:r>
              <a:rPr lang="en-US" sz="2400" spc="96">
                <a:solidFill>
                  <a:srgbClr val="FFFFFF"/>
                </a:solidFill>
                <a:latin typeface="Agrandir Tight Bold"/>
              </a:rPr>
              <a:t>Bullying is deliberate, unwanted behaviour that causes harm to others, and where the child or young person displaying bullying behaviour knows that their behaviour is or will be perceived as harmful by the child or young person experiencing the behaviour. Bullying is not accidental or reckless behaviour. </a:t>
            </a:r>
          </a:p>
          <a:p>
            <a:pPr>
              <a:lnSpc>
                <a:spcPts val="3120"/>
              </a:lnSpc>
            </a:pPr>
            <a:endParaRPr lang="en-US" sz="2400" spc="96">
              <a:solidFill>
                <a:srgbClr val="FFFFFF"/>
              </a:solidFill>
              <a:latin typeface="Agrandir Tight Bold"/>
            </a:endParaRPr>
          </a:p>
        </p:txBody>
      </p:sp>
      <p:grpSp>
        <p:nvGrpSpPr>
          <p:cNvPr id="9" name="Group 9"/>
          <p:cNvGrpSpPr/>
          <p:nvPr/>
        </p:nvGrpSpPr>
        <p:grpSpPr>
          <a:xfrm>
            <a:off x="1028700" y="1547787"/>
            <a:ext cx="16478590" cy="1950136"/>
            <a:chOff x="0" y="0"/>
            <a:chExt cx="4340040" cy="513616"/>
          </a:xfrm>
        </p:grpSpPr>
        <p:sp>
          <p:nvSpPr>
            <p:cNvPr id="10" name="Freeform 10"/>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0B8E8"/>
            </a:solidFill>
            <a:ln w="28575" cap="rnd">
              <a:solidFill>
                <a:srgbClr val="303030"/>
              </a:solidFill>
              <a:prstDash val="solid"/>
              <a:round/>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1257378" y="460375"/>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What unhealthy communication can lead to…</a:t>
            </a:r>
          </a:p>
        </p:txBody>
      </p:sp>
      <p:grpSp>
        <p:nvGrpSpPr>
          <p:cNvPr id="13" name="Group 13"/>
          <p:cNvGrpSpPr/>
          <p:nvPr/>
        </p:nvGrpSpPr>
        <p:grpSpPr>
          <a:xfrm>
            <a:off x="6486890" y="3969703"/>
            <a:ext cx="5314221" cy="5877486"/>
            <a:chOff x="0" y="0"/>
            <a:chExt cx="1399630" cy="1547980"/>
          </a:xfrm>
        </p:grpSpPr>
        <p:sp>
          <p:nvSpPr>
            <p:cNvPr id="14" name="Freeform 14"/>
            <p:cNvSpPr/>
            <p:nvPr/>
          </p:nvSpPr>
          <p:spPr>
            <a:xfrm>
              <a:off x="0" y="0"/>
              <a:ext cx="1399630" cy="1547980"/>
            </a:xfrm>
            <a:custGeom>
              <a:avLst/>
              <a:gdLst/>
              <a:ahLst/>
              <a:cxnLst/>
              <a:rect l="l" t="t" r="r" b="b"/>
              <a:pathLst>
                <a:path w="1399630" h="1547980">
                  <a:moveTo>
                    <a:pt x="74298" y="0"/>
                  </a:moveTo>
                  <a:lnTo>
                    <a:pt x="1325332" y="0"/>
                  </a:lnTo>
                  <a:cubicBezTo>
                    <a:pt x="1366366" y="0"/>
                    <a:pt x="1399630" y="33265"/>
                    <a:pt x="1399630" y="74298"/>
                  </a:cubicBezTo>
                  <a:lnTo>
                    <a:pt x="1399630" y="1473682"/>
                  </a:lnTo>
                  <a:cubicBezTo>
                    <a:pt x="1399630" y="1514715"/>
                    <a:pt x="1366366" y="1547980"/>
                    <a:pt x="1325332" y="1547980"/>
                  </a:cubicBezTo>
                  <a:lnTo>
                    <a:pt x="74298" y="1547980"/>
                  </a:lnTo>
                  <a:cubicBezTo>
                    <a:pt x="33265" y="1547980"/>
                    <a:pt x="0" y="1514715"/>
                    <a:pt x="0" y="1473682"/>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6" name="TextBox 16"/>
          <p:cNvSpPr txBox="1"/>
          <p:nvPr/>
        </p:nvSpPr>
        <p:spPr>
          <a:xfrm>
            <a:off x="6855251" y="4249737"/>
            <a:ext cx="4303834" cy="3616325"/>
          </a:xfrm>
          <a:prstGeom prst="rect">
            <a:avLst/>
          </a:prstGeom>
        </p:spPr>
        <p:txBody>
          <a:bodyPr lIns="0" tIns="0" rIns="0" bIns="0" rtlCol="0" anchor="t">
            <a:spAutoFit/>
          </a:bodyPr>
          <a:lstStyle/>
          <a:p>
            <a:pPr>
              <a:lnSpc>
                <a:spcPts val="3380"/>
              </a:lnSpc>
            </a:pPr>
            <a:r>
              <a:rPr lang="en-US" sz="2600" spc="104">
                <a:solidFill>
                  <a:srgbClr val="FFFFFF"/>
                </a:solidFill>
                <a:ea typeface="Agrandir Tight Ultra-Bold"/>
              </a:rPr>
              <a:t>➔Repeated behaviour </a:t>
            </a:r>
          </a:p>
          <a:p>
            <a:pPr>
              <a:lnSpc>
                <a:spcPts val="3120"/>
              </a:lnSpc>
            </a:pPr>
            <a:endParaRPr lang="en-US" sz="2600" spc="104">
              <a:solidFill>
                <a:srgbClr val="FFFFFF"/>
              </a:solidFill>
              <a:ea typeface="Agrandir Tight Ultra-Bold"/>
            </a:endParaRPr>
          </a:p>
          <a:p>
            <a:pPr>
              <a:lnSpc>
                <a:spcPts val="3120"/>
              </a:lnSpc>
            </a:pPr>
            <a:r>
              <a:rPr lang="en-US" sz="2400" spc="96">
                <a:solidFill>
                  <a:srgbClr val="FFFFFF"/>
                </a:solidFill>
                <a:latin typeface="Agrandir Tight Bold"/>
              </a:rPr>
              <a:t>Posting a single harmful message/image/video online which is highly likely to be reposted or shared with others can however be seen as bullying behaviour. </a:t>
            </a:r>
          </a:p>
          <a:p>
            <a:pPr>
              <a:lnSpc>
                <a:spcPts val="3120"/>
              </a:lnSpc>
            </a:pPr>
            <a:endParaRPr lang="en-US" sz="2400" spc="96">
              <a:solidFill>
                <a:srgbClr val="FFFFFF"/>
              </a:solidFill>
              <a:latin typeface="Agrandir Tight Bold"/>
            </a:endParaRPr>
          </a:p>
        </p:txBody>
      </p:sp>
      <p:grpSp>
        <p:nvGrpSpPr>
          <p:cNvPr id="17" name="Group 17"/>
          <p:cNvGrpSpPr/>
          <p:nvPr/>
        </p:nvGrpSpPr>
        <p:grpSpPr>
          <a:xfrm>
            <a:off x="12264198" y="3969703"/>
            <a:ext cx="5314221" cy="5877486"/>
            <a:chOff x="0" y="0"/>
            <a:chExt cx="1399630" cy="1547980"/>
          </a:xfrm>
        </p:grpSpPr>
        <p:sp>
          <p:nvSpPr>
            <p:cNvPr id="18" name="Freeform 18"/>
            <p:cNvSpPr/>
            <p:nvPr/>
          </p:nvSpPr>
          <p:spPr>
            <a:xfrm>
              <a:off x="0" y="0"/>
              <a:ext cx="1399630" cy="1547980"/>
            </a:xfrm>
            <a:custGeom>
              <a:avLst/>
              <a:gdLst/>
              <a:ahLst/>
              <a:cxnLst/>
              <a:rect l="l" t="t" r="r" b="b"/>
              <a:pathLst>
                <a:path w="1399630" h="1547980">
                  <a:moveTo>
                    <a:pt x="74298" y="0"/>
                  </a:moveTo>
                  <a:lnTo>
                    <a:pt x="1325332" y="0"/>
                  </a:lnTo>
                  <a:cubicBezTo>
                    <a:pt x="1366366" y="0"/>
                    <a:pt x="1399630" y="33265"/>
                    <a:pt x="1399630" y="74298"/>
                  </a:cubicBezTo>
                  <a:lnTo>
                    <a:pt x="1399630" y="1473682"/>
                  </a:lnTo>
                  <a:cubicBezTo>
                    <a:pt x="1399630" y="1514715"/>
                    <a:pt x="1366366" y="1547980"/>
                    <a:pt x="1325332" y="1547980"/>
                  </a:cubicBezTo>
                  <a:lnTo>
                    <a:pt x="74298" y="1547980"/>
                  </a:lnTo>
                  <a:cubicBezTo>
                    <a:pt x="33265" y="1547980"/>
                    <a:pt x="0" y="1514715"/>
                    <a:pt x="0" y="1473682"/>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0" name="TextBox 20"/>
          <p:cNvSpPr txBox="1"/>
          <p:nvPr/>
        </p:nvSpPr>
        <p:spPr>
          <a:xfrm>
            <a:off x="12721523" y="4249737"/>
            <a:ext cx="4537777" cy="5215255"/>
          </a:xfrm>
          <a:prstGeom prst="rect">
            <a:avLst/>
          </a:prstGeom>
        </p:spPr>
        <p:txBody>
          <a:bodyPr lIns="0" tIns="0" rIns="0" bIns="0" rtlCol="0" anchor="t">
            <a:spAutoFit/>
          </a:bodyPr>
          <a:lstStyle/>
          <a:p>
            <a:pPr>
              <a:lnSpc>
                <a:spcPts val="3380"/>
              </a:lnSpc>
            </a:pPr>
            <a:r>
              <a:rPr lang="en-US" sz="2600" spc="104">
                <a:solidFill>
                  <a:srgbClr val="FFFFFF"/>
                </a:solidFill>
                <a:ea typeface="Agrandir Tight Ultra-Bold"/>
              </a:rPr>
              <a:t>➔Imbalance of power </a:t>
            </a:r>
          </a:p>
          <a:p>
            <a:pPr>
              <a:lnSpc>
                <a:spcPts val="3120"/>
              </a:lnSpc>
            </a:pPr>
            <a:endParaRPr lang="en-US" sz="2600" spc="104">
              <a:solidFill>
                <a:srgbClr val="FFFFFF"/>
              </a:solidFill>
              <a:ea typeface="Agrandir Tight Ultra-Bold"/>
            </a:endParaRPr>
          </a:p>
          <a:p>
            <a:pPr>
              <a:lnSpc>
                <a:spcPts val="3120"/>
              </a:lnSpc>
            </a:pPr>
            <a:r>
              <a:rPr lang="en-US" sz="2400" spc="96">
                <a:solidFill>
                  <a:srgbClr val="FFFFFF"/>
                </a:solidFill>
                <a:latin typeface="Agrandir Tight Bold"/>
              </a:rPr>
              <a:t>In incidents of online bullying, the imbalance of power may relate to online anonymity, technical proficiency and possession of information/images/video, and the inability of the targeted person to remove offensive online material or escape the bullying. </a:t>
            </a:r>
          </a:p>
          <a:p>
            <a:pPr>
              <a:lnSpc>
                <a:spcPts val="3380"/>
              </a:lnSpc>
            </a:pPr>
            <a:endParaRPr lang="en-US" sz="2400" spc="96">
              <a:solidFill>
                <a:srgbClr val="FFFFFF"/>
              </a:solidFill>
              <a:latin typeface="Agrandir Tight Bold"/>
            </a:endParaRPr>
          </a:p>
        </p:txBody>
      </p:sp>
      <p:sp>
        <p:nvSpPr>
          <p:cNvPr id="21" name="TextBox 21"/>
          <p:cNvSpPr txBox="1"/>
          <p:nvPr/>
        </p:nvSpPr>
        <p:spPr>
          <a:xfrm>
            <a:off x="1446304" y="1761199"/>
            <a:ext cx="15449101" cy="1736725"/>
          </a:xfrm>
          <a:prstGeom prst="rect">
            <a:avLst/>
          </a:prstGeom>
        </p:spPr>
        <p:txBody>
          <a:bodyPr lIns="0" tIns="0" rIns="0" bIns="0" rtlCol="0" anchor="t">
            <a:spAutoFit/>
          </a:bodyPr>
          <a:lstStyle/>
          <a:p>
            <a:pPr algn="ctr">
              <a:lnSpc>
                <a:spcPts val="3499"/>
              </a:lnSpc>
            </a:pPr>
            <a:r>
              <a:rPr lang="en-US" sz="2499">
                <a:solidFill>
                  <a:srgbClr val="000000"/>
                </a:solidFill>
                <a:latin typeface="Canva Sans Bold"/>
              </a:rPr>
              <a:t>Bullying: Bullying is targeted behaviour, online or offline, that causes harm. The harm caused can be physical, social and/or emotional in nature. Bullying behaviour is repeated over time and involves an imbalance of power in relationships between two people or groups of people in society. </a:t>
            </a:r>
          </a:p>
          <a:p>
            <a:pPr algn="ctr">
              <a:lnSpc>
                <a:spcPts val="3499"/>
              </a:lnSpc>
            </a:pPr>
            <a:endParaRPr lang="en-US" sz="2499">
              <a:solidFill>
                <a:srgbClr val="000000"/>
              </a:solidFill>
              <a:latin typeface="Canva Sa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120" y="-2336"/>
            <a:ext cx="20387956" cy="10287000"/>
            <a:chOff x="0" y="0"/>
            <a:chExt cx="5369667" cy="2709333"/>
          </a:xfrm>
        </p:grpSpPr>
        <p:sp>
          <p:nvSpPr>
            <p:cNvPr id="3" name="Freeform 3"/>
            <p:cNvSpPr/>
            <p:nvPr/>
          </p:nvSpPr>
          <p:spPr>
            <a:xfrm>
              <a:off x="0" y="0"/>
              <a:ext cx="5369667" cy="2709333"/>
            </a:xfrm>
            <a:custGeom>
              <a:avLst/>
              <a:gdLst/>
              <a:ahLst/>
              <a:cxnLst/>
              <a:rect l="l" t="t" r="r" b="b"/>
              <a:pathLst>
                <a:path w="5369667" h="2709333">
                  <a:moveTo>
                    <a:pt x="19366" y="0"/>
                  </a:moveTo>
                  <a:lnTo>
                    <a:pt x="5350301" y="0"/>
                  </a:lnTo>
                  <a:cubicBezTo>
                    <a:pt x="5360997" y="0"/>
                    <a:pt x="5369667" y="8671"/>
                    <a:pt x="5369667" y="19366"/>
                  </a:cubicBezTo>
                  <a:lnTo>
                    <a:pt x="5369667" y="2689967"/>
                  </a:lnTo>
                  <a:cubicBezTo>
                    <a:pt x="5369667" y="2700663"/>
                    <a:pt x="5360997" y="2709333"/>
                    <a:pt x="5350301" y="2709333"/>
                  </a:cubicBezTo>
                  <a:lnTo>
                    <a:pt x="19366" y="2709333"/>
                  </a:lnTo>
                  <a:cubicBezTo>
                    <a:pt x="8671" y="2709333"/>
                    <a:pt x="0" y="2700663"/>
                    <a:pt x="0" y="2689967"/>
                  </a:cubicBezTo>
                  <a:lnTo>
                    <a:pt x="0" y="19366"/>
                  </a:lnTo>
                  <a:cubicBezTo>
                    <a:pt x="0" y="8671"/>
                    <a:pt x="8671" y="0"/>
                    <a:pt x="19366" y="0"/>
                  </a:cubicBezTo>
                  <a:close/>
                </a:path>
              </a:pathLst>
            </a:custGeom>
            <a:gradFill rotWithShape="1">
              <a:gsLst>
                <a:gs pos="0">
                  <a:srgbClr val="FFDE59">
                    <a:alpha val="100000"/>
                  </a:srgbClr>
                </a:gs>
                <a:gs pos="100000">
                  <a:srgbClr val="FF914D">
                    <a:alpha val="100000"/>
                  </a:srgbClr>
                </a:gs>
              </a:gsLst>
              <a:lin ang="0"/>
            </a:gradFill>
            <a:ln cap="rnd">
              <a:noFill/>
              <a:prstDash val="solid"/>
              <a:round/>
            </a:ln>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32883" y="3380087"/>
            <a:ext cx="5314221" cy="3293021"/>
            <a:chOff x="0" y="0"/>
            <a:chExt cx="1399630" cy="867298"/>
          </a:xfrm>
        </p:grpSpPr>
        <p:sp>
          <p:nvSpPr>
            <p:cNvPr id="6" name="Freeform 6"/>
            <p:cNvSpPr/>
            <p:nvPr/>
          </p:nvSpPr>
          <p:spPr>
            <a:xfrm>
              <a:off x="0" y="0"/>
              <a:ext cx="1399630" cy="867298"/>
            </a:xfrm>
            <a:custGeom>
              <a:avLst/>
              <a:gdLst/>
              <a:ahLst/>
              <a:cxnLst/>
              <a:rect l="l" t="t" r="r" b="b"/>
              <a:pathLst>
                <a:path w="1399630" h="867298">
                  <a:moveTo>
                    <a:pt x="74298" y="0"/>
                  </a:moveTo>
                  <a:lnTo>
                    <a:pt x="1325332" y="0"/>
                  </a:lnTo>
                  <a:cubicBezTo>
                    <a:pt x="1366366" y="0"/>
                    <a:pt x="1399630" y="33265"/>
                    <a:pt x="1399630" y="74298"/>
                  </a:cubicBezTo>
                  <a:lnTo>
                    <a:pt x="1399630" y="792999"/>
                  </a:lnTo>
                  <a:cubicBezTo>
                    <a:pt x="1399630" y="834033"/>
                    <a:pt x="1366366" y="867298"/>
                    <a:pt x="1325332" y="867298"/>
                  </a:cubicBezTo>
                  <a:lnTo>
                    <a:pt x="74298" y="867298"/>
                  </a:lnTo>
                  <a:cubicBezTo>
                    <a:pt x="33265" y="867298"/>
                    <a:pt x="0" y="834033"/>
                    <a:pt x="0" y="792999"/>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8" name="TextBox 8"/>
          <p:cNvSpPr txBox="1"/>
          <p:nvPr/>
        </p:nvSpPr>
        <p:spPr>
          <a:xfrm>
            <a:off x="1290208" y="3735525"/>
            <a:ext cx="4303834" cy="2417445"/>
          </a:xfrm>
          <a:prstGeom prst="rect">
            <a:avLst/>
          </a:prstGeom>
        </p:spPr>
        <p:txBody>
          <a:bodyPr lIns="0" tIns="0" rIns="0" bIns="0" rtlCol="0" anchor="t">
            <a:spAutoFit/>
          </a:bodyPr>
          <a:lstStyle/>
          <a:p>
            <a:pPr>
              <a:lnSpc>
                <a:spcPts val="3120"/>
              </a:lnSpc>
            </a:pPr>
            <a:r>
              <a:rPr lang="en-US" sz="2400" spc="96">
                <a:solidFill>
                  <a:srgbClr val="FFFFFF"/>
                </a:solidFill>
                <a:latin typeface="Agrandir Tight Ultra-Bold"/>
              </a:rPr>
              <a:t>Personal Intimidation: </a:t>
            </a:r>
            <a:r>
              <a:rPr lang="en-US" sz="2400" spc="96">
                <a:solidFill>
                  <a:srgbClr val="FFFFFF"/>
                </a:solidFill>
                <a:latin typeface="Agrandir Tight"/>
              </a:rPr>
              <a:t>Sending abusive or threatening messages, or posting abusive or threatening comments on the target's profile or other websites.</a:t>
            </a:r>
          </a:p>
          <a:p>
            <a:pPr>
              <a:lnSpc>
                <a:spcPts val="3120"/>
              </a:lnSpc>
            </a:pPr>
            <a:endParaRPr lang="en-US" sz="2400" spc="96">
              <a:solidFill>
                <a:srgbClr val="FFFFFF"/>
              </a:solidFill>
              <a:latin typeface="Agrandir Tight"/>
            </a:endParaRPr>
          </a:p>
        </p:txBody>
      </p:sp>
      <p:grpSp>
        <p:nvGrpSpPr>
          <p:cNvPr id="9" name="Group 9"/>
          <p:cNvGrpSpPr/>
          <p:nvPr/>
        </p:nvGrpSpPr>
        <p:grpSpPr>
          <a:xfrm>
            <a:off x="10035638" y="7166216"/>
            <a:ext cx="6866417" cy="2806057"/>
            <a:chOff x="0" y="0"/>
            <a:chExt cx="1808439" cy="739044"/>
          </a:xfrm>
        </p:grpSpPr>
        <p:sp>
          <p:nvSpPr>
            <p:cNvPr id="10" name="Freeform 10"/>
            <p:cNvSpPr/>
            <p:nvPr/>
          </p:nvSpPr>
          <p:spPr>
            <a:xfrm>
              <a:off x="0" y="0"/>
              <a:ext cx="1808439" cy="739044"/>
            </a:xfrm>
            <a:custGeom>
              <a:avLst/>
              <a:gdLst/>
              <a:ahLst/>
              <a:cxnLst/>
              <a:rect l="l" t="t" r="r" b="b"/>
              <a:pathLst>
                <a:path w="1808439" h="739044">
                  <a:moveTo>
                    <a:pt x="57503" y="0"/>
                  </a:moveTo>
                  <a:lnTo>
                    <a:pt x="1750936" y="0"/>
                  </a:lnTo>
                  <a:cubicBezTo>
                    <a:pt x="1766187" y="0"/>
                    <a:pt x="1780813" y="6058"/>
                    <a:pt x="1791597" y="16842"/>
                  </a:cubicBezTo>
                  <a:cubicBezTo>
                    <a:pt x="1802381" y="27626"/>
                    <a:pt x="1808439" y="42252"/>
                    <a:pt x="1808439" y="57503"/>
                  </a:cubicBezTo>
                  <a:lnTo>
                    <a:pt x="1808439" y="681541"/>
                  </a:lnTo>
                  <a:cubicBezTo>
                    <a:pt x="1808439" y="696792"/>
                    <a:pt x="1802381" y="711418"/>
                    <a:pt x="1791597" y="722202"/>
                  </a:cubicBezTo>
                  <a:cubicBezTo>
                    <a:pt x="1780813" y="732986"/>
                    <a:pt x="1766187" y="739044"/>
                    <a:pt x="1750936" y="739044"/>
                  </a:cubicBezTo>
                  <a:lnTo>
                    <a:pt x="57503" y="739044"/>
                  </a:lnTo>
                  <a:cubicBezTo>
                    <a:pt x="42252" y="739044"/>
                    <a:pt x="27626" y="732986"/>
                    <a:pt x="16842" y="722202"/>
                  </a:cubicBezTo>
                  <a:cubicBezTo>
                    <a:pt x="6058" y="711418"/>
                    <a:pt x="0" y="696792"/>
                    <a:pt x="0" y="681541"/>
                  </a:cubicBezTo>
                  <a:lnTo>
                    <a:pt x="0" y="57503"/>
                  </a:lnTo>
                  <a:cubicBezTo>
                    <a:pt x="0" y="42252"/>
                    <a:pt x="6058" y="27626"/>
                    <a:pt x="16842" y="16842"/>
                  </a:cubicBezTo>
                  <a:cubicBezTo>
                    <a:pt x="27626" y="6058"/>
                    <a:pt x="42252" y="0"/>
                    <a:pt x="57503" y="0"/>
                  </a:cubicBezTo>
                  <a:close/>
                </a:path>
              </a:pathLst>
            </a:custGeom>
            <a:solidFill>
              <a:srgbClr val="303030"/>
            </a:solidFill>
            <a:ln w="57150" cap="rnd">
              <a:solidFill>
                <a:srgbClr val="FFFFFF"/>
              </a:solidFill>
              <a:prstDash val="solid"/>
              <a:round/>
            </a:ln>
          </p:spPr>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2" name="TextBox 12"/>
          <p:cNvSpPr txBox="1"/>
          <p:nvPr/>
        </p:nvSpPr>
        <p:spPr>
          <a:xfrm>
            <a:off x="10586484" y="7412091"/>
            <a:ext cx="5764725" cy="2026920"/>
          </a:xfrm>
          <a:prstGeom prst="rect">
            <a:avLst/>
          </a:prstGeom>
        </p:spPr>
        <p:txBody>
          <a:bodyPr lIns="0" tIns="0" rIns="0" bIns="0" rtlCol="0" anchor="t">
            <a:spAutoFit/>
          </a:bodyPr>
          <a:lstStyle/>
          <a:p>
            <a:pPr>
              <a:lnSpc>
                <a:spcPts val="3120"/>
              </a:lnSpc>
            </a:pPr>
            <a:r>
              <a:rPr lang="en-US" sz="2400" spc="96">
                <a:solidFill>
                  <a:srgbClr val="FFFFFF"/>
                </a:solidFill>
                <a:latin typeface="Agrandir Tight Ultra-Bold"/>
              </a:rPr>
              <a:t>False Reporting: </a:t>
            </a:r>
            <a:r>
              <a:rPr lang="en-US" sz="2400" spc="96">
                <a:solidFill>
                  <a:srgbClr val="FFFFFF"/>
                </a:solidFill>
                <a:latin typeface="Agrandir Tight"/>
              </a:rPr>
              <a:t>Making false reports to the service provider or reporting other users for a range of behaviours with a view to having the user’s account or website deleted.</a:t>
            </a:r>
          </a:p>
          <a:p>
            <a:pPr>
              <a:lnSpc>
                <a:spcPts val="3120"/>
              </a:lnSpc>
            </a:pPr>
            <a:endParaRPr lang="en-US" sz="2400" spc="96">
              <a:solidFill>
                <a:srgbClr val="FFFFFF"/>
              </a:solidFill>
              <a:latin typeface="Agrandir Tight"/>
            </a:endParaRPr>
          </a:p>
        </p:txBody>
      </p:sp>
      <p:grpSp>
        <p:nvGrpSpPr>
          <p:cNvPr id="13" name="Group 13"/>
          <p:cNvGrpSpPr/>
          <p:nvPr/>
        </p:nvGrpSpPr>
        <p:grpSpPr>
          <a:xfrm>
            <a:off x="1413511" y="7166216"/>
            <a:ext cx="7373271" cy="2806057"/>
            <a:chOff x="0" y="0"/>
            <a:chExt cx="1941931" cy="739044"/>
          </a:xfrm>
        </p:grpSpPr>
        <p:sp>
          <p:nvSpPr>
            <p:cNvPr id="14" name="Freeform 14"/>
            <p:cNvSpPr/>
            <p:nvPr/>
          </p:nvSpPr>
          <p:spPr>
            <a:xfrm>
              <a:off x="0" y="0"/>
              <a:ext cx="1941931" cy="739044"/>
            </a:xfrm>
            <a:custGeom>
              <a:avLst/>
              <a:gdLst/>
              <a:ahLst/>
              <a:cxnLst/>
              <a:rect l="l" t="t" r="r" b="b"/>
              <a:pathLst>
                <a:path w="1941931" h="739044">
                  <a:moveTo>
                    <a:pt x="53550" y="0"/>
                  </a:moveTo>
                  <a:lnTo>
                    <a:pt x="1888382" y="0"/>
                  </a:lnTo>
                  <a:cubicBezTo>
                    <a:pt x="1917956" y="0"/>
                    <a:pt x="1941931" y="23975"/>
                    <a:pt x="1941931" y="53550"/>
                  </a:cubicBezTo>
                  <a:lnTo>
                    <a:pt x="1941931" y="685494"/>
                  </a:lnTo>
                  <a:cubicBezTo>
                    <a:pt x="1941931" y="715069"/>
                    <a:pt x="1917956" y="739044"/>
                    <a:pt x="1888382" y="739044"/>
                  </a:cubicBezTo>
                  <a:lnTo>
                    <a:pt x="53550" y="739044"/>
                  </a:lnTo>
                  <a:cubicBezTo>
                    <a:pt x="39348" y="739044"/>
                    <a:pt x="25727" y="733402"/>
                    <a:pt x="15684" y="723359"/>
                  </a:cubicBezTo>
                  <a:cubicBezTo>
                    <a:pt x="5642" y="713317"/>
                    <a:pt x="0" y="699696"/>
                    <a:pt x="0" y="685494"/>
                  </a:cubicBezTo>
                  <a:lnTo>
                    <a:pt x="0" y="53550"/>
                  </a:lnTo>
                  <a:cubicBezTo>
                    <a:pt x="0" y="39348"/>
                    <a:pt x="5642" y="25727"/>
                    <a:pt x="15684" y="15684"/>
                  </a:cubicBezTo>
                  <a:cubicBezTo>
                    <a:pt x="25727" y="5642"/>
                    <a:pt x="39348" y="0"/>
                    <a:pt x="53550" y="0"/>
                  </a:cubicBezTo>
                  <a:close/>
                </a:path>
              </a:pathLst>
            </a:custGeom>
            <a:solidFill>
              <a:srgbClr val="303030"/>
            </a:solidFill>
            <a:ln w="57150" cap="rnd">
              <a:solidFill>
                <a:srgbClr val="FFFFFF"/>
              </a:solidFill>
              <a:prstDash val="solid"/>
              <a:round/>
            </a:ln>
          </p:spPr>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16" name="TextBox 16"/>
          <p:cNvSpPr txBox="1"/>
          <p:nvPr/>
        </p:nvSpPr>
        <p:spPr>
          <a:xfrm>
            <a:off x="1878918" y="7348722"/>
            <a:ext cx="6685938" cy="2807970"/>
          </a:xfrm>
          <a:prstGeom prst="rect">
            <a:avLst/>
          </a:prstGeom>
        </p:spPr>
        <p:txBody>
          <a:bodyPr lIns="0" tIns="0" rIns="0" bIns="0" rtlCol="0" anchor="t">
            <a:spAutoFit/>
          </a:bodyPr>
          <a:lstStyle/>
          <a:p>
            <a:pPr>
              <a:lnSpc>
                <a:spcPts val="3120"/>
              </a:lnSpc>
            </a:pPr>
            <a:r>
              <a:rPr lang="en-US" sz="2400" spc="96">
                <a:solidFill>
                  <a:srgbClr val="FFFFFF"/>
                </a:solidFill>
                <a:latin typeface="Agrandir Tight Ultra-Bold"/>
              </a:rPr>
              <a:t>Personal Humiliation: </a:t>
            </a:r>
            <a:r>
              <a:rPr lang="en-US" sz="2400" spc="96">
                <a:solidFill>
                  <a:srgbClr val="FFFFFF"/>
                </a:solidFill>
                <a:latin typeface="Agrandir Tight"/>
              </a:rPr>
              <a:t>Posting images or videos intended to embarrass someone; sharing and posting images or videos of targets being abused or humiliated offline; sharing personal communications such as emails or text messages with a wider audience than was intended by the sender.</a:t>
            </a:r>
          </a:p>
          <a:p>
            <a:pPr>
              <a:lnSpc>
                <a:spcPts val="3120"/>
              </a:lnSpc>
            </a:pPr>
            <a:endParaRPr lang="en-US" sz="2400" spc="96">
              <a:solidFill>
                <a:srgbClr val="FFFFFF"/>
              </a:solidFill>
              <a:latin typeface="Agrandir Tight"/>
            </a:endParaRPr>
          </a:p>
        </p:txBody>
      </p:sp>
      <p:grpSp>
        <p:nvGrpSpPr>
          <p:cNvPr id="17" name="Group 17"/>
          <p:cNvGrpSpPr/>
          <p:nvPr/>
        </p:nvGrpSpPr>
        <p:grpSpPr>
          <a:xfrm>
            <a:off x="904705" y="692975"/>
            <a:ext cx="16478590" cy="1950136"/>
            <a:chOff x="0" y="0"/>
            <a:chExt cx="4340040" cy="513616"/>
          </a:xfrm>
        </p:grpSpPr>
        <p:sp>
          <p:nvSpPr>
            <p:cNvPr id="18" name="Freeform 18"/>
            <p:cNvSpPr/>
            <p:nvPr/>
          </p:nvSpPr>
          <p:spPr>
            <a:xfrm>
              <a:off x="0" y="0"/>
              <a:ext cx="4340040" cy="513616"/>
            </a:xfrm>
            <a:custGeom>
              <a:avLst/>
              <a:gdLst/>
              <a:ahLst/>
              <a:cxnLst/>
              <a:rect l="l" t="t" r="r" b="b"/>
              <a:pathLst>
                <a:path w="4340040" h="513616">
                  <a:moveTo>
                    <a:pt x="23961" y="0"/>
                  </a:moveTo>
                  <a:lnTo>
                    <a:pt x="4316080" y="0"/>
                  </a:lnTo>
                  <a:cubicBezTo>
                    <a:pt x="4322434" y="0"/>
                    <a:pt x="4328529" y="2524"/>
                    <a:pt x="4333022" y="7018"/>
                  </a:cubicBezTo>
                  <a:cubicBezTo>
                    <a:pt x="4337516" y="11511"/>
                    <a:pt x="4340040" y="17606"/>
                    <a:pt x="4340040" y="23961"/>
                  </a:cubicBezTo>
                  <a:lnTo>
                    <a:pt x="4340040" y="489656"/>
                  </a:lnTo>
                  <a:cubicBezTo>
                    <a:pt x="4340040" y="496010"/>
                    <a:pt x="4337516" y="502105"/>
                    <a:pt x="4333022" y="506598"/>
                  </a:cubicBezTo>
                  <a:cubicBezTo>
                    <a:pt x="4328529" y="511092"/>
                    <a:pt x="4322434" y="513616"/>
                    <a:pt x="4316080" y="513616"/>
                  </a:cubicBezTo>
                  <a:lnTo>
                    <a:pt x="23961" y="513616"/>
                  </a:lnTo>
                  <a:cubicBezTo>
                    <a:pt x="17606" y="513616"/>
                    <a:pt x="11511" y="511092"/>
                    <a:pt x="7018" y="506598"/>
                  </a:cubicBezTo>
                  <a:cubicBezTo>
                    <a:pt x="2524" y="502105"/>
                    <a:pt x="0" y="496010"/>
                    <a:pt x="0" y="489656"/>
                  </a:cubicBezTo>
                  <a:lnTo>
                    <a:pt x="0" y="23961"/>
                  </a:lnTo>
                  <a:cubicBezTo>
                    <a:pt x="0" y="17606"/>
                    <a:pt x="2524" y="11511"/>
                    <a:pt x="7018" y="7018"/>
                  </a:cubicBezTo>
                  <a:cubicBezTo>
                    <a:pt x="11511" y="2524"/>
                    <a:pt x="17606" y="0"/>
                    <a:pt x="23961" y="0"/>
                  </a:cubicBezTo>
                  <a:close/>
                </a:path>
              </a:pathLst>
            </a:custGeom>
            <a:solidFill>
              <a:srgbClr val="FFFFFF"/>
            </a:solidFill>
            <a:ln w="28575" cap="rnd">
              <a:solidFill>
                <a:srgbClr val="303030"/>
              </a:solidFill>
              <a:prstDash val="solid"/>
              <a:round/>
            </a:ln>
          </p:spPr>
        </p:sp>
        <p:sp>
          <p:nvSpPr>
            <p:cNvPr id="19" name="TextBox 19"/>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0" name="TextBox 20"/>
          <p:cNvSpPr txBox="1"/>
          <p:nvPr/>
        </p:nvSpPr>
        <p:spPr>
          <a:xfrm>
            <a:off x="1413511" y="1220973"/>
            <a:ext cx="13663930" cy="946150"/>
          </a:xfrm>
          <a:prstGeom prst="rect">
            <a:avLst/>
          </a:prstGeom>
        </p:spPr>
        <p:txBody>
          <a:bodyPr lIns="0" tIns="0" rIns="0" bIns="0" rtlCol="0" anchor="t">
            <a:spAutoFit/>
          </a:bodyPr>
          <a:lstStyle/>
          <a:p>
            <a:pPr>
              <a:lnSpc>
                <a:spcPts val="6500"/>
              </a:lnSpc>
            </a:pPr>
            <a:r>
              <a:rPr lang="en-US" sz="5000">
                <a:solidFill>
                  <a:srgbClr val="303030"/>
                </a:solidFill>
                <a:latin typeface="Agrandir Tight Medium"/>
              </a:rPr>
              <a:t>Types of bullying behaviour online</a:t>
            </a:r>
          </a:p>
        </p:txBody>
      </p:sp>
      <p:grpSp>
        <p:nvGrpSpPr>
          <p:cNvPr id="21" name="Group 21"/>
          <p:cNvGrpSpPr/>
          <p:nvPr/>
        </p:nvGrpSpPr>
        <p:grpSpPr>
          <a:xfrm>
            <a:off x="6390441" y="3427792"/>
            <a:ext cx="5314221" cy="3245315"/>
            <a:chOff x="0" y="0"/>
            <a:chExt cx="1399630" cy="854733"/>
          </a:xfrm>
        </p:grpSpPr>
        <p:sp>
          <p:nvSpPr>
            <p:cNvPr id="22" name="Freeform 22"/>
            <p:cNvSpPr/>
            <p:nvPr/>
          </p:nvSpPr>
          <p:spPr>
            <a:xfrm>
              <a:off x="0" y="0"/>
              <a:ext cx="1399630" cy="854733"/>
            </a:xfrm>
            <a:custGeom>
              <a:avLst/>
              <a:gdLst/>
              <a:ahLst/>
              <a:cxnLst/>
              <a:rect l="l" t="t" r="r" b="b"/>
              <a:pathLst>
                <a:path w="1399630" h="854733">
                  <a:moveTo>
                    <a:pt x="74298" y="0"/>
                  </a:moveTo>
                  <a:lnTo>
                    <a:pt x="1325332" y="0"/>
                  </a:lnTo>
                  <a:cubicBezTo>
                    <a:pt x="1366366" y="0"/>
                    <a:pt x="1399630" y="33265"/>
                    <a:pt x="1399630" y="74298"/>
                  </a:cubicBezTo>
                  <a:lnTo>
                    <a:pt x="1399630" y="780435"/>
                  </a:lnTo>
                  <a:cubicBezTo>
                    <a:pt x="1399630" y="821469"/>
                    <a:pt x="1366366" y="854733"/>
                    <a:pt x="1325332" y="854733"/>
                  </a:cubicBezTo>
                  <a:lnTo>
                    <a:pt x="74298" y="854733"/>
                  </a:lnTo>
                  <a:cubicBezTo>
                    <a:pt x="33265" y="854733"/>
                    <a:pt x="0" y="821469"/>
                    <a:pt x="0" y="780435"/>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23" name="TextBox 23"/>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4" name="TextBox 24"/>
          <p:cNvSpPr txBox="1"/>
          <p:nvPr/>
        </p:nvSpPr>
        <p:spPr>
          <a:xfrm>
            <a:off x="6895634" y="3728868"/>
            <a:ext cx="4303834" cy="3198495"/>
          </a:xfrm>
          <a:prstGeom prst="rect">
            <a:avLst/>
          </a:prstGeom>
        </p:spPr>
        <p:txBody>
          <a:bodyPr lIns="0" tIns="0" rIns="0" bIns="0" rtlCol="0" anchor="t">
            <a:spAutoFit/>
          </a:bodyPr>
          <a:lstStyle/>
          <a:p>
            <a:pPr>
              <a:lnSpc>
                <a:spcPts val="3120"/>
              </a:lnSpc>
            </a:pPr>
            <a:r>
              <a:rPr lang="en-US" sz="2400" spc="96">
                <a:solidFill>
                  <a:srgbClr val="FFFFFF"/>
                </a:solidFill>
                <a:latin typeface="Agrandir Tight Ultra-Bold"/>
              </a:rPr>
              <a:t>Impersonation: </a:t>
            </a:r>
            <a:r>
              <a:rPr lang="en-US" sz="2400" spc="96">
                <a:solidFill>
                  <a:srgbClr val="FFFFFF"/>
                </a:solidFill>
                <a:latin typeface="Agrandir Tight"/>
              </a:rPr>
              <a:t>Setting up fake profiles and web pages that are attributed to the target or gaining access to someone’s account and using it to contact others while impersonating the account or profile owner.</a:t>
            </a:r>
          </a:p>
          <a:p>
            <a:pPr>
              <a:lnSpc>
                <a:spcPts val="3120"/>
              </a:lnSpc>
            </a:pPr>
            <a:endParaRPr lang="en-US" sz="2400" spc="96">
              <a:solidFill>
                <a:srgbClr val="FFFFFF"/>
              </a:solidFill>
              <a:latin typeface="Agrandir Tight"/>
            </a:endParaRPr>
          </a:p>
        </p:txBody>
      </p:sp>
      <p:grpSp>
        <p:nvGrpSpPr>
          <p:cNvPr id="25" name="Group 25"/>
          <p:cNvGrpSpPr/>
          <p:nvPr/>
        </p:nvGrpSpPr>
        <p:grpSpPr>
          <a:xfrm>
            <a:off x="12140896" y="3475498"/>
            <a:ext cx="5314221" cy="3163408"/>
            <a:chOff x="0" y="0"/>
            <a:chExt cx="1399630" cy="833161"/>
          </a:xfrm>
        </p:grpSpPr>
        <p:sp>
          <p:nvSpPr>
            <p:cNvPr id="26" name="Freeform 26"/>
            <p:cNvSpPr/>
            <p:nvPr/>
          </p:nvSpPr>
          <p:spPr>
            <a:xfrm>
              <a:off x="0" y="0"/>
              <a:ext cx="1399630" cy="833161"/>
            </a:xfrm>
            <a:custGeom>
              <a:avLst/>
              <a:gdLst/>
              <a:ahLst/>
              <a:cxnLst/>
              <a:rect l="l" t="t" r="r" b="b"/>
              <a:pathLst>
                <a:path w="1399630" h="833161">
                  <a:moveTo>
                    <a:pt x="74298" y="0"/>
                  </a:moveTo>
                  <a:lnTo>
                    <a:pt x="1325332" y="0"/>
                  </a:lnTo>
                  <a:cubicBezTo>
                    <a:pt x="1366366" y="0"/>
                    <a:pt x="1399630" y="33265"/>
                    <a:pt x="1399630" y="74298"/>
                  </a:cubicBezTo>
                  <a:lnTo>
                    <a:pt x="1399630" y="758862"/>
                  </a:lnTo>
                  <a:cubicBezTo>
                    <a:pt x="1399630" y="799896"/>
                    <a:pt x="1366366" y="833161"/>
                    <a:pt x="1325332" y="833161"/>
                  </a:cubicBezTo>
                  <a:lnTo>
                    <a:pt x="74298" y="833161"/>
                  </a:lnTo>
                  <a:cubicBezTo>
                    <a:pt x="33265" y="833161"/>
                    <a:pt x="0" y="799896"/>
                    <a:pt x="0" y="758862"/>
                  </a:cubicBezTo>
                  <a:lnTo>
                    <a:pt x="0" y="74298"/>
                  </a:lnTo>
                  <a:cubicBezTo>
                    <a:pt x="0" y="33265"/>
                    <a:pt x="33265" y="0"/>
                    <a:pt x="74298" y="0"/>
                  </a:cubicBezTo>
                  <a:close/>
                </a:path>
              </a:pathLst>
            </a:custGeom>
            <a:solidFill>
              <a:srgbClr val="303030"/>
            </a:solidFill>
            <a:ln w="57150" cap="rnd">
              <a:solidFill>
                <a:srgbClr val="FFFFFF"/>
              </a:solidFill>
              <a:prstDash val="solid"/>
              <a:round/>
            </a:ln>
          </p:spPr>
        </p:sp>
        <p:sp>
          <p:nvSpPr>
            <p:cNvPr id="27" name="TextBox 27"/>
            <p:cNvSpPr txBox="1"/>
            <p:nvPr/>
          </p:nvSpPr>
          <p:spPr>
            <a:xfrm>
              <a:off x="0" y="-19050"/>
              <a:ext cx="812800" cy="831850"/>
            </a:xfrm>
            <a:prstGeom prst="rect">
              <a:avLst/>
            </a:prstGeom>
          </p:spPr>
          <p:txBody>
            <a:bodyPr lIns="50800" tIns="50800" rIns="50800" bIns="50800" rtlCol="0" anchor="ctr"/>
            <a:lstStyle/>
            <a:p>
              <a:pPr algn="ctr">
                <a:lnSpc>
                  <a:spcPts val="1599"/>
                </a:lnSpc>
              </a:pPr>
              <a:endParaRPr/>
            </a:p>
          </p:txBody>
        </p:sp>
      </p:grpSp>
      <p:sp>
        <p:nvSpPr>
          <p:cNvPr id="28" name="TextBox 28"/>
          <p:cNvSpPr txBox="1"/>
          <p:nvPr/>
        </p:nvSpPr>
        <p:spPr>
          <a:xfrm>
            <a:off x="12598221" y="3830936"/>
            <a:ext cx="4303834" cy="2807970"/>
          </a:xfrm>
          <a:prstGeom prst="rect">
            <a:avLst/>
          </a:prstGeom>
        </p:spPr>
        <p:txBody>
          <a:bodyPr lIns="0" tIns="0" rIns="0" bIns="0" rtlCol="0" anchor="t">
            <a:spAutoFit/>
          </a:bodyPr>
          <a:lstStyle/>
          <a:p>
            <a:pPr>
              <a:lnSpc>
                <a:spcPts val="3120"/>
              </a:lnSpc>
            </a:pPr>
            <a:r>
              <a:rPr lang="en-US" sz="2400" spc="96">
                <a:solidFill>
                  <a:srgbClr val="FFFFFF"/>
                </a:solidFill>
                <a:latin typeface="Agrandir Tight Ultra-Bold"/>
              </a:rPr>
              <a:t>Exclusion: </a:t>
            </a:r>
            <a:r>
              <a:rPr lang="en-US" sz="2400" spc="96">
                <a:solidFill>
                  <a:srgbClr val="FFFFFF"/>
                </a:solidFill>
                <a:latin typeface="Agrandir Tight"/>
              </a:rPr>
              <a:t>Blocking an individual from a popular group or community such as a school or class group, deleting them from friends lists, and/or using ‘ignore functions’.</a:t>
            </a:r>
          </a:p>
          <a:p>
            <a:pPr>
              <a:lnSpc>
                <a:spcPts val="3120"/>
              </a:lnSpc>
            </a:pPr>
            <a:endParaRPr lang="en-US" sz="2400" spc="96">
              <a:solidFill>
                <a:srgbClr val="FFFFFF"/>
              </a:solidFill>
              <a:latin typeface="Agrandir Tigh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19215</Words>
  <Application>Microsoft Office PowerPoint</Application>
  <PresentationFormat>Custom</PresentationFormat>
  <Paragraphs>1038</Paragraphs>
  <Slides>58</Slides>
  <Notes>48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Respect Effect</dc:title>
  <cp:lastModifiedBy>Tracy Hogan</cp:lastModifiedBy>
  <cp:revision>3</cp:revision>
  <dcterms:created xsi:type="dcterms:W3CDTF">2006-08-16T00:00:00Z</dcterms:created>
  <dcterms:modified xsi:type="dcterms:W3CDTF">2023-11-02T12:34:34Z</dcterms:modified>
  <dc:identifier>DAFub8b2Q2Q</dc:identifier>
</cp:coreProperties>
</file>