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32"/>
  </p:notesMasterIdLst>
  <p:sldIdLst>
    <p:sldId id="256" r:id="rId2"/>
    <p:sldId id="257" r:id="rId3"/>
    <p:sldId id="258" r:id="rId4"/>
    <p:sldId id="259" r:id="rId5"/>
    <p:sldId id="260" r:id="rId6"/>
    <p:sldId id="261" r:id="rId7"/>
    <p:sldId id="262" r:id="rId8"/>
    <p:sldId id="263" r:id="rId9"/>
    <p:sldId id="264" r:id="rId10"/>
    <p:sldId id="265" r:id="rId11"/>
    <p:sldId id="281"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2" r:id="rId28"/>
    <p:sldId id="283" r:id="rId29"/>
    <p:sldId id="284" r:id="rId30"/>
    <p:sldId id="285" r:id="rId31"/>
  </p:sldIdLst>
  <p:sldSz cx="12192000" cy="6858000"/>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5" roundtripDataSignature="AMtx7mhAoAE74+a0QaiUkwKU0JS8OwQhI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364"/>
    <p:restoredTop sz="83754"/>
  </p:normalViewPr>
  <p:slideViewPr>
    <p:cSldViewPr snapToGrid="0">
      <p:cViewPr varScale="1">
        <p:scale>
          <a:sx n="127" d="100"/>
          <a:sy n="127" d="100"/>
        </p:scale>
        <p:origin x="200" y="32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viewProps" Target="viewProps.xml"/><Relationship Id="rId40" Type="http://schemas.microsoft.com/office/2016/11/relationships/changesInfo" Target="changesInfos/changesInfo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customschemas.google.com/relationships/presentationmetadata" Target="metadata"/><Relationship Id="rId8" Type="http://schemas.openxmlformats.org/officeDocument/2006/relationships/slide" Target="slides/slide7.xml"/><Relationship Id="rId3"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triona Mulcahy" userId="S::catriona.mulcahy@oide.ie::9184157d-70e5-4506-826f-a7c5f9af1408" providerId="AD" clId="Web-{F04C24C0-9D24-1F9A-8540-F8CFFDC79940}"/>
    <pc:docChg chg="mod">
      <pc:chgData name="Catriona Mulcahy" userId="S::catriona.mulcahy@oide.ie::9184157d-70e5-4506-826f-a7c5f9af1408" providerId="AD" clId="Web-{F04C24C0-9D24-1F9A-8540-F8CFFDC79940}" dt="2023-11-28T11:39:12.182" v="0" actId="33475"/>
      <pc:docMkLst>
        <pc:docMk/>
      </pc:docMkLst>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IE"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IE" sz="1200">
                <a:solidFill>
                  <a:schemeClr val="dk1"/>
                </a:solidFill>
                <a:latin typeface="Calibri"/>
                <a:ea typeface="Calibri"/>
                <a:cs typeface="Calibri"/>
                <a:sym typeface="Calibri"/>
              </a:rPr>
              <a:t>Today we are going to discuss </a:t>
            </a:r>
            <a:r>
              <a:rPr lang="en-IE" sz="1200" i="1">
                <a:solidFill>
                  <a:schemeClr val="dk1"/>
                </a:solidFill>
                <a:latin typeface="Calibri"/>
                <a:ea typeface="Calibri"/>
                <a:cs typeface="Calibri"/>
                <a:sym typeface="Calibri"/>
              </a:rPr>
              <a:t>the Harassment, Harmful Communication and Related Offences Act 2020. </a:t>
            </a:r>
            <a:r>
              <a:rPr lang="en-IE" sz="1200">
                <a:solidFill>
                  <a:schemeClr val="dk1"/>
                </a:solidFill>
                <a:latin typeface="Calibri"/>
                <a:ea typeface="Calibri"/>
                <a:cs typeface="Calibri"/>
                <a:sym typeface="Calibri"/>
              </a:rPr>
              <a:t>That’s a mouthful, isn’t it? Some of you may have heard of it before under a different name, Coco’s Law. This is a new piece of legislation and we think it is important for you to know what it contains. Working with Webwise – the national organisation created to help educate young people about online safety, we have compiled some key facts which we will discuss today. We have called this </a:t>
            </a:r>
            <a:r>
              <a:rPr lang="en-IE" sz="1200" i="1">
                <a:solidFill>
                  <a:schemeClr val="dk1"/>
                </a:solidFill>
                <a:latin typeface="Calibri"/>
                <a:ea typeface="Calibri"/>
                <a:cs typeface="Calibri"/>
                <a:sym typeface="Calibri"/>
              </a:rPr>
              <a:t>What is Coco’s Law?,</a:t>
            </a:r>
            <a:r>
              <a:rPr lang="en-IE" sz="1200">
                <a:solidFill>
                  <a:schemeClr val="dk1"/>
                </a:solidFill>
                <a:latin typeface="Calibri"/>
                <a:ea typeface="Calibri"/>
                <a:cs typeface="Calibri"/>
                <a:sym typeface="Calibri"/>
              </a:rPr>
              <a:t> as hopefully by the end of this session everyone will have a clear understanding of this law and the part we all play in upholding it.</a:t>
            </a:r>
            <a:endParaRPr/>
          </a:p>
          <a:p>
            <a:pPr marL="0" lvl="0" indent="0" algn="l" rtl="0">
              <a:lnSpc>
                <a:spcPct val="100000"/>
              </a:lnSpc>
              <a:spcBef>
                <a:spcPts val="0"/>
              </a:spcBef>
              <a:spcAft>
                <a:spcPts val="0"/>
              </a:spcAft>
              <a:buSzPts val="1400"/>
              <a:buNone/>
            </a:pPr>
            <a:endParaRPr/>
          </a:p>
        </p:txBody>
      </p:sp>
      <p:sp>
        <p:nvSpPr>
          <p:cNvPr id="87" name="Google Shape;87;p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4" name="Google Shape;144;p1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Some key points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An intimate image includes an image of a person in their underwear. The person in the image or video does not need to be naked or fully undressed.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The wide definition of “publish” will include the distribution of an image or video on WhatsApp, Snapchat or any other social media platform.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A picture or a video of a person engaged in sexual activity is also included. For a picture or video involving sexual activity, the person depicted can be fully clothed and it will still constitute an intimate image.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A photoshopped picture or a “deepfake” video will constitute an intimate image if it is pretending to be an image or video of that person. Therefore, photoshopping a person’s face onto a naked body, will be an offence under the Act.</a:t>
            </a:r>
            <a:endParaRPr/>
          </a:p>
          <a:p>
            <a:pPr marL="0" lvl="0" indent="0" algn="l" rtl="0">
              <a:lnSpc>
                <a:spcPct val="100000"/>
              </a:lnSpc>
              <a:spcBef>
                <a:spcPts val="0"/>
              </a:spcBef>
              <a:spcAft>
                <a:spcPts val="0"/>
              </a:spcAft>
              <a:buSzPts val="1400"/>
              <a:buNone/>
            </a:pPr>
            <a:endParaRPr/>
          </a:p>
        </p:txBody>
      </p:sp>
      <p:sp>
        <p:nvSpPr>
          <p:cNvPr id="145" name="Google Shape;145;p1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p2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100" b="1" dirty="0">
                <a:highlight>
                  <a:srgbClr val="FFFFFF"/>
                </a:highlight>
                <a:latin typeface="Arial"/>
                <a:ea typeface="Arial"/>
                <a:cs typeface="Arial"/>
                <a:sym typeface="Arial"/>
              </a:rPr>
              <a:t>Please note: </a:t>
            </a:r>
            <a:r>
              <a:rPr lang="en-IE" sz="1100" dirty="0">
                <a:highlight>
                  <a:srgbClr val="FFFFFF"/>
                </a:highlight>
                <a:latin typeface="Arial"/>
                <a:ea typeface="Arial"/>
                <a:cs typeface="Arial"/>
                <a:sym typeface="Arial"/>
              </a:rPr>
              <a:t>The term child pornography is still used in legislation in Ireland. For the purposes of highlighting the relevant legislation on this slide we have used the legal term. The preferred term is Child sexual abuse material. In non-legal contexts the term Child Sexual Abuse Material (CSAM) should be used.</a:t>
            </a:r>
            <a:endParaRPr dirty="0"/>
          </a:p>
          <a:p>
            <a:pPr marL="0" lvl="0" indent="0" algn="l" rtl="0">
              <a:lnSpc>
                <a:spcPct val="100000"/>
              </a:lnSpc>
              <a:spcBef>
                <a:spcPts val="0"/>
              </a:spcBef>
              <a:spcAft>
                <a:spcPts val="0"/>
              </a:spcAft>
              <a:buSzPts val="1400"/>
              <a:buNone/>
            </a:pPr>
            <a:endParaRPr sz="1200" b="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Other applicable laws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Coco's law is in addition to existing legislation which makes it is illegal to send, receive or share any sexually explicit images, video or text of someone under 18 years of age</a:t>
            </a:r>
            <a:endParaRPr dirty="0"/>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Under 18? It is illegal to...</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Send sexually explicit images, video or text of yourself to someone</a:t>
            </a:r>
            <a:endParaRPr dirty="0"/>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Why?</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Produced and distributed Child Pornography</a:t>
            </a:r>
            <a:endParaRPr dirty="0"/>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Under 18? It is illegal to...</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Receive sexually explicit images, video or text of yourself to someone</a:t>
            </a:r>
            <a:endParaRPr dirty="0"/>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Why?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In possession of child pornography</a:t>
            </a:r>
            <a:endParaRPr dirty="0"/>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Under 18? It is illegal to...</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Share sexually explicit images, video or text of someone under 18 to someone else</a:t>
            </a:r>
            <a:endParaRPr dirty="0"/>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Why?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Distributed child pornography</a:t>
            </a:r>
          </a:p>
          <a:p>
            <a:pPr marL="0" lvl="0" indent="0" algn="l" rtl="0">
              <a:lnSpc>
                <a:spcPct val="100000"/>
              </a:lnSpc>
              <a:spcBef>
                <a:spcPts val="0"/>
              </a:spcBef>
              <a:spcAft>
                <a:spcPts val="0"/>
              </a:spcAft>
              <a:buSzPts val="1400"/>
              <a:buNone/>
            </a:pPr>
            <a:endParaRPr lang="en-IE" sz="1200" dirty="0">
              <a:solidFill>
                <a:schemeClr val="dk1"/>
              </a:solidFill>
              <a:latin typeface="Calibri"/>
              <a:cs typeface="Calibri"/>
              <a:sym typeface="Calibri"/>
            </a:endParaRPr>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1" dirty="0">
                <a:solidFill>
                  <a:schemeClr val="dk1"/>
                </a:solidFill>
                <a:latin typeface="Calibri"/>
                <a:cs typeface="Calibri"/>
                <a:sym typeface="Calibri"/>
              </a:rPr>
              <a:t>Important Note: </a:t>
            </a:r>
            <a:r>
              <a:rPr lang="en-IE" dirty="0"/>
              <a:t>The Child Trafficking and Pornography Act states that the creation, distribution and possession of child pornography are all illegal. This could be interpreted as meaning that anyone who creates, sends, shares, stores or even just receives explicit images of a child under the age of 17 could potentially be prosecuted under the 1998 Act. In cases of self-generated explicit content or ‘nude selfies’, the person him/herself can be the creator, distributor and possessor of illegal content. The law in this area was designed to protect children from exploitation and not to criminalise their reckless acts. That said, approaches will differ from Garda Station to Garda Station. </a:t>
            </a:r>
            <a:endParaRPr lang="en-IE" sz="1200" b="1"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 </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dirty="0"/>
          </a:p>
        </p:txBody>
      </p:sp>
      <p:sp>
        <p:nvSpPr>
          <p:cNvPr id="267" name="Google Shape;267;p2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8"/>
        <p:cNvGrpSpPr/>
        <p:nvPr/>
      </p:nvGrpSpPr>
      <p:grpSpPr>
        <a:xfrm>
          <a:off x="0" y="0"/>
          <a:ext cx="0" cy="0"/>
          <a:chOff x="0" y="0"/>
          <a:chExt cx="0" cy="0"/>
        </a:xfrm>
      </p:grpSpPr>
      <p:sp>
        <p:nvSpPr>
          <p:cNvPr id="149" name="Google Shape;149;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0" name="Google Shape;150;p1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Scenarios – Has an offence occurred?</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Distribute Photocopies of Appendix 4 and get the students in their pairs to discuss the scenarios. This is a key element of the session, as by giving them an opportunity to discuss the scenarios they are teasing out the issues without you needing to explicitly go through each element of the legislation. This will probably take about 10 minutes – don’t try and hurry it along. Circulate around the room and ask probing questions if you can (health and safety permitting).</a:t>
            </a:r>
            <a:endParaRPr/>
          </a:p>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Note – The A Scenarios are suitable for 3</a:t>
            </a:r>
            <a:r>
              <a:rPr lang="en-IE" sz="1200" b="1" baseline="30000">
                <a:solidFill>
                  <a:schemeClr val="dk1"/>
                </a:solidFill>
                <a:latin typeface="Calibri"/>
                <a:ea typeface="Calibri"/>
                <a:cs typeface="Calibri"/>
                <a:sym typeface="Calibri"/>
              </a:rPr>
              <a:t>rd</a:t>
            </a:r>
            <a:r>
              <a:rPr lang="en-IE" sz="1200" b="1">
                <a:solidFill>
                  <a:schemeClr val="dk1"/>
                </a:solidFill>
                <a:latin typeface="Calibri"/>
                <a:ea typeface="Calibri"/>
                <a:cs typeface="Calibri"/>
                <a:sym typeface="Calibri"/>
              </a:rPr>
              <a:t> year (slides 11</a:t>
            </a:r>
            <a:r>
              <a:rPr lang="en-IE" sz="1200" b="1">
                <a:solidFill>
                  <a:schemeClr val="dk1"/>
                </a:solidFill>
                <a:highlight>
                  <a:schemeClr val="lt1"/>
                </a:highlight>
                <a:latin typeface="Calibri"/>
                <a:ea typeface="Calibri"/>
                <a:cs typeface="Calibri"/>
                <a:sym typeface="Calibri"/>
              </a:rPr>
              <a:t>-1</a:t>
            </a:r>
            <a:r>
              <a:rPr lang="en-IE" b="1">
                <a:highlight>
                  <a:schemeClr val="lt1"/>
                </a:highlight>
              </a:rPr>
              <a:t>7</a:t>
            </a:r>
            <a:r>
              <a:rPr lang="en-IE" sz="1200" b="1">
                <a:solidFill>
                  <a:schemeClr val="dk1"/>
                </a:solidFill>
                <a:highlight>
                  <a:schemeClr val="lt1"/>
                </a:highlight>
                <a:latin typeface="Calibri"/>
                <a:ea typeface="Calibri"/>
                <a:cs typeface="Calibri"/>
                <a:sym typeface="Calibri"/>
              </a:rPr>
              <a:t>), the B Scenarios (</a:t>
            </a:r>
            <a:r>
              <a:rPr lang="en-IE" sz="1200" b="1">
                <a:solidFill>
                  <a:schemeClr val="dk1"/>
                </a:solidFill>
                <a:highlight>
                  <a:schemeClr val="lt1"/>
                </a:highlight>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0"/>
                  </a:ext>
                </a:extLst>
              </a:rPr>
              <a:t>slides 1</a:t>
            </a:r>
            <a:r>
              <a:rPr lang="en-IE" b="1">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1"/>
                  </a:ext>
                </a:extLst>
              </a:rPr>
              <a:t>8</a:t>
            </a:r>
            <a:r>
              <a:rPr lang="en-IE" sz="1200" b="1">
                <a:solidFill>
                  <a:schemeClr val="dk1"/>
                </a:solidFill>
                <a:highlight>
                  <a:schemeClr val="lt1"/>
                </a:highlight>
                <a:latin typeface="Calibri"/>
                <a:ea typeface="Calibri"/>
                <a:cs typeface="Calibri"/>
                <a:sym typeface="Calibri"/>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2"/>
                  </a:ext>
                </a:extLst>
              </a:rPr>
              <a:t>-</a:t>
            </a:r>
            <a:r>
              <a:rPr lang="en-IE" b="1">
                <a:highlight>
                  <a:schemeClr val="lt1"/>
                </a:highlight>
                <a:extLst>
                  <a: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textRoundtripDataId="3"/>
                  </a:ext>
                </a:extLst>
              </a:rPr>
              <a:t>2</a:t>
            </a:r>
            <a:r>
              <a:rPr lang="en-IE" b="1">
                <a:highlight>
                  <a:schemeClr val="lt1"/>
                </a:highlight>
              </a:rPr>
              <a:t>4</a:t>
            </a:r>
            <a:r>
              <a:rPr lang="en-IE" sz="1200" b="1">
                <a:solidFill>
                  <a:schemeClr val="dk1"/>
                </a:solidFill>
                <a:highlight>
                  <a:schemeClr val="lt1"/>
                </a:highlight>
                <a:latin typeface="Calibri"/>
                <a:ea typeface="Calibri"/>
                <a:cs typeface="Calibri"/>
                <a:sym typeface="Calibri"/>
              </a:rPr>
              <a:t>) should only be used with students in 4</a:t>
            </a:r>
            <a:r>
              <a:rPr lang="en-IE" sz="1200" b="1" baseline="30000">
                <a:solidFill>
                  <a:schemeClr val="dk1"/>
                </a:solidFill>
                <a:highlight>
                  <a:schemeClr val="lt1"/>
                </a:highlight>
                <a:latin typeface="Calibri"/>
                <a:ea typeface="Calibri"/>
                <a:cs typeface="Calibri"/>
                <a:sym typeface="Calibri"/>
              </a:rPr>
              <a:t>th</a:t>
            </a:r>
            <a:r>
              <a:rPr lang="en-IE" sz="1200" b="1">
                <a:solidFill>
                  <a:schemeClr val="dk1"/>
                </a:solidFill>
                <a:highlight>
                  <a:schemeClr val="lt1"/>
                </a:highlight>
                <a:latin typeface="Calibri"/>
                <a:ea typeface="Calibri"/>
                <a:cs typeface="Calibri"/>
                <a:sym typeface="Calibri"/>
              </a:rPr>
              <a:t> year and up. Please remove</a:t>
            </a:r>
            <a:r>
              <a:rPr lang="en-IE" sz="1100" b="1">
                <a:highlight>
                  <a:schemeClr val="lt1"/>
                </a:highlight>
                <a:latin typeface="Arial"/>
                <a:ea typeface="Arial"/>
                <a:cs typeface="Arial"/>
                <a:sym typeface="Arial"/>
              </a:rPr>
              <a:t> slides 18-24 in this powerpoint before teaching junior cycle level. </a:t>
            </a:r>
            <a:endParaRPr sz="1200" b="1">
              <a:solidFill>
                <a:schemeClr val="dk1"/>
              </a:solidFill>
              <a:highlight>
                <a:schemeClr val="lt1"/>
              </a:highlight>
            </a:endParaRPr>
          </a:p>
          <a:p>
            <a:pPr marL="0" lvl="0" indent="0" algn="l" rtl="0">
              <a:lnSpc>
                <a:spcPct val="100000"/>
              </a:lnSpc>
              <a:spcBef>
                <a:spcPts val="0"/>
              </a:spcBef>
              <a:spcAft>
                <a:spcPts val="0"/>
              </a:spcAft>
              <a:buSzPts val="1400"/>
              <a:buNone/>
            </a:pPr>
            <a:endParaRPr/>
          </a:p>
        </p:txBody>
      </p:sp>
      <p:sp>
        <p:nvSpPr>
          <p:cNvPr id="151" name="Google Shape;151;p1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
        <p:cNvGrpSpPr/>
        <p:nvPr/>
      </p:nvGrpSpPr>
      <p:grpSpPr>
        <a:xfrm>
          <a:off x="0" y="0"/>
          <a:ext cx="0" cy="0"/>
          <a:chOff x="0" y="0"/>
          <a:chExt cx="0" cy="0"/>
        </a:xfrm>
      </p:grpSpPr>
      <p:sp>
        <p:nvSpPr>
          <p:cNvPr id="155" name="Google Shape;155;g106ddfd816f_0_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6" name="Google Shape;156;g106ddfd816f_0_35: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Arial"/>
              <a:buNone/>
            </a:pPr>
            <a:r>
              <a:rPr lang="en-IE" b="1"/>
              <a:t>Answers to scenarios </a:t>
            </a:r>
            <a:endParaRPr/>
          </a:p>
          <a:p>
            <a:pPr marL="0" lvl="0" indent="0" algn="l" rtl="0">
              <a:lnSpc>
                <a:spcPct val="100000"/>
              </a:lnSpc>
              <a:spcBef>
                <a:spcPts val="0"/>
              </a:spcBef>
              <a:spcAft>
                <a:spcPts val="0"/>
              </a:spcAft>
              <a:buClr>
                <a:schemeClr val="dk1"/>
              </a:buClr>
              <a:buSzPts val="1400"/>
              <a:buFont typeface="Arial"/>
              <a:buNone/>
            </a:pPr>
            <a:r>
              <a:rPr lang="en-IE"/>
              <a:t>Bring the class back to focus and discuss their answers. Use the PP slides and answers on Appendix 5 to help. It will emerge after a few slides, that all of the scenarios are offences under the legislation. In all likelihood questions will then emerge about prosecution and sentencing. </a:t>
            </a:r>
            <a:endParaRPr/>
          </a:p>
          <a:p>
            <a:pPr marL="0" lvl="0" indent="0" algn="l" rtl="0">
              <a:lnSpc>
                <a:spcPct val="100000"/>
              </a:lnSpc>
              <a:spcBef>
                <a:spcPts val="0"/>
              </a:spcBef>
              <a:spcAft>
                <a:spcPts val="0"/>
              </a:spcAft>
              <a:buSzPts val="1400"/>
              <a:buNone/>
            </a:pPr>
            <a:r>
              <a:rPr lang="en-IE"/>
              <a:t>If they do, state that the Gardaí have an obligation to investigate all allegations and present their findings to the Director of Public Prosecutions. It is up to the DPP if a child under 17 years of age can/will be charged with an offence under this particular Act. </a:t>
            </a:r>
            <a:r>
              <a:rPr lang="en-IE" b="1"/>
              <a:t>Scenarios A – Answers (suitable for 3</a:t>
            </a:r>
            <a:r>
              <a:rPr lang="en-IE" b="1" baseline="30000"/>
              <a:t>rd</a:t>
            </a:r>
            <a:r>
              <a:rPr lang="en-IE" b="1"/>
              <a:t> year up)</a:t>
            </a:r>
            <a:endParaRPr b="1"/>
          </a:p>
          <a:p>
            <a:pPr marL="63500" lvl="0" indent="0" algn="l" rtl="0">
              <a:lnSpc>
                <a:spcPct val="100000"/>
              </a:lnSpc>
              <a:spcBef>
                <a:spcPts val="0"/>
              </a:spcBef>
              <a:spcAft>
                <a:spcPts val="0"/>
              </a:spcAft>
              <a:buClr>
                <a:schemeClr val="dk1"/>
              </a:buClr>
              <a:buSzPts val="1100"/>
              <a:buFont typeface="Arial"/>
              <a:buNone/>
            </a:pPr>
            <a:endParaRPr b="1"/>
          </a:p>
          <a:p>
            <a:pPr marL="457200" marR="80645" lvl="0" indent="-304800" algn="l" rtl="0">
              <a:lnSpc>
                <a:spcPct val="100000"/>
              </a:lnSpc>
              <a:spcBef>
                <a:spcPts val="0"/>
              </a:spcBef>
              <a:spcAft>
                <a:spcPts val="0"/>
              </a:spcAft>
              <a:buClr>
                <a:schemeClr val="dk1"/>
              </a:buClr>
              <a:buSzPts val="1200"/>
              <a:buFont typeface="Calibri"/>
              <a:buAutoNum type="arabicPeriod"/>
            </a:pPr>
            <a:r>
              <a:rPr lang="en-IE"/>
              <a:t>This is an offence. Section. 4 of the act. may be used to prosecute the unsolicited sending of “nude selfies” to persons. Sending “nude selfies” will also be an offence of exposure under S.45 of the Criminal Law (Sexual Offences) Act 2017.</a:t>
            </a:r>
            <a:endParaRPr/>
          </a:p>
          <a:p>
            <a:pPr marL="457200" marR="109220" lvl="0" indent="-304800" algn="l" rtl="0">
              <a:lnSpc>
                <a:spcPct val="100000"/>
              </a:lnSpc>
              <a:spcBef>
                <a:spcPts val="0"/>
              </a:spcBef>
              <a:spcAft>
                <a:spcPts val="0"/>
              </a:spcAft>
              <a:buClr>
                <a:schemeClr val="dk1"/>
              </a:buClr>
              <a:buSzPts val="1200"/>
              <a:buFont typeface="Calibri"/>
              <a:buAutoNum type="arabicPeriod"/>
            </a:pPr>
            <a:r>
              <a:rPr lang="en-IE"/>
              <a:t>This is an offence. It is an intimate image of John as he is in his underwear and John did not consent for the photo to be taken. By sending it to someone John’s “Friends” published it.</a:t>
            </a:r>
            <a:endParaRPr/>
          </a:p>
          <a:p>
            <a:pPr marL="457200"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00330" lvl="0" indent="-304800" algn="l" rtl="0">
              <a:lnSpc>
                <a:spcPct val="100000"/>
              </a:lnSpc>
              <a:spcBef>
                <a:spcPts val="0"/>
              </a:spcBef>
              <a:spcAft>
                <a:spcPts val="0"/>
              </a:spcAft>
              <a:buClr>
                <a:schemeClr val="dk1"/>
              </a:buClr>
              <a:buSzPts val="1200"/>
              <a:buFont typeface="Calibri"/>
              <a:buAutoNum type="arabicPeriod"/>
            </a:pPr>
            <a:r>
              <a:rPr lang="en-IE"/>
              <a:t>This is an offence. A threat to distribute the image is sufficient to trigger the provisions of the Act, even if the image is never sent to anyone. Furthermore, even if</a:t>
            </a:r>
            <a:endParaRPr/>
          </a:p>
          <a:p>
            <a:pPr marL="457200" marR="183515" lvl="0" indent="0" algn="l" rtl="0">
              <a:lnSpc>
                <a:spcPct val="100000"/>
              </a:lnSpc>
              <a:spcBef>
                <a:spcPts val="205"/>
              </a:spcBef>
              <a:spcAft>
                <a:spcPts val="0"/>
              </a:spcAft>
              <a:buClr>
                <a:schemeClr val="dk1"/>
              </a:buClr>
              <a:buSzPts val="1100"/>
              <a:buFont typeface="Arial"/>
              <a:buNone/>
            </a:pPr>
            <a:r>
              <a:rPr lang="en-IE"/>
              <a:t>the threat was a joke and the person who made the threat never actually intended to send the image, it is still an offence. </a:t>
            </a:r>
            <a:endParaRPr/>
          </a:p>
          <a:p>
            <a:pPr marL="457200" marR="183515" lvl="0" indent="-304800" algn="l" rtl="0">
              <a:lnSpc>
                <a:spcPct val="100000"/>
              </a:lnSpc>
              <a:spcBef>
                <a:spcPts val="205"/>
              </a:spcBef>
              <a:spcAft>
                <a:spcPts val="0"/>
              </a:spcAft>
              <a:buClr>
                <a:schemeClr val="dk1"/>
              </a:buClr>
              <a:buSzPts val="1200"/>
              <a:buFont typeface="Calibri"/>
              <a:buAutoNum type="arabicPeriod"/>
            </a:pPr>
            <a:r>
              <a:rPr lang="en-IE"/>
              <a:t>This is an offence. “Up-skirting” is covered in the legislation under section 3. that recording, distribution or publication, as the case may be, seriously interferes with that other person’s peace and privacy or causes alarm, distress or harm to that other person.</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an offence under section 3 as it is an intimate image taken without consent. It is important to note that there is no requirement to distribute the intimate image and the recording is sufficient on its own to complete the offence.</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shared on Ian’s timeline consensually and is happy to join in on the banter around the image.</a:t>
            </a:r>
            <a:endParaRPr b="1"/>
          </a:p>
        </p:txBody>
      </p:sp>
      <p:sp>
        <p:nvSpPr>
          <p:cNvPr id="157" name="Google Shape;157;g106ddfd816f_0_35: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
        <p:cNvGrpSpPr/>
        <p:nvPr/>
      </p:nvGrpSpPr>
      <p:grpSpPr>
        <a:xfrm>
          <a:off x="0" y="0"/>
          <a:ext cx="0" cy="0"/>
          <a:chOff x="0" y="0"/>
          <a:chExt cx="0" cy="0"/>
        </a:xfrm>
      </p:grpSpPr>
      <p:sp>
        <p:nvSpPr>
          <p:cNvPr id="163" name="Google Shape;163;g106ddfd816f_0_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4" name="Google Shape;164;g106ddfd816f_0_28: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63500" lvl="0" indent="0" algn="l" rtl="0">
              <a:lnSpc>
                <a:spcPct val="100000"/>
              </a:lnSpc>
              <a:spcBef>
                <a:spcPts val="0"/>
              </a:spcBef>
              <a:spcAft>
                <a:spcPts val="0"/>
              </a:spcAft>
              <a:buClr>
                <a:schemeClr val="dk1"/>
              </a:buClr>
              <a:buSzPts val="1100"/>
              <a:buFont typeface="Arial"/>
              <a:buNone/>
            </a:pPr>
            <a:r>
              <a:rPr lang="en-IE" b="1"/>
              <a:t>Scenarios A – Answers (suitable for 3</a:t>
            </a:r>
            <a:r>
              <a:rPr lang="en-IE" b="1" baseline="30000"/>
              <a:t>rd</a:t>
            </a:r>
            <a:r>
              <a:rPr lang="en-IE" b="1"/>
              <a:t> year up)</a:t>
            </a:r>
            <a:endParaRPr b="1"/>
          </a:p>
          <a:p>
            <a:pPr marL="63500" lvl="0" indent="0" algn="l" rtl="0">
              <a:lnSpc>
                <a:spcPct val="100000"/>
              </a:lnSpc>
              <a:spcBef>
                <a:spcPts val="0"/>
              </a:spcBef>
              <a:spcAft>
                <a:spcPts val="0"/>
              </a:spcAft>
              <a:buClr>
                <a:schemeClr val="dk1"/>
              </a:buClr>
              <a:buSzPts val="1100"/>
              <a:buFont typeface="Arial"/>
              <a:buNone/>
            </a:pPr>
            <a:endParaRPr b="1"/>
          </a:p>
          <a:p>
            <a:pPr marL="457200" marR="80645" lvl="0" indent="-304800" algn="l" rtl="0">
              <a:lnSpc>
                <a:spcPct val="100000"/>
              </a:lnSpc>
              <a:spcBef>
                <a:spcPts val="0"/>
              </a:spcBef>
              <a:spcAft>
                <a:spcPts val="0"/>
              </a:spcAft>
              <a:buClr>
                <a:schemeClr val="dk1"/>
              </a:buClr>
              <a:buSzPts val="1200"/>
              <a:buFont typeface="Calibri"/>
              <a:buAutoNum type="arabicPeriod"/>
            </a:pPr>
            <a:r>
              <a:rPr lang="en-IE"/>
              <a:t>This is an offence. Section. 4 of the act. may be used to prosecute the unsolicited sending of “nude selfies” to persons. Sending “nude selfies” will also be an offence of exposure under S.45 of the Criminal Law (Sexual Offences) Act 2017.</a:t>
            </a:r>
            <a:endParaRPr/>
          </a:p>
          <a:p>
            <a:pPr marL="457200" marR="109220" lvl="0" indent="-304800" algn="l" rtl="0">
              <a:lnSpc>
                <a:spcPct val="100000"/>
              </a:lnSpc>
              <a:spcBef>
                <a:spcPts val="0"/>
              </a:spcBef>
              <a:spcAft>
                <a:spcPts val="0"/>
              </a:spcAft>
              <a:buClr>
                <a:schemeClr val="dk1"/>
              </a:buClr>
              <a:buSzPts val="1200"/>
              <a:buFont typeface="Calibri"/>
              <a:buAutoNum type="arabicPeriod"/>
            </a:pPr>
            <a:r>
              <a:rPr lang="en-IE"/>
              <a:t>This is an offence. It is an intimate image of John as he is in his underwear and John did not consent for the photo to be taken. By sending it to someone John’s “Friends” published it.</a:t>
            </a:r>
            <a:endParaRPr/>
          </a:p>
          <a:p>
            <a:pPr marL="457200"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00330" lvl="0" indent="-304800" algn="l" rtl="0">
              <a:lnSpc>
                <a:spcPct val="100000"/>
              </a:lnSpc>
              <a:spcBef>
                <a:spcPts val="0"/>
              </a:spcBef>
              <a:spcAft>
                <a:spcPts val="0"/>
              </a:spcAft>
              <a:buClr>
                <a:schemeClr val="dk1"/>
              </a:buClr>
              <a:buSzPts val="1200"/>
              <a:buFont typeface="Calibri"/>
              <a:buAutoNum type="arabicPeriod"/>
            </a:pPr>
            <a:r>
              <a:rPr lang="en-IE"/>
              <a:t>This is an offence. A threat to distribute the image is sufficient to trigger the provisions of the Act, even if the image is never sent to anyone. Furthermore, even if</a:t>
            </a:r>
            <a:endParaRPr/>
          </a:p>
          <a:p>
            <a:pPr marL="457200" marR="183515" lvl="0" indent="0" algn="l" rtl="0">
              <a:lnSpc>
                <a:spcPct val="100000"/>
              </a:lnSpc>
              <a:spcBef>
                <a:spcPts val="205"/>
              </a:spcBef>
              <a:spcAft>
                <a:spcPts val="0"/>
              </a:spcAft>
              <a:buClr>
                <a:schemeClr val="dk1"/>
              </a:buClr>
              <a:buSzPts val="1100"/>
              <a:buFont typeface="Arial"/>
              <a:buNone/>
            </a:pPr>
            <a:r>
              <a:rPr lang="en-IE"/>
              <a:t>the threat was a joke and the person who made the threat never actually intended to send the image, it is still an offence. </a:t>
            </a:r>
            <a:endParaRPr/>
          </a:p>
          <a:p>
            <a:pPr marL="457200" marR="183515" lvl="0" indent="-304800" algn="l" rtl="0">
              <a:lnSpc>
                <a:spcPct val="100000"/>
              </a:lnSpc>
              <a:spcBef>
                <a:spcPts val="205"/>
              </a:spcBef>
              <a:spcAft>
                <a:spcPts val="0"/>
              </a:spcAft>
              <a:buClr>
                <a:schemeClr val="dk1"/>
              </a:buClr>
              <a:buSzPts val="1200"/>
              <a:buFont typeface="Calibri"/>
              <a:buAutoNum type="arabicPeriod"/>
            </a:pPr>
            <a:r>
              <a:rPr lang="en-IE"/>
              <a:t>This is an offence. “Up-skirting” is covered in the legislation under section 3. that recording, distribution or publication, as the case may be, seriously interferes with that other person’s peace and privacy or causes alarm, distress or harm to that other person.</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an offence under section 3 as it is an intimate image taken without consent. It is important to note that there is no requirement to distribute the intimate image and the recording is sufficient on its own to complete the offence.</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shared on Ian’s timeline consensually and is happy to join in on the banter around the image.</a:t>
            </a:r>
            <a:endParaRPr/>
          </a:p>
        </p:txBody>
      </p:sp>
      <p:sp>
        <p:nvSpPr>
          <p:cNvPr id="165" name="Google Shape;165;g106ddfd816f_0_28: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0"/>
        <p:cNvGrpSpPr/>
        <p:nvPr/>
      </p:nvGrpSpPr>
      <p:grpSpPr>
        <a:xfrm>
          <a:off x="0" y="0"/>
          <a:ext cx="0" cy="0"/>
          <a:chOff x="0" y="0"/>
          <a:chExt cx="0" cy="0"/>
        </a:xfrm>
      </p:grpSpPr>
      <p:sp>
        <p:nvSpPr>
          <p:cNvPr id="171" name="Google Shape;171;g106ddfd816f_0_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2" name="Google Shape;172;g106ddfd816f_0_21: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63500" lvl="0" indent="0" algn="l" rtl="0">
              <a:lnSpc>
                <a:spcPct val="100000"/>
              </a:lnSpc>
              <a:spcBef>
                <a:spcPts val="0"/>
              </a:spcBef>
              <a:spcAft>
                <a:spcPts val="0"/>
              </a:spcAft>
              <a:buClr>
                <a:schemeClr val="dk1"/>
              </a:buClr>
              <a:buSzPts val="1100"/>
              <a:buFont typeface="Arial"/>
              <a:buNone/>
            </a:pPr>
            <a:r>
              <a:rPr lang="en-IE" b="1"/>
              <a:t>Scenarios A – Answers (suitable for 3</a:t>
            </a:r>
            <a:r>
              <a:rPr lang="en-IE" b="1" baseline="30000"/>
              <a:t>rd</a:t>
            </a:r>
            <a:r>
              <a:rPr lang="en-IE" b="1"/>
              <a:t> year up)</a:t>
            </a:r>
            <a:endParaRPr b="1"/>
          </a:p>
          <a:p>
            <a:pPr marL="63500" lvl="0" indent="0" algn="l" rtl="0">
              <a:lnSpc>
                <a:spcPct val="100000"/>
              </a:lnSpc>
              <a:spcBef>
                <a:spcPts val="0"/>
              </a:spcBef>
              <a:spcAft>
                <a:spcPts val="0"/>
              </a:spcAft>
              <a:buClr>
                <a:schemeClr val="dk1"/>
              </a:buClr>
              <a:buSzPts val="1100"/>
              <a:buFont typeface="Arial"/>
              <a:buNone/>
            </a:pPr>
            <a:endParaRPr b="1"/>
          </a:p>
          <a:p>
            <a:pPr marL="457200" marR="80645" lvl="0" indent="-304800" algn="l" rtl="0">
              <a:lnSpc>
                <a:spcPct val="100000"/>
              </a:lnSpc>
              <a:spcBef>
                <a:spcPts val="0"/>
              </a:spcBef>
              <a:spcAft>
                <a:spcPts val="0"/>
              </a:spcAft>
              <a:buClr>
                <a:schemeClr val="dk1"/>
              </a:buClr>
              <a:buSzPts val="1200"/>
              <a:buFont typeface="Calibri"/>
              <a:buAutoNum type="arabicPeriod"/>
            </a:pPr>
            <a:r>
              <a:rPr lang="en-IE"/>
              <a:t>This is an offence. Section. 4 of the act. may be used to prosecute the unsolicited sending of “nude selfies” to persons. Sending “nude selfies” will also be an offence of exposure under S.45 of the Criminal Law (Sexual Offences) Act 2017.</a:t>
            </a:r>
            <a:endParaRPr/>
          </a:p>
          <a:p>
            <a:pPr marL="457200" marR="109220" lvl="0" indent="-304800" algn="l" rtl="0">
              <a:lnSpc>
                <a:spcPct val="100000"/>
              </a:lnSpc>
              <a:spcBef>
                <a:spcPts val="0"/>
              </a:spcBef>
              <a:spcAft>
                <a:spcPts val="0"/>
              </a:spcAft>
              <a:buClr>
                <a:schemeClr val="dk1"/>
              </a:buClr>
              <a:buSzPts val="1200"/>
              <a:buFont typeface="Calibri"/>
              <a:buAutoNum type="arabicPeriod"/>
            </a:pPr>
            <a:r>
              <a:rPr lang="en-IE"/>
              <a:t>This is an offence. It is an intimate image of John as he is in his underwear and John did not consent for the photo to be taken. By sending it to someone John’s “Friends” published it.</a:t>
            </a:r>
            <a:endParaRPr/>
          </a:p>
          <a:p>
            <a:pPr marL="457200"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00330" lvl="0" indent="-304800" algn="l" rtl="0">
              <a:lnSpc>
                <a:spcPct val="100000"/>
              </a:lnSpc>
              <a:spcBef>
                <a:spcPts val="0"/>
              </a:spcBef>
              <a:spcAft>
                <a:spcPts val="0"/>
              </a:spcAft>
              <a:buClr>
                <a:schemeClr val="dk1"/>
              </a:buClr>
              <a:buSzPts val="1200"/>
              <a:buFont typeface="Calibri"/>
              <a:buAutoNum type="arabicPeriod"/>
            </a:pPr>
            <a:r>
              <a:rPr lang="en-IE"/>
              <a:t>This is an offence. A threat to distribute the image is sufficient to trigger the provisions of the Act, even if the image is never sent to anyone. Furthermore, even if</a:t>
            </a:r>
            <a:endParaRPr/>
          </a:p>
          <a:p>
            <a:pPr marL="457200" marR="183515" lvl="0" indent="0" algn="l" rtl="0">
              <a:lnSpc>
                <a:spcPct val="100000"/>
              </a:lnSpc>
              <a:spcBef>
                <a:spcPts val="205"/>
              </a:spcBef>
              <a:spcAft>
                <a:spcPts val="0"/>
              </a:spcAft>
              <a:buClr>
                <a:schemeClr val="dk1"/>
              </a:buClr>
              <a:buSzPts val="1100"/>
              <a:buFont typeface="Arial"/>
              <a:buNone/>
            </a:pPr>
            <a:r>
              <a:rPr lang="en-IE"/>
              <a:t>the threat was a joke and the person who made the threat never actually intended to send the image, it is still an offence. </a:t>
            </a:r>
            <a:endParaRPr/>
          </a:p>
          <a:p>
            <a:pPr marL="457200" marR="183515" lvl="0" indent="-304800" algn="l" rtl="0">
              <a:lnSpc>
                <a:spcPct val="100000"/>
              </a:lnSpc>
              <a:spcBef>
                <a:spcPts val="205"/>
              </a:spcBef>
              <a:spcAft>
                <a:spcPts val="0"/>
              </a:spcAft>
              <a:buClr>
                <a:schemeClr val="dk1"/>
              </a:buClr>
              <a:buSzPts val="1200"/>
              <a:buFont typeface="Calibri"/>
              <a:buAutoNum type="arabicPeriod"/>
            </a:pPr>
            <a:r>
              <a:rPr lang="en-IE"/>
              <a:t>This is an offence. “Up-skirting” is covered in the legislation under section 3. that recording, distribution or publication, as the case may be, seriously interferes with that other person’s peace and privacy or causes alarm, distress or harm to that other person.</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an offence under section 3 as it is an intimate image taken without consent. It is important to note that there is no requirement to distribute the intimate image and the recording is sufficient on its own to complete the offence.</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shared on Ian’s timeline consensually and is happy to join in on the banter around the image.</a:t>
            </a:r>
            <a:endParaRPr/>
          </a:p>
        </p:txBody>
      </p:sp>
      <p:sp>
        <p:nvSpPr>
          <p:cNvPr id="173" name="Google Shape;173;g106ddfd816f_0_21: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g106ddfd816f_0_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0" name="Google Shape;180;g106ddfd816f_0_14: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63500" lvl="0" indent="0" algn="l" rtl="0">
              <a:lnSpc>
                <a:spcPct val="100000"/>
              </a:lnSpc>
              <a:spcBef>
                <a:spcPts val="0"/>
              </a:spcBef>
              <a:spcAft>
                <a:spcPts val="0"/>
              </a:spcAft>
              <a:buClr>
                <a:schemeClr val="dk1"/>
              </a:buClr>
              <a:buSzPts val="1100"/>
              <a:buFont typeface="Arial"/>
              <a:buNone/>
            </a:pPr>
            <a:r>
              <a:rPr lang="en-IE" b="1"/>
              <a:t>Scenarios A – Answers (suitable for 3</a:t>
            </a:r>
            <a:r>
              <a:rPr lang="en-IE" b="1" baseline="30000"/>
              <a:t>rd</a:t>
            </a:r>
            <a:r>
              <a:rPr lang="en-IE" b="1"/>
              <a:t> year up)</a:t>
            </a:r>
            <a:endParaRPr b="1"/>
          </a:p>
          <a:p>
            <a:pPr marL="63500" lvl="0" indent="0" algn="l" rtl="0">
              <a:lnSpc>
                <a:spcPct val="100000"/>
              </a:lnSpc>
              <a:spcBef>
                <a:spcPts val="0"/>
              </a:spcBef>
              <a:spcAft>
                <a:spcPts val="0"/>
              </a:spcAft>
              <a:buClr>
                <a:schemeClr val="dk1"/>
              </a:buClr>
              <a:buSzPts val="1100"/>
              <a:buFont typeface="Arial"/>
              <a:buNone/>
            </a:pPr>
            <a:endParaRPr b="1"/>
          </a:p>
          <a:p>
            <a:pPr marL="457200" marR="80645" lvl="0" indent="-304800" algn="l" rtl="0">
              <a:lnSpc>
                <a:spcPct val="100000"/>
              </a:lnSpc>
              <a:spcBef>
                <a:spcPts val="0"/>
              </a:spcBef>
              <a:spcAft>
                <a:spcPts val="0"/>
              </a:spcAft>
              <a:buClr>
                <a:schemeClr val="dk1"/>
              </a:buClr>
              <a:buSzPts val="1200"/>
              <a:buFont typeface="Calibri"/>
              <a:buAutoNum type="arabicPeriod"/>
            </a:pPr>
            <a:r>
              <a:rPr lang="en-IE"/>
              <a:t>This is an offence. Section. 4 of the act. may be used to prosecute the unsolicited sending of “nude selfies” to persons. Sending “nude selfies” will also be an offence of exposure under S.45 of the Criminal Law (Sexual Offences) Act 2017.</a:t>
            </a:r>
            <a:endParaRPr/>
          </a:p>
          <a:p>
            <a:pPr marL="457200" marR="109220" lvl="0" indent="-304800" algn="l" rtl="0">
              <a:lnSpc>
                <a:spcPct val="100000"/>
              </a:lnSpc>
              <a:spcBef>
                <a:spcPts val="0"/>
              </a:spcBef>
              <a:spcAft>
                <a:spcPts val="0"/>
              </a:spcAft>
              <a:buClr>
                <a:schemeClr val="dk1"/>
              </a:buClr>
              <a:buSzPts val="1200"/>
              <a:buFont typeface="Calibri"/>
              <a:buAutoNum type="arabicPeriod"/>
            </a:pPr>
            <a:r>
              <a:rPr lang="en-IE"/>
              <a:t>This is an offence. It is an intimate image of John as he is in his underwear and John did not consent for the photo to be taken. By sending it to someone John’s “Friends” published it.</a:t>
            </a:r>
            <a:endParaRPr/>
          </a:p>
          <a:p>
            <a:pPr marL="457200"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00330" lvl="0" indent="-304800" algn="l" rtl="0">
              <a:lnSpc>
                <a:spcPct val="100000"/>
              </a:lnSpc>
              <a:spcBef>
                <a:spcPts val="0"/>
              </a:spcBef>
              <a:spcAft>
                <a:spcPts val="0"/>
              </a:spcAft>
              <a:buClr>
                <a:schemeClr val="dk1"/>
              </a:buClr>
              <a:buSzPts val="1200"/>
              <a:buFont typeface="Calibri"/>
              <a:buAutoNum type="arabicPeriod"/>
            </a:pPr>
            <a:r>
              <a:rPr lang="en-IE"/>
              <a:t>This is an offence. A threat to distribute the image is sufficient to trigger the provisions of the Act, even if the image is never sent to anyone. Furthermore, even if</a:t>
            </a:r>
            <a:endParaRPr/>
          </a:p>
          <a:p>
            <a:pPr marL="457200" marR="183515" lvl="0" indent="0" algn="l" rtl="0">
              <a:lnSpc>
                <a:spcPct val="100000"/>
              </a:lnSpc>
              <a:spcBef>
                <a:spcPts val="205"/>
              </a:spcBef>
              <a:spcAft>
                <a:spcPts val="0"/>
              </a:spcAft>
              <a:buClr>
                <a:schemeClr val="dk1"/>
              </a:buClr>
              <a:buSzPts val="1100"/>
              <a:buFont typeface="Arial"/>
              <a:buNone/>
            </a:pPr>
            <a:r>
              <a:rPr lang="en-IE"/>
              <a:t>the threat was a joke and the person who made the threat never actually intended to send the image, it is still an offence. </a:t>
            </a:r>
            <a:endParaRPr/>
          </a:p>
          <a:p>
            <a:pPr marL="457200" marR="183515" lvl="0" indent="-304800" algn="l" rtl="0">
              <a:lnSpc>
                <a:spcPct val="100000"/>
              </a:lnSpc>
              <a:spcBef>
                <a:spcPts val="205"/>
              </a:spcBef>
              <a:spcAft>
                <a:spcPts val="0"/>
              </a:spcAft>
              <a:buClr>
                <a:schemeClr val="dk1"/>
              </a:buClr>
              <a:buSzPts val="1200"/>
              <a:buFont typeface="Calibri"/>
              <a:buAutoNum type="arabicPeriod"/>
            </a:pPr>
            <a:r>
              <a:rPr lang="en-IE"/>
              <a:t>This is an offence. “Up-skirting” is covered in the legislation under section 3. that recording, distribution or publication, as the case may be, seriously interferes with that other person’s peace and privacy or causes alarm, distress or harm to that other person.</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an offence under section 3 as it is an intimate image taken without consent. It is important to note that there is no requirement to distribute the intimate image and the recording is sufficient on its own to complete the offence.</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shared on Ian’s timeline consensually and is happy to join in on the banter around the image.</a:t>
            </a:r>
            <a:endParaRPr/>
          </a:p>
        </p:txBody>
      </p:sp>
      <p:sp>
        <p:nvSpPr>
          <p:cNvPr id="181" name="Google Shape;181;g106ddfd816f_0_14: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
        <p:cNvGrpSpPr/>
        <p:nvPr/>
      </p:nvGrpSpPr>
      <p:grpSpPr>
        <a:xfrm>
          <a:off x="0" y="0"/>
          <a:ext cx="0" cy="0"/>
          <a:chOff x="0" y="0"/>
          <a:chExt cx="0" cy="0"/>
        </a:xfrm>
      </p:grpSpPr>
      <p:sp>
        <p:nvSpPr>
          <p:cNvPr id="187" name="Google Shape;187;g106ddfd816f_0_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8" name="Google Shape;188;g106ddfd816f_0_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63500" lvl="0" indent="0" algn="l" rtl="0">
              <a:lnSpc>
                <a:spcPct val="100000"/>
              </a:lnSpc>
              <a:spcBef>
                <a:spcPts val="0"/>
              </a:spcBef>
              <a:spcAft>
                <a:spcPts val="0"/>
              </a:spcAft>
              <a:buSzPts val="1400"/>
              <a:buNone/>
            </a:pPr>
            <a:r>
              <a:rPr lang="en-IE" b="1"/>
              <a:t>Scenarios A – Answers (suitable for 3</a:t>
            </a:r>
            <a:r>
              <a:rPr lang="en-IE" b="1" baseline="30000"/>
              <a:t>rd</a:t>
            </a:r>
            <a:r>
              <a:rPr lang="en-IE" b="1"/>
              <a:t> year up)</a:t>
            </a:r>
            <a:endParaRPr b="1"/>
          </a:p>
          <a:p>
            <a:pPr marL="63500" lvl="0" indent="0" algn="l" rtl="0">
              <a:lnSpc>
                <a:spcPct val="100000"/>
              </a:lnSpc>
              <a:spcBef>
                <a:spcPts val="0"/>
              </a:spcBef>
              <a:spcAft>
                <a:spcPts val="0"/>
              </a:spcAft>
              <a:buSzPts val="1400"/>
              <a:buNone/>
            </a:pPr>
            <a:endParaRPr b="1"/>
          </a:p>
          <a:p>
            <a:pPr marL="457200" marR="80645" lvl="0" indent="-304800" algn="l" rtl="0">
              <a:lnSpc>
                <a:spcPct val="100000"/>
              </a:lnSpc>
              <a:spcBef>
                <a:spcPts val="0"/>
              </a:spcBef>
              <a:spcAft>
                <a:spcPts val="0"/>
              </a:spcAft>
              <a:buClr>
                <a:schemeClr val="dk1"/>
              </a:buClr>
              <a:buSzPts val="1200"/>
              <a:buFont typeface="Calibri"/>
              <a:buAutoNum type="arabicPeriod"/>
            </a:pPr>
            <a:r>
              <a:rPr lang="en-IE"/>
              <a:t>This is an offence. Section. 4 of the act. may be used to prosecute the unsolicited sending of “nude selfies” to persons. Sending “nude selfies” will also be an offence of exposure under S.45 of the Criminal Law (Sexual Offences) Act 2017.</a:t>
            </a:r>
            <a:endParaRPr/>
          </a:p>
          <a:p>
            <a:pPr marL="457200" marR="109220" lvl="0" indent="-304800" algn="l" rtl="0">
              <a:lnSpc>
                <a:spcPct val="100000"/>
              </a:lnSpc>
              <a:spcBef>
                <a:spcPts val="0"/>
              </a:spcBef>
              <a:spcAft>
                <a:spcPts val="0"/>
              </a:spcAft>
              <a:buClr>
                <a:schemeClr val="dk1"/>
              </a:buClr>
              <a:buSzPts val="1200"/>
              <a:buFont typeface="Calibri"/>
              <a:buAutoNum type="arabicPeriod"/>
            </a:pPr>
            <a:r>
              <a:rPr lang="en-IE"/>
              <a:t>This is an offence. It is an intimate image of John as he is in his underwear and John did not consent for the photo to be taken. By sending it to someone John’s “Friends” published it.</a:t>
            </a:r>
            <a:endParaRPr/>
          </a:p>
          <a:p>
            <a:pPr marL="457200"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00330" lvl="0" indent="-304800" algn="l" rtl="0">
              <a:lnSpc>
                <a:spcPct val="100000"/>
              </a:lnSpc>
              <a:spcBef>
                <a:spcPts val="0"/>
              </a:spcBef>
              <a:spcAft>
                <a:spcPts val="0"/>
              </a:spcAft>
              <a:buClr>
                <a:schemeClr val="dk1"/>
              </a:buClr>
              <a:buSzPts val="1200"/>
              <a:buFont typeface="Calibri"/>
              <a:buAutoNum type="arabicPeriod"/>
            </a:pPr>
            <a:r>
              <a:rPr lang="en-IE"/>
              <a:t>This is an offence. A threat to distribute the image is sufficient to trigger the provisions of the Act, even if the image is never sent to anyone. Furthermore, even if</a:t>
            </a:r>
            <a:endParaRPr/>
          </a:p>
          <a:p>
            <a:pPr marL="457200" marR="183515" lvl="0" indent="0" algn="l" rtl="0">
              <a:lnSpc>
                <a:spcPct val="100000"/>
              </a:lnSpc>
              <a:spcBef>
                <a:spcPts val="205"/>
              </a:spcBef>
              <a:spcAft>
                <a:spcPts val="0"/>
              </a:spcAft>
              <a:buSzPts val="1400"/>
              <a:buNone/>
            </a:pPr>
            <a:r>
              <a:rPr lang="en-IE"/>
              <a:t>the threat was a joke and the person who made the threat never actually intended to send the image, it is still an offence. </a:t>
            </a:r>
            <a:endParaRPr/>
          </a:p>
          <a:p>
            <a:pPr marL="457200" marR="183515" lvl="0" indent="-304800" algn="l" rtl="0">
              <a:lnSpc>
                <a:spcPct val="100000"/>
              </a:lnSpc>
              <a:spcBef>
                <a:spcPts val="205"/>
              </a:spcBef>
              <a:spcAft>
                <a:spcPts val="0"/>
              </a:spcAft>
              <a:buClr>
                <a:schemeClr val="dk1"/>
              </a:buClr>
              <a:buSzPts val="1200"/>
              <a:buFont typeface="Calibri"/>
              <a:buAutoNum type="arabicPeriod"/>
            </a:pPr>
            <a:r>
              <a:rPr lang="en-IE"/>
              <a:t>This is an offence. “Up-skirting” is covered in the legislation under section 3. that recording, distribution or publication, as the case may be, seriously interferes with that other person’s peace and privacy or causes alarm, distress or harm to that other person.</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an offence under section 3 as it is an intimate image taken without consent. It is important to note that there is no requirement to distribute the intimate image and the recording is sufficient on its own to complete the offence.</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shared on Ian’s timeline consensually and is happy to join in on the banter around the image.</a:t>
            </a:r>
            <a:endParaRPr b="1"/>
          </a:p>
        </p:txBody>
      </p:sp>
      <p:sp>
        <p:nvSpPr>
          <p:cNvPr id="189" name="Google Shape;189;g106ddfd816f_0_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106ddfd816f_0_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6" name="Google Shape;196;g106ddfd816f_0_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63500" lvl="0" indent="0" algn="l" rtl="0">
              <a:lnSpc>
                <a:spcPct val="100000"/>
              </a:lnSpc>
              <a:spcBef>
                <a:spcPts val="0"/>
              </a:spcBef>
              <a:spcAft>
                <a:spcPts val="0"/>
              </a:spcAft>
              <a:buSzPts val="1400"/>
              <a:buNone/>
            </a:pPr>
            <a:r>
              <a:rPr lang="en-IE" b="1"/>
              <a:t>Scenarios A – Answers (suitable for 3</a:t>
            </a:r>
            <a:r>
              <a:rPr lang="en-IE" b="1" baseline="30000"/>
              <a:t>rd</a:t>
            </a:r>
            <a:r>
              <a:rPr lang="en-IE" b="1"/>
              <a:t> year up)</a:t>
            </a:r>
            <a:endParaRPr b="1"/>
          </a:p>
          <a:p>
            <a:pPr marL="63500" lvl="0" indent="0" algn="l" rtl="0">
              <a:lnSpc>
                <a:spcPct val="100000"/>
              </a:lnSpc>
              <a:spcBef>
                <a:spcPts val="0"/>
              </a:spcBef>
              <a:spcAft>
                <a:spcPts val="0"/>
              </a:spcAft>
              <a:buSzPts val="1400"/>
              <a:buNone/>
            </a:pPr>
            <a:endParaRPr b="1"/>
          </a:p>
          <a:p>
            <a:pPr marL="457200" marR="80645" lvl="0" indent="-304800" algn="l" rtl="0">
              <a:lnSpc>
                <a:spcPct val="100000"/>
              </a:lnSpc>
              <a:spcBef>
                <a:spcPts val="0"/>
              </a:spcBef>
              <a:spcAft>
                <a:spcPts val="0"/>
              </a:spcAft>
              <a:buClr>
                <a:schemeClr val="dk1"/>
              </a:buClr>
              <a:buSzPts val="1200"/>
              <a:buFont typeface="Calibri"/>
              <a:buAutoNum type="arabicPeriod"/>
            </a:pPr>
            <a:r>
              <a:rPr lang="en-IE"/>
              <a:t>This is an offence. Section. 4 of the act. may be used to prosecute the unsolicited sending of “nude selfies” to persons. Sending “nude selfies” will also be an offence of exposure under S.45 of the Criminal Law (Sexual Offences) Act 2017.</a:t>
            </a:r>
            <a:endParaRPr/>
          </a:p>
          <a:p>
            <a:pPr marL="457200" marR="109220" lvl="0" indent="-304800" algn="l" rtl="0">
              <a:lnSpc>
                <a:spcPct val="100000"/>
              </a:lnSpc>
              <a:spcBef>
                <a:spcPts val="0"/>
              </a:spcBef>
              <a:spcAft>
                <a:spcPts val="0"/>
              </a:spcAft>
              <a:buClr>
                <a:schemeClr val="dk1"/>
              </a:buClr>
              <a:buSzPts val="1200"/>
              <a:buFont typeface="Calibri"/>
              <a:buAutoNum type="arabicPeriod"/>
            </a:pPr>
            <a:r>
              <a:rPr lang="en-IE"/>
              <a:t>This is an offence. It is an intimate image of John as he is in his underwear and John did not consent for the photo to be taken. By sending it to someone John’s “Friends” published it.</a:t>
            </a:r>
            <a:endParaRPr/>
          </a:p>
          <a:p>
            <a:pPr marL="457200"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00330" lvl="0" indent="-304800" algn="l" rtl="0">
              <a:lnSpc>
                <a:spcPct val="100000"/>
              </a:lnSpc>
              <a:spcBef>
                <a:spcPts val="0"/>
              </a:spcBef>
              <a:spcAft>
                <a:spcPts val="0"/>
              </a:spcAft>
              <a:buClr>
                <a:schemeClr val="dk1"/>
              </a:buClr>
              <a:buSzPts val="1200"/>
              <a:buFont typeface="Calibri"/>
              <a:buAutoNum type="arabicPeriod"/>
            </a:pPr>
            <a:r>
              <a:rPr lang="en-IE"/>
              <a:t>This is an offence. A threat to distribute the image is sufficient to trigger the provisions of the Act, even if the image is never sent to anyone. Furthermore, even if</a:t>
            </a:r>
            <a:endParaRPr/>
          </a:p>
          <a:p>
            <a:pPr marL="457200" marR="183515" lvl="0" indent="0" algn="l" rtl="0">
              <a:lnSpc>
                <a:spcPct val="100000"/>
              </a:lnSpc>
              <a:spcBef>
                <a:spcPts val="205"/>
              </a:spcBef>
              <a:spcAft>
                <a:spcPts val="0"/>
              </a:spcAft>
              <a:buSzPts val="1400"/>
              <a:buNone/>
            </a:pPr>
            <a:r>
              <a:rPr lang="en-IE"/>
              <a:t>the threat was a joke and the person who made the threat never actually intended to send the image, it is still an offence. </a:t>
            </a:r>
            <a:endParaRPr/>
          </a:p>
          <a:p>
            <a:pPr marL="457200" marR="183515" lvl="0" indent="-304800" algn="l" rtl="0">
              <a:lnSpc>
                <a:spcPct val="100000"/>
              </a:lnSpc>
              <a:spcBef>
                <a:spcPts val="205"/>
              </a:spcBef>
              <a:spcAft>
                <a:spcPts val="0"/>
              </a:spcAft>
              <a:buClr>
                <a:schemeClr val="dk1"/>
              </a:buClr>
              <a:buSzPts val="1200"/>
              <a:buFont typeface="Calibri"/>
              <a:buAutoNum type="arabicPeriod"/>
            </a:pPr>
            <a:r>
              <a:rPr lang="en-IE"/>
              <a:t>This is an offence. “Up-skirting” is covered in the legislation under section 3. that recording, distribution or publication, as the case may be, seriously interferes with that other person’s peace and privacy or causes alarm, distress or harm to that other person.</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not explicit and is shared consensually.</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an offence under section 3 as it is an intimate image taken without consent. It is important to note that there is no requirement to distribute the intimate image and the recording is sufficient on its own to complete the offence.</a:t>
            </a:r>
            <a:endParaRPr/>
          </a:p>
          <a:p>
            <a:pPr marL="457200" marR="183515" lvl="0" indent="-304800" algn="l" rtl="0">
              <a:lnSpc>
                <a:spcPct val="100000"/>
              </a:lnSpc>
              <a:spcBef>
                <a:spcPts val="0"/>
              </a:spcBef>
              <a:spcAft>
                <a:spcPts val="0"/>
              </a:spcAft>
              <a:buClr>
                <a:schemeClr val="dk1"/>
              </a:buClr>
              <a:buSzPts val="1200"/>
              <a:buFont typeface="Calibri"/>
              <a:buAutoNum type="arabicPeriod"/>
            </a:pPr>
            <a:r>
              <a:rPr lang="en-IE"/>
              <a:t>This is </a:t>
            </a:r>
            <a:r>
              <a:rPr lang="en-IE" b="1"/>
              <a:t>not an offence</a:t>
            </a:r>
            <a:r>
              <a:rPr lang="en-IE"/>
              <a:t> as the image is shared on Ian’s timeline consensually and is happy to join in on the banter around the image.</a:t>
            </a:r>
            <a:endParaRPr b="1"/>
          </a:p>
        </p:txBody>
      </p:sp>
      <p:sp>
        <p:nvSpPr>
          <p:cNvPr id="197" name="Google Shape;197;g106ddfd816f_0_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
        <p:cNvGrpSpPr/>
        <p:nvPr/>
      </p:nvGrpSpPr>
      <p:grpSpPr>
        <a:xfrm>
          <a:off x="0" y="0"/>
          <a:ext cx="0" cy="0"/>
          <a:chOff x="0" y="0"/>
          <a:chExt cx="0" cy="0"/>
        </a:xfrm>
      </p:grpSpPr>
      <p:sp>
        <p:nvSpPr>
          <p:cNvPr id="203" name="Google Shape;203;g106ddfd816f_0_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4" name="Google Shape;204;g106ddfd816f_0_42: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IE" b="1" dirty="0"/>
              <a:t>Scenarios B – Answers (suitable for 4</a:t>
            </a:r>
            <a:r>
              <a:rPr lang="en-IE" b="1" baseline="30000" dirty="0"/>
              <a:t>th</a:t>
            </a:r>
            <a:r>
              <a:rPr lang="en-IE" b="1" dirty="0"/>
              <a:t> year up, not suitable for 3</a:t>
            </a:r>
            <a:r>
              <a:rPr lang="en-IE" b="1" baseline="30000" dirty="0"/>
              <a:t>rd</a:t>
            </a:r>
            <a:r>
              <a:rPr lang="en-IE" b="1" dirty="0"/>
              <a:t> year)</a:t>
            </a:r>
          </a:p>
          <a:p>
            <a:pPr marL="63500" lvl="0" indent="0" algn="l" rtl="0">
              <a:lnSpc>
                <a:spcPct val="100000"/>
              </a:lnSpc>
              <a:spcBef>
                <a:spcPts val="0"/>
              </a:spcBef>
              <a:spcAft>
                <a:spcPts val="0"/>
              </a:spcAft>
              <a:buClr>
                <a:schemeClr val="dk1"/>
              </a:buClr>
              <a:buSzPts val="1100"/>
              <a:buFont typeface="Arial"/>
              <a:buNone/>
            </a:pPr>
            <a:endParaRPr lang="en-IE" b="1" dirty="0"/>
          </a:p>
          <a:p>
            <a:pPr marL="520700" lvl="0" indent="-304800" algn="l" rtl="0">
              <a:lnSpc>
                <a:spcPct val="100000"/>
              </a:lnSpc>
              <a:spcBef>
                <a:spcPts val="0"/>
              </a:spcBef>
              <a:spcAft>
                <a:spcPts val="0"/>
              </a:spcAft>
              <a:buClr>
                <a:schemeClr val="dk1"/>
              </a:buClr>
              <a:buSzPts val="1200"/>
              <a:buFont typeface="Calibri"/>
              <a:buAutoNum type="arabicPeriod"/>
            </a:pPr>
            <a:r>
              <a:rPr lang="en-IE" dirty="0"/>
              <a:t>This is </a:t>
            </a:r>
            <a:r>
              <a:rPr lang="en-IE" b="1" dirty="0"/>
              <a:t>not an offence</a:t>
            </a:r>
            <a:r>
              <a:rPr lang="en-IE" dirty="0"/>
              <a:t> as the image is shared consensually.</a:t>
            </a:r>
          </a:p>
          <a:p>
            <a:pPr marL="0" lvl="0" indent="0" algn="l" rtl="0">
              <a:lnSpc>
                <a:spcPct val="100000"/>
              </a:lnSpc>
              <a:spcBef>
                <a:spcPts val="0"/>
              </a:spcBef>
              <a:spcAft>
                <a:spcPts val="0"/>
              </a:spcAft>
              <a:buSzPts val="1400"/>
              <a:buNone/>
            </a:pPr>
            <a:endParaRPr dirty="0"/>
          </a:p>
        </p:txBody>
      </p:sp>
      <p:sp>
        <p:nvSpPr>
          <p:cNvPr id="205" name="Google Shape;205;g106ddfd816f_0_42: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
        <p:cNvGrpSpPr/>
        <p:nvPr/>
      </p:nvGrpSpPr>
      <p:grpSpPr>
        <a:xfrm>
          <a:off x="0" y="0"/>
          <a:ext cx="0" cy="0"/>
          <a:chOff x="0" y="0"/>
          <a:chExt cx="0" cy="0"/>
        </a:xfrm>
      </p:grpSpPr>
      <p:sp>
        <p:nvSpPr>
          <p:cNvPr id="93" name="Google Shape;93;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4" name="Google Shape;94;p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Quick recap of class ground rules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In every aspect of life there are expected and acceptable ways of behaving. In school, you have the code of behaviour that sets out clearly the rules of the school and what happens when these are not adhered to. In society, we have laws to protect us and these set out a clear expectation of how people should conduct themselves. These laws act as safeguards and help create clear boundaries between right and wrong in a society.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 know that in your SPHE class you have a set of ground rules, or sometimes this is called a class contract. This helps ensure that everyone gets to participate and feel safe in your class environment. For the duration of this session I want you to remember that contract. These points that I have here are generally elements of class rules. I’d like to draw your attention to the second last one. What is shared in class stays in class, but there is a limit to this if a teacher or in this case myself, is concerned. The school and members of An Garda Siochana are required by law to seek advice and support from Tusla, the Child and Family Agency, if they are concerned you are in danger. Every school has a Designated Liaison Person and a Deputy Designated Liaison Person who they report to. Do you know who is the DLP in this school? [</a:t>
            </a:r>
            <a:r>
              <a:rPr lang="en-IE" sz="1200" i="1">
                <a:solidFill>
                  <a:schemeClr val="dk1"/>
                </a:solidFill>
                <a:latin typeface="Calibri"/>
                <a:ea typeface="Calibri"/>
                <a:cs typeface="Calibri"/>
                <a:sym typeface="Calibri"/>
              </a:rPr>
              <a:t>Get the teacher to confirm it, but it is generally the Principal.]</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a:t>
            </a:r>
            <a:r>
              <a:rPr lang="en-IE" sz="1200" i="1">
                <a:solidFill>
                  <a:schemeClr val="dk1"/>
                </a:solidFill>
                <a:latin typeface="Calibri"/>
                <a:ea typeface="Calibri"/>
                <a:cs typeface="Calibri"/>
                <a:sym typeface="Calibri"/>
              </a:rPr>
              <a:t>At any point during the presentation if someone breaks one of the rules, gently point it out to them by saying something like “oh pause a second, I think you are forgetting the class agreement, remember the one about….]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95" name="Google Shape;95;p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
        <p:cNvGrpSpPr/>
        <p:nvPr/>
      </p:nvGrpSpPr>
      <p:grpSpPr>
        <a:xfrm>
          <a:off x="0" y="0"/>
          <a:ext cx="0" cy="0"/>
          <a:chOff x="0" y="0"/>
          <a:chExt cx="0" cy="0"/>
        </a:xfrm>
      </p:grpSpPr>
      <p:sp>
        <p:nvSpPr>
          <p:cNvPr id="211" name="Google Shape;211;g106ddfd816f_0_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2" name="Google Shape;212;g106ddfd816f_0_49: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IE" b="1" dirty="0"/>
              <a:t>Scenarios B – Answers (suitable for 4</a:t>
            </a:r>
            <a:r>
              <a:rPr lang="en-IE" b="1" baseline="30000" dirty="0"/>
              <a:t>th</a:t>
            </a:r>
            <a:r>
              <a:rPr lang="en-IE" b="1" dirty="0"/>
              <a:t> year up, not suitable for 3</a:t>
            </a:r>
            <a:r>
              <a:rPr lang="en-IE" b="1" baseline="30000" dirty="0"/>
              <a:t>rd</a:t>
            </a:r>
            <a:r>
              <a:rPr lang="en-IE" b="1" dirty="0"/>
              <a:t> year)</a:t>
            </a:r>
            <a:endParaRPr b="1" dirty="0"/>
          </a:p>
          <a:p>
            <a:pPr marL="63500" lvl="0" indent="0" algn="l" rtl="0">
              <a:lnSpc>
                <a:spcPct val="100000"/>
              </a:lnSpc>
              <a:spcBef>
                <a:spcPts val="0"/>
              </a:spcBef>
              <a:spcAft>
                <a:spcPts val="0"/>
              </a:spcAft>
              <a:buClr>
                <a:schemeClr val="dk1"/>
              </a:buClr>
              <a:buSzPts val="1100"/>
              <a:buFont typeface="Arial"/>
              <a:buNone/>
            </a:pPr>
            <a:endParaRPr b="1" dirty="0"/>
          </a:p>
          <a:p>
            <a:pPr marL="520700" lvl="0" indent="-304800" algn="l" rtl="0">
              <a:lnSpc>
                <a:spcPct val="100000"/>
              </a:lnSpc>
              <a:spcBef>
                <a:spcPts val="0"/>
              </a:spcBef>
              <a:spcAft>
                <a:spcPts val="0"/>
              </a:spcAft>
              <a:buClr>
                <a:schemeClr val="dk1"/>
              </a:buClr>
              <a:buSzPts val="1200"/>
              <a:buFont typeface="Calibri"/>
              <a:buAutoNum type="arabicPeriod"/>
            </a:pPr>
            <a:r>
              <a:rPr lang="en-IE" dirty="0"/>
              <a:t>This is </a:t>
            </a:r>
            <a:r>
              <a:rPr lang="en-IE" b="1" dirty="0"/>
              <a:t>not an offence</a:t>
            </a:r>
            <a:r>
              <a:rPr lang="en-IE" dirty="0"/>
              <a:t> as the image is shared consensually.</a:t>
            </a:r>
            <a:endParaRPr dirty="0"/>
          </a:p>
          <a:p>
            <a:pPr marL="520700" marR="206375" lvl="0" indent="-304800" algn="l" rtl="0">
              <a:lnSpc>
                <a:spcPct val="100000"/>
              </a:lnSpc>
              <a:spcBef>
                <a:spcPts val="0"/>
              </a:spcBef>
              <a:spcAft>
                <a:spcPts val="0"/>
              </a:spcAft>
              <a:buClr>
                <a:schemeClr val="dk1"/>
              </a:buClr>
              <a:buSzPts val="1200"/>
              <a:buFont typeface="Calibri"/>
              <a:buAutoNum type="arabicPeriod"/>
            </a:pPr>
            <a:r>
              <a:rPr lang="en-IE" dirty="0"/>
              <a:t>This is an offence. A person who by any means (</a:t>
            </a:r>
            <a:r>
              <a:rPr lang="en-IE" dirty="0" err="1"/>
              <a:t>i</a:t>
            </a:r>
            <a:r>
              <a:rPr lang="en-IE" dirty="0"/>
              <a:t>) distributes or publishes any threatening or grossly offensive communication about another person, or (ii) sends any threatening or grossly offensive communication to another person with the intent to cause harm will have committed an offence.</a:t>
            </a:r>
            <a:endParaRPr dirty="0"/>
          </a:p>
        </p:txBody>
      </p:sp>
      <p:sp>
        <p:nvSpPr>
          <p:cNvPr id="213" name="Google Shape;213;g106ddfd816f_0_49: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
        <p:cNvGrpSpPr/>
        <p:nvPr/>
      </p:nvGrpSpPr>
      <p:grpSpPr>
        <a:xfrm>
          <a:off x="0" y="0"/>
          <a:ext cx="0" cy="0"/>
          <a:chOff x="0" y="0"/>
          <a:chExt cx="0" cy="0"/>
        </a:xfrm>
      </p:grpSpPr>
      <p:sp>
        <p:nvSpPr>
          <p:cNvPr id="219" name="Google Shape;219;g106ddfd816f_0_5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0" name="Google Shape;220;g106ddfd816f_0_56: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IE" b="1" dirty="0"/>
              <a:t>Scenarios B – Answers (suitable for 4</a:t>
            </a:r>
            <a:r>
              <a:rPr lang="en-IE" b="1" baseline="30000" dirty="0"/>
              <a:t>th</a:t>
            </a:r>
            <a:r>
              <a:rPr lang="en-IE" b="1" dirty="0"/>
              <a:t> year up, not suitable for 3</a:t>
            </a:r>
            <a:r>
              <a:rPr lang="en-IE" b="1" baseline="30000" dirty="0"/>
              <a:t>rd</a:t>
            </a:r>
            <a:r>
              <a:rPr lang="en-IE" b="1" dirty="0"/>
              <a:t> year)</a:t>
            </a:r>
            <a:endParaRPr b="1" dirty="0"/>
          </a:p>
          <a:p>
            <a:pPr marL="63500" lvl="0" indent="0" algn="l" rtl="0">
              <a:lnSpc>
                <a:spcPct val="100000"/>
              </a:lnSpc>
              <a:spcBef>
                <a:spcPts val="0"/>
              </a:spcBef>
              <a:spcAft>
                <a:spcPts val="0"/>
              </a:spcAft>
              <a:buClr>
                <a:schemeClr val="dk1"/>
              </a:buClr>
              <a:buSzPts val="1100"/>
              <a:buFont typeface="Arial"/>
              <a:buNone/>
            </a:pPr>
            <a:endParaRPr b="1" dirty="0"/>
          </a:p>
          <a:p>
            <a:pPr marL="215900" marR="273685" lvl="0" indent="0" algn="l" rtl="0">
              <a:lnSpc>
                <a:spcPct val="100000"/>
              </a:lnSpc>
              <a:spcBef>
                <a:spcPts val="5"/>
              </a:spcBef>
              <a:spcAft>
                <a:spcPts val="0"/>
              </a:spcAft>
              <a:buClr>
                <a:schemeClr val="dk1"/>
              </a:buClr>
              <a:buSzPts val="1200"/>
              <a:buFont typeface="Calibri"/>
              <a:buNone/>
            </a:pPr>
            <a:r>
              <a:rPr lang="en-IE" dirty="0"/>
              <a:t>3. This is an offence as both students are minors and they are taking and distributing child pornography.</a:t>
            </a:r>
            <a:r>
              <a:rPr dirty="0"/>
              <a:t> </a:t>
            </a:r>
            <a:r>
              <a:rPr lang="en-GB" dirty="0"/>
              <a:t>The images created are sexually explicit. </a:t>
            </a:r>
          </a:p>
        </p:txBody>
      </p:sp>
      <p:sp>
        <p:nvSpPr>
          <p:cNvPr id="221" name="Google Shape;221;g106ddfd816f_0_56: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
        <p:cNvGrpSpPr/>
        <p:nvPr/>
      </p:nvGrpSpPr>
      <p:grpSpPr>
        <a:xfrm>
          <a:off x="0" y="0"/>
          <a:ext cx="0" cy="0"/>
          <a:chOff x="0" y="0"/>
          <a:chExt cx="0" cy="0"/>
        </a:xfrm>
      </p:grpSpPr>
      <p:sp>
        <p:nvSpPr>
          <p:cNvPr id="227" name="Google Shape;227;g106ddfd816f_0_6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8" name="Google Shape;228;g106ddfd816f_0_6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215900" marR="273685" lvl="0" indent="0" algn="l" rtl="0">
              <a:lnSpc>
                <a:spcPct val="100000"/>
              </a:lnSpc>
              <a:spcBef>
                <a:spcPts val="5"/>
              </a:spcBef>
              <a:spcAft>
                <a:spcPts val="0"/>
              </a:spcAft>
              <a:buClr>
                <a:schemeClr val="dk1"/>
              </a:buClr>
              <a:buSzPts val="1200"/>
              <a:buFont typeface="Calibri"/>
              <a:buNone/>
            </a:pPr>
            <a:r>
              <a:rPr lang="en-IE" dirty="0"/>
              <a:t>3. This is an offence as both students are minors and they are taking and distributing child pornography. The images created are sexually explicit. </a:t>
            </a:r>
          </a:p>
          <a:p>
            <a:pPr marL="215900" marR="75565" lvl="0" indent="0" algn="l" rtl="0">
              <a:lnSpc>
                <a:spcPct val="100000"/>
              </a:lnSpc>
              <a:spcBef>
                <a:spcPts val="0"/>
              </a:spcBef>
              <a:spcAft>
                <a:spcPts val="0"/>
              </a:spcAft>
              <a:buClr>
                <a:schemeClr val="dk1"/>
              </a:buClr>
              <a:buSzPts val="1200"/>
              <a:buFont typeface="Calibri"/>
              <a:buNone/>
            </a:pPr>
            <a:r>
              <a:rPr lang="en-IE" dirty="0"/>
              <a:t>4. This is an offence. A person intends to cause harm where he or she, by his or her acts, intentionally seriously interferes with the other person’s peace and privacy or causes alarm or distress to the other person. This offence will cover situations where the perpetrator distributes or publishes a threat or grossly offensive communications to the victim or about the victim and is likely to be used to address cyberbullying. It can cover once-off threatening or grossly offensive communications.</a:t>
            </a:r>
          </a:p>
        </p:txBody>
      </p:sp>
      <p:sp>
        <p:nvSpPr>
          <p:cNvPr id="229" name="Google Shape;229;g106ddfd816f_0_6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
        <p:cNvGrpSpPr/>
        <p:nvPr/>
      </p:nvGrpSpPr>
      <p:grpSpPr>
        <a:xfrm>
          <a:off x="0" y="0"/>
          <a:ext cx="0" cy="0"/>
          <a:chOff x="0" y="0"/>
          <a:chExt cx="0" cy="0"/>
        </a:xfrm>
      </p:grpSpPr>
      <p:sp>
        <p:nvSpPr>
          <p:cNvPr id="235" name="Google Shape;235;g106ddfd816f_0_7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6" name="Google Shape;236;g106ddfd816f_0_70: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IE" b="1" dirty="0"/>
              <a:t>Scenarios B – Answers (suitable for 4</a:t>
            </a:r>
            <a:r>
              <a:rPr lang="en-IE" b="1" baseline="30000" dirty="0"/>
              <a:t>th</a:t>
            </a:r>
            <a:r>
              <a:rPr lang="en-IE" b="1" dirty="0"/>
              <a:t> year up, not suitable for 3</a:t>
            </a:r>
            <a:r>
              <a:rPr lang="en-IE" b="1" baseline="30000" dirty="0"/>
              <a:t>rd</a:t>
            </a:r>
            <a:r>
              <a:rPr lang="en-IE" b="1" dirty="0"/>
              <a:t> year)</a:t>
            </a:r>
            <a:endParaRPr b="1" dirty="0"/>
          </a:p>
          <a:p>
            <a:pPr marL="63500" lvl="0" indent="0" algn="l" rtl="0">
              <a:lnSpc>
                <a:spcPct val="100000"/>
              </a:lnSpc>
              <a:spcBef>
                <a:spcPts val="0"/>
              </a:spcBef>
              <a:spcAft>
                <a:spcPts val="0"/>
              </a:spcAft>
              <a:buClr>
                <a:schemeClr val="dk1"/>
              </a:buClr>
              <a:buSzPts val="1100"/>
              <a:buFont typeface="Arial"/>
              <a:buNone/>
            </a:pPr>
            <a:endParaRPr b="1" dirty="0"/>
          </a:p>
          <a:p>
            <a:pPr marL="215900" lvl="0" indent="0" algn="l" rtl="0">
              <a:lnSpc>
                <a:spcPct val="100000"/>
              </a:lnSpc>
              <a:spcBef>
                <a:spcPts val="0"/>
              </a:spcBef>
              <a:spcAft>
                <a:spcPts val="0"/>
              </a:spcAft>
              <a:buClr>
                <a:schemeClr val="dk1"/>
              </a:buClr>
              <a:buSzPts val="1200"/>
              <a:buFont typeface="Calibri"/>
              <a:buNone/>
            </a:pPr>
            <a:r>
              <a:rPr lang="en-IE" b="1" i="0" dirty="0">
                <a:solidFill>
                  <a:srgbClr val="000000"/>
                </a:solidFill>
                <a:effectLst/>
              </a:rPr>
              <a:t>5. This is an offence under Section 2 of the Harassment, Harmful Communications &amp; Related Offences Act 2020. It is the most serious of the new offences introduced under the Act and carries the most serious penalties if convicted. This offence is focused on the distribution and publication, or threat to distribute or publish intimate images with an intent to cause harm or being reckless as to whether harm is caused. </a:t>
            </a:r>
            <a:endParaRPr dirty="0"/>
          </a:p>
        </p:txBody>
      </p:sp>
      <p:sp>
        <p:nvSpPr>
          <p:cNvPr id="237" name="Google Shape;237;g106ddfd816f_0_70: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
        <p:cNvGrpSpPr/>
        <p:nvPr/>
      </p:nvGrpSpPr>
      <p:grpSpPr>
        <a:xfrm>
          <a:off x="0" y="0"/>
          <a:ext cx="0" cy="0"/>
          <a:chOff x="0" y="0"/>
          <a:chExt cx="0" cy="0"/>
        </a:xfrm>
      </p:grpSpPr>
      <p:sp>
        <p:nvSpPr>
          <p:cNvPr id="243" name="Google Shape;243;g106ddfd816f_0_7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4" name="Google Shape;244;g106ddfd816f_0_77: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mj-lt"/>
              <a:buNone/>
            </a:pPr>
            <a:r>
              <a:rPr lang="en-IE" b="1" dirty="0"/>
              <a:t>Scenarios B – Answers (suitable for 4</a:t>
            </a:r>
            <a:r>
              <a:rPr lang="en-IE" b="1" baseline="30000" dirty="0"/>
              <a:t>th</a:t>
            </a:r>
            <a:r>
              <a:rPr lang="en-IE" b="1" dirty="0"/>
              <a:t> year up, not suitable for 3</a:t>
            </a:r>
            <a:r>
              <a:rPr lang="en-IE" b="1" baseline="30000" dirty="0"/>
              <a:t>rd</a:t>
            </a:r>
            <a:r>
              <a:rPr lang="en-IE" b="1" dirty="0"/>
              <a:t> year)</a:t>
            </a:r>
            <a:endParaRPr b="1" dirty="0"/>
          </a:p>
          <a:p>
            <a:pPr marL="63500" lvl="0" indent="0" algn="l" rtl="0">
              <a:lnSpc>
                <a:spcPct val="100000"/>
              </a:lnSpc>
              <a:spcBef>
                <a:spcPts val="0"/>
              </a:spcBef>
              <a:spcAft>
                <a:spcPts val="0"/>
              </a:spcAft>
              <a:buClr>
                <a:schemeClr val="dk1"/>
              </a:buClr>
              <a:buSzPts val="1100"/>
              <a:buFont typeface="+mj-lt"/>
              <a:buNone/>
            </a:pPr>
            <a:endParaRPr b="1" dirty="0"/>
          </a:p>
          <a:p>
            <a:pPr marL="215900" lvl="0" indent="0" algn="l" rtl="0">
              <a:lnSpc>
                <a:spcPct val="100000"/>
              </a:lnSpc>
              <a:spcBef>
                <a:spcPts val="0"/>
              </a:spcBef>
              <a:spcAft>
                <a:spcPts val="0"/>
              </a:spcAft>
              <a:buClr>
                <a:schemeClr val="dk1"/>
              </a:buClr>
              <a:buSzPts val="1200"/>
              <a:buFont typeface="Calibri"/>
              <a:buNone/>
            </a:pPr>
            <a:r>
              <a:rPr lang="en-IE" b="0" dirty="0"/>
              <a:t>5. </a:t>
            </a:r>
            <a:r>
              <a:rPr lang="en-IE" b="0" i="0" dirty="0">
                <a:solidFill>
                  <a:srgbClr val="000000"/>
                </a:solidFill>
                <a:effectLst/>
              </a:rPr>
              <a:t>This is an offence under Section 2 of the Harassment, Harmful Communications &amp; Related Offences Act 2020. It is the most serious of the new offences introduced under the Act and carries the most serious penalties if convicted. This offence is focused on the distribution and publication, or threat to distribute or publish intimate images with an intent to cause harm or being reckless as to whether harm is caused. </a:t>
            </a:r>
            <a:endParaRPr lang="en-IE" b="0" dirty="0"/>
          </a:p>
          <a:p>
            <a:pPr marL="215900" lvl="0" indent="0" algn="l" rtl="0">
              <a:lnSpc>
                <a:spcPct val="100000"/>
              </a:lnSpc>
              <a:spcBef>
                <a:spcPts val="0"/>
              </a:spcBef>
              <a:spcAft>
                <a:spcPts val="0"/>
              </a:spcAft>
              <a:buClr>
                <a:schemeClr val="dk1"/>
              </a:buClr>
              <a:buSzPts val="1200"/>
              <a:buFont typeface="Calibri"/>
              <a:buNone/>
            </a:pPr>
            <a:r>
              <a:rPr lang="en-IE" b="0" dirty="0"/>
              <a:t>6. This is not an offence as the image is not explicit and is shared consensually.</a:t>
            </a:r>
            <a:endParaRPr b="0" dirty="0"/>
          </a:p>
        </p:txBody>
      </p:sp>
      <p:sp>
        <p:nvSpPr>
          <p:cNvPr id="245" name="Google Shape;245;g106ddfd816f_0_77: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
        <p:cNvGrpSpPr/>
        <p:nvPr/>
      </p:nvGrpSpPr>
      <p:grpSpPr>
        <a:xfrm>
          <a:off x="0" y="0"/>
          <a:ext cx="0" cy="0"/>
          <a:chOff x="0" y="0"/>
          <a:chExt cx="0" cy="0"/>
        </a:xfrm>
      </p:grpSpPr>
      <p:sp>
        <p:nvSpPr>
          <p:cNvPr id="251" name="Google Shape;251;g106ddfd816f_0_8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2" name="Google Shape;252;g106ddfd816f_0_83:notes"/>
          <p:cNvSpPr txBox="1">
            <a:spLocks noGrp="1"/>
          </p:cNvSpPr>
          <p:nvPr>
            <p:ph type="body" idx="1"/>
          </p:nvPr>
        </p:nvSpPr>
        <p:spPr>
          <a:xfrm>
            <a:off x="685800" y="4400550"/>
            <a:ext cx="5486400" cy="360060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100"/>
              <a:buFont typeface="Arial"/>
              <a:buNone/>
            </a:pPr>
            <a:r>
              <a:rPr lang="en-IE" b="1" dirty="0"/>
              <a:t>Scenarios B – Answers (suitable for 4</a:t>
            </a:r>
            <a:r>
              <a:rPr lang="en-IE" b="1" baseline="30000" dirty="0"/>
              <a:t>th</a:t>
            </a:r>
            <a:r>
              <a:rPr lang="en-IE" b="1" dirty="0"/>
              <a:t> year up, not suitable for 3</a:t>
            </a:r>
            <a:r>
              <a:rPr lang="en-IE" b="1" baseline="30000" dirty="0"/>
              <a:t>rd</a:t>
            </a:r>
            <a:r>
              <a:rPr lang="en-IE" b="1" dirty="0"/>
              <a:t> year)</a:t>
            </a:r>
            <a:endParaRPr b="1" dirty="0"/>
          </a:p>
          <a:p>
            <a:pPr marL="215900" lvl="0" indent="0" algn="l" rtl="0">
              <a:lnSpc>
                <a:spcPct val="100000"/>
              </a:lnSpc>
              <a:spcBef>
                <a:spcPts val="0"/>
              </a:spcBef>
              <a:spcAft>
                <a:spcPts val="0"/>
              </a:spcAft>
              <a:buClr>
                <a:schemeClr val="dk1"/>
              </a:buClr>
              <a:buSzPts val="1200"/>
              <a:buFont typeface="Calibri"/>
              <a:buNone/>
            </a:pPr>
            <a:r>
              <a:rPr lang="en-IE" dirty="0"/>
              <a:t>7. This is </a:t>
            </a:r>
            <a:r>
              <a:rPr lang="en-IE" b="1" dirty="0"/>
              <a:t>not an offence</a:t>
            </a:r>
            <a:r>
              <a:rPr lang="en-IE" dirty="0"/>
              <a:t> as the image is not explicit and is shared consensually.</a:t>
            </a:r>
            <a:endParaRPr dirty="0"/>
          </a:p>
        </p:txBody>
      </p:sp>
      <p:sp>
        <p:nvSpPr>
          <p:cNvPr id="253" name="Google Shape;253;g106ddfd816f_0_83:notes"/>
          <p:cNvSpPr txBox="1">
            <a:spLocks noGrp="1"/>
          </p:cNvSpPr>
          <p:nvPr>
            <p:ph type="sldNum" idx="12"/>
          </p:nvPr>
        </p:nvSpPr>
        <p:spPr>
          <a:xfrm>
            <a:off x="3884613" y="8685213"/>
            <a:ext cx="2971800" cy="458700"/>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rgbClr val="000000"/>
              </a:buClr>
              <a:buSzPts val="1400"/>
              <a:buFont typeface="Arial"/>
              <a:buNone/>
            </a:pPr>
            <a:fld id="{00000000-1234-1234-1234-123412341234}" type="slidenum">
              <a:rPr lang="en-IE"/>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
        <p:cNvGrpSpPr/>
        <p:nvPr/>
      </p:nvGrpSpPr>
      <p:grpSpPr>
        <a:xfrm>
          <a:off x="0" y="0"/>
          <a:ext cx="0" cy="0"/>
          <a:chOff x="0" y="0"/>
          <a:chExt cx="0" cy="0"/>
        </a:xfrm>
      </p:grpSpPr>
      <p:sp>
        <p:nvSpPr>
          <p:cNvPr id="259" name="Google Shape;259;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0" name="Google Shape;260;p2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i="1" u="sng">
                <a:solidFill>
                  <a:schemeClr val="dk1"/>
                </a:solidFill>
                <a:latin typeface="Calibri"/>
                <a:ea typeface="Calibri"/>
                <a:cs typeface="Calibri"/>
                <a:sym typeface="Calibri"/>
              </a:rPr>
              <a:t>– Coco’s Law Recap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In February 2021 the Harassment, Harmful Communications and Related Offences Act was commenced, known as Coco’s Law. </a:t>
            </a:r>
            <a:endParaRPr/>
          </a:p>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Does Coco's Law Apply to Minors?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This new Act will apply to minors in the same way. Children who offend will first be considered for diversion and will be prosecuted only in circumstances where the offer of diversion is refused or considered as not suitable given the seriousness of the offending behaviour.</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261" name="Google Shape;261;p2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
        <p:cNvGrpSpPr/>
        <p:nvPr/>
      </p:nvGrpSpPr>
      <p:grpSpPr>
        <a:xfrm>
          <a:off x="0" y="0"/>
          <a:ext cx="0" cy="0"/>
          <a:chOff x="0" y="0"/>
          <a:chExt cx="0" cy="0"/>
        </a:xfrm>
      </p:grpSpPr>
      <p:sp>
        <p:nvSpPr>
          <p:cNvPr id="271" name="Google Shape;271;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2" name="Google Shape;272;p2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What should I do?</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If you find yourself in a situation where you have been sent a sexually explicit image/video/text that makes you feel uncomfortable it can be embarrassing and distressing and difficult to know what to do.</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The following is the recommended course of action: ask the sender to stop, talk to a trusted adult and report it to An Garda Síochána.</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It is important that you </a:t>
            </a:r>
            <a:r>
              <a:rPr lang="en-IE" sz="1200" b="1">
                <a:solidFill>
                  <a:schemeClr val="dk1"/>
                </a:solidFill>
                <a:latin typeface="Calibri"/>
                <a:ea typeface="Calibri"/>
                <a:cs typeface="Calibri"/>
                <a:sym typeface="Calibri"/>
              </a:rPr>
              <a:t>do not forward this image on to anyone else</a:t>
            </a:r>
            <a:r>
              <a:rPr lang="en-IE"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b="1" i="0">
                <a:solidFill>
                  <a:schemeClr val="dk1"/>
                </a:solidFill>
                <a:latin typeface="Calibri"/>
                <a:ea typeface="Calibri"/>
                <a:cs typeface="Calibri"/>
                <a:sym typeface="Calibri"/>
              </a:rPr>
              <a:t>If an intimate image belonging of you has been posted online without your consent can now report the matter to a hotline.ie which will help in getting them removed. Reports can also be made </a:t>
            </a:r>
            <a:r>
              <a:rPr lang="en-IE" sz="1200" b="1">
                <a:solidFill>
                  <a:schemeClr val="dk1"/>
                </a:solidFill>
                <a:latin typeface="Calibri"/>
                <a:ea typeface="Calibri"/>
                <a:cs typeface="Calibri"/>
                <a:sym typeface="Calibri"/>
              </a:rPr>
              <a:t>to An Garda Síochána</a:t>
            </a:r>
            <a:endParaRPr sz="1200" b="1" i="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br>
              <a:rPr lang="en-IE"/>
            </a:br>
            <a:r>
              <a:rPr lang="en-IE"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73" name="Google Shape;273;p2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
        <p:cNvGrpSpPr/>
        <p:nvPr/>
      </p:nvGrpSpPr>
      <p:grpSpPr>
        <a:xfrm>
          <a:off x="0" y="0"/>
          <a:ext cx="0" cy="0"/>
          <a:chOff x="0" y="0"/>
          <a:chExt cx="0" cy="0"/>
        </a:xfrm>
      </p:grpSpPr>
      <p:sp>
        <p:nvSpPr>
          <p:cNvPr id="277" name="Google Shape;277;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8" name="Google Shape;278;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Where to get help?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If you found yourself in any of the situations we discussed today – Where would you get help?</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Give them a moment to think and then elicit answers from the floor.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279" name="Google Shape;279;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The Gardaí are here to help you if ever you need them.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It is not acceptable that people are harassed or embarrassed online and we want to make sure that no one ever feels that they have nowhere to turn.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No matter how you are feeling, know that you are never alone. Society is getting better informed about these matters and there is always somewhere to turn.</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b="0" i="0">
                <a:solidFill>
                  <a:schemeClr val="dk1"/>
                </a:solidFill>
                <a:latin typeface="Calibri"/>
                <a:ea typeface="Calibri"/>
                <a:cs typeface="Calibri"/>
                <a:sym typeface="Calibri"/>
              </a:rPr>
              <a:t>If an intimate image of you has been posted online without your consent, you or a parent/guardian can now report the matter to hotline.ie which will help in getting them removed. Where intimate images are shared, Hotline.ie can help those affected with reporting it and removing them. It can also liaise with gardaí in some cases, where requested.</a:t>
            </a:r>
            <a:endParaRPr/>
          </a:p>
          <a:p>
            <a:pPr marL="0" lvl="0" indent="0" algn="l" rtl="0">
              <a:lnSpc>
                <a:spcPct val="100000"/>
              </a:lnSpc>
              <a:spcBef>
                <a:spcPts val="0"/>
              </a:spcBef>
              <a:spcAft>
                <a:spcPts val="0"/>
              </a:spcAft>
              <a:buSzPts val="1400"/>
              <a:buNone/>
            </a:pPr>
            <a:br>
              <a:rPr lang="en-IE"/>
            </a:br>
            <a:endParaRPr/>
          </a:p>
        </p:txBody>
      </p:sp>
      <p:sp>
        <p:nvSpPr>
          <p:cNvPr id="285" name="Google Shape;285;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
        <p:cNvGrpSpPr/>
        <p:nvPr/>
      </p:nvGrpSpPr>
      <p:grpSpPr>
        <a:xfrm>
          <a:off x="0" y="0"/>
          <a:ext cx="0" cy="0"/>
          <a:chOff x="0" y="0"/>
          <a:chExt cx="0" cy="0"/>
        </a:xfrm>
      </p:grpSpPr>
      <p:sp>
        <p:nvSpPr>
          <p:cNvPr id="99" name="Google Shape;99;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 name="Google Shape;100;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Context</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In February 2021 the Harassment, Harmful Communications and Related Offences Act was commenced. Sometimes this is known as Coco’s Law, after the 21 year old woman who’s experience of online harassment spurred legislators to action. This </a:t>
            </a:r>
            <a:r>
              <a:rPr lang="en-IE" sz="1200" b="1">
                <a:solidFill>
                  <a:schemeClr val="dk1"/>
                </a:solidFill>
                <a:latin typeface="Calibri"/>
                <a:ea typeface="Calibri"/>
                <a:cs typeface="Calibri"/>
                <a:sym typeface="Calibri"/>
              </a:rPr>
              <a:t>law is in addition to existing legislation</a:t>
            </a:r>
            <a:r>
              <a:rPr lang="en-IE" sz="1200">
                <a:solidFill>
                  <a:schemeClr val="dk1"/>
                </a:solidFill>
                <a:latin typeface="Calibri"/>
                <a:ea typeface="Calibri"/>
                <a:cs typeface="Calibri"/>
                <a:sym typeface="Calibri"/>
              </a:rPr>
              <a:t> which makes it is illegal to send, receive or share any sexually explicit images, video or text of someone under 18 years of age.</a:t>
            </a:r>
            <a:endParaRPr/>
          </a:p>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Coco’s Law</a:t>
            </a:r>
            <a:r>
              <a:rPr lang="en-IE" sz="1200">
                <a:solidFill>
                  <a:schemeClr val="dk1"/>
                </a:solidFill>
                <a:latin typeface="Calibri"/>
                <a:ea typeface="Calibri"/>
                <a:cs typeface="Calibri"/>
                <a:sym typeface="Calibri"/>
              </a:rPr>
              <a:t> creates two new offences which criminalise the non-consensual distribution of intimate images: Importantly, this applies even if the person initially gave consent for the picture to be taken, but they were later shared with other people without their consent. </a:t>
            </a:r>
            <a:endParaRPr/>
          </a:p>
          <a:p>
            <a:pPr marL="0" lvl="0" indent="0" algn="l" rtl="0">
              <a:lnSpc>
                <a:spcPct val="100000"/>
              </a:lnSpc>
              <a:spcBef>
                <a:spcPts val="0"/>
              </a:spcBef>
              <a:spcAft>
                <a:spcPts val="0"/>
              </a:spcAft>
              <a:buSzPts val="1400"/>
              <a:buNone/>
            </a:pPr>
            <a:r>
              <a:rPr lang="en-IE" sz="1200" u="sng">
                <a:solidFill>
                  <a:schemeClr val="dk1"/>
                </a:solidFill>
                <a:latin typeface="Calibri"/>
                <a:ea typeface="Calibri"/>
                <a:cs typeface="Calibri"/>
                <a:sym typeface="Calibri"/>
              </a:rPr>
              <a:t>There is also a third new offence that has been introduced under the 2020 Act which is also appropriate to note. S.4 of the Act creates an offence of “</a:t>
            </a:r>
            <a:r>
              <a:rPr lang="en-IE" sz="1200" b="1" u="sng">
                <a:solidFill>
                  <a:schemeClr val="dk1"/>
                </a:solidFill>
                <a:latin typeface="Calibri"/>
                <a:ea typeface="Calibri"/>
                <a:cs typeface="Calibri"/>
                <a:sym typeface="Calibri"/>
              </a:rPr>
              <a:t>Distributing, publishing or sending threatening or grossly offensive communication</a:t>
            </a:r>
            <a:r>
              <a:rPr lang="en-IE" sz="1200" u="sng">
                <a:solidFill>
                  <a:schemeClr val="dk1"/>
                </a:solidFill>
                <a:latin typeface="Calibri"/>
                <a:ea typeface="Calibri"/>
                <a:cs typeface="Calibri"/>
                <a:sym typeface="Calibri"/>
              </a:rPr>
              <a:t>”. This offence will cover situations where the perpetrator distributes or publishes a threat or grossly offensive communications to the victim or about the victim and is likely to be used to address cyberbullying. It can cover once-off threatening or grossly offensive communications.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Play the following video:</a:t>
            </a:r>
            <a:endParaRPr/>
          </a:p>
          <a:p>
            <a:pPr marL="0" lvl="0" indent="0" algn="l" rtl="0">
              <a:lnSpc>
                <a:spcPct val="100000"/>
              </a:lnSpc>
              <a:spcBef>
                <a:spcPts val="0"/>
              </a:spcBef>
              <a:spcAft>
                <a:spcPts val="0"/>
              </a:spcAft>
              <a:buSzPts val="1400"/>
              <a:buNone/>
            </a:pPr>
            <a:r>
              <a:rPr lang="en-IE" sz="1200" u="sng">
                <a:solidFill>
                  <a:schemeClr val="dk1"/>
                </a:solidFill>
                <a:latin typeface="Calibri"/>
                <a:ea typeface="Calibri"/>
                <a:cs typeface="Calibri"/>
                <a:sym typeface="Calibri"/>
              </a:rPr>
              <a:t>https://www.youtube.com/watch?v=I7yQcyPWu8M</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i="1">
                <a:solidFill>
                  <a:schemeClr val="dk1"/>
                </a:solidFill>
                <a:latin typeface="Calibri"/>
                <a:ea typeface="Calibri"/>
                <a:cs typeface="Calibri"/>
                <a:sym typeface="Calibri"/>
              </a:rPr>
              <a:t>Once the clip is completed…</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This legislation covers more than just what is depicted in the video and hopefully by the end of this session we will have teased out the main points of the new legislation which are important to know.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VIDEO TBC </a:t>
            </a:r>
            <a:endParaRPr/>
          </a:p>
          <a:p>
            <a:pPr marL="0" lvl="0" indent="0" algn="l" rtl="0">
              <a:lnSpc>
                <a:spcPct val="100000"/>
              </a:lnSpc>
              <a:spcBef>
                <a:spcPts val="0"/>
              </a:spcBef>
              <a:spcAft>
                <a:spcPts val="0"/>
              </a:spcAft>
              <a:buSzPts val="1400"/>
              <a:buNone/>
            </a:pPr>
            <a:endParaRPr/>
          </a:p>
        </p:txBody>
      </p:sp>
      <p:sp>
        <p:nvSpPr>
          <p:cNvPr id="101" name="Google Shape;101;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Hopefully at this stage the students will feel comfortable enough in your presence to ask questions. Offer them an opportunity to ask them now.</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Use the background information in Lockers to help you.</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It is ok to say – wait a moment while I look this up I want to make sure I give you the correct answer.</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endParaRPr/>
          </a:p>
        </p:txBody>
      </p:sp>
      <p:sp>
        <p:nvSpPr>
          <p:cNvPr id="293" name="Google Shape;293;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30</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
        <p:cNvGrpSpPr/>
        <p:nvPr/>
      </p:nvGrpSpPr>
      <p:grpSpPr>
        <a:xfrm>
          <a:off x="0" y="0"/>
          <a:ext cx="0" cy="0"/>
          <a:chOff x="0" y="0"/>
          <a:chExt cx="0" cy="0"/>
        </a:xfrm>
      </p:grpSpPr>
      <p:sp>
        <p:nvSpPr>
          <p:cNvPr id="107" name="Google Shape;107;p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8" name="Google Shape;108;p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Social media and relationships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i="1">
                <a:solidFill>
                  <a:schemeClr val="dk1"/>
                </a:solidFill>
                <a:latin typeface="Calibri"/>
                <a:ea typeface="Calibri"/>
                <a:cs typeface="Calibri"/>
                <a:sym typeface="Calibri"/>
              </a:rPr>
              <a:t>Technology and social media now play a key role in creating and sustaining relationships. In groups of 2 or 3, I want you to identify: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i="1">
                <a:solidFill>
                  <a:schemeClr val="dk1"/>
                </a:solidFill>
                <a:latin typeface="Calibri"/>
                <a:ea typeface="Calibri"/>
                <a:cs typeface="Calibri"/>
                <a:sym typeface="Calibri"/>
              </a:rPr>
              <a:t>two ways that social media can help form relationships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i="1">
                <a:solidFill>
                  <a:schemeClr val="dk1"/>
                </a:solidFill>
                <a:latin typeface="Calibri"/>
                <a:ea typeface="Calibri"/>
                <a:cs typeface="Calibri"/>
                <a:sym typeface="Calibri"/>
              </a:rPr>
              <a:t>two ways it helps maintain them.</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[Give the students about 4 minutes to discuss this and then take some feedback. Acknowledge their input without critiquing their answers. This is important as they might have different ideas and experiences of social media’s role in their relationships. This feedback will give you a good idea of where the room is at with relationship and their comfort level with participating. If students are reluctant to volunteer answers, throw out a few ideas…</a:t>
            </a:r>
            <a:endParaRPr/>
          </a:p>
          <a:p>
            <a:pPr marL="0" lvl="0" indent="0" algn="l" rtl="0">
              <a:lnSpc>
                <a:spcPct val="100000"/>
              </a:lnSpc>
              <a:spcBef>
                <a:spcPts val="0"/>
              </a:spcBef>
              <a:spcAft>
                <a:spcPts val="0"/>
              </a:spcAft>
              <a:buSzPts val="1400"/>
              <a:buNone/>
            </a:pPr>
            <a:r>
              <a:rPr lang="en-IE" sz="1200" i="1">
                <a:solidFill>
                  <a:schemeClr val="dk1"/>
                </a:solidFill>
                <a:latin typeface="Calibri"/>
                <a:ea typeface="Calibri"/>
                <a:cs typeface="Calibri"/>
                <a:sym typeface="Calibri"/>
              </a:rPr>
              <a:t>Did any group discuss dating apps? How about looking someone up online to find out their interests, did any group discuss that? What were your thoughts on texting versus phone calls?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09" name="Google Shape;109;p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
        <p:cNvGrpSpPr/>
        <p:nvPr/>
      </p:nvGrpSpPr>
      <p:grpSpPr>
        <a:xfrm>
          <a:off x="0" y="0"/>
          <a:ext cx="0" cy="0"/>
          <a:chOff x="0" y="0"/>
          <a:chExt cx="0" cy="0"/>
        </a:xfrm>
      </p:grpSpPr>
      <p:sp>
        <p:nvSpPr>
          <p:cNvPr id="113" name="Google Shape;113;p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4" name="Google Shape;114;p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Social media and relationships (Continued)</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Once this section is complete, click to add the following questions to the slide:</a:t>
            </a:r>
            <a:endParaRPr/>
          </a:p>
          <a:p>
            <a:pPr marL="0" lvl="0" indent="0" algn="l" rtl="0">
              <a:lnSpc>
                <a:spcPct val="100000"/>
              </a:lnSpc>
              <a:spcBef>
                <a:spcPts val="0"/>
              </a:spcBef>
              <a:spcAft>
                <a:spcPts val="0"/>
              </a:spcAft>
              <a:buSzPts val="1400"/>
              <a:buNone/>
            </a:pPr>
            <a:r>
              <a:rPr lang="en-IE" sz="1200" i="1">
                <a:solidFill>
                  <a:schemeClr val="dk1"/>
                </a:solidFill>
                <a:latin typeface="Calibri"/>
                <a:ea typeface="Calibri"/>
                <a:cs typeface="Calibri"/>
                <a:sym typeface="Calibri"/>
              </a:rPr>
              <a:t>Are there any downsides to technology when it comes to relationships?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[Similarly, give then 2-3 minutes to discuss this question and then take some feedback. The potential range of answers for the question are vast. Anything from, always being contactable / FOMO – Fear of missing out / comparing your relationships to celebrities / misunderstanding the tone of a message / seeing all your friends in relationships when you are not…..etc.</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Take feedback and don’t comment on it (unless they break the rules in the previous slide, in which case stop them). This is the students opportunity to express their concerns. Once you feel that all the major points are covered, then proceed.] </a:t>
            </a:r>
            <a:endParaRPr/>
          </a:p>
          <a:p>
            <a:pPr marL="0" lvl="0" indent="0" algn="l" rtl="0">
              <a:lnSpc>
                <a:spcPct val="100000"/>
              </a:lnSpc>
              <a:spcBef>
                <a:spcPts val="0"/>
              </a:spcBef>
              <a:spcAft>
                <a:spcPts val="0"/>
              </a:spcAft>
              <a:buSzPts val="1400"/>
              <a:buNone/>
            </a:pPr>
            <a:r>
              <a:rPr lang="en-IE" sz="1200" i="1">
                <a:solidFill>
                  <a:schemeClr val="dk1"/>
                </a:solidFill>
                <a:latin typeface="Calibri"/>
                <a:ea typeface="Calibri"/>
                <a:cs typeface="Calibri"/>
                <a:sym typeface="Calibri"/>
              </a:rPr>
              <a:t>We know how useful technology and social media is for keeping people connected. Unfortunately though, sometimes social media can cause problems for people in their relationships. This new law has been passed to help create a clear understanding of safe boundaries around technology and social media in relationships.</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endParaRPr/>
          </a:p>
        </p:txBody>
      </p:sp>
      <p:sp>
        <p:nvSpPr>
          <p:cNvPr id="115" name="Google Shape;115;p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
        <p:cNvGrpSpPr/>
        <p:nvPr/>
      </p:nvGrpSpPr>
      <p:grpSpPr>
        <a:xfrm>
          <a:off x="0" y="0"/>
          <a:ext cx="0" cy="0"/>
          <a:chOff x="0" y="0"/>
          <a:chExt cx="0" cy="0"/>
        </a:xfrm>
      </p:grpSpPr>
      <p:sp>
        <p:nvSpPr>
          <p:cNvPr id="119" name="Google Shape;119;p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0" name="Google Shape;120;p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Key words</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These words are going to be used in our discussion of the Harassment, Harmful Communications and Related Offences Act. It is important we all have a clear understanding of what they mean. So in pairs [ask the teacher to help you with ensuring that every child is in a group] discuss what you understand these words to mean. </a:t>
            </a:r>
            <a:endParaRPr dirty="0"/>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[This activity might get some people embarrassed and we will not be taking feedback in case the students get the term wrong. The purpose is not to assess their understanding, but to get an opportunity to clarify any mis-understanding.] </a:t>
            </a:r>
            <a:endParaRPr dirty="0"/>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121" name="Google Shape;121;p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6" name="Google Shape;126;p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Jargon busting</a:t>
            </a:r>
            <a:r>
              <a:rPr lang="en-IE" sz="1200">
                <a:solidFill>
                  <a:schemeClr val="dk1"/>
                </a:solidFill>
                <a:latin typeface="Calibri"/>
                <a:ea typeface="Calibri"/>
                <a:cs typeface="Calibri"/>
                <a:sym typeface="Calibri"/>
              </a:rPr>
              <a:t> </a:t>
            </a:r>
            <a:endParaRPr/>
          </a:p>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[If you feel uncomfortable reading out these definitions then you can just leave the slide on the OHP, however it would be best to read through them so the students who have difficulty with reading can hear the definitions out loud.]</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What are genitals? </a:t>
            </a:r>
            <a:r>
              <a:rPr lang="en-IE" sz="1200">
                <a:solidFill>
                  <a:schemeClr val="dk1"/>
                </a:solidFill>
                <a:latin typeface="Calibri"/>
                <a:ea typeface="Calibri"/>
                <a:cs typeface="Calibri"/>
                <a:sym typeface="Calibri"/>
              </a:rPr>
              <a:t>The sexual organs; the testicles, penis and vulva</a:t>
            </a:r>
            <a:endParaRPr/>
          </a:p>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What is meant by intimate image?  </a:t>
            </a:r>
            <a:endParaRPr sz="120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(a) of what is, or pretends to be the person’s genitals, buttocks or anal region and, in the case of a female, her breasts,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(b) of the underwear covering the person’s genitals, buttocks or anal region and, in the case of a female, her breasts,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c) in which the person is nude, or </a:t>
            </a:r>
            <a:endParaRPr/>
          </a:p>
          <a:p>
            <a:pPr marL="0" lvl="0" indent="0" algn="l" rtl="0">
              <a:lnSpc>
                <a:spcPct val="100000"/>
              </a:lnSpc>
              <a:spcBef>
                <a:spcPts val="0"/>
              </a:spcBef>
              <a:spcAft>
                <a:spcPts val="0"/>
              </a:spcAft>
              <a:buSzPts val="1400"/>
              <a:buNone/>
            </a:pPr>
            <a:r>
              <a:rPr lang="en-IE" sz="1200">
                <a:solidFill>
                  <a:schemeClr val="dk1"/>
                </a:solidFill>
                <a:latin typeface="Calibri"/>
                <a:ea typeface="Calibri"/>
                <a:cs typeface="Calibri"/>
                <a:sym typeface="Calibri"/>
              </a:rPr>
              <a:t>(d) in which the person is engaged in sexual activity.</a:t>
            </a:r>
            <a:endParaRPr/>
          </a:p>
          <a:p>
            <a:pPr marL="0" lvl="0" indent="0" algn="l" rtl="0">
              <a:lnSpc>
                <a:spcPct val="100000"/>
              </a:lnSpc>
              <a:spcBef>
                <a:spcPts val="0"/>
              </a:spcBef>
              <a:spcAft>
                <a:spcPts val="0"/>
              </a:spcAft>
              <a:buSzPts val="1400"/>
              <a:buNone/>
            </a:pPr>
            <a:r>
              <a:rPr lang="en-IE" sz="1200" b="1">
                <a:solidFill>
                  <a:schemeClr val="dk1"/>
                </a:solidFill>
                <a:latin typeface="Calibri"/>
                <a:ea typeface="Calibri"/>
                <a:cs typeface="Calibri"/>
                <a:sym typeface="Calibri"/>
              </a:rPr>
              <a:t>What is sexting? </a:t>
            </a:r>
            <a:r>
              <a:rPr lang="en-IE" sz="1200">
                <a:solidFill>
                  <a:schemeClr val="dk1"/>
                </a:solidFill>
                <a:latin typeface="Calibri"/>
                <a:ea typeface="Calibri"/>
                <a:cs typeface="Calibri"/>
                <a:sym typeface="Calibri"/>
              </a:rPr>
              <a:t>Sending, receiving or forwarding of images, videos &amp; text that are sexually explicit.</a:t>
            </a:r>
            <a:endParaRPr/>
          </a:p>
          <a:p>
            <a:pPr marL="0" lvl="0" indent="0" algn="l" rtl="0">
              <a:lnSpc>
                <a:spcPct val="100000"/>
              </a:lnSpc>
              <a:spcBef>
                <a:spcPts val="0"/>
              </a:spcBef>
              <a:spcAft>
                <a:spcPts val="0"/>
              </a:spcAft>
              <a:buSzPts val="1400"/>
              <a:buNone/>
            </a:pPr>
            <a:endParaRPr/>
          </a:p>
        </p:txBody>
      </p:sp>
      <p:sp>
        <p:nvSpPr>
          <p:cNvPr id="127" name="Google Shape;127;p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2" name="Google Shape;132;p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Child Pornography</a:t>
            </a:r>
            <a:r>
              <a:rPr lang="en-IE" sz="1200" dirty="0">
                <a:solidFill>
                  <a:schemeClr val="dk1"/>
                </a:solidFill>
                <a:latin typeface="Calibri"/>
                <a:ea typeface="Calibri"/>
                <a:cs typeface="Calibri"/>
                <a:sym typeface="Calibri"/>
              </a:rPr>
              <a:t> (also referred to as child sexual abuse images) can be described as the depiction of children &amp; young people (under 18) in a sexually explicit manner in images, videos or in written text.</a:t>
            </a:r>
            <a:endParaRPr dirty="0"/>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Consent: </a:t>
            </a:r>
            <a:r>
              <a:rPr lang="en-IE" sz="1200" b="1" dirty="0">
                <a:solidFill>
                  <a:schemeClr val="dk1"/>
                </a:solidFill>
                <a:latin typeface="Calibri"/>
                <a:ea typeface="Calibri"/>
                <a:cs typeface="Calibri"/>
                <a:sym typeface="Calibri"/>
              </a:rPr>
              <a:t>permission for something to happen or agreement to do something.</a:t>
            </a:r>
            <a:endParaRPr sz="1200" dirty="0">
              <a:solidFill>
                <a:schemeClr val="dk1"/>
              </a:solidFill>
              <a:latin typeface="Calibri"/>
              <a:ea typeface="Calibri"/>
              <a:cs typeface="Calibri"/>
              <a:sym typeface="Calibri"/>
            </a:endParaRPr>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Consent should be a freely given yes, it should allow space to say no and to change your mind. </a:t>
            </a:r>
            <a:endParaRPr dirty="0"/>
          </a:p>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r>
              <a:rPr lang="en-IE" sz="1200" b="1" dirty="0">
                <a:solidFill>
                  <a:schemeClr val="dk1"/>
                </a:solidFill>
                <a:latin typeface="Calibri"/>
                <a:ea typeface="Calibri"/>
                <a:cs typeface="Calibri"/>
                <a:sym typeface="Calibri"/>
              </a:rPr>
              <a:t>Deepfakes</a:t>
            </a:r>
            <a:r>
              <a:rPr lang="en-IE" sz="1200" dirty="0">
                <a:solidFill>
                  <a:schemeClr val="dk1"/>
                </a:solidFill>
                <a:latin typeface="Calibri"/>
                <a:ea typeface="Calibri"/>
                <a:cs typeface="Calibri"/>
                <a:sym typeface="Calibri"/>
              </a:rPr>
              <a:t> are fake videos created using digital software, machine learning and face swapping. Deepfakes are computer-created artificial videos in which images are combined to create new footage that depicts events, statements or action that never actually happened. The results can be quite convincing. Deepfakes differ from other forms of false information by being very difficult to identify as false.</a:t>
            </a:r>
            <a:endParaRPr lang="en-IE" dirty="0"/>
          </a:p>
          <a:p>
            <a:pPr marL="0" lvl="0" indent="0" algn="l" rtl="0">
              <a:lnSpc>
                <a:spcPct val="100000"/>
              </a:lnSpc>
              <a:spcBef>
                <a:spcPts val="0"/>
              </a:spcBef>
              <a:spcAft>
                <a:spcPts val="0"/>
              </a:spcAft>
              <a:buSzPts val="1400"/>
              <a:buNone/>
            </a:pPr>
            <a:endParaRPr dirty="0"/>
          </a:p>
        </p:txBody>
      </p:sp>
      <p:sp>
        <p:nvSpPr>
          <p:cNvPr id="133" name="Google Shape;133;p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
        <p:cNvGrpSpPr/>
        <p:nvPr/>
      </p:nvGrpSpPr>
      <p:grpSpPr>
        <a:xfrm>
          <a:off x="0" y="0"/>
          <a:ext cx="0" cy="0"/>
          <a:chOff x="0" y="0"/>
          <a:chExt cx="0" cy="0"/>
        </a:xfrm>
      </p:grpSpPr>
      <p:sp>
        <p:nvSpPr>
          <p:cNvPr id="137" name="Google Shape;13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8" name="Google Shape;138;p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Sexually Explicit: </a:t>
            </a:r>
            <a:r>
              <a:rPr lang="en-IE" dirty="0"/>
              <a:t>: According to the Child Trafficking and Pornography Act, any photo, video or audio recording that shows a child engaged in sexual activity, or that focuses specifically on the genital region of a child is considered as child pornography and thus illegal. It is less clear whether content that is provocative rather than sexually explicit is illegal. Part (d) of the act could be interpreted so that almost any provocative content produced or sent by a child could be considered as child pornography</a:t>
            </a:r>
            <a:r>
              <a:rPr lang="en-IE" b="1" dirty="0"/>
              <a:t>. Ultimately only a court would decide if particular content could be considered illegal under this section.</a:t>
            </a:r>
          </a:p>
          <a:p>
            <a:pPr marL="0" lvl="0" indent="0" algn="l" rtl="0">
              <a:lnSpc>
                <a:spcPct val="100000"/>
              </a:lnSpc>
              <a:spcBef>
                <a:spcPts val="0"/>
              </a:spcBef>
              <a:spcAft>
                <a:spcPts val="0"/>
              </a:spcAft>
              <a:buSzPts val="1400"/>
              <a:buNone/>
            </a:pPr>
            <a:r>
              <a:rPr lang="en-IE" sz="1200" b="1" dirty="0">
                <a:solidFill>
                  <a:schemeClr val="dk1"/>
                </a:solidFill>
                <a:latin typeface="Calibri"/>
                <a:ea typeface="Calibri"/>
                <a:cs typeface="Calibri"/>
                <a:sym typeface="Calibri"/>
              </a:rPr>
              <a:t>Coercion</a:t>
            </a:r>
            <a:r>
              <a:rPr lang="en-IE" sz="1200" dirty="0">
                <a:solidFill>
                  <a:schemeClr val="dk1"/>
                </a:solidFill>
                <a:latin typeface="Calibri"/>
                <a:ea typeface="Calibri"/>
                <a:cs typeface="Calibri"/>
                <a:sym typeface="Calibri"/>
              </a:rPr>
              <a:t> means to persuade someone to do something by using force or threats.</a:t>
            </a:r>
            <a:endParaRPr dirty="0"/>
          </a:p>
          <a:p>
            <a:pPr marL="0" lvl="0" indent="0" algn="l" rtl="0">
              <a:lnSpc>
                <a:spcPct val="100000"/>
              </a:lnSpc>
              <a:spcBef>
                <a:spcPts val="0"/>
              </a:spcBef>
              <a:spcAft>
                <a:spcPts val="0"/>
              </a:spcAft>
              <a:buSzPts val="1400"/>
              <a:buNone/>
            </a:pPr>
            <a:r>
              <a:rPr lang="en-IE" sz="1200" dirty="0">
                <a:solidFill>
                  <a:schemeClr val="dk1"/>
                </a:solidFill>
                <a:latin typeface="Calibri"/>
                <a:ea typeface="Calibri"/>
                <a:cs typeface="Calibri"/>
                <a:sym typeface="Calibri"/>
              </a:rPr>
              <a:t> </a:t>
            </a:r>
            <a:endParaRPr dirty="0"/>
          </a:p>
          <a:p>
            <a:pPr marL="0" lvl="0" indent="0" algn="l" rtl="0">
              <a:lnSpc>
                <a:spcPct val="100000"/>
              </a:lnSpc>
              <a:spcBef>
                <a:spcPts val="0"/>
              </a:spcBef>
              <a:spcAft>
                <a:spcPts val="0"/>
              </a:spcAft>
              <a:buSzPts val="1400"/>
              <a:buNone/>
            </a:pPr>
            <a:endParaRPr dirty="0"/>
          </a:p>
        </p:txBody>
      </p:sp>
      <p:sp>
        <p:nvSpPr>
          <p:cNvPr id="139" name="Google Shape;139;p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SzPts val="1400"/>
              <a:buNone/>
            </a:pPr>
            <a:fld id="{00000000-1234-1234-1234-123412341234}" type="slidenum">
              <a:rPr lang="en-IE"/>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28"/>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28"/>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2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9" name="Google Shape;19;p2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2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3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4" name="Google Shape;74;p37"/>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3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6" name="Google Shape;76;p3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7" name="Google Shape;77;p3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38"/>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0" name="Google Shape;80;p38"/>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3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2" name="Google Shape;82;p3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83" name="Google Shape;83;p3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1"/>
        <p:cNvGrpSpPr/>
        <p:nvPr/>
      </p:nvGrpSpPr>
      <p:grpSpPr>
        <a:xfrm>
          <a:off x="0" y="0"/>
          <a:ext cx="0" cy="0"/>
          <a:chOff x="0" y="0"/>
          <a:chExt cx="0" cy="0"/>
        </a:xfrm>
      </p:grpSpPr>
      <p:sp>
        <p:nvSpPr>
          <p:cNvPr id="22" name="Google Shape;22;p2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29"/>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2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2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2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27"/>
        <p:cNvGrpSpPr/>
        <p:nvPr/>
      </p:nvGrpSpPr>
      <p:grpSpPr>
        <a:xfrm>
          <a:off x="0" y="0"/>
          <a:ext cx="0" cy="0"/>
          <a:chOff x="0" y="0"/>
          <a:chExt cx="0" cy="0"/>
        </a:xfrm>
      </p:grpSpPr>
      <p:sp>
        <p:nvSpPr>
          <p:cNvPr id="28" name="Google Shape;28;p30"/>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30"/>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3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1" name="Google Shape;31;p3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2" name="Google Shape;32;p3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3"/>
        <p:cNvGrpSpPr/>
        <p:nvPr/>
      </p:nvGrpSpPr>
      <p:grpSpPr>
        <a:xfrm>
          <a:off x="0" y="0"/>
          <a:ext cx="0" cy="0"/>
          <a:chOff x="0" y="0"/>
          <a:chExt cx="0" cy="0"/>
        </a:xfrm>
      </p:grpSpPr>
      <p:sp>
        <p:nvSpPr>
          <p:cNvPr id="34" name="Google Shape;34;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5" name="Google Shape;35;p31"/>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31"/>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3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3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9" name="Google Shape;39;p3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0"/>
        <p:cNvGrpSpPr/>
        <p:nvPr/>
      </p:nvGrpSpPr>
      <p:grpSpPr>
        <a:xfrm>
          <a:off x="0" y="0"/>
          <a:ext cx="0" cy="0"/>
          <a:chOff x="0" y="0"/>
          <a:chExt cx="0" cy="0"/>
        </a:xfrm>
      </p:grpSpPr>
      <p:sp>
        <p:nvSpPr>
          <p:cNvPr id="41" name="Google Shape;41;p32"/>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2" name="Google Shape;42;p32"/>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32"/>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32"/>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2"/>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3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3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9"/>
        <p:cNvGrpSpPr/>
        <p:nvPr/>
      </p:nvGrpSpPr>
      <p:grpSpPr>
        <a:xfrm>
          <a:off x="0" y="0"/>
          <a:ext cx="0" cy="0"/>
          <a:chOff x="0" y="0"/>
          <a:chExt cx="0" cy="0"/>
        </a:xfrm>
      </p:grpSpPr>
      <p:sp>
        <p:nvSpPr>
          <p:cNvPr id="50" name="Google Shape;50;p33"/>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1" name="Google Shape;51;p3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2" name="Google Shape;52;p3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3" name="Google Shape;53;p3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
        <p:nvSpPr>
          <p:cNvPr id="55" name="Google Shape;55;p3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6" name="Google Shape;56;p3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3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35"/>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0" name="Google Shape;60;p35"/>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35"/>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3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3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4" name="Google Shape;64;p3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36"/>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7" name="Google Shape;67;p36"/>
          <p:cNvSpPr>
            <a:spLocks noGrp="1"/>
          </p:cNvSpPr>
          <p:nvPr>
            <p:ph type="pic" idx="2"/>
          </p:nvPr>
        </p:nvSpPr>
        <p:spPr>
          <a:xfrm>
            <a:off x="5183188" y="987425"/>
            <a:ext cx="6172200" cy="4873625"/>
          </a:xfrm>
          <a:prstGeom prst="rect">
            <a:avLst/>
          </a:prstGeom>
          <a:noFill/>
          <a:ln>
            <a:noFill/>
          </a:ln>
        </p:spPr>
      </p:sp>
      <p:sp>
        <p:nvSpPr>
          <p:cNvPr id="68" name="Google Shape;68;p36"/>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3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0" name="Google Shape;70;p3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71" name="Google Shape;71;p3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2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2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2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12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2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1200"/>
              <a:buFont typeface="Arial"/>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IE"/>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hyperlink" Target="https://www.youtube.com/watch?v=I7yQcyPWu8M" TargetMode="External"/></Relationships>
</file>

<file path=ppt/slides/_rels/slide3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sp>
        <p:nvSpPr>
          <p:cNvPr id="89" name="Google Shape;89;p1"/>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p>
            <a:pPr marL="0" lvl="0" indent="0" algn="ctr" rtl="0">
              <a:lnSpc>
                <a:spcPct val="90000"/>
              </a:lnSpc>
              <a:spcBef>
                <a:spcPts val="0"/>
              </a:spcBef>
              <a:spcAft>
                <a:spcPts val="0"/>
              </a:spcAft>
              <a:buClr>
                <a:schemeClr val="dk1"/>
              </a:buClr>
              <a:buSzPts val="6000"/>
              <a:buFont typeface="Calibri"/>
              <a:buNone/>
            </a:pPr>
            <a:endParaRPr/>
          </a:p>
        </p:txBody>
      </p:sp>
      <p:sp>
        <p:nvSpPr>
          <p:cNvPr id="90" name="Google Shape;90;p1"/>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Clr>
                <a:schemeClr val="dk1"/>
              </a:buClr>
              <a:buSzPts val="2400"/>
              <a:buNone/>
            </a:pPr>
            <a:endParaRPr/>
          </a:p>
        </p:txBody>
      </p:sp>
      <p:pic>
        <p:nvPicPr>
          <p:cNvPr id="91" name="Google Shape;91;p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pic>
        <p:nvPicPr>
          <p:cNvPr id="147" name="Google Shape;147;p1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2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52"/>
        <p:cNvGrpSpPr/>
        <p:nvPr/>
      </p:nvGrpSpPr>
      <p:grpSpPr>
        <a:xfrm>
          <a:off x="0" y="0"/>
          <a:ext cx="0" cy="0"/>
          <a:chOff x="0" y="0"/>
          <a:chExt cx="0" cy="0"/>
        </a:xfrm>
      </p:grpSpPr>
      <p:pic>
        <p:nvPicPr>
          <p:cNvPr id="153" name="Google Shape;153;p1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58"/>
        <p:cNvGrpSpPr/>
        <p:nvPr/>
      </p:nvGrpSpPr>
      <p:grpSpPr>
        <a:xfrm>
          <a:off x="0" y="0"/>
          <a:ext cx="0" cy="0"/>
          <a:chOff x="0" y="0"/>
          <a:chExt cx="0" cy="0"/>
        </a:xfrm>
      </p:grpSpPr>
      <p:sp>
        <p:nvSpPr>
          <p:cNvPr id="159" name="Google Shape;159;g106ddfd816f_0_35"/>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60" name="Google Shape;160;g106ddfd816f_0_35"/>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61" name="Google Shape;161;g106ddfd816f_0_3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66"/>
        <p:cNvGrpSpPr/>
        <p:nvPr/>
      </p:nvGrpSpPr>
      <p:grpSpPr>
        <a:xfrm>
          <a:off x="0" y="0"/>
          <a:ext cx="0" cy="0"/>
          <a:chOff x="0" y="0"/>
          <a:chExt cx="0" cy="0"/>
        </a:xfrm>
      </p:grpSpPr>
      <p:sp>
        <p:nvSpPr>
          <p:cNvPr id="167" name="Google Shape;167;g106ddfd816f_0_28"/>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68" name="Google Shape;168;g106ddfd816f_0_28"/>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69" name="Google Shape;169;g106ddfd816f_0_28"/>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74"/>
        <p:cNvGrpSpPr/>
        <p:nvPr/>
      </p:nvGrpSpPr>
      <p:grpSpPr>
        <a:xfrm>
          <a:off x="0" y="0"/>
          <a:ext cx="0" cy="0"/>
          <a:chOff x="0" y="0"/>
          <a:chExt cx="0" cy="0"/>
        </a:xfrm>
      </p:grpSpPr>
      <p:sp>
        <p:nvSpPr>
          <p:cNvPr id="175" name="Google Shape;175;g106ddfd816f_0_21"/>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76" name="Google Shape;176;g106ddfd816f_0_21"/>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77" name="Google Shape;177;g106ddfd816f_0_2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82"/>
        <p:cNvGrpSpPr/>
        <p:nvPr/>
      </p:nvGrpSpPr>
      <p:grpSpPr>
        <a:xfrm>
          <a:off x="0" y="0"/>
          <a:ext cx="0" cy="0"/>
          <a:chOff x="0" y="0"/>
          <a:chExt cx="0" cy="0"/>
        </a:xfrm>
      </p:grpSpPr>
      <p:sp>
        <p:nvSpPr>
          <p:cNvPr id="183" name="Google Shape;183;g106ddfd816f_0_14"/>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84" name="Google Shape;184;g106ddfd816f_0_14"/>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85" name="Google Shape;185;g106ddfd816f_0_1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g106ddfd816f_0_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192" name="Google Shape;192;g106ddfd816f_0_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193" name="Google Shape;193;g106ddfd816f_0_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g106ddfd816f_0_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00" name="Google Shape;200;g106ddfd816f_0_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01" name="Google Shape;201;g106ddfd816f_0_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6"/>
        <p:cNvGrpSpPr/>
        <p:nvPr/>
      </p:nvGrpSpPr>
      <p:grpSpPr>
        <a:xfrm>
          <a:off x="0" y="0"/>
          <a:ext cx="0" cy="0"/>
          <a:chOff x="0" y="0"/>
          <a:chExt cx="0" cy="0"/>
        </a:xfrm>
      </p:grpSpPr>
      <p:sp>
        <p:nvSpPr>
          <p:cNvPr id="207" name="Google Shape;207;g106ddfd816f_0_42"/>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08" name="Google Shape;208;g106ddfd816f_0_42"/>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09" name="Google Shape;209;g106ddfd816f_0_4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96"/>
        <p:cNvGrpSpPr/>
        <p:nvPr/>
      </p:nvGrpSpPr>
      <p:grpSpPr>
        <a:xfrm>
          <a:off x="0" y="0"/>
          <a:ext cx="0" cy="0"/>
          <a:chOff x="0" y="0"/>
          <a:chExt cx="0" cy="0"/>
        </a:xfrm>
      </p:grpSpPr>
      <p:pic>
        <p:nvPicPr>
          <p:cNvPr id="97" name="Google Shape;97;p2"/>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14"/>
        <p:cNvGrpSpPr/>
        <p:nvPr/>
      </p:nvGrpSpPr>
      <p:grpSpPr>
        <a:xfrm>
          <a:off x="0" y="0"/>
          <a:ext cx="0" cy="0"/>
          <a:chOff x="0" y="0"/>
          <a:chExt cx="0" cy="0"/>
        </a:xfrm>
      </p:grpSpPr>
      <p:sp>
        <p:nvSpPr>
          <p:cNvPr id="215" name="Google Shape;215;g106ddfd816f_0_49"/>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16" name="Google Shape;216;g106ddfd816f_0_49"/>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17" name="Google Shape;217;g106ddfd816f_0_49"/>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g106ddfd816f_0_56"/>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24" name="Google Shape;224;g106ddfd816f_0_56"/>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3" name="Picture 2">
            <a:extLst>
              <a:ext uri="{FF2B5EF4-FFF2-40B4-BE49-F238E27FC236}">
                <a16:creationId xmlns:a16="http://schemas.microsoft.com/office/drawing/2014/main" id="{1A1C26C6-B4C7-B2CF-B1A5-C93A5DC4E05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0"/>
        <p:cNvGrpSpPr/>
        <p:nvPr/>
      </p:nvGrpSpPr>
      <p:grpSpPr>
        <a:xfrm>
          <a:off x="0" y="0"/>
          <a:ext cx="0" cy="0"/>
          <a:chOff x="0" y="0"/>
          <a:chExt cx="0" cy="0"/>
        </a:xfrm>
      </p:grpSpPr>
      <p:sp>
        <p:nvSpPr>
          <p:cNvPr id="231" name="Google Shape;231;g106ddfd816f_0_6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32" name="Google Shape;232;g106ddfd816f_0_6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3" name="Picture 2">
            <a:extLst>
              <a:ext uri="{FF2B5EF4-FFF2-40B4-BE49-F238E27FC236}">
                <a16:creationId xmlns:a16="http://schemas.microsoft.com/office/drawing/2014/main" id="{4EFDC30D-A65D-18F3-0C6D-892C9594FA15}"/>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8"/>
        <p:cNvGrpSpPr/>
        <p:nvPr/>
      </p:nvGrpSpPr>
      <p:grpSpPr>
        <a:xfrm>
          <a:off x="0" y="0"/>
          <a:ext cx="0" cy="0"/>
          <a:chOff x="0" y="0"/>
          <a:chExt cx="0" cy="0"/>
        </a:xfrm>
      </p:grpSpPr>
      <p:sp>
        <p:nvSpPr>
          <p:cNvPr id="239" name="Google Shape;239;g106ddfd816f_0_70"/>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40" name="Google Shape;240;g106ddfd816f_0_70"/>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41" name="Google Shape;241;g106ddfd816f_0_70"/>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6"/>
        <p:cNvGrpSpPr/>
        <p:nvPr/>
      </p:nvGrpSpPr>
      <p:grpSpPr>
        <a:xfrm>
          <a:off x="0" y="0"/>
          <a:ext cx="0" cy="0"/>
          <a:chOff x="0" y="0"/>
          <a:chExt cx="0" cy="0"/>
        </a:xfrm>
      </p:grpSpPr>
      <p:sp>
        <p:nvSpPr>
          <p:cNvPr id="247" name="Google Shape;247;g106ddfd816f_0_77"/>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48" name="Google Shape;248;g106ddfd816f_0_77"/>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49" name="Google Shape;249;g106ddfd816f_0_77"/>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4"/>
        <p:cNvGrpSpPr/>
        <p:nvPr/>
      </p:nvGrpSpPr>
      <p:grpSpPr>
        <a:xfrm>
          <a:off x="0" y="0"/>
          <a:ext cx="0" cy="0"/>
          <a:chOff x="0" y="0"/>
          <a:chExt cx="0" cy="0"/>
        </a:xfrm>
      </p:grpSpPr>
      <p:sp>
        <p:nvSpPr>
          <p:cNvPr id="255" name="Google Shape;255;g106ddfd816f_0_83"/>
          <p:cNvSpPr txBox="1">
            <a:spLocks noGrp="1"/>
          </p:cNvSpPr>
          <p:nvPr>
            <p:ph type="title"/>
          </p:nvPr>
        </p:nvSpPr>
        <p:spPr>
          <a:xfrm>
            <a:off x="838200" y="365125"/>
            <a:ext cx="10515600" cy="1325700"/>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SzPts val="1800"/>
              <a:buNone/>
            </a:pPr>
            <a:endParaRPr/>
          </a:p>
        </p:txBody>
      </p:sp>
      <p:sp>
        <p:nvSpPr>
          <p:cNvPr id="256" name="Google Shape;256;g106ddfd816f_0_83"/>
          <p:cNvSpPr txBox="1">
            <a:spLocks noGrp="1"/>
          </p:cNvSpPr>
          <p:nvPr>
            <p:ph type="body" idx="1"/>
          </p:nvPr>
        </p:nvSpPr>
        <p:spPr>
          <a:xfrm>
            <a:off x="838200" y="1825625"/>
            <a:ext cx="105156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1000"/>
              </a:spcBef>
              <a:spcAft>
                <a:spcPts val="0"/>
              </a:spcAft>
              <a:buSzPts val="1800"/>
              <a:buNone/>
            </a:pPr>
            <a:endParaRPr/>
          </a:p>
        </p:txBody>
      </p:sp>
      <p:pic>
        <p:nvPicPr>
          <p:cNvPr id="257" name="Google Shape;257;g106ddfd816f_0_8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21"/>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pic>
        <p:nvPicPr>
          <p:cNvPr id="275" name="Google Shape;275;p23"/>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80"/>
        <p:cNvGrpSpPr/>
        <p:nvPr/>
      </p:nvGrpSpPr>
      <p:grpSpPr>
        <a:xfrm>
          <a:off x="0" y="0"/>
          <a:ext cx="0" cy="0"/>
          <a:chOff x="0" y="0"/>
          <a:chExt cx="0" cy="0"/>
        </a:xfrm>
      </p:grpSpPr>
      <p:pic>
        <p:nvPicPr>
          <p:cNvPr id="281" name="Google Shape;281;p2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Calibri"/>
              <a:buNone/>
            </a:pPr>
            <a:endParaRPr/>
          </a:p>
        </p:txBody>
      </p:sp>
      <p:sp>
        <p:nvSpPr>
          <p:cNvPr id="288" name="Google Shape;288;p2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p>
            <a:pPr marL="228600" lvl="0" indent="-50800" algn="l" rtl="0">
              <a:lnSpc>
                <a:spcPct val="90000"/>
              </a:lnSpc>
              <a:spcBef>
                <a:spcPts val="0"/>
              </a:spcBef>
              <a:spcAft>
                <a:spcPts val="0"/>
              </a:spcAft>
              <a:buClr>
                <a:schemeClr val="dk1"/>
              </a:buClr>
              <a:buSzPts val="2800"/>
              <a:buNone/>
            </a:pPr>
            <a:endParaRPr/>
          </a:p>
        </p:txBody>
      </p:sp>
      <p:pic>
        <p:nvPicPr>
          <p:cNvPr id="289" name="Google Shape;289;p2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2"/>
        <p:cNvGrpSpPr/>
        <p:nvPr/>
      </p:nvGrpSpPr>
      <p:grpSpPr>
        <a:xfrm>
          <a:off x="0" y="0"/>
          <a:ext cx="0" cy="0"/>
          <a:chOff x="0" y="0"/>
          <a:chExt cx="0" cy="0"/>
        </a:xfrm>
      </p:grpSpPr>
      <p:pic>
        <p:nvPicPr>
          <p:cNvPr id="103" name="Google Shape;103;p3"/>
          <p:cNvPicPr preferRelativeResize="0"/>
          <p:nvPr/>
        </p:nvPicPr>
        <p:blipFill rotWithShape="1">
          <a:blip r:embed="rId3">
            <a:alphaModFix/>
          </a:blip>
          <a:srcRect/>
          <a:stretch/>
        </p:blipFill>
        <p:spPr>
          <a:xfrm>
            <a:off x="0" y="0"/>
            <a:ext cx="12192000" cy="6858000"/>
          </a:xfrm>
          <a:prstGeom prst="rect">
            <a:avLst/>
          </a:prstGeom>
          <a:noFill/>
          <a:ln>
            <a:noFill/>
          </a:ln>
        </p:spPr>
      </p:pic>
      <p:pic>
        <p:nvPicPr>
          <p:cNvPr id="104" name="Google Shape;104;p3">
            <a:hlinkClick r:id="rId4"/>
          </p:cNvPr>
          <p:cNvPicPr preferRelativeResize="0"/>
          <p:nvPr/>
        </p:nvPicPr>
        <p:blipFill rotWithShape="1">
          <a:blip r:embed="rId5">
            <a:alphaModFix/>
          </a:blip>
          <a:srcRect l="7662" t="3596" r="6101"/>
          <a:stretch/>
        </p:blipFill>
        <p:spPr>
          <a:xfrm>
            <a:off x="2912533" y="1828799"/>
            <a:ext cx="6553200" cy="4084969"/>
          </a:xfrm>
          <a:prstGeom prst="rect">
            <a:avLst/>
          </a:prstGeom>
          <a:noFill/>
          <a:ln>
            <a:noFill/>
          </a:ln>
        </p:spPr>
      </p:pic>
      <p:sp>
        <p:nvSpPr>
          <p:cNvPr id="105" name="Google Shape;105;p3"/>
          <p:cNvSpPr txBox="1"/>
          <p:nvPr/>
        </p:nvSpPr>
        <p:spPr>
          <a:xfrm>
            <a:off x="406400" y="3224952"/>
            <a:ext cx="2099733" cy="1292662"/>
          </a:xfrm>
          <a:prstGeom prst="rect">
            <a:avLst/>
          </a:prstGeom>
          <a:noFill/>
          <a:ln>
            <a:noFill/>
          </a:ln>
        </p:spPr>
        <p:txBody>
          <a:bodyPr spcFirstLastPara="1" wrap="square" lIns="91425" tIns="45700" rIns="91425" bIns="45700" anchor="t" anchorCtr="0">
            <a:spAutoFit/>
          </a:bodyPr>
          <a:lstStyle/>
          <a:p>
            <a:pPr marL="0" marR="0" lvl="0" indent="0" algn="ctr" rtl="0">
              <a:lnSpc>
                <a:spcPct val="100000"/>
              </a:lnSpc>
              <a:spcBef>
                <a:spcPts val="0"/>
              </a:spcBef>
              <a:spcAft>
                <a:spcPts val="0"/>
              </a:spcAft>
              <a:buClr>
                <a:srgbClr val="000000"/>
              </a:buClr>
              <a:buSzPts val="2600"/>
              <a:buFont typeface="Arial"/>
              <a:buNone/>
            </a:pPr>
            <a:r>
              <a:rPr lang="en-IE" sz="2600" b="0" i="0" u="none" strike="noStrike" cap="none">
                <a:solidFill>
                  <a:schemeClr val="dk1"/>
                </a:solidFill>
                <a:latin typeface="Calibri"/>
                <a:ea typeface="Calibri"/>
                <a:cs typeface="Calibri"/>
                <a:sym typeface="Calibri"/>
              </a:rPr>
              <a:t>Click the screen to play the video</a:t>
            </a:r>
            <a:endParaRPr sz="1400" b="0" i="0" u="none" strike="noStrike" cap="none">
              <a:solidFill>
                <a:srgbClr val="000000"/>
              </a:solidFill>
              <a:latin typeface="Arial"/>
              <a:ea typeface="Arial"/>
              <a:cs typeface="Arial"/>
              <a:sym typeface="Aria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pic>
        <p:nvPicPr>
          <p:cNvPr id="295" name="Google Shape;295;p26"/>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0"/>
        <p:cNvGrpSpPr/>
        <p:nvPr/>
      </p:nvGrpSpPr>
      <p:grpSpPr>
        <a:xfrm>
          <a:off x="0" y="0"/>
          <a:ext cx="0" cy="0"/>
          <a:chOff x="0" y="0"/>
          <a:chExt cx="0" cy="0"/>
        </a:xfrm>
      </p:grpSpPr>
      <p:pic>
        <p:nvPicPr>
          <p:cNvPr id="111" name="Google Shape;111;p4"/>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16"/>
        <p:cNvGrpSpPr/>
        <p:nvPr/>
      </p:nvGrpSpPr>
      <p:grpSpPr>
        <a:xfrm>
          <a:off x="0" y="0"/>
          <a:ext cx="0" cy="0"/>
          <a:chOff x="0" y="0"/>
          <a:chExt cx="0" cy="0"/>
        </a:xfrm>
      </p:grpSpPr>
      <p:pic>
        <p:nvPicPr>
          <p:cNvPr id="117" name="Google Shape;117;p5"/>
          <p:cNvPicPr preferRelativeResize="0"/>
          <p:nvPr/>
        </p:nvPicPr>
        <p:blipFill rotWithShape="1">
          <a:blip r:embed="rId3">
            <a:alphaModFix/>
          </a:blip>
          <a:srcRect/>
          <a:stretch/>
        </p:blipFill>
        <p:spPr>
          <a:xfrm>
            <a:off x="0" y="0"/>
            <a:ext cx="12192000" cy="685800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2"/>
        <p:cNvGrpSpPr/>
        <p:nvPr/>
      </p:nvGrpSpPr>
      <p:grpSpPr>
        <a:xfrm>
          <a:off x="0" y="0"/>
          <a:ext cx="0" cy="0"/>
          <a:chOff x="0" y="0"/>
          <a:chExt cx="0" cy="0"/>
        </a:xfrm>
      </p:grpSpPr>
      <p:pic>
        <p:nvPicPr>
          <p:cNvPr id="3" name="Picture 2">
            <a:extLst>
              <a:ext uri="{FF2B5EF4-FFF2-40B4-BE49-F238E27FC236}">
                <a16:creationId xmlns:a16="http://schemas.microsoft.com/office/drawing/2014/main" id="{834ED85B-33BF-5F57-80ED-279749D53A66}"/>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2" name="Picture 1">
            <a:extLst>
              <a:ext uri="{FF2B5EF4-FFF2-40B4-BE49-F238E27FC236}">
                <a16:creationId xmlns:a16="http://schemas.microsoft.com/office/drawing/2014/main" id="{5EF09149-7782-3857-C7BC-C62464B6F9A0}"/>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pic>
        <p:nvPicPr>
          <p:cNvPr id="3" name="Picture 2">
            <a:extLst>
              <a:ext uri="{FF2B5EF4-FFF2-40B4-BE49-F238E27FC236}">
                <a16:creationId xmlns:a16="http://schemas.microsoft.com/office/drawing/2014/main" id="{1CA9C5B2-0360-E146-26FF-CFF2A1AC25D3}"/>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0"/>
        <p:cNvGrpSpPr/>
        <p:nvPr/>
      </p:nvGrpSpPr>
      <p:grpSpPr>
        <a:xfrm>
          <a:off x="0" y="0"/>
          <a:ext cx="0" cy="0"/>
          <a:chOff x="0" y="0"/>
          <a:chExt cx="0" cy="0"/>
        </a:xfrm>
      </p:grpSpPr>
      <p:pic>
        <p:nvPicPr>
          <p:cNvPr id="5" name="Picture 4">
            <a:extLst>
              <a:ext uri="{FF2B5EF4-FFF2-40B4-BE49-F238E27FC236}">
                <a16:creationId xmlns:a16="http://schemas.microsoft.com/office/drawing/2014/main" id="{319892EF-168D-8D8C-4D95-78D5334A54B2}"/>
              </a:ext>
            </a:extLst>
          </p:cNvPr>
          <p:cNvPicPr>
            <a:picLocks noChangeAspect="1"/>
          </p:cNvPicPr>
          <p:nvPr/>
        </p:nvPicPr>
        <p:blipFill>
          <a:blip r:embed="rId3"/>
          <a:stretch>
            <a:fillRect/>
          </a:stretch>
        </p:blipFill>
        <p:spPr>
          <a:xfrm>
            <a:off x="0" y="0"/>
            <a:ext cx="12192000" cy="6858000"/>
          </a:xfrm>
          <a:prstGeom prst="rect">
            <a:avLst/>
          </a:prstGeom>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43</TotalTime>
  <Words>5282</Words>
  <Application>Microsoft Office PowerPoint</Application>
  <PresentationFormat>Widescreen</PresentationFormat>
  <Paragraphs>219</Paragraphs>
  <Slides>30</Slides>
  <Notes>30</Notes>
  <HiddenSlides>0</HiddenSlides>
  <MMClips>0</MMClips>
  <ScaleCrop>false</ScaleCrop>
  <HeadingPairs>
    <vt:vector size="4" baseType="variant">
      <vt:variant>
        <vt:lpstr>Theme</vt:lpstr>
      </vt:variant>
      <vt:variant>
        <vt:i4>1</vt:i4>
      </vt:variant>
      <vt:variant>
        <vt:lpstr>Slide Titles</vt:lpstr>
      </vt:variant>
      <vt:variant>
        <vt:i4>30</vt:i4>
      </vt:variant>
    </vt:vector>
  </HeadingPairs>
  <TitlesOfParts>
    <vt:vector size="31"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Jane McGarrigle</cp:lastModifiedBy>
  <cp:revision>6</cp:revision>
  <dcterms:created xsi:type="dcterms:W3CDTF">2021-07-20T10:16:30Z</dcterms:created>
  <dcterms:modified xsi:type="dcterms:W3CDTF">2023-11-28T11:39:12Z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d1756428-4d52-4035-8892-3fe934e1c91d_Enabled">
    <vt:lpwstr>true</vt:lpwstr>
  </property>
  <property fmtid="{D5CDD505-2E9C-101B-9397-08002B2CF9AE}" pid="3" name="MSIP_Label_d1756428-4d52-4035-8892-3fe934e1c91d_SetDate">
    <vt:lpwstr>2023-11-28T11:39:12Z</vt:lpwstr>
  </property>
  <property fmtid="{D5CDD505-2E9C-101B-9397-08002B2CF9AE}" pid="4" name="MSIP_Label_d1756428-4d52-4035-8892-3fe934e1c91d_Method">
    <vt:lpwstr>Standard</vt:lpwstr>
  </property>
  <property fmtid="{D5CDD505-2E9C-101B-9397-08002B2CF9AE}" pid="5" name="MSIP_Label_d1756428-4d52-4035-8892-3fe934e1c91d_Name">
    <vt:lpwstr>defa4170-0d19-0005-0004-bc88714345d2</vt:lpwstr>
  </property>
  <property fmtid="{D5CDD505-2E9C-101B-9397-08002B2CF9AE}" pid="6" name="MSIP_Label_d1756428-4d52-4035-8892-3fe934e1c91d_SiteId">
    <vt:lpwstr>a37bb191-a98b-4c55-a0b0-f9ab5f345e6d</vt:lpwstr>
  </property>
  <property fmtid="{D5CDD505-2E9C-101B-9397-08002B2CF9AE}" pid="7" name="MSIP_Label_d1756428-4d52-4035-8892-3fe934e1c91d_ActionId">
    <vt:lpwstr>b7205dc4-e95c-4ea3-8c93-d52b234e8f77</vt:lpwstr>
  </property>
  <property fmtid="{D5CDD505-2E9C-101B-9397-08002B2CF9AE}" pid="8" name="MSIP_Label_d1756428-4d52-4035-8892-3fe934e1c91d_ContentBits">
    <vt:lpwstr>0</vt:lpwstr>
  </property>
</Properties>
</file>