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23_CFC3F5A6.xml" ContentType="application/vnd.ms-powerpoint.comments+xml"/>
  <Override PartName="/ppt/notesSlides/notesSlide15.xml" ContentType="application/vnd.openxmlformats-officedocument.presentationml.notesSlide+xml"/>
  <Override PartName="/ppt/comments/modernComment_125_9DBC8165.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9" r:id="rId2"/>
  </p:sldMasterIdLst>
  <p:notesMasterIdLst>
    <p:notesMasterId r:id="rId28"/>
  </p:notesMasterIdLst>
  <p:sldIdLst>
    <p:sldId id="410" r:id="rId3"/>
    <p:sldId id="257" r:id="rId4"/>
    <p:sldId id="278" r:id="rId5"/>
    <p:sldId id="429" r:id="rId6"/>
    <p:sldId id="416" r:id="rId7"/>
    <p:sldId id="281" r:id="rId8"/>
    <p:sldId id="417" r:id="rId9"/>
    <p:sldId id="418" r:id="rId10"/>
    <p:sldId id="419" r:id="rId11"/>
    <p:sldId id="289" r:id="rId12"/>
    <p:sldId id="265" r:id="rId13"/>
    <p:sldId id="290" r:id="rId14"/>
    <p:sldId id="420" r:id="rId15"/>
    <p:sldId id="291" r:id="rId16"/>
    <p:sldId id="293" r:id="rId17"/>
    <p:sldId id="427" r:id="rId18"/>
    <p:sldId id="428" r:id="rId19"/>
    <p:sldId id="282" r:id="rId20"/>
    <p:sldId id="275" r:id="rId21"/>
    <p:sldId id="412" r:id="rId22"/>
    <p:sldId id="424" r:id="rId23"/>
    <p:sldId id="414" r:id="rId24"/>
    <p:sldId id="422" r:id="rId25"/>
    <p:sldId id="415" r:id="rId26"/>
    <p:sldId id="423" r:id="rId27"/>
  </p:sldIdLst>
  <p:sldSz cx="9144000" cy="5143500" type="screen16x9"/>
  <p:notesSz cx="6858000" cy="9144000"/>
  <p:embeddedFontLst>
    <p:embeddedFont>
      <p:font typeface="Cy Grotesk Key Bold" panose="020F0502020204030204" pitchFamily="34" charset="0"/>
      <p:regular r:id="rId29"/>
      <p:bold r:id="rId30"/>
      <p:italic r:id="rId31"/>
      <p:boldItalic r:id="rId32"/>
    </p:embeddedFont>
    <p:embeddedFont>
      <p:font typeface="Montserrat" pitchFamily="2" charset="77"/>
      <p:regular r:id="rId33"/>
      <p:bold r:id="rId34"/>
      <p:italic r:id="rId35"/>
      <p:boldItalic r:id="rId36"/>
    </p:embeddedFont>
    <p:embeddedFont>
      <p:font typeface="Montserrat Bold" pitchFamily="2" charset="77"/>
      <p:bold r:id="rId37"/>
    </p:embeddedFont>
    <p:embeddedFont>
      <p:font typeface="Montserrat Light" pitchFamily="2" charset="77"/>
      <p:regular r:id="rId38"/>
      <p:bold r:id="rId39"/>
      <p:italic r:id="rId40"/>
      <p:boldItalic r:id="rId41"/>
    </p:embeddedFont>
    <p:embeddedFont>
      <p:font typeface="Open Sans" panose="020B0606030504020204" pitchFamily="34" charset="0"/>
      <p:regular r:id="rId42"/>
      <p:bold r:id="rId43"/>
      <p:italic r:id="rId44"/>
      <p:boldItalic r:id="rId45"/>
    </p:embeddedFont>
    <p:embeddedFont>
      <p:font typeface="Oswald" pitchFamily="2" charset="77"/>
      <p:regular r:id="rId46"/>
      <p:bold r:id="rId47"/>
    </p:embeddedFont>
    <p:embeddedFont>
      <p:font typeface="PT Sans" panose="020B0503020203020204" pitchFamily="34" charset="77"/>
      <p:regular r:id="rId48"/>
      <p:bold r:id="rId49"/>
      <p:italic r:id="rId50"/>
      <p:boldItalic r:id="rId51"/>
    </p:embeddedFont>
    <p:embeddedFont>
      <p:font typeface="Segoe UI" panose="020B0502040204020203"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g6y5Iel1/U0/CNln18PJSjKFhk5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84F861-A0B7-C980-DCC3-4B765B7A80E9}" name="Jane McGarrigle" initials="JM" userId="S::jane.mcgarrigle@oide.ie::57179ecf-f060-455f-b89d-830554191276" providerId="AD"/>
  <p188:author id="{A6064D6F-75E3-878B-0C8E-49B0563B959A}" name="Tracy Hogan" initials="TH" userId="S::tracy.hogan@oide.ie::48a84871-7559-4fc2-8b8f-a61cd7d00b2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1B1609-E521-63F8-D124-749DA6F591E9}" v="37" dt="2024-01-05T14:22:32.165"/>
    <p1510:client id="{4009CD57-6DE3-C43F-3DFA-1E674274AA3E}" v="10" dt="2024-01-05T12:10:26.8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5"/>
    <p:restoredTop sz="74468"/>
  </p:normalViewPr>
  <p:slideViewPr>
    <p:cSldViewPr snapToGrid="0">
      <p:cViewPr varScale="1">
        <p:scale>
          <a:sx n="93" d="100"/>
          <a:sy n="93" d="100"/>
        </p:scale>
        <p:origin x="1680" y="200"/>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font" Target="fonts/font27.fntdata"/><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66"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2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67"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font" Target="fonts/font13.fntdata"/><Relationship Id="rId54" Type="http://schemas.openxmlformats.org/officeDocument/2006/relationships/font" Target="fonts/font26.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10" Type="http://schemas.openxmlformats.org/officeDocument/2006/relationships/slide" Target="slides/slide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omments/modernComment_123_CFC3F5A6.xml><?xml version="1.0" encoding="utf-8"?>
<p188:cmLst xmlns:a="http://schemas.openxmlformats.org/drawingml/2006/main" xmlns:r="http://schemas.openxmlformats.org/officeDocument/2006/relationships" xmlns:p188="http://schemas.microsoft.com/office/powerpoint/2018/8/main">
  <p188:cm id="{D7F3A26B-37AA-4180-AF23-D7BB7AE10983}" authorId="{4684F861-A0B7-C980-DCC3-4B765B7A80E9}" status="resolved" created="2023-12-12T12:54:57.144" complete="100000">
    <pc:sldMkLst xmlns:pc="http://schemas.microsoft.com/office/powerpoint/2013/main/command">
      <pc:docMk/>
      <pc:sldMk cId="3485726118" sldId="291"/>
    </pc:sldMkLst>
    <p188:txBody>
      <a:bodyPr/>
      <a:lstStyle/>
      <a:p>
        <a:r>
          <a:rPr lang="en-GB"/>
          <a:t>Include... Take back control over your newsfeeds and algortihms... review accounts you follow and build a positive newsfeed that reflects your interests. </a:t>
        </a:r>
      </a:p>
    </p188:txBody>
  </p188:cm>
  <p188:cm id="{65643713-A09E-4ACE-B822-8CCFA5D748CA}" authorId="{4684F861-A0B7-C980-DCC3-4B765B7A80E9}" status="resolved" created="2023-12-12T12:55:26.754" complete="100000">
    <pc:sldMkLst xmlns:pc="http://schemas.microsoft.com/office/powerpoint/2013/main/command">
      <pc:docMk/>
      <pc:sldMk cId="3485726118" sldId="291"/>
    </pc:sldMkLst>
    <p188:txBody>
      <a:bodyPr/>
      <a:lstStyle/>
      <a:p>
        <a:r>
          <a:rPr lang="en-GB"/>
          <a:t>Tech in our world...Time to Reset</a:t>
        </a:r>
      </a:p>
    </p188:txBody>
  </p188:cm>
  <p188:cm id="{7AF706AB-7286-4815-8BB5-A0E02568D3ED}" authorId="{4684F861-A0B7-C980-DCC3-4B765B7A80E9}" status="resolved" created="2023-12-12T13:03:01.472" complete="100000">
    <ac:txMkLst xmlns:ac="http://schemas.microsoft.com/office/drawing/2013/main/command">
      <pc:docMk xmlns:pc="http://schemas.microsoft.com/office/powerpoint/2013/main/command"/>
      <pc:sldMk xmlns:pc="http://schemas.microsoft.com/office/powerpoint/2013/main/command" cId="3485726118" sldId="291"/>
      <ac:spMk id="9" creationId="{00F35180-9E06-1785-4C1D-8EF97ECF77CC}"/>
      <ac:txMk cp="543">
        <ac:context len="671" hash="1996257186"/>
      </ac:txMk>
    </ac:txMkLst>
    <p188:pos x="6175611" y="2695432"/>
    <p188:txBody>
      <a:bodyPr/>
      <a:lstStyle/>
      <a:p>
        <a:r>
          <a:rPr lang="en-GB"/>
          <a:t>Insert point: Take a step back... its hard to switch off when our devices are by our sides at all times... switch off by keeping your devices in another room at night time or while watching tv. </a:t>
        </a:r>
      </a:p>
    </p188:txBody>
  </p188:cm>
  <p188:cm id="{9B703F48-1B9A-40ED-8D4A-3F8E3551370A}" authorId="{4684F861-A0B7-C980-DCC3-4B765B7A80E9}" status="resolved" created="2023-12-12T13:03:43.926" complete="100000">
    <ac:txMkLst xmlns:ac="http://schemas.microsoft.com/office/drawing/2013/main/command">
      <pc:docMk xmlns:pc="http://schemas.microsoft.com/office/powerpoint/2013/main/command"/>
      <pc:sldMk xmlns:pc="http://schemas.microsoft.com/office/powerpoint/2013/main/command" cId="3485726118" sldId="291"/>
      <ac:spMk id="9" creationId="{00F35180-9E06-1785-4C1D-8EF97ECF77CC}"/>
      <ac:txMk cp="0" len="11">
        <ac:context len="671" hash="1996257186"/>
      </ac:txMk>
    </ac:txMkLst>
    <p188:pos x="5127476" y="245691"/>
    <p188:txBody>
      <a:bodyPr/>
      <a:lstStyle/>
      <a:p>
        <a:r>
          <a:rPr lang="en-GB"/>
          <a:t>Top tips for a digital reset... </a:t>
        </a:r>
      </a:p>
    </p188:txBody>
  </p188:cm>
  <p188:cm id="{5252049B-7EB3-474F-9023-10832468C67A}" authorId="{4684F861-A0B7-C980-DCC3-4B765B7A80E9}" status="resolved" created="2023-12-12T13:05:13.882" complete="100000">
    <ac:txMkLst xmlns:ac="http://schemas.microsoft.com/office/drawing/2013/main/command">
      <pc:docMk xmlns:pc="http://schemas.microsoft.com/office/powerpoint/2013/main/command"/>
      <pc:sldMk xmlns:pc="http://schemas.microsoft.com/office/powerpoint/2013/main/command" cId="3485726118" sldId="291"/>
      <ac:spMk id="9" creationId="{00F35180-9E06-1785-4C1D-8EF97ECF77CC}"/>
      <ac:txMk cp="543">
        <ac:context len="671" hash="1996257186"/>
      </ac:txMk>
    </ac:txMkLst>
    <p188:pos x="5378509" y="2050990"/>
    <p188:txBody>
      <a:bodyPr/>
      <a:lstStyle/>
      <a:p>
        <a:r>
          <a:rPr lang="en-GB"/>
          <a:t>Explainer: Help bring in new perspectives and avoid echo chambers by clearing your browser history.</a:t>
        </a:r>
      </a:p>
    </p188:txBody>
  </p188:cm>
</p188:cmLst>
</file>

<file path=ppt/comments/modernComment_125_9DBC8165.xml><?xml version="1.0" encoding="utf-8"?>
<p188:cmLst xmlns:a="http://schemas.openxmlformats.org/drawingml/2006/main" xmlns:r="http://schemas.openxmlformats.org/officeDocument/2006/relationships" xmlns:p188="http://schemas.microsoft.com/office/powerpoint/2018/8/main">
  <p188:cm id="{34D7162D-EE97-4988-9FF1-C19470C4EBA0}" authorId="{4684F861-A0B7-C980-DCC3-4B765B7A80E9}" status="resolved" created="2023-12-12T12:52:31.842" complete="100000">
    <pc:sldMkLst xmlns:pc="http://schemas.microsoft.com/office/powerpoint/2013/main/command">
      <pc:docMk/>
      <pc:sldMk cId="2646376805" sldId="293"/>
    </pc:sldMkLst>
    <p188:txBody>
      <a:bodyPr/>
      <a:lstStyle/>
      <a:p>
        <a:r>
          <a:rPr lang="en-GB"/>
          <a:t>Tech in our world...Time to Reset</a:t>
        </a:r>
      </a:p>
    </p188:txBody>
  </p188:cm>
  <p188:cm id="{24A63042-8E13-471A-8E69-8615B2622C41}" authorId="{4684F861-A0B7-C980-DCC3-4B765B7A80E9}" created="2024-01-05T12:07:06.390">
    <pc:sldMkLst xmlns:pc="http://schemas.microsoft.com/office/powerpoint/2013/main/command">
      <pc:docMk/>
      <pc:sldMk cId="2646376805" sldId="293"/>
    </pc:sldMkLst>
    <p188:txBody>
      <a:bodyPr/>
      <a:lstStyle/>
      <a:p>
        <a:r>
          <a:rPr lang="en-GB"/>
          <a:t>I'd remove this slide.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mentimeter.com"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kahoot.it"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webwise.ie/ai-hub/"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webwise.ie/news/casting-the-net-what-do-teens-need-to-know-about-chatgpt/"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vimeo.com/503021673"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mentimeter.com/"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kahoot.it/"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mentimeter.co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kahoot.i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imeo.com/50302141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20000"/>
              </a:lnSpc>
              <a:buNone/>
            </a:pPr>
            <a:r>
              <a:rPr lang="en" b="1" dirty="0"/>
              <a:t>Notes for speaker – brief introduction and welcome. </a:t>
            </a:r>
            <a:endParaRPr lang="en-US" dirty="0"/>
          </a:p>
          <a:p>
            <a:pPr marL="0" indent="0">
              <a:lnSpc>
                <a:spcPct val="120000"/>
              </a:lnSpc>
              <a:buNone/>
            </a:pPr>
            <a:r>
              <a:rPr lang="en" dirty="0"/>
              <a:t>Explain how long the talk will take and the types of things you will be doing over that time. </a:t>
            </a:r>
            <a:endParaRPr lang="en-US" dirty="0"/>
          </a:p>
          <a:p>
            <a:pPr marL="0" indent="0">
              <a:lnSpc>
                <a:spcPct val="120000"/>
              </a:lnSpc>
              <a:buNone/>
            </a:pPr>
            <a:r>
              <a:rPr lang="en" dirty="0"/>
              <a:t>For example:</a:t>
            </a:r>
            <a:endParaRPr lang="en-US" dirty="0"/>
          </a:p>
          <a:p>
            <a:pPr marL="0" indent="0">
              <a:lnSpc>
                <a:spcPct val="120000"/>
              </a:lnSpc>
              <a:buNone/>
            </a:pPr>
            <a:r>
              <a:rPr lang="en" dirty="0"/>
              <a:t>'Today we are joining millions of people around the world in celebrating Safer Internet Day, a day for promoting a safer and better internet for all users, especially children. During this assembly we are going to talk about the role technology and the internet plays in our world and daily life. We will look at the benefits and challenges as well as some general advice on how to reset our online experiences to promote a positive impact on our time online.'</a:t>
            </a:r>
            <a:endParaRPr lang="en-US" dirty="0"/>
          </a:p>
          <a:p>
            <a:pPr marL="0" indent="0">
              <a:buNone/>
            </a:pPr>
            <a:endParaRPr lang="en-US" dirty="0"/>
          </a:p>
          <a:p>
            <a:pPr>
              <a:buNone/>
            </a:pPr>
            <a:endParaRPr lang="en-US" dirty="0">
              <a:latin typeface="Calibri"/>
              <a:cs typeface="Calibri"/>
            </a:endParaRPr>
          </a:p>
        </p:txBody>
      </p:sp>
    </p:spTree>
    <p:extLst>
      <p:ext uri="{BB962C8B-B14F-4D97-AF65-F5344CB8AC3E}">
        <p14:creationId xmlns:p14="http://schemas.microsoft.com/office/powerpoint/2010/main" val="2348906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8"/>
        <p:cNvGrpSpPr/>
        <p:nvPr/>
      </p:nvGrpSpPr>
      <p:grpSpPr>
        <a:xfrm>
          <a:off x="0" y="0"/>
          <a:ext cx="0" cy="0"/>
          <a:chOff x="0" y="0"/>
          <a:chExt cx="0" cy="0"/>
        </a:xfrm>
      </p:grpSpPr>
      <p:sp>
        <p:nvSpPr>
          <p:cNvPr id="2509" name="Google Shape;2509;gb957c2e4db_0_2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0" name="Google Shape;2510;gb957c2e4db_0_2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gn="just">
              <a:lnSpc>
                <a:spcPct val="114999"/>
              </a:lnSpc>
              <a:buNone/>
            </a:pPr>
            <a:r>
              <a:rPr lang="en" b="1" i="1" dirty="0">
                <a:solidFill>
                  <a:schemeClr val="dk1"/>
                </a:solidFill>
              </a:rPr>
              <a:t>Notes: </a:t>
            </a:r>
            <a:r>
              <a:rPr lang="en" dirty="0">
                <a:solidFill>
                  <a:schemeClr val="dk1"/>
                </a:solidFill>
              </a:rPr>
              <a:t>Ask students if they have noticed that when they go online or login to social media they are presented with content, news, articles or ads that somehow know the things that they are interested in? Ask students why they think this is?</a:t>
            </a:r>
            <a:endParaRPr lang="en-US" dirty="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dirty="0">
                <a:solidFill>
                  <a:schemeClr val="dk1"/>
                </a:solidFill>
              </a:rPr>
              <a:t>Explain to students that this is because there are</a:t>
            </a:r>
            <a:r>
              <a:rPr lang="en" b="1" dirty="0">
                <a:solidFill>
                  <a:schemeClr val="dk1"/>
                </a:solidFill>
              </a:rPr>
              <a:t> algorithms (complex mathematical formulas) working in the background which determine what content is presented in your newsfeed or search results.</a:t>
            </a:r>
            <a:r>
              <a:rPr lang="en" dirty="0">
                <a:solidFill>
                  <a:schemeClr val="dk1"/>
                </a:solidFill>
              </a:rPr>
              <a:t> Platforms such as Google, Facebook, Instagram, and Tik Tok all have their own closely guarded algorithms which </a:t>
            </a:r>
            <a:r>
              <a:rPr lang="en" dirty="0" err="1">
                <a:solidFill>
                  <a:schemeClr val="dk1"/>
                </a:solidFill>
              </a:rPr>
              <a:t>personalise</a:t>
            </a:r>
            <a:r>
              <a:rPr lang="en" dirty="0">
                <a:solidFill>
                  <a:schemeClr val="dk1"/>
                </a:solidFill>
              </a:rPr>
              <a:t> the content they show to us – different users who use the exact same search terms or scroll through the same social media platform are likely to see different content. </a:t>
            </a:r>
            <a:r>
              <a:rPr lang="en" b="1" dirty="0">
                <a:solidFill>
                  <a:schemeClr val="dk1"/>
                </a:solidFill>
              </a:rPr>
              <a:t>The results that we are presented with are likely to reflect the likes and interests that our browsing history and personal data suggests we would like to see more of – after all, online platforms want you to use their site and to stay for as long as possible. </a:t>
            </a:r>
            <a:endParaRPr b="1"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gb957c2e4db_0_1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1" name="Google Shape;2501;gb957c2e4db_0_16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nSpc>
                <a:spcPct val="114999"/>
              </a:lnSpc>
              <a:buNone/>
            </a:pPr>
            <a:r>
              <a:rPr lang="en" b="1" i="1" dirty="0">
                <a:solidFill>
                  <a:srgbClr val="383838"/>
                </a:solidFill>
              </a:rPr>
              <a:t>Notes:  </a:t>
            </a:r>
            <a:r>
              <a:rPr lang="en" b="0" i="0" dirty="0">
                <a:solidFill>
                  <a:srgbClr val="383838"/>
                </a:solidFill>
              </a:rPr>
              <a:t>Go through and explain the following points with students:</a:t>
            </a:r>
            <a:endParaRPr lang="en-US" b="0" i="0" dirty="0">
              <a:solidFill>
                <a:srgbClr val="383838"/>
              </a:solidFill>
            </a:endParaRPr>
          </a:p>
          <a:p>
            <a:pPr marL="330200" indent="-171450">
              <a:lnSpc>
                <a:spcPct val="114999"/>
              </a:lnSpc>
              <a:buFont typeface="Calibri"/>
              <a:buChar char="-"/>
            </a:pPr>
            <a:r>
              <a:rPr lang="en" b="1" dirty="0">
                <a:solidFill>
                  <a:srgbClr val="383838"/>
                </a:solidFill>
              </a:rPr>
              <a:t>Algorithms are complex mathematical formulas working in the background of the websites/apps we use which help determine what content is presented to us online e.g. in your newsfeed or search results.</a:t>
            </a:r>
            <a:endParaRPr lang="en-US" b="1" dirty="0">
              <a:solidFill>
                <a:srgbClr val="383838"/>
              </a:solidFill>
            </a:endParaRPr>
          </a:p>
          <a:p>
            <a:pPr marL="457200" lvl="0" indent="0" algn="l" rtl="0">
              <a:lnSpc>
                <a:spcPct val="115000"/>
              </a:lnSpc>
              <a:spcBef>
                <a:spcPts val="0"/>
              </a:spcBef>
              <a:spcAft>
                <a:spcPts val="0"/>
              </a:spcAft>
              <a:buSzPts val="1400"/>
              <a:buNone/>
            </a:pPr>
            <a:endParaRPr b="1" dirty="0">
              <a:solidFill>
                <a:srgbClr val="383838"/>
              </a:solidFill>
            </a:endParaRPr>
          </a:p>
          <a:p>
            <a:pPr marL="457200" lvl="0" indent="-298450" algn="l" rtl="0">
              <a:lnSpc>
                <a:spcPct val="115000"/>
              </a:lnSpc>
              <a:spcBef>
                <a:spcPts val="0"/>
              </a:spcBef>
              <a:spcAft>
                <a:spcPts val="0"/>
              </a:spcAft>
              <a:buClr>
                <a:srgbClr val="383838"/>
              </a:buClr>
              <a:buSzPts val="1100"/>
              <a:buFont typeface="Calibri"/>
              <a:buChar char="-"/>
            </a:pPr>
            <a:r>
              <a:rPr lang="en" b="1" dirty="0">
                <a:solidFill>
                  <a:srgbClr val="383838"/>
                </a:solidFill>
              </a:rPr>
              <a:t>What we see on our online news feeds is determined by the algorithm of the particular platform we are using.</a:t>
            </a:r>
            <a:endParaRPr b="1" dirty="0">
              <a:solidFill>
                <a:srgbClr val="383838"/>
              </a:solidFill>
            </a:endParaRPr>
          </a:p>
          <a:p>
            <a:pPr marL="457200" lvl="0" indent="0" algn="l" rtl="0">
              <a:lnSpc>
                <a:spcPct val="115000"/>
              </a:lnSpc>
              <a:spcBef>
                <a:spcPts val="0"/>
              </a:spcBef>
              <a:spcAft>
                <a:spcPts val="0"/>
              </a:spcAft>
              <a:buSzPts val="1400"/>
              <a:buNone/>
            </a:pPr>
            <a:endParaRPr b="1" dirty="0">
              <a:solidFill>
                <a:srgbClr val="383838"/>
              </a:solidFill>
            </a:endParaRPr>
          </a:p>
          <a:p>
            <a:pPr marL="457200" lvl="0" indent="-298450" algn="l" rtl="0">
              <a:lnSpc>
                <a:spcPct val="115000"/>
              </a:lnSpc>
              <a:spcBef>
                <a:spcPts val="0"/>
              </a:spcBef>
              <a:spcAft>
                <a:spcPts val="0"/>
              </a:spcAft>
              <a:buClr>
                <a:srgbClr val="383838"/>
              </a:buClr>
              <a:buSzPts val="1100"/>
              <a:buFont typeface="Calibri"/>
              <a:buChar char="-"/>
            </a:pPr>
            <a:r>
              <a:rPr lang="en" b="1" dirty="0">
                <a:solidFill>
                  <a:srgbClr val="383838"/>
                </a:solidFill>
              </a:rPr>
              <a:t>Social media platforms highlight content that they believe we will like, because it is popular or because you are being advertised to.</a:t>
            </a:r>
            <a:endParaRPr b="1" dirty="0">
              <a:solidFill>
                <a:srgbClr val="383838"/>
              </a:solidFill>
            </a:endParaRPr>
          </a:p>
          <a:p>
            <a:pPr marL="457200" lvl="0" indent="0" algn="l" rtl="0">
              <a:lnSpc>
                <a:spcPct val="115000"/>
              </a:lnSpc>
              <a:spcBef>
                <a:spcPts val="0"/>
              </a:spcBef>
              <a:spcAft>
                <a:spcPts val="0"/>
              </a:spcAft>
              <a:buSzPts val="1400"/>
              <a:buNone/>
            </a:pPr>
            <a:endParaRPr b="1" dirty="0">
              <a:solidFill>
                <a:srgbClr val="383838"/>
              </a:solidFill>
            </a:endParaRPr>
          </a:p>
          <a:p>
            <a:pPr marL="457200" lvl="0" indent="-298450" algn="l" rtl="0">
              <a:lnSpc>
                <a:spcPct val="115000"/>
              </a:lnSpc>
              <a:spcBef>
                <a:spcPts val="0"/>
              </a:spcBef>
              <a:spcAft>
                <a:spcPts val="0"/>
              </a:spcAft>
              <a:buClr>
                <a:srgbClr val="383838"/>
              </a:buClr>
              <a:buSzPts val="1100"/>
              <a:buFont typeface="Calibri"/>
              <a:buChar char="-"/>
            </a:pPr>
            <a:r>
              <a:rPr lang="en" b="1" dirty="0">
                <a:solidFill>
                  <a:srgbClr val="383838"/>
                </a:solidFill>
              </a:rPr>
              <a:t>It’s important to remember our news feeds are not a full reflection of reality, they are just a part of </a:t>
            </a:r>
            <a:r>
              <a:rPr lang="en" b="1" i="1" dirty="0">
                <a:solidFill>
                  <a:srgbClr val="4A86E8"/>
                </a:solidFill>
              </a:rPr>
              <a:t>The Full Picture</a:t>
            </a:r>
            <a:r>
              <a:rPr lang="en" b="1" dirty="0">
                <a:solidFill>
                  <a:srgbClr val="383838"/>
                </a:solidFill>
              </a:rPr>
              <a:t>.</a:t>
            </a:r>
            <a:endParaRPr b="1" dirty="0">
              <a:solidFill>
                <a:schemeClr val="dk1"/>
              </a:solidFill>
            </a:endParaRPr>
          </a:p>
          <a:p>
            <a:pPr marL="457200" lvl="0" indent="0" algn="just" rtl="0">
              <a:lnSpc>
                <a:spcPct val="115000"/>
              </a:lnSpc>
              <a:spcBef>
                <a:spcPts val="0"/>
              </a:spcBef>
              <a:spcAft>
                <a:spcPts val="0"/>
              </a:spcAft>
              <a:buClr>
                <a:schemeClr val="dk1"/>
              </a:buClr>
              <a:buSzPts val="1100"/>
              <a:buFont typeface="Arial"/>
              <a:buNone/>
            </a:pPr>
            <a:endParaRPr b="1" dirty="0">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dirty="0">
                <a:solidFill>
                  <a:schemeClr val="dk1"/>
                </a:solidFill>
              </a:rPr>
              <a:t>Filtering through content that appears on our online newsfeeds is complicated further, because </a:t>
            </a:r>
            <a:r>
              <a:rPr lang="en" b="1" dirty="0">
                <a:solidFill>
                  <a:schemeClr val="dk1"/>
                </a:solidFill>
              </a:rPr>
              <a:t>what we see is determined by the algorithm of the particular platform we are using</a:t>
            </a:r>
            <a:r>
              <a:rPr lang="en" dirty="0">
                <a:solidFill>
                  <a:schemeClr val="dk1"/>
                </a:solidFill>
              </a:rPr>
              <a:t>. What we encounter when we go online doesn’t appear by coincidence – </a:t>
            </a:r>
            <a:r>
              <a:rPr lang="en" b="1" dirty="0">
                <a:solidFill>
                  <a:schemeClr val="dk1"/>
                </a:solidFill>
              </a:rPr>
              <a:t>social media or online platforms highlight content that they believe we will like, because it is popular or because you are being advertised to</a:t>
            </a:r>
            <a:r>
              <a:rPr lang="en" dirty="0">
                <a:solidFill>
                  <a:schemeClr val="dk1"/>
                </a:solidFill>
              </a:rPr>
              <a:t>.</a:t>
            </a:r>
            <a:r>
              <a:rPr lang="en" b="1" dirty="0">
                <a:solidFill>
                  <a:schemeClr val="dk1"/>
                </a:solidFill>
              </a:rPr>
              <a:t> </a:t>
            </a:r>
            <a:r>
              <a:rPr lang="en" dirty="0">
                <a:solidFill>
                  <a:schemeClr val="dk1"/>
                </a:solidFill>
              </a:rPr>
              <a:t> Just like with images we see, or the people we follow, it is important to be mindful that what we see on </a:t>
            </a:r>
            <a:r>
              <a:rPr lang="en" b="1" dirty="0">
                <a:solidFill>
                  <a:schemeClr val="dk1"/>
                </a:solidFill>
              </a:rPr>
              <a:t>our newsfeeds is not a full reflection of reality, it is just a part of </a:t>
            </a:r>
            <a:r>
              <a:rPr lang="en" b="1" i="1" dirty="0">
                <a:solidFill>
                  <a:schemeClr val="dk1"/>
                </a:solidFill>
              </a:rPr>
              <a:t>The Full Picture</a:t>
            </a:r>
            <a:r>
              <a:rPr lang="en" b="1" dirty="0">
                <a:solidFill>
                  <a:schemeClr val="dk1"/>
                </a:solidFill>
              </a:rPr>
              <a:t>.</a:t>
            </a:r>
            <a:endParaRPr b="1" dirty="0">
              <a:solidFill>
                <a:schemeClr val="dk1"/>
              </a:solidFill>
            </a:endParaRPr>
          </a:p>
          <a:p>
            <a:pPr marL="0" lvl="0" indent="0" algn="l" rtl="0">
              <a:lnSpc>
                <a:spcPct val="100000"/>
              </a:lnSpc>
              <a:spcBef>
                <a:spcPts val="0"/>
              </a:spcBef>
              <a:spcAft>
                <a:spcPts val="0"/>
              </a:spcAft>
              <a:buSzPts val="1400"/>
              <a:buNone/>
            </a:pPr>
            <a:endParaRPr dirty="0">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0"/>
        <p:cNvGrpSpPr/>
        <p:nvPr/>
      </p:nvGrpSpPr>
      <p:grpSpPr>
        <a:xfrm>
          <a:off x="0" y="0"/>
          <a:ext cx="0" cy="0"/>
          <a:chOff x="0" y="0"/>
          <a:chExt cx="0" cy="0"/>
        </a:xfrm>
      </p:grpSpPr>
      <p:sp>
        <p:nvSpPr>
          <p:cNvPr id="2521" name="Google Shape;2521;gbca36e6e33_0_1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2" name="Google Shape;2522;gbca36e6e33_0_1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gn="just">
              <a:lnSpc>
                <a:spcPct val="114999"/>
              </a:lnSpc>
              <a:buNone/>
            </a:pPr>
            <a:r>
              <a:rPr lang="en" b="1" i="1" dirty="0">
                <a:solidFill>
                  <a:schemeClr val="dk1"/>
                </a:solidFill>
              </a:rPr>
              <a:t>Notes: </a:t>
            </a:r>
            <a:r>
              <a:rPr lang="en" b="0" i="0" dirty="0">
                <a:solidFill>
                  <a:schemeClr val="dk1"/>
                </a:solidFill>
              </a:rPr>
              <a:t>Go through and explain the following points with students:</a:t>
            </a:r>
          </a:p>
          <a:p>
            <a:pPr marL="171450" indent="-171450">
              <a:lnSpc>
                <a:spcPct val="114999"/>
              </a:lnSpc>
            </a:pPr>
            <a:r>
              <a:rPr lang="en" b="1" dirty="0">
                <a:solidFill>
                  <a:schemeClr val="dk1"/>
                </a:solidFill>
              </a:rPr>
              <a:t>The results </a:t>
            </a:r>
            <a:r>
              <a:rPr lang="en" dirty="0">
                <a:solidFill>
                  <a:schemeClr val="dk1"/>
                </a:solidFill>
              </a:rPr>
              <a:t>that we are presented with are likely to</a:t>
            </a:r>
            <a:r>
              <a:rPr lang="en" b="1" dirty="0">
                <a:solidFill>
                  <a:schemeClr val="dk1"/>
                </a:solidFill>
              </a:rPr>
              <a:t> reflect the likes and interests that our browsing history and personal data suggests we would like to see more of</a:t>
            </a:r>
            <a:r>
              <a:rPr lang="en" dirty="0">
                <a:solidFill>
                  <a:schemeClr val="dk1"/>
                </a:solidFill>
              </a:rPr>
              <a:t> – after all, online platforms want you to use their site and to stay for as long as possible. </a:t>
            </a:r>
          </a:p>
          <a:p>
            <a:pPr marL="304800" indent="-171450">
              <a:lnSpc>
                <a:spcPct val="114999"/>
              </a:lnSpc>
            </a:pPr>
            <a:endParaRPr lang="en-US" dirty="0">
              <a:solidFill>
                <a:schemeClr val="dk1"/>
              </a:solidFill>
            </a:endParaRPr>
          </a:p>
          <a:p>
            <a:pPr marL="171450" indent="-171450">
              <a:lnSpc>
                <a:spcPct val="114999"/>
              </a:lnSpc>
            </a:pPr>
            <a:r>
              <a:rPr lang="en" dirty="0">
                <a:solidFill>
                  <a:schemeClr val="dk1"/>
                </a:solidFill>
              </a:rPr>
              <a:t>It is important to be aware that the content being pushed to your newsfeed is </a:t>
            </a:r>
            <a:r>
              <a:rPr lang="en" b="1" dirty="0">
                <a:solidFill>
                  <a:schemeClr val="dk1"/>
                </a:solidFill>
              </a:rPr>
              <a:t>filtered and tailored</a:t>
            </a:r>
            <a:r>
              <a:rPr lang="en" dirty="0">
                <a:solidFill>
                  <a:schemeClr val="dk1"/>
                </a:solidFill>
              </a:rPr>
              <a:t> by what a social media network or online platform believes that </a:t>
            </a:r>
            <a:r>
              <a:rPr lang="en" b="1" dirty="0">
                <a:solidFill>
                  <a:schemeClr val="dk1"/>
                </a:solidFill>
              </a:rPr>
              <a:t>you are interested in, or would like you to become interested in. </a:t>
            </a:r>
            <a:endParaRPr lang="en" dirty="0">
              <a:solidFill>
                <a:schemeClr val="dk1"/>
              </a:solidFill>
            </a:endParaRPr>
          </a:p>
          <a:p>
            <a:pPr marL="304800" indent="-171450">
              <a:lnSpc>
                <a:spcPct val="114999"/>
              </a:lnSpc>
            </a:pPr>
            <a:endParaRPr lang="en-US" dirty="0">
              <a:solidFill>
                <a:schemeClr val="dk1"/>
              </a:solidFill>
            </a:endParaRPr>
          </a:p>
          <a:p>
            <a:pPr marL="171450" indent="-171450">
              <a:lnSpc>
                <a:spcPct val="114999"/>
              </a:lnSpc>
            </a:pPr>
            <a:r>
              <a:rPr lang="en" dirty="0">
                <a:solidFill>
                  <a:schemeClr val="dk1"/>
                </a:solidFill>
              </a:rPr>
              <a:t>Different users who use the exact same search terms or scroll through the same social media platform are likely to</a:t>
            </a:r>
            <a:r>
              <a:rPr lang="en" b="1" dirty="0">
                <a:solidFill>
                  <a:schemeClr val="dk1"/>
                </a:solidFill>
              </a:rPr>
              <a:t> see different content. </a:t>
            </a:r>
            <a:endParaRPr lang="e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0"/>
        <p:cNvGrpSpPr/>
        <p:nvPr/>
      </p:nvGrpSpPr>
      <p:grpSpPr>
        <a:xfrm>
          <a:off x="0" y="0"/>
          <a:ext cx="0" cy="0"/>
          <a:chOff x="0" y="0"/>
          <a:chExt cx="0" cy="0"/>
        </a:xfrm>
      </p:grpSpPr>
      <p:sp>
        <p:nvSpPr>
          <p:cNvPr id="2521" name="Google Shape;2521;gbca36e6e33_0_1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2" name="Google Shape;2522;gbca36e6e33_0_1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gn="just">
              <a:lnSpc>
                <a:spcPct val="114999"/>
              </a:lnSpc>
              <a:buNone/>
            </a:pPr>
            <a:r>
              <a:rPr lang="en" b="1" i="1" dirty="0">
                <a:solidFill>
                  <a:schemeClr val="dk1"/>
                </a:solidFill>
              </a:rPr>
              <a:t>Notes: </a:t>
            </a:r>
            <a:r>
              <a:rPr lang="en" dirty="0">
                <a:solidFill>
                  <a:schemeClr val="dk1"/>
                </a:solidFill>
              </a:rPr>
              <a:t>Ask students to consider what are the potential benefits and downsides of how tech companies use algorithms to influence and tailor our online experiences and content based on who the internet thinks we are like this? Use the think-pair-share strategy to get student feedback on this.</a:t>
            </a:r>
            <a:endParaRPr lang="en-US" dirty="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b="1" dirty="0">
              <a:solidFill>
                <a:schemeClr val="dk1"/>
              </a:solidFill>
            </a:endParaRPr>
          </a:p>
          <a:p>
            <a:pPr marL="0" marR="0" lvl="0" indent="0" algn="just" rtl="0">
              <a:lnSpc>
                <a:spcPct val="115000"/>
              </a:lnSpc>
              <a:spcBef>
                <a:spcPts val="0"/>
              </a:spcBef>
              <a:spcAft>
                <a:spcPts val="0"/>
              </a:spcAft>
              <a:buClr>
                <a:schemeClr val="dk1"/>
              </a:buClr>
              <a:buSzPts val="1100"/>
              <a:buFont typeface="Arial"/>
              <a:buNone/>
            </a:pPr>
            <a:r>
              <a:rPr lang="en" dirty="0">
                <a:solidFill>
                  <a:schemeClr val="dk1"/>
                </a:solidFill>
              </a:rPr>
              <a:t>Explain to students that potential benefits include: with having so much content available on the internet, these algorithms are used to reduce the volume of information and to filter what is displayed to users. For example, searching for exercise tips or liking a cute cat video will make it more likely that you will see content related to these topics in the future, or if you browse for a pair of trainers you may see advertisements for those shoes on other websites you visit. All this information is building up a picture of who you are online.</a:t>
            </a:r>
            <a:endParaRPr dirty="0">
              <a:solidFill>
                <a:schemeClr val="dk1"/>
              </a:solidFill>
            </a:endParaRPr>
          </a:p>
          <a:p>
            <a:pPr marL="0" marR="0" lvl="0" indent="0" algn="just" rtl="0">
              <a:lnSpc>
                <a:spcPct val="115000"/>
              </a:lnSpc>
              <a:spcBef>
                <a:spcPts val="0"/>
              </a:spcBef>
              <a:spcAft>
                <a:spcPts val="0"/>
              </a:spcAft>
              <a:buClr>
                <a:schemeClr val="dk1"/>
              </a:buClr>
              <a:buSzPts val="1100"/>
              <a:buFont typeface="Arial"/>
              <a:buNone/>
            </a:pPr>
            <a:endParaRPr dirty="0">
              <a:solidFill>
                <a:schemeClr val="dk1"/>
              </a:solidFill>
            </a:endParaRPr>
          </a:p>
          <a:p>
            <a:pPr marL="0" marR="0" lvl="0" indent="0" algn="just" rtl="0">
              <a:lnSpc>
                <a:spcPct val="115000"/>
              </a:lnSpc>
              <a:spcBef>
                <a:spcPts val="0"/>
              </a:spcBef>
              <a:spcAft>
                <a:spcPts val="0"/>
              </a:spcAft>
              <a:buClr>
                <a:schemeClr val="dk1"/>
              </a:buClr>
              <a:buSzPts val="1100"/>
              <a:buFont typeface="Arial"/>
              <a:buNone/>
            </a:pPr>
            <a:r>
              <a:rPr lang="en" dirty="0">
                <a:solidFill>
                  <a:schemeClr val="dk1"/>
                </a:solidFill>
              </a:rPr>
              <a:t>While this is not necessarily a bad thing, </a:t>
            </a:r>
            <a:r>
              <a:rPr lang="en" b="1" dirty="0">
                <a:solidFill>
                  <a:schemeClr val="dk1"/>
                </a:solidFill>
              </a:rPr>
              <a:t>it is important to be aware that the content being pushed to your newsfeed is filtered and tailored by what a social media network or online platform believes that you are interested in, or would like you to become interested in</a:t>
            </a:r>
            <a:r>
              <a:rPr lang="en" dirty="0">
                <a:solidFill>
                  <a:schemeClr val="dk1"/>
                </a:solidFill>
              </a:rPr>
              <a:t>. </a:t>
            </a:r>
            <a:endParaRPr dirty="0">
              <a:solidFill>
                <a:schemeClr val="dk1"/>
              </a:solidFill>
            </a:endParaRPr>
          </a:p>
          <a:p>
            <a:pPr marL="0" marR="0" lvl="0" indent="0" algn="just" rtl="0">
              <a:lnSpc>
                <a:spcPct val="115000"/>
              </a:lnSpc>
              <a:spcBef>
                <a:spcPts val="0"/>
              </a:spcBef>
              <a:spcAft>
                <a:spcPts val="0"/>
              </a:spcAft>
              <a:buClr>
                <a:schemeClr val="dk1"/>
              </a:buClr>
              <a:buSzPts val="1100"/>
              <a:buFont typeface="Arial"/>
              <a:buNone/>
            </a:pPr>
            <a:endParaRPr dirty="0">
              <a:solidFill>
                <a:schemeClr val="dk1"/>
              </a:solidFill>
            </a:endParaRPr>
          </a:p>
          <a:p>
            <a:pPr marL="0" marR="0" lvl="0" indent="0" algn="just" rtl="0">
              <a:lnSpc>
                <a:spcPct val="115000"/>
              </a:lnSpc>
              <a:spcBef>
                <a:spcPts val="0"/>
              </a:spcBef>
              <a:spcAft>
                <a:spcPts val="0"/>
              </a:spcAft>
              <a:buClr>
                <a:schemeClr val="dk1"/>
              </a:buClr>
              <a:buSzPts val="1100"/>
              <a:buFont typeface="Arial"/>
              <a:buNone/>
            </a:pPr>
            <a:r>
              <a:rPr lang="en" dirty="0">
                <a:solidFill>
                  <a:schemeClr val="dk1"/>
                </a:solidFill>
              </a:rPr>
              <a:t>Potential drawbacks include the fact that we can very easily get caught in a feedback loop or filter bubble meaning that what we see are variations of the same thing and alternative views or opinions are filtered out. It is important to </a:t>
            </a:r>
            <a:r>
              <a:rPr lang="en" dirty="0" err="1">
                <a:solidFill>
                  <a:schemeClr val="dk1"/>
                </a:solidFill>
              </a:rPr>
              <a:t>emphasise</a:t>
            </a:r>
            <a:r>
              <a:rPr lang="en" dirty="0">
                <a:solidFill>
                  <a:schemeClr val="dk1"/>
                </a:solidFill>
              </a:rPr>
              <a:t> to students that </a:t>
            </a:r>
            <a:r>
              <a:rPr lang="en" b="1" dirty="0">
                <a:solidFill>
                  <a:schemeClr val="dk1"/>
                </a:solidFill>
              </a:rPr>
              <a:t>not seeing an alternative point of view can affect our ability to think critically about content, make us less open-minded, and can have a skewed influence on how the world is presented to us.</a:t>
            </a:r>
            <a:r>
              <a:rPr lang="en" dirty="0">
                <a:solidFill>
                  <a:schemeClr val="dk1"/>
                </a:solidFill>
              </a:rPr>
              <a:t> </a:t>
            </a:r>
            <a:endParaRPr b="1" dirty="0">
              <a:solidFill>
                <a:schemeClr val="dk1"/>
              </a:solidFill>
            </a:endParaRPr>
          </a:p>
        </p:txBody>
      </p:sp>
    </p:spTree>
    <p:extLst>
      <p:ext uri="{BB962C8B-B14F-4D97-AF65-F5344CB8AC3E}">
        <p14:creationId xmlns:p14="http://schemas.microsoft.com/office/powerpoint/2010/main" val="325032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88900" indent="0">
              <a:spcBef>
                <a:spcPts val="600"/>
              </a:spcBef>
              <a:buNone/>
            </a:pPr>
            <a:r>
              <a:rPr lang="en" b="1" i="1" dirty="0"/>
              <a:t>Notes: Read through the following </a:t>
            </a:r>
            <a:r>
              <a:rPr lang="en-GB" b="1" dirty="0"/>
              <a:t>Top Tips for a Digital Reset</a:t>
            </a:r>
            <a:endParaRPr lang="en-GB" dirty="0"/>
          </a:p>
          <a:p>
            <a:pPr marL="431800" indent="-342900">
              <a:spcBef>
                <a:spcPts val="600"/>
              </a:spcBef>
              <a:buAutoNum type="arabicPeriod"/>
            </a:pPr>
            <a:r>
              <a:rPr lang="en-GB" dirty="0"/>
              <a:t>Manage your time online using App Timers.</a:t>
            </a:r>
            <a:endParaRPr lang="en-US" dirty="0"/>
          </a:p>
          <a:p>
            <a:pPr marL="431800" indent="-342900">
              <a:spcBef>
                <a:spcPts val="600"/>
              </a:spcBef>
              <a:buAutoNum type="arabicPeriod"/>
            </a:pPr>
            <a:r>
              <a:rPr lang="en-GB" dirty="0"/>
              <a:t>Take back control over your newsfeeds and algorithms - review accounts you follow and build a positive newsfeed that reflects your interests.</a:t>
            </a:r>
            <a:endParaRPr lang="en-US" dirty="0"/>
          </a:p>
          <a:p>
            <a:pPr marL="431800" indent="-342900">
              <a:spcBef>
                <a:spcPts val="600"/>
              </a:spcBef>
              <a:buAutoNum type="arabicPeriod"/>
            </a:pPr>
            <a:r>
              <a:rPr lang="en-GB" dirty="0"/>
              <a:t>Regularly Review and Clear Your Data on social media apps. </a:t>
            </a:r>
            <a:endParaRPr lang="en-US" dirty="0"/>
          </a:p>
          <a:p>
            <a:pPr marL="431800" indent="-342900">
              <a:spcBef>
                <a:spcPts val="600"/>
              </a:spcBef>
              <a:buAutoNum type="arabicPeriod"/>
            </a:pPr>
            <a:r>
              <a:rPr lang="en-GB" dirty="0"/>
              <a:t>Take a step back. It's hard to switch off when our devices are by our side at all times. Try switching off by keeping your devices in another room at nighttime or while watching tv.</a:t>
            </a:r>
            <a:endParaRPr lang="en-US" dirty="0"/>
          </a:p>
          <a:p>
            <a:pPr marL="431800" indent="-342900">
              <a:spcBef>
                <a:spcPts val="600"/>
              </a:spcBef>
              <a:buAutoNum type="arabicPeriod"/>
            </a:pPr>
            <a:r>
              <a:rPr lang="en-GB" dirty="0"/>
              <a:t>Help bring in new perspectives and avoid echo chambers by clearing your browser history.</a:t>
            </a:r>
            <a:endParaRPr lang="en-US" dirty="0"/>
          </a:p>
          <a:p>
            <a:pPr marL="431800" indent="-342900">
              <a:spcBef>
                <a:spcPts val="600"/>
              </a:spcBef>
              <a:buAutoNum type="arabicPeriod"/>
            </a:pPr>
            <a:r>
              <a:rPr lang="en-GB" dirty="0"/>
              <a:t>Review Your Location Footprint &amp; remove unnecessary sharing.</a:t>
            </a:r>
            <a:endParaRPr lang="en-US" dirty="0"/>
          </a:p>
          <a:p>
            <a:pPr marL="431800" indent="-342900">
              <a:spcBef>
                <a:spcPts val="600"/>
              </a:spcBef>
              <a:buAutoNum type="arabicPeriod"/>
            </a:pPr>
            <a:r>
              <a:rPr lang="en-GB" dirty="0"/>
              <a:t>Review Apps on your phone and delete any you don’t need or use.</a:t>
            </a:r>
            <a:endParaRPr lang="en-US" dirty="0"/>
          </a:p>
          <a:p>
            <a:pPr marL="139700" indent="0">
              <a:buNone/>
            </a:pPr>
            <a:r>
              <a:rPr lang="en" b="1" i="1" dirty="0"/>
              <a:t> </a:t>
            </a:r>
            <a:endParaRPr lang="en-US" dirty="0"/>
          </a:p>
        </p:txBody>
      </p:sp>
    </p:spTree>
    <p:extLst>
      <p:ext uri="{BB962C8B-B14F-4D97-AF65-F5344CB8AC3E}">
        <p14:creationId xmlns:p14="http://schemas.microsoft.com/office/powerpoint/2010/main" val="50095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 b="1" i="1" dirty="0"/>
              <a:t>Notes: Remind students of that they have choice in shaping their online experiences and to use their voice to ask for change for the better.</a:t>
            </a:r>
          </a:p>
          <a:p>
            <a:pPr marL="139700" indent="0">
              <a:buNone/>
            </a:pPr>
            <a:endParaRPr lang="en" b="1" i="1" dirty="0"/>
          </a:p>
          <a:p>
            <a:pPr marL="171450" indent="-171450">
              <a:spcBef>
                <a:spcPts val="600"/>
              </a:spcBef>
            </a:pPr>
            <a:r>
              <a:rPr lang="en-US" dirty="0"/>
              <a:t>Don’t like a persuasive or addictive feature you’ve noticed on your </a:t>
            </a:r>
            <a:r>
              <a:rPr lang="en-US" dirty="0" err="1"/>
              <a:t>favourite</a:t>
            </a:r>
            <a:r>
              <a:rPr lang="en-US" dirty="0"/>
              <a:t> app/website?</a:t>
            </a:r>
          </a:p>
          <a:p>
            <a:pPr marL="171450" indent="-171450">
              <a:spcBef>
                <a:spcPts val="600"/>
              </a:spcBef>
            </a:pPr>
            <a:r>
              <a:rPr lang="en-US" dirty="0"/>
              <a:t>Tell them about it: Take a screenshot, post about it, tag the tech company, email them about it.</a:t>
            </a:r>
          </a:p>
          <a:p>
            <a:pPr marL="171450" indent="-171450">
              <a:spcBef>
                <a:spcPts val="600"/>
              </a:spcBef>
            </a:pPr>
            <a:r>
              <a:rPr lang="en-US" dirty="0"/>
              <a:t>You can ask them to change their app to better protect young people’s online wellbeing.</a:t>
            </a:r>
          </a:p>
          <a:p>
            <a:pPr marL="171450" indent="-171450">
              <a:spcBef>
                <a:spcPts val="600"/>
              </a:spcBef>
            </a:pPr>
            <a:r>
              <a:rPr lang="en-US" dirty="0"/>
              <a:t>Finally, you can spot using it or find an alternative app to use… the future is in your hands!</a:t>
            </a:r>
            <a:endParaRPr lang="en" dirty="0"/>
          </a:p>
        </p:txBody>
      </p:sp>
    </p:spTree>
    <p:extLst>
      <p:ext uri="{BB962C8B-B14F-4D97-AF65-F5344CB8AC3E}">
        <p14:creationId xmlns:p14="http://schemas.microsoft.com/office/powerpoint/2010/main" val="1667109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4"/>
        <p:cNvGrpSpPr/>
        <p:nvPr/>
      </p:nvGrpSpPr>
      <p:grpSpPr>
        <a:xfrm>
          <a:off x="0" y="0"/>
          <a:ext cx="0" cy="0"/>
          <a:chOff x="0" y="0"/>
          <a:chExt cx="0" cy="0"/>
        </a:xfrm>
      </p:grpSpPr>
      <p:sp>
        <p:nvSpPr>
          <p:cNvPr id="3185" name="Google Shape;3185;gd5a92ac8b7_0_3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6" name="Google Shape;3186;gd5a92ac8b7_0_35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gn="l">
              <a:buClr>
                <a:schemeClr val="dk1"/>
              </a:buClr>
              <a:buSzPts val="1100"/>
              <a:buNone/>
            </a:pPr>
            <a:r>
              <a:rPr lang="en-GB" b="1" i="1" dirty="0">
                <a:solidFill>
                  <a:schemeClr val="dk1"/>
                </a:solidFill>
                <a:latin typeface="Montserrat"/>
                <a:ea typeface="Montserrat"/>
                <a:cs typeface="Montserrat"/>
                <a:sym typeface="Montserrat"/>
              </a:rPr>
              <a:t>Notes:</a:t>
            </a:r>
            <a:r>
              <a:rPr lang="en-GB" i="1" dirty="0">
                <a:solidFill>
                  <a:schemeClr val="dk1"/>
                </a:solidFill>
                <a:latin typeface="Montserrat"/>
                <a:ea typeface="Montserrat"/>
                <a:cs typeface="Montserrat"/>
                <a:sym typeface="Montserrat"/>
              </a:rPr>
              <a:t> </a:t>
            </a:r>
            <a:r>
              <a:rPr lang="en-GB" dirty="0">
                <a:solidFill>
                  <a:schemeClr val="dk1"/>
                </a:solidFill>
                <a:latin typeface="Montserrat"/>
                <a:ea typeface="Montserrat"/>
                <a:cs typeface="Montserrat"/>
                <a:sym typeface="Montserrat"/>
              </a:rPr>
              <a:t>Ask students what actions will they be taking this Safer Internet Day. </a:t>
            </a:r>
            <a:r>
              <a:rPr lang="en-IE" dirty="0">
                <a:solidFill>
                  <a:schemeClr val="dk1"/>
                </a:solidFill>
                <a:sym typeface="Montserrat"/>
              </a:rPr>
              <a:t>Now that we can recognise how tech works to keep us engaged for longer... </a:t>
            </a:r>
            <a:endParaRPr lang="en-US" dirty="0">
              <a:solidFill>
                <a:schemeClr val="dk1"/>
              </a:solidFill>
            </a:endParaRPr>
          </a:p>
          <a:p>
            <a:pPr marL="0" indent="0" algn="ctr">
              <a:buSzPts val="1100"/>
              <a:buNone/>
            </a:pPr>
            <a:endParaRPr lang="en-IE" dirty="0">
              <a:solidFill>
                <a:schemeClr val="dk1"/>
              </a:solidFill>
            </a:endParaRPr>
          </a:p>
          <a:p>
            <a:pPr marL="0" indent="0" algn="l">
              <a:lnSpc>
                <a:spcPct val="114999"/>
              </a:lnSpc>
              <a:buNone/>
            </a:pPr>
            <a:r>
              <a:rPr lang="en-IE" dirty="0">
                <a:solidFill>
                  <a:schemeClr val="dk1"/>
                </a:solidFill>
                <a:sym typeface="Montserrat"/>
              </a:rPr>
              <a:t>One thing I will do to balance my time on and offline is...</a:t>
            </a:r>
            <a:endParaRPr lang="en-IE" dirty="0"/>
          </a:p>
          <a:p>
            <a:pPr marL="0" indent="0" algn="just">
              <a:lnSpc>
                <a:spcPct val="115000"/>
              </a:lnSpc>
              <a:buSzPts val="1100"/>
              <a:buNone/>
            </a:pPr>
            <a:endParaRPr lang="en-GB" dirty="0">
              <a:solidFill>
                <a:schemeClr val="dk1"/>
              </a:solidFill>
              <a:latin typeface="Montserrat"/>
              <a:ea typeface="Montserrat"/>
              <a:cs typeface="Montserrat"/>
            </a:endParaRPr>
          </a:p>
          <a:p>
            <a:pPr marL="0" indent="0" algn="just">
              <a:lnSpc>
                <a:spcPct val="115000"/>
              </a:lnSpc>
              <a:buClr>
                <a:schemeClr val="dk1"/>
              </a:buClr>
              <a:buSzPts val="1100"/>
              <a:buNone/>
            </a:pPr>
            <a:r>
              <a:rPr lang="en-GB" dirty="0">
                <a:solidFill>
                  <a:schemeClr val="dk1"/>
                </a:solidFill>
                <a:latin typeface="Montserrat"/>
                <a:ea typeface="Montserrat"/>
                <a:cs typeface="Montserrat"/>
                <a:sym typeface="Montserrat"/>
              </a:rPr>
              <a:t>Alternatively, use a real time feedback platform such as </a:t>
            </a:r>
            <a:r>
              <a:rPr lang="en-GB" dirty="0" err="1">
                <a:solidFill>
                  <a:schemeClr val="dk1"/>
                </a:solidFill>
                <a:latin typeface="Montserrat"/>
                <a:ea typeface="Montserrat"/>
                <a:cs typeface="Montserrat"/>
                <a:sym typeface="Montserrat"/>
              </a:rPr>
              <a:t>Mentimeter</a:t>
            </a:r>
            <a:r>
              <a:rPr lang="en-GB" dirty="0">
                <a:solidFill>
                  <a:schemeClr val="dk1"/>
                </a:solidFill>
                <a:latin typeface="Montserrat"/>
                <a:ea typeface="Montserrat"/>
                <a:cs typeface="Montserrat"/>
                <a:sym typeface="Montserrat"/>
              </a:rPr>
              <a:t> (</a:t>
            </a:r>
            <a:r>
              <a:rPr lang="en-GB" u="sng" dirty="0">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www.mentimeter.com</a:t>
            </a:r>
            <a:r>
              <a:rPr lang="en-GB" dirty="0">
                <a:solidFill>
                  <a:schemeClr val="dk1"/>
                </a:solidFill>
                <a:latin typeface="Montserrat"/>
                <a:ea typeface="Montserrat"/>
                <a:cs typeface="Montserrat"/>
                <a:sym typeface="Montserrat"/>
              </a:rPr>
              <a:t>) or Kahoot (</a:t>
            </a:r>
            <a:r>
              <a:rPr lang="en-GB" u="sng" dirty="0">
                <a:solidFill>
                  <a:schemeClr val="dk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www.kahoot.it</a:t>
            </a:r>
            <a:r>
              <a:rPr lang="en-GB" dirty="0">
                <a:solidFill>
                  <a:schemeClr val="dk1"/>
                </a:solidFill>
                <a:latin typeface="Montserrat"/>
                <a:ea typeface="Montserrat"/>
                <a:cs typeface="Montserrat"/>
                <a:sym typeface="Montserrat"/>
              </a:rPr>
              <a:t>) to get instant feedback on this. </a:t>
            </a:r>
            <a:endParaRPr dirty="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2071783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07417-9F24-6569-7C9E-77D55E8A8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78EAB-CCBB-6E25-1FFE-61F0DB7DBCC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36B06A-1D4A-8E31-CB12-059B19A26240}"/>
              </a:ext>
            </a:extLst>
          </p:cNvPr>
          <p:cNvSpPr>
            <a:spLocks noGrp="1"/>
          </p:cNvSpPr>
          <p:nvPr>
            <p:ph type="body" idx="1"/>
          </p:nvPr>
        </p:nvSpPr>
        <p:spPr/>
        <p:txBody>
          <a:bodyPr/>
          <a:lstStyle/>
          <a:p>
            <a:pPr marL="139700" indent="0">
              <a:buNone/>
            </a:pPr>
            <a:r>
              <a:rPr lang="en" b="1" i="1" dirty="0"/>
              <a:t>Notes:</a:t>
            </a:r>
            <a:r>
              <a:rPr lang="en" dirty="0"/>
              <a:t> </a:t>
            </a:r>
            <a:r>
              <a:rPr lang="en-US" dirty="0"/>
              <a:t>Review with students what they have learned this Safer Internet Day. On Safer Internet Day you have learned:</a:t>
            </a:r>
          </a:p>
          <a:p>
            <a:pPr>
              <a:spcBef>
                <a:spcPts val="600"/>
              </a:spcBef>
            </a:pPr>
            <a:r>
              <a:rPr lang="en-GB" dirty="0"/>
              <a:t>The role technology plays in your daily life.</a:t>
            </a:r>
          </a:p>
          <a:p>
            <a:pPr>
              <a:spcBef>
                <a:spcPts val="600"/>
              </a:spcBef>
            </a:pPr>
            <a:r>
              <a:rPr lang="en-GB" dirty="0"/>
              <a:t>To recognise the influence of persuasive design features and algorithms on our online experiences.  </a:t>
            </a:r>
          </a:p>
          <a:p>
            <a:pPr>
              <a:spcBef>
                <a:spcPts val="600"/>
              </a:spcBef>
            </a:pPr>
            <a:r>
              <a:rPr lang="en-GB" dirty="0"/>
              <a:t>Tips to help you reset your online experience and reduce the influence of persuasive design features. </a:t>
            </a:r>
          </a:p>
          <a:p>
            <a:pPr marL="139700" indent="0">
              <a:buNone/>
            </a:pPr>
            <a:endParaRPr lang="en-US" dirty="0"/>
          </a:p>
        </p:txBody>
      </p:sp>
    </p:spTree>
    <p:extLst>
      <p:ext uri="{BB962C8B-B14F-4D97-AF65-F5344CB8AC3E}">
        <p14:creationId xmlns:p14="http://schemas.microsoft.com/office/powerpoint/2010/main" val="1696982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d5a92ac8b7_0_10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6" name="Google Shape;3326;gd5a92ac8b7_0_108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GB"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Webwise would encourage you to download copies of the </a:t>
            </a:r>
            <a:r>
              <a:rPr lang="en-GB" b="1">
                <a:solidFill>
                  <a:schemeClr val="dk1"/>
                </a:solidFill>
                <a:latin typeface="Montserrat"/>
                <a:ea typeface="Montserrat"/>
                <a:cs typeface="Montserrat"/>
                <a:sym typeface="Montserrat"/>
              </a:rPr>
              <a:t>Parents' Guide to a Better Internet</a:t>
            </a:r>
            <a:r>
              <a:rPr lang="en-GB">
                <a:solidFill>
                  <a:schemeClr val="dk1"/>
                </a:solidFill>
                <a:latin typeface="Montserrat"/>
                <a:ea typeface="Montserrat"/>
                <a:cs typeface="Montserrat"/>
                <a:sym typeface="Montserrat"/>
              </a:rPr>
              <a:t> booklets and or Parent’s checklists to distribute to pupils to take home to their parents. The booklet can be ordered for free at webwise.ie/parents</a:t>
            </a:r>
            <a:endParaRPr b="1" u="sng">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b="1" i="0" u="none" strike="noStrike" cap="none">
              <a:solidFill>
                <a:srgbClr val="000000"/>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7"/>
        <p:cNvGrpSpPr/>
        <p:nvPr/>
      </p:nvGrpSpPr>
      <p:grpSpPr>
        <a:xfrm>
          <a:off x="0" y="0"/>
          <a:ext cx="0" cy="0"/>
          <a:chOff x="0" y="0"/>
          <a:chExt cx="0" cy="0"/>
        </a:xfrm>
      </p:grpSpPr>
      <p:sp>
        <p:nvSpPr>
          <p:cNvPr id="3338" name="Google Shape;3338;gd5a92ac8b7_0_14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9" name="Google Shape;3339;gd5a92ac8b7_0_148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20000"/>
              </a:lnSpc>
              <a:buClr>
                <a:schemeClr val="dk1"/>
              </a:buClr>
              <a:buSzPts val="1100"/>
              <a:buNone/>
            </a:pPr>
            <a:r>
              <a:rPr lang="en-GB" b="1" i="1" dirty="0">
                <a:solidFill>
                  <a:schemeClr val="dk1"/>
                </a:solidFill>
                <a:latin typeface="Montserrat"/>
                <a:ea typeface="Montserrat"/>
                <a:cs typeface="Montserrat"/>
                <a:sym typeface="Montserrat"/>
              </a:rPr>
              <a:t>Notes:</a:t>
            </a:r>
            <a:r>
              <a:rPr lang="en-GB" dirty="0">
                <a:solidFill>
                  <a:schemeClr val="dk1"/>
                </a:solidFill>
                <a:latin typeface="Montserrat"/>
                <a:ea typeface="Montserrat"/>
                <a:cs typeface="Montserrat"/>
                <a:sym typeface="Montserrat"/>
              </a:rPr>
              <a:t> These following supplementary extended Safer Internet Day slides are available for teachers to use to support the SID talk they will have just heard. These activities are to be completed in the classroom to continue the discussion on how to stay safe online. </a:t>
            </a:r>
            <a:endParaRPr>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8" name="Google Shape;94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00" b="1" i="1" dirty="0">
                <a:latin typeface="+mn-lt"/>
                <a:ea typeface="Montserrat"/>
                <a:cs typeface="Montserrat"/>
                <a:sym typeface="Montserrat"/>
              </a:rPr>
              <a:t>Notes:</a:t>
            </a:r>
            <a:r>
              <a:rPr lang="en" sz="1100" dirty="0">
                <a:latin typeface="+mn-lt"/>
                <a:ea typeface="Montserrat"/>
                <a:cs typeface="Montserrat"/>
                <a:sym typeface="Montserrat"/>
              </a:rPr>
              <a:t> Safer Internet Day (SID) is an EU wide initiative to promote a safer internet for all users, especially young people. </a:t>
            </a:r>
            <a:r>
              <a:rPr lang="en" sz="1100" dirty="0">
                <a:highlight>
                  <a:srgbClr val="FFFFFF"/>
                </a:highlight>
                <a:latin typeface="+mn-lt"/>
                <a:ea typeface="Montserrat"/>
                <a:cs typeface="Montserrat"/>
                <a:sym typeface="Montserrat"/>
              </a:rPr>
              <a:t>Safer Internet Day in Ireland is promoted and coordinated by </a:t>
            </a:r>
            <a:r>
              <a:rPr lang="en" sz="1100" dirty="0" err="1">
                <a:highlight>
                  <a:srgbClr val="FFFFFF"/>
                </a:highlight>
                <a:latin typeface="+mn-lt"/>
                <a:ea typeface="Montserrat"/>
                <a:cs typeface="Montserrat"/>
                <a:sym typeface="Montserrat"/>
              </a:rPr>
              <a:t>Webwise</a:t>
            </a:r>
            <a:r>
              <a:rPr lang="en" sz="1100" dirty="0">
                <a:highlight>
                  <a:srgbClr val="FFFFFF"/>
                </a:highlight>
                <a:latin typeface="+mn-lt"/>
                <a:ea typeface="Montserrat"/>
                <a:cs typeface="Montserrat"/>
                <a:sym typeface="Montserrat"/>
              </a:rPr>
              <a:t>, the Irish Internet Safety Education Awareness </a:t>
            </a:r>
            <a:r>
              <a:rPr lang="en" sz="1100" dirty="0" err="1">
                <a:highlight>
                  <a:srgbClr val="FFFFFF"/>
                </a:highlight>
                <a:latin typeface="+mn-lt"/>
                <a:ea typeface="Montserrat"/>
                <a:cs typeface="Montserrat"/>
                <a:sym typeface="Montserrat"/>
              </a:rPr>
              <a:t>Programme</a:t>
            </a:r>
            <a:r>
              <a:rPr lang="en" sz="1100" dirty="0">
                <a:highlight>
                  <a:srgbClr val="FFFFFF"/>
                </a:highlight>
                <a:latin typeface="+mn-lt"/>
                <a:ea typeface="Montserrat"/>
                <a:cs typeface="Montserrat"/>
                <a:sym typeface="Montserrat"/>
              </a:rPr>
              <a:t>. </a:t>
            </a:r>
            <a:r>
              <a:rPr lang="en" sz="1100" dirty="0">
                <a:latin typeface="+mn-lt"/>
                <a:ea typeface="Montserrat"/>
                <a:cs typeface="Montserrat"/>
                <a:sym typeface="Montserrat"/>
              </a:rPr>
              <a:t> The Theme for Safer Internet Day is “Together for a Better Internet“.</a:t>
            </a:r>
            <a:endParaRPr dirty="0">
              <a:latin typeface="+mn-lt"/>
            </a:endParaRPr>
          </a:p>
          <a:p>
            <a:pPr marL="0" lvl="0" indent="0" algn="l" rtl="0">
              <a:lnSpc>
                <a:spcPct val="100000"/>
              </a:lnSpc>
              <a:spcBef>
                <a:spcPts val="0"/>
              </a:spcBef>
              <a:spcAft>
                <a:spcPts val="0"/>
              </a:spcAft>
              <a:buSzPts val="1100"/>
              <a:buNone/>
            </a:pPr>
            <a:endParaRPr sz="1100" dirty="0">
              <a:latin typeface="+mn-lt"/>
              <a:ea typeface="Montserrat"/>
              <a:cs typeface="Montserrat"/>
              <a:sym typeface="Montserrat"/>
            </a:endParaRPr>
          </a:p>
          <a:p>
            <a:pPr marL="0" lvl="0" indent="0" algn="l" rtl="0">
              <a:lnSpc>
                <a:spcPct val="100000"/>
              </a:lnSpc>
              <a:spcBef>
                <a:spcPts val="0"/>
              </a:spcBef>
              <a:spcAft>
                <a:spcPts val="0"/>
              </a:spcAft>
              <a:buSzPts val="1100"/>
              <a:buNone/>
            </a:pPr>
            <a:r>
              <a:rPr lang="en" sz="1100" dirty="0">
                <a:latin typeface="+mn-lt"/>
                <a:ea typeface="Montserrat"/>
                <a:cs typeface="Montserrat"/>
                <a:sym typeface="Montserrat"/>
              </a:rPr>
              <a:t>The aim of the day is a call on young people, parents, teachers, schools, government, businesses to </a:t>
            </a:r>
            <a:r>
              <a:rPr lang="en" sz="1100" dirty="0">
                <a:solidFill>
                  <a:schemeClr val="dk1"/>
                </a:solidFill>
                <a:highlight>
                  <a:srgbClr val="FFFFFF"/>
                </a:highlight>
                <a:latin typeface="+mn-lt"/>
                <a:ea typeface="Montserrat"/>
                <a:cs typeface="Montserrat"/>
                <a:sym typeface="Montserrat"/>
              </a:rPr>
              <a:t>join together to make the internet a safer and better place for all, and especially for children and young people.</a:t>
            </a:r>
            <a:endParaRPr dirty="0">
              <a:latin typeface="+mn-lt"/>
            </a:endParaRPr>
          </a:p>
          <a:p>
            <a:pPr marL="0" lvl="0" indent="0" algn="l" rtl="0">
              <a:lnSpc>
                <a:spcPct val="100000"/>
              </a:lnSpc>
              <a:spcBef>
                <a:spcPts val="0"/>
              </a:spcBef>
              <a:spcAft>
                <a:spcPts val="0"/>
              </a:spcAft>
              <a:buSzPts val="1100"/>
              <a:buNone/>
            </a:pPr>
            <a:endParaRPr sz="1100" dirty="0">
              <a:solidFill>
                <a:schemeClr val="dk1"/>
              </a:solidFill>
              <a:highlight>
                <a:srgbClr val="FFFFFF"/>
              </a:highlight>
              <a:latin typeface="+mn-l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sz="1100" dirty="0">
                <a:solidFill>
                  <a:schemeClr val="dk1"/>
                </a:solidFill>
                <a:highlight>
                  <a:srgbClr val="FFFFFF"/>
                </a:highlight>
                <a:latin typeface="+mn-lt"/>
                <a:ea typeface="Montserrat"/>
                <a:cs typeface="Montserrat"/>
                <a:sym typeface="Montserrat"/>
              </a:rPr>
              <a:t>Safer Internet Day is a day to promote safe and responsible use of the internet, a day for us to consider how all the different ways we use the internet and how we can make the internet a safer and better place for all, and especially for children and young people.</a:t>
            </a:r>
            <a:endParaRPr dirty="0">
              <a:latin typeface="+mn-lt"/>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SzPts val="1100"/>
              <a:buNone/>
            </a:pPr>
            <a:r>
              <a:rPr lang="en" sz="1100" b="1" i="1" dirty="0">
                <a:solidFill>
                  <a:schemeClr val="dk1"/>
                </a:solidFill>
                <a:latin typeface="+mn-lt"/>
                <a:ea typeface="Montserrat"/>
                <a:cs typeface="Montserrat"/>
                <a:sym typeface="Montserrat"/>
              </a:rPr>
              <a:t>Notes:</a:t>
            </a:r>
            <a:r>
              <a:rPr lang="en" b="1" dirty="0">
                <a:solidFill>
                  <a:schemeClr val="dk1"/>
                </a:solidFill>
                <a:latin typeface="+mn-lt"/>
                <a:ea typeface="Montserrat"/>
                <a:cs typeface="Montserrat"/>
                <a:sym typeface="Montserrat"/>
              </a:rPr>
              <a:t> </a:t>
            </a:r>
            <a:r>
              <a:rPr lang="en" dirty="0">
                <a:latin typeface="+mn-lt"/>
              </a:rPr>
              <a:t> A lot of the technology we use nowadays is called "smart" but what does that mean? It are called 'smart' is because it uses something called Artificial Intelligence or A.I. to work.</a:t>
            </a:r>
          </a:p>
          <a:p>
            <a:pPr marL="0" indent="0">
              <a:lnSpc>
                <a:spcPct val="114999"/>
              </a:lnSpc>
              <a:buSzPts val="1100"/>
              <a:buNone/>
            </a:pPr>
            <a:endParaRPr lang="en" dirty="0">
              <a:latin typeface="+mn-lt"/>
            </a:endParaRPr>
          </a:p>
          <a:p>
            <a:pPr marL="0" indent="0">
              <a:lnSpc>
                <a:spcPct val="114999"/>
              </a:lnSpc>
              <a:buNone/>
            </a:pPr>
            <a:r>
              <a:rPr lang="en" dirty="0">
                <a:latin typeface="+mn-lt"/>
              </a:rPr>
              <a:t>AI is when technology is able to gather information and put it together to perform a task in a human like way e.g. making recommendations.</a:t>
            </a:r>
          </a:p>
          <a:p>
            <a:pPr marL="0" indent="0">
              <a:lnSpc>
                <a:spcPct val="114999"/>
              </a:lnSpc>
              <a:buNone/>
            </a:pPr>
            <a:endParaRPr lang="en" dirty="0">
              <a:latin typeface="+mn-lt"/>
            </a:endParaRPr>
          </a:p>
          <a:p>
            <a:pPr marL="0" indent="0">
              <a:lnSpc>
                <a:spcPct val="114999"/>
              </a:lnSpc>
              <a:buNone/>
            </a:pPr>
            <a:r>
              <a:rPr lang="en" dirty="0">
                <a:latin typeface="+mn-lt"/>
              </a:rPr>
              <a:t>Using think-pair-share ask students to think of any examples of artificial intelligence around them when they use smart devices such as mart phones or tv's or another smart device.</a:t>
            </a:r>
          </a:p>
          <a:p>
            <a:pPr marL="0" indent="0">
              <a:lnSpc>
                <a:spcPct val="114999"/>
              </a:lnSpc>
              <a:buNone/>
            </a:pPr>
            <a:endParaRPr lang="en" dirty="0">
              <a:latin typeface="+mn-lt"/>
            </a:endParaRPr>
          </a:p>
          <a:p>
            <a:pPr marL="0" indent="0">
              <a:lnSpc>
                <a:spcPct val="114999"/>
              </a:lnSpc>
              <a:buNone/>
            </a:pPr>
            <a:r>
              <a:rPr lang="en" dirty="0">
                <a:latin typeface="+mn-lt"/>
              </a:rPr>
              <a:t>Get student feedback.</a:t>
            </a:r>
          </a:p>
          <a:p>
            <a:pPr marL="0" indent="0">
              <a:lnSpc>
                <a:spcPct val="114999"/>
              </a:lnSpc>
              <a:buSzPts val="1100"/>
              <a:buNone/>
            </a:pPr>
            <a:endParaRPr lang="en" dirty="0">
              <a:latin typeface="+mn-lt"/>
            </a:endParaRPr>
          </a:p>
          <a:p>
            <a:pPr marL="0" indent="0">
              <a:lnSpc>
                <a:spcPct val="114999"/>
              </a:lnSpc>
              <a:buSzPts val="1100"/>
              <a:buNone/>
            </a:pPr>
            <a:r>
              <a:rPr lang="en" dirty="0">
                <a:latin typeface="+mn-lt"/>
              </a:rPr>
              <a:t>Suggested A.I. examples to go through with students include: many smartphones have a personal assistant, for example, that will do certain things for us like telling us what the weather will be like today or finding and starting up a piece of music we want to listen to. Other examples include when YouTube, Netflix recommend what you should watch next, translating a piece of text into another language for you, using Maps to find out what is the quickest route to your destination, Google search engine, a robot </a:t>
            </a:r>
            <a:r>
              <a:rPr lang="en" dirty="0" err="1">
                <a:latin typeface="+mn-lt"/>
              </a:rPr>
              <a:t>vaccum</a:t>
            </a:r>
            <a:r>
              <a:rPr lang="en" dirty="0">
                <a:latin typeface="+mn-lt"/>
              </a:rPr>
              <a:t> hoovering the floor by itself, facial recognition i.e. when a device is set to unlock by scanning your face.</a:t>
            </a:r>
          </a:p>
          <a:p>
            <a:pPr marL="0" indent="0">
              <a:lnSpc>
                <a:spcPct val="114999"/>
              </a:lnSpc>
              <a:buSzPts val="1100"/>
              <a:buNone/>
            </a:pPr>
            <a:endParaRPr lang="en" dirty="0">
              <a:latin typeface="+mn-lt"/>
            </a:endParaRPr>
          </a:p>
          <a:p>
            <a:pPr>
              <a:buNone/>
            </a:pPr>
            <a:r>
              <a:rPr lang="en" dirty="0">
                <a:latin typeface="+mn-lt"/>
              </a:rPr>
              <a:t>After getting feedback from students and discussing how technology and the internet can help our lives, it’s important to explain to students that in order for a lot of these items, to work they collect information from us, for example, personal information when signing up, our location, searching history. </a:t>
            </a:r>
            <a:endParaRPr lang="en-US" dirty="0">
              <a:latin typeface="+mn-lt"/>
            </a:endParaRPr>
          </a:p>
          <a:p>
            <a:pPr>
              <a:buNone/>
            </a:pPr>
            <a:endParaRPr lang="en" dirty="0">
              <a:latin typeface="+mn-lt"/>
            </a:endParaRPr>
          </a:p>
          <a:p>
            <a:pPr>
              <a:buNone/>
            </a:pPr>
            <a:r>
              <a:rPr lang="en" dirty="0">
                <a:latin typeface="+mn-lt"/>
              </a:rPr>
              <a:t>This means it’s important to check the settings of these items with a parent or guardian and make sure they are set to private and that they are not sharing too much information without </a:t>
            </a:r>
            <a:r>
              <a:rPr lang="en" dirty="0" err="1">
                <a:latin typeface="+mn-lt"/>
              </a:rPr>
              <a:t>realising</a:t>
            </a:r>
            <a:r>
              <a:rPr lang="en" dirty="0">
                <a:latin typeface="+mn-lt"/>
              </a:rPr>
              <a:t> it or knowing where it is going.</a:t>
            </a:r>
            <a:endParaRPr lang="en-US" dirty="0">
              <a:latin typeface="+mn-lt"/>
            </a:endParaRPr>
          </a:p>
          <a:p>
            <a:pPr marL="0" indent="0">
              <a:lnSpc>
                <a:spcPct val="114999"/>
              </a:lnSpc>
              <a:buNone/>
            </a:pPr>
            <a:endParaRPr lang="en" dirty="0"/>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2444910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88900" indent="0">
              <a:spcBef>
                <a:spcPts val="600"/>
              </a:spcBef>
              <a:buNone/>
            </a:pPr>
            <a:r>
              <a:rPr lang="en" b="1" i="1" dirty="0"/>
              <a:t>Notes:</a:t>
            </a:r>
            <a:r>
              <a:rPr lang="en" b="1" dirty="0"/>
              <a:t> </a:t>
            </a:r>
            <a:r>
              <a:rPr lang="en" b="0" dirty="0"/>
              <a:t>Explain to students that they will now have the opportunity to find out more about AI using the following </a:t>
            </a:r>
            <a:r>
              <a:rPr lang="en" b="0" dirty="0" err="1"/>
              <a:t>webquest</a:t>
            </a:r>
            <a:r>
              <a:rPr lang="en" b="0" dirty="0"/>
              <a:t> activity. Ask students to g</a:t>
            </a:r>
            <a:r>
              <a:rPr lang="en-US" b="0" dirty="0"/>
              <a:t>o to the </a:t>
            </a:r>
            <a:r>
              <a:rPr lang="en-US" b="0" dirty="0" err="1"/>
              <a:t>Webwise</a:t>
            </a:r>
            <a:r>
              <a:rPr lang="en-US" b="0" dirty="0"/>
              <a:t> AI Hub: </a:t>
            </a:r>
            <a:r>
              <a:rPr lang="en-US" b="0" dirty="0">
                <a:hlinkClick r:id="rId3">
                  <a:extLst>
                    <a:ext uri="{A12FA001-AC4F-418D-AE19-62706E023703}">
                      <ahyp:hlinkClr xmlns:ahyp="http://schemas.microsoft.com/office/drawing/2018/hyperlinkcolor" val="tx"/>
                    </a:ext>
                  </a:extLst>
                </a:hlinkClick>
              </a:rPr>
              <a:t>https://www.webwise.ie/ai-hub/</a:t>
            </a:r>
            <a:endParaRPr lang="en-US" b="0" dirty="0"/>
          </a:p>
          <a:p>
            <a:pPr marL="228600" indent="-228600">
              <a:spcBef>
                <a:spcPts val="600"/>
              </a:spcBef>
              <a:buAutoNum type="arabicPeriod"/>
            </a:pPr>
            <a:endParaRPr lang="en-US" b="0" dirty="0"/>
          </a:p>
          <a:p>
            <a:pPr marL="88900" indent="0">
              <a:spcBef>
                <a:spcPts val="600"/>
              </a:spcBef>
              <a:buNone/>
            </a:pPr>
            <a:r>
              <a:rPr lang="en-US" b="0" dirty="0"/>
              <a:t>Find and read the article Guest Article: AI Explained – what is AI? and answer the following questions:</a:t>
            </a:r>
          </a:p>
          <a:p>
            <a:pPr marL="88900" indent="0">
              <a:spcBef>
                <a:spcPts val="600"/>
              </a:spcBef>
              <a:buNone/>
            </a:pPr>
            <a:endParaRPr lang="en-US" b="0" dirty="0"/>
          </a:p>
          <a:p>
            <a:pPr marL="228600" indent="-228600">
              <a:spcBef>
                <a:spcPts val="600"/>
              </a:spcBef>
              <a:buAutoNum type="arabicPeriod"/>
            </a:pPr>
            <a:r>
              <a:rPr lang="en-US" b="0" dirty="0"/>
              <a:t>Explain AI in your own words.</a:t>
            </a:r>
          </a:p>
          <a:p>
            <a:pPr marL="228600" indent="-228600">
              <a:spcBef>
                <a:spcPts val="600"/>
              </a:spcBef>
              <a:buAutoNum type="arabicPeriod"/>
            </a:pPr>
            <a:r>
              <a:rPr lang="en-US" b="0" dirty="0"/>
              <a:t>How do you come across AI in your life?</a:t>
            </a:r>
          </a:p>
          <a:p>
            <a:pPr marL="228600" indent="-228600">
              <a:spcBef>
                <a:spcPts val="600"/>
              </a:spcBef>
              <a:buAutoNum type="arabicPeriod"/>
            </a:pPr>
            <a:r>
              <a:rPr lang="en-US" b="0" dirty="0"/>
              <a:t>A.I. can help us solve the problems of tomorrow. Do you agree with this statement? Why/Why Not?</a:t>
            </a:r>
          </a:p>
          <a:p>
            <a:pPr marL="228600" indent="-228600">
              <a:spcBef>
                <a:spcPts val="600"/>
              </a:spcBef>
              <a:buAutoNum type="arabicPeriod"/>
            </a:pPr>
            <a:endParaRPr lang="en-US" dirty="0"/>
          </a:p>
          <a:p>
            <a:pPr marL="0" indent="0">
              <a:spcBef>
                <a:spcPts val="600"/>
              </a:spcBef>
              <a:buNone/>
            </a:pPr>
            <a:r>
              <a:rPr lang="en"/>
              <a:t>An optional homework activity is to ask students to listen also to the podcast Casting the Net Podcast: What do teens need to know about Chat GPT and AI? Available here: </a:t>
            </a:r>
            <a:r>
              <a:rPr lang="en" u="sng" dirty="0">
                <a:hlinkClick r:id="rId4"/>
              </a:rPr>
              <a:t>https://www.webwise.ie/news/casting-the-net-what-do-teens-need-to-know-about-chatgpt/</a:t>
            </a:r>
            <a:r>
              <a:rPr lang="en" dirty="0"/>
              <a:t> </a:t>
            </a:r>
            <a:endParaRPr lang="en-US"/>
          </a:p>
        </p:txBody>
      </p:sp>
    </p:spTree>
    <p:extLst>
      <p:ext uri="{BB962C8B-B14F-4D97-AF65-F5344CB8AC3E}">
        <p14:creationId xmlns:p14="http://schemas.microsoft.com/office/powerpoint/2010/main" val="3461805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SzPts val="1100"/>
              <a:buNone/>
            </a:pPr>
            <a:r>
              <a:rPr lang="en" sz="1100" b="1" i="1" dirty="0">
                <a:solidFill>
                  <a:schemeClr val="dk1"/>
                </a:solidFill>
                <a:latin typeface="Montserrat"/>
                <a:ea typeface="Montserrat"/>
                <a:cs typeface="Montserrat"/>
                <a:sym typeface="Montserrat"/>
              </a:rPr>
              <a:t>Notes:</a:t>
            </a:r>
            <a:r>
              <a:rPr lang="en" b="1" dirty="0">
                <a:solidFill>
                  <a:schemeClr val="dk1"/>
                </a:solidFill>
                <a:latin typeface="Montserrat"/>
                <a:ea typeface="Montserrat"/>
                <a:cs typeface="Montserrat"/>
                <a:sym typeface="Montserrat"/>
              </a:rPr>
              <a:t> </a:t>
            </a:r>
            <a:r>
              <a:rPr lang="en" b="0" dirty="0">
                <a:solidFill>
                  <a:schemeClr val="dk1"/>
                </a:solidFill>
                <a:latin typeface="+mn-lt"/>
                <a:sym typeface="Montserrat"/>
              </a:rPr>
              <a:t>Another example of technology that is becoming more increasingly common to see used in our world is facial recognition. But what does facial recognition mean and where can we see it used in our world? </a:t>
            </a:r>
          </a:p>
          <a:p>
            <a:pPr marL="0" indent="0">
              <a:lnSpc>
                <a:spcPct val="114999"/>
              </a:lnSpc>
              <a:buSzPts val="1100"/>
              <a:buNone/>
            </a:pPr>
            <a:endParaRPr lang="en" b="0" dirty="0">
              <a:solidFill>
                <a:schemeClr val="dk1"/>
              </a:solidFill>
              <a:latin typeface="+mn-lt"/>
              <a:sym typeface="Montserrat"/>
            </a:endParaRPr>
          </a:p>
          <a:p>
            <a:pPr marL="0" indent="0">
              <a:lnSpc>
                <a:spcPct val="114999"/>
              </a:lnSpc>
              <a:buSzPts val="1100"/>
              <a:buNone/>
            </a:pPr>
            <a:r>
              <a:rPr lang="en" b="0" dirty="0">
                <a:solidFill>
                  <a:schemeClr val="dk1"/>
                </a:solidFill>
                <a:latin typeface="+mn-lt"/>
                <a:sym typeface="Montserrat"/>
              </a:rPr>
              <a:t>Explain to pupils that facial recognition is technology that can automatically identify a person from a digital image or a frame from a video. In some ways, this can be useful. But it can also be risky, annoying and a threat to our right to privacy. </a:t>
            </a:r>
            <a:endParaRPr lang="en" b="0" dirty="0">
              <a:solidFill>
                <a:schemeClr val="dk1"/>
              </a:solidFill>
              <a:latin typeface="+mn-lt"/>
              <a:ea typeface="Montserrat"/>
            </a:endParaRPr>
          </a:p>
          <a:p>
            <a:pPr marL="0" indent="0">
              <a:lnSpc>
                <a:spcPct val="114999"/>
              </a:lnSpc>
              <a:buSzPts val="1100"/>
              <a:buNone/>
            </a:pPr>
            <a:endParaRPr lang="en" dirty="0"/>
          </a:p>
          <a:p>
            <a:pPr marL="0" indent="0">
              <a:lnSpc>
                <a:spcPct val="114999"/>
              </a:lnSpc>
              <a:buSzPts val="1100"/>
              <a:buNone/>
            </a:pPr>
            <a:endParaRPr lang="en" b="1" dirty="0">
              <a:latin typeface="Montserrat"/>
            </a:endParaRPr>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2642152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 b="1" i="1" dirty="0"/>
              <a:t>Notes: </a:t>
            </a:r>
            <a:r>
              <a:rPr lang="en" b="0" i="0" dirty="0"/>
              <a:t>Play the following video for students to explore facial recognition further. </a:t>
            </a:r>
            <a:r>
              <a:rPr lang="en-US" b="0" i="0" dirty="0"/>
              <a:t>Watch</a:t>
            </a:r>
            <a:r>
              <a:rPr lang="en-IE" b="0" i="0" dirty="0"/>
              <a:t>“The Real Life of Your Selfie” available here: </a:t>
            </a:r>
            <a:r>
              <a:rPr lang="en-IE" b="0" i="0" dirty="0">
                <a:hlinkClick r:id="rId3"/>
              </a:rPr>
              <a:t>https://vimeo.com/503021673</a:t>
            </a:r>
            <a:endParaRPr lang="en-US" b="0" i="0" dirty="0"/>
          </a:p>
        </p:txBody>
      </p:sp>
    </p:spTree>
    <p:extLst>
      <p:ext uri="{BB962C8B-B14F-4D97-AF65-F5344CB8AC3E}">
        <p14:creationId xmlns:p14="http://schemas.microsoft.com/office/powerpoint/2010/main" val="1815868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Clr>
                <a:schemeClr val="dk1"/>
              </a:buClr>
              <a:buSzPts val="1100"/>
              <a:buNone/>
            </a:pPr>
            <a:r>
              <a:rPr lang="en" sz="1100" b="1" i="1" dirty="0">
                <a:solidFill>
                  <a:schemeClr val="dk1"/>
                </a:solidFill>
                <a:latin typeface="Montserrat"/>
                <a:ea typeface="Montserrat"/>
                <a:cs typeface="Montserrat"/>
                <a:sym typeface="Montserrat"/>
              </a:rPr>
              <a:t>Notes:</a:t>
            </a:r>
            <a:r>
              <a:rPr lang="en" b="1" dirty="0">
                <a:solidFill>
                  <a:schemeClr val="dk1"/>
                </a:solidFill>
                <a:latin typeface="Montserrat"/>
                <a:ea typeface="Montserrat"/>
                <a:cs typeface="Montserrat"/>
                <a:sym typeface="Montserrat"/>
              </a:rPr>
              <a:t> </a:t>
            </a:r>
            <a:r>
              <a:rPr lang="en" dirty="0">
                <a:solidFill>
                  <a:schemeClr val="dk1"/>
                </a:solidFill>
                <a:sym typeface="Montserrat"/>
              </a:rPr>
              <a:t>Next, give the following example of facial recognition technology to students: </a:t>
            </a:r>
            <a:r>
              <a:rPr lang="en-GB" dirty="0">
                <a:solidFill>
                  <a:schemeClr val="dk1"/>
                </a:solidFill>
                <a:sym typeface="Montserrat"/>
              </a:rPr>
              <a:t>Tagging someone in a picture/video on social media. Can you think of one example of how this might be useful thing and how it might be a problem? </a:t>
            </a:r>
          </a:p>
          <a:p>
            <a:pPr marL="0" indent="0">
              <a:buSzPts val="1100"/>
              <a:buNone/>
            </a:pPr>
            <a:endParaRPr lang="en-GB" dirty="0">
              <a:solidFill>
                <a:schemeClr val="dk1"/>
              </a:solidFill>
              <a:sym typeface="Montserrat"/>
            </a:endParaRPr>
          </a:p>
          <a:p>
            <a:pPr marL="0" indent="0">
              <a:buSzPts val="1100"/>
              <a:buNone/>
            </a:pPr>
            <a:r>
              <a:rPr lang="en-GB" dirty="0">
                <a:solidFill>
                  <a:schemeClr val="dk1"/>
                </a:solidFill>
                <a:sym typeface="Montserrat"/>
              </a:rPr>
              <a:t>Can you think of any other examples of when facial recognition technology might be used and how it could be a good thing or a bad thing?</a:t>
            </a:r>
            <a:endParaRPr lang="en-GB" dirty="0">
              <a:solidFill>
                <a:schemeClr val="dk1"/>
              </a:solidFill>
            </a:endParaRPr>
          </a:p>
          <a:p>
            <a:pPr marL="0" indent="0">
              <a:buSzPts val="1100"/>
              <a:buNone/>
            </a:pPr>
            <a:endParaRPr lang="en-GB" dirty="0">
              <a:solidFill>
                <a:schemeClr val="dk1"/>
              </a:solidFill>
              <a:sym typeface="Montserrat"/>
            </a:endParaRPr>
          </a:p>
          <a:p>
            <a:pPr marL="0" indent="0">
              <a:lnSpc>
                <a:spcPct val="114999"/>
              </a:lnSpc>
              <a:buSzPts val="1100"/>
              <a:buNone/>
            </a:pPr>
            <a:endParaRPr lang="en" dirty="0">
              <a:solidFill>
                <a:schemeClr val="dk1"/>
              </a:solidFill>
              <a:ea typeface="Montserrat"/>
            </a:endParaRPr>
          </a:p>
          <a:p>
            <a:pPr marL="0" indent="0">
              <a:lnSpc>
                <a:spcPct val="114999"/>
              </a:lnSpc>
              <a:buSzPts val="1100"/>
              <a:buNone/>
            </a:pPr>
            <a:endParaRPr lang="en" b="1" dirty="0">
              <a:latin typeface="Montserrat"/>
            </a:endParaRPr>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303901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 b="1" i="1" dirty="0"/>
              <a:t>Notes:</a:t>
            </a:r>
            <a:r>
              <a:rPr lang="en" b="1" dirty="0"/>
              <a:t> To finish your discussion on facial recognition technology use the following walking debate activity.</a:t>
            </a:r>
            <a:endParaRPr lang="en" dirty="0"/>
          </a:p>
          <a:p>
            <a:pPr marL="0" indent="0">
              <a:buNone/>
            </a:pPr>
            <a:endParaRPr lang="en-GB" dirty="0"/>
          </a:p>
          <a:p>
            <a:pPr marL="0" indent="0">
              <a:buNone/>
            </a:pPr>
            <a:r>
              <a:rPr lang="en-GB" dirty="0"/>
              <a:t>Set Up: Display ‘Agree,’ ‘Don’t know’ and ‘Disagree’ signs in that order along one wall of the classroom.</a:t>
            </a:r>
            <a:endParaRPr lang="en" dirty="0"/>
          </a:p>
          <a:p>
            <a:pPr>
              <a:buNone/>
            </a:pPr>
            <a:endParaRPr lang="en" dirty="0"/>
          </a:p>
          <a:p>
            <a:pPr>
              <a:buNone/>
            </a:pPr>
            <a:r>
              <a:rPr lang="en-GB" b="1" dirty="0"/>
              <a:t>Steps:</a:t>
            </a:r>
            <a:endParaRPr lang="en" dirty="0"/>
          </a:p>
          <a:p>
            <a:pPr marL="171450" indent="-171450"/>
            <a:r>
              <a:rPr lang="en-GB" dirty="0"/>
              <a:t>Explain that the three signs represent a spectrum of opinion. Students can place themselves anywhere along the spectrum. For example, if they are not fully sure, they don’t have to choose ‘Agree’, they can stand between ‘Don’t know’ and ‘Agree’ to represent their current position.</a:t>
            </a:r>
            <a:endParaRPr lang="en" dirty="0"/>
          </a:p>
          <a:p>
            <a:pPr marL="171450" indent="-171450"/>
            <a:r>
              <a:rPr lang="en-GB" dirty="0"/>
              <a:t>Ask students to stand in the middle of the room and read the following statement aloud: </a:t>
            </a:r>
            <a:r>
              <a:rPr lang="en-US" b="1" i="1" dirty="0"/>
              <a:t>Facial recognition technology will make society a safer place.</a:t>
            </a:r>
            <a:endParaRPr lang="en" dirty="0"/>
          </a:p>
          <a:p>
            <a:pPr marL="171450" indent="-171450"/>
            <a:r>
              <a:rPr lang="en-GB" dirty="0"/>
              <a:t>Invite students to stand at the point on the ‘Agree,’ ‘Don’t know’ and ‘Disagree’ spectrum that most closely represents their current point of view with regards to the statement.</a:t>
            </a:r>
            <a:endParaRPr lang="en" dirty="0"/>
          </a:p>
          <a:p>
            <a:pPr marL="171450" indent="-171450"/>
            <a:r>
              <a:rPr lang="en-GB" dirty="0"/>
              <a:t>Ask open questions (e.g. </a:t>
            </a:r>
            <a:r>
              <a:rPr lang="en-GB" b="1" dirty="0"/>
              <a:t>why, how, what, describe, tell me about..., or what do you think about...</a:t>
            </a:r>
            <a:r>
              <a:rPr lang="en-GB" dirty="0"/>
              <a:t>) as a way of encouraging students to explain why they are standing in a particular place.</a:t>
            </a:r>
            <a:endParaRPr lang="en" dirty="0"/>
          </a:p>
          <a:p>
            <a:pPr marL="171450" indent="-171450"/>
            <a:r>
              <a:rPr lang="en-GB" dirty="0"/>
              <a:t>Invite students to move if they hear something that changes their opinion.</a:t>
            </a:r>
            <a:endParaRPr lang="en" dirty="0"/>
          </a:p>
          <a:p>
            <a:pPr marL="171450" indent="-171450"/>
            <a:endParaRPr lang="en-GB" dirty="0"/>
          </a:p>
          <a:p>
            <a:pPr>
              <a:buNone/>
            </a:pPr>
            <a:r>
              <a:rPr lang="en-GB" b="1" u="sng" dirty="0"/>
              <a:t>Notes:</a:t>
            </a:r>
            <a:endParaRPr lang="en" dirty="0"/>
          </a:p>
          <a:p>
            <a:pPr>
              <a:buNone/>
            </a:pPr>
            <a:r>
              <a:rPr lang="en-GB" dirty="0"/>
              <a:t>If you find that the everyone shares a similar point of view in relation to the statement, you can represent alternate perspectives to draw out the discussion. Make sure to give students enough time to think, move and explain their stance throughout the activity.</a:t>
            </a:r>
            <a:endParaRPr lang="en" dirty="0"/>
          </a:p>
          <a:p>
            <a:pPr>
              <a:buNone/>
            </a:pPr>
            <a:endParaRPr lang="en" dirty="0"/>
          </a:p>
        </p:txBody>
      </p:sp>
    </p:spTree>
    <p:extLst>
      <p:ext uri="{BB962C8B-B14F-4D97-AF65-F5344CB8AC3E}">
        <p14:creationId xmlns:p14="http://schemas.microsoft.com/office/powerpoint/2010/main" val="74922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 b="1" i="1" dirty="0"/>
              <a:t>Notes:</a:t>
            </a:r>
            <a:r>
              <a:rPr lang="en" dirty="0"/>
              <a:t> </a:t>
            </a:r>
            <a:r>
              <a:rPr lang="en-US" dirty="0"/>
              <a:t>This Safer Internet Day we want to encourage you to reflect, </a:t>
            </a:r>
            <a:r>
              <a:rPr lang="en-US" dirty="0" err="1"/>
              <a:t>recognise</a:t>
            </a:r>
            <a:r>
              <a:rPr lang="en-US" dirty="0"/>
              <a:t> and reset the role of tech in our world and how it shapes your online experience.</a:t>
            </a:r>
          </a:p>
          <a:p>
            <a:pPr marL="139700" indent="0">
              <a:buNone/>
            </a:pPr>
            <a:endParaRPr lang="en-US" dirty="0"/>
          </a:p>
          <a:p>
            <a:pPr marL="0" indent="0">
              <a:spcBef>
                <a:spcPts val="600"/>
              </a:spcBef>
              <a:buNone/>
            </a:pPr>
            <a:r>
              <a:rPr lang="en-GB" b="1" dirty="0"/>
              <a:t>On Safer Internet Day let's take time to:</a:t>
            </a:r>
            <a:endParaRPr lang="en-GB" dirty="0"/>
          </a:p>
          <a:p>
            <a:pPr marL="171450" indent="-171450">
              <a:spcBef>
                <a:spcPts val="600"/>
              </a:spcBef>
            </a:pPr>
            <a:r>
              <a:rPr lang="en-GB" b="1" dirty="0"/>
              <a:t>Reflect: </a:t>
            </a:r>
            <a:r>
              <a:rPr lang="en-GB" dirty="0"/>
              <a:t>An opportunity to reflect on tech in our world, the challenges and opportunities.  </a:t>
            </a:r>
          </a:p>
          <a:p>
            <a:pPr marL="171450" indent="-171450">
              <a:spcBef>
                <a:spcPts val="600"/>
              </a:spcBef>
            </a:pPr>
            <a:r>
              <a:rPr lang="en-GB" b="1" dirty="0"/>
              <a:t>Recognise:</a:t>
            </a:r>
            <a:r>
              <a:rPr lang="en-GB" dirty="0"/>
              <a:t> Recognise the influence of persuasive design features and algorithms on our online experiences.  </a:t>
            </a:r>
          </a:p>
          <a:p>
            <a:pPr marL="171450" indent="-171450">
              <a:spcBef>
                <a:spcPts val="600"/>
              </a:spcBef>
            </a:pPr>
            <a:r>
              <a:rPr lang="en-GB" b="1" dirty="0"/>
              <a:t>Reset:</a:t>
            </a:r>
            <a:r>
              <a:rPr lang="en-GB" dirty="0"/>
              <a:t> Learn tips to help reset our online experiences to promote a positive impact on our time online. </a:t>
            </a:r>
          </a:p>
          <a:p>
            <a:pPr marL="139700" indent="0">
              <a:buNone/>
            </a:pPr>
            <a:endParaRPr lang="en-US" dirty="0"/>
          </a:p>
        </p:txBody>
      </p:sp>
    </p:spTree>
    <p:extLst>
      <p:ext uri="{BB962C8B-B14F-4D97-AF65-F5344CB8AC3E}">
        <p14:creationId xmlns:p14="http://schemas.microsoft.com/office/powerpoint/2010/main" val="3250898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4">
          <a:extLst>
            <a:ext uri="{FF2B5EF4-FFF2-40B4-BE49-F238E27FC236}">
              <a16:creationId xmlns:a16="http://schemas.microsoft.com/office/drawing/2014/main" id="{05C891BF-554F-4505-066C-2C72A6E004A5}"/>
            </a:ext>
          </a:extLst>
        </p:cNvPr>
        <p:cNvGrpSpPr/>
        <p:nvPr/>
      </p:nvGrpSpPr>
      <p:grpSpPr>
        <a:xfrm>
          <a:off x="0" y="0"/>
          <a:ext cx="0" cy="0"/>
          <a:chOff x="0" y="0"/>
          <a:chExt cx="0" cy="0"/>
        </a:xfrm>
      </p:grpSpPr>
      <p:sp>
        <p:nvSpPr>
          <p:cNvPr id="3185" name="Google Shape;3185;gd5a92ac8b7_0_3535:notes">
            <a:extLst>
              <a:ext uri="{FF2B5EF4-FFF2-40B4-BE49-F238E27FC236}">
                <a16:creationId xmlns:a16="http://schemas.microsoft.com/office/drawing/2014/main" id="{34C36418-AECB-2FFF-A516-E99214F7E0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6" name="Google Shape;3186;gd5a92ac8b7_0_3535:notes">
            <a:extLst>
              <a:ext uri="{FF2B5EF4-FFF2-40B4-BE49-F238E27FC236}">
                <a16:creationId xmlns:a16="http://schemas.microsoft.com/office/drawing/2014/main" id="{4079C50F-8843-C9AB-8D18-9285CBD628B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indent="0">
              <a:buNone/>
            </a:pPr>
            <a:r>
              <a:rPr lang="en-GB" sz="1100" b="1" i="1" kern="100" dirty="0">
                <a:effectLst/>
                <a:latin typeface="+mn-lt"/>
                <a:ea typeface="Calibri" panose="020F0502020204030204" pitchFamily="34" charset="0"/>
                <a:cs typeface="Times New Roman" panose="02020603050405020304" pitchFamily="18" charset="0"/>
              </a:rPr>
              <a:t>Notes:</a:t>
            </a:r>
            <a:r>
              <a:rPr lang="en-GB" sz="1100" i="1" kern="100" dirty="0">
                <a:effectLst/>
                <a:latin typeface="+mn-lt"/>
                <a:ea typeface="Calibri" panose="020F0502020204030204" pitchFamily="34" charset="0"/>
                <a:cs typeface="Times New Roman" panose="02020603050405020304" pitchFamily="18" charset="0"/>
              </a:rPr>
              <a:t> </a:t>
            </a:r>
            <a:r>
              <a:rPr lang="en-GB" sz="1100" kern="100" dirty="0">
                <a:effectLst/>
                <a:latin typeface="+mn-lt"/>
                <a:ea typeface="Calibri" panose="020F0502020204030204" pitchFamily="34" charset="0"/>
                <a:cs typeface="Times New Roman" panose="02020603050405020304" pitchFamily="18" charset="0"/>
              </a:rPr>
              <a:t>Ask students what actions will they be taking this Safer Internet Day.</a:t>
            </a:r>
            <a:r>
              <a:rPr lang="en-GB" sz="1100" i="1" kern="100" dirty="0">
                <a:effectLst/>
                <a:latin typeface="+mn-lt"/>
                <a:ea typeface="Calibri" panose="020F0502020204030204" pitchFamily="34" charset="0"/>
                <a:cs typeface="Times New Roman" panose="02020603050405020304" pitchFamily="18" charset="0"/>
              </a:rPr>
              <a:t> </a:t>
            </a:r>
            <a:r>
              <a:rPr lang="en-IE" sz="1100" kern="100" dirty="0">
                <a:effectLst/>
                <a:latin typeface="+mn-lt"/>
                <a:ea typeface="Calibri" panose="020F0502020204030204" pitchFamily="34" charset="0"/>
                <a:cs typeface="Times New Roman" panose="02020603050405020304" pitchFamily="18" charset="0"/>
              </a:rPr>
              <a:t>Now that we can recognise how tech works to keep us engaged for longer... </a:t>
            </a:r>
          </a:p>
          <a:p>
            <a:pPr marL="139700" indent="0">
              <a:buNone/>
            </a:pPr>
            <a:r>
              <a:rPr lang="en-IE" sz="1100" b="1" kern="100" dirty="0">
                <a:effectLst/>
                <a:latin typeface="+mn-lt"/>
                <a:ea typeface="Calibri" panose="020F0502020204030204" pitchFamily="34" charset="0"/>
                <a:cs typeface="Times New Roman" panose="02020603050405020304" pitchFamily="18" charset="0"/>
              </a:rPr>
              <a:t>What is one thing you are going to do to reset your online experience?</a:t>
            </a:r>
            <a:endParaRPr lang="en-IE" sz="1100" kern="100" dirty="0">
              <a:effectLst/>
              <a:latin typeface="+mn-lt"/>
              <a:ea typeface="Calibri" panose="020F0502020204030204" pitchFamily="34" charset="0"/>
              <a:cs typeface="Times New Roman" panose="02020603050405020304" pitchFamily="18" charset="0"/>
            </a:endParaRPr>
          </a:p>
          <a:p>
            <a:pPr marL="139700" indent="0">
              <a:buNone/>
            </a:pPr>
            <a:r>
              <a:rPr lang="en-GB" sz="1100" kern="100" dirty="0">
                <a:effectLst/>
                <a:latin typeface="+mn-lt"/>
                <a:ea typeface="Calibri" panose="020F0502020204030204" pitchFamily="34" charset="0"/>
                <a:cs typeface="Times New Roman" panose="02020603050405020304" pitchFamily="18" charset="0"/>
              </a:rPr>
              <a:t>Alternatively, use a real time feedback platform such as </a:t>
            </a:r>
            <a:r>
              <a:rPr lang="en-GB" sz="1100" kern="100" dirty="0" err="1">
                <a:effectLst/>
                <a:latin typeface="+mn-lt"/>
                <a:ea typeface="Calibri" panose="020F0502020204030204" pitchFamily="34" charset="0"/>
                <a:cs typeface="Times New Roman" panose="02020603050405020304" pitchFamily="18" charset="0"/>
              </a:rPr>
              <a:t>Mentimeter</a:t>
            </a:r>
            <a:r>
              <a:rPr lang="en-GB" sz="1100" kern="100" dirty="0">
                <a:effectLst/>
                <a:latin typeface="+mn-lt"/>
                <a:ea typeface="Calibri" panose="020F0502020204030204" pitchFamily="34" charset="0"/>
                <a:cs typeface="Times New Roman" panose="02020603050405020304" pitchFamily="18" charset="0"/>
              </a:rPr>
              <a:t> (</a:t>
            </a:r>
            <a:r>
              <a:rPr lang="en-GB" sz="1100" u="sng" kern="100" dirty="0">
                <a:solidFill>
                  <a:srgbClr val="0563C1"/>
                </a:solidFill>
                <a:effectLst/>
                <a:latin typeface="+mn-lt"/>
                <a:ea typeface="Calibri" panose="020F0502020204030204" pitchFamily="34" charset="0"/>
                <a:cs typeface="Times New Roman" panose="02020603050405020304" pitchFamily="18" charset="0"/>
                <a:hlinkClick r:id="rId3"/>
              </a:rPr>
              <a:t>www.mentimeter.com</a:t>
            </a:r>
            <a:r>
              <a:rPr lang="en-GB" sz="1100" kern="100" dirty="0">
                <a:effectLst/>
                <a:latin typeface="+mn-lt"/>
                <a:ea typeface="Calibri" panose="020F0502020204030204" pitchFamily="34" charset="0"/>
                <a:cs typeface="Times New Roman" panose="02020603050405020304" pitchFamily="18" charset="0"/>
              </a:rPr>
              <a:t>) or Kahoot (</a:t>
            </a:r>
            <a:r>
              <a:rPr lang="en-GB" sz="1100" u="sng" kern="100" dirty="0">
                <a:solidFill>
                  <a:srgbClr val="0563C1"/>
                </a:solidFill>
                <a:effectLst/>
                <a:latin typeface="+mn-lt"/>
                <a:ea typeface="Calibri" panose="020F0502020204030204" pitchFamily="34" charset="0"/>
                <a:cs typeface="Times New Roman" panose="02020603050405020304" pitchFamily="18" charset="0"/>
                <a:hlinkClick r:id="rId4"/>
              </a:rPr>
              <a:t>www.kahoot.it</a:t>
            </a:r>
            <a:r>
              <a:rPr lang="en-GB" sz="1100" kern="100" dirty="0">
                <a:effectLst/>
                <a:latin typeface="+mn-lt"/>
                <a:ea typeface="Calibri" panose="020F0502020204030204" pitchFamily="34" charset="0"/>
                <a:cs typeface="Times New Roman" panose="02020603050405020304" pitchFamily="18" charset="0"/>
              </a:rPr>
              <a:t>) to get instant feedback on this. </a:t>
            </a:r>
            <a:endParaRPr lang="en-IE" sz="1100" kern="100" dirty="0">
              <a:effectLst/>
              <a:latin typeface="+mn-lt"/>
              <a:ea typeface="Calibri" panose="020F0502020204030204" pitchFamily="34" charset="0"/>
              <a:cs typeface="Times New Roman" panose="02020603050405020304" pitchFamily="18" charset="0"/>
            </a:endParaRPr>
          </a:p>
          <a:p>
            <a:pPr marL="0" indent="0" algn="l">
              <a:buClr>
                <a:schemeClr val="dk1"/>
              </a:buClr>
              <a:buSzPts val="1100"/>
              <a:buNone/>
            </a:pPr>
            <a:endParaRPr dirty="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1806365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3"/>
        <p:cNvGrpSpPr/>
        <p:nvPr/>
      </p:nvGrpSpPr>
      <p:grpSpPr>
        <a:xfrm>
          <a:off x="0" y="0"/>
          <a:ext cx="0" cy="0"/>
          <a:chOff x="0" y="0"/>
          <a:chExt cx="0" cy="0"/>
        </a:xfrm>
      </p:grpSpPr>
      <p:sp>
        <p:nvSpPr>
          <p:cNvPr id="3174" name="Google Shape;3174;gd5a92ac8b7_0_2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5" name="Google Shape;3175;gd5a92ac8b7_0_26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gn="just">
              <a:lnSpc>
                <a:spcPct val="115000"/>
              </a:lnSpc>
              <a:buClr>
                <a:schemeClr val="dk1"/>
              </a:buClr>
              <a:buSzPts val="1100"/>
              <a:buNone/>
            </a:pPr>
            <a:r>
              <a:rPr lang="en-GB" b="1" i="1" dirty="0">
                <a:solidFill>
                  <a:schemeClr val="dk1"/>
                </a:solidFill>
                <a:latin typeface="+mn-lt"/>
                <a:ea typeface="Montserrat"/>
                <a:cs typeface="Montserrat"/>
                <a:sym typeface="Montserrat"/>
              </a:rPr>
              <a:t>Notes: </a:t>
            </a:r>
            <a:r>
              <a:rPr lang="en-GB" dirty="0">
                <a:solidFill>
                  <a:schemeClr val="dk1"/>
                </a:solidFill>
                <a:latin typeface="+mn-lt"/>
                <a:ea typeface="Montserrat"/>
                <a:cs typeface="Montserrat"/>
                <a:sym typeface="Montserrat"/>
              </a:rPr>
              <a:t>Ask students to reflect on the role of technology in their lives using the following prompts:</a:t>
            </a:r>
            <a:endParaRPr lang="en-US" dirty="0">
              <a:solidFill>
                <a:schemeClr val="dk1"/>
              </a:solidFill>
              <a:latin typeface="+mn-lt"/>
              <a:ea typeface="Montserrat"/>
              <a:cs typeface="Montserrat"/>
            </a:endParaRPr>
          </a:p>
          <a:p>
            <a:pPr marL="285750" lvl="1" indent="-285750">
              <a:buFont typeface="Arial,Sans-Serif"/>
              <a:buChar char="•"/>
            </a:pPr>
            <a:r>
              <a:rPr lang="en-GB" b="1" dirty="0">
                <a:solidFill>
                  <a:schemeClr val="dk1"/>
                </a:solidFill>
                <a:latin typeface="+mn-lt"/>
              </a:rPr>
              <a:t>One good thing </a:t>
            </a:r>
            <a:r>
              <a:rPr lang="en-GB" dirty="0">
                <a:solidFill>
                  <a:schemeClr val="dk1"/>
                </a:solidFill>
                <a:latin typeface="+mn-lt"/>
              </a:rPr>
              <a:t>for me about the online world is…</a:t>
            </a:r>
            <a:endParaRPr lang="en-US" dirty="0">
              <a:solidFill>
                <a:schemeClr val="dk1"/>
              </a:solidFill>
              <a:latin typeface="+mn-lt"/>
            </a:endParaRPr>
          </a:p>
          <a:p>
            <a:pPr marL="0" lvl="1" indent="0">
              <a:buNone/>
            </a:pPr>
            <a:endParaRPr lang="en-GB" dirty="0">
              <a:solidFill>
                <a:schemeClr val="dk1"/>
              </a:solidFill>
              <a:latin typeface="+mn-lt"/>
            </a:endParaRPr>
          </a:p>
          <a:p>
            <a:pPr marL="285750" lvl="1" indent="-285750">
              <a:buFont typeface="Arial,Sans-Serif"/>
              <a:buChar char="•"/>
            </a:pPr>
            <a:r>
              <a:rPr lang="en-GB" b="1" dirty="0">
                <a:solidFill>
                  <a:schemeClr val="dk1"/>
                </a:solidFill>
                <a:latin typeface="+mn-lt"/>
              </a:rPr>
              <a:t>One challenging thing </a:t>
            </a:r>
            <a:r>
              <a:rPr lang="en-GB" dirty="0">
                <a:solidFill>
                  <a:schemeClr val="dk1"/>
                </a:solidFill>
                <a:latin typeface="+mn-lt"/>
              </a:rPr>
              <a:t>for me about the online world…</a:t>
            </a:r>
            <a:endParaRPr lang="en-GB" dirty="0">
              <a:latin typeface="+mn-lt"/>
            </a:endParaRPr>
          </a:p>
          <a:p>
            <a:pPr marL="0" lvl="0" indent="0" algn="just">
              <a:lnSpc>
                <a:spcPct val="115000"/>
              </a:lnSpc>
              <a:spcBef>
                <a:spcPts val="0"/>
              </a:spcBef>
              <a:spcAft>
                <a:spcPts val="0"/>
              </a:spcAft>
              <a:buSzPts val="1100"/>
              <a:buFont typeface="Arial"/>
              <a:buNone/>
            </a:pPr>
            <a:endParaRPr lang="en-GB" dirty="0">
              <a:solidFill>
                <a:schemeClr val="dk1"/>
              </a:solidFill>
              <a:latin typeface="+mn-lt"/>
              <a:ea typeface="Montserrat"/>
              <a:cs typeface="Montserrat"/>
            </a:endParaRPr>
          </a:p>
          <a:p>
            <a:pPr marL="0" lvl="0" indent="0" algn="just" rtl="0">
              <a:lnSpc>
                <a:spcPct val="115000"/>
              </a:lnSpc>
              <a:spcBef>
                <a:spcPts val="0"/>
              </a:spcBef>
              <a:spcAft>
                <a:spcPts val="0"/>
              </a:spcAft>
              <a:buClr>
                <a:schemeClr val="dk1"/>
              </a:buClr>
              <a:buSzPts val="1100"/>
              <a:buFont typeface="Arial"/>
              <a:buNone/>
            </a:pPr>
            <a:r>
              <a:rPr lang="en-GB" dirty="0">
                <a:solidFill>
                  <a:schemeClr val="dk1"/>
                </a:solidFill>
                <a:latin typeface="+mn-lt"/>
                <a:ea typeface="Montserrat"/>
                <a:cs typeface="Montserrat"/>
                <a:sym typeface="Montserrat"/>
              </a:rPr>
              <a:t>Use a real time feedback platform such as </a:t>
            </a:r>
            <a:r>
              <a:rPr lang="en-GB" dirty="0" err="1">
                <a:solidFill>
                  <a:schemeClr val="dk1"/>
                </a:solidFill>
                <a:latin typeface="+mn-lt"/>
                <a:ea typeface="Montserrat"/>
                <a:cs typeface="Montserrat"/>
                <a:sym typeface="Montserrat"/>
              </a:rPr>
              <a:t>Mentimeter</a:t>
            </a:r>
            <a:r>
              <a:rPr lang="en-GB" dirty="0">
                <a:solidFill>
                  <a:schemeClr val="dk1"/>
                </a:solidFill>
                <a:latin typeface="+mn-lt"/>
                <a:ea typeface="Montserrat"/>
                <a:cs typeface="Montserrat"/>
                <a:sym typeface="Montserrat"/>
              </a:rPr>
              <a:t> (</a:t>
            </a:r>
            <a:r>
              <a:rPr lang="en-GB" u="sng" dirty="0">
                <a:solidFill>
                  <a:schemeClr val="dk1"/>
                </a:solidFill>
                <a:latin typeface="+mn-lt"/>
                <a:ea typeface="Montserrat"/>
                <a:cs typeface="Montserrat"/>
                <a:sym typeface="Montserrat"/>
                <a:hlinkClick r:id="rId3">
                  <a:extLst>
                    <a:ext uri="{A12FA001-AC4F-418D-AE19-62706E023703}">
                      <ahyp:hlinkClr xmlns:ahyp="http://schemas.microsoft.com/office/drawing/2018/hyperlinkcolor" val="tx"/>
                    </a:ext>
                  </a:extLst>
                </a:hlinkClick>
              </a:rPr>
              <a:t>www.mentimeter.com</a:t>
            </a:r>
            <a:r>
              <a:rPr lang="en-GB" dirty="0">
                <a:solidFill>
                  <a:schemeClr val="dk1"/>
                </a:solidFill>
                <a:latin typeface="+mn-lt"/>
                <a:ea typeface="Montserrat"/>
                <a:cs typeface="Montserrat"/>
                <a:sym typeface="Montserrat"/>
              </a:rPr>
              <a:t>) or Kahoot (</a:t>
            </a:r>
            <a:r>
              <a:rPr lang="en-GB" u="sng" dirty="0">
                <a:solidFill>
                  <a:schemeClr val="dk1"/>
                </a:solidFill>
                <a:latin typeface="+mn-lt"/>
                <a:ea typeface="Montserrat"/>
                <a:cs typeface="Montserrat"/>
                <a:sym typeface="Montserrat"/>
                <a:hlinkClick r:id="rId4">
                  <a:extLst>
                    <a:ext uri="{A12FA001-AC4F-418D-AE19-62706E023703}">
                      <ahyp:hlinkClr xmlns:ahyp="http://schemas.microsoft.com/office/drawing/2018/hyperlinkcolor" val="tx"/>
                    </a:ext>
                  </a:extLst>
                </a:hlinkClick>
              </a:rPr>
              <a:t>www.kahoot.it</a:t>
            </a:r>
            <a:r>
              <a:rPr lang="en-GB" dirty="0">
                <a:solidFill>
                  <a:schemeClr val="dk1"/>
                </a:solidFill>
                <a:latin typeface="+mn-lt"/>
                <a:ea typeface="Montserrat"/>
                <a:cs typeface="Montserrat"/>
                <a:sym typeface="Montserrat"/>
              </a:rPr>
              <a:t>) to get instant feedback on this. You also could use this to poll students on which social media app they use most often.</a:t>
            </a:r>
            <a:endParaRPr dirty="0">
              <a:solidFill>
                <a:schemeClr val="dk1"/>
              </a:solidFill>
              <a:latin typeface="+mn-l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dirty="0">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100"/>
              <a:buNone/>
            </a:pPr>
            <a:endParaRPr dirty="0">
              <a:solidFill>
                <a:schemeClr val="dk1"/>
              </a:solidFill>
              <a:latin typeface="Montserrat"/>
              <a:ea typeface="Montserrat"/>
              <a:cs typeface="Montserrat"/>
              <a:sym typeface="Montserra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 b="1" i="1" dirty="0">
                <a:solidFill>
                  <a:srgbClr val="1A273E"/>
                </a:solidFill>
                <a:latin typeface="+mn-lt"/>
              </a:rPr>
              <a:t>Notes: </a:t>
            </a:r>
            <a:r>
              <a:rPr lang="en-IE" b="0" i="0" dirty="0">
                <a:solidFill>
                  <a:srgbClr val="1A273E"/>
                </a:solidFill>
                <a:effectLst/>
                <a:latin typeface="+mn-lt"/>
              </a:rPr>
              <a:t>Ask students to estimate how much time they spend on their devices each day and which apps/websites they spend the most time on. Get feedback from everyone.</a:t>
            </a:r>
            <a:endParaRPr lang="en-US" dirty="0">
              <a:latin typeface="+mn-lt"/>
            </a:endParaRPr>
          </a:p>
          <a:p>
            <a:pPr marL="139700" indent="0">
              <a:buNone/>
            </a:pPr>
            <a:endParaRPr lang="en-IE" dirty="0">
              <a:solidFill>
                <a:srgbClr val="1A273E"/>
              </a:solidFill>
              <a:latin typeface="+mn-lt"/>
            </a:endParaRPr>
          </a:p>
          <a:p>
            <a:pPr marL="139700" indent="0">
              <a:buNone/>
            </a:pPr>
            <a:r>
              <a:rPr lang="en-IE" dirty="0">
                <a:solidFill>
                  <a:srgbClr val="1A273E"/>
                </a:solidFill>
                <a:latin typeface="+mn-lt"/>
              </a:rPr>
              <a:t>Then, ask</a:t>
            </a:r>
            <a:r>
              <a:rPr lang="en-IE" b="0" i="0" dirty="0">
                <a:solidFill>
                  <a:srgbClr val="1A273E"/>
                </a:solidFill>
                <a:effectLst/>
                <a:latin typeface="+mn-lt"/>
              </a:rPr>
              <a:t> students to find out their screen time by going to setting and using the digital wellbeing/screen time tool there and find out the following information:</a:t>
            </a:r>
            <a:r>
              <a:rPr lang="en-IE" dirty="0">
                <a:solidFill>
                  <a:srgbClr val="1A273E"/>
                </a:solidFill>
                <a:latin typeface="+mn-lt"/>
              </a:rPr>
              <a:t> </a:t>
            </a:r>
            <a:endParaRPr lang="en-IE" dirty="0">
              <a:latin typeface="+mn-lt"/>
            </a:endParaRPr>
          </a:p>
          <a:p>
            <a:pPr marL="311150" indent="-171450"/>
            <a:r>
              <a:rPr lang="en-IE" b="0" i="0" dirty="0">
                <a:solidFill>
                  <a:srgbClr val="1A273E"/>
                </a:solidFill>
                <a:effectLst/>
                <a:latin typeface="+mn-lt"/>
              </a:rPr>
              <a:t>What is their Screen time total for today and the last 7 days?</a:t>
            </a:r>
            <a:r>
              <a:rPr lang="en-IE" dirty="0">
                <a:solidFill>
                  <a:srgbClr val="1A273E"/>
                </a:solidFill>
                <a:latin typeface="+mn-lt"/>
              </a:rPr>
              <a:t> </a:t>
            </a:r>
            <a:endParaRPr lang="en-IE" dirty="0">
              <a:latin typeface="+mn-lt"/>
            </a:endParaRPr>
          </a:p>
          <a:p>
            <a:pPr marL="311150" indent="-171450"/>
            <a:r>
              <a:rPr lang="en-IE" b="0" i="0" dirty="0">
                <a:solidFill>
                  <a:srgbClr val="1A273E"/>
                </a:solidFill>
                <a:effectLst/>
                <a:latin typeface="+mn-lt"/>
              </a:rPr>
              <a:t>What are the Top 5 most used apps?</a:t>
            </a:r>
            <a:r>
              <a:rPr lang="en-IE" dirty="0">
                <a:solidFill>
                  <a:srgbClr val="1A273E"/>
                </a:solidFill>
                <a:latin typeface="+mn-lt"/>
              </a:rPr>
              <a:t> </a:t>
            </a:r>
            <a:endParaRPr lang="en-IE" b="0" i="0" dirty="0">
              <a:effectLst/>
              <a:latin typeface="+mn-lt"/>
            </a:endParaRPr>
          </a:p>
          <a:p>
            <a:endParaRPr lang="en-IE" dirty="0">
              <a:solidFill>
                <a:srgbClr val="1A273E"/>
              </a:solidFill>
              <a:latin typeface="+mn-lt"/>
            </a:endParaRPr>
          </a:p>
          <a:p>
            <a:pPr marL="139700" indent="0">
              <a:buNone/>
            </a:pPr>
            <a:r>
              <a:rPr lang="en-IE" b="0" i="0" dirty="0">
                <a:solidFill>
                  <a:srgbClr val="1A273E"/>
                </a:solidFill>
                <a:effectLst/>
                <a:latin typeface="+mn-lt"/>
              </a:rPr>
              <a:t>Once everyone has found this information ask them:</a:t>
            </a:r>
            <a:endParaRPr lang="en-IE" dirty="0">
              <a:solidFill>
                <a:srgbClr val="1A273E"/>
              </a:solidFill>
              <a:effectLst/>
              <a:latin typeface="+mn-lt"/>
            </a:endParaRPr>
          </a:p>
          <a:p>
            <a:pPr marL="742950" lvl="1" indent="-285750">
              <a:buFont typeface="Arial" panose="020B0604020202020204" pitchFamily="34" charset="0"/>
              <a:buChar char="•"/>
            </a:pPr>
            <a:r>
              <a:rPr lang="en-IE" b="0" i="0" dirty="0">
                <a:solidFill>
                  <a:srgbClr val="1A273E"/>
                </a:solidFill>
                <a:effectLst/>
                <a:latin typeface="+mn-lt"/>
              </a:rPr>
              <a:t>Were you surprised by the amount of screen time?</a:t>
            </a:r>
            <a:endParaRPr lang="en-IE" dirty="0">
              <a:latin typeface="+mn-lt"/>
            </a:endParaRPr>
          </a:p>
          <a:p>
            <a:pPr marL="742950" lvl="1" indent="-285750">
              <a:buFont typeface="Arial" panose="020B0604020202020204" pitchFamily="34" charset="0"/>
              <a:buChar char="•"/>
            </a:pPr>
            <a:r>
              <a:rPr lang="en-IE" b="0" i="0" dirty="0">
                <a:solidFill>
                  <a:srgbClr val="1A273E"/>
                </a:solidFill>
                <a:effectLst/>
                <a:latin typeface="+mn-lt"/>
              </a:rPr>
              <a:t>Do you feel your time is well spent on your 5 most used apps? </a:t>
            </a:r>
            <a:endParaRPr lang="en-IE" dirty="0">
              <a:latin typeface="+mn-lt"/>
            </a:endParaRPr>
          </a:p>
          <a:p>
            <a:pPr marL="742950" lvl="1" indent="-285750">
              <a:buFont typeface="Arial" panose="020B0604020202020204" pitchFamily="34" charset="0"/>
              <a:buChar char="•"/>
            </a:pPr>
            <a:r>
              <a:rPr lang="en-IE" b="0" i="0" dirty="0">
                <a:solidFill>
                  <a:srgbClr val="1A273E"/>
                </a:solidFill>
                <a:effectLst/>
                <a:latin typeface="+mn-lt"/>
              </a:rPr>
              <a:t>Which apps/games make you feel good after you use them? Are there ever times when you feel the apps affect your wellbeing? e.g., affect your mood, sleep?</a:t>
            </a:r>
            <a:endParaRPr lang="en-IE" dirty="0">
              <a:latin typeface="+mn-lt"/>
            </a:endParaRPr>
          </a:p>
          <a:p>
            <a:pPr marL="742950" lvl="1" indent="-285750">
              <a:buFont typeface="Arial" panose="020B0604020202020204" pitchFamily="34" charset="0"/>
              <a:buChar char="•"/>
            </a:pPr>
            <a:endParaRPr lang="en-IE" b="0" i="0" dirty="0">
              <a:solidFill>
                <a:srgbClr val="1A273E"/>
              </a:solidFill>
              <a:effectLst/>
            </a:endParaRPr>
          </a:p>
        </p:txBody>
      </p:sp>
    </p:spTree>
    <p:extLst>
      <p:ext uri="{BB962C8B-B14F-4D97-AF65-F5344CB8AC3E}">
        <p14:creationId xmlns:p14="http://schemas.microsoft.com/office/powerpoint/2010/main" val="815483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 b="1" i="1" dirty="0"/>
              <a:t>Notes: </a:t>
            </a:r>
            <a:r>
              <a:rPr lang="en-US" dirty="0"/>
              <a:t>Using think-pair-share ask students, what is it about our technology (e.g., smartphones, social media, games, etc.) that draws us in and makes us want to spend so much time on them?</a:t>
            </a:r>
          </a:p>
        </p:txBody>
      </p:sp>
    </p:spTree>
    <p:extLst>
      <p:ext uri="{BB962C8B-B14F-4D97-AF65-F5344CB8AC3E}">
        <p14:creationId xmlns:p14="http://schemas.microsoft.com/office/powerpoint/2010/main" val="815483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 b="1" i="1" dirty="0"/>
              <a:t>Notes: </a:t>
            </a:r>
            <a:r>
              <a:rPr lang="en" i="1" dirty="0"/>
              <a:t>Now explain to students that we are now going to consider some of the design features that technology companies use to persuade us to stay online and using our devices for longer.</a:t>
            </a:r>
            <a:endParaRPr lang="en-US" dirty="0"/>
          </a:p>
          <a:p>
            <a:pPr marL="139700" indent="0">
              <a:buNone/>
            </a:pPr>
            <a:endParaRPr lang="en-US" dirty="0"/>
          </a:p>
          <a:p>
            <a:pPr marL="139700" indent="0">
              <a:buNone/>
            </a:pPr>
            <a:r>
              <a:rPr lang="en-US" dirty="0"/>
              <a:t>Play the following video for students </a:t>
            </a:r>
            <a:r>
              <a:rPr lang="en-US" i="1" dirty="0"/>
              <a:t>Six Easy Steps to Get Us Addicted to Our Phones, available </a:t>
            </a:r>
            <a:r>
              <a:rPr lang="en-US" dirty="0"/>
              <a:t>here: </a:t>
            </a:r>
            <a:r>
              <a:rPr lang="en-US" dirty="0">
                <a:hlinkClick r:id="rId3"/>
              </a:rPr>
              <a:t>https://vimeo.com/503021412</a:t>
            </a:r>
            <a:r>
              <a:rPr lang="en-US" dirty="0"/>
              <a:t> </a:t>
            </a:r>
          </a:p>
          <a:p>
            <a:pPr marL="139700" indent="0">
              <a:buNone/>
            </a:pPr>
            <a:endParaRPr lang="en-US" dirty="0"/>
          </a:p>
        </p:txBody>
      </p:sp>
    </p:spTree>
    <p:extLst>
      <p:ext uri="{BB962C8B-B14F-4D97-AF65-F5344CB8AC3E}">
        <p14:creationId xmlns:p14="http://schemas.microsoft.com/office/powerpoint/2010/main" val="881545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 b="1" i="1" dirty="0"/>
              <a:t>Notes: </a:t>
            </a:r>
            <a:r>
              <a:rPr lang="en" i="0" dirty="0"/>
              <a:t>After watching the video ask students what design features they can </a:t>
            </a:r>
            <a:r>
              <a:rPr lang="en" i="0" dirty="0" err="1"/>
              <a:t>recognise</a:t>
            </a:r>
            <a:r>
              <a:rPr lang="en" i="0" dirty="0"/>
              <a:t> their </a:t>
            </a:r>
            <a:r>
              <a:rPr lang="en" i="0" dirty="0" err="1"/>
              <a:t>favourite</a:t>
            </a:r>
            <a:r>
              <a:rPr lang="en" i="0" dirty="0"/>
              <a:t> apps use to draw them in.</a:t>
            </a:r>
            <a:endParaRPr lang="en-US" i="0" dirty="0"/>
          </a:p>
        </p:txBody>
      </p:sp>
    </p:spTree>
    <p:extLst>
      <p:ext uri="{BB962C8B-B14F-4D97-AF65-F5344CB8AC3E}">
        <p14:creationId xmlns:p14="http://schemas.microsoft.com/office/powerpoint/2010/main" val="3526398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Google Shape;10;p16"/>
          <p:cNvGrpSpPr/>
          <p:nvPr/>
        </p:nvGrpSpPr>
        <p:grpSpPr>
          <a:xfrm>
            <a:off x="-6" y="-11"/>
            <a:ext cx="2429759" cy="1609289"/>
            <a:chOff x="608719" y="-11"/>
            <a:chExt cx="2429759" cy="1609289"/>
          </a:xfrm>
        </p:grpSpPr>
        <p:sp>
          <p:nvSpPr>
            <p:cNvPr id="11" name="Google Shape;11;p1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1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1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1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 name="Google Shape;23;p16"/>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24" name="Google Shape;24;p16"/>
          <p:cNvGrpSpPr/>
          <p:nvPr/>
        </p:nvGrpSpPr>
        <p:grpSpPr>
          <a:xfrm>
            <a:off x="4894945" y="-11"/>
            <a:ext cx="4252453" cy="5146815"/>
            <a:chOff x="4894945" y="-11"/>
            <a:chExt cx="4252453" cy="5146815"/>
          </a:xfrm>
        </p:grpSpPr>
        <p:sp>
          <p:nvSpPr>
            <p:cNvPr id="25" name="Google Shape;25;p16"/>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16"/>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1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1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1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1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1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1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16"/>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16"/>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16"/>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1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6"/>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16"/>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16"/>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1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1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6"/>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1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1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1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1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16"/>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1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1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1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6"/>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6"/>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6"/>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16"/>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6"/>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6"/>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6"/>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6"/>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6"/>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 name="Google Shape;79;p16"/>
          <p:cNvGrpSpPr/>
          <p:nvPr/>
        </p:nvGrpSpPr>
        <p:grpSpPr>
          <a:xfrm flipH="1">
            <a:off x="-8" y="3860093"/>
            <a:ext cx="2429755" cy="1286711"/>
            <a:chOff x="6714243" y="3860093"/>
            <a:chExt cx="2429755" cy="1286711"/>
          </a:xfrm>
        </p:grpSpPr>
        <p:sp>
          <p:nvSpPr>
            <p:cNvPr id="80" name="Google Shape;80;p1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391"/>
        <p:cNvGrpSpPr/>
        <p:nvPr/>
      </p:nvGrpSpPr>
      <p:grpSpPr>
        <a:xfrm>
          <a:off x="0" y="0"/>
          <a:ext cx="0" cy="0"/>
          <a:chOff x="0" y="0"/>
          <a:chExt cx="0" cy="0"/>
        </a:xfrm>
      </p:grpSpPr>
      <p:grpSp>
        <p:nvGrpSpPr>
          <p:cNvPr id="392" name="Google Shape;392;p26"/>
          <p:cNvGrpSpPr/>
          <p:nvPr/>
        </p:nvGrpSpPr>
        <p:grpSpPr>
          <a:xfrm>
            <a:off x="6109812" y="-11"/>
            <a:ext cx="3037586" cy="5146815"/>
            <a:chOff x="6109812" y="-11"/>
            <a:chExt cx="3037586" cy="5146815"/>
          </a:xfrm>
        </p:grpSpPr>
        <p:sp>
          <p:nvSpPr>
            <p:cNvPr id="393" name="Google Shape;393;p2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2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2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2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8" name="Google Shape;428;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33"/>
        <p:cNvGrpSpPr/>
        <p:nvPr/>
      </p:nvGrpSpPr>
      <p:grpSpPr>
        <a:xfrm>
          <a:off x="0" y="0"/>
          <a:ext cx="0" cy="0"/>
          <a:chOff x="0" y="0"/>
          <a:chExt cx="0" cy="0"/>
        </a:xfrm>
      </p:grpSpPr>
      <p:grpSp>
        <p:nvGrpSpPr>
          <p:cNvPr id="434" name="Google Shape;434;p30"/>
          <p:cNvGrpSpPr/>
          <p:nvPr/>
        </p:nvGrpSpPr>
        <p:grpSpPr>
          <a:xfrm>
            <a:off x="892" y="-11"/>
            <a:ext cx="3037586" cy="2252645"/>
            <a:chOff x="892" y="-11"/>
            <a:chExt cx="3037586" cy="2252645"/>
          </a:xfrm>
        </p:grpSpPr>
        <p:sp>
          <p:nvSpPr>
            <p:cNvPr id="435" name="Google Shape;435;p3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3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3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3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3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3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3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3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3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3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3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3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3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3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3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3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3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3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3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3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3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3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3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8" name="Google Shape;458;p30"/>
          <p:cNvGrpSpPr/>
          <p:nvPr/>
        </p:nvGrpSpPr>
        <p:grpSpPr>
          <a:xfrm>
            <a:off x="6714243" y="3860093"/>
            <a:ext cx="2429755" cy="1286711"/>
            <a:chOff x="6714243" y="3860093"/>
            <a:chExt cx="2429755" cy="1286711"/>
          </a:xfrm>
        </p:grpSpPr>
        <p:sp>
          <p:nvSpPr>
            <p:cNvPr id="459" name="Google Shape;459;p3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3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3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3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3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3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3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3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3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3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3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1" name="Google Shape;471;p3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472" name="Google Shape;472;p30"/>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473" name="Google Shape;473;p30"/>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474" name="Google Shape;474;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75"/>
        <p:cNvGrpSpPr/>
        <p:nvPr/>
      </p:nvGrpSpPr>
      <p:grpSpPr>
        <a:xfrm>
          <a:off x="0" y="0"/>
          <a:ext cx="0" cy="0"/>
          <a:chOff x="0" y="0"/>
          <a:chExt cx="0" cy="0"/>
        </a:xfrm>
      </p:grpSpPr>
      <p:grpSp>
        <p:nvGrpSpPr>
          <p:cNvPr id="476" name="Google Shape;476;p34"/>
          <p:cNvGrpSpPr/>
          <p:nvPr/>
        </p:nvGrpSpPr>
        <p:grpSpPr>
          <a:xfrm>
            <a:off x="6714243" y="3860093"/>
            <a:ext cx="2429755" cy="1286711"/>
            <a:chOff x="6714243" y="3860093"/>
            <a:chExt cx="2429755" cy="1286711"/>
          </a:xfrm>
        </p:grpSpPr>
        <p:sp>
          <p:nvSpPr>
            <p:cNvPr id="477" name="Google Shape;477;p3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3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3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3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3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3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3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3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3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3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3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89" name="Google Shape;489;p34"/>
          <p:cNvGrpSpPr/>
          <p:nvPr/>
        </p:nvGrpSpPr>
        <p:grpSpPr>
          <a:xfrm>
            <a:off x="892" y="-11"/>
            <a:ext cx="3037586" cy="2252645"/>
            <a:chOff x="892" y="-11"/>
            <a:chExt cx="3037586" cy="2252645"/>
          </a:xfrm>
        </p:grpSpPr>
        <p:sp>
          <p:nvSpPr>
            <p:cNvPr id="490" name="Google Shape;490;p3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3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3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3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3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3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3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3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3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3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3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3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3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3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3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3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3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3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3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3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3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3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3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3" name="Google Shape;513;p34"/>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14" name="Google Shape;514;p34"/>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515" name="Google Shape;515;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516"/>
        <p:cNvGrpSpPr/>
        <p:nvPr/>
      </p:nvGrpSpPr>
      <p:grpSpPr>
        <a:xfrm>
          <a:off x="0" y="0"/>
          <a:ext cx="0" cy="0"/>
          <a:chOff x="0" y="0"/>
          <a:chExt cx="0" cy="0"/>
        </a:xfrm>
      </p:grpSpPr>
      <p:grpSp>
        <p:nvGrpSpPr>
          <p:cNvPr id="517" name="Google Shape;517;p31"/>
          <p:cNvGrpSpPr/>
          <p:nvPr/>
        </p:nvGrpSpPr>
        <p:grpSpPr>
          <a:xfrm>
            <a:off x="6109812" y="-11"/>
            <a:ext cx="3037586" cy="5146815"/>
            <a:chOff x="6109812" y="-11"/>
            <a:chExt cx="3037586" cy="5146815"/>
          </a:xfrm>
        </p:grpSpPr>
        <p:sp>
          <p:nvSpPr>
            <p:cNvPr id="518" name="Google Shape;518;p3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3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3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3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3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3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3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3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3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3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3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3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3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3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3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3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3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3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3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3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3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3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3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3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3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31"/>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31"/>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31"/>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31"/>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31"/>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31"/>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31"/>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31"/>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31"/>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3" name="Google Shape;553;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606"/>
        <p:cNvGrpSpPr/>
        <p:nvPr/>
      </p:nvGrpSpPr>
      <p:grpSpPr>
        <a:xfrm>
          <a:off x="0" y="0"/>
          <a:ext cx="0" cy="0"/>
          <a:chOff x="0" y="0"/>
          <a:chExt cx="0" cy="0"/>
        </a:xfrm>
      </p:grpSpPr>
      <p:grpSp>
        <p:nvGrpSpPr>
          <p:cNvPr id="607" name="Google Shape;607;p35"/>
          <p:cNvGrpSpPr/>
          <p:nvPr/>
        </p:nvGrpSpPr>
        <p:grpSpPr>
          <a:xfrm rot="10800000" flipH="1">
            <a:off x="900" y="3856776"/>
            <a:ext cx="9143992" cy="1286720"/>
            <a:chOff x="900" y="0"/>
            <a:chExt cx="9143992" cy="1286720"/>
          </a:xfrm>
        </p:grpSpPr>
        <p:sp>
          <p:nvSpPr>
            <p:cNvPr id="608" name="Google Shape;608;p3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3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3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3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3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3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3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3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3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3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3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3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3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3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3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3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3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3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3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3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3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3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3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3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3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3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3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3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3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3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3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3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3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3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3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3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3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3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3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3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3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3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3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3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3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3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3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3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6" name="Google Shape;656;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700"/>
        <p:cNvGrpSpPr/>
        <p:nvPr/>
      </p:nvGrpSpPr>
      <p:grpSpPr>
        <a:xfrm>
          <a:off x="0" y="0"/>
          <a:ext cx="0" cy="0"/>
          <a:chOff x="0" y="0"/>
          <a:chExt cx="0" cy="0"/>
        </a:xfrm>
      </p:grpSpPr>
      <p:grpSp>
        <p:nvGrpSpPr>
          <p:cNvPr id="701" name="Google Shape;701;p17"/>
          <p:cNvGrpSpPr/>
          <p:nvPr/>
        </p:nvGrpSpPr>
        <p:grpSpPr>
          <a:xfrm>
            <a:off x="-6" y="-11"/>
            <a:ext cx="2429759" cy="1609289"/>
            <a:chOff x="608719" y="-11"/>
            <a:chExt cx="2429759" cy="1609289"/>
          </a:xfrm>
        </p:grpSpPr>
        <p:sp>
          <p:nvSpPr>
            <p:cNvPr id="702" name="Google Shape;702;p1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1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1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1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1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1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1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1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1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1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1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1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4" name="Google Shape;714;p17"/>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715" name="Google Shape;715;p17"/>
          <p:cNvGrpSpPr/>
          <p:nvPr/>
        </p:nvGrpSpPr>
        <p:grpSpPr>
          <a:xfrm>
            <a:off x="4894945" y="-11"/>
            <a:ext cx="4252453" cy="5146815"/>
            <a:chOff x="4894945" y="-11"/>
            <a:chExt cx="4252453" cy="5146815"/>
          </a:xfrm>
        </p:grpSpPr>
        <p:sp>
          <p:nvSpPr>
            <p:cNvPr id="716" name="Google Shape;716;p1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1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1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1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1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1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1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1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1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1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1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1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1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1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1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1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1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1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1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1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1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1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1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1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1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1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1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1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1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1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1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1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1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1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1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1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1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17"/>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17"/>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17"/>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17"/>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17"/>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17"/>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17"/>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17"/>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17"/>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17"/>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17"/>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17"/>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17"/>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17"/>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17"/>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17"/>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17"/>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70" name="Google Shape;770;p17"/>
          <p:cNvGrpSpPr/>
          <p:nvPr/>
        </p:nvGrpSpPr>
        <p:grpSpPr>
          <a:xfrm flipH="1">
            <a:off x="-8" y="3860093"/>
            <a:ext cx="2429755" cy="1286711"/>
            <a:chOff x="6714243" y="3860093"/>
            <a:chExt cx="2429755" cy="1286711"/>
          </a:xfrm>
        </p:grpSpPr>
        <p:sp>
          <p:nvSpPr>
            <p:cNvPr id="771" name="Google Shape;771;p17"/>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17"/>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17"/>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17"/>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17"/>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17"/>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17"/>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17"/>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17"/>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17"/>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17"/>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17"/>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783"/>
        <p:cNvGrpSpPr/>
        <p:nvPr/>
      </p:nvGrpSpPr>
      <p:grpSpPr>
        <a:xfrm>
          <a:off x="0" y="0"/>
          <a:ext cx="0" cy="0"/>
          <a:chOff x="0" y="0"/>
          <a:chExt cx="0" cy="0"/>
        </a:xfrm>
      </p:grpSpPr>
      <p:grpSp>
        <p:nvGrpSpPr>
          <p:cNvPr id="784" name="Google Shape;784;p33"/>
          <p:cNvGrpSpPr/>
          <p:nvPr/>
        </p:nvGrpSpPr>
        <p:grpSpPr>
          <a:xfrm>
            <a:off x="900" y="0"/>
            <a:ext cx="9143992" cy="2564787"/>
            <a:chOff x="900" y="0"/>
            <a:chExt cx="9143992" cy="2564787"/>
          </a:xfrm>
        </p:grpSpPr>
        <p:sp>
          <p:nvSpPr>
            <p:cNvPr id="785" name="Google Shape;785;p33"/>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33"/>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33"/>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33"/>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33"/>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33"/>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33"/>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33"/>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33"/>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33"/>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33"/>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33"/>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33"/>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33"/>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33"/>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33"/>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33"/>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33"/>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33"/>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33"/>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33"/>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33"/>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33"/>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33"/>
            <p:cNvSpPr/>
            <p:nvPr/>
          </p:nvSpPr>
          <p:spPr>
            <a:xfrm>
              <a:off x="900" y="643324"/>
              <a:ext cx="609923"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33"/>
            <p:cNvSpPr/>
            <p:nvPr/>
          </p:nvSpPr>
          <p:spPr>
            <a:xfrm>
              <a:off x="610793" y="322545"/>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33"/>
            <p:cNvSpPr/>
            <p:nvPr/>
          </p:nvSpPr>
          <p:spPr>
            <a:xfrm>
              <a:off x="3658671" y="863"/>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33"/>
            <p:cNvSpPr/>
            <p:nvPr/>
          </p:nvSpPr>
          <p:spPr>
            <a:xfrm>
              <a:off x="1828968" y="3225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33"/>
            <p:cNvSpPr/>
            <p:nvPr/>
          </p:nvSpPr>
          <p:spPr>
            <a:xfrm>
              <a:off x="4266922" y="321642"/>
              <a:ext cx="609953"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33"/>
            <p:cNvSpPr/>
            <p:nvPr/>
          </p:nvSpPr>
          <p:spPr>
            <a:xfrm>
              <a:off x="900" y="0"/>
              <a:ext cx="609923"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33"/>
            <p:cNvSpPr/>
            <p:nvPr/>
          </p:nvSpPr>
          <p:spPr>
            <a:xfrm>
              <a:off x="610793" y="0"/>
              <a:ext cx="608281"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33"/>
            <p:cNvSpPr/>
            <p:nvPr/>
          </p:nvSpPr>
          <p:spPr>
            <a:xfrm>
              <a:off x="1219044"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33"/>
            <p:cNvSpPr/>
            <p:nvPr/>
          </p:nvSpPr>
          <p:spPr>
            <a:xfrm>
              <a:off x="1828968" y="0"/>
              <a:ext cx="609923"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33"/>
            <p:cNvSpPr/>
            <p:nvPr/>
          </p:nvSpPr>
          <p:spPr>
            <a:xfrm>
              <a:off x="2438861"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33"/>
            <p:cNvSpPr/>
            <p:nvPr/>
          </p:nvSpPr>
          <p:spPr>
            <a:xfrm>
              <a:off x="900" y="322545"/>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33"/>
            <p:cNvSpPr/>
            <p:nvPr/>
          </p:nvSpPr>
          <p:spPr>
            <a:xfrm>
              <a:off x="610793" y="643324"/>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33"/>
            <p:cNvSpPr/>
            <p:nvPr/>
          </p:nvSpPr>
          <p:spPr>
            <a:xfrm>
              <a:off x="3048778" y="863"/>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33"/>
            <p:cNvSpPr/>
            <p:nvPr/>
          </p:nvSpPr>
          <p:spPr>
            <a:xfrm>
              <a:off x="3658671" y="321642"/>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33"/>
            <p:cNvSpPr/>
            <p:nvPr/>
          </p:nvSpPr>
          <p:spPr>
            <a:xfrm>
              <a:off x="1219044" y="322545"/>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33"/>
            <p:cNvSpPr/>
            <p:nvPr/>
          </p:nvSpPr>
          <p:spPr>
            <a:xfrm>
              <a:off x="4266922" y="863"/>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33"/>
            <p:cNvSpPr/>
            <p:nvPr/>
          </p:nvSpPr>
          <p:spPr>
            <a:xfrm>
              <a:off x="900"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33"/>
            <p:cNvSpPr/>
            <p:nvPr/>
          </p:nvSpPr>
          <p:spPr>
            <a:xfrm>
              <a:off x="610793" y="0"/>
              <a:ext cx="608281"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33"/>
            <p:cNvSpPr/>
            <p:nvPr/>
          </p:nvSpPr>
          <p:spPr>
            <a:xfrm>
              <a:off x="1219044" y="0"/>
              <a:ext cx="609953"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33"/>
            <p:cNvSpPr/>
            <p:nvPr/>
          </p:nvSpPr>
          <p:spPr>
            <a:xfrm>
              <a:off x="4266958" y="0"/>
              <a:ext cx="609923"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33"/>
            <p:cNvSpPr/>
            <p:nvPr/>
          </p:nvSpPr>
          <p:spPr>
            <a:xfrm>
              <a:off x="3657035"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33"/>
            <p:cNvSpPr/>
            <p:nvPr/>
          </p:nvSpPr>
          <p:spPr>
            <a:xfrm>
              <a:off x="3048784" y="0"/>
              <a:ext cx="608281"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33"/>
            <p:cNvSpPr/>
            <p:nvPr/>
          </p:nvSpPr>
          <p:spPr>
            <a:xfrm>
              <a:off x="2438861" y="0"/>
              <a:ext cx="609953"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33"/>
            <p:cNvSpPr/>
            <p:nvPr/>
          </p:nvSpPr>
          <p:spPr>
            <a:xfrm>
              <a:off x="3047936" y="3216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33"/>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33"/>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33"/>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33"/>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36" name="Google Shape;836;p33"/>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sz="3000" i="1"/>
            </a:lvl1pPr>
            <a:lvl2pPr marL="914400" lvl="1" indent="-419100" algn="l">
              <a:lnSpc>
                <a:spcPct val="100000"/>
              </a:lnSpc>
              <a:spcBef>
                <a:spcPts val="0"/>
              </a:spcBef>
              <a:spcAft>
                <a:spcPts val="0"/>
              </a:spcAft>
              <a:buSzPts val="3000"/>
              <a:buChar char="◂"/>
              <a:defRPr sz="3000" i="1"/>
            </a:lvl2pPr>
            <a:lvl3pPr marL="1371600" lvl="2" indent="-419100" algn="l">
              <a:lnSpc>
                <a:spcPct val="100000"/>
              </a:lnSpc>
              <a:spcBef>
                <a:spcPts val="0"/>
              </a:spcBef>
              <a:spcAft>
                <a:spcPts val="0"/>
              </a:spcAft>
              <a:buSzPts val="3000"/>
              <a:buChar char="◂"/>
              <a:defRPr sz="3000" i="1"/>
            </a:lvl3pPr>
            <a:lvl4pPr marL="1828800" lvl="3" indent="-419100" algn="l">
              <a:lnSpc>
                <a:spcPct val="100000"/>
              </a:lnSpc>
              <a:spcBef>
                <a:spcPts val="0"/>
              </a:spcBef>
              <a:spcAft>
                <a:spcPts val="0"/>
              </a:spcAft>
              <a:buSzPts val="3000"/>
              <a:buChar char="◂"/>
              <a:defRPr sz="3000" i="1"/>
            </a:lvl4pPr>
            <a:lvl5pPr marL="2286000" lvl="4" indent="-419100" algn="l">
              <a:lnSpc>
                <a:spcPct val="100000"/>
              </a:lnSpc>
              <a:spcBef>
                <a:spcPts val="0"/>
              </a:spcBef>
              <a:spcAft>
                <a:spcPts val="0"/>
              </a:spcAft>
              <a:buSzPts val="3000"/>
              <a:buChar char="○"/>
              <a:defRPr sz="3000" i="1"/>
            </a:lvl5pPr>
            <a:lvl6pPr marL="2743200" lvl="5" indent="-419100" algn="l">
              <a:lnSpc>
                <a:spcPct val="100000"/>
              </a:lnSpc>
              <a:spcBef>
                <a:spcPts val="0"/>
              </a:spcBef>
              <a:spcAft>
                <a:spcPts val="0"/>
              </a:spcAft>
              <a:buSzPts val="3000"/>
              <a:buChar char="■"/>
              <a:defRPr sz="3000" i="1"/>
            </a:lvl6pPr>
            <a:lvl7pPr marL="3200400" lvl="6" indent="-419100" algn="l">
              <a:lnSpc>
                <a:spcPct val="100000"/>
              </a:lnSpc>
              <a:spcBef>
                <a:spcPts val="0"/>
              </a:spcBef>
              <a:spcAft>
                <a:spcPts val="0"/>
              </a:spcAft>
              <a:buSzPts val="3000"/>
              <a:buChar char="●"/>
              <a:defRPr sz="3000" i="1"/>
            </a:lvl7pPr>
            <a:lvl8pPr marL="3657600" lvl="7" indent="-419100" algn="l">
              <a:lnSpc>
                <a:spcPct val="100000"/>
              </a:lnSpc>
              <a:spcBef>
                <a:spcPts val="0"/>
              </a:spcBef>
              <a:spcAft>
                <a:spcPts val="0"/>
              </a:spcAft>
              <a:buSzPts val="3000"/>
              <a:buChar char="○"/>
              <a:defRPr sz="3000" i="1"/>
            </a:lvl8pPr>
            <a:lvl9pPr marL="4114800" lvl="8" indent="-419100" algn="l">
              <a:lnSpc>
                <a:spcPct val="100000"/>
              </a:lnSpc>
              <a:spcBef>
                <a:spcPts val="0"/>
              </a:spcBef>
              <a:spcAft>
                <a:spcPts val="0"/>
              </a:spcAft>
              <a:buSzPts val="3000"/>
              <a:buChar char="■"/>
              <a:defRPr sz="3000" i="1"/>
            </a:lvl9pPr>
          </a:lstStyle>
          <a:p>
            <a:endParaRPr/>
          </a:p>
        </p:txBody>
      </p:sp>
      <p:sp>
        <p:nvSpPr>
          <p:cNvPr id="837" name="Google Shape;837;p33"/>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838" name="Google Shape;838;p33"/>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839"/>
        <p:cNvGrpSpPr/>
        <p:nvPr/>
      </p:nvGrpSpPr>
      <p:grpSpPr>
        <a:xfrm>
          <a:off x="0" y="0"/>
          <a:ext cx="0" cy="0"/>
          <a:chOff x="0" y="0"/>
          <a:chExt cx="0" cy="0"/>
        </a:xfrm>
      </p:grpSpPr>
      <p:grpSp>
        <p:nvGrpSpPr>
          <p:cNvPr id="840" name="Google Shape;840;p37"/>
          <p:cNvGrpSpPr/>
          <p:nvPr/>
        </p:nvGrpSpPr>
        <p:grpSpPr>
          <a:xfrm>
            <a:off x="4894945" y="-11"/>
            <a:ext cx="4251603" cy="5146815"/>
            <a:chOff x="4894945" y="-11"/>
            <a:chExt cx="4251603" cy="5146815"/>
          </a:xfrm>
        </p:grpSpPr>
        <p:sp>
          <p:nvSpPr>
            <p:cNvPr id="841" name="Google Shape;841;p3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3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3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3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3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3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3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3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3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3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3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3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3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3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3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3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3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3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3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3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3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3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3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3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3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3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3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3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3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37"/>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3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3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3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3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3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3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78" name="Google Shape;878;p37"/>
          <p:cNvGrpSpPr/>
          <p:nvPr/>
        </p:nvGrpSpPr>
        <p:grpSpPr>
          <a:xfrm>
            <a:off x="-6" y="-11"/>
            <a:ext cx="2429759" cy="1609289"/>
            <a:chOff x="608719" y="-11"/>
            <a:chExt cx="2429759" cy="1609289"/>
          </a:xfrm>
        </p:grpSpPr>
        <p:sp>
          <p:nvSpPr>
            <p:cNvPr id="879" name="Google Shape;879;p3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3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3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3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3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3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3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3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3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3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3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3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1" name="Google Shape;891;p37"/>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892" name="Google Shape;892;p37"/>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893" name="Google Shape;893;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894" name="Google Shape;894;p3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5"/>
        <p:cNvGrpSpPr/>
        <p:nvPr/>
      </p:nvGrpSpPr>
      <p:grpSpPr>
        <a:xfrm>
          <a:off x="0" y="0"/>
          <a:ext cx="0" cy="0"/>
          <a:chOff x="0" y="0"/>
          <a:chExt cx="0" cy="0"/>
        </a:xfrm>
      </p:grpSpPr>
      <p:grpSp>
        <p:nvGrpSpPr>
          <p:cNvPr id="896" name="Google Shape;896;p38"/>
          <p:cNvGrpSpPr/>
          <p:nvPr/>
        </p:nvGrpSpPr>
        <p:grpSpPr>
          <a:xfrm>
            <a:off x="6714243" y="3860093"/>
            <a:ext cx="2429755" cy="1286711"/>
            <a:chOff x="6714243" y="3860093"/>
            <a:chExt cx="2429755" cy="1286711"/>
          </a:xfrm>
        </p:grpSpPr>
        <p:sp>
          <p:nvSpPr>
            <p:cNvPr id="897" name="Google Shape;897;p38"/>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38"/>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38"/>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38"/>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38"/>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38"/>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38"/>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38"/>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38"/>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38"/>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38"/>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38"/>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09" name="Google Shape;909;p38"/>
          <p:cNvGrpSpPr/>
          <p:nvPr/>
        </p:nvGrpSpPr>
        <p:grpSpPr>
          <a:xfrm>
            <a:off x="892" y="-11"/>
            <a:ext cx="3037586" cy="2252645"/>
            <a:chOff x="892" y="-11"/>
            <a:chExt cx="3037586" cy="2252645"/>
          </a:xfrm>
        </p:grpSpPr>
        <p:sp>
          <p:nvSpPr>
            <p:cNvPr id="910" name="Google Shape;910;p3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3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3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3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38"/>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3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3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3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3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3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3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3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3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38"/>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38"/>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38"/>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3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3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38"/>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3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3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3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3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33" name="Google Shape;933;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547"/>
        <p:cNvGrpSpPr/>
        <p:nvPr/>
      </p:nvGrpSpPr>
      <p:grpSpPr>
        <a:xfrm>
          <a:off x="0" y="0"/>
          <a:ext cx="0" cy="0"/>
          <a:chOff x="0" y="0"/>
          <a:chExt cx="0" cy="0"/>
        </a:xfrm>
      </p:grpSpPr>
      <p:grpSp>
        <p:nvGrpSpPr>
          <p:cNvPr id="2548" name="Google Shape;2548;p75"/>
          <p:cNvGrpSpPr/>
          <p:nvPr/>
        </p:nvGrpSpPr>
        <p:grpSpPr>
          <a:xfrm>
            <a:off x="6714243" y="3860093"/>
            <a:ext cx="2429756" cy="1286711"/>
            <a:chOff x="6714243" y="3860093"/>
            <a:chExt cx="2429756" cy="1286711"/>
          </a:xfrm>
        </p:grpSpPr>
        <p:sp>
          <p:nvSpPr>
            <p:cNvPr id="2549" name="Google Shape;2549;p7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0" name="Google Shape;2550;p7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1" name="Google Shape;2551;p7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2" name="Google Shape;2552;p7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3" name="Google Shape;2553;p7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4" name="Google Shape;2554;p7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5" name="Google Shape;2555;p7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6" name="Google Shape;2556;p7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7" name="Google Shape;2557;p7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8" name="Google Shape;2558;p7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9" name="Google Shape;2559;p7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0" name="Google Shape;2560;p7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61" name="Google Shape;2561;p75"/>
          <p:cNvGrpSpPr/>
          <p:nvPr/>
        </p:nvGrpSpPr>
        <p:grpSpPr>
          <a:xfrm>
            <a:off x="892" y="-11"/>
            <a:ext cx="3037586" cy="2252645"/>
            <a:chOff x="892" y="-11"/>
            <a:chExt cx="3037586" cy="2252645"/>
          </a:xfrm>
        </p:grpSpPr>
        <p:sp>
          <p:nvSpPr>
            <p:cNvPr id="2562" name="Google Shape;2562;p7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3" name="Google Shape;2563;p7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4" name="Google Shape;2564;p7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5" name="Google Shape;2565;p7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6" name="Google Shape;2566;p7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7" name="Google Shape;2567;p7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8" name="Google Shape;2568;p7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9" name="Google Shape;2569;p7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0" name="Google Shape;2570;p7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1" name="Google Shape;2571;p7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2" name="Google Shape;2572;p7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3" name="Google Shape;2573;p7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4" name="Google Shape;2574;p7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5" name="Google Shape;2575;p7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6" name="Google Shape;2576;p7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7" name="Google Shape;2577;p7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8" name="Google Shape;2578;p7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9" name="Google Shape;2579;p7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0" name="Google Shape;2580;p7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1" name="Google Shape;2581;p7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2" name="Google Shape;2582;p7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3" name="Google Shape;2583;p7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4" name="Google Shape;2584;p7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85" name="Google Shape;2585;p7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586" name="Google Shape;2586;p75"/>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7" name="Google Shape;2587;p75"/>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8" name="Google Shape;2588;p75"/>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9" name="Google Shape;2589;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02783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bottom pattern">
  <p:cSld name="Blank bottom pattern">
    <p:spTree>
      <p:nvGrpSpPr>
        <p:cNvPr id="1" name="Shape 92"/>
        <p:cNvGrpSpPr/>
        <p:nvPr/>
      </p:nvGrpSpPr>
      <p:grpSpPr>
        <a:xfrm>
          <a:off x="0" y="0"/>
          <a:ext cx="0" cy="0"/>
          <a:chOff x="0" y="0"/>
          <a:chExt cx="0" cy="0"/>
        </a:xfrm>
      </p:grpSpPr>
      <p:grpSp>
        <p:nvGrpSpPr>
          <p:cNvPr id="93" name="Google Shape;93;p18"/>
          <p:cNvGrpSpPr/>
          <p:nvPr/>
        </p:nvGrpSpPr>
        <p:grpSpPr>
          <a:xfrm rot="10800000" flipH="1">
            <a:off x="900" y="3856776"/>
            <a:ext cx="9143992" cy="1286720"/>
            <a:chOff x="900" y="0"/>
            <a:chExt cx="9143992" cy="1286720"/>
          </a:xfrm>
        </p:grpSpPr>
        <p:sp>
          <p:nvSpPr>
            <p:cNvPr id="94" name="Google Shape;94;p18"/>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8"/>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8"/>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8"/>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8"/>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8"/>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8"/>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8"/>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8"/>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8"/>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8"/>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8"/>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8"/>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8"/>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8"/>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8"/>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8"/>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8"/>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8"/>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8"/>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8"/>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8"/>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8"/>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8"/>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8"/>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8"/>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8"/>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8"/>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8"/>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8"/>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8"/>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8"/>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8"/>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8"/>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8"/>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8"/>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8"/>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8"/>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8"/>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8"/>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8"/>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8"/>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8"/>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8"/>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8"/>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8"/>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8"/>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8"/>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2" name="Google Shape;142;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43"/>
        <p:cNvGrpSpPr/>
        <p:nvPr/>
      </p:nvGrpSpPr>
      <p:grpSpPr>
        <a:xfrm>
          <a:off x="0" y="0"/>
          <a:ext cx="0" cy="0"/>
          <a:chOff x="0" y="0"/>
          <a:chExt cx="0" cy="0"/>
        </a:xfrm>
      </p:grpSpPr>
      <p:grpSp>
        <p:nvGrpSpPr>
          <p:cNvPr id="144" name="Google Shape;144;p19"/>
          <p:cNvGrpSpPr/>
          <p:nvPr/>
        </p:nvGrpSpPr>
        <p:grpSpPr>
          <a:xfrm>
            <a:off x="6714243" y="3860093"/>
            <a:ext cx="2429755" cy="1286711"/>
            <a:chOff x="6714243" y="3860093"/>
            <a:chExt cx="2429755" cy="1286711"/>
          </a:xfrm>
        </p:grpSpPr>
        <p:sp>
          <p:nvSpPr>
            <p:cNvPr id="145" name="Google Shape;145;p19"/>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9"/>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9"/>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9"/>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9"/>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9"/>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9"/>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9"/>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19"/>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9"/>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9"/>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9"/>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7" name="Google Shape;157;p19"/>
          <p:cNvGrpSpPr/>
          <p:nvPr/>
        </p:nvGrpSpPr>
        <p:grpSpPr>
          <a:xfrm>
            <a:off x="892" y="-11"/>
            <a:ext cx="3037586" cy="2252645"/>
            <a:chOff x="892" y="-11"/>
            <a:chExt cx="3037586" cy="2252645"/>
          </a:xfrm>
        </p:grpSpPr>
        <p:sp>
          <p:nvSpPr>
            <p:cNvPr id="158" name="Google Shape;158;p1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1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1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1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9"/>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9"/>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9"/>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19"/>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9"/>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1" name="Google Shape;181;p19"/>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2" name="Google Shape;182;p19"/>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83" name="Google Shape;183;p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6" name="Google Shape;186;p20"/>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87" name="Google Shape;187;p20"/>
          <p:cNvSpPr txBox="1">
            <a:spLocks noGrp="1"/>
          </p:cNvSpPr>
          <p:nvPr>
            <p:ph type="dt" idx="10"/>
          </p:nvPr>
        </p:nvSpPr>
        <p:spPr>
          <a:xfrm>
            <a:off x="457200" y="4767267"/>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8" name="Google Shape;188;p20"/>
          <p:cNvSpPr txBox="1">
            <a:spLocks noGrp="1"/>
          </p:cNvSpPr>
          <p:nvPr>
            <p:ph type="ftr" idx="11"/>
          </p:nvPr>
        </p:nvSpPr>
        <p:spPr>
          <a:xfrm>
            <a:off x="3124200" y="4767267"/>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9" name="Google Shape;189;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190"/>
        <p:cNvGrpSpPr/>
        <p:nvPr/>
      </p:nvGrpSpPr>
      <p:grpSpPr>
        <a:xfrm>
          <a:off x="0" y="0"/>
          <a:ext cx="0" cy="0"/>
          <a:chOff x="0" y="0"/>
          <a:chExt cx="0" cy="0"/>
        </a:xfrm>
      </p:grpSpPr>
      <p:grpSp>
        <p:nvGrpSpPr>
          <p:cNvPr id="191" name="Google Shape;191;p21"/>
          <p:cNvGrpSpPr/>
          <p:nvPr/>
        </p:nvGrpSpPr>
        <p:grpSpPr>
          <a:xfrm>
            <a:off x="4894945" y="-11"/>
            <a:ext cx="4251603" cy="5146815"/>
            <a:chOff x="4894945" y="-11"/>
            <a:chExt cx="4251603" cy="5146815"/>
          </a:xfrm>
        </p:grpSpPr>
        <p:sp>
          <p:nvSpPr>
            <p:cNvPr id="192" name="Google Shape;192;p21"/>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21"/>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2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2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2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2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2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2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21"/>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21"/>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21"/>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2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2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21"/>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21"/>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1"/>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2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2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21"/>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2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1"/>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2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2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2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1"/>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2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21"/>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2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2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9" name="Google Shape;229;p21"/>
          <p:cNvGrpSpPr/>
          <p:nvPr/>
        </p:nvGrpSpPr>
        <p:grpSpPr>
          <a:xfrm>
            <a:off x="-6" y="-11"/>
            <a:ext cx="2429759" cy="1609289"/>
            <a:chOff x="608719" y="-11"/>
            <a:chExt cx="2429759" cy="1609289"/>
          </a:xfrm>
        </p:grpSpPr>
        <p:sp>
          <p:nvSpPr>
            <p:cNvPr id="230" name="Google Shape;230;p2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2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2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2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2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2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2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2" name="Google Shape;242;p21"/>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43" name="Google Shape;243;p21"/>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244" name="Google Shape;244;p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245" name="Google Shape;245;p2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Right type 1">
  <p:cSld name="Right type 1">
    <p:spTree>
      <p:nvGrpSpPr>
        <p:cNvPr id="1" name="Shape 246"/>
        <p:cNvGrpSpPr/>
        <p:nvPr/>
      </p:nvGrpSpPr>
      <p:grpSpPr>
        <a:xfrm>
          <a:off x="0" y="0"/>
          <a:ext cx="0" cy="0"/>
          <a:chOff x="0" y="0"/>
          <a:chExt cx="0" cy="0"/>
        </a:xfrm>
      </p:grpSpPr>
      <p:sp>
        <p:nvSpPr>
          <p:cNvPr id="247" name="Google Shape;247;p22"/>
          <p:cNvSpPr txBox="1">
            <a:spLocks noGrp="1"/>
          </p:cNvSpPr>
          <p:nvPr>
            <p:ph type="body" idx="1"/>
          </p:nvPr>
        </p:nvSpPr>
        <p:spPr>
          <a:xfrm>
            <a:off x="6545883" y="900144"/>
            <a:ext cx="2311981" cy="207425"/>
          </a:xfrm>
          <a:prstGeom prst="rect">
            <a:avLst/>
          </a:prstGeom>
          <a:noFill/>
          <a:ln>
            <a:noFill/>
          </a:ln>
        </p:spPr>
        <p:txBody>
          <a:bodyPr spcFirstLastPara="1" wrap="square" lIns="91425" tIns="91425" rIns="91425" bIns="91425" anchor="t" anchorCtr="0">
            <a:noAutofit/>
          </a:bodyPr>
          <a:lstStyle>
            <a:lvl1pPr marL="457200" marR="0" lvl="0" indent="-276225" algn="r">
              <a:lnSpc>
                <a:spcPct val="125000"/>
              </a:lnSpc>
              <a:spcBef>
                <a:spcPts val="113"/>
              </a:spcBef>
              <a:spcAft>
                <a:spcPts val="0"/>
              </a:spcAft>
              <a:buClr>
                <a:srgbClr val="616161"/>
              </a:buClr>
              <a:buSzPts val="750"/>
              <a:buFont typeface="Arial"/>
              <a:buChar char="•"/>
              <a:defRPr sz="563" b="0" i="0" u="none" strike="noStrike" cap="none">
                <a:solidFill>
                  <a:srgbClr val="616161"/>
                </a:solidFill>
                <a:latin typeface="PT Sans"/>
                <a:ea typeface="PT Sans"/>
                <a:cs typeface="PT Sans"/>
                <a:sym typeface="PT Sans"/>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48" name="Google Shape;248;p22"/>
          <p:cNvSpPr txBox="1">
            <a:spLocks noGrp="1"/>
          </p:cNvSpPr>
          <p:nvPr>
            <p:ph type="sldNum" idx="12"/>
          </p:nvPr>
        </p:nvSpPr>
        <p:spPr>
          <a:xfrm>
            <a:off x="8529413" y="4887588"/>
            <a:ext cx="354307" cy="201836"/>
          </a:xfrm>
          <a:prstGeom prst="rect">
            <a:avLst/>
          </a:prstGeom>
          <a:noFill/>
          <a:ln>
            <a:noFill/>
          </a:ln>
        </p:spPr>
        <p:txBody>
          <a:bodyPr spcFirstLastPara="1" wrap="square" lIns="181250" tIns="90650" rIns="181250" bIns="90650" anchor="ctr" anchorCtr="0">
            <a:noAutofit/>
          </a:bodyPr>
          <a:lstStyle>
            <a:lvl1pPr marL="0" marR="0" lvl="0"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1pPr>
            <a:lvl2pPr marL="0" marR="0" lvl="1"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2pPr>
            <a:lvl3pPr marL="0" marR="0" lvl="2"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3pPr>
            <a:lvl4pPr marL="0" marR="0" lvl="3"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4pPr>
            <a:lvl5pPr marL="0" marR="0" lvl="4"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5pPr>
            <a:lvl6pPr marL="0" marR="0" lvl="5"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6pPr>
            <a:lvl7pPr marL="0" marR="0" lvl="6"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7pPr>
            <a:lvl8pPr marL="0" marR="0" lvl="7"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8pPr>
            <a:lvl9pPr marL="0" marR="0" lvl="8"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9pPr>
          </a:lstStyle>
          <a:p>
            <a:pPr marL="0" lvl="0" indent="0" algn="ctr" rtl="0">
              <a:spcBef>
                <a:spcPts val="0"/>
              </a:spcBef>
              <a:spcAft>
                <a:spcPts val="0"/>
              </a:spcAft>
              <a:buNone/>
            </a:pPr>
            <a:fld id="{00000000-1234-1234-1234-123412341234}" type="slidenum">
              <a:rPr lang="en"/>
              <a:t>‹#›</a:t>
            </a:fld>
            <a:endParaRPr/>
          </a:p>
        </p:txBody>
      </p:sp>
      <p:sp>
        <p:nvSpPr>
          <p:cNvPr id="249" name="Google Shape;249;p22"/>
          <p:cNvSpPr txBox="1">
            <a:spLocks noGrp="1"/>
          </p:cNvSpPr>
          <p:nvPr>
            <p:ph type="body" idx="2"/>
          </p:nvPr>
        </p:nvSpPr>
        <p:spPr>
          <a:xfrm>
            <a:off x="267951" y="200885"/>
            <a:ext cx="8589912" cy="354985"/>
          </a:xfrm>
          <a:prstGeom prst="rect">
            <a:avLst/>
          </a:prstGeom>
          <a:noFill/>
          <a:ln>
            <a:noFill/>
          </a:ln>
        </p:spPr>
        <p:txBody>
          <a:bodyPr spcFirstLastPara="1" wrap="square" lIns="91425" tIns="91425" rIns="91425" bIns="91425" anchor="ctr" anchorCtr="0">
            <a:noAutofit/>
          </a:bodyPr>
          <a:lstStyle>
            <a:lvl1pPr marL="457200" marR="0" lvl="0" indent="-371475" algn="r">
              <a:lnSpc>
                <a:spcPct val="100000"/>
              </a:lnSpc>
              <a:spcBef>
                <a:spcPts val="338"/>
              </a:spcBef>
              <a:spcAft>
                <a:spcPts val="0"/>
              </a:spcAft>
              <a:buClr>
                <a:srgbClr val="444444"/>
              </a:buClr>
              <a:buSzPts val="2250"/>
              <a:buFont typeface="Arial"/>
              <a:buChar char="•"/>
              <a:defRPr sz="1687" b="0" i="0" u="none" strike="noStrike" cap="none">
                <a:solidFill>
                  <a:srgbClr val="444444"/>
                </a:solidFill>
                <a:latin typeface="Oswald"/>
                <a:ea typeface="Oswald"/>
                <a:cs typeface="Oswald"/>
                <a:sym typeface="Oswald"/>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250" name="Google Shape;250;p22"/>
          <p:cNvCxnSpPr/>
          <p:nvPr/>
        </p:nvCxnSpPr>
        <p:spPr>
          <a:xfrm>
            <a:off x="6545883" y="728006"/>
            <a:ext cx="2311981" cy="0"/>
          </a:xfrm>
          <a:prstGeom prst="straightConnector1">
            <a:avLst/>
          </a:prstGeom>
          <a:noFill/>
          <a:ln w="19050" cap="flat" cmpd="sng">
            <a:solidFill>
              <a:srgbClr val="CBD0D7"/>
            </a:solidFill>
            <a:prstDash val="solid"/>
            <a:round/>
            <a:headEnd type="none" w="sm" len="sm"/>
            <a:tailEnd type="none" w="sm" len="sm"/>
          </a:ln>
        </p:spPr>
      </p:cxnSp>
      <p:sp>
        <p:nvSpPr>
          <p:cNvPr id="251" name="Google Shape;251;p22"/>
          <p:cNvSpPr/>
          <p:nvPr/>
        </p:nvSpPr>
        <p:spPr>
          <a:xfrm>
            <a:off x="8085150" y="715858"/>
            <a:ext cx="772714" cy="24297"/>
          </a:xfrm>
          <a:prstGeom prst="rect">
            <a:avLst/>
          </a:prstGeom>
          <a:solidFill>
            <a:schemeClr val="accent1"/>
          </a:solid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nvGrpSpPr>
          <p:cNvPr id="252" name="Google Shape;252;p22"/>
          <p:cNvGrpSpPr/>
          <p:nvPr/>
        </p:nvGrpSpPr>
        <p:grpSpPr>
          <a:xfrm>
            <a:off x="8852495" y="4901389"/>
            <a:ext cx="174223" cy="174233"/>
            <a:chOff x="9447488" y="6048704"/>
            <a:chExt cx="1800000" cy="1800200"/>
          </a:xfrm>
        </p:grpSpPr>
        <p:sp>
          <p:nvSpPr>
            <p:cNvPr id="253" name="Google Shape;253;p22"/>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4" name="Google Shape;254;p22"/>
            <p:cNvSpPr/>
            <p:nvPr/>
          </p:nvSpPr>
          <p:spPr>
            <a:xfrm>
              <a:off x="10015172"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grpSp>
        <p:nvGrpSpPr>
          <p:cNvPr id="255" name="Google Shape;255;p22"/>
          <p:cNvGrpSpPr/>
          <p:nvPr/>
        </p:nvGrpSpPr>
        <p:grpSpPr>
          <a:xfrm>
            <a:off x="8386414" y="4901389"/>
            <a:ext cx="174223" cy="174233"/>
            <a:chOff x="9447488" y="6048704"/>
            <a:chExt cx="1800000" cy="1800200"/>
          </a:xfrm>
        </p:grpSpPr>
        <p:sp>
          <p:nvSpPr>
            <p:cNvPr id="256" name="Google Shape;256;p22"/>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7" name="Google Shape;257;p22"/>
            <p:cNvSpPr/>
            <p:nvPr/>
          </p:nvSpPr>
          <p:spPr>
            <a:xfrm flipH="1">
              <a:off x="9959826"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58"/>
        <p:cNvGrpSpPr/>
        <p:nvPr/>
      </p:nvGrpSpPr>
      <p:grpSpPr>
        <a:xfrm>
          <a:off x="0" y="0"/>
          <a:ext cx="0" cy="0"/>
          <a:chOff x="0" y="0"/>
          <a:chExt cx="0" cy="0"/>
        </a:xfrm>
      </p:grpSpPr>
      <p:grpSp>
        <p:nvGrpSpPr>
          <p:cNvPr id="259" name="Google Shape;259;p23"/>
          <p:cNvGrpSpPr/>
          <p:nvPr/>
        </p:nvGrpSpPr>
        <p:grpSpPr>
          <a:xfrm>
            <a:off x="892" y="-11"/>
            <a:ext cx="3037586" cy="2252645"/>
            <a:chOff x="892" y="-11"/>
            <a:chExt cx="3037586" cy="2252645"/>
          </a:xfrm>
        </p:grpSpPr>
        <p:sp>
          <p:nvSpPr>
            <p:cNvPr id="260" name="Google Shape;260;p23"/>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2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2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2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3"/>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2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23"/>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23"/>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2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2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23"/>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23"/>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2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23"/>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23"/>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23"/>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23"/>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2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23"/>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2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2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3" name="Google Shape;283;p23"/>
          <p:cNvGrpSpPr/>
          <p:nvPr/>
        </p:nvGrpSpPr>
        <p:grpSpPr>
          <a:xfrm>
            <a:off x="6714243" y="3860093"/>
            <a:ext cx="2429755" cy="1286711"/>
            <a:chOff x="6714243" y="3860093"/>
            <a:chExt cx="2429755" cy="1286711"/>
          </a:xfrm>
        </p:grpSpPr>
        <p:sp>
          <p:nvSpPr>
            <p:cNvPr id="284" name="Google Shape;284;p2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2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2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2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2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2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2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2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2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2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2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6" name="Google Shape;296;p23"/>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97" name="Google Shape;297;p23"/>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8" name="Google Shape;298;p23"/>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9" name="Google Shape;299;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0"/>
        <p:cNvGrpSpPr/>
        <p:nvPr/>
      </p:nvGrpSpPr>
      <p:grpSpPr>
        <a:xfrm>
          <a:off x="0" y="0"/>
          <a:ext cx="0" cy="0"/>
          <a:chOff x="0" y="0"/>
          <a:chExt cx="0" cy="0"/>
        </a:xfrm>
      </p:grpSpPr>
      <p:grpSp>
        <p:nvGrpSpPr>
          <p:cNvPr id="301" name="Google Shape;301;p24"/>
          <p:cNvGrpSpPr/>
          <p:nvPr/>
        </p:nvGrpSpPr>
        <p:grpSpPr>
          <a:xfrm>
            <a:off x="6714243" y="3860093"/>
            <a:ext cx="2429755" cy="1286711"/>
            <a:chOff x="6714243" y="3860093"/>
            <a:chExt cx="2429755" cy="1286711"/>
          </a:xfrm>
        </p:grpSpPr>
        <p:sp>
          <p:nvSpPr>
            <p:cNvPr id="302" name="Google Shape;302;p2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2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2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2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2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2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2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2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2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2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2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2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4" name="Google Shape;314;p24"/>
          <p:cNvGrpSpPr/>
          <p:nvPr/>
        </p:nvGrpSpPr>
        <p:grpSpPr>
          <a:xfrm>
            <a:off x="892" y="-11"/>
            <a:ext cx="3037586" cy="2252645"/>
            <a:chOff x="892" y="-11"/>
            <a:chExt cx="3037586" cy="2252645"/>
          </a:xfrm>
        </p:grpSpPr>
        <p:sp>
          <p:nvSpPr>
            <p:cNvPr id="315" name="Google Shape;315;p2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2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2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2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2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2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2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2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2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2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2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8" name="Google Shape;338;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9"/>
        <p:cNvGrpSpPr/>
        <p:nvPr/>
      </p:nvGrpSpPr>
      <p:grpSpPr>
        <a:xfrm>
          <a:off x="0" y="0"/>
          <a:ext cx="0" cy="0"/>
          <a:chOff x="0" y="0"/>
          <a:chExt cx="0" cy="0"/>
        </a:xfrm>
      </p:grpSpPr>
      <p:grpSp>
        <p:nvGrpSpPr>
          <p:cNvPr id="340" name="Google Shape;340;p25"/>
          <p:cNvGrpSpPr/>
          <p:nvPr/>
        </p:nvGrpSpPr>
        <p:grpSpPr>
          <a:xfrm rot="10800000" flipH="1">
            <a:off x="900" y="3856776"/>
            <a:ext cx="9143992" cy="1286720"/>
            <a:chOff x="900" y="0"/>
            <a:chExt cx="9143992" cy="1286720"/>
          </a:xfrm>
        </p:grpSpPr>
        <p:sp>
          <p:nvSpPr>
            <p:cNvPr id="341" name="Google Shape;341;p2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2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2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2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2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2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2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2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2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2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2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2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2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2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2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2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2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2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2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2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9" name="Google Shape;389;p25"/>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90" name="Google Shape;390;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7" name="Google Shape;7;p1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8" name="Google Shape;8;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429"/>
        <p:cNvGrpSpPr/>
        <p:nvPr/>
      </p:nvGrpSpPr>
      <p:grpSpPr>
        <a:xfrm>
          <a:off x="0" y="0"/>
          <a:ext cx="0" cy="0"/>
          <a:chOff x="0" y="0"/>
          <a:chExt cx="0" cy="0"/>
        </a:xfrm>
      </p:grpSpPr>
      <p:sp>
        <p:nvSpPr>
          <p:cNvPr id="430" name="Google Shape;430;p2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431" name="Google Shape;431;p2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432" name="Google Shape;432;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4" r:id="rId4"/>
    <p:sldLayoutId id="2147483666" r:id="rId5"/>
    <p:sldLayoutId id="2147483667" r:id="rId6"/>
    <p:sldLayoutId id="2147483668" r:id="rId7"/>
    <p:sldLayoutId id="2147483669" r:id="rId8"/>
    <p:sldLayoutId id="2147483670"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23_CFC3F5A6.xml"/><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18/10/relationships/comments" Target="../comments/modernComment_125_9DBC8165.xml"/><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6.png"/><Relationship Id="rId7"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hyperlink" Target="http://creativecommons.org/licenses/by-sa/3.0/ie/" TargetMode="Externa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hyperlink" Target="https://www.webwise.ie/ai-hub/"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hyperlink" Target="https://vimeo.com/503021673"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19.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vimeo.com/503021412" TargetMode="External"/><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3" name="Freeform 3"/>
          <p:cNvSpPr/>
          <p:nvPr/>
        </p:nvSpPr>
        <p:spPr>
          <a:xfrm rot="240586">
            <a:off x="-1337225" y="399185"/>
            <a:ext cx="3365890" cy="2057400"/>
          </a:xfrm>
          <a:custGeom>
            <a:avLst/>
            <a:gdLst/>
            <a:ahLst/>
            <a:cxnLst/>
            <a:rect l="l" t="t" r="r" b="b"/>
            <a:pathLst>
              <a:path w="6731779" h="4114800">
                <a:moveTo>
                  <a:pt x="0" y="0"/>
                </a:moveTo>
                <a:lnTo>
                  <a:pt x="6731779" y="0"/>
                </a:lnTo>
                <a:lnTo>
                  <a:pt x="673177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4" name="Freeform 4"/>
          <p:cNvSpPr/>
          <p:nvPr/>
        </p:nvSpPr>
        <p:spPr>
          <a:xfrm rot="21383083">
            <a:off x="7143420" y="3186580"/>
            <a:ext cx="2726740" cy="1792832"/>
          </a:xfrm>
          <a:custGeom>
            <a:avLst/>
            <a:gdLst/>
            <a:ahLst/>
            <a:cxnLst/>
            <a:rect l="l" t="t" r="r" b="b"/>
            <a:pathLst>
              <a:path w="5453480" h="3585663">
                <a:moveTo>
                  <a:pt x="0" y="0"/>
                </a:moveTo>
                <a:lnTo>
                  <a:pt x="5453480" y="0"/>
                </a:lnTo>
                <a:lnTo>
                  <a:pt x="5453480" y="3585664"/>
                </a:lnTo>
                <a:lnTo>
                  <a:pt x="0" y="35856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5" name="Freeform 5"/>
          <p:cNvSpPr/>
          <p:nvPr/>
        </p:nvSpPr>
        <p:spPr>
          <a:xfrm rot="21280724">
            <a:off x="7525155" y="394024"/>
            <a:ext cx="1252852" cy="1629725"/>
          </a:xfrm>
          <a:custGeom>
            <a:avLst/>
            <a:gdLst/>
            <a:ahLst/>
            <a:cxnLst/>
            <a:rect l="l" t="t" r="r" b="b"/>
            <a:pathLst>
              <a:path w="2505703" h="3259451">
                <a:moveTo>
                  <a:pt x="0" y="0"/>
                </a:moveTo>
                <a:lnTo>
                  <a:pt x="2505703" y="0"/>
                </a:lnTo>
                <a:lnTo>
                  <a:pt x="2505703" y="3259452"/>
                </a:lnTo>
                <a:lnTo>
                  <a:pt x="0" y="32594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6" name="Freeform 6"/>
          <p:cNvSpPr/>
          <p:nvPr/>
        </p:nvSpPr>
        <p:spPr>
          <a:xfrm rot="528754">
            <a:off x="603217" y="3288901"/>
            <a:ext cx="1228079" cy="1254743"/>
          </a:xfrm>
          <a:custGeom>
            <a:avLst/>
            <a:gdLst/>
            <a:ahLst/>
            <a:cxnLst/>
            <a:rect l="l" t="t" r="r" b="b"/>
            <a:pathLst>
              <a:path w="2456159" h="2509485">
                <a:moveTo>
                  <a:pt x="0" y="0"/>
                </a:moveTo>
                <a:lnTo>
                  <a:pt x="2456159" y="0"/>
                </a:lnTo>
                <a:lnTo>
                  <a:pt x="2456159" y="2509485"/>
                </a:lnTo>
                <a:lnTo>
                  <a:pt x="0" y="25094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7" name="Freeform 7"/>
          <p:cNvSpPr/>
          <p:nvPr/>
        </p:nvSpPr>
        <p:spPr>
          <a:xfrm>
            <a:off x="3337716" y="339440"/>
            <a:ext cx="2468568" cy="545806"/>
          </a:xfrm>
          <a:custGeom>
            <a:avLst/>
            <a:gdLst/>
            <a:ahLst/>
            <a:cxnLst/>
            <a:rect l="l" t="t" r="r" b="b"/>
            <a:pathLst>
              <a:path w="4937136" h="1091611">
                <a:moveTo>
                  <a:pt x="0" y="0"/>
                </a:moveTo>
                <a:lnTo>
                  <a:pt x="4937136" y="0"/>
                </a:lnTo>
                <a:lnTo>
                  <a:pt x="4937136" y="1091611"/>
                </a:lnTo>
                <a:lnTo>
                  <a:pt x="0" y="1091611"/>
                </a:lnTo>
                <a:lnTo>
                  <a:pt x="0" y="0"/>
                </a:lnTo>
                <a:close/>
              </a:path>
            </a:pathLst>
          </a:custGeom>
          <a:blipFill>
            <a:blip r:embed="rId12"/>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9" name="TextBox 9"/>
          <p:cNvSpPr txBox="1"/>
          <p:nvPr/>
        </p:nvSpPr>
        <p:spPr>
          <a:xfrm>
            <a:off x="1797281" y="1270285"/>
            <a:ext cx="5816949" cy="730160"/>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defTabSz="457223">
              <a:lnSpc>
                <a:spcPts val="6373"/>
              </a:lnSpc>
            </a:pPr>
            <a:r>
              <a:rPr lang="en-US" sz="3800" b="1" kern="1200" dirty="0">
                <a:solidFill>
                  <a:srgbClr val="243037"/>
                </a:solidFill>
                <a:latin typeface="Montserrat"/>
                <a:ea typeface="+mn-ea"/>
                <a:cs typeface="+mn-cs"/>
              </a:rPr>
              <a:t>SAFER INTERNET DAY</a:t>
            </a:r>
            <a:endParaRPr lang="en-US" sz="3800" b="1">
              <a:latin typeface="Montserrat"/>
              <a:ea typeface="+mn-ea"/>
              <a:cs typeface="+mn-cs"/>
            </a:endParaRPr>
          </a:p>
        </p:txBody>
      </p:sp>
      <p:sp>
        <p:nvSpPr>
          <p:cNvPr id="10" name="TextBox 10"/>
          <p:cNvSpPr txBox="1"/>
          <p:nvPr/>
        </p:nvSpPr>
        <p:spPr>
          <a:xfrm>
            <a:off x="1608780" y="2571750"/>
            <a:ext cx="6084459" cy="2616101"/>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defTabSz="457223">
              <a:lnSpc>
                <a:spcPts val="5113"/>
              </a:lnSpc>
              <a:buClrTx/>
            </a:pPr>
            <a:r>
              <a:rPr lang="en-US" sz="3600" b="1" kern="1200" dirty="0">
                <a:solidFill>
                  <a:srgbClr val="E3613D"/>
                </a:solidFill>
                <a:latin typeface="Montserrat"/>
                <a:ea typeface="+mn-ea"/>
                <a:cs typeface="+mn-cs"/>
              </a:rPr>
              <a:t>TECH IN OUR WORLD</a:t>
            </a:r>
          </a:p>
          <a:p>
            <a:pPr algn="ctr" defTabSz="457223">
              <a:lnSpc>
                <a:spcPts val="5113"/>
              </a:lnSpc>
              <a:buClrTx/>
            </a:pPr>
            <a:r>
              <a:rPr lang="en-US" sz="3600" b="1" kern="1200" dirty="0">
                <a:solidFill>
                  <a:srgbClr val="E3613D"/>
                </a:solidFill>
                <a:latin typeface="Montserrat"/>
                <a:ea typeface="+mn-ea"/>
                <a:cs typeface="+mn-cs"/>
              </a:rPr>
              <a:t>Post Primary </a:t>
            </a:r>
          </a:p>
          <a:p>
            <a:pPr algn="ctr" defTabSz="457223">
              <a:lnSpc>
                <a:spcPts val="5113"/>
              </a:lnSpc>
              <a:buClrTx/>
            </a:pPr>
            <a:endParaRPr lang="en-US" sz="3600" b="1" kern="1200" dirty="0">
              <a:solidFill>
                <a:srgbClr val="E3613D"/>
              </a:solidFill>
              <a:latin typeface="Montserrat"/>
              <a:ea typeface="+mn-ea"/>
              <a:cs typeface="+mn-cs"/>
            </a:endParaRPr>
          </a:p>
          <a:p>
            <a:pPr algn="ctr" defTabSz="457223">
              <a:lnSpc>
                <a:spcPts val="5113"/>
              </a:lnSpc>
              <a:buClrTx/>
            </a:pPr>
            <a:endParaRPr lang="en-US" sz="4250" kern="1200" dirty="0">
              <a:solidFill>
                <a:srgbClr val="E3613D"/>
              </a:solidFill>
              <a:latin typeface="Cy Grotesk Key Bold"/>
              <a:ea typeface="+mn-ea"/>
              <a:cs typeface="+mn-cs"/>
            </a:endParaRPr>
          </a:p>
        </p:txBody>
      </p:sp>
      <p:sp>
        <p:nvSpPr>
          <p:cNvPr id="14" name="Google Shape;941;p2">
            <a:extLst>
              <a:ext uri="{FF2B5EF4-FFF2-40B4-BE49-F238E27FC236}">
                <a16:creationId xmlns:a16="http://schemas.microsoft.com/office/drawing/2014/main" id="{E6C9D118-E0E9-9E60-CBA1-407E3E60E894}"/>
              </a:ext>
            </a:extLst>
          </p:cNvPr>
          <p:cNvSpPr/>
          <p:nvPr/>
        </p:nvSpPr>
        <p:spPr>
          <a:xfrm>
            <a:off x="2169921" y="4427157"/>
            <a:ext cx="4800229" cy="611240"/>
          </a:xfrm>
          <a:prstGeom prst="rect">
            <a:avLst/>
          </a:prstGeom>
          <a:solidFill>
            <a:srgbClr val="FFFFFF"/>
          </a:solid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2" name="Google Shape;945;p2" descr="A black background with blue text&#10;&#10;Description automatically generated">
            <a:extLst>
              <a:ext uri="{FF2B5EF4-FFF2-40B4-BE49-F238E27FC236}">
                <a16:creationId xmlns:a16="http://schemas.microsoft.com/office/drawing/2014/main" id="{8B7C48BA-1478-9D8F-310B-06030FA81166}"/>
              </a:ext>
            </a:extLst>
          </p:cNvPr>
          <p:cNvPicPr preferRelativeResize="0"/>
          <p:nvPr/>
        </p:nvPicPr>
        <p:blipFill>
          <a:blip r:embed="rId13">
            <a:alphaModFix/>
          </a:blip>
          <a:stretch>
            <a:fillRect/>
          </a:stretch>
        </p:blipFill>
        <p:spPr>
          <a:xfrm>
            <a:off x="2344834" y="4469960"/>
            <a:ext cx="1322995" cy="518450"/>
          </a:xfrm>
          <a:prstGeom prst="rect">
            <a:avLst/>
          </a:prstGeom>
          <a:noFill/>
          <a:ln>
            <a:noFill/>
          </a:ln>
        </p:spPr>
      </p:pic>
      <p:pic>
        <p:nvPicPr>
          <p:cNvPr id="16" name="Picture 15" descr="Blue text on a black background&#10;&#10;Description automatically generated">
            <a:extLst>
              <a:ext uri="{FF2B5EF4-FFF2-40B4-BE49-F238E27FC236}">
                <a16:creationId xmlns:a16="http://schemas.microsoft.com/office/drawing/2014/main" id="{D5D2AADF-7999-5E89-DA31-F95064F41377}"/>
              </a:ext>
            </a:extLst>
          </p:cNvPr>
          <p:cNvPicPr>
            <a:picLocks noChangeAspect="1"/>
          </p:cNvPicPr>
          <p:nvPr/>
        </p:nvPicPr>
        <p:blipFill>
          <a:blip r:embed="rId14"/>
          <a:stretch>
            <a:fillRect/>
          </a:stretch>
        </p:blipFill>
        <p:spPr>
          <a:xfrm>
            <a:off x="3823630" y="4535542"/>
            <a:ext cx="1772637" cy="388226"/>
          </a:xfrm>
          <a:prstGeom prst="rect">
            <a:avLst/>
          </a:prstGeom>
        </p:spPr>
      </p:pic>
      <p:pic>
        <p:nvPicPr>
          <p:cNvPr id="18" name="Google Shape;942;p2" descr="A cell phone with a globe and text&#10;&#10;Description automatically generated">
            <a:extLst>
              <a:ext uri="{FF2B5EF4-FFF2-40B4-BE49-F238E27FC236}">
                <a16:creationId xmlns:a16="http://schemas.microsoft.com/office/drawing/2014/main" id="{0C6E8D10-84B4-C712-B3EB-647C5D6A5FFB}"/>
              </a:ext>
            </a:extLst>
          </p:cNvPr>
          <p:cNvPicPr preferRelativeResize="0"/>
          <p:nvPr/>
        </p:nvPicPr>
        <p:blipFill rotWithShape="1">
          <a:blip r:embed="rId15">
            <a:alphaModFix/>
          </a:blip>
          <a:srcRect/>
          <a:stretch/>
        </p:blipFill>
        <p:spPr>
          <a:xfrm>
            <a:off x="5438040" y="4199984"/>
            <a:ext cx="1479000" cy="105676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1"/>
        <p:cNvGrpSpPr/>
        <p:nvPr/>
      </p:nvGrpSpPr>
      <p:grpSpPr>
        <a:xfrm>
          <a:off x="0" y="0"/>
          <a:ext cx="0" cy="0"/>
          <a:chOff x="0" y="0"/>
          <a:chExt cx="0" cy="0"/>
        </a:xfrm>
      </p:grpSpPr>
      <p:sp>
        <p:nvSpPr>
          <p:cNvPr id="2512" name="Google Shape;2512;gb957c2e4db_0_2185"/>
          <p:cNvSpPr txBox="1">
            <a:spLocks noGrp="1"/>
          </p:cNvSpPr>
          <p:nvPr>
            <p:ph type="title"/>
          </p:nvPr>
        </p:nvSpPr>
        <p:spPr>
          <a:xfrm>
            <a:off x="2375434" y="472030"/>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SzPts val="2400"/>
              <a:buNone/>
            </a:pPr>
            <a:r>
              <a:rPr lang="en" dirty="0">
                <a:solidFill>
                  <a:srgbClr val="00B0F0"/>
                </a:solidFill>
              </a:rPr>
              <a:t>Tech in Our World:</a:t>
            </a:r>
            <a:br>
              <a:rPr lang="en" dirty="0">
                <a:solidFill>
                  <a:srgbClr val="00B0F0"/>
                </a:solidFill>
              </a:rPr>
            </a:br>
            <a:r>
              <a:rPr lang="en" dirty="0">
                <a:solidFill>
                  <a:srgbClr val="00B0F0"/>
                </a:solidFill>
              </a:rPr>
              <a:t>Let’s </a:t>
            </a:r>
            <a:r>
              <a:rPr lang="en" dirty="0" err="1">
                <a:solidFill>
                  <a:srgbClr val="00B0F0"/>
                </a:solidFill>
              </a:rPr>
              <a:t>Recognise</a:t>
            </a:r>
            <a:endParaRPr dirty="0">
              <a:solidFill>
                <a:srgbClr val="00B0F0"/>
              </a:solidFill>
            </a:endParaRPr>
          </a:p>
        </p:txBody>
      </p:sp>
      <p:sp>
        <p:nvSpPr>
          <p:cNvPr id="2513" name="Google Shape;2513;gb957c2e4db_0_2185"/>
          <p:cNvSpPr txBox="1">
            <a:spLocks noGrp="1"/>
          </p:cNvSpPr>
          <p:nvPr>
            <p:ph type="body" idx="1"/>
          </p:nvPr>
        </p:nvSpPr>
        <p:spPr>
          <a:xfrm>
            <a:off x="4623825" y="1380011"/>
            <a:ext cx="4292952" cy="2893971"/>
          </a:xfrm>
          <a:prstGeom prst="rect">
            <a:avLst/>
          </a:prstGeom>
          <a:noFill/>
          <a:ln>
            <a:noFill/>
          </a:ln>
        </p:spPr>
        <p:txBody>
          <a:bodyPr spcFirstLastPara="1" wrap="square" lIns="91425" tIns="91425" rIns="91425" bIns="91425" anchor="t" anchorCtr="0">
            <a:noAutofit/>
          </a:bodyPr>
          <a:lstStyle/>
          <a:p>
            <a:pPr marL="127000" indent="0">
              <a:lnSpc>
                <a:spcPct val="115000"/>
              </a:lnSpc>
              <a:spcBef>
                <a:spcPts val="0"/>
              </a:spcBef>
              <a:buClr>
                <a:srgbClr val="000000"/>
              </a:buClr>
              <a:buSzPts val="1600"/>
              <a:buNone/>
            </a:pPr>
            <a:r>
              <a:rPr lang="en" sz="2000" dirty="0">
                <a:solidFill>
                  <a:schemeClr val="dk1"/>
                </a:solidFill>
                <a:ea typeface="Montserrat"/>
                <a:cs typeface="Montserrat"/>
                <a:sym typeface="Montserrat"/>
              </a:rPr>
              <a:t>Have you noticed that when you go online or login to social media you are presented with content, news, articles or ads that somehow know the things that you are interested in? </a:t>
            </a:r>
            <a:endParaRPr lang="en-US" sz="2000">
              <a:solidFill>
                <a:schemeClr val="dk1"/>
              </a:solidFill>
              <a:ea typeface="Montserrat"/>
              <a:cs typeface="Montserrat"/>
            </a:endParaRPr>
          </a:p>
          <a:p>
            <a:pPr marL="457200" lvl="0" indent="0" algn="just" rtl="0">
              <a:lnSpc>
                <a:spcPct val="115000"/>
              </a:lnSpc>
              <a:spcBef>
                <a:spcPts val="0"/>
              </a:spcBef>
              <a:spcAft>
                <a:spcPts val="0"/>
              </a:spcAft>
              <a:buSzPts val="2200"/>
              <a:buNone/>
            </a:pPr>
            <a:endParaRPr sz="2000" dirty="0">
              <a:solidFill>
                <a:schemeClr val="dk1"/>
              </a:solidFill>
              <a:ea typeface="Montserrat"/>
              <a:cs typeface="Montserrat"/>
            </a:endParaRPr>
          </a:p>
          <a:p>
            <a:pPr marL="127000" lvl="0" indent="0" algn="just" rtl="0">
              <a:lnSpc>
                <a:spcPct val="115000"/>
              </a:lnSpc>
              <a:spcBef>
                <a:spcPts val="0"/>
              </a:spcBef>
              <a:spcAft>
                <a:spcPts val="0"/>
              </a:spcAft>
              <a:buClr>
                <a:srgbClr val="000000"/>
              </a:buClr>
              <a:buSzPts val="1600"/>
              <a:buNone/>
            </a:pPr>
            <a:r>
              <a:rPr lang="en" sz="2000" dirty="0">
                <a:solidFill>
                  <a:schemeClr val="dk1"/>
                </a:solidFill>
                <a:ea typeface="Montserrat"/>
                <a:cs typeface="Montserrat"/>
                <a:sym typeface="Montserrat"/>
              </a:rPr>
              <a:t>Why do you think this ?</a:t>
            </a:r>
            <a:endParaRPr sz="2000" dirty="0">
              <a:solidFill>
                <a:schemeClr val="dk1"/>
              </a:solidFill>
              <a:ea typeface="Montserrat"/>
              <a:cs typeface="Montserrat"/>
            </a:endParaRPr>
          </a:p>
          <a:p>
            <a:pPr marL="457200" lvl="0" indent="0" algn="just" rtl="0">
              <a:lnSpc>
                <a:spcPct val="115000"/>
              </a:lnSpc>
              <a:spcBef>
                <a:spcPts val="0"/>
              </a:spcBef>
              <a:spcAft>
                <a:spcPts val="0"/>
              </a:spcAft>
              <a:buSzPts val="2200"/>
              <a:buNone/>
            </a:pPr>
            <a:endParaRPr sz="1600" dirty="0">
              <a:solidFill>
                <a:schemeClr val="dk1"/>
              </a:solidFill>
              <a:latin typeface="Montserrat"/>
              <a:ea typeface="Montserrat"/>
              <a:cs typeface="Montserrat"/>
              <a:sym typeface="Montserrat"/>
            </a:endParaRPr>
          </a:p>
          <a:p>
            <a:pPr marL="457200" marR="0" lvl="0" indent="0" algn="just" rtl="0">
              <a:lnSpc>
                <a:spcPct val="115000"/>
              </a:lnSpc>
              <a:spcBef>
                <a:spcPts val="0"/>
              </a:spcBef>
              <a:spcAft>
                <a:spcPts val="0"/>
              </a:spcAft>
              <a:buSzPts val="2200"/>
              <a:buNone/>
            </a:pPr>
            <a:endParaRPr sz="1600" b="1" dirty="0">
              <a:solidFill>
                <a:srgbClr val="000000"/>
              </a:solidFill>
              <a:latin typeface="Montserrat"/>
              <a:ea typeface="Montserrat"/>
              <a:cs typeface="Montserrat"/>
              <a:sym typeface="Montserrat"/>
            </a:endParaRPr>
          </a:p>
        </p:txBody>
      </p:sp>
      <p:sp>
        <p:nvSpPr>
          <p:cNvPr id="2514" name="Google Shape;2514;gb957c2e4db_0_218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10</a:t>
            </a:fld>
            <a:endParaRPr/>
          </a:p>
        </p:txBody>
      </p:sp>
      <p:pic>
        <p:nvPicPr>
          <p:cNvPr id="2515" name="Google Shape;2515;gb957c2e4db_0_218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6975" y="79150"/>
            <a:ext cx="2470898" cy="564879"/>
          </a:xfrm>
          <a:prstGeom prst="rect">
            <a:avLst/>
          </a:prstGeom>
          <a:noFill/>
          <a:ln>
            <a:noFill/>
          </a:ln>
        </p:spPr>
      </p:pic>
      <p:grpSp>
        <p:nvGrpSpPr>
          <p:cNvPr id="2516" name="Google Shape;2516;gb957c2e4db_0_2185"/>
          <p:cNvGrpSpPr/>
          <p:nvPr/>
        </p:nvGrpSpPr>
        <p:grpSpPr>
          <a:xfrm>
            <a:off x="164164" y="1376010"/>
            <a:ext cx="4459649" cy="3097340"/>
            <a:chOff x="531239" y="2245624"/>
            <a:chExt cx="4710234" cy="3525313"/>
          </a:xfrm>
        </p:grpSpPr>
        <p:pic>
          <p:nvPicPr>
            <p:cNvPr id="2517" name="Google Shape;2517;gb957c2e4db_0_2185"/>
            <p:cNvPicPr preferRelativeResize="0"/>
            <p:nvPr/>
          </p:nvPicPr>
          <p:blipFill rotWithShape="1">
            <a:blip r:embed="rId4">
              <a:alphaModFix/>
            </a:blip>
            <a:srcRect/>
            <a:stretch/>
          </p:blipFill>
          <p:spPr>
            <a:xfrm rot="5400000">
              <a:off x="1123699" y="1653164"/>
              <a:ext cx="3525313" cy="4710234"/>
            </a:xfrm>
            <a:prstGeom prst="rect">
              <a:avLst/>
            </a:prstGeom>
            <a:noFill/>
            <a:ln>
              <a:noFill/>
            </a:ln>
          </p:spPr>
        </p:pic>
        <p:sp>
          <p:nvSpPr>
            <p:cNvPr id="2518" name="Google Shape;2518;gb957c2e4db_0_2185"/>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pic>
        <p:nvPicPr>
          <p:cNvPr id="2519" name="Google Shape;2519;gb957c2e4db_0_2185"/>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11714" y="1670619"/>
            <a:ext cx="3560686" cy="249110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sp>
        <p:nvSpPr>
          <p:cNvPr id="2503" name="Google Shape;2503;gb957c2e4db_0_1693"/>
          <p:cNvSpPr txBox="1">
            <a:spLocks noGrp="1"/>
          </p:cNvSpPr>
          <p:nvPr>
            <p:ph type="title"/>
          </p:nvPr>
        </p:nvSpPr>
        <p:spPr>
          <a:xfrm>
            <a:off x="2101075" y="423116"/>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Clr>
                <a:schemeClr val="dk1"/>
              </a:buClr>
              <a:buSzPts val="1100"/>
              <a:buFont typeface="Arial"/>
              <a:buNone/>
            </a:pPr>
            <a:r>
              <a:rPr lang="en" dirty="0">
                <a:solidFill>
                  <a:srgbClr val="00B0F0"/>
                </a:solidFill>
              </a:rPr>
              <a:t>Tech in Our World:</a:t>
            </a:r>
            <a:br>
              <a:rPr lang="en" dirty="0"/>
            </a:br>
            <a:r>
              <a:rPr lang="en" dirty="0">
                <a:solidFill>
                  <a:srgbClr val="00B0F0"/>
                </a:solidFill>
              </a:rPr>
              <a:t>The Influence of Online Algorithms</a:t>
            </a:r>
            <a:endParaRPr lang="en-US">
              <a:solidFill>
                <a:srgbClr val="00B0F0"/>
              </a:solidFill>
            </a:endParaRPr>
          </a:p>
        </p:txBody>
      </p:sp>
      <p:sp>
        <p:nvSpPr>
          <p:cNvPr id="2504" name="Google Shape;2504;gb957c2e4db_0_1693"/>
          <p:cNvSpPr txBox="1">
            <a:spLocks noGrp="1"/>
          </p:cNvSpPr>
          <p:nvPr>
            <p:ph type="body" idx="1"/>
          </p:nvPr>
        </p:nvSpPr>
        <p:spPr>
          <a:xfrm>
            <a:off x="1645920" y="989289"/>
            <a:ext cx="6910855" cy="2902500"/>
          </a:xfrm>
          <a:prstGeom prst="rect">
            <a:avLst/>
          </a:prstGeom>
          <a:noFill/>
          <a:ln>
            <a:noFill/>
          </a:ln>
        </p:spPr>
        <p:txBody>
          <a:bodyPr spcFirstLastPara="1" wrap="square" lIns="91425" tIns="91425" rIns="91425" bIns="91425" anchor="t" anchorCtr="0">
            <a:noAutofit/>
          </a:bodyPr>
          <a:lstStyle/>
          <a:p>
            <a:pPr marL="133350" lvl="0" indent="0" algn="l" rtl="0">
              <a:lnSpc>
                <a:spcPct val="115000"/>
              </a:lnSpc>
              <a:spcBef>
                <a:spcPts val="0"/>
              </a:spcBef>
              <a:spcAft>
                <a:spcPts val="0"/>
              </a:spcAft>
              <a:buClr>
                <a:srgbClr val="383838"/>
              </a:buClr>
              <a:buSzPts val="1500"/>
              <a:buNone/>
            </a:pPr>
            <a:endParaRPr lang="en" sz="1600" dirty="0">
              <a:solidFill>
                <a:srgbClr val="383838"/>
              </a:solidFill>
              <a:ea typeface="Montserrat"/>
              <a:cs typeface="Montserrat"/>
            </a:endParaRPr>
          </a:p>
          <a:p>
            <a:pPr marL="457200" lvl="0" indent="-323850" algn="l" rtl="0">
              <a:lnSpc>
                <a:spcPct val="115000"/>
              </a:lnSpc>
              <a:spcBef>
                <a:spcPts val="0"/>
              </a:spcBef>
              <a:spcAft>
                <a:spcPts val="0"/>
              </a:spcAft>
              <a:buClr>
                <a:srgbClr val="383838"/>
              </a:buClr>
              <a:buSzPts val="1500"/>
              <a:buFont typeface="Montserrat"/>
              <a:buChar char="➔"/>
            </a:pPr>
            <a:r>
              <a:rPr lang="en" sz="1600" dirty="0">
                <a:solidFill>
                  <a:srgbClr val="383838"/>
                </a:solidFill>
                <a:ea typeface="Montserrat"/>
                <a:cs typeface="Montserrat"/>
                <a:sym typeface="Montserrat"/>
              </a:rPr>
              <a:t>Algorithms are complex mathematical formulas working in the background of the websites/apps we use which help </a:t>
            </a:r>
            <a:r>
              <a:rPr lang="en" sz="1600" b="1" dirty="0">
                <a:solidFill>
                  <a:srgbClr val="383838"/>
                </a:solidFill>
                <a:ea typeface="Montserrat"/>
                <a:cs typeface="Montserrat"/>
                <a:sym typeface="Montserrat"/>
              </a:rPr>
              <a:t>determine what content is presented to us</a:t>
            </a:r>
            <a:r>
              <a:rPr lang="en" sz="1600" dirty="0">
                <a:solidFill>
                  <a:srgbClr val="383838"/>
                </a:solidFill>
                <a:ea typeface="Montserrat"/>
                <a:cs typeface="Montserrat"/>
                <a:sym typeface="Montserrat"/>
              </a:rPr>
              <a:t> online e.g. in your newsfeed or search results.</a:t>
            </a:r>
            <a:endParaRPr sz="1600">
              <a:solidFill>
                <a:srgbClr val="383838"/>
              </a:solidFill>
              <a:ea typeface="Montserrat"/>
              <a:cs typeface="Montserrat"/>
            </a:endParaRPr>
          </a:p>
          <a:p>
            <a:pPr marL="457200" lvl="0" indent="0" algn="l" rtl="0">
              <a:lnSpc>
                <a:spcPct val="115000"/>
              </a:lnSpc>
              <a:spcBef>
                <a:spcPts val="0"/>
              </a:spcBef>
              <a:spcAft>
                <a:spcPts val="0"/>
              </a:spcAft>
              <a:buSzPts val="2200"/>
              <a:buNone/>
            </a:pPr>
            <a:endParaRPr sz="1600" dirty="0">
              <a:solidFill>
                <a:srgbClr val="383838"/>
              </a:solidFill>
              <a:ea typeface="Montserrat"/>
              <a:cs typeface="Montserrat"/>
            </a:endParaRPr>
          </a:p>
          <a:p>
            <a:pPr marL="457200" lvl="0" indent="-323850" algn="l" rtl="0">
              <a:lnSpc>
                <a:spcPct val="115000"/>
              </a:lnSpc>
              <a:spcBef>
                <a:spcPts val="0"/>
              </a:spcBef>
              <a:spcAft>
                <a:spcPts val="0"/>
              </a:spcAft>
              <a:buClr>
                <a:srgbClr val="383838"/>
              </a:buClr>
              <a:buSzPts val="1500"/>
              <a:buFont typeface="Montserrat"/>
              <a:buChar char="➔"/>
            </a:pPr>
            <a:r>
              <a:rPr lang="en" sz="1600" dirty="0">
                <a:solidFill>
                  <a:srgbClr val="383838"/>
                </a:solidFill>
                <a:ea typeface="Montserrat"/>
                <a:cs typeface="Montserrat"/>
                <a:sym typeface="Montserrat"/>
              </a:rPr>
              <a:t>What we see on our online news feeds is determined by the algorithm of the particular platform we are using.</a:t>
            </a:r>
            <a:endParaRPr sz="1600">
              <a:solidFill>
                <a:srgbClr val="383838"/>
              </a:solidFill>
              <a:ea typeface="Montserrat"/>
              <a:cs typeface="Montserrat"/>
            </a:endParaRPr>
          </a:p>
          <a:p>
            <a:pPr marL="457200" lvl="0" indent="0" algn="l" rtl="0">
              <a:lnSpc>
                <a:spcPct val="115000"/>
              </a:lnSpc>
              <a:spcBef>
                <a:spcPts val="0"/>
              </a:spcBef>
              <a:spcAft>
                <a:spcPts val="0"/>
              </a:spcAft>
              <a:buSzPts val="2200"/>
              <a:buNone/>
            </a:pPr>
            <a:endParaRPr sz="1600" dirty="0">
              <a:solidFill>
                <a:srgbClr val="383838"/>
              </a:solidFill>
              <a:ea typeface="Montserrat"/>
              <a:cs typeface="Montserrat"/>
            </a:endParaRPr>
          </a:p>
          <a:p>
            <a:pPr marL="457200" lvl="0" indent="-323850" algn="l" rtl="0">
              <a:lnSpc>
                <a:spcPct val="115000"/>
              </a:lnSpc>
              <a:spcBef>
                <a:spcPts val="0"/>
              </a:spcBef>
              <a:spcAft>
                <a:spcPts val="0"/>
              </a:spcAft>
              <a:buClr>
                <a:srgbClr val="383838"/>
              </a:buClr>
              <a:buSzPts val="1500"/>
              <a:buFont typeface="Montserrat"/>
              <a:buChar char="➔"/>
            </a:pPr>
            <a:r>
              <a:rPr lang="en" sz="1600" dirty="0">
                <a:solidFill>
                  <a:srgbClr val="383838"/>
                </a:solidFill>
                <a:ea typeface="Montserrat"/>
                <a:cs typeface="Montserrat"/>
                <a:sym typeface="Montserrat"/>
              </a:rPr>
              <a:t>Social media platforms highlight content that they believe we will like, because it is </a:t>
            </a:r>
            <a:r>
              <a:rPr lang="en" sz="1600" b="1" dirty="0">
                <a:solidFill>
                  <a:srgbClr val="383838"/>
                </a:solidFill>
                <a:ea typeface="Montserrat"/>
                <a:cs typeface="Montserrat"/>
                <a:sym typeface="Montserrat"/>
              </a:rPr>
              <a:t>popular or because you are being advertised to</a:t>
            </a:r>
            <a:r>
              <a:rPr lang="en" sz="1600" dirty="0">
                <a:solidFill>
                  <a:srgbClr val="383838"/>
                </a:solidFill>
                <a:ea typeface="Montserrat"/>
                <a:cs typeface="Montserrat"/>
                <a:sym typeface="Montserrat"/>
              </a:rPr>
              <a:t>.</a:t>
            </a:r>
            <a:endParaRPr sz="1600" dirty="0">
              <a:solidFill>
                <a:srgbClr val="383838"/>
              </a:solidFill>
              <a:ea typeface="Montserrat"/>
              <a:cs typeface="Montserrat"/>
              <a:sym typeface="Montserrat"/>
            </a:endParaRPr>
          </a:p>
          <a:p>
            <a:pPr marL="457200" lvl="0" indent="0" algn="l" rtl="0">
              <a:lnSpc>
                <a:spcPct val="115000"/>
              </a:lnSpc>
              <a:spcBef>
                <a:spcPts val="0"/>
              </a:spcBef>
              <a:spcAft>
                <a:spcPts val="0"/>
              </a:spcAft>
              <a:buSzPts val="2200"/>
              <a:buNone/>
            </a:pPr>
            <a:endParaRPr sz="1500" b="1" dirty="0">
              <a:solidFill>
                <a:srgbClr val="383838"/>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800" b="1" dirty="0">
              <a:solidFill>
                <a:srgbClr val="383838"/>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1600" b="1" dirty="0">
              <a:solidFill>
                <a:srgbClr val="383838"/>
              </a:solidFill>
              <a:latin typeface="Montserrat"/>
              <a:ea typeface="Montserrat"/>
              <a:cs typeface="Montserrat"/>
              <a:sym typeface="Montserrat"/>
            </a:endParaRPr>
          </a:p>
        </p:txBody>
      </p:sp>
      <p:sp>
        <p:nvSpPr>
          <p:cNvPr id="2505" name="Google Shape;2505;gb957c2e4db_0_169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11</a:t>
            </a:fld>
            <a:endParaRPr/>
          </a:p>
        </p:txBody>
      </p:sp>
      <p:pic>
        <p:nvPicPr>
          <p:cNvPr id="2506" name="Google Shape;2506;gb957c2e4db_0_169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6975" y="79150"/>
            <a:ext cx="2470898" cy="564879"/>
          </a:xfrm>
          <a:prstGeom prst="rect">
            <a:avLst/>
          </a:prstGeom>
          <a:noFill/>
          <a:ln>
            <a:noFill/>
          </a:ln>
        </p:spPr>
      </p:pic>
      <p:pic>
        <p:nvPicPr>
          <p:cNvPr id="2507" name="Google Shape;2507;gb957c2e4db_0_1693"/>
          <p:cNvPicPr preferRelativeResize="0"/>
          <p:nvPr/>
        </p:nvPicPr>
        <p:blipFill rotWithShape="1">
          <a:blip r:embed="rId4">
            <a:alphaModFix/>
          </a:blip>
          <a:srcRect/>
          <a:stretch/>
        </p:blipFill>
        <p:spPr>
          <a:xfrm>
            <a:off x="397452" y="2582350"/>
            <a:ext cx="695675" cy="655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3"/>
        <p:cNvGrpSpPr/>
        <p:nvPr/>
      </p:nvGrpSpPr>
      <p:grpSpPr>
        <a:xfrm>
          <a:off x="0" y="0"/>
          <a:ext cx="0" cy="0"/>
          <a:chOff x="0" y="0"/>
          <a:chExt cx="0" cy="0"/>
        </a:xfrm>
      </p:grpSpPr>
      <p:sp>
        <p:nvSpPr>
          <p:cNvPr id="2524" name="Google Shape;2524;gbca36e6e33_0_1188"/>
          <p:cNvSpPr txBox="1">
            <a:spLocks noGrp="1"/>
          </p:cNvSpPr>
          <p:nvPr>
            <p:ph type="title"/>
          </p:nvPr>
        </p:nvSpPr>
        <p:spPr>
          <a:xfrm>
            <a:off x="2324600" y="37877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SzPts val="2400"/>
              <a:buNone/>
            </a:pPr>
            <a:r>
              <a:rPr lang="en" dirty="0">
                <a:solidFill>
                  <a:srgbClr val="00B0F0"/>
                </a:solidFill>
              </a:rPr>
              <a:t>Tech in Our World:</a:t>
            </a:r>
            <a:br>
              <a:rPr lang="en" dirty="0"/>
            </a:br>
            <a:r>
              <a:rPr lang="en" dirty="0">
                <a:solidFill>
                  <a:srgbClr val="00B0F0"/>
                </a:solidFill>
              </a:rPr>
              <a:t>The Influence of Algorithms</a:t>
            </a:r>
            <a:endParaRPr lang="en-US">
              <a:solidFill>
                <a:srgbClr val="00B0F0"/>
              </a:solidFill>
            </a:endParaRPr>
          </a:p>
        </p:txBody>
      </p:sp>
      <p:sp>
        <p:nvSpPr>
          <p:cNvPr id="2525" name="Google Shape;2525;gbca36e6e33_0_1188"/>
          <p:cNvSpPr txBox="1">
            <a:spLocks noGrp="1"/>
          </p:cNvSpPr>
          <p:nvPr>
            <p:ph type="body" idx="1"/>
          </p:nvPr>
        </p:nvSpPr>
        <p:spPr>
          <a:xfrm>
            <a:off x="622739" y="1181399"/>
            <a:ext cx="8157390" cy="3418226"/>
          </a:xfrm>
          <a:prstGeom prst="rect">
            <a:avLst/>
          </a:prstGeom>
          <a:solidFill>
            <a:schemeClr val="lt1"/>
          </a:solidFill>
          <a:ln>
            <a:noFill/>
          </a:ln>
        </p:spPr>
        <p:txBody>
          <a:bodyPr spcFirstLastPara="1" wrap="square" lIns="91425" tIns="91425" rIns="91425" bIns="91425" anchor="t" anchorCtr="0">
            <a:noAutofit/>
          </a:bodyPr>
          <a:lstStyle/>
          <a:p>
            <a:pPr indent="-323850">
              <a:lnSpc>
                <a:spcPct val="115000"/>
              </a:lnSpc>
              <a:spcBef>
                <a:spcPts val="0"/>
              </a:spcBef>
              <a:buClr>
                <a:srgbClr val="000000"/>
              </a:buClr>
              <a:buSzPts val="1500"/>
              <a:buFont typeface="Montserrat"/>
              <a:buChar char="➔"/>
            </a:pPr>
            <a:r>
              <a:rPr lang="en" sz="1600" b="1" dirty="0">
                <a:solidFill>
                  <a:srgbClr val="000000"/>
                </a:solidFill>
                <a:ea typeface="Montserrat"/>
                <a:cs typeface="Montserrat"/>
                <a:sym typeface="Montserrat"/>
              </a:rPr>
              <a:t>The results </a:t>
            </a:r>
            <a:r>
              <a:rPr lang="en" sz="1600" dirty="0">
                <a:solidFill>
                  <a:srgbClr val="000000"/>
                </a:solidFill>
                <a:ea typeface="Montserrat"/>
                <a:cs typeface="Montserrat"/>
                <a:sym typeface="Montserrat"/>
              </a:rPr>
              <a:t>that we are presented with are likely to</a:t>
            </a:r>
            <a:r>
              <a:rPr lang="en" sz="1600" b="1" dirty="0">
                <a:solidFill>
                  <a:srgbClr val="000000"/>
                </a:solidFill>
                <a:ea typeface="Montserrat"/>
                <a:cs typeface="Montserrat"/>
                <a:sym typeface="Montserrat"/>
              </a:rPr>
              <a:t> reflect the likes and interests that our browsing history and personal data suggests we would like to see more of</a:t>
            </a:r>
            <a:r>
              <a:rPr lang="en" sz="1600" dirty="0">
                <a:solidFill>
                  <a:srgbClr val="000000"/>
                </a:solidFill>
                <a:ea typeface="Montserrat"/>
                <a:cs typeface="Montserrat"/>
                <a:sym typeface="Montserrat"/>
              </a:rPr>
              <a:t> – after all, online platforms want you to use their site and to stay for as long as possible. </a:t>
            </a:r>
            <a:endParaRPr lang="en" sz="1600">
              <a:solidFill>
                <a:srgbClr val="000000"/>
              </a:solidFill>
              <a:ea typeface="Montserrat"/>
              <a:cs typeface="Montserrat"/>
            </a:endParaRPr>
          </a:p>
          <a:p>
            <a:pPr marL="457200" lvl="0" indent="-323850" algn="l" rtl="0">
              <a:lnSpc>
                <a:spcPct val="115000"/>
              </a:lnSpc>
              <a:spcBef>
                <a:spcPts val="0"/>
              </a:spcBef>
              <a:spcAft>
                <a:spcPts val="0"/>
              </a:spcAft>
              <a:buClr>
                <a:srgbClr val="000000"/>
              </a:buClr>
              <a:buSzPts val="1500"/>
              <a:buFont typeface="Montserrat"/>
              <a:buChar char="➔"/>
            </a:pPr>
            <a:endParaRPr sz="1600" dirty="0">
              <a:solidFill>
                <a:srgbClr val="000000"/>
              </a:solidFill>
              <a:ea typeface="Montserrat"/>
              <a:cs typeface="Montserrat"/>
            </a:endParaRPr>
          </a:p>
          <a:p>
            <a:pPr indent="-323850">
              <a:lnSpc>
                <a:spcPct val="115000"/>
              </a:lnSpc>
              <a:spcBef>
                <a:spcPts val="0"/>
              </a:spcBef>
              <a:buClr>
                <a:srgbClr val="000000"/>
              </a:buClr>
              <a:buSzPts val="1500"/>
              <a:buFont typeface="Montserrat"/>
              <a:buChar char="➔"/>
            </a:pPr>
            <a:r>
              <a:rPr lang="en" sz="1600" dirty="0">
                <a:solidFill>
                  <a:srgbClr val="000000"/>
                </a:solidFill>
                <a:ea typeface="Montserrat"/>
                <a:cs typeface="Montserrat"/>
                <a:sym typeface="Montserrat"/>
              </a:rPr>
              <a:t>It is important to be aware that the content being pushed to your newsfeed is </a:t>
            </a:r>
            <a:r>
              <a:rPr lang="en" sz="1600" b="1" dirty="0">
                <a:solidFill>
                  <a:srgbClr val="000000"/>
                </a:solidFill>
                <a:ea typeface="Montserrat"/>
                <a:cs typeface="Montserrat"/>
                <a:sym typeface="Montserrat"/>
              </a:rPr>
              <a:t>filtered and tailored</a:t>
            </a:r>
            <a:r>
              <a:rPr lang="en" sz="1600" dirty="0">
                <a:solidFill>
                  <a:srgbClr val="000000"/>
                </a:solidFill>
                <a:ea typeface="Montserrat"/>
                <a:cs typeface="Montserrat"/>
                <a:sym typeface="Montserrat"/>
              </a:rPr>
              <a:t> by what a social media network or online platform believes that </a:t>
            </a:r>
            <a:r>
              <a:rPr lang="en" sz="1600" b="1" dirty="0">
                <a:solidFill>
                  <a:srgbClr val="000000"/>
                </a:solidFill>
                <a:ea typeface="Montserrat"/>
                <a:cs typeface="Montserrat"/>
                <a:sym typeface="Montserrat"/>
              </a:rPr>
              <a:t>you are interested in, or would like you to become interested in. </a:t>
            </a:r>
            <a:endParaRPr lang="en" sz="1600" b="1">
              <a:solidFill>
                <a:srgbClr val="000000"/>
              </a:solidFill>
              <a:ea typeface="Montserrat"/>
              <a:cs typeface="Montserrat"/>
            </a:endParaRPr>
          </a:p>
          <a:p>
            <a:pPr marL="457200" lvl="0" indent="-323850" algn="l" rtl="0">
              <a:lnSpc>
                <a:spcPct val="115000"/>
              </a:lnSpc>
              <a:spcBef>
                <a:spcPts val="0"/>
              </a:spcBef>
              <a:spcAft>
                <a:spcPts val="0"/>
              </a:spcAft>
              <a:buClr>
                <a:srgbClr val="000000"/>
              </a:buClr>
              <a:buSzPts val="1500"/>
              <a:buFont typeface="Montserrat"/>
              <a:buChar char="➔"/>
            </a:pPr>
            <a:endParaRPr sz="1600" b="1" dirty="0">
              <a:solidFill>
                <a:srgbClr val="000000"/>
              </a:solidFill>
              <a:ea typeface="Montserrat"/>
              <a:cs typeface="Montserrat"/>
            </a:endParaRPr>
          </a:p>
          <a:p>
            <a:pPr indent="-323850">
              <a:lnSpc>
                <a:spcPct val="115000"/>
              </a:lnSpc>
              <a:spcBef>
                <a:spcPts val="0"/>
              </a:spcBef>
              <a:buClr>
                <a:schemeClr val="dk1"/>
              </a:buClr>
              <a:buSzPts val="1500"/>
              <a:buFont typeface="Montserrat"/>
              <a:buChar char="➔"/>
            </a:pPr>
            <a:r>
              <a:rPr lang="en" sz="1600" dirty="0">
                <a:solidFill>
                  <a:schemeClr val="dk1"/>
                </a:solidFill>
                <a:ea typeface="Montserrat"/>
                <a:cs typeface="Montserrat"/>
                <a:sym typeface="Montserrat"/>
              </a:rPr>
              <a:t>Different users who use the exact same search terms or scroll through the same social media platform are likely to</a:t>
            </a:r>
            <a:r>
              <a:rPr lang="en" sz="1600" b="1" dirty="0">
                <a:solidFill>
                  <a:schemeClr val="dk1"/>
                </a:solidFill>
                <a:ea typeface="Montserrat"/>
                <a:cs typeface="Montserrat"/>
                <a:sym typeface="Montserrat"/>
              </a:rPr>
              <a:t> see different content. </a:t>
            </a:r>
            <a:endParaRPr lang="en" sz="1600" b="1" dirty="0">
              <a:solidFill>
                <a:schemeClr val="dk1"/>
              </a:solidFill>
              <a:ea typeface="Montserrat"/>
              <a:cs typeface="Montserrat"/>
            </a:endParaRPr>
          </a:p>
        </p:txBody>
      </p:sp>
      <p:sp>
        <p:nvSpPr>
          <p:cNvPr id="2526" name="Google Shape;2526;gbca36e6e33_0_118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12</a:t>
            </a:fld>
            <a:endParaRPr/>
          </a:p>
        </p:txBody>
      </p:sp>
      <p:pic>
        <p:nvPicPr>
          <p:cNvPr id="2527" name="Google Shape;2527;gbca36e6e33_0_118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6975" y="79150"/>
            <a:ext cx="2470898" cy="56487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3"/>
        <p:cNvGrpSpPr/>
        <p:nvPr/>
      </p:nvGrpSpPr>
      <p:grpSpPr>
        <a:xfrm>
          <a:off x="0" y="0"/>
          <a:ext cx="0" cy="0"/>
          <a:chOff x="0" y="0"/>
          <a:chExt cx="0" cy="0"/>
        </a:xfrm>
      </p:grpSpPr>
      <p:sp>
        <p:nvSpPr>
          <p:cNvPr id="2524" name="Google Shape;2524;gbca36e6e33_0_1188"/>
          <p:cNvSpPr txBox="1">
            <a:spLocks noGrp="1"/>
          </p:cNvSpPr>
          <p:nvPr>
            <p:ph type="title"/>
          </p:nvPr>
        </p:nvSpPr>
        <p:spPr>
          <a:xfrm>
            <a:off x="2324600" y="37877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SzPts val="2400"/>
              <a:buNone/>
            </a:pPr>
            <a:r>
              <a:rPr lang="en" dirty="0">
                <a:solidFill>
                  <a:srgbClr val="00B0F0"/>
                </a:solidFill>
              </a:rPr>
              <a:t>Tech in Our World:</a:t>
            </a:r>
            <a:br>
              <a:rPr lang="en" dirty="0"/>
            </a:br>
            <a:r>
              <a:rPr lang="en" dirty="0">
                <a:solidFill>
                  <a:srgbClr val="00B0F0"/>
                </a:solidFill>
              </a:rPr>
              <a:t>The Influence of Algorithms</a:t>
            </a:r>
            <a:endParaRPr lang="en-US">
              <a:solidFill>
                <a:srgbClr val="00B0F0"/>
              </a:solidFill>
            </a:endParaRPr>
          </a:p>
        </p:txBody>
      </p:sp>
      <p:sp>
        <p:nvSpPr>
          <p:cNvPr id="2525" name="Google Shape;2525;gbca36e6e33_0_1188"/>
          <p:cNvSpPr txBox="1">
            <a:spLocks noGrp="1"/>
          </p:cNvSpPr>
          <p:nvPr>
            <p:ph type="body" idx="1"/>
          </p:nvPr>
        </p:nvSpPr>
        <p:spPr>
          <a:xfrm>
            <a:off x="4643666" y="1181399"/>
            <a:ext cx="3913118" cy="3418226"/>
          </a:xfrm>
          <a:prstGeom prst="rect">
            <a:avLst/>
          </a:prstGeom>
          <a:solidFill>
            <a:schemeClr val="lt1"/>
          </a:solidFill>
          <a:ln>
            <a:noFill/>
          </a:ln>
        </p:spPr>
        <p:txBody>
          <a:bodyPr spcFirstLastPara="1" wrap="square" lIns="91425" tIns="91425" rIns="91425" bIns="91425" anchor="t" anchorCtr="0">
            <a:noAutofit/>
          </a:bodyPr>
          <a:lstStyle/>
          <a:p>
            <a:pPr algn="ctr" rtl="0" fontAlgn="base"/>
            <a:endParaRPr lang="en-IE" sz="1400" b="0" i="0" dirty="0">
              <a:solidFill>
                <a:srgbClr val="000000"/>
              </a:solidFill>
              <a:effectLst/>
              <a:latin typeface="Segoe UI" panose="020B0502040204020203" pitchFamily="34" charset="0"/>
            </a:endParaRPr>
          </a:p>
          <a:p>
            <a:pPr marL="88900" indent="0" rtl="0" fontAlgn="base">
              <a:buNone/>
            </a:pPr>
            <a:r>
              <a:rPr lang="en-IE" sz="2000" i="0" u="none" strike="noStrike" dirty="0">
                <a:solidFill>
                  <a:schemeClr val="tx1"/>
                </a:solidFill>
                <a:effectLst/>
                <a:latin typeface="Montserrat"/>
              </a:rPr>
              <a:t>List </a:t>
            </a:r>
            <a:r>
              <a:rPr lang="en-IE" sz="2000" b="1" i="0" u="none" strike="noStrike" dirty="0">
                <a:solidFill>
                  <a:schemeClr val="tx1"/>
                </a:solidFill>
                <a:effectLst/>
                <a:latin typeface="Montserrat"/>
              </a:rPr>
              <a:t>one benefit</a:t>
            </a:r>
            <a:r>
              <a:rPr lang="en-IE" sz="2000" i="0" u="none" strike="noStrike" dirty="0">
                <a:solidFill>
                  <a:schemeClr val="tx1"/>
                </a:solidFill>
                <a:effectLst/>
                <a:latin typeface="Montserrat"/>
              </a:rPr>
              <a:t> and </a:t>
            </a:r>
            <a:r>
              <a:rPr lang="en-IE" sz="2000" b="1" i="0" u="none" strike="noStrike" dirty="0">
                <a:solidFill>
                  <a:schemeClr val="tx1"/>
                </a:solidFill>
                <a:effectLst/>
                <a:latin typeface="Montserrat"/>
              </a:rPr>
              <a:t>one downside</a:t>
            </a:r>
            <a:r>
              <a:rPr lang="en-IE" sz="2000" i="0" u="none" strike="noStrike" dirty="0">
                <a:solidFill>
                  <a:schemeClr val="tx1"/>
                </a:solidFill>
                <a:effectLst/>
                <a:latin typeface="Montserrat"/>
              </a:rPr>
              <a:t> for how companies use </a:t>
            </a:r>
            <a:r>
              <a:rPr lang="en-US" sz="2000" dirty="0">
                <a:solidFill>
                  <a:schemeClr val="tx1"/>
                </a:solidFill>
                <a:latin typeface="Montserrat"/>
              </a:rPr>
              <a:t>a</a:t>
            </a:r>
            <a:r>
              <a:rPr lang="en-US" sz="2000" i="0" u="none" strike="noStrike" dirty="0">
                <a:solidFill>
                  <a:schemeClr val="tx1"/>
                </a:solidFill>
                <a:effectLst/>
                <a:latin typeface="Montserrat"/>
              </a:rPr>
              <a:t>lgorithms to influence and tailor your online experiences?</a:t>
            </a:r>
            <a:endParaRPr lang="en-US" sz="2000" i="0" dirty="0">
              <a:solidFill>
                <a:schemeClr val="tx1"/>
              </a:solidFill>
              <a:effectLst/>
              <a:latin typeface="Montserrat"/>
            </a:endParaRPr>
          </a:p>
          <a:p>
            <a:pPr marL="457200" lvl="0" indent="-323850" algn="l" rtl="0">
              <a:lnSpc>
                <a:spcPct val="115000"/>
              </a:lnSpc>
              <a:spcBef>
                <a:spcPts val="0"/>
              </a:spcBef>
              <a:spcAft>
                <a:spcPts val="0"/>
              </a:spcAft>
              <a:buClr>
                <a:schemeClr val="dk1"/>
              </a:buClr>
              <a:buSzPts val="1500"/>
              <a:buFont typeface="Montserrat"/>
              <a:buChar char="➔"/>
            </a:pPr>
            <a:endParaRPr lang="en-IE" sz="800" b="1" dirty="0">
              <a:solidFill>
                <a:srgbClr val="000000"/>
              </a:solidFill>
              <a:latin typeface="Montserrat"/>
              <a:ea typeface="Montserrat"/>
              <a:cs typeface="Montserrat"/>
              <a:sym typeface="Montserrat"/>
            </a:endParaRPr>
          </a:p>
        </p:txBody>
      </p:sp>
      <p:sp>
        <p:nvSpPr>
          <p:cNvPr id="2526" name="Google Shape;2526;gbca36e6e33_0_118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13</a:t>
            </a:fld>
            <a:endParaRPr/>
          </a:p>
        </p:txBody>
      </p:sp>
      <p:pic>
        <p:nvPicPr>
          <p:cNvPr id="2527" name="Google Shape;2527;gbca36e6e33_0_118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6975" y="79150"/>
            <a:ext cx="2470898" cy="564879"/>
          </a:xfrm>
          <a:prstGeom prst="rect">
            <a:avLst/>
          </a:prstGeom>
          <a:noFill/>
          <a:ln>
            <a:noFill/>
          </a:ln>
        </p:spPr>
      </p:pic>
      <p:pic>
        <p:nvPicPr>
          <p:cNvPr id="2" name="Picture 1" descr="A group of people standing together&#10;&#10;Description automatically generated">
            <a:extLst>
              <a:ext uri="{FF2B5EF4-FFF2-40B4-BE49-F238E27FC236}">
                <a16:creationId xmlns:a16="http://schemas.microsoft.com/office/drawing/2014/main" id="{7D6B52AC-E5E9-117D-4972-25792D391294}"/>
              </a:ext>
            </a:extLst>
          </p:cNvPr>
          <p:cNvPicPr>
            <a:picLocks noChangeAspect="1"/>
          </p:cNvPicPr>
          <p:nvPr/>
        </p:nvPicPr>
        <p:blipFill>
          <a:blip r:embed="rId4"/>
          <a:stretch>
            <a:fillRect/>
          </a:stretch>
        </p:blipFill>
        <p:spPr>
          <a:xfrm>
            <a:off x="216776" y="1397280"/>
            <a:ext cx="4217276" cy="2348941"/>
          </a:xfrm>
          <a:prstGeom prst="rect">
            <a:avLst/>
          </a:prstGeom>
          <a:ln w="57150">
            <a:solidFill>
              <a:schemeClr val="tx1"/>
            </a:solidFill>
          </a:ln>
        </p:spPr>
      </p:pic>
    </p:spTree>
    <p:extLst>
      <p:ext uri="{BB962C8B-B14F-4D97-AF65-F5344CB8AC3E}">
        <p14:creationId xmlns:p14="http://schemas.microsoft.com/office/powerpoint/2010/main" val="3389362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4930-E1CE-6665-B9C8-69BE36EE3BD8}"/>
              </a:ext>
            </a:extLst>
          </p:cNvPr>
          <p:cNvSpPr>
            <a:spLocks noGrp="1"/>
          </p:cNvSpPr>
          <p:nvPr>
            <p:ph type="title"/>
          </p:nvPr>
        </p:nvSpPr>
        <p:spPr>
          <a:xfrm>
            <a:off x="2211214" y="377878"/>
            <a:ext cx="6455700" cy="668100"/>
          </a:xfrm>
        </p:spPr>
        <p:txBody>
          <a:bodyPr/>
          <a:lstStyle/>
          <a:p>
            <a:pPr algn="r"/>
            <a:r>
              <a:rPr lang="en-US" sz="2400" b="1" dirty="0">
                <a:solidFill>
                  <a:srgbClr val="00B0F0"/>
                </a:solidFill>
                <a:ea typeface="Helvetica Neue Condensed Black" panose="02000503000000020004" pitchFamily="2" charset="0"/>
                <a:cs typeface="Helvetica Neue Condensed Black" panose="02000503000000020004" pitchFamily="2" charset="0"/>
              </a:rPr>
              <a:t>Tech in Our World</a:t>
            </a:r>
            <a:r>
              <a:rPr lang="en-US" dirty="0">
                <a:solidFill>
                  <a:srgbClr val="00B0F0"/>
                </a:solidFill>
                <a:ea typeface="Helvetica Neue Condensed Black" panose="02000503000000020004" pitchFamily="2" charset="0"/>
                <a:cs typeface="Helvetica Neue Condensed Black" panose="02000503000000020004" pitchFamily="2" charset="0"/>
              </a:rPr>
              <a:t>:</a:t>
            </a:r>
            <a:br>
              <a:rPr lang="en-US" dirty="0">
                <a:latin typeface="Montserrat" pitchFamily="2" charset="77"/>
                <a:ea typeface="Helvetica Neue Condensed Black" panose="02000503000000020004" pitchFamily="2" charset="0"/>
                <a:cs typeface="Helvetica Neue Condensed Black" panose="02000503000000020004" pitchFamily="2" charset="0"/>
              </a:rPr>
            </a:br>
            <a:r>
              <a:rPr lang="en-US" dirty="0">
                <a:solidFill>
                  <a:srgbClr val="00B0F0"/>
                </a:solidFill>
                <a:ea typeface="Helvetica Neue Condensed Black" panose="02000503000000020004" pitchFamily="2" charset="0"/>
                <a:cs typeface="Helvetica Neue Condensed Black" panose="02000503000000020004" pitchFamily="2" charset="0"/>
              </a:rPr>
              <a:t>Time to Reset</a:t>
            </a:r>
            <a:endParaRPr lang="en-US" b="1" dirty="0">
              <a:solidFill>
                <a:srgbClr val="00B0F0"/>
              </a:solidFill>
              <a:ea typeface="Helvetica Neue Condensed Black" panose="02000503000000020004" pitchFamily="2" charset="0"/>
              <a:cs typeface="Helvetica Neue Condensed Black" panose="02000503000000020004" pitchFamily="2" charset="0"/>
            </a:endParaRPr>
          </a:p>
        </p:txBody>
      </p:sp>
      <p:sp>
        <p:nvSpPr>
          <p:cNvPr id="9" name="Text Placeholder 8">
            <a:extLst>
              <a:ext uri="{FF2B5EF4-FFF2-40B4-BE49-F238E27FC236}">
                <a16:creationId xmlns:a16="http://schemas.microsoft.com/office/drawing/2014/main" id="{00F35180-9E06-1785-4C1D-8EF97ECF77CC}"/>
              </a:ext>
            </a:extLst>
          </p:cNvPr>
          <p:cNvSpPr>
            <a:spLocks noGrp="1"/>
          </p:cNvSpPr>
          <p:nvPr>
            <p:ph type="body" idx="1"/>
          </p:nvPr>
        </p:nvSpPr>
        <p:spPr>
          <a:xfrm>
            <a:off x="2476676" y="1049898"/>
            <a:ext cx="6434375" cy="3857843"/>
          </a:xfrm>
          <a:solidFill>
            <a:schemeClr val="bg1"/>
          </a:solidFill>
        </p:spPr>
        <p:txBody>
          <a:bodyPr/>
          <a:lstStyle/>
          <a:p>
            <a:pPr marL="88900" indent="0">
              <a:buNone/>
            </a:pPr>
            <a:r>
              <a:rPr lang="en-GB" sz="1800" b="1" i="0" dirty="0">
                <a:solidFill>
                  <a:srgbClr val="000000"/>
                </a:solidFill>
                <a:effectLst/>
                <a:latin typeface="Montserrat"/>
              </a:rPr>
              <a:t>Top Tips </a:t>
            </a:r>
            <a:r>
              <a:rPr lang="en-GB" sz="1800" b="1" dirty="0">
                <a:solidFill>
                  <a:srgbClr val="000000"/>
                </a:solidFill>
                <a:latin typeface="Montserrat"/>
              </a:rPr>
              <a:t>for a Digital Reset</a:t>
            </a:r>
            <a:endParaRPr lang="en-GB" sz="1800" b="1" i="0" dirty="0">
              <a:solidFill>
                <a:srgbClr val="000000"/>
              </a:solidFill>
              <a:effectLst/>
              <a:latin typeface="Montserrat" pitchFamily="2" charset="77"/>
            </a:endParaRPr>
          </a:p>
          <a:p>
            <a:pPr marL="431800" indent="-342900">
              <a:buFont typeface="+mj-lt"/>
              <a:buAutoNum type="arabicPeriod"/>
            </a:pPr>
            <a:r>
              <a:rPr lang="en-GB" sz="1400" i="0" dirty="0">
                <a:solidFill>
                  <a:schemeClr val="tx1"/>
                </a:solidFill>
                <a:effectLst/>
              </a:rPr>
              <a:t>Manage your time online using App Timers</a:t>
            </a:r>
            <a:r>
              <a:rPr lang="en-GB" sz="1400" dirty="0">
                <a:solidFill>
                  <a:schemeClr val="tx1"/>
                </a:solidFill>
              </a:rPr>
              <a:t>.</a:t>
            </a:r>
            <a:endParaRPr lang="en-GB" sz="1400" i="0" dirty="0">
              <a:solidFill>
                <a:schemeClr val="tx1"/>
              </a:solidFill>
              <a:effectLst/>
            </a:endParaRPr>
          </a:p>
          <a:p>
            <a:pPr marL="431800" indent="-342900">
              <a:buFont typeface="Montserrat Light"/>
              <a:buAutoNum type="arabicPeriod"/>
            </a:pPr>
            <a:r>
              <a:rPr lang="en-GB" sz="1400" dirty="0">
                <a:solidFill>
                  <a:schemeClr val="tx1"/>
                </a:solidFill>
              </a:rPr>
              <a:t>Take back control over your newsfeeds and algorithms - review accounts you follow and build a positive newsfeed that reflects your interests.</a:t>
            </a:r>
          </a:p>
          <a:p>
            <a:pPr marL="431800" indent="-342900">
              <a:buAutoNum type="arabicPeriod"/>
            </a:pPr>
            <a:r>
              <a:rPr lang="en-GB" sz="1400" i="0" dirty="0">
                <a:solidFill>
                  <a:schemeClr val="tx1"/>
                </a:solidFill>
                <a:effectLst/>
              </a:rPr>
              <a:t>Regularly Review and Clear Your Data on social media apps</a:t>
            </a:r>
            <a:r>
              <a:rPr lang="en-GB" sz="1400" dirty="0">
                <a:solidFill>
                  <a:schemeClr val="tx1"/>
                </a:solidFill>
              </a:rPr>
              <a:t>.</a:t>
            </a:r>
            <a:r>
              <a:rPr lang="en-GB" sz="1400" i="0" dirty="0">
                <a:solidFill>
                  <a:schemeClr val="tx1"/>
                </a:solidFill>
                <a:effectLst/>
              </a:rPr>
              <a:t> </a:t>
            </a:r>
            <a:endParaRPr lang="en-GB" sz="1400" dirty="0">
              <a:solidFill>
                <a:schemeClr val="tx1"/>
              </a:solidFill>
            </a:endParaRPr>
          </a:p>
          <a:p>
            <a:pPr marL="431800" indent="-342900">
              <a:buAutoNum type="arabicPeriod"/>
            </a:pPr>
            <a:r>
              <a:rPr lang="en-GB" sz="1400" dirty="0">
                <a:solidFill>
                  <a:schemeClr val="tx1"/>
                </a:solidFill>
              </a:rPr>
              <a:t>Take a step back. It's hard to switch off when our devices are by our side at all times. Try switching off by keeping your devices in another room at night time or while watching tv. </a:t>
            </a:r>
          </a:p>
          <a:p>
            <a:pPr marL="431800" indent="-342900">
              <a:buAutoNum type="arabicPeriod"/>
            </a:pPr>
            <a:r>
              <a:rPr lang="en-GB" sz="1400" dirty="0">
                <a:solidFill>
                  <a:schemeClr val="tx1"/>
                </a:solidFill>
              </a:rPr>
              <a:t>Help bring in new perspectives and avoid echo chambers by clearing your browser history.</a:t>
            </a:r>
          </a:p>
          <a:p>
            <a:pPr marL="431800" indent="-342900">
              <a:buFont typeface="Arial"/>
              <a:buAutoNum type="arabicPeriod"/>
            </a:pPr>
            <a:r>
              <a:rPr lang="en-GB" sz="1400" i="0" dirty="0">
                <a:solidFill>
                  <a:schemeClr val="tx1"/>
                </a:solidFill>
                <a:effectLst/>
              </a:rPr>
              <a:t>Review Your Location Footprint &amp; remove unnecessary sharing</a:t>
            </a:r>
            <a:r>
              <a:rPr lang="en-GB" sz="1400" dirty="0">
                <a:solidFill>
                  <a:schemeClr val="tx1"/>
                </a:solidFill>
              </a:rPr>
              <a:t>.</a:t>
            </a:r>
          </a:p>
          <a:p>
            <a:pPr marL="431800" indent="-342900">
              <a:buFont typeface="+mj-lt"/>
              <a:buAutoNum type="arabicPeriod"/>
            </a:pPr>
            <a:r>
              <a:rPr lang="en-GB" sz="1400" dirty="0">
                <a:solidFill>
                  <a:schemeClr val="tx1"/>
                </a:solidFill>
              </a:rPr>
              <a:t>Review Apps on your phone and delete any you don’t need or use.</a:t>
            </a:r>
          </a:p>
        </p:txBody>
      </p:sp>
      <p:pic>
        <p:nvPicPr>
          <p:cNvPr id="4" name="Google Shape;1106;g18a8b24d554_0_445">
            <a:extLst>
              <a:ext uri="{FF2B5EF4-FFF2-40B4-BE49-F238E27FC236}">
                <a16:creationId xmlns:a16="http://schemas.microsoft.com/office/drawing/2014/main" id="{48318FE7-7D76-B05D-1A77-BF37081B1978}"/>
              </a:ext>
            </a:extLst>
          </p:cNvPr>
          <p:cNvPicPr preferRelativeResize="0"/>
          <p:nvPr/>
        </p:nvPicPr>
        <p:blipFill rotWithShape="1">
          <a:blip r:embed="rId4">
            <a:alphaModFix/>
          </a:blip>
          <a:srcRect/>
          <a:stretch/>
        </p:blipFill>
        <p:spPr>
          <a:xfrm>
            <a:off x="181424" y="110101"/>
            <a:ext cx="2432675" cy="537875"/>
          </a:xfrm>
          <a:prstGeom prst="rect">
            <a:avLst/>
          </a:prstGeom>
          <a:noFill/>
          <a:ln>
            <a:noFill/>
          </a:ln>
        </p:spPr>
      </p:pic>
      <p:pic>
        <p:nvPicPr>
          <p:cNvPr id="5" name="Google Shape;1105;g18a8b24d554_0_445">
            <a:extLst>
              <a:ext uri="{FF2B5EF4-FFF2-40B4-BE49-F238E27FC236}">
                <a16:creationId xmlns:a16="http://schemas.microsoft.com/office/drawing/2014/main" id="{985274AF-1B0E-63C5-09B3-48709891DC47}"/>
              </a:ext>
            </a:extLst>
          </p:cNvPr>
          <p:cNvPicPr preferRelativeResize="0"/>
          <p:nvPr/>
        </p:nvPicPr>
        <p:blipFill rotWithShape="1">
          <a:blip r:embed="rId5">
            <a:alphaModFix/>
          </a:blip>
          <a:srcRect/>
          <a:stretch/>
        </p:blipFill>
        <p:spPr>
          <a:xfrm>
            <a:off x="2791526" y="-239841"/>
            <a:ext cx="2002529" cy="1430826"/>
          </a:xfrm>
          <a:prstGeom prst="rect">
            <a:avLst/>
          </a:prstGeom>
          <a:noFill/>
          <a:ln>
            <a:noFill/>
          </a:ln>
        </p:spPr>
      </p:pic>
      <p:pic>
        <p:nvPicPr>
          <p:cNvPr id="8" name="Google Shape;2517;gb957c2e4db_0_2185" descr="A black rectangular device with a black screen&#10;&#10;Description automatically generated">
            <a:extLst>
              <a:ext uri="{FF2B5EF4-FFF2-40B4-BE49-F238E27FC236}">
                <a16:creationId xmlns:a16="http://schemas.microsoft.com/office/drawing/2014/main" id="{E6DBE289-7ABC-B3ED-858A-E6910D33B832}"/>
              </a:ext>
            </a:extLst>
          </p:cNvPr>
          <p:cNvPicPr preferRelativeResize="0"/>
          <p:nvPr/>
        </p:nvPicPr>
        <p:blipFill rotWithShape="1">
          <a:blip r:embed="rId6">
            <a:alphaModFix/>
          </a:blip>
          <a:srcRect/>
          <a:stretch/>
        </p:blipFill>
        <p:spPr>
          <a:xfrm rot="10800000">
            <a:off x="96552" y="1045978"/>
            <a:ext cx="2380124" cy="3684436"/>
          </a:xfrm>
          <a:prstGeom prst="rect">
            <a:avLst/>
          </a:prstGeom>
          <a:noFill/>
          <a:ln>
            <a:noFill/>
          </a:ln>
        </p:spPr>
      </p:pic>
      <p:pic>
        <p:nvPicPr>
          <p:cNvPr id="10" name="Picture 9" descr="A group of women taking a selfie&#10;&#10;Description automatically generated">
            <a:extLst>
              <a:ext uri="{FF2B5EF4-FFF2-40B4-BE49-F238E27FC236}">
                <a16:creationId xmlns:a16="http://schemas.microsoft.com/office/drawing/2014/main" id="{C9A6DBDF-6382-03B8-A2C6-2E261CE362AF}"/>
              </a:ext>
            </a:extLst>
          </p:cNvPr>
          <p:cNvPicPr>
            <a:picLocks noChangeAspect="1"/>
          </p:cNvPicPr>
          <p:nvPr/>
        </p:nvPicPr>
        <p:blipFill>
          <a:blip r:embed="rId7"/>
          <a:stretch>
            <a:fillRect/>
          </a:stretch>
        </p:blipFill>
        <p:spPr>
          <a:xfrm>
            <a:off x="389948" y="1345146"/>
            <a:ext cx="1771879" cy="3086100"/>
          </a:xfrm>
          <a:prstGeom prst="rect">
            <a:avLst/>
          </a:prstGeom>
        </p:spPr>
      </p:pic>
    </p:spTree>
    <p:extLst>
      <p:ext uri="{BB962C8B-B14F-4D97-AF65-F5344CB8AC3E}">
        <p14:creationId xmlns:p14="http://schemas.microsoft.com/office/powerpoint/2010/main" val="3485726118"/>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4930-E1CE-6665-B9C8-69BE36EE3BD8}"/>
              </a:ext>
            </a:extLst>
          </p:cNvPr>
          <p:cNvSpPr>
            <a:spLocks noGrp="1"/>
          </p:cNvSpPr>
          <p:nvPr>
            <p:ph type="title"/>
          </p:nvPr>
        </p:nvSpPr>
        <p:spPr>
          <a:xfrm>
            <a:off x="2240233" y="417367"/>
            <a:ext cx="6455700" cy="668100"/>
          </a:xfrm>
        </p:spPr>
        <p:txBody>
          <a:bodyPr/>
          <a:lstStyle/>
          <a:p>
            <a:pPr algn="r"/>
            <a:r>
              <a:rPr lang="en-US" sz="2400" b="1" dirty="0">
                <a:solidFill>
                  <a:srgbClr val="00B0F0"/>
                </a:solidFill>
                <a:ea typeface="Helvetica Neue Condensed Black" panose="02000503000000020004" pitchFamily="2" charset="0"/>
                <a:cs typeface="Helvetica Neue Condensed Black" panose="02000503000000020004" pitchFamily="2" charset="0"/>
              </a:rPr>
              <a:t>Tech in Our World</a:t>
            </a:r>
            <a:r>
              <a:rPr lang="en-US" dirty="0">
                <a:solidFill>
                  <a:srgbClr val="00B0F0"/>
                </a:solidFill>
                <a:ea typeface="Helvetica Neue Condensed Black" panose="02000503000000020004" pitchFamily="2" charset="0"/>
                <a:cs typeface="Helvetica Neue Condensed Black" panose="02000503000000020004" pitchFamily="2" charset="0"/>
              </a:rPr>
              <a:t>:</a:t>
            </a:r>
            <a:br>
              <a:rPr lang="en-US" sz="2400" b="1" dirty="0">
                <a:latin typeface="Montserrat" pitchFamily="2" charset="77"/>
                <a:ea typeface="Helvetica Neue Condensed Black" panose="02000503000000020004" pitchFamily="2" charset="0"/>
                <a:cs typeface="Helvetica Neue Condensed Black" panose="02000503000000020004" pitchFamily="2" charset="0"/>
              </a:rPr>
            </a:br>
            <a:r>
              <a:rPr lang="en-US" dirty="0">
                <a:solidFill>
                  <a:srgbClr val="00B0F0"/>
                </a:solidFill>
                <a:ea typeface="Helvetica Neue Condensed Black" panose="02000503000000020004" pitchFamily="2" charset="0"/>
                <a:cs typeface="Helvetica Neue Condensed Black" panose="02000503000000020004" pitchFamily="2" charset="0"/>
              </a:rPr>
              <a:t>Time to Reset</a:t>
            </a:r>
            <a:endParaRPr lang="en-US" sz="1600" b="1" dirty="0">
              <a:solidFill>
                <a:srgbClr val="00B0F0"/>
              </a:solidFill>
              <a:ea typeface="Helvetica Neue Condensed Black" panose="02000503000000020004" pitchFamily="2" charset="0"/>
              <a:cs typeface="Helvetica Neue Condensed Black" panose="02000503000000020004" pitchFamily="2" charset="0"/>
            </a:endParaRPr>
          </a:p>
        </p:txBody>
      </p:sp>
      <p:sp>
        <p:nvSpPr>
          <p:cNvPr id="9" name="Text Placeholder 8">
            <a:extLst>
              <a:ext uri="{FF2B5EF4-FFF2-40B4-BE49-F238E27FC236}">
                <a16:creationId xmlns:a16="http://schemas.microsoft.com/office/drawing/2014/main" id="{00F35180-9E06-1785-4C1D-8EF97ECF77CC}"/>
              </a:ext>
            </a:extLst>
          </p:cNvPr>
          <p:cNvSpPr>
            <a:spLocks noGrp="1"/>
          </p:cNvSpPr>
          <p:nvPr>
            <p:ph type="body" idx="1"/>
          </p:nvPr>
        </p:nvSpPr>
        <p:spPr>
          <a:xfrm>
            <a:off x="3584700" y="1118682"/>
            <a:ext cx="5070449" cy="2902500"/>
          </a:xfrm>
        </p:spPr>
        <p:txBody>
          <a:bodyPr/>
          <a:lstStyle/>
          <a:p>
            <a:r>
              <a:rPr lang="en-US" sz="1600" dirty="0">
                <a:solidFill>
                  <a:schemeClr val="tx1"/>
                </a:solidFill>
              </a:rPr>
              <a:t>Don’t like a persuasive or addictive feature you’ve noticed on your </a:t>
            </a:r>
            <a:r>
              <a:rPr lang="en-US" sz="1600" dirty="0" err="1">
                <a:solidFill>
                  <a:schemeClr val="tx1"/>
                </a:solidFill>
              </a:rPr>
              <a:t>favourite</a:t>
            </a:r>
            <a:r>
              <a:rPr lang="en-US" sz="1600" dirty="0">
                <a:solidFill>
                  <a:schemeClr val="tx1"/>
                </a:solidFill>
              </a:rPr>
              <a:t> app/website?</a:t>
            </a:r>
          </a:p>
          <a:p>
            <a:r>
              <a:rPr lang="en-US" sz="1600" dirty="0">
                <a:solidFill>
                  <a:schemeClr val="tx1"/>
                </a:solidFill>
              </a:rPr>
              <a:t>Tell them about it: Take a screenshot, post about it, tag the tech company, email them about it.</a:t>
            </a:r>
          </a:p>
          <a:p>
            <a:r>
              <a:rPr lang="en-US" sz="1600" dirty="0">
                <a:solidFill>
                  <a:schemeClr val="tx1"/>
                </a:solidFill>
              </a:rPr>
              <a:t>You can ask them to change their app to better protect young people’s online wellbeing.</a:t>
            </a:r>
          </a:p>
          <a:p>
            <a:r>
              <a:rPr lang="en-US" sz="1600" dirty="0">
                <a:solidFill>
                  <a:schemeClr val="tx1"/>
                </a:solidFill>
              </a:rPr>
              <a:t>Finally, you can spot using it or find an alternative app to use… the future is in your hands!</a:t>
            </a:r>
          </a:p>
          <a:p>
            <a:pPr marL="88900" indent="0">
              <a:buNone/>
            </a:pPr>
            <a:endParaRPr lang="en-US" sz="1400" dirty="0"/>
          </a:p>
        </p:txBody>
      </p:sp>
      <p:pic>
        <p:nvPicPr>
          <p:cNvPr id="4" name="Google Shape;1106;g18a8b24d554_0_445">
            <a:extLst>
              <a:ext uri="{FF2B5EF4-FFF2-40B4-BE49-F238E27FC236}">
                <a16:creationId xmlns:a16="http://schemas.microsoft.com/office/drawing/2014/main" id="{48318FE7-7D76-B05D-1A77-BF37081B1978}"/>
              </a:ext>
            </a:extLst>
          </p:cNvPr>
          <p:cNvPicPr preferRelativeResize="0"/>
          <p:nvPr/>
        </p:nvPicPr>
        <p:blipFill rotWithShape="1">
          <a:blip r:embed="rId4">
            <a:alphaModFix/>
          </a:blip>
          <a:srcRect/>
          <a:stretch/>
        </p:blipFill>
        <p:spPr>
          <a:xfrm>
            <a:off x="181424" y="110101"/>
            <a:ext cx="2432675" cy="537875"/>
          </a:xfrm>
          <a:prstGeom prst="rect">
            <a:avLst/>
          </a:prstGeom>
          <a:noFill/>
          <a:ln>
            <a:noFill/>
          </a:ln>
        </p:spPr>
      </p:pic>
      <p:pic>
        <p:nvPicPr>
          <p:cNvPr id="5" name="Google Shape;1105;g18a8b24d554_0_445">
            <a:extLst>
              <a:ext uri="{FF2B5EF4-FFF2-40B4-BE49-F238E27FC236}">
                <a16:creationId xmlns:a16="http://schemas.microsoft.com/office/drawing/2014/main" id="{985274AF-1B0E-63C5-09B3-48709891DC47}"/>
              </a:ext>
            </a:extLst>
          </p:cNvPr>
          <p:cNvPicPr preferRelativeResize="0"/>
          <p:nvPr/>
        </p:nvPicPr>
        <p:blipFill rotWithShape="1">
          <a:blip r:embed="rId5">
            <a:alphaModFix/>
          </a:blip>
          <a:srcRect/>
          <a:stretch/>
        </p:blipFill>
        <p:spPr>
          <a:xfrm>
            <a:off x="2791526" y="-239841"/>
            <a:ext cx="2002529" cy="1430826"/>
          </a:xfrm>
          <a:prstGeom prst="rect">
            <a:avLst/>
          </a:prstGeom>
          <a:noFill/>
          <a:ln>
            <a:noFill/>
          </a:ln>
        </p:spPr>
      </p:pic>
      <p:pic>
        <p:nvPicPr>
          <p:cNvPr id="6" name="Google Shape;1109;g18a8b24d554_0_445">
            <a:extLst>
              <a:ext uri="{FF2B5EF4-FFF2-40B4-BE49-F238E27FC236}">
                <a16:creationId xmlns:a16="http://schemas.microsoft.com/office/drawing/2014/main" id="{6B2859D9-C0C2-2F5B-2106-517DD72FCD9C}"/>
              </a:ext>
            </a:extLst>
          </p:cNvPr>
          <p:cNvPicPr preferRelativeResize="0"/>
          <p:nvPr/>
        </p:nvPicPr>
        <p:blipFill rotWithShape="1">
          <a:blip r:embed="rId6">
            <a:alphaModFix/>
          </a:blip>
          <a:srcRect/>
          <a:stretch/>
        </p:blipFill>
        <p:spPr>
          <a:xfrm>
            <a:off x="116129" y="4515774"/>
            <a:ext cx="1424194" cy="557293"/>
          </a:xfrm>
          <a:prstGeom prst="rect">
            <a:avLst/>
          </a:prstGeom>
          <a:noFill/>
          <a:ln>
            <a:noFill/>
          </a:ln>
        </p:spPr>
      </p:pic>
      <p:pic>
        <p:nvPicPr>
          <p:cNvPr id="7" name="Google Shape;601;p12">
            <a:extLst>
              <a:ext uri="{FF2B5EF4-FFF2-40B4-BE49-F238E27FC236}">
                <a16:creationId xmlns:a16="http://schemas.microsoft.com/office/drawing/2014/main" id="{CC226442-8273-6080-58CE-D738E22227FE}"/>
              </a:ext>
            </a:extLst>
          </p:cNvPr>
          <p:cNvPicPr preferRelativeResize="0"/>
          <p:nvPr/>
        </p:nvPicPr>
        <p:blipFill rotWithShape="1">
          <a:blip r:embed="rId7">
            <a:alphaModFix/>
          </a:blip>
          <a:srcRect/>
          <a:stretch/>
        </p:blipFill>
        <p:spPr>
          <a:xfrm>
            <a:off x="1603731" y="4644965"/>
            <a:ext cx="1941555" cy="405840"/>
          </a:xfrm>
          <a:prstGeom prst="rect">
            <a:avLst/>
          </a:prstGeom>
          <a:noFill/>
          <a:ln>
            <a:noFill/>
          </a:ln>
        </p:spPr>
      </p:pic>
      <p:pic>
        <p:nvPicPr>
          <p:cNvPr id="3" name="Google Shape;2517;gb957c2e4db_0_2185">
            <a:extLst>
              <a:ext uri="{FF2B5EF4-FFF2-40B4-BE49-F238E27FC236}">
                <a16:creationId xmlns:a16="http://schemas.microsoft.com/office/drawing/2014/main" id="{222F1109-A36D-4938-B718-DC8E31226B9B}"/>
              </a:ext>
            </a:extLst>
          </p:cNvPr>
          <p:cNvPicPr preferRelativeResize="0"/>
          <p:nvPr/>
        </p:nvPicPr>
        <p:blipFill rotWithShape="1">
          <a:blip r:embed="rId8">
            <a:alphaModFix/>
          </a:blip>
          <a:srcRect/>
          <a:stretch/>
        </p:blipFill>
        <p:spPr>
          <a:xfrm rot="10800000">
            <a:off x="1023896" y="835467"/>
            <a:ext cx="2432676" cy="3349422"/>
          </a:xfrm>
          <a:prstGeom prst="rect">
            <a:avLst/>
          </a:prstGeom>
          <a:noFill/>
          <a:ln>
            <a:noFill/>
          </a:ln>
        </p:spPr>
      </p:pic>
      <p:pic>
        <p:nvPicPr>
          <p:cNvPr id="12" name="Picture 11" descr="A person sitting on a bed looking at a phone&#10;&#10;Description automatically generated">
            <a:extLst>
              <a:ext uri="{FF2B5EF4-FFF2-40B4-BE49-F238E27FC236}">
                <a16:creationId xmlns:a16="http://schemas.microsoft.com/office/drawing/2014/main" id="{9938A261-268A-D0C5-62A7-D29BDBAC2F65}"/>
              </a:ext>
            </a:extLst>
          </p:cNvPr>
          <p:cNvPicPr>
            <a:picLocks noChangeAspect="1"/>
          </p:cNvPicPr>
          <p:nvPr/>
        </p:nvPicPr>
        <p:blipFill>
          <a:blip r:embed="rId9"/>
          <a:stretch>
            <a:fillRect/>
          </a:stretch>
        </p:blipFill>
        <p:spPr>
          <a:xfrm>
            <a:off x="1273864" y="1190985"/>
            <a:ext cx="1967633" cy="2582993"/>
          </a:xfrm>
          <a:prstGeom prst="rect">
            <a:avLst/>
          </a:prstGeom>
        </p:spPr>
      </p:pic>
    </p:spTree>
    <p:extLst>
      <p:ext uri="{BB962C8B-B14F-4D97-AF65-F5344CB8AC3E}">
        <p14:creationId xmlns:p14="http://schemas.microsoft.com/office/powerpoint/2010/main" val="2646376805"/>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t="-11000" b="-11000"/>
          </a:stretch>
        </a:blipFill>
        <a:effectLst/>
      </p:bgPr>
    </p:bg>
    <p:spTree>
      <p:nvGrpSpPr>
        <p:cNvPr id="1" name="Shape 3187"/>
        <p:cNvGrpSpPr/>
        <p:nvPr/>
      </p:nvGrpSpPr>
      <p:grpSpPr>
        <a:xfrm>
          <a:off x="0" y="0"/>
          <a:ext cx="0" cy="0"/>
          <a:chOff x="0" y="0"/>
          <a:chExt cx="0" cy="0"/>
        </a:xfrm>
      </p:grpSpPr>
      <p:pic>
        <p:nvPicPr>
          <p:cNvPr id="3188" name="Google Shape;3188;p91"/>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739825" y="4493829"/>
            <a:ext cx="2136098" cy="472296"/>
          </a:xfrm>
          <a:prstGeom prst="rect">
            <a:avLst/>
          </a:prstGeom>
          <a:noFill/>
          <a:ln>
            <a:noFill/>
          </a:ln>
        </p:spPr>
      </p:pic>
      <p:sp>
        <p:nvSpPr>
          <p:cNvPr id="3189" name="Google Shape;3189;p91"/>
          <p:cNvSpPr txBox="1"/>
          <p:nvPr/>
        </p:nvSpPr>
        <p:spPr>
          <a:xfrm>
            <a:off x="137987" y="350040"/>
            <a:ext cx="4435455" cy="2012123"/>
          </a:xfrm>
          <a:prstGeom prst="rect">
            <a:avLst/>
          </a:prstGeom>
          <a:solidFill>
            <a:srgbClr val="EFEFEF"/>
          </a:solidFill>
          <a:ln w="28575" cap="flat" cmpd="sng">
            <a:solidFill>
              <a:srgbClr val="00B0F0"/>
            </a:solidFill>
            <a:prstDash val="solid"/>
            <a:round/>
            <a:headEnd type="none" w="sm" len="sm"/>
            <a:tailEnd type="none" w="sm" len="sm"/>
          </a:ln>
        </p:spPr>
        <p:txBody>
          <a:bodyPr spcFirstLastPara="1" wrap="square" lIns="91425" tIns="91425" rIns="91425" bIns="91425" anchor="b" anchorCtr="0">
            <a:noAutofit/>
          </a:bodyPr>
          <a:lstStyle/>
          <a:p>
            <a:pPr algn="ctr">
              <a:buClr>
                <a:srgbClr val="FFFFFF"/>
              </a:buClr>
              <a:buSzPts val="4000"/>
              <a:buFont typeface="Montserrat"/>
            </a:pPr>
            <a:r>
              <a:rPr lang="en-IE" sz="1800" dirty="0">
                <a:solidFill>
                  <a:schemeClr val="dk1"/>
                </a:solidFill>
                <a:latin typeface="Montserrat Bold"/>
              </a:rPr>
              <a:t>Now that we can recognise how tech works to keep us engaged for longer... </a:t>
            </a:r>
            <a:endParaRPr lang="en-US" sz="1800">
              <a:solidFill>
                <a:schemeClr val="dk1"/>
              </a:solidFill>
              <a:latin typeface="Montserrat Bold"/>
            </a:endParaRPr>
          </a:p>
          <a:p>
            <a:pPr algn="ctr">
              <a:buSzPts val="4000"/>
              <a:buFont typeface="Montserrat"/>
            </a:pPr>
            <a:endParaRPr lang="en-IE" sz="1800" dirty="0">
              <a:solidFill>
                <a:schemeClr val="dk1"/>
              </a:solidFill>
              <a:latin typeface="Montserrat Bold"/>
            </a:endParaRPr>
          </a:p>
          <a:p>
            <a:pPr algn="ctr">
              <a:lnSpc>
                <a:spcPct val="114999"/>
              </a:lnSpc>
            </a:pPr>
            <a:r>
              <a:rPr lang="en-IE" sz="1800" b="1" dirty="0">
                <a:solidFill>
                  <a:schemeClr val="dk1"/>
                </a:solidFill>
                <a:latin typeface="Montserrat Bold"/>
              </a:rPr>
              <a:t>One</a:t>
            </a:r>
            <a:r>
              <a:rPr lang="en-IE" sz="1800" b="1" dirty="0">
                <a:solidFill>
                  <a:schemeClr val="dk1"/>
                </a:solidFill>
                <a:latin typeface="Montserrat Bold"/>
                <a:sym typeface="Montserrat"/>
              </a:rPr>
              <a:t> thing I will do to balance my time on and offline is...</a:t>
            </a:r>
            <a:endParaRPr lang="en-IE" sz="1800" b="1" dirty="0">
              <a:solidFill>
                <a:schemeClr val="dk1"/>
              </a:solidFill>
              <a:effectLst/>
              <a:latin typeface="Montserrat Bold"/>
            </a:endParaRPr>
          </a:p>
        </p:txBody>
      </p:sp>
    </p:spTree>
    <p:extLst>
      <p:ext uri="{BB962C8B-B14F-4D97-AF65-F5344CB8AC3E}">
        <p14:creationId xmlns:p14="http://schemas.microsoft.com/office/powerpoint/2010/main" val="4004045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F9993-B919-BC7A-524E-378D4BFB8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66E07A-792D-FB2F-BCDA-48F8883E67E4}"/>
              </a:ext>
            </a:extLst>
          </p:cNvPr>
          <p:cNvSpPr>
            <a:spLocks noGrp="1"/>
          </p:cNvSpPr>
          <p:nvPr>
            <p:ph type="title"/>
          </p:nvPr>
        </p:nvSpPr>
        <p:spPr>
          <a:xfrm>
            <a:off x="2149524" y="209593"/>
            <a:ext cx="6455700" cy="668100"/>
          </a:xfrm>
        </p:spPr>
        <p:txBody>
          <a:bodyPr/>
          <a:lstStyle/>
          <a:p>
            <a:pPr algn="r"/>
            <a:r>
              <a:rPr lang="en-US" sz="2400" b="1" dirty="0">
                <a:solidFill>
                  <a:srgbClr val="00B0F0"/>
                </a:solidFill>
                <a:latin typeface="Montserrat" pitchFamily="2" charset="77"/>
                <a:ea typeface="Helvetica Neue Condensed Black" panose="02000503000000020004" pitchFamily="2" charset="0"/>
                <a:cs typeface="Helvetica Neue Condensed Black" panose="02000503000000020004" pitchFamily="2" charset="0"/>
              </a:rPr>
              <a:t>Tech in Our World</a:t>
            </a:r>
          </a:p>
        </p:txBody>
      </p:sp>
      <p:sp>
        <p:nvSpPr>
          <p:cNvPr id="3" name="Text Placeholder 2">
            <a:extLst>
              <a:ext uri="{FF2B5EF4-FFF2-40B4-BE49-F238E27FC236}">
                <a16:creationId xmlns:a16="http://schemas.microsoft.com/office/drawing/2014/main" id="{7316330A-9B54-1E6B-AE09-D0CE0AEC8ACC}"/>
              </a:ext>
            </a:extLst>
          </p:cNvPr>
          <p:cNvSpPr>
            <a:spLocks noGrp="1"/>
          </p:cNvSpPr>
          <p:nvPr>
            <p:ph type="body" idx="1"/>
          </p:nvPr>
        </p:nvSpPr>
        <p:spPr>
          <a:xfrm>
            <a:off x="4531359" y="1018746"/>
            <a:ext cx="4486082" cy="2960292"/>
          </a:xfrm>
        </p:spPr>
        <p:txBody>
          <a:bodyPr/>
          <a:lstStyle/>
          <a:p>
            <a:pPr marL="88900" indent="0" fontAlgn="base">
              <a:buNone/>
            </a:pPr>
            <a:r>
              <a:rPr lang="en-GB" sz="1800" b="1" dirty="0">
                <a:solidFill>
                  <a:srgbClr val="FF0000"/>
                </a:solidFill>
                <a:latin typeface="Calibri"/>
              </a:rPr>
              <a:t>On Safer Internet Day you have learned:</a:t>
            </a:r>
            <a:endParaRPr lang="en-GB">
              <a:solidFill>
                <a:srgbClr val="000000"/>
              </a:solidFill>
              <a:latin typeface="Calibri"/>
            </a:endParaRPr>
          </a:p>
          <a:p>
            <a:r>
              <a:rPr lang="en-GB" sz="1800" dirty="0">
                <a:solidFill>
                  <a:srgbClr val="000000"/>
                </a:solidFill>
                <a:latin typeface="Calibri"/>
              </a:rPr>
              <a:t>The role technology</a:t>
            </a:r>
            <a:r>
              <a:rPr lang="en-GB" sz="1800" b="0" i="0" dirty="0">
                <a:solidFill>
                  <a:srgbClr val="000000"/>
                </a:solidFill>
                <a:effectLst/>
                <a:latin typeface="Calibri"/>
              </a:rPr>
              <a:t> </a:t>
            </a:r>
            <a:r>
              <a:rPr lang="en-GB" sz="1800" dirty="0">
                <a:solidFill>
                  <a:srgbClr val="000000"/>
                </a:solidFill>
                <a:latin typeface="Calibri"/>
              </a:rPr>
              <a:t>plays in your daily life.</a:t>
            </a:r>
            <a:endParaRPr lang="en-GB" sz="1800" b="0" i="0">
              <a:solidFill>
                <a:srgbClr val="000000"/>
              </a:solidFill>
              <a:effectLst/>
              <a:latin typeface="Calibri"/>
            </a:endParaRPr>
          </a:p>
          <a:p>
            <a:pPr fontAlgn="base"/>
            <a:r>
              <a:rPr lang="en-GB" sz="1800" dirty="0">
                <a:solidFill>
                  <a:schemeClr val="tx1"/>
                </a:solidFill>
                <a:latin typeface="Calibri"/>
              </a:rPr>
              <a:t>To r</a:t>
            </a:r>
            <a:r>
              <a:rPr lang="en-GB" sz="1800" dirty="0">
                <a:solidFill>
                  <a:srgbClr val="000000"/>
                </a:solidFill>
                <a:latin typeface="Calibri"/>
              </a:rPr>
              <a:t>ecognise the influence of </a:t>
            </a:r>
            <a:r>
              <a:rPr lang="en-GB" sz="1800" b="0" i="0" dirty="0">
                <a:solidFill>
                  <a:srgbClr val="000000"/>
                </a:solidFill>
                <a:effectLst/>
                <a:latin typeface="Calibri"/>
              </a:rPr>
              <a:t>persuasive design </a:t>
            </a:r>
            <a:r>
              <a:rPr lang="en-GB" sz="1800" dirty="0">
                <a:solidFill>
                  <a:srgbClr val="000000"/>
                </a:solidFill>
                <a:latin typeface="Calibri"/>
              </a:rPr>
              <a:t>features and algorithms on our online experiences</a:t>
            </a:r>
            <a:r>
              <a:rPr lang="en-GB" sz="1800" b="0" i="0" dirty="0">
                <a:solidFill>
                  <a:srgbClr val="000000"/>
                </a:solidFill>
                <a:effectLst/>
                <a:latin typeface="Calibri"/>
              </a:rPr>
              <a:t>.  </a:t>
            </a:r>
            <a:endParaRPr lang="en-GB" b="0" i="0" dirty="0">
              <a:solidFill>
                <a:srgbClr val="000000"/>
              </a:solidFill>
              <a:effectLst/>
              <a:latin typeface="Calibri"/>
            </a:endParaRPr>
          </a:p>
          <a:p>
            <a:pPr fontAlgn="base"/>
            <a:r>
              <a:rPr lang="en-GB" sz="1800" dirty="0">
                <a:solidFill>
                  <a:schemeClr val="tx1"/>
                </a:solidFill>
                <a:latin typeface="Calibri"/>
              </a:rPr>
              <a:t>Tips to help you r</a:t>
            </a:r>
            <a:r>
              <a:rPr lang="en-GB" sz="1800" dirty="0">
                <a:solidFill>
                  <a:srgbClr val="000000"/>
                </a:solidFill>
                <a:latin typeface="Calibri"/>
              </a:rPr>
              <a:t>eset</a:t>
            </a:r>
            <a:r>
              <a:rPr lang="en-GB" sz="1800" b="0" i="0" dirty="0">
                <a:solidFill>
                  <a:srgbClr val="000000"/>
                </a:solidFill>
                <a:effectLst/>
                <a:latin typeface="Calibri"/>
              </a:rPr>
              <a:t> </a:t>
            </a:r>
            <a:r>
              <a:rPr lang="en-GB" sz="1800" dirty="0">
                <a:solidFill>
                  <a:srgbClr val="000000"/>
                </a:solidFill>
                <a:latin typeface="Calibri"/>
              </a:rPr>
              <a:t>your online experience and reduce the influence of persuasive design features.</a:t>
            </a:r>
            <a:r>
              <a:rPr lang="en-GB" sz="1800" b="0" i="0" dirty="0">
                <a:solidFill>
                  <a:srgbClr val="000000"/>
                </a:solidFill>
                <a:effectLst/>
                <a:latin typeface="Calibri"/>
              </a:rPr>
              <a:t> </a:t>
            </a:r>
            <a:endParaRPr lang="en-GB" b="0" i="0" dirty="0">
              <a:solidFill>
                <a:srgbClr val="000000"/>
              </a:solidFill>
              <a:effectLst/>
              <a:latin typeface="Calibri"/>
            </a:endParaRPr>
          </a:p>
          <a:p>
            <a:endParaRPr lang="en-US" dirty="0"/>
          </a:p>
        </p:txBody>
      </p:sp>
      <p:pic>
        <p:nvPicPr>
          <p:cNvPr id="4" name="Google Shape;1106;g18a8b24d554_0_445">
            <a:extLst>
              <a:ext uri="{FF2B5EF4-FFF2-40B4-BE49-F238E27FC236}">
                <a16:creationId xmlns:a16="http://schemas.microsoft.com/office/drawing/2014/main" id="{2631ABD9-6C74-6467-459D-6D7D64D993B6}"/>
              </a:ext>
            </a:extLst>
          </p:cNvPr>
          <p:cNvPicPr preferRelativeResize="0"/>
          <p:nvPr/>
        </p:nvPicPr>
        <p:blipFill rotWithShape="1">
          <a:blip r:embed="rId3">
            <a:alphaModFix/>
          </a:blip>
          <a:srcRect/>
          <a:stretch/>
        </p:blipFill>
        <p:spPr>
          <a:xfrm>
            <a:off x="181424" y="110101"/>
            <a:ext cx="2432675" cy="537875"/>
          </a:xfrm>
          <a:prstGeom prst="rect">
            <a:avLst/>
          </a:prstGeom>
          <a:noFill/>
          <a:ln>
            <a:noFill/>
          </a:ln>
        </p:spPr>
      </p:pic>
      <p:pic>
        <p:nvPicPr>
          <p:cNvPr id="5" name="Google Shape;1105;g18a8b24d554_0_445">
            <a:extLst>
              <a:ext uri="{FF2B5EF4-FFF2-40B4-BE49-F238E27FC236}">
                <a16:creationId xmlns:a16="http://schemas.microsoft.com/office/drawing/2014/main" id="{A85A8358-8E63-00A4-0BC0-A7A6E20F3907}"/>
              </a:ext>
            </a:extLst>
          </p:cNvPr>
          <p:cNvPicPr preferRelativeResize="0"/>
          <p:nvPr/>
        </p:nvPicPr>
        <p:blipFill rotWithShape="1">
          <a:blip r:embed="rId4">
            <a:alphaModFix/>
          </a:blip>
          <a:srcRect/>
          <a:stretch/>
        </p:blipFill>
        <p:spPr>
          <a:xfrm>
            <a:off x="2791526" y="-239841"/>
            <a:ext cx="2002529" cy="1430826"/>
          </a:xfrm>
          <a:prstGeom prst="rect">
            <a:avLst/>
          </a:prstGeom>
          <a:noFill/>
          <a:ln>
            <a:noFill/>
          </a:ln>
        </p:spPr>
      </p:pic>
      <p:pic>
        <p:nvPicPr>
          <p:cNvPr id="6" name="Google Shape;1109;g18a8b24d554_0_445">
            <a:extLst>
              <a:ext uri="{FF2B5EF4-FFF2-40B4-BE49-F238E27FC236}">
                <a16:creationId xmlns:a16="http://schemas.microsoft.com/office/drawing/2014/main" id="{EA57E951-539F-0249-D70A-D2276459EEC8}"/>
              </a:ext>
            </a:extLst>
          </p:cNvPr>
          <p:cNvPicPr preferRelativeResize="0"/>
          <p:nvPr/>
        </p:nvPicPr>
        <p:blipFill rotWithShape="1">
          <a:blip r:embed="rId5">
            <a:alphaModFix/>
          </a:blip>
          <a:srcRect/>
          <a:stretch/>
        </p:blipFill>
        <p:spPr>
          <a:xfrm>
            <a:off x="116129" y="4515774"/>
            <a:ext cx="1424194" cy="557293"/>
          </a:xfrm>
          <a:prstGeom prst="rect">
            <a:avLst/>
          </a:prstGeom>
          <a:noFill/>
          <a:ln>
            <a:noFill/>
          </a:ln>
        </p:spPr>
      </p:pic>
      <p:pic>
        <p:nvPicPr>
          <p:cNvPr id="7" name="Google Shape;601;p12">
            <a:extLst>
              <a:ext uri="{FF2B5EF4-FFF2-40B4-BE49-F238E27FC236}">
                <a16:creationId xmlns:a16="http://schemas.microsoft.com/office/drawing/2014/main" id="{7BA6D700-1B75-96AC-3BB1-9D97AF53A5AD}"/>
              </a:ext>
            </a:extLst>
          </p:cNvPr>
          <p:cNvPicPr preferRelativeResize="0"/>
          <p:nvPr/>
        </p:nvPicPr>
        <p:blipFill rotWithShape="1">
          <a:blip r:embed="rId6">
            <a:alphaModFix/>
          </a:blip>
          <a:srcRect/>
          <a:stretch/>
        </p:blipFill>
        <p:spPr>
          <a:xfrm>
            <a:off x="1603731" y="4644965"/>
            <a:ext cx="1941555" cy="405840"/>
          </a:xfrm>
          <a:prstGeom prst="rect">
            <a:avLst/>
          </a:prstGeom>
          <a:noFill/>
          <a:ln>
            <a:noFill/>
          </a:ln>
        </p:spPr>
      </p:pic>
      <p:pic>
        <p:nvPicPr>
          <p:cNvPr id="8" name="Google Shape;2517;gb957c2e4db_0_2185">
            <a:extLst>
              <a:ext uri="{FF2B5EF4-FFF2-40B4-BE49-F238E27FC236}">
                <a16:creationId xmlns:a16="http://schemas.microsoft.com/office/drawing/2014/main" id="{A2B2FE48-AA7F-AF33-F3D3-0EAD3B147040}"/>
              </a:ext>
            </a:extLst>
          </p:cNvPr>
          <p:cNvPicPr preferRelativeResize="0"/>
          <p:nvPr/>
        </p:nvPicPr>
        <p:blipFill rotWithShape="1">
          <a:blip r:embed="rId7">
            <a:alphaModFix/>
          </a:blip>
          <a:srcRect/>
          <a:stretch/>
        </p:blipFill>
        <p:spPr>
          <a:xfrm rot="5400000">
            <a:off x="714125" y="308954"/>
            <a:ext cx="3097340" cy="4525591"/>
          </a:xfrm>
          <a:prstGeom prst="rect">
            <a:avLst/>
          </a:prstGeom>
          <a:noFill/>
          <a:ln>
            <a:noFill/>
          </a:ln>
        </p:spPr>
      </p:pic>
      <p:pic>
        <p:nvPicPr>
          <p:cNvPr id="9" name="Google Shape;1193;ga71cb1ab25_0_2775" descr="https://lh6.googleusercontent.com/CU-3YTQCyYf-quQe1y6UsQlaBHkK6oyiNVghtrtr4K_hybJMhIGReqdDB7aXIJVTTDOhAmK9KIng5OYu6ByUCxfyhduO6v1C8D7DXNefceGcrrrlqY9wgeMGKUPOr00-QFeYhh8">
            <a:extLst>
              <a:ext uri="{FF2B5EF4-FFF2-40B4-BE49-F238E27FC236}">
                <a16:creationId xmlns:a16="http://schemas.microsoft.com/office/drawing/2014/main" id="{C87665CE-2805-5AC8-C9FB-10DD21EAE270}"/>
              </a:ext>
            </a:extLst>
          </p:cNvPr>
          <p:cNvPicPr preferRelativeResize="0"/>
          <p:nvPr/>
        </p:nvPicPr>
        <p:blipFill rotWithShape="1">
          <a:blip r:embed="rId8">
            <a:alphaModFix/>
          </a:blip>
          <a:srcRect/>
          <a:stretch/>
        </p:blipFill>
        <p:spPr>
          <a:xfrm>
            <a:off x="384237" y="1365679"/>
            <a:ext cx="3862722" cy="2402393"/>
          </a:xfrm>
          <a:prstGeom prst="rect">
            <a:avLst/>
          </a:prstGeom>
          <a:noFill/>
          <a:ln>
            <a:noFill/>
          </a:ln>
        </p:spPr>
      </p:pic>
    </p:spTree>
    <p:extLst>
      <p:ext uri="{BB962C8B-B14F-4D97-AF65-F5344CB8AC3E}">
        <p14:creationId xmlns:p14="http://schemas.microsoft.com/office/powerpoint/2010/main" val="517617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3328" name="Google Shape;3328;p104"/>
          <p:cNvSpPr txBox="1"/>
          <p:nvPr/>
        </p:nvSpPr>
        <p:spPr>
          <a:xfrm>
            <a:off x="2661303" y="1420652"/>
            <a:ext cx="8589900" cy="47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50"/>
              <a:buFont typeface="Arial"/>
              <a:buNone/>
            </a:pPr>
            <a:r>
              <a:rPr lang="en-GB" sz="2250" b="1" i="0" u="none" strike="noStrike" cap="none" dirty="0">
                <a:solidFill>
                  <a:srgbClr val="00B0F0"/>
                </a:solidFill>
                <a:latin typeface="Montserrat"/>
                <a:ea typeface="Montserrat"/>
                <a:cs typeface="Montserrat"/>
                <a:sym typeface="Montserrat"/>
              </a:rPr>
              <a:t>THANKS! </a:t>
            </a:r>
            <a:endParaRPr sz="1400" b="0" i="0" u="none" strike="noStrike" cap="none" dirty="0">
              <a:solidFill>
                <a:srgbClr val="000000"/>
              </a:solidFill>
              <a:latin typeface="Arial"/>
              <a:ea typeface="Arial"/>
              <a:cs typeface="Arial"/>
              <a:sym typeface="Arial"/>
            </a:endParaRPr>
          </a:p>
          <a:p>
            <a:pPr algn="ctr">
              <a:spcBef>
                <a:spcPts val="900"/>
              </a:spcBef>
            </a:pPr>
            <a:r>
              <a:rPr lang="en-GB" sz="2250" b="1" dirty="0">
                <a:solidFill>
                  <a:schemeClr val="dk1"/>
                </a:solidFill>
                <a:latin typeface="Montserrat"/>
                <a:sym typeface="Montserrat"/>
              </a:rPr>
              <a:t>WANT TO FIND OUT MORE?</a:t>
            </a:r>
            <a:endParaRPr dirty="0"/>
          </a:p>
        </p:txBody>
      </p:sp>
      <p:pic>
        <p:nvPicPr>
          <p:cNvPr id="3329" name="Google Shape;3329;p104"/>
          <p:cNvPicPr preferRelativeResize="0"/>
          <p:nvPr/>
        </p:nvPicPr>
        <p:blipFill rotWithShape="1">
          <a:blip r:embed="rId3">
            <a:alphaModFix/>
          </a:blip>
          <a:srcRect/>
          <a:stretch/>
        </p:blipFill>
        <p:spPr>
          <a:xfrm>
            <a:off x="5345495" y="2488576"/>
            <a:ext cx="3221516" cy="712284"/>
          </a:xfrm>
          <a:prstGeom prst="rect">
            <a:avLst/>
          </a:prstGeom>
          <a:noFill/>
          <a:ln>
            <a:noFill/>
          </a:ln>
        </p:spPr>
      </p:pic>
      <p:pic>
        <p:nvPicPr>
          <p:cNvPr id="3330" name="Google Shape;3330;p104"/>
          <p:cNvPicPr preferRelativeResize="0"/>
          <p:nvPr/>
        </p:nvPicPr>
        <p:blipFill rotWithShape="1">
          <a:blip r:embed="rId4">
            <a:alphaModFix/>
          </a:blip>
          <a:srcRect/>
          <a:stretch/>
        </p:blipFill>
        <p:spPr>
          <a:xfrm>
            <a:off x="1557990" y="3985897"/>
            <a:ext cx="1228199" cy="429899"/>
          </a:xfrm>
          <a:prstGeom prst="rect">
            <a:avLst/>
          </a:prstGeom>
          <a:noFill/>
          <a:ln>
            <a:noFill/>
          </a:ln>
        </p:spPr>
      </p:pic>
      <p:sp>
        <p:nvSpPr>
          <p:cNvPr id="3331" name="Google Shape;3331;p104"/>
          <p:cNvSpPr txBox="1"/>
          <p:nvPr/>
        </p:nvSpPr>
        <p:spPr>
          <a:xfrm>
            <a:off x="3473712" y="4000997"/>
            <a:ext cx="5112600" cy="3693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 Webwise_Ireland</a:t>
            </a:r>
            <a:endParaRPr sz="1400" b="1" i="0" u="none" strike="noStrike" cap="none">
              <a:solidFill>
                <a:srgbClr val="000000"/>
              </a:solidFill>
              <a:latin typeface="Arial"/>
              <a:ea typeface="Arial"/>
              <a:cs typeface="Arial"/>
              <a:sym typeface="Arial"/>
            </a:endParaRPr>
          </a:p>
        </p:txBody>
      </p:sp>
      <p:sp>
        <p:nvSpPr>
          <p:cNvPr id="3332" name="Google Shape;3332;p104"/>
          <p:cNvSpPr txBox="1"/>
          <p:nvPr/>
        </p:nvSpPr>
        <p:spPr>
          <a:xfrm>
            <a:off x="598266" y="4415796"/>
            <a:ext cx="8444400" cy="5040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This work is made available under the terms of the Creative Commons Attribution Share Alike 3.0 Licence </a:t>
            </a:r>
            <a:r>
              <a:rPr lang="en-GB" sz="12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http://creativecommons.org/licenses/by-sa/3.0/ie/</a:t>
            </a:r>
            <a:r>
              <a:rPr lang="en-GB" sz="1200" b="0" i="0" u="none" strike="noStrike" cap="none">
                <a:solidFill>
                  <a:srgbClr val="000000"/>
                </a:solidFill>
                <a:latin typeface="Arial"/>
                <a:ea typeface="Arial"/>
                <a:cs typeface="Arial"/>
                <a:sym typeface="Arial"/>
              </a:rPr>
              <a:t>. You may use and re-use this material (not including images and logos) free of charge in any format or medium, under the terms of the Creative Commons Attribution Share Alike Licence.</a:t>
            </a:r>
            <a:endParaRPr sz="1400" b="0" i="0" u="none" strike="noStrike" cap="none">
              <a:solidFill>
                <a:srgbClr val="000000"/>
              </a:solidFill>
              <a:latin typeface="Arial"/>
              <a:ea typeface="Arial"/>
              <a:cs typeface="Arial"/>
              <a:sym typeface="Arial"/>
            </a:endParaRPr>
          </a:p>
        </p:txBody>
      </p:sp>
      <p:pic>
        <p:nvPicPr>
          <p:cNvPr id="3336" name="Google Shape;3336;p104"/>
          <p:cNvPicPr preferRelativeResize="0"/>
          <p:nvPr/>
        </p:nvPicPr>
        <p:blipFill rotWithShape="1">
          <a:blip r:embed="rId6">
            <a:alphaModFix/>
          </a:blip>
          <a:srcRect/>
          <a:stretch/>
        </p:blipFill>
        <p:spPr>
          <a:xfrm>
            <a:off x="7741263" y="182232"/>
            <a:ext cx="1183949" cy="432466"/>
          </a:xfrm>
          <a:prstGeom prst="rect">
            <a:avLst/>
          </a:prstGeom>
          <a:noFill/>
          <a:ln>
            <a:noFill/>
          </a:ln>
        </p:spPr>
      </p:pic>
      <p:pic>
        <p:nvPicPr>
          <p:cNvPr id="3" name="Picture 2">
            <a:extLst>
              <a:ext uri="{FF2B5EF4-FFF2-40B4-BE49-F238E27FC236}">
                <a16:creationId xmlns:a16="http://schemas.microsoft.com/office/drawing/2014/main" id="{0B74AE88-9064-6346-93C4-53341FD6FB4E}"/>
              </a:ext>
            </a:extLst>
          </p:cNvPr>
          <p:cNvPicPr>
            <a:picLocks noChangeAspect="1"/>
          </p:cNvPicPr>
          <p:nvPr/>
        </p:nvPicPr>
        <p:blipFill>
          <a:blip r:embed="rId7"/>
          <a:stretch>
            <a:fillRect/>
          </a:stretch>
        </p:blipFill>
        <p:spPr>
          <a:xfrm>
            <a:off x="473932" y="830135"/>
            <a:ext cx="4007353" cy="2667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Blue text on a black background&#10;&#10;Description automatically generated">
            <a:extLst>
              <a:ext uri="{FF2B5EF4-FFF2-40B4-BE49-F238E27FC236}">
                <a16:creationId xmlns:a16="http://schemas.microsoft.com/office/drawing/2014/main" id="{519A3FED-0DE5-2095-914A-212A4D78F470}"/>
              </a:ext>
            </a:extLst>
          </p:cNvPr>
          <p:cNvPicPr>
            <a:picLocks noChangeAspect="1"/>
          </p:cNvPicPr>
          <p:nvPr/>
        </p:nvPicPr>
        <p:blipFill>
          <a:blip r:embed="rId8"/>
          <a:stretch>
            <a:fillRect/>
          </a:stretch>
        </p:blipFill>
        <p:spPr>
          <a:xfrm>
            <a:off x="6149043" y="239439"/>
            <a:ext cx="1431051" cy="31596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40"/>
        <p:cNvGrpSpPr/>
        <p:nvPr/>
      </p:nvGrpSpPr>
      <p:grpSpPr>
        <a:xfrm>
          <a:off x="0" y="0"/>
          <a:ext cx="0" cy="0"/>
          <a:chOff x="0" y="0"/>
          <a:chExt cx="0" cy="0"/>
        </a:xfrm>
      </p:grpSpPr>
      <p:sp>
        <p:nvSpPr>
          <p:cNvPr id="3341" name="Google Shape;3341;p105"/>
          <p:cNvSpPr txBox="1">
            <a:spLocks noGrp="1"/>
          </p:cNvSpPr>
          <p:nvPr>
            <p:ph type="ctrTitle"/>
          </p:nvPr>
        </p:nvSpPr>
        <p:spPr>
          <a:xfrm>
            <a:off x="1687650" y="3190446"/>
            <a:ext cx="5768700" cy="979200"/>
          </a:xfrm>
          <a:prstGeom prst="rect">
            <a:avLst/>
          </a:prstGeom>
          <a:solidFill>
            <a:srgbClr val="999999">
              <a:alpha val="61180"/>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0000"/>
              </a:buClr>
              <a:buSzPts val="2200"/>
              <a:buNone/>
            </a:pPr>
            <a:r>
              <a:rPr lang="en-GB" sz="2200" b="1">
                <a:solidFill>
                  <a:schemeClr val="lt1"/>
                </a:solidFill>
              </a:rPr>
              <a:t>EXTENDED SAFER INTERNET DAY ACTIVITIES</a:t>
            </a:r>
            <a:endParaRPr sz="2200" b="1">
              <a:solidFill>
                <a:schemeClr val="lt1"/>
              </a:solidFill>
            </a:endParaRPr>
          </a:p>
        </p:txBody>
      </p:sp>
      <p:pic>
        <p:nvPicPr>
          <p:cNvPr id="3342" name="Google Shape;3342;p105"/>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052650" y="113800"/>
            <a:ext cx="3123825" cy="726775"/>
          </a:xfrm>
          <a:prstGeom prst="rect">
            <a:avLst/>
          </a:prstGeom>
          <a:noFill/>
          <a:ln>
            <a:noFill/>
          </a:ln>
        </p:spPr>
      </p:pic>
      <p:sp>
        <p:nvSpPr>
          <p:cNvPr id="3343" name="Google Shape;3343;p105"/>
          <p:cNvSpPr/>
          <p:nvPr/>
        </p:nvSpPr>
        <p:spPr>
          <a:xfrm>
            <a:off x="1894025" y="4532260"/>
            <a:ext cx="5352000" cy="611100"/>
          </a:xfrm>
          <a:prstGeom prst="rect">
            <a:avLst/>
          </a:prstGeom>
          <a:solidFill>
            <a:srgbClr val="FFFFFF"/>
          </a:solidFill>
          <a:ln>
            <a:noFill/>
          </a:ln>
          <a:effectLst>
            <a:outerShdw blurRad="40000" dist="23000" dir="5400000" rotWithShape="0">
              <a:srgbClr val="000000">
                <a:alpha val="3373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3344" name="Google Shape;3344;p105"/>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532835" y="4311656"/>
            <a:ext cx="1479001" cy="1056761"/>
          </a:xfrm>
          <a:prstGeom prst="rect">
            <a:avLst/>
          </a:prstGeom>
          <a:noFill/>
          <a:ln>
            <a:noFill/>
          </a:ln>
        </p:spPr>
      </p:pic>
      <p:pic>
        <p:nvPicPr>
          <p:cNvPr id="3347" name="Google Shape;3347;p105"/>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2394483" y="4586733"/>
            <a:ext cx="1310205" cy="512689"/>
          </a:xfrm>
          <a:prstGeom prst="rect">
            <a:avLst/>
          </a:prstGeom>
          <a:noFill/>
          <a:ln>
            <a:noFill/>
          </a:ln>
        </p:spPr>
      </p:pic>
      <p:pic>
        <p:nvPicPr>
          <p:cNvPr id="3" name="Picture 2" descr="Blue text on a black background&#10;&#10;Description automatically generated">
            <a:extLst>
              <a:ext uri="{FF2B5EF4-FFF2-40B4-BE49-F238E27FC236}">
                <a16:creationId xmlns:a16="http://schemas.microsoft.com/office/drawing/2014/main" id="{09CAA29D-CAD5-5AFF-7FC5-7BDBF9003967}"/>
              </a:ext>
            </a:extLst>
          </p:cNvPr>
          <p:cNvPicPr>
            <a:picLocks noChangeAspect="1"/>
          </p:cNvPicPr>
          <p:nvPr/>
        </p:nvPicPr>
        <p:blipFill>
          <a:blip r:embed="rId7"/>
          <a:stretch>
            <a:fillRect/>
          </a:stretch>
        </p:blipFill>
        <p:spPr>
          <a:xfrm>
            <a:off x="3823630" y="4649842"/>
            <a:ext cx="1772637" cy="38822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2</a:t>
            </a:fld>
            <a:endParaRPr/>
          </a:p>
        </p:txBody>
      </p:sp>
      <p:pic>
        <p:nvPicPr>
          <p:cNvPr id="951" name="Google Shape;951;p3" descr="SID2.png"/>
          <p:cNvPicPr preferRelativeResize="0"/>
          <p:nvPr/>
        </p:nvPicPr>
        <p:blipFill rotWithShape="1">
          <a:blip r:embed="rId3">
            <a:alphaModFix/>
          </a:blip>
          <a:srcRect/>
          <a:stretch/>
        </p:blipFill>
        <p:spPr>
          <a:xfrm>
            <a:off x="-1" y="0"/>
            <a:ext cx="9247463" cy="5201698"/>
          </a:xfrm>
          <a:prstGeom prst="rect">
            <a:avLst/>
          </a:prstGeom>
          <a:noFill/>
          <a:ln>
            <a:noFill/>
          </a:ln>
        </p:spPr>
      </p:pic>
      <p:sp>
        <p:nvSpPr>
          <p:cNvPr id="952" name="Google Shape;952;p3"/>
          <p:cNvSpPr/>
          <p:nvPr/>
        </p:nvSpPr>
        <p:spPr>
          <a:xfrm>
            <a:off x="2536672" y="1541612"/>
            <a:ext cx="5824634" cy="3222380"/>
          </a:xfrm>
          <a:prstGeom prst="rect">
            <a:avLst/>
          </a:prstGeom>
          <a:noFill/>
          <a:ln>
            <a:noFill/>
          </a:ln>
        </p:spPr>
        <p:txBody>
          <a:bodyPr spcFirstLastPara="1" wrap="square" lIns="91425" tIns="45700" rIns="91425" bIns="45700" anchor="t" anchorCtr="0">
            <a:spAutoFit/>
          </a:bodyPr>
          <a:lstStyle/>
          <a:p>
            <a:pPr indent="457200">
              <a:lnSpc>
                <a:spcPct val="115000"/>
              </a:lnSpc>
              <a:buSzPts val="1800"/>
            </a:pPr>
            <a:r>
              <a:rPr lang="en" sz="1800" b="1" dirty="0">
                <a:solidFill>
                  <a:srgbClr val="FFFFFF"/>
                </a:solidFill>
                <a:latin typeface="Montserrat"/>
                <a:ea typeface="Montserrat"/>
                <a:cs typeface="Montserrat"/>
                <a:sym typeface="Montserrat"/>
              </a:rPr>
              <a:t>      </a:t>
            </a:r>
            <a:r>
              <a:rPr lang="en" sz="1800" b="1" i="0" u="none" strike="noStrike" cap="none" dirty="0">
                <a:solidFill>
                  <a:srgbClr val="FFFFFF"/>
                </a:solidFill>
                <a:latin typeface="Montserrat"/>
                <a:ea typeface="Montserrat"/>
                <a:cs typeface="Montserrat"/>
                <a:sym typeface="Montserrat"/>
              </a:rPr>
              <a:t> What is Safer Internet Day?</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 sz="1800" b="0" i="0" u="none" strike="noStrike" cap="none" dirty="0">
                <a:solidFill>
                  <a:srgbClr val="FFFFFF"/>
                </a:solidFill>
                <a:latin typeface="Montserrat"/>
                <a:ea typeface="Montserrat"/>
                <a:cs typeface="Montserrat"/>
                <a:sym typeface="Montserrat"/>
              </a:rPr>
              <a:t>A day to create awareness of a better internet for </a:t>
            </a:r>
            <a:r>
              <a:rPr lang="en" sz="1800" b="1" i="0" u="none" strike="noStrike" cap="none" dirty="0">
                <a:solidFill>
                  <a:srgbClr val="FFFFFF"/>
                </a:solidFill>
                <a:latin typeface="Montserrat"/>
                <a:ea typeface="Montserrat"/>
                <a:cs typeface="Montserrat"/>
                <a:sym typeface="Montserrat"/>
              </a:rPr>
              <a:t>ALL</a:t>
            </a:r>
            <a:r>
              <a:rPr lang="en" sz="1800" b="0" i="0" u="none" strike="noStrike" cap="none" dirty="0">
                <a:solidFill>
                  <a:srgbClr val="FFFFFF"/>
                </a:solidFill>
                <a:latin typeface="Montserrat"/>
                <a:ea typeface="Montserrat"/>
                <a:cs typeface="Montserrat"/>
                <a:sym typeface="Montserrat"/>
              </a:rPr>
              <a:t> users</a:t>
            </a:r>
            <a:endParaRPr sz="14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indent="-342900">
              <a:buClr>
                <a:srgbClr val="FFFFFF"/>
              </a:buClr>
              <a:buSzPts val="1800"/>
              <a:buFont typeface="Montserrat"/>
              <a:buChar char="●"/>
            </a:pPr>
            <a:r>
              <a:rPr lang="en" sz="1800" b="0" i="0" u="none" strike="noStrike" cap="none" dirty="0">
                <a:solidFill>
                  <a:srgbClr val="FFFFFF"/>
                </a:solidFill>
                <a:latin typeface="Montserrat"/>
                <a:ea typeface="Montserrat"/>
                <a:cs typeface="Montserrat"/>
                <a:sym typeface="Montserrat"/>
              </a:rPr>
              <a:t>The theme for Safer Internet </a:t>
            </a:r>
            <a:r>
              <a:rPr lang="en" sz="1800" dirty="0">
                <a:solidFill>
                  <a:srgbClr val="FFFFFF"/>
                </a:solidFill>
                <a:latin typeface="Montserrat"/>
                <a:ea typeface="Montserrat"/>
                <a:cs typeface="Montserrat"/>
                <a:sym typeface="Montserrat"/>
              </a:rPr>
              <a:t>Day </a:t>
            </a:r>
            <a:r>
              <a:rPr lang="en" sz="1800" b="0" i="0" u="none" strike="noStrike" cap="none" dirty="0">
                <a:solidFill>
                  <a:srgbClr val="FFFFFF"/>
                </a:solidFill>
                <a:latin typeface="Montserrat"/>
                <a:ea typeface="Montserrat"/>
                <a:cs typeface="Montserrat"/>
                <a:sym typeface="Montserrat"/>
              </a:rPr>
              <a:t>is </a:t>
            </a:r>
            <a:r>
              <a:rPr lang="en" sz="1800" b="1" i="1" u="none" strike="noStrike" cap="none" dirty="0">
                <a:solidFill>
                  <a:srgbClr val="FFFFFF"/>
                </a:solidFill>
                <a:latin typeface="Montserrat"/>
                <a:ea typeface="Montserrat"/>
                <a:cs typeface="Montserrat"/>
                <a:sym typeface="Montserrat"/>
              </a:rPr>
              <a:t>“Together for a Better Internet”</a:t>
            </a:r>
            <a:r>
              <a:rPr lang="en" sz="1800" i="1" dirty="0">
                <a:solidFill>
                  <a:srgbClr val="FFFFFF"/>
                </a:solidFill>
                <a:latin typeface="Montserrat"/>
                <a:ea typeface="Montserrat"/>
                <a:cs typeface="Montserrat"/>
                <a:sym typeface="Montserrat"/>
              </a:rPr>
              <a:t> </a:t>
            </a:r>
            <a:endParaRPr sz="1800" b="0" i="0" u="none" strike="noStrike" cap="none">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indent="-342900">
              <a:buClr>
                <a:srgbClr val="FFFFFF"/>
              </a:buClr>
              <a:buSzPts val="1800"/>
              <a:buFont typeface="Montserrat"/>
              <a:buChar char="●"/>
            </a:pPr>
            <a:r>
              <a:rPr lang="en" sz="1800" b="0" i="0" u="none" strike="noStrike" cap="none" dirty="0">
                <a:solidFill>
                  <a:srgbClr val="FFFFFF"/>
                </a:solidFill>
                <a:latin typeface="Montserrat"/>
                <a:ea typeface="Montserrat"/>
                <a:cs typeface="Montserrat"/>
                <a:sym typeface="Montserrat"/>
              </a:rPr>
              <a:t>Safer Internet Day </a:t>
            </a:r>
            <a:r>
              <a:rPr lang="en" sz="1800" dirty="0">
                <a:solidFill>
                  <a:srgbClr val="FFFFFF"/>
                </a:solidFill>
                <a:latin typeface="Montserrat"/>
                <a:ea typeface="Montserrat"/>
                <a:cs typeface="Montserrat"/>
                <a:sym typeface="Montserrat"/>
              </a:rPr>
              <a:t>began as an EU wide initiative and is now celebrated in over </a:t>
            </a:r>
            <a:r>
              <a:rPr lang="en" sz="1800">
                <a:solidFill>
                  <a:srgbClr val="FFFFFF"/>
                </a:solidFill>
                <a:latin typeface="Montserrat"/>
                <a:ea typeface="Montserrat"/>
                <a:cs typeface="Montserrat"/>
                <a:sym typeface="Montserrat"/>
              </a:rPr>
              <a:t>180 countries worldwide</a:t>
            </a:r>
            <a:endParaRPr lang="en" sz="1800" b="0" i="0" u="none" strike="noStrike" cap="none" dirty="0">
              <a:solidFill>
                <a:srgbClr val="FFFFFF"/>
              </a:solidFill>
              <a:latin typeface="Montserrat"/>
              <a:ea typeface="Montserrat Light"/>
              <a:cs typeface="Montserrat Light"/>
            </a:endParaRPr>
          </a:p>
        </p:txBody>
      </p:sp>
      <p:pic>
        <p:nvPicPr>
          <p:cNvPr id="953" name="Google Shape;953;p3" descr="50051923_2178198305577176_3469331361729347584_o.jpg"/>
          <p:cNvPicPr preferRelativeResize="0"/>
          <p:nvPr/>
        </p:nvPicPr>
        <p:blipFill rotWithShape="1">
          <a:blip r:embed="rId4">
            <a:alphaModFix/>
          </a:blip>
          <a:srcRect l="21037" r="9240"/>
          <a:stretch/>
        </p:blipFill>
        <p:spPr>
          <a:xfrm rot="-472466">
            <a:off x="420249" y="2133853"/>
            <a:ext cx="2452118" cy="234467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20</a:t>
            </a:fld>
            <a:endParaRPr/>
          </a:p>
        </p:txBody>
      </p:sp>
      <p:pic>
        <p:nvPicPr>
          <p:cNvPr id="961" name="Google Shape;961;p5"/>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962" name="Google Shape;962;p5"/>
          <p:cNvSpPr/>
          <p:nvPr/>
        </p:nvSpPr>
        <p:spPr>
          <a:xfrm>
            <a:off x="3143127" y="1095474"/>
            <a:ext cx="5687869" cy="3908722"/>
          </a:xfrm>
          <a:prstGeom prst="rect">
            <a:avLst/>
          </a:prstGeom>
          <a:solidFill>
            <a:schemeClr val="bg1"/>
          </a:solidFill>
          <a:ln>
            <a:noFill/>
          </a:ln>
        </p:spPr>
        <p:txBody>
          <a:bodyPr spcFirstLastPara="1" wrap="square" lIns="91425" tIns="45700" rIns="91425" bIns="45700" anchor="t" anchorCtr="0">
            <a:spAutoFit/>
          </a:bodyPr>
          <a:lstStyle/>
          <a:p>
            <a:r>
              <a:rPr lang="en" sz="2000" dirty="0">
                <a:solidFill>
                  <a:schemeClr val="tx1"/>
                </a:solidFill>
                <a:latin typeface="Montserrat"/>
              </a:rPr>
              <a:t>Technology works using </a:t>
            </a:r>
            <a:endParaRPr lang="en-US" sz="2000" dirty="0">
              <a:solidFill>
                <a:schemeClr val="tx1"/>
              </a:solidFill>
              <a:latin typeface="Montserrat"/>
            </a:endParaRPr>
          </a:p>
          <a:p>
            <a:r>
              <a:rPr lang="en" sz="2000" dirty="0">
                <a:solidFill>
                  <a:schemeClr val="tx1"/>
                </a:solidFill>
                <a:latin typeface="Montserrat"/>
              </a:rPr>
              <a:t>Artificial Intelligence or A.I. </a:t>
            </a:r>
          </a:p>
          <a:p>
            <a:endParaRPr lang="en" sz="2000" dirty="0">
              <a:solidFill>
                <a:schemeClr val="tx1"/>
              </a:solidFill>
              <a:latin typeface="Montserrat"/>
            </a:endParaRPr>
          </a:p>
          <a:p>
            <a:r>
              <a:rPr lang="en" sz="2000" dirty="0">
                <a:solidFill>
                  <a:schemeClr val="tx1"/>
                </a:solidFill>
                <a:latin typeface="Montserrat"/>
              </a:rPr>
              <a:t>A.I. is when technology is able to gather information and put it together to perform a task in a human like way e.g., making recommendations.</a:t>
            </a:r>
          </a:p>
          <a:p>
            <a:endParaRPr lang="en" sz="2000" dirty="0">
              <a:solidFill>
                <a:schemeClr val="tx1"/>
              </a:solidFill>
              <a:latin typeface="Montserrat"/>
            </a:endParaRPr>
          </a:p>
          <a:p>
            <a:r>
              <a:rPr lang="en" sz="2000" dirty="0">
                <a:solidFill>
                  <a:schemeClr val="tx1"/>
                </a:solidFill>
                <a:latin typeface="Montserrat"/>
              </a:rPr>
              <a:t>Can you think of any examples of artificial intelligence when using something like a smart phone or tv?</a:t>
            </a:r>
          </a:p>
          <a:p>
            <a:endParaRPr lang="en" sz="2800" b="1" dirty="0">
              <a:solidFill>
                <a:schemeClr val="tx1"/>
              </a:solidFill>
              <a:latin typeface="Montserrat"/>
            </a:endParaRPr>
          </a:p>
        </p:txBody>
      </p:sp>
      <p:pic>
        <p:nvPicPr>
          <p:cNvPr id="4" name="Picture 3" descr="A computer screen with musical notes and arrows&#10;&#10;Description automatically generated">
            <a:extLst>
              <a:ext uri="{FF2B5EF4-FFF2-40B4-BE49-F238E27FC236}">
                <a16:creationId xmlns:a16="http://schemas.microsoft.com/office/drawing/2014/main" id="{E52794B9-50FF-3C67-B398-999A3F2DC58E}"/>
              </a:ext>
            </a:extLst>
          </p:cNvPr>
          <p:cNvPicPr>
            <a:picLocks noChangeAspect="1"/>
          </p:cNvPicPr>
          <p:nvPr/>
        </p:nvPicPr>
        <p:blipFill>
          <a:blip r:embed="rId4"/>
          <a:stretch>
            <a:fillRect/>
          </a:stretch>
        </p:blipFill>
        <p:spPr>
          <a:xfrm>
            <a:off x="-4396" y="1093177"/>
            <a:ext cx="2628900" cy="1866900"/>
          </a:xfrm>
          <a:prstGeom prst="rect">
            <a:avLst/>
          </a:prstGeom>
        </p:spPr>
      </p:pic>
      <p:pic>
        <p:nvPicPr>
          <p:cNvPr id="6" name="Picture 5">
            <a:extLst>
              <a:ext uri="{FF2B5EF4-FFF2-40B4-BE49-F238E27FC236}">
                <a16:creationId xmlns:a16="http://schemas.microsoft.com/office/drawing/2014/main" id="{9937AACB-FDC1-7CD1-7898-1AD5D82F55E9}"/>
              </a:ext>
            </a:extLst>
          </p:cNvPr>
          <p:cNvPicPr>
            <a:picLocks noChangeAspect="1"/>
          </p:cNvPicPr>
          <p:nvPr/>
        </p:nvPicPr>
        <p:blipFill>
          <a:blip r:embed="rId5"/>
          <a:stretch>
            <a:fillRect/>
          </a:stretch>
        </p:blipFill>
        <p:spPr>
          <a:xfrm>
            <a:off x="103310" y="2963741"/>
            <a:ext cx="1208943" cy="1730620"/>
          </a:xfrm>
          <a:prstGeom prst="rect">
            <a:avLst/>
          </a:prstGeom>
        </p:spPr>
      </p:pic>
      <p:pic>
        <p:nvPicPr>
          <p:cNvPr id="7" name="Picture 6" descr="A drawing of a drum with notes&#10;&#10;Description automatically generated">
            <a:extLst>
              <a:ext uri="{FF2B5EF4-FFF2-40B4-BE49-F238E27FC236}">
                <a16:creationId xmlns:a16="http://schemas.microsoft.com/office/drawing/2014/main" id="{CD5FCFF1-7E8C-0A7B-17DE-EF26E8C2A7A1}"/>
              </a:ext>
            </a:extLst>
          </p:cNvPr>
          <p:cNvPicPr>
            <a:picLocks noChangeAspect="1"/>
          </p:cNvPicPr>
          <p:nvPr/>
        </p:nvPicPr>
        <p:blipFill>
          <a:blip r:embed="rId6"/>
          <a:stretch>
            <a:fillRect/>
          </a:stretch>
        </p:blipFill>
        <p:spPr>
          <a:xfrm>
            <a:off x="1077059" y="3966063"/>
            <a:ext cx="1327638" cy="1176704"/>
          </a:xfrm>
          <a:prstGeom prst="rect">
            <a:avLst/>
          </a:prstGeom>
        </p:spPr>
      </p:pic>
      <p:pic>
        <p:nvPicPr>
          <p:cNvPr id="3" name="Picture 2" descr="A drawing of a cell phone&#10;&#10;Description automatically generated">
            <a:extLst>
              <a:ext uri="{FF2B5EF4-FFF2-40B4-BE49-F238E27FC236}">
                <a16:creationId xmlns:a16="http://schemas.microsoft.com/office/drawing/2014/main" id="{D2DCECA1-E266-599A-82F8-2EEB3F97D318}"/>
              </a:ext>
            </a:extLst>
          </p:cNvPr>
          <p:cNvPicPr>
            <a:picLocks noChangeAspect="1"/>
          </p:cNvPicPr>
          <p:nvPr/>
        </p:nvPicPr>
        <p:blipFill>
          <a:blip r:embed="rId7"/>
          <a:stretch>
            <a:fillRect/>
          </a:stretch>
        </p:blipFill>
        <p:spPr>
          <a:xfrm>
            <a:off x="1377461" y="2804014"/>
            <a:ext cx="1588477" cy="1162050"/>
          </a:xfrm>
          <a:prstGeom prst="rect">
            <a:avLst/>
          </a:prstGeom>
        </p:spPr>
      </p:pic>
      <p:sp>
        <p:nvSpPr>
          <p:cNvPr id="2" name="TextBox 1">
            <a:extLst>
              <a:ext uri="{FF2B5EF4-FFF2-40B4-BE49-F238E27FC236}">
                <a16:creationId xmlns:a16="http://schemas.microsoft.com/office/drawing/2014/main" id="{07580181-05F9-1C35-6634-249642F9F264}"/>
              </a:ext>
            </a:extLst>
          </p:cNvPr>
          <p:cNvSpPr txBox="1"/>
          <p:nvPr/>
        </p:nvSpPr>
        <p:spPr>
          <a:xfrm>
            <a:off x="5129213" y="200025"/>
            <a:ext cx="38326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dirty="0">
                <a:solidFill>
                  <a:srgbClr val="FFA400"/>
                </a:solidFill>
                <a:latin typeface="Montserrat"/>
                <a:cs typeface="Segoe UI"/>
              </a:rPr>
              <a:t>Tech in Our World:</a:t>
            </a:r>
            <a:r>
              <a:rPr lang="en-US" sz="2400" dirty="0">
                <a:solidFill>
                  <a:srgbClr val="FFA400"/>
                </a:solidFill>
                <a:latin typeface="Montserrat"/>
                <a:cs typeface="Segoe UI"/>
              </a:rPr>
              <a:t>​</a:t>
            </a:r>
          </a:p>
          <a:p>
            <a:pPr algn="r"/>
            <a:r>
              <a:rPr lang="en-GB" sz="2400" b="1" dirty="0">
                <a:solidFill>
                  <a:srgbClr val="FFA400"/>
                </a:solidFill>
                <a:latin typeface="Montserrat"/>
                <a:cs typeface="Segoe UI"/>
              </a:rPr>
              <a:t>Artificial Intelligence</a:t>
            </a:r>
            <a:endParaRPr lang="en-US" dirty="0"/>
          </a:p>
        </p:txBody>
      </p:sp>
    </p:spTree>
    <p:extLst>
      <p:ext uri="{BB962C8B-B14F-4D97-AF65-F5344CB8AC3E}">
        <p14:creationId xmlns:p14="http://schemas.microsoft.com/office/powerpoint/2010/main" val="411848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DF5C5-8F14-12AF-3469-B30F82770AB0}"/>
              </a:ext>
            </a:extLst>
          </p:cNvPr>
          <p:cNvSpPr>
            <a:spLocks noGrp="1"/>
          </p:cNvSpPr>
          <p:nvPr>
            <p:ph type="title"/>
          </p:nvPr>
        </p:nvSpPr>
        <p:spPr>
          <a:xfrm>
            <a:off x="2382715" y="222928"/>
            <a:ext cx="6455700" cy="668100"/>
          </a:xfrm>
        </p:spPr>
        <p:txBody>
          <a:bodyPr/>
          <a:lstStyle/>
          <a:p>
            <a:pPr algn="r"/>
            <a:r>
              <a:rPr lang="en-US" dirty="0">
                <a:solidFill>
                  <a:srgbClr val="FFC000"/>
                </a:solidFill>
              </a:rPr>
              <a:t>A.I. WebQuest Activity</a:t>
            </a:r>
          </a:p>
        </p:txBody>
      </p:sp>
      <p:sp>
        <p:nvSpPr>
          <p:cNvPr id="3" name="Text Placeholder 2">
            <a:extLst>
              <a:ext uri="{FF2B5EF4-FFF2-40B4-BE49-F238E27FC236}">
                <a16:creationId xmlns:a16="http://schemas.microsoft.com/office/drawing/2014/main" id="{820DBA72-1591-A6A9-F4E1-9404479A6756}"/>
              </a:ext>
            </a:extLst>
          </p:cNvPr>
          <p:cNvSpPr>
            <a:spLocks noGrp="1"/>
          </p:cNvSpPr>
          <p:nvPr>
            <p:ph type="body" idx="1"/>
          </p:nvPr>
        </p:nvSpPr>
        <p:spPr>
          <a:xfrm>
            <a:off x="4842415" y="891144"/>
            <a:ext cx="4258012" cy="3927838"/>
          </a:xfrm>
          <a:solidFill>
            <a:schemeClr val="bg1"/>
          </a:solidFill>
        </p:spPr>
        <p:txBody>
          <a:bodyPr/>
          <a:lstStyle/>
          <a:p>
            <a:pPr marL="88900" indent="0">
              <a:buNone/>
            </a:pPr>
            <a:r>
              <a:rPr lang="en-US" sz="1600" dirty="0">
                <a:solidFill>
                  <a:schemeClr val="tx1"/>
                </a:solidFill>
                <a:latin typeface="Montserrat"/>
              </a:rPr>
              <a:t>Go to the </a:t>
            </a:r>
            <a:r>
              <a:rPr lang="en-US" sz="1600" dirty="0" err="1">
                <a:solidFill>
                  <a:schemeClr val="tx1"/>
                </a:solidFill>
                <a:latin typeface="Montserrat"/>
              </a:rPr>
              <a:t>Webwise</a:t>
            </a:r>
            <a:r>
              <a:rPr lang="en-US" sz="1600" dirty="0">
                <a:solidFill>
                  <a:schemeClr val="tx1"/>
                </a:solidFill>
                <a:latin typeface="Montserrat"/>
              </a:rPr>
              <a:t> AI Hub: </a:t>
            </a:r>
            <a:r>
              <a:rPr lang="en-US" sz="1600" dirty="0">
                <a:solidFill>
                  <a:schemeClr val="tx1"/>
                </a:solidFill>
                <a:latin typeface="Montserrat"/>
                <a:hlinkClick r:id="rId3">
                  <a:extLst>
                    <a:ext uri="{A12FA001-AC4F-418D-AE19-62706E023703}">
                      <ahyp:hlinkClr xmlns:ahyp="http://schemas.microsoft.com/office/drawing/2018/hyperlinkcolor" val="tx"/>
                    </a:ext>
                  </a:extLst>
                </a:hlinkClick>
              </a:rPr>
              <a:t>https://www.webwise.ie/ai-hub/</a:t>
            </a:r>
            <a:endParaRPr lang="en-US" sz="1600">
              <a:solidFill>
                <a:schemeClr val="tx1"/>
              </a:solidFill>
              <a:latin typeface="Montserrat"/>
            </a:endParaRPr>
          </a:p>
          <a:p>
            <a:pPr>
              <a:buAutoNum type="arabicPeriod"/>
            </a:pPr>
            <a:endParaRPr lang="en-US" sz="1600" dirty="0">
              <a:solidFill>
                <a:schemeClr val="tx1"/>
              </a:solidFill>
              <a:latin typeface="Montserrat"/>
            </a:endParaRPr>
          </a:p>
          <a:p>
            <a:pPr marL="88900" indent="0">
              <a:buNone/>
            </a:pPr>
            <a:r>
              <a:rPr lang="en-US" sz="1600" dirty="0">
                <a:solidFill>
                  <a:schemeClr val="tx1"/>
                </a:solidFill>
                <a:latin typeface="Montserrat"/>
              </a:rPr>
              <a:t>Find and read the article Guest Article: AI Explained – what is AI? and answer the following questions:</a:t>
            </a:r>
          </a:p>
          <a:p>
            <a:pPr marL="88900" indent="0">
              <a:buNone/>
            </a:pPr>
            <a:endParaRPr lang="en-US" sz="1600" dirty="0">
              <a:solidFill>
                <a:schemeClr val="tx1"/>
              </a:solidFill>
              <a:latin typeface="Montserrat"/>
            </a:endParaRPr>
          </a:p>
          <a:p>
            <a:pPr>
              <a:buAutoNum type="arabicPeriod"/>
            </a:pPr>
            <a:r>
              <a:rPr lang="en-US" sz="1600" dirty="0">
                <a:solidFill>
                  <a:schemeClr val="tx1"/>
                </a:solidFill>
                <a:latin typeface="Montserrat"/>
              </a:rPr>
              <a:t>Explain AI in your own words.</a:t>
            </a:r>
          </a:p>
          <a:p>
            <a:pPr>
              <a:buAutoNum type="arabicPeriod"/>
            </a:pPr>
            <a:r>
              <a:rPr lang="en-US" sz="1600" dirty="0">
                <a:solidFill>
                  <a:schemeClr val="tx1"/>
                </a:solidFill>
                <a:latin typeface="Montserrat"/>
              </a:rPr>
              <a:t>How do you come across AI in your life?</a:t>
            </a:r>
          </a:p>
          <a:p>
            <a:pPr>
              <a:buAutoNum type="arabicPeriod"/>
            </a:pPr>
            <a:r>
              <a:rPr lang="en-US" sz="1600" dirty="0">
                <a:solidFill>
                  <a:schemeClr val="tx1"/>
                </a:solidFill>
                <a:latin typeface="Montserrat"/>
              </a:rPr>
              <a:t>A.I. can help us solve the problems of tomorrow. Do you agree with this statement? Why/Why Not?</a:t>
            </a:r>
          </a:p>
        </p:txBody>
      </p:sp>
      <p:sp>
        <p:nvSpPr>
          <p:cNvPr id="4" name="Slide Number Placeholder 3">
            <a:extLst>
              <a:ext uri="{FF2B5EF4-FFF2-40B4-BE49-F238E27FC236}">
                <a16:creationId xmlns:a16="http://schemas.microsoft.com/office/drawing/2014/main" id="{27F2F7A3-0551-A0D4-1541-C31BA4ED180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6" name="Google Shape;1106;g18a8b24d554_0_445" descr="A red and yellow logo&#10;&#10;Description automatically generated">
            <a:extLst>
              <a:ext uri="{FF2B5EF4-FFF2-40B4-BE49-F238E27FC236}">
                <a16:creationId xmlns:a16="http://schemas.microsoft.com/office/drawing/2014/main" id="{4BCFDCC1-661D-BE03-70F9-20E912F0D737}"/>
              </a:ext>
            </a:extLst>
          </p:cNvPr>
          <p:cNvPicPr preferRelativeResize="0"/>
          <p:nvPr/>
        </p:nvPicPr>
        <p:blipFill rotWithShape="1">
          <a:blip r:embed="rId4">
            <a:alphaModFix/>
          </a:blip>
          <a:srcRect/>
          <a:stretch/>
        </p:blipFill>
        <p:spPr>
          <a:xfrm>
            <a:off x="181424" y="110101"/>
            <a:ext cx="2432675" cy="537875"/>
          </a:xfrm>
          <a:prstGeom prst="rect">
            <a:avLst/>
          </a:prstGeom>
          <a:noFill/>
          <a:ln>
            <a:noFill/>
          </a:ln>
        </p:spPr>
      </p:pic>
      <p:pic>
        <p:nvPicPr>
          <p:cNvPr id="7" name="Picture 6" descr="A screenshot of a computer code&#10;&#10;Description automatically generated">
            <a:extLst>
              <a:ext uri="{FF2B5EF4-FFF2-40B4-BE49-F238E27FC236}">
                <a16:creationId xmlns:a16="http://schemas.microsoft.com/office/drawing/2014/main" id="{CF00E3BE-CA72-65EF-F94E-0260208DF6E0}"/>
              </a:ext>
            </a:extLst>
          </p:cNvPr>
          <p:cNvPicPr>
            <a:picLocks noChangeAspect="1"/>
          </p:cNvPicPr>
          <p:nvPr/>
        </p:nvPicPr>
        <p:blipFill>
          <a:blip r:embed="rId5"/>
          <a:stretch>
            <a:fillRect/>
          </a:stretch>
        </p:blipFill>
        <p:spPr>
          <a:xfrm>
            <a:off x="342900" y="1000241"/>
            <a:ext cx="3763108" cy="2105527"/>
          </a:xfrm>
          <a:prstGeom prst="rect">
            <a:avLst/>
          </a:prstGeom>
          <a:ln w="57150">
            <a:solidFill>
              <a:schemeClr val="tx1"/>
            </a:solidFill>
          </a:ln>
        </p:spPr>
      </p:pic>
      <p:pic>
        <p:nvPicPr>
          <p:cNvPr id="8" name="Picture 7" descr="A screenshot of a computer screen&#10;&#10;Description automatically generated">
            <a:extLst>
              <a:ext uri="{FF2B5EF4-FFF2-40B4-BE49-F238E27FC236}">
                <a16:creationId xmlns:a16="http://schemas.microsoft.com/office/drawing/2014/main" id="{9E26EBAF-CAF2-BE0E-B54E-E427538B0D40}"/>
              </a:ext>
            </a:extLst>
          </p:cNvPr>
          <p:cNvPicPr>
            <a:picLocks noChangeAspect="1"/>
          </p:cNvPicPr>
          <p:nvPr/>
        </p:nvPicPr>
        <p:blipFill>
          <a:blip r:embed="rId6"/>
          <a:stretch>
            <a:fillRect/>
          </a:stretch>
        </p:blipFill>
        <p:spPr>
          <a:xfrm>
            <a:off x="770324" y="3059722"/>
            <a:ext cx="2439164" cy="1890347"/>
          </a:xfrm>
          <a:prstGeom prst="rect">
            <a:avLst/>
          </a:prstGeom>
          <a:ln w="57150">
            <a:solidFill>
              <a:schemeClr val="tx1"/>
            </a:solidFill>
          </a:ln>
        </p:spPr>
      </p:pic>
      <p:sp>
        <p:nvSpPr>
          <p:cNvPr id="9" name="Arrow: Curved Left 8">
            <a:extLst>
              <a:ext uri="{FF2B5EF4-FFF2-40B4-BE49-F238E27FC236}">
                <a16:creationId xmlns:a16="http://schemas.microsoft.com/office/drawing/2014/main" id="{186BD982-A455-D00F-022F-6417D30C1898}"/>
              </a:ext>
            </a:extLst>
          </p:cNvPr>
          <p:cNvSpPr/>
          <p:nvPr/>
        </p:nvSpPr>
        <p:spPr>
          <a:xfrm>
            <a:off x="4109757" y="2975162"/>
            <a:ext cx="638734" cy="1327894"/>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06913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22</a:t>
            </a:fld>
            <a:endParaRPr/>
          </a:p>
        </p:txBody>
      </p:sp>
      <p:pic>
        <p:nvPicPr>
          <p:cNvPr id="961" name="Google Shape;961;p5"/>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962" name="Google Shape;962;p5"/>
          <p:cNvSpPr/>
          <p:nvPr/>
        </p:nvSpPr>
        <p:spPr>
          <a:xfrm>
            <a:off x="3143127" y="336450"/>
            <a:ext cx="5670011" cy="2385228"/>
          </a:xfrm>
          <a:prstGeom prst="rect">
            <a:avLst/>
          </a:prstGeom>
          <a:noFill/>
          <a:ln>
            <a:noFill/>
          </a:ln>
        </p:spPr>
        <p:txBody>
          <a:bodyPr spcFirstLastPara="1" wrap="square" lIns="91425" tIns="45700" rIns="91425" bIns="45700" anchor="t" anchorCtr="0">
            <a:spAutoFit/>
          </a:bodyPr>
          <a:lstStyle/>
          <a:p>
            <a:pPr algn="r"/>
            <a:r>
              <a:rPr lang="en" sz="2400" b="1" dirty="0">
                <a:solidFill>
                  <a:srgbClr val="FFA400"/>
                </a:solidFill>
                <a:latin typeface="Montserrat"/>
              </a:rPr>
              <a:t>Tech in Our World:</a:t>
            </a:r>
            <a:endParaRPr lang="en-US" sz="2400">
              <a:latin typeface="Montserrat"/>
            </a:endParaRPr>
          </a:p>
          <a:p>
            <a:pPr algn="r"/>
            <a:r>
              <a:rPr lang="en" sz="2400" b="1" dirty="0">
                <a:solidFill>
                  <a:srgbClr val="FFA400"/>
                </a:solidFill>
                <a:latin typeface="Montserrat"/>
              </a:rPr>
              <a:t>Facial Recognition</a:t>
            </a:r>
          </a:p>
          <a:p>
            <a:endParaRPr lang="en" sz="2400" b="1" dirty="0">
              <a:solidFill>
                <a:srgbClr val="FFA400"/>
              </a:solidFill>
              <a:latin typeface="Montserrat"/>
            </a:endParaRPr>
          </a:p>
          <a:p>
            <a:endParaRPr lang="en" sz="2100" b="1" dirty="0">
              <a:solidFill>
                <a:srgbClr val="FFA400"/>
              </a:solidFill>
              <a:latin typeface="Montserrat"/>
            </a:endParaRPr>
          </a:p>
          <a:p>
            <a:endParaRPr lang="en" sz="2800" b="1" dirty="0">
              <a:solidFill>
                <a:srgbClr val="FFA400"/>
              </a:solidFill>
              <a:latin typeface="Montserrat"/>
            </a:endParaRPr>
          </a:p>
          <a:p>
            <a:endParaRPr lang="en" sz="2800" b="1" dirty="0">
              <a:solidFill>
                <a:srgbClr val="FFA400"/>
              </a:solidFill>
              <a:latin typeface="Montserrat"/>
            </a:endParaRPr>
          </a:p>
        </p:txBody>
      </p:sp>
      <p:pic>
        <p:nvPicPr>
          <p:cNvPr id="8" name="Google Shape;426;p4">
            <a:extLst>
              <a:ext uri="{FF2B5EF4-FFF2-40B4-BE49-F238E27FC236}">
                <a16:creationId xmlns:a16="http://schemas.microsoft.com/office/drawing/2014/main" id="{612908AF-C217-A979-C7B8-C79C99610DCC}"/>
              </a:ext>
            </a:extLst>
          </p:cNvPr>
          <p:cNvPicPr preferRelativeResize="0"/>
          <p:nvPr/>
        </p:nvPicPr>
        <p:blipFill rotWithShape="1">
          <a:blip r:embed="rId4">
            <a:alphaModFix/>
          </a:blip>
          <a:srcRect/>
          <a:stretch/>
        </p:blipFill>
        <p:spPr>
          <a:xfrm rot="5400000">
            <a:off x="724914" y="963854"/>
            <a:ext cx="3034394" cy="4457983"/>
          </a:xfrm>
          <a:prstGeom prst="rect">
            <a:avLst/>
          </a:prstGeom>
          <a:noFill/>
          <a:ln>
            <a:noFill/>
          </a:ln>
        </p:spPr>
      </p:pic>
      <p:pic>
        <p:nvPicPr>
          <p:cNvPr id="10" name="Picture 9" descr="A person and person with facial recognition&#10;&#10;Description automatically generated">
            <a:extLst>
              <a:ext uri="{FF2B5EF4-FFF2-40B4-BE49-F238E27FC236}">
                <a16:creationId xmlns:a16="http://schemas.microsoft.com/office/drawing/2014/main" id="{0866CE6D-88A0-A8D7-1492-2798CFC83E10}"/>
              </a:ext>
            </a:extLst>
          </p:cNvPr>
          <p:cNvPicPr>
            <a:picLocks noChangeAspect="1"/>
          </p:cNvPicPr>
          <p:nvPr/>
        </p:nvPicPr>
        <p:blipFill>
          <a:blip r:embed="rId5"/>
          <a:stretch>
            <a:fillRect/>
          </a:stretch>
        </p:blipFill>
        <p:spPr>
          <a:xfrm>
            <a:off x="409755" y="2024650"/>
            <a:ext cx="3752492" cy="2301898"/>
          </a:xfrm>
          <a:prstGeom prst="rect">
            <a:avLst/>
          </a:prstGeom>
        </p:spPr>
      </p:pic>
      <p:sp>
        <p:nvSpPr>
          <p:cNvPr id="11" name="TextBox 10">
            <a:extLst>
              <a:ext uri="{FF2B5EF4-FFF2-40B4-BE49-F238E27FC236}">
                <a16:creationId xmlns:a16="http://schemas.microsoft.com/office/drawing/2014/main" id="{BBC9F50B-DFF9-DEFA-1FF4-EFDD0AAB85CB}"/>
              </a:ext>
            </a:extLst>
          </p:cNvPr>
          <p:cNvSpPr txBox="1"/>
          <p:nvPr/>
        </p:nvSpPr>
        <p:spPr>
          <a:xfrm>
            <a:off x="4578158" y="1236479"/>
            <a:ext cx="4248376" cy="369331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dirty="0">
                <a:solidFill>
                  <a:schemeClr val="tx1"/>
                </a:solidFill>
                <a:latin typeface="Montserrat"/>
              </a:rPr>
              <a:t>What does facial recognition mean and where can we see it used in our world?</a:t>
            </a:r>
            <a:endParaRPr lang="en-US" sz="1800">
              <a:solidFill>
                <a:schemeClr val="tx1"/>
              </a:solidFill>
              <a:latin typeface="Montserrat"/>
            </a:endParaRPr>
          </a:p>
          <a:p>
            <a:endParaRPr lang="en-GB" sz="1800" dirty="0">
              <a:solidFill>
                <a:schemeClr val="tx1"/>
              </a:solidFill>
              <a:latin typeface="Montserrat"/>
            </a:endParaRPr>
          </a:p>
          <a:p>
            <a:r>
              <a:rPr lang="en-GB" sz="1800" dirty="0">
                <a:solidFill>
                  <a:schemeClr val="tx1"/>
                </a:solidFill>
                <a:latin typeface="Montserrat"/>
              </a:rPr>
              <a:t>Facial recognition is technology that can automatically identify a person from a digital image or a frame from a video. </a:t>
            </a:r>
            <a:endParaRPr lang="en-US" sz="1800">
              <a:solidFill>
                <a:schemeClr val="tx1"/>
              </a:solidFill>
              <a:latin typeface="Montserrat"/>
            </a:endParaRPr>
          </a:p>
          <a:p>
            <a:endParaRPr lang="en-GB" sz="1800" dirty="0">
              <a:solidFill>
                <a:schemeClr val="tx1"/>
              </a:solidFill>
              <a:latin typeface="Montserrat"/>
            </a:endParaRPr>
          </a:p>
          <a:p>
            <a:r>
              <a:rPr lang="en-GB" sz="1800" dirty="0">
                <a:solidFill>
                  <a:schemeClr val="tx1"/>
                </a:solidFill>
                <a:latin typeface="Montserrat"/>
              </a:rPr>
              <a:t>In some ways, this can be useful. But it can also be risky, annoying and a threat to our right to privacy. </a:t>
            </a:r>
            <a:endParaRPr lang="en-US" sz="1800" dirty="0">
              <a:solidFill>
                <a:schemeClr val="tx1"/>
              </a:solidFill>
              <a:latin typeface="Montserrat"/>
            </a:endParaRPr>
          </a:p>
        </p:txBody>
      </p:sp>
    </p:spTree>
    <p:extLst>
      <p:ext uri="{BB962C8B-B14F-4D97-AF65-F5344CB8AC3E}">
        <p14:creationId xmlns:p14="http://schemas.microsoft.com/office/powerpoint/2010/main" val="1868372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9D86D-63A6-2346-392F-516E897FB723}"/>
              </a:ext>
            </a:extLst>
          </p:cNvPr>
          <p:cNvSpPr>
            <a:spLocks noGrp="1"/>
          </p:cNvSpPr>
          <p:nvPr>
            <p:ph type="title"/>
          </p:nvPr>
        </p:nvSpPr>
        <p:spPr>
          <a:xfrm>
            <a:off x="2195134" y="884384"/>
            <a:ext cx="6455700" cy="668100"/>
          </a:xfrm>
        </p:spPr>
        <p:txBody>
          <a:bodyPr/>
          <a:lstStyle/>
          <a:p>
            <a:pPr algn="r"/>
            <a:r>
              <a:rPr lang="en" dirty="0">
                <a:solidFill>
                  <a:srgbClr val="FFA400"/>
                </a:solidFill>
              </a:rPr>
              <a:t>Tech in Our World:</a:t>
            </a:r>
            <a:endParaRPr lang="en-US" b="0" dirty="0">
              <a:solidFill>
                <a:srgbClr val="FFA400"/>
              </a:solidFill>
            </a:endParaRPr>
          </a:p>
          <a:p>
            <a:pPr algn="r"/>
            <a:r>
              <a:rPr lang="en" dirty="0">
                <a:solidFill>
                  <a:srgbClr val="FFA400"/>
                </a:solidFill>
              </a:rPr>
              <a:t>Facial Recognition</a:t>
            </a:r>
            <a:endParaRPr lang="en-US" b="0" dirty="0">
              <a:solidFill>
                <a:srgbClr val="FFA400"/>
              </a:solidFill>
            </a:endParaRPr>
          </a:p>
          <a:p>
            <a:endParaRPr lang="en-US" dirty="0"/>
          </a:p>
        </p:txBody>
      </p:sp>
      <p:sp>
        <p:nvSpPr>
          <p:cNvPr id="3" name="Text Placeholder 2">
            <a:extLst>
              <a:ext uri="{FF2B5EF4-FFF2-40B4-BE49-F238E27FC236}">
                <a16:creationId xmlns:a16="http://schemas.microsoft.com/office/drawing/2014/main" id="{E3A28039-54D1-6F21-40BE-1921505C2A29}"/>
              </a:ext>
            </a:extLst>
          </p:cNvPr>
          <p:cNvSpPr>
            <a:spLocks noGrp="1"/>
          </p:cNvSpPr>
          <p:nvPr>
            <p:ph type="body" idx="1"/>
          </p:nvPr>
        </p:nvSpPr>
        <p:spPr>
          <a:xfrm>
            <a:off x="1284306" y="4158235"/>
            <a:ext cx="6455700" cy="911180"/>
          </a:xfrm>
        </p:spPr>
        <p:txBody>
          <a:bodyPr/>
          <a:lstStyle/>
          <a:p>
            <a:r>
              <a:rPr lang="en-US" sz="1800" dirty="0">
                <a:latin typeface="Montserrat"/>
              </a:rPr>
              <a:t>Watch</a:t>
            </a:r>
            <a:r>
              <a:rPr lang="en-IE" sz="1800" b="1" i="0" dirty="0">
                <a:solidFill>
                  <a:srgbClr val="000000"/>
                </a:solidFill>
                <a:effectLst/>
                <a:latin typeface="Montserrat"/>
              </a:rPr>
              <a:t>“The Real Life of Your Selfie”</a:t>
            </a:r>
            <a:r>
              <a:rPr lang="en-IE" sz="1800" b="0" i="0" dirty="0">
                <a:solidFill>
                  <a:srgbClr val="000000"/>
                </a:solidFill>
                <a:effectLst/>
                <a:latin typeface="Montserrat"/>
              </a:rPr>
              <a:t> here: </a:t>
            </a:r>
            <a:r>
              <a:rPr lang="en-IE" sz="1800" b="0" i="0" u="none" strike="noStrike" dirty="0">
                <a:solidFill>
                  <a:srgbClr val="1E73BE"/>
                </a:solidFill>
                <a:effectLst/>
                <a:latin typeface="Montserrat"/>
                <a:hlinkClick r:id="rId3"/>
              </a:rPr>
              <a:t>https://vimeo.com/503021673</a:t>
            </a:r>
            <a:endParaRPr lang="en-US" sz="1800" dirty="0">
              <a:latin typeface="Montserrat"/>
            </a:endParaRPr>
          </a:p>
        </p:txBody>
      </p:sp>
      <p:sp>
        <p:nvSpPr>
          <p:cNvPr id="4" name="Slide Number Placeholder 3">
            <a:extLst>
              <a:ext uri="{FF2B5EF4-FFF2-40B4-BE49-F238E27FC236}">
                <a16:creationId xmlns:a16="http://schemas.microsoft.com/office/drawing/2014/main" id="{3375944B-74F0-1ADF-DB19-F1EE876C1E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6" name="Google Shape;961;p5">
            <a:extLst>
              <a:ext uri="{FF2B5EF4-FFF2-40B4-BE49-F238E27FC236}">
                <a16:creationId xmlns:a16="http://schemas.microsoft.com/office/drawing/2014/main" id="{F08EBAD5-B229-2EF0-C4F9-AA393092FD0A}"/>
              </a:ext>
            </a:extLst>
          </p:cNvPr>
          <p:cNvPicPr preferRelativeResize="0"/>
          <p:nvPr/>
        </p:nvPicPr>
        <p:blipFill rotWithShape="1">
          <a:blip r:embed="rId4">
            <a:alphaModFix/>
          </a:blip>
          <a:srcRect/>
          <a:stretch/>
        </p:blipFill>
        <p:spPr>
          <a:xfrm>
            <a:off x="249692" y="346416"/>
            <a:ext cx="2420910" cy="535268"/>
          </a:xfrm>
          <a:prstGeom prst="rect">
            <a:avLst/>
          </a:prstGeom>
          <a:noFill/>
          <a:ln>
            <a:noFill/>
          </a:ln>
        </p:spPr>
      </p:pic>
      <p:pic>
        <p:nvPicPr>
          <p:cNvPr id="8" name="Google Shape;872;p2">
            <a:extLst>
              <a:ext uri="{FF2B5EF4-FFF2-40B4-BE49-F238E27FC236}">
                <a16:creationId xmlns:a16="http://schemas.microsoft.com/office/drawing/2014/main" id="{57042A46-8B67-7849-5303-B33DDE5889D0}"/>
              </a:ext>
            </a:extLst>
          </p:cNvPr>
          <p:cNvPicPr preferRelativeResize="0"/>
          <p:nvPr/>
        </p:nvPicPr>
        <p:blipFill rotWithShape="1">
          <a:blip r:embed="rId5">
            <a:alphaModFix/>
          </a:blip>
          <a:srcRect/>
          <a:stretch/>
        </p:blipFill>
        <p:spPr>
          <a:xfrm rot="5400000">
            <a:off x="2607494" y="273072"/>
            <a:ext cx="3155752" cy="4852358"/>
          </a:xfrm>
          <a:prstGeom prst="rect">
            <a:avLst/>
          </a:prstGeom>
          <a:noFill/>
          <a:ln>
            <a:noFill/>
          </a:ln>
        </p:spPr>
      </p:pic>
      <p:pic>
        <p:nvPicPr>
          <p:cNvPr id="9" name="Picture 8" descr="A drawing of a person&amp;#39;s face&#10;&#10;Description automatically generated">
            <a:extLst>
              <a:ext uri="{FF2B5EF4-FFF2-40B4-BE49-F238E27FC236}">
                <a16:creationId xmlns:a16="http://schemas.microsoft.com/office/drawing/2014/main" id="{F366D0F3-FA16-C197-8BED-F007F15B06D2}"/>
              </a:ext>
            </a:extLst>
          </p:cNvPr>
          <p:cNvPicPr>
            <a:picLocks noChangeAspect="1"/>
          </p:cNvPicPr>
          <p:nvPr/>
        </p:nvPicPr>
        <p:blipFill>
          <a:blip r:embed="rId6"/>
          <a:stretch>
            <a:fillRect/>
          </a:stretch>
        </p:blipFill>
        <p:spPr>
          <a:xfrm>
            <a:off x="2399809" y="1475184"/>
            <a:ext cx="3683584" cy="2434232"/>
          </a:xfrm>
          <a:prstGeom prst="rect">
            <a:avLst/>
          </a:prstGeom>
        </p:spPr>
      </p:pic>
    </p:spTree>
    <p:extLst>
      <p:ext uri="{BB962C8B-B14F-4D97-AF65-F5344CB8AC3E}">
        <p14:creationId xmlns:p14="http://schemas.microsoft.com/office/powerpoint/2010/main" val="3988041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24</a:t>
            </a:fld>
            <a:endParaRPr/>
          </a:p>
        </p:txBody>
      </p:sp>
      <p:pic>
        <p:nvPicPr>
          <p:cNvPr id="961" name="Google Shape;961;p5"/>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962" name="Google Shape;962;p5"/>
          <p:cNvSpPr/>
          <p:nvPr/>
        </p:nvSpPr>
        <p:spPr>
          <a:xfrm>
            <a:off x="3229391" y="196271"/>
            <a:ext cx="5670011" cy="2339061"/>
          </a:xfrm>
          <a:prstGeom prst="rect">
            <a:avLst/>
          </a:prstGeom>
          <a:noFill/>
          <a:ln>
            <a:noFill/>
          </a:ln>
        </p:spPr>
        <p:txBody>
          <a:bodyPr spcFirstLastPara="1" wrap="square" lIns="91425" tIns="45700" rIns="91425" bIns="45700" anchor="t" anchorCtr="0">
            <a:spAutoFit/>
          </a:bodyPr>
          <a:lstStyle/>
          <a:p>
            <a:pPr algn="r"/>
            <a:r>
              <a:rPr lang="en" sz="2400" b="1" dirty="0">
                <a:solidFill>
                  <a:srgbClr val="FFA400"/>
                </a:solidFill>
                <a:latin typeface="Montserrat"/>
              </a:rPr>
              <a:t>Tech in Our World:</a:t>
            </a:r>
            <a:endParaRPr lang="en-US" sz="2400">
              <a:solidFill>
                <a:srgbClr val="FFA400"/>
              </a:solidFill>
              <a:latin typeface="Montserrat"/>
            </a:endParaRPr>
          </a:p>
          <a:p>
            <a:pPr algn="r"/>
            <a:r>
              <a:rPr lang="en" sz="2400" b="1" dirty="0">
                <a:solidFill>
                  <a:srgbClr val="FFA400"/>
                </a:solidFill>
                <a:latin typeface="Montserrat"/>
              </a:rPr>
              <a:t>Facial Recognition</a:t>
            </a:r>
            <a:endParaRPr lang="en" sz="2400">
              <a:latin typeface="Montserrat"/>
            </a:endParaRPr>
          </a:p>
          <a:p>
            <a:endParaRPr lang="en" sz="2100" b="1" dirty="0">
              <a:solidFill>
                <a:srgbClr val="FFA400"/>
              </a:solidFill>
              <a:latin typeface="Montserrat"/>
            </a:endParaRPr>
          </a:p>
          <a:p>
            <a:endParaRPr lang="en" sz="2100" b="1" dirty="0">
              <a:solidFill>
                <a:srgbClr val="FFA400"/>
              </a:solidFill>
              <a:latin typeface="Montserrat"/>
            </a:endParaRPr>
          </a:p>
          <a:p>
            <a:endParaRPr lang="en" sz="2800" b="1" dirty="0">
              <a:solidFill>
                <a:srgbClr val="FFA400"/>
              </a:solidFill>
              <a:latin typeface="Montserrat"/>
            </a:endParaRPr>
          </a:p>
          <a:p>
            <a:endParaRPr lang="en" sz="2800" b="1" dirty="0">
              <a:solidFill>
                <a:srgbClr val="FFA400"/>
              </a:solidFill>
              <a:latin typeface="Montserrat"/>
            </a:endParaRPr>
          </a:p>
        </p:txBody>
      </p:sp>
      <p:pic>
        <p:nvPicPr>
          <p:cNvPr id="8" name="Google Shape;426;p4">
            <a:extLst>
              <a:ext uri="{FF2B5EF4-FFF2-40B4-BE49-F238E27FC236}">
                <a16:creationId xmlns:a16="http://schemas.microsoft.com/office/drawing/2014/main" id="{612908AF-C217-A979-C7B8-C79C99610DCC}"/>
              </a:ext>
            </a:extLst>
          </p:cNvPr>
          <p:cNvPicPr preferRelativeResize="0"/>
          <p:nvPr/>
        </p:nvPicPr>
        <p:blipFill rotWithShape="1">
          <a:blip r:embed="rId4">
            <a:alphaModFix/>
          </a:blip>
          <a:srcRect/>
          <a:stretch/>
        </p:blipFill>
        <p:spPr>
          <a:xfrm rot="5400000">
            <a:off x="687173" y="958462"/>
            <a:ext cx="2883432" cy="4231540"/>
          </a:xfrm>
          <a:prstGeom prst="rect">
            <a:avLst/>
          </a:prstGeom>
          <a:noFill/>
          <a:ln>
            <a:noFill/>
          </a:ln>
        </p:spPr>
      </p:pic>
      <p:pic>
        <p:nvPicPr>
          <p:cNvPr id="10" name="Picture 9" descr="A person and person with facial recognition&#10;&#10;Description automatically generated">
            <a:extLst>
              <a:ext uri="{FF2B5EF4-FFF2-40B4-BE49-F238E27FC236}">
                <a16:creationId xmlns:a16="http://schemas.microsoft.com/office/drawing/2014/main" id="{0866CE6D-88A0-A8D7-1492-2798CFC83E10}"/>
              </a:ext>
            </a:extLst>
          </p:cNvPr>
          <p:cNvPicPr>
            <a:picLocks noChangeAspect="1"/>
          </p:cNvPicPr>
          <p:nvPr/>
        </p:nvPicPr>
        <p:blipFill>
          <a:blip r:embed="rId5"/>
          <a:stretch>
            <a:fillRect/>
          </a:stretch>
        </p:blipFill>
        <p:spPr>
          <a:xfrm>
            <a:off x="280359" y="1959952"/>
            <a:ext cx="3666228" cy="2247983"/>
          </a:xfrm>
          <a:prstGeom prst="rect">
            <a:avLst/>
          </a:prstGeom>
        </p:spPr>
      </p:pic>
      <p:sp>
        <p:nvSpPr>
          <p:cNvPr id="11" name="TextBox 10">
            <a:extLst>
              <a:ext uri="{FF2B5EF4-FFF2-40B4-BE49-F238E27FC236}">
                <a16:creationId xmlns:a16="http://schemas.microsoft.com/office/drawing/2014/main" id="{BBC9F50B-DFF9-DEFA-1FF4-EFDD0AAB85CB}"/>
              </a:ext>
            </a:extLst>
          </p:cNvPr>
          <p:cNvSpPr txBox="1"/>
          <p:nvPr/>
        </p:nvSpPr>
        <p:spPr>
          <a:xfrm>
            <a:off x="4332202" y="1299155"/>
            <a:ext cx="4683760"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solidFill>
                  <a:schemeClr val="tx1"/>
                </a:solidFill>
                <a:latin typeface="Montserrat"/>
              </a:rPr>
              <a:t>Here's an example of facial recognition technology: </a:t>
            </a:r>
            <a:r>
              <a:rPr lang="en-GB" sz="2000" b="1" dirty="0">
                <a:solidFill>
                  <a:schemeClr val="tx1"/>
                </a:solidFill>
                <a:latin typeface="Montserrat"/>
              </a:rPr>
              <a:t> </a:t>
            </a:r>
            <a:endParaRPr lang="en-US" dirty="0">
              <a:solidFill>
                <a:schemeClr val="tx1"/>
              </a:solidFill>
            </a:endParaRPr>
          </a:p>
          <a:p>
            <a:endParaRPr lang="en-GB" sz="2000" b="1" dirty="0">
              <a:solidFill>
                <a:schemeClr val="tx1"/>
              </a:solidFill>
              <a:latin typeface="Montserrat"/>
            </a:endParaRPr>
          </a:p>
          <a:p>
            <a:r>
              <a:rPr lang="en-GB" sz="2000" i="1" dirty="0">
                <a:solidFill>
                  <a:schemeClr val="tx1"/>
                </a:solidFill>
                <a:latin typeface="Montserrat"/>
              </a:rPr>
              <a:t>Tagging someone on social media. </a:t>
            </a:r>
            <a:endParaRPr lang="en-GB" sz="2000" b="1" i="1" dirty="0">
              <a:solidFill>
                <a:schemeClr val="tx1"/>
              </a:solidFill>
              <a:latin typeface="Montserrat"/>
            </a:endParaRPr>
          </a:p>
          <a:p>
            <a:endParaRPr lang="en-GB" sz="2000" dirty="0">
              <a:solidFill>
                <a:schemeClr val="tx1"/>
              </a:solidFill>
              <a:latin typeface="Montserrat"/>
            </a:endParaRPr>
          </a:p>
          <a:p>
            <a:r>
              <a:rPr lang="en-GB" sz="2000" dirty="0">
                <a:solidFill>
                  <a:schemeClr val="tx1"/>
                </a:solidFill>
                <a:latin typeface="Montserrat"/>
              </a:rPr>
              <a:t>Can you think of one example of how this might be </a:t>
            </a:r>
            <a:r>
              <a:rPr lang="en-GB" sz="2000" b="1" dirty="0">
                <a:solidFill>
                  <a:schemeClr val="tx1"/>
                </a:solidFill>
                <a:latin typeface="Montserrat"/>
              </a:rPr>
              <a:t>useful </a:t>
            </a:r>
            <a:r>
              <a:rPr lang="en-GB" sz="2000" dirty="0">
                <a:solidFill>
                  <a:schemeClr val="tx1"/>
                </a:solidFill>
                <a:latin typeface="Montserrat"/>
              </a:rPr>
              <a:t>and how it might be a </a:t>
            </a:r>
            <a:r>
              <a:rPr lang="en-GB" sz="2000" b="1" dirty="0">
                <a:solidFill>
                  <a:schemeClr val="tx1"/>
                </a:solidFill>
                <a:latin typeface="Montserrat"/>
              </a:rPr>
              <a:t>problem</a:t>
            </a:r>
            <a:r>
              <a:rPr lang="en-GB" sz="2000" dirty="0">
                <a:solidFill>
                  <a:schemeClr val="tx1"/>
                </a:solidFill>
                <a:latin typeface="Montserrat"/>
              </a:rPr>
              <a:t>? </a:t>
            </a:r>
            <a:endParaRPr lang="en-GB" sz="2000" b="1" dirty="0">
              <a:solidFill>
                <a:schemeClr val="tx1"/>
              </a:solidFill>
              <a:latin typeface="Montserrat"/>
            </a:endParaRPr>
          </a:p>
          <a:p>
            <a:endParaRPr lang="en-GB" sz="1600" dirty="0">
              <a:solidFill>
                <a:srgbClr val="FFC000"/>
              </a:solidFill>
              <a:latin typeface="Montserrat"/>
            </a:endParaRPr>
          </a:p>
          <a:p>
            <a:endParaRPr lang="en-GB" sz="1600" dirty="0">
              <a:solidFill>
                <a:srgbClr val="FFC000"/>
              </a:solidFill>
              <a:latin typeface="Montserrat"/>
            </a:endParaRPr>
          </a:p>
          <a:p>
            <a:endParaRPr lang="en-GB" dirty="0"/>
          </a:p>
        </p:txBody>
      </p:sp>
    </p:spTree>
    <p:extLst>
      <p:ext uri="{BB962C8B-B14F-4D97-AF65-F5344CB8AC3E}">
        <p14:creationId xmlns:p14="http://schemas.microsoft.com/office/powerpoint/2010/main" val="3148396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7D3764-F1E0-5248-4436-D833860A7F31}"/>
              </a:ext>
            </a:extLst>
          </p:cNvPr>
          <p:cNvSpPr>
            <a:spLocks noGrp="1"/>
          </p:cNvSpPr>
          <p:nvPr>
            <p:ph type="body" idx="1"/>
          </p:nvPr>
        </p:nvSpPr>
        <p:spPr>
          <a:xfrm>
            <a:off x="1662925" y="1182451"/>
            <a:ext cx="6455700" cy="2902500"/>
          </a:xfrm>
        </p:spPr>
        <p:txBody>
          <a:bodyPr/>
          <a:lstStyle/>
          <a:p>
            <a:pPr marL="88900" indent="0" algn="ctr">
              <a:buNone/>
            </a:pPr>
            <a:r>
              <a:rPr lang="en-US" sz="2000" b="1" dirty="0">
                <a:solidFill>
                  <a:schemeClr val="tx1"/>
                </a:solidFill>
                <a:latin typeface="Montserrat"/>
              </a:rPr>
              <a:t>Statement: </a:t>
            </a:r>
            <a:r>
              <a:rPr lang="en-US" sz="2000" b="1" i="1" dirty="0">
                <a:solidFill>
                  <a:schemeClr val="tx1"/>
                </a:solidFill>
                <a:latin typeface="Montserrat"/>
              </a:rPr>
              <a:t>Facial recognition technology will make society a safer place.</a:t>
            </a:r>
            <a:endParaRPr lang="en-US" sz="2000" b="1">
              <a:solidFill>
                <a:schemeClr val="tx1"/>
              </a:solidFill>
              <a:latin typeface="Montserrat"/>
            </a:endParaRPr>
          </a:p>
        </p:txBody>
      </p:sp>
      <p:sp>
        <p:nvSpPr>
          <p:cNvPr id="4" name="Slide Number Placeholder 3">
            <a:extLst>
              <a:ext uri="{FF2B5EF4-FFF2-40B4-BE49-F238E27FC236}">
                <a16:creationId xmlns:a16="http://schemas.microsoft.com/office/drawing/2014/main" id="{1FDBA1C1-7CCB-D97B-3D88-F61C0659E7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6" name="Google Shape;961;p5">
            <a:extLst>
              <a:ext uri="{FF2B5EF4-FFF2-40B4-BE49-F238E27FC236}">
                <a16:creationId xmlns:a16="http://schemas.microsoft.com/office/drawing/2014/main" id="{475E009A-EF8D-F17B-D116-F94BD52AF29A}"/>
              </a:ext>
            </a:extLst>
          </p:cNvPr>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7" name="TextBox 6">
            <a:extLst>
              <a:ext uri="{FF2B5EF4-FFF2-40B4-BE49-F238E27FC236}">
                <a16:creationId xmlns:a16="http://schemas.microsoft.com/office/drawing/2014/main" id="{0A9E2109-6B2A-D353-F3C4-0500999CAFC4}"/>
              </a:ext>
            </a:extLst>
          </p:cNvPr>
          <p:cNvSpPr txBox="1"/>
          <p:nvPr/>
        </p:nvSpPr>
        <p:spPr>
          <a:xfrm>
            <a:off x="2724517" y="164306"/>
            <a:ext cx="61145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dirty="0">
                <a:solidFill>
                  <a:srgbClr val="FFA400"/>
                </a:solidFill>
                <a:latin typeface="Montserrat"/>
                <a:cs typeface="Segoe UI"/>
              </a:rPr>
              <a:t>Tech in Our World:</a:t>
            </a:r>
            <a:r>
              <a:rPr lang="en-US" sz="2400" dirty="0">
                <a:solidFill>
                  <a:srgbClr val="FFA400"/>
                </a:solidFill>
                <a:latin typeface="Montserrat"/>
                <a:cs typeface="Segoe UI"/>
              </a:rPr>
              <a:t>​</a:t>
            </a:r>
          </a:p>
          <a:p>
            <a:pPr algn="r"/>
            <a:r>
              <a:rPr lang="en-GB" sz="2400" b="1" dirty="0">
                <a:solidFill>
                  <a:srgbClr val="FFA400"/>
                </a:solidFill>
                <a:latin typeface="Montserrat"/>
                <a:cs typeface="Segoe UI"/>
              </a:rPr>
              <a:t>Facial Recognition Walking Debate </a:t>
            </a:r>
            <a:endParaRPr lang="en-GB" sz="2400" dirty="0">
              <a:solidFill>
                <a:srgbClr val="FFA400"/>
              </a:solidFill>
              <a:latin typeface="Montserrat"/>
              <a:cs typeface="Segoe UI"/>
            </a:endParaRPr>
          </a:p>
        </p:txBody>
      </p:sp>
      <p:pic>
        <p:nvPicPr>
          <p:cNvPr id="2" name="Picture 1" descr="A yellow smiley face with a thumbs up&#10;&#10;Description automatically generated">
            <a:extLst>
              <a:ext uri="{FF2B5EF4-FFF2-40B4-BE49-F238E27FC236}">
                <a16:creationId xmlns:a16="http://schemas.microsoft.com/office/drawing/2014/main" id="{D48FC575-4844-B4D8-AD6A-CDD0B054EDF3}"/>
              </a:ext>
            </a:extLst>
          </p:cNvPr>
          <p:cNvPicPr>
            <a:picLocks noChangeAspect="1"/>
          </p:cNvPicPr>
          <p:nvPr/>
        </p:nvPicPr>
        <p:blipFill>
          <a:blip r:embed="rId4"/>
          <a:stretch>
            <a:fillRect/>
          </a:stretch>
        </p:blipFill>
        <p:spPr>
          <a:xfrm>
            <a:off x="405735" y="2426676"/>
            <a:ext cx="1984482" cy="2514600"/>
          </a:xfrm>
          <a:prstGeom prst="rect">
            <a:avLst/>
          </a:prstGeom>
        </p:spPr>
      </p:pic>
      <p:pic>
        <p:nvPicPr>
          <p:cNvPr id="5" name="Picture 4" descr="A yellow face with blue question marks&#10;&#10;Description automatically generated">
            <a:extLst>
              <a:ext uri="{FF2B5EF4-FFF2-40B4-BE49-F238E27FC236}">
                <a16:creationId xmlns:a16="http://schemas.microsoft.com/office/drawing/2014/main" id="{61D76794-1203-B7EE-073F-4339904040E4}"/>
              </a:ext>
            </a:extLst>
          </p:cNvPr>
          <p:cNvPicPr>
            <a:picLocks noChangeAspect="1"/>
          </p:cNvPicPr>
          <p:nvPr/>
        </p:nvPicPr>
        <p:blipFill>
          <a:blip r:embed="rId5"/>
          <a:stretch>
            <a:fillRect/>
          </a:stretch>
        </p:blipFill>
        <p:spPr>
          <a:xfrm>
            <a:off x="3567301" y="2444261"/>
            <a:ext cx="1903892" cy="2497017"/>
          </a:xfrm>
          <a:prstGeom prst="rect">
            <a:avLst/>
          </a:prstGeom>
        </p:spPr>
      </p:pic>
      <p:pic>
        <p:nvPicPr>
          <p:cNvPr id="8" name="Picture 7" descr="A yellow face with a thumb down and a hand with a thumbs down&#10;&#10;Description automatically generated">
            <a:extLst>
              <a:ext uri="{FF2B5EF4-FFF2-40B4-BE49-F238E27FC236}">
                <a16:creationId xmlns:a16="http://schemas.microsoft.com/office/drawing/2014/main" id="{B953C518-30DB-AFD5-A4A3-648C483C9D67}"/>
              </a:ext>
            </a:extLst>
          </p:cNvPr>
          <p:cNvPicPr>
            <a:picLocks noChangeAspect="1"/>
          </p:cNvPicPr>
          <p:nvPr/>
        </p:nvPicPr>
        <p:blipFill>
          <a:blip r:embed="rId6"/>
          <a:stretch>
            <a:fillRect/>
          </a:stretch>
        </p:blipFill>
        <p:spPr>
          <a:xfrm>
            <a:off x="6496999" y="2444262"/>
            <a:ext cx="2058431" cy="2505809"/>
          </a:xfrm>
          <a:prstGeom prst="rect">
            <a:avLst/>
          </a:prstGeom>
        </p:spPr>
      </p:pic>
    </p:spTree>
    <p:extLst>
      <p:ext uri="{BB962C8B-B14F-4D97-AF65-F5344CB8AC3E}">
        <p14:creationId xmlns:p14="http://schemas.microsoft.com/office/powerpoint/2010/main" val="267767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4930-E1CE-6665-B9C8-69BE36EE3BD8}"/>
              </a:ext>
            </a:extLst>
          </p:cNvPr>
          <p:cNvSpPr>
            <a:spLocks noGrp="1"/>
          </p:cNvSpPr>
          <p:nvPr>
            <p:ph type="title"/>
          </p:nvPr>
        </p:nvSpPr>
        <p:spPr>
          <a:xfrm>
            <a:off x="2149524" y="209593"/>
            <a:ext cx="6455700" cy="668100"/>
          </a:xfrm>
        </p:spPr>
        <p:txBody>
          <a:bodyPr/>
          <a:lstStyle/>
          <a:p>
            <a:pPr algn="r"/>
            <a:r>
              <a:rPr lang="en-US" sz="2400" b="1" dirty="0">
                <a:solidFill>
                  <a:srgbClr val="00B0F0"/>
                </a:solidFill>
                <a:latin typeface="Montserrat" pitchFamily="2" charset="77"/>
                <a:ea typeface="Helvetica Neue Condensed Black" panose="02000503000000020004" pitchFamily="2" charset="0"/>
                <a:cs typeface="Helvetica Neue Condensed Black" panose="02000503000000020004" pitchFamily="2" charset="0"/>
              </a:rPr>
              <a:t>Tech in Our World</a:t>
            </a:r>
          </a:p>
        </p:txBody>
      </p:sp>
      <p:sp>
        <p:nvSpPr>
          <p:cNvPr id="3" name="Text Placeholder 2">
            <a:extLst>
              <a:ext uri="{FF2B5EF4-FFF2-40B4-BE49-F238E27FC236}">
                <a16:creationId xmlns:a16="http://schemas.microsoft.com/office/drawing/2014/main" id="{DD1C13FA-EFB0-7FC6-9D66-66283BEC55A6}"/>
              </a:ext>
            </a:extLst>
          </p:cNvPr>
          <p:cNvSpPr>
            <a:spLocks noGrp="1"/>
          </p:cNvSpPr>
          <p:nvPr>
            <p:ph type="body" idx="1"/>
          </p:nvPr>
        </p:nvSpPr>
        <p:spPr>
          <a:xfrm>
            <a:off x="4074159" y="1062708"/>
            <a:ext cx="4486082" cy="2960292"/>
          </a:xfrm>
        </p:spPr>
        <p:txBody>
          <a:bodyPr/>
          <a:lstStyle/>
          <a:p>
            <a:pPr fontAlgn="base"/>
            <a:r>
              <a:rPr lang="en-GB" sz="1800" b="1" dirty="0">
                <a:solidFill>
                  <a:srgbClr val="FF0000"/>
                </a:solidFill>
                <a:latin typeface="Calibri"/>
              </a:rPr>
              <a:t>On Safer Internet Day let's take time to:</a:t>
            </a:r>
            <a:endParaRPr lang="en-GB" dirty="0">
              <a:solidFill>
                <a:srgbClr val="000000"/>
              </a:solidFill>
              <a:latin typeface="Calibri"/>
            </a:endParaRPr>
          </a:p>
          <a:p>
            <a:r>
              <a:rPr lang="en-GB" sz="1800" b="1" dirty="0">
                <a:solidFill>
                  <a:srgbClr val="FF0000"/>
                </a:solidFill>
                <a:latin typeface="Calibri"/>
              </a:rPr>
              <a:t>Reflect</a:t>
            </a:r>
            <a:r>
              <a:rPr lang="en-GB" sz="1800" b="1" i="0" dirty="0">
                <a:solidFill>
                  <a:srgbClr val="FF0000"/>
                </a:solidFill>
                <a:effectLst/>
                <a:latin typeface="Calibri"/>
              </a:rPr>
              <a:t>: </a:t>
            </a:r>
            <a:r>
              <a:rPr lang="en-GB" sz="1800" dirty="0">
                <a:solidFill>
                  <a:srgbClr val="000000"/>
                </a:solidFill>
                <a:latin typeface="Calibri"/>
              </a:rPr>
              <a:t>An</a:t>
            </a:r>
            <a:r>
              <a:rPr lang="en-GB" sz="1800" b="0" i="0" dirty="0">
                <a:solidFill>
                  <a:srgbClr val="000000"/>
                </a:solidFill>
                <a:effectLst/>
                <a:latin typeface="Calibri"/>
              </a:rPr>
              <a:t> opportunity to reflect on </a:t>
            </a:r>
            <a:r>
              <a:rPr lang="en-GB" sz="1800" dirty="0">
                <a:solidFill>
                  <a:srgbClr val="000000"/>
                </a:solidFill>
                <a:latin typeface="Calibri"/>
              </a:rPr>
              <a:t>the role of technology</a:t>
            </a:r>
            <a:r>
              <a:rPr lang="en-GB" sz="1800" b="0" i="0" dirty="0">
                <a:solidFill>
                  <a:srgbClr val="000000"/>
                </a:solidFill>
                <a:effectLst/>
                <a:latin typeface="Calibri"/>
              </a:rPr>
              <a:t> in</a:t>
            </a:r>
            <a:r>
              <a:rPr lang="en-GB" sz="1800" dirty="0">
                <a:solidFill>
                  <a:srgbClr val="000000"/>
                </a:solidFill>
                <a:latin typeface="Calibri"/>
              </a:rPr>
              <a:t> our</a:t>
            </a:r>
            <a:r>
              <a:rPr lang="en-GB" sz="1800" b="0" i="0" dirty="0">
                <a:solidFill>
                  <a:srgbClr val="000000"/>
                </a:solidFill>
                <a:effectLst/>
                <a:latin typeface="Calibri"/>
              </a:rPr>
              <a:t> world, the </a:t>
            </a:r>
            <a:r>
              <a:rPr lang="en-GB" sz="1800" dirty="0">
                <a:solidFill>
                  <a:srgbClr val="000000"/>
                </a:solidFill>
                <a:latin typeface="Calibri"/>
              </a:rPr>
              <a:t>challenges</a:t>
            </a:r>
            <a:r>
              <a:rPr lang="en-GB" sz="1800" b="0" i="0" dirty="0">
                <a:solidFill>
                  <a:srgbClr val="000000"/>
                </a:solidFill>
                <a:effectLst/>
                <a:latin typeface="Calibri"/>
              </a:rPr>
              <a:t> and opportunities.  </a:t>
            </a:r>
            <a:endParaRPr lang="en-GB" b="0" i="0">
              <a:solidFill>
                <a:srgbClr val="000000"/>
              </a:solidFill>
              <a:effectLst/>
              <a:latin typeface="Calibri"/>
            </a:endParaRPr>
          </a:p>
          <a:p>
            <a:pPr fontAlgn="base"/>
            <a:r>
              <a:rPr lang="en-GB" sz="1800" b="1" i="0" dirty="0">
                <a:solidFill>
                  <a:srgbClr val="FF0000"/>
                </a:solidFill>
                <a:effectLst/>
                <a:latin typeface="Calibri"/>
              </a:rPr>
              <a:t>Recognise:</a:t>
            </a:r>
            <a:r>
              <a:rPr lang="en-GB" sz="1800" b="0" i="0" dirty="0">
                <a:solidFill>
                  <a:srgbClr val="FF0000"/>
                </a:solidFill>
                <a:effectLst/>
                <a:latin typeface="Calibri"/>
              </a:rPr>
              <a:t> </a:t>
            </a:r>
            <a:r>
              <a:rPr lang="en-GB" sz="1800" dirty="0">
                <a:solidFill>
                  <a:srgbClr val="000000"/>
                </a:solidFill>
                <a:latin typeface="Calibri"/>
              </a:rPr>
              <a:t>Recognise the influence of </a:t>
            </a:r>
            <a:r>
              <a:rPr lang="en-GB" sz="1800" b="0" i="0" dirty="0">
                <a:solidFill>
                  <a:srgbClr val="000000"/>
                </a:solidFill>
                <a:effectLst/>
                <a:latin typeface="Calibri"/>
              </a:rPr>
              <a:t>persuasive design </a:t>
            </a:r>
            <a:r>
              <a:rPr lang="en-GB" sz="1800" dirty="0">
                <a:solidFill>
                  <a:srgbClr val="000000"/>
                </a:solidFill>
                <a:latin typeface="Calibri"/>
              </a:rPr>
              <a:t>features and algorithms on our online experiences</a:t>
            </a:r>
            <a:r>
              <a:rPr lang="en-GB" sz="1800" b="0" i="0" dirty="0">
                <a:solidFill>
                  <a:srgbClr val="000000"/>
                </a:solidFill>
                <a:effectLst/>
                <a:latin typeface="Calibri"/>
              </a:rPr>
              <a:t>.  </a:t>
            </a:r>
            <a:endParaRPr lang="en-GB" b="0" i="0" dirty="0">
              <a:solidFill>
                <a:srgbClr val="000000"/>
              </a:solidFill>
              <a:effectLst/>
              <a:latin typeface="Calibri"/>
            </a:endParaRPr>
          </a:p>
          <a:p>
            <a:pPr fontAlgn="base"/>
            <a:r>
              <a:rPr lang="en-GB" sz="1800" b="1" dirty="0">
                <a:solidFill>
                  <a:srgbClr val="FF0000"/>
                </a:solidFill>
                <a:latin typeface="Calibri"/>
              </a:rPr>
              <a:t>Reset</a:t>
            </a:r>
            <a:r>
              <a:rPr lang="en-GB" sz="1800" b="1" i="0" dirty="0">
                <a:solidFill>
                  <a:srgbClr val="FF0000"/>
                </a:solidFill>
                <a:effectLst/>
                <a:latin typeface="Calibri"/>
              </a:rPr>
              <a:t>:</a:t>
            </a:r>
            <a:r>
              <a:rPr lang="en-GB" sz="1800" dirty="0">
                <a:solidFill>
                  <a:srgbClr val="FF0000"/>
                </a:solidFill>
                <a:latin typeface="Calibri"/>
              </a:rPr>
              <a:t> </a:t>
            </a:r>
            <a:r>
              <a:rPr lang="en-GB" sz="1800" dirty="0">
                <a:solidFill>
                  <a:schemeClr val="tx1"/>
                </a:solidFill>
                <a:latin typeface="Calibri"/>
              </a:rPr>
              <a:t>Learn tips to help re</a:t>
            </a:r>
            <a:r>
              <a:rPr lang="en-GB" sz="1800" dirty="0">
                <a:solidFill>
                  <a:srgbClr val="000000"/>
                </a:solidFill>
                <a:latin typeface="Calibri"/>
              </a:rPr>
              <a:t>set</a:t>
            </a:r>
            <a:r>
              <a:rPr lang="en-GB" sz="1800" b="0" i="0" dirty="0">
                <a:solidFill>
                  <a:srgbClr val="000000"/>
                </a:solidFill>
                <a:effectLst/>
                <a:latin typeface="Calibri"/>
              </a:rPr>
              <a:t> </a:t>
            </a:r>
            <a:r>
              <a:rPr lang="en-GB" sz="1800" dirty="0">
                <a:solidFill>
                  <a:srgbClr val="000000"/>
                </a:solidFill>
                <a:latin typeface="Calibri"/>
              </a:rPr>
              <a:t>our online experiences to promote a positive impact on our time online.</a:t>
            </a:r>
            <a:r>
              <a:rPr lang="en-GB" sz="1800" b="0" i="0" dirty="0">
                <a:solidFill>
                  <a:srgbClr val="000000"/>
                </a:solidFill>
                <a:effectLst/>
                <a:latin typeface="Calibri"/>
              </a:rPr>
              <a:t> </a:t>
            </a:r>
            <a:endParaRPr lang="en-GB" b="0" i="0" dirty="0">
              <a:solidFill>
                <a:srgbClr val="000000"/>
              </a:solidFill>
              <a:effectLst/>
              <a:latin typeface="Calibri"/>
            </a:endParaRPr>
          </a:p>
          <a:p>
            <a:endParaRPr lang="en-US" dirty="0"/>
          </a:p>
        </p:txBody>
      </p:sp>
      <p:pic>
        <p:nvPicPr>
          <p:cNvPr id="4" name="Google Shape;1106;g18a8b24d554_0_445">
            <a:extLst>
              <a:ext uri="{FF2B5EF4-FFF2-40B4-BE49-F238E27FC236}">
                <a16:creationId xmlns:a16="http://schemas.microsoft.com/office/drawing/2014/main" id="{48318FE7-7D76-B05D-1A77-BF37081B1978}"/>
              </a:ext>
            </a:extLst>
          </p:cNvPr>
          <p:cNvPicPr preferRelativeResize="0"/>
          <p:nvPr/>
        </p:nvPicPr>
        <p:blipFill rotWithShape="1">
          <a:blip r:embed="rId3">
            <a:alphaModFix/>
          </a:blip>
          <a:srcRect/>
          <a:stretch/>
        </p:blipFill>
        <p:spPr>
          <a:xfrm>
            <a:off x="181424" y="110101"/>
            <a:ext cx="2432675" cy="537875"/>
          </a:xfrm>
          <a:prstGeom prst="rect">
            <a:avLst/>
          </a:prstGeom>
          <a:noFill/>
          <a:ln>
            <a:noFill/>
          </a:ln>
        </p:spPr>
      </p:pic>
      <p:pic>
        <p:nvPicPr>
          <p:cNvPr id="5" name="Google Shape;1105;g18a8b24d554_0_445">
            <a:extLst>
              <a:ext uri="{FF2B5EF4-FFF2-40B4-BE49-F238E27FC236}">
                <a16:creationId xmlns:a16="http://schemas.microsoft.com/office/drawing/2014/main" id="{985274AF-1B0E-63C5-09B3-48709891DC47}"/>
              </a:ext>
            </a:extLst>
          </p:cNvPr>
          <p:cNvPicPr preferRelativeResize="0"/>
          <p:nvPr/>
        </p:nvPicPr>
        <p:blipFill rotWithShape="1">
          <a:blip r:embed="rId4">
            <a:alphaModFix/>
          </a:blip>
          <a:srcRect/>
          <a:stretch/>
        </p:blipFill>
        <p:spPr>
          <a:xfrm>
            <a:off x="2791526" y="-239841"/>
            <a:ext cx="2002529" cy="1430826"/>
          </a:xfrm>
          <a:prstGeom prst="rect">
            <a:avLst/>
          </a:prstGeom>
          <a:noFill/>
          <a:ln>
            <a:noFill/>
          </a:ln>
        </p:spPr>
      </p:pic>
      <p:pic>
        <p:nvPicPr>
          <p:cNvPr id="6" name="Google Shape;1109;g18a8b24d554_0_445">
            <a:extLst>
              <a:ext uri="{FF2B5EF4-FFF2-40B4-BE49-F238E27FC236}">
                <a16:creationId xmlns:a16="http://schemas.microsoft.com/office/drawing/2014/main" id="{6B2859D9-C0C2-2F5B-2106-517DD72FCD9C}"/>
              </a:ext>
            </a:extLst>
          </p:cNvPr>
          <p:cNvPicPr preferRelativeResize="0"/>
          <p:nvPr/>
        </p:nvPicPr>
        <p:blipFill rotWithShape="1">
          <a:blip r:embed="rId5">
            <a:alphaModFix/>
          </a:blip>
          <a:srcRect/>
          <a:stretch/>
        </p:blipFill>
        <p:spPr>
          <a:xfrm>
            <a:off x="116129" y="4515774"/>
            <a:ext cx="1424194" cy="557293"/>
          </a:xfrm>
          <a:prstGeom prst="rect">
            <a:avLst/>
          </a:prstGeom>
          <a:noFill/>
          <a:ln>
            <a:noFill/>
          </a:ln>
        </p:spPr>
      </p:pic>
      <p:pic>
        <p:nvPicPr>
          <p:cNvPr id="7" name="Google Shape;601;p12">
            <a:extLst>
              <a:ext uri="{FF2B5EF4-FFF2-40B4-BE49-F238E27FC236}">
                <a16:creationId xmlns:a16="http://schemas.microsoft.com/office/drawing/2014/main" id="{CC226442-8273-6080-58CE-D738E22227FE}"/>
              </a:ext>
            </a:extLst>
          </p:cNvPr>
          <p:cNvPicPr preferRelativeResize="0"/>
          <p:nvPr/>
        </p:nvPicPr>
        <p:blipFill rotWithShape="1">
          <a:blip r:embed="rId6">
            <a:alphaModFix/>
          </a:blip>
          <a:srcRect/>
          <a:stretch/>
        </p:blipFill>
        <p:spPr>
          <a:xfrm>
            <a:off x="1603731" y="4644965"/>
            <a:ext cx="1941555" cy="405840"/>
          </a:xfrm>
          <a:prstGeom prst="rect">
            <a:avLst/>
          </a:prstGeom>
          <a:noFill/>
          <a:ln>
            <a:noFill/>
          </a:ln>
        </p:spPr>
      </p:pic>
      <p:pic>
        <p:nvPicPr>
          <p:cNvPr id="8" name="Google Shape;2517;gb957c2e4db_0_2185">
            <a:extLst>
              <a:ext uri="{FF2B5EF4-FFF2-40B4-BE49-F238E27FC236}">
                <a16:creationId xmlns:a16="http://schemas.microsoft.com/office/drawing/2014/main" id="{CD59DDF1-E9D4-2312-CE74-F07A660B52DD}"/>
              </a:ext>
            </a:extLst>
          </p:cNvPr>
          <p:cNvPicPr preferRelativeResize="0"/>
          <p:nvPr/>
        </p:nvPicPr>
        <p:blipFill rotWithShape="1">
          <a:blip r:embed="rId7">
            <a:alphaModFix/>
          </a:blip>
          <a:srcRect/>
          <a:stretch/>
        </p:blipFill>
        <p:spPr>
          <a:xfrm rot="5400000">
            <a:off x="714125" y="308954"/>
            <a:ext cx="3097340" cy="4525591"/>
          </a:xfrm>
          <a:prstGeom prst="rect">
            <a:avLst/>
          </a:prstGeom>
          <a:noFill/>
          <a:ln>
            <a:noFill/>
          </a:ln>
        </p:spPr>
      </p:pic>
      <p:pic>
        <p:nvPicPr>
          <p:cNvPr id="9" name="Google Shape;1193;ga71cb1ab25_0_2775" descr="https://lh6.googleusercontent.com/CU-3YTQCyYf-quQe1y6UsQlaBHkK6oyiNVghtrtr4K_hybJMhIGReqdDB7aXIJVTTDOhAmK9KIng5OYu6ByUCxfyhduO6v1C8D7DXNefceGcrrrlqY9wgeMGKUPOr00-QFeYhh8">
            <a:extLst>
              <a:ext uri="{FF2B5EF4-FFF2-40B4-BE49-F238E27FC236}">
                <a16:creationId xmlns:a16="http://schemas.microsoft.com/office/drawing/2014/main" id="{B722AAE6-8D27-A5FC-CD3A-313874F2B2E4}"/>
              </a:ext>
            </a:extLst>
          </p:cNvPr>
          <p:cNvPicPr preferRelativeResize="0"/>
          <p:nvPr/>
        </p:nvPicPr>
        <p:blipFill rotWithShape="1">
          <a:blip r:embed="rId8">
            <a:alphaModFix/>
          </a:blip>
          <a:srcRect/>
          <a:stretch/>
        </p:blipFill>
        <p:spPr>
          <a:xfrm>
            <a:off x="384237" y="1365679"/>
            <a:ext cx="3862722" cy="2402393"/>
          </a:xfrm>
          <a:prstGeom prst="rect">
            <a:avLst/>
          </a:prstGeom>
          <a:noFill/>
          <a:ln>
            <a:noFill/>
          </a:ln>
        </p:spPr>
      </p:pic>
    </p:spTree>
    <p:extLst>
      <p:ext uri="{BB962C8B-B14F-4D97-AF65-F5344CB8AC3E}">
        <p14:creationId xmlns:p14="http://schemas.microsoft.com/office/powerpoint/2010/main" val="3298412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t="-11000" b="-11000"/>
          </a:stretch>
        </a:blipFill>
        <a:effectLst/>
      </p:bgPr>
    </p:bg>
    <p:spTree>
      <p:nvGrpSpPr>
        <p:cNvPr id="1" name="Shape 3187">
          <a:extLst>
            <a:ext uri="{FF2B5EF4-FFF2-40B4-BE49-F238E27FC236}">
              <a16:creationId xmlns:a16="http://schemas.microsoft.com/office/drawing/2014/main" id="{C0FCBD44-A828-3528-9D58-38A3BF250882}"/>
            </a:ext>
          </a:extLst>
        </p:cNvPr>
        <p:cNvGrpSpPr/>
        <p:nvPr/>
      </p:nvGrpSpPr>
      <p:grpSpPr>
        <a:xfrm>
          <a:off x="0" y="0"/>
          <a:ext cx="0" cy="0"/>
          <a:chOff x="0" y="0"/>
          <a:chExt cx="0" cy="0"/>
        </a:xfrm>
      </p:grpSpPr>
      <p:pic>
        <p:nvPicPr>
          <p:cNvPr id="3188" name="Google Shape;3188;p91">
            <a:extLst>
              <a:ext uri="{FF2B5EF4-FFF2-40B4-BE49-F238E27FC236}">
                <a16:creationId xmlns:a16="http://schemas.microsoft.com/office/drawing/2014/main" id="{66A84459-D91C-14EF-819F-C3A4F0BDA104}"/>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739825" y="4493829"/>
            <a:ext cx="2136098" cy="472296"/>
          </a:xfrm>
          <a:prstGeom prst="rect">
            <a:avLst/>
          </a:prstGeom>
          <a:noFill/>
          <a:ln>
            <a:noFill/>
          </a:ln>
        </p:spPr>
      </p:pic>
      <p:sp>
        <p:nvSpPr>
          <p:cNvPr id="3" name="Google Shape;3189;p91">
            <a:extLst>
              <a:ext uri="{FF2B5EF4-FFF2-40B4-BE49-F238E27FC236}">
                <a16:creationId xmlns:a16="http://schemas.microsoft.com/office/drawing/2014/main" id="{32AB20DF-9C9D-2DFB-8678-19ED6E18A17F}"/>
              </a:ext>
            </a:extLst>
          </p:cNvPr>
          <p:cNvSpPr txBox="1"/>
          <p:nvPr/>
        </p:nvSpPr>
        <p:spPr>
          <a:xfrm>
            <a:off x="517815" y="157050"/>
            <a:ext cx="4759647" cy="1238400"/>
          </a:xfrm>
          <a:prstGeom prst="rect">
            <a:avLst/>
          </a:prstGeom>
          <a:solidFill>
            <a:srgbClr val="EFEFEF"/>
          </a:solidFill>
          <a:ln w="28575" cap="flat" cmpd="sng">
            <a:solidFill>
              <a:srgbClr val="00B0F0"/>
            </a:solidFill>
            <a:prstDash val="solid"/>
            <a:round/>
            <a:headEnd type="none" w="sm" len="sm"/>
            <a:tailEnd type="none" w="sm" len="sm"/>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FFFFFF"/>
              </a:buClr>
              <a:buSzPts val="4000"/>
              <a:buFont typeface="Montserrat"/>
              <a:buNone/>
            </a:pPr>
            <a:endParaRPr lang="en-US" sz="1600" i="1" u="none" strike="noStrike" cap="none" dirty="0">
              <a:solidFill>
                <a:srgbClr val="434343"/>
              </a:solidFill>
              <a:latin typeface="Montserrat Bold"/>
              <a:ea typeface="Montserrat"/>
              <a:cs typeface="Montserrat"/>
            </a:endParaRPr>
          </a:p>
          <a:p>
            <a:pPr algn="ctr">
              <a:lnSpc>
                <a:spcPct val="115000"/>
              </a:lnSpc>
              <a:buClr>
                <a:schemeClr val="dk1"/>
              </a:buClr>
              <a:buSzPts val="1100"/>
            </a:pPr>
            <a:r>
              <a:rPr lang="en-GB" sz="1800" b="1" i="1" dirty="0">
                <a:latin typeface="Montserrat Bold"/>
              </a:rPr>
              <a:t>Advancements in technology have improved our lives for the better.</a:t>
            </a:r>
            <a:endParaRPr lang="en-GB" sz="1800" b="1" i="1" dirty="0">
              <a:solidFill>
                <a:srgbClr val="000000"/>
              </a:solidFill>
              <a:effectLst/>
              <a:latin typeface="Montserrat Bold"/>
            </a:endParaRPr>
          </a:p>
          <a:p>
            <a:pPr marL="0" marR="0" lvl="0" indent="0" algn="ctr" rtl="0">
              <a:lnSpc>
                <a:spcPct val="115000"/>
              </a:lnSpc>
              <a:spcBef>
                <a:spcPts val="0"/>
              </a:spcBef>
              <a:spcAft>
                <a:spcPts val="0"/>
              </a:spcAft>
              <a:buClr>
                <a:schemeClr val="dk1"/>
              </a:buClr>
              <a:buSzPts val="1100"/>
              <a:buFont typeface="Arial"/>
              <a:buNone/>
            </a:pPr>
            <a:r>
              <a:rPr lang="en-GB" sz="1800" b="0" i="0" dirty="0">
                <a:solidFill>
                  <a:schemeClr val="tx1"/>
                </a:solidFill>
                <a:effectLst/>
                <a:latin typeface="Montserrat Bold"/>
              </a:rPr>
              <a:t>  </a:t>
            </a:r>
            <a:r>
              <a:rPr lang="en-GB" sz="1800" b="1" i="0" u="none" strike="noStrike" cap="none" dirty="0">
                <a:solidFill>
                  <a:schemeClr val="tx1"/>
                </a:solidFill>
                <a:latin typeface="Montserrat Bold"/>
                <a:ea typeface="Montserrat"/>
                <a:cs typeface="Montserrat"/>
                <a:sym typeface="Montserrat"/>
              </a:rPr>
              <a:t>Discuss.</a:t>
            </a:r>
            <a:endParaRPr sz="1800" b="1" i="0" u="none" strike="noStrike" cap="none" dirty="0">
              <a:solidFill>
                <a:schemeClr val="tx1"/>
              </a:solidFill>
              <a:latin typeface="Montserrat Bold"/>
              <a:ea typeface="Montserrat"/>
              <a:cs typeface="Montserrat"/>
              <a:sym typeface="Montserrat"/>
            </a:endParaRPr>
          </a:p>
        </p:txBody>
      </p:sp>
    </p:spTree>
    <p:extLst>
      <p:ext uri="{BB962C8B-B14F-4D97-AF65-F5344CB8AC3E}">
        <p14:creationId xmlns:p14="http://schemas.microsoft.com/office/powerpoint/2010/main" val="1740864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76"/>
        <p:cNvGrpSpPr/>
        <p:nvPr/>
      </p:nvGrpSpPr>
      <p:grpSpPr>
        <a:xfrm>
          <a:off x="0" y="0"/>
          <a:ext cx="0" cy="0"/>
          <a:chOff x="0" y="0"/>
          <a:chExt cx="0" cy="0"/>
        </a:xfrm>
      </p:grpSpPr>
      <p:sp>
        <p:nvSpPr>
          <p:cNvPr id="3177" name="Google Shape;3177;p9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5</a:t>
            </a:fld>
            <a:endParaRPr/>
          </a:p>
        </p:txBody>
      </p:sp>
      <p:pic>
        <p:nvPicPr>
          <p:cNvPr id="3178" name="Google Shape;3178;p90" descr="IMG-0126.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20893665">
            <a:off x="4983178" y="1470344"/>
            <a:ext cx="2627642" cy="199666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179" name="Google Shape;3179;p90"/>
          <p:cNvSpPr/>
          <p:nvPr/>
        </p:nvSpPr>
        <p:spPr>
          <a:xfrm>
            <a:off x="2680122" y="68194"/>
            <a:ext cx="6133659" cy="543000"/>
          </a:xfrm>
          <a:prstGeom prst="rect">
            <a:avLst/>
          </a:prstGeom>
          <a:noFill/>
          <a:ln>
            <a:noFill/>
          </a:ln>
        </p:spPr>
        <p:txBody>
          <a:bodyPr spcFirstLastPara="1" wrap="square" lIns="91425" tIns="45700" rIns="91425" bIns="45700" anchor="t" anchorCtr="0">
            <a:noAutofit/>
          </a:bodyPr>
          <a:lstStyle/>
          <a:p>
            <a:pPr algn="r">
              <a:lnSpc>
                <a:spcPct val="150000"/>
              </a:lnSpc>
              <a:buSzPts val="2500"/>
            </a:pPr>
            <a:r>
              <a:rPr lang="en-US" sz="2400" b="1">
                <a:solidFill>
                  <a:srgbClr val="00B0F0"/>
                </a:solidFill>
                <a:latin typeface="Montserrat"/>
                <a:ea typeface="Helvetica Neue Condensed Black" panose="02000503000000020004" pitchFamily="2" charset="0"/>
                <a:cs typeface="Helvetica Neue Condensed Black" panose="02000503000000020004" pitchFamily="2" charset="0"/>
              </a:rPr>
              <a:t>Tech in Our World:</a:t>
            </a:r>
            <a:endParaRPr lang="en-US" sz="2200" b="1" dirty="0">
              <a:solidFill>
                <a:srgbClr val="4EB3FF"/>
              </a:solidFill>
              <a:latin typeface="Montserrat"/>
              <a:ea typeface="Helvetica Neue Condensed Black" panose="02000503000000020004" pitchFamily="2" charset="0"/>
              <a:cs typeface="Helvetica Neue Condensed Black" panose="02000503000000020004" pitchFamily="2" charset="0"/>
            </a:endParaRPr>
          </a:p>
          <a:p>
            <a:pPr algn="r">
              <a:lnSpc>
                <a:spcPct val="150000"/>
              </a:lnSpc>
              <a:buSzPts val="2500"/>
            </a:pPr>
            <a:r>
              <a:rPr lang="en-US" sz="2400" b="1" dirty="0">
                <a:solidFill>
                  <a:srgbClr val="00B0F0"/>
                </a:solidFill>
                <a:latin typeface="Montserrat"/>
                <a:ea typeface="Helvetica Neue Condensed Black" panose="02000503000000020004" pitchFamily="2" charset="0"/>
                <a:cs typeface="Helvetica Neue Condensed Black" panose="02000503000000020004" pitchFamily="2" charset="0"/>
              </a:rPr>
              <a:t>Let's Reflect</a:t>
            </a:r>
            <a:br>
              <a:rPr lang="en-US" sz="2400" b="1" dirty="0">
                <a:solidFill>
                  <a:srgbClr val="00B0F0"/>
                </a:solidFill>
                <a:latin typeface="Montserrat" pitchFamily="2" charset="77"/>
                <a:ea typeface="Helvetica Neue Condensed Black" panose="02000503000000020004" pitchFamily="2" charset="0"/>
                <a:cs typeface="Helvetica Neue Condensed Black" panose="02000503000000020004" pitchFamily="2" charset="0"/>
              </a:rPr>
            </a:br>
            <a:endParaRPr sz="2200" b="1" i="0" u="none" strike="noStrike" cap="none">
              <a:solidFill>
                <a:srgbClr val="4EB3FF"/>
              </a:solidFill>
              <a:latin typeface="Montserrat"/>
              <a:ea typeface="Montserrat"/>
              <a:cs typeface="Montserrat"/>
            </a:endParaRPr>
          </a:p>
        </p:txBody>
      </p:sp>
      <p:pic>
        <p:nvPicPr>
          <p:cNvPr id="3180" name="Google Shape;3180;p90"/>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53500" y="142624"/>
            <a:ext cx="2157436" cy="477000"/>
          </a:xfrm>
          <a:prstGeom prst="rect">
            <a:avLst/>
          </a:prstGeom>
          <a:noFill/>
          <a:ln>
            <a:noFill/>
          </a:ln>
        </p:spPr>
      </p:pic>
      <p:pic>
        <p:nvPicPr>
          <p:cNvPr id="3181" name="Google Shape;3181;p90" descr="Screen Shot 2018-09-11 at 14.02.44.png"/>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rot="592836">
            <a:off x="5042193" y="3147555"/>
            <a:ext cx="1953830" cy="16609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182" name="Google Shape;3182;p90" descr="Screen Shot 2018-09-11 at 14.05.45.png"/>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rot="214642">
            <a:off x="7188098" y="2581807"/>
            <a:ext cx="1871309" cy="211172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183" name="Google Shape;3183;p90"/>
          <p:cNvSpPr/>
          <p:nvPr/>
        </p:nvSpPr>
        <p:spPr>
          <a:xfrm>
            <a:off x="803775" y="944350"/>
            <a:ext cx="4226700" cy="271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200"/>
              <a:buFont typeface="Arial"/>
              <a:buNone/>
            </a:pPr>
            <a:endParaRPr sz="1200" b="0" i="0" u="none" strike="noStrike" cap="none" dirty="0">
              <a:solidFill>
                <a:srgbClr val="000000"/>
              </a:solidFill>
              <a:latin typeface="Montserrat"/>
              <a:ea typeface="Montserrat"/>
              <a:cs typeface="Montserrat"/>
              <a:sym typeface="Montserrat"/>
            </a:endParaRPr>
          </a:p>
          <a:p>
            <a:pPr marL="457200" marR="0" lvl="0" indent="0" algn="l" rtl="0">
              <a:lnSpc>
                <a:spcPct val="150000"/>
              </a:lnSpc>
              <a:spcBef>
                <a:spcPts val="0"/>
              </a:spcBef>
              <a:spcAft>
                <a:spcPts val="0"/>
              </a:spcAft>
              <a:buClr>
                <a:srgbClr val="000000"/>
              </a:buClr>
              <a:buSzPts val="1200"/>
              <a:buFont typeface="Arial"/>
              <a:buNone/>
            </a:pPr>
            <a:endParaRPr sz="1200" b="0" i="0" u="none" strike="noStrike" cap="none" dirty="0">
              <a:solidFill>
                <a:srgbClr val="000000"/>
              </a:solidFill>
              <a:latin typeface="Montserrat"/>
              <a:ea typeface="Montserrat"/>
              <a:cs typeface="Montserrat"/>
              <a:sym typeface="Montserrat"/>
            </a:endParaRPr>
          </a:p>
        </p:txBody>
      </p:sp>
      <p:sp>
        <p:nvSpPr>
          <p:cNvPr id="2" name="TextBox 1">
            <a:extLst>
              <a:ext uri="{FF2B5EF4-FFF2-40B4-BE49-F238E27FC236}">
                <a16:creationId xmlns:a16="http://schemas.microsoft.com/office/drawing/2014/main" id="{F4D06637-7722-7082-5688-1A8DD299B994}"/>
              </a:ext>
            </a:extLst>
          </p:cNvPr>
          <p:cNvSpPr txBox="1"/>
          <p:nvPr/>
        </p:nvSpPr>
        <p:spPr>
          <a:xfrm>
            <a:off x="791612" y="1643903"/>
            <a:ext cx="3780388" cy="2277547"/>
          </a:xfrm>
          <a:prstGeom prst="rect">
            <a:avLst/>
          </a:prstGeom>
          <a:noFill/>
        </p:spPr>
        <p:txBody>
          <a:bodyPr wrap="square" lIns="91440" tIns="45720" rIns="91440" bIns="45720" rtlCol="0" anchor="t">
            <a:spAutoFit/>
          </a:bodyPr>
          <a:lstStyle/>
          <a:p>
            <a:pPr lvl="1" algn="ctr" fontAlgn="base"/>
            <a:endParaRPr lang="en-GB" sz="2000" b="1" i="0" u="none" strike="noStrike" cap="none" dirty="0">
              <a:solidFill>
                <a:srgbClr val="4EB3FF"/>
              </a:solidFill>
              <a:latin typeface="Montserrat"/>
              <a:ea typeface="Montserrat"/>
              <a:cs typeface="Montserrat"/>
            </a:endParaRPr>
          </a:p>
          <a:p>
            <a:pPr lvl="1" fontAlgn="base"/>
            <a:r>
              <a:rPr lang="en-GB" sz="1800" b="1" i="0" u="none" strike="noStrike" cap="none" dirty="0">
                <a:solidFill>
                  <a:srgbClr val="4EB3FF"/>
                </a:solidFill>
                <a:latin typeface="Montserrat"/>
                <a:ea typeface="Montserrat"/>
                <a:cs typeface="Montserrat"/>
                <a:sym typeface="Montserrat"/>
              </a:rPr>
              <a:t> </a:t>
            </a:r>
          </a:p>
          <a:p>
            <a:pPr marL="285750" lvl="1" indent="-285750" fontAlgn="base">
              <a:buFont typeface="Arial" panose="020B0604020202020204" pitchFamily="34" charset="0"/>
              <a:buChar char="•"/>
            </a:pPr>
            <a:r>
              <a:rPr lang="en-GB" sz="1800" b="1" i="0" dirty="0">
                <a:solidFill>
                  <a:schemeClr val="tx1"/>
                </a:solidFill>
                <a:effectLst/>
                <a:latin typeface="Montserrat" pitchFamily="2" charset="77"/>
              </a:rPr>
              <a:t>One good thing </a:t>
            </a:r>
            <a:r>
              <a:rPr lang="en-GB" sz="1800" i="0" dirty="0">
                <a:solidFill>
                  <a:schemeClr val="tx1"/>
                </a:solidFill>
                <a:effectLst/>
                <a:latin typeface="Montserrat" pitchFamily="2" charset="77"/>
              </a:rPr>
              <a:t>for me about the online world is…</a:t>
            </a:r>
          </a:p>
          <a:p>
            <a:pPr lvl="1" fontAlgn="base"/>
            <a:endParaRPr lang="en-GB" sz="1800" i="0" dirty="0">
              <a:solidFill>
                <a:schemeClr val="tx1"/>
              </a:solidFill>
              <a:effectLst/>
              <a:latin typeface="Montserrat" pitchFamily="2" charset="77"/>
            </a:endParaRPr>
          </a:p>
          <a:p>
            <a:pPr marL="285750" lvl="1" indent="-285750" fontAlgn="base">
              <a:buFont typeface="Arial" panose="020B0604020202020204" pitchFamily="34" charset="0"/>
              <a:buChar char="•"/>
            </a:pPr>
            <a:r>
              <a:rPr lang="en-GB" sz="1800" b="1" i="0" dirty="0">
                <a:solidFill>
                  <a:schemeClr val="tx1"/>
                </a:solidFill>
                <a:effectLst/>
                <a:latin typeface="Montserrat" pitchFamily="2" charset="77"/>
              </a:rPr>
              <a:t>One challenging thing </a:t>
            </a:r>
            <a:r>
              <a:rPr lang="en-GB" sz="1800" i="0" dirty="0">
                <a:solidFill>
                  <a:schemeClr val="tx1"/>
                </a:solidFill>
                <a:effectLst/>
                <a:latin typeface="Montserrat" pitchFamily="2" charset="77"/>
              </a:rPr>
              <a:t>for me about the online world…</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4930-E1CE-6665-B9C8-69BE36EE3BD8}"/>
              </a:ext>
            </a:extLst>
          </p:cNvPr>
          <p:cNvSpPr>
            <a:spLocks noGrp="1"/>
          </p:cNvSpPr>
          <p:nvPr>
            <p:ph type="title"/>
          </p:nvPr>
        </p:nvSpPr>
        <p:spPr>
          <a:xfrm>
            <a:off x="2173173" y="522885"/>
            <a:ext cx="6455700" cy="668100"/>
          </a:xfrm>
        </p:spPr>
        <p:txBody>
          <a:bodyPr/>
          <a:lstStyle/>
          <a:p>
            <a:pPr algn="r"/>
            <a:r>
              <a:rPr lang="en-US" dirty="0">
                <a:solidFill>
                  <a:srgbClr val="00B0F0"/>
                </a:solidFill>
                <a:ea typeface="Helvetica Neue Condensed Black" panose="02000503000000020004" pitchFamily="2" charset="0"/>
                <a:cs typeface="Helvetica Neue Condensed Black" panose="02000503000000020004" pitchFamily="2" charset="0"/>
              </a:rPr>
              <a:t>Tech in Our World:</a:t>
            </a:r>
            <a:br>
              <a:rPr lang="en-US" dirty="0">
                <a:latin typeface="Montserrat" pitchFamily="2" charset="77"/>
                <a:ea typeface="Helvetica Neue Condensed Black" panose="02000503000000020004" pitchFamily="2" charset="0"/>
                <a:cs typeface="Helvetica Neue Condensed Black" panose="02000503000000020004" pitchFamily="2" charset="0"/>
              </a:rPr>
            </a:br>
            <a:r>
              <a:rPr lang="en-US" dirty="0">
                <a:solidFill>
                  <a:srgbClr val="00B0F0"/>
                </a:solidFill>
                <a:ea typeface="Helvetica Neue Condensed Black" panose="02000503000000020004" pitchFamily="2" charset="0"/>
                <a:cs typeface="Helvetica Neue Condensed Black" panose="02000503000000020004" pitchFamily="2" charset="0"/>
              </a:rPr>
              <a:t>Let’s Reflect</a:t>
            </a:r>
            <a:endParaRPr lang="en-US" sz="1600" b="1" dirty="0">
              <a:solidFill>
                <a:srgbClr val="00B0F0"/>
              </a:solidFill>
              <a:latin typeface="Montserrat" pitchFamily="2" charset="77"/>
              <a:ea typeface="Helvetica Neue Condensed Black" panose="02000503000000020004" pitchFamily="2" charset="0"/>
              <a:cs typeface="Helvetica Neue Condensed Black" panose="02000503000000020004" pitchFamily="2" charset="0"/>
            </a:endParaRPr>
          </a:p>
        </p:txBody>
      </p:sp>
      <p:sp>
        <p:nvSpPr>
          <p:cNvPr id="9" name="Text Placeholder 8">
            <a:extLst>
              <a:ext uri="{FF2B5EF4-FFF2-40B4-BE49-F238E27FC236}">
                <a16:creationId xmlns:a16="http://schemas.microsoft.com/office/drawing/2014/main" id="{00F35180-9E06-1785-4C1D-8EF97ECF77CC}"/>
              </a:ext>
            </a:extLst>
          </p:cNvPr>
          <p:cNvSpPr>
            <a:spLocks noGrp="1"/>
          </p:cNvSpPr>
          <p:nvPr>
            <p:ph type="body" idx="1"/>
          </p:nvPr>
        </p:nvSpPr>
        <p:spPr>
          <a:xfrm>
            <a:off x="4075325" y="1335502"/>
            <a:ext cx="4704699" cy="2314486"/>
          </a:xfrm>
        </p:spPr>
        <p:txBody>
          <a:bodyPr/>
          <a:lstStyle/>
          <a:p>
            <a:pPr marL="88900" indent="0">
              <a:buNone/>
            </a:pPr>
            <a:r>
              <a:rPr lang="en-US" sz="2000" b="1" dirty="0"/>
              <a:t>How big a part does technology play in our daily life?</a:t>
            </a:r>
          </a:p>
          <a:p>
            <a:pPr marL="88900" indent="0">
              <a:buNone/>
            </a:pPr>
            <a:endParaRPr lang="en-US" sz="2000" b="1" dirty="0"/>
          </a:p>
          <a:p>
            <a:pPr marL="88900" indent="0">
              <a:buNone/>
            </a:pPr>
            <a:r>
              <a:rPr lang="en-US" sz="2000" b="1" dirty="0"/>
              <a:t>Let’s find out!</a:t>
            </a:r>
          </a:p>
          <a:p>
            <a:pPr marL="742950" lvl="1" indent="-285750">
              <a:buFont typeface="Arial" panose="020B0604020202020204" pitchFamily="34" charset="0"/>
              <a:buChar char="•"/>
            </a:pPr>
            <a:r>
              <a:rPr lang="en-IE" sz="2000" b="1" i="0" dirty="0">
                <a:solidFill>
                  <a:srgbClr val="1A273E"/>
                </a:solidFill>
                <a:effectLst/>
              </a:rPr>
              <a:t>What is your </a:t>
            </a:r>
            <a:r>
              <a:rPr lang="en-IE" sz="2000" b="1" dirty="0">
                <a:solidFill>
                  <a:srgbClr val="1A273E"/>
                </a:solidFill>
              </a:rPr>
              <a:t>s</a:t>
            </a:r>
            <a:r>
              <a:rPr lang="en-IE" sz="2000" b="1" i="0" dirty="0">
                <a:solidFill>
                  <a:srgbClr val="1A273E"/>
                </a:solidFill>
                <a:effectLst/>
              </a:rPr>
              <a:t>creen time total for today and the last 7 days? </a:t>
            </a:r>
            <a:endParaRPr lang="en-IE" sz="2000" b="1" dirty="0"/>
          </a:p>
          <a:p>
            <a:pPr marL="742950" lvl="1" indent="-285750">
              <a:buFont typeface="Arial" panose="020B0604020202020204" pitchFamily="34" charset="0"/>
              <a:buChar char="•"/>
            </a:pPr>
            <a:r>
              <a:rPr lang="en-IE" sz="2000" b="1" i="0" dirty="0">
                <a:solidFill>
                  <a:srgbClr val="1A273E"/>
                </a:solidFill>
                <a:effectLst/>
              </a:rPr>
              <a:t>What are the Top 5 most used apps? </a:t>
            </a:r>
            <a:endParaRPr lang="en-IE" sz="2000" b="1" dirty="0"/>
          </a:p>
          <a:p>
            <a:pPr marL="88900" indent="0">
              <a:buNone/>
            </a:pPr>
            <a:endParaRPr lang="en-US" i="1" dirty="0"/>
          </a:p>
          <a:p>
            <a:pPr marL="88900" indent="0">
              <a:buNone/>
            </a:pPr>
            <a:endParaRPr lang="en-US" i="1" dirty="0"/>
          </a:p>
          <a:p>
            <a:pPr marL="88900" indent="0">
              <a:buNone/>
            </a:pPr>
            <a:endParaRPr lang="en-US" i="1" dirty="0"/>
          </a:p>
        </p:txBody>
      </p:sp>
      <p:pic>
        <p:nvPicPr>
          <p:cNvPr id="4" name="Google Shape;1106;g18a8b24d554_0_445">
            <a:extLst>
              <a:ext uri="{FF2B5EF4-FFF2-40B4-BE49-F238E27FC236}">
                <a16:creationId xmlns:a16="http://schemas.microsoft.com/office/drawing/2014/main" id="{48318FE7-7D76-B05D-1A77-BF37081B1978}"/>
              </a:ext>
            </a:extLst>
          </p:cNvPr>
          <p:cNvPicPr preferRelativeResize="0"/>
          <p:nvPr/>
        </p:nvPicPr>
        <p:blipFill rotWithShape="1">
          <a:blip r:embed="rId3">
            <a:alphaModFix/>
          </a:blip>
          <a:srcRect/>
          <a:stretch/>
        </p:blipFill>
        <p:spPr>
          <a:xfrm>
            <a:off x="181424" y="110101"/>
            <a:ext cx="2432675" cy="537875"/>
          </a:xfrm>
          <a:prstGeom prst="rect">
            <a:avLst/>
          </a:prstGeom>
          <a:noFill/>
          <a:ln>
            <a:noFill/>
          </a:ln>
        </p:spPr>
      </p:pic>
      <p:pic>
        <p:nvPicPr>
          <p:cNvPr id="5" name="Google Shape;1105;g18a8b24d554_0_445">
            <a:extLst>
              <a:ext uri="{FF2B5EF4-FFF2-40B4-BE49-F238E27FC236}">
                <a16:creationId xmlns:a16="http://schemas.microsoft.com/office/drawing/2014/main" id="{985274AF-1B0E-63C5-09B3-48709891DC47}"/>
              </a:ext>
            </a:extLst>
          </p:cNvPr>
          <p:cNvPicPr preferRelativeResize="0"/>
          <p:nvPr/>
        </p:nvPicPr>
        <p:blipFill rotWithShape="1">
          <a:blip r:embed="rId4">
            <a:alphaModFix/>
          </a:blip>
          <a:srcRect/>
          <a:stretch/>
        </p:blipFill>
        <p:spPr>
          <a:xfrm>
            <a:off x="2791526" y="-239841"/>
            <a:ext cx="2002529" cy="1430826"/>
          </a:xfrm>
          <a:prstGeom prst="rect">
            <a:avLst/>
          </a:prstGeom>
          <a:noFill/>
          <a:ln>
            <a:noFill/>
          </a:ln>
        </p:spPr>
      </p:pic>
      <p:pic>
        <p:nvPicPr>
          <p:cNvPr id="6" name="Google Shape;1109;g18a8b24d554_0_445">
            <a:extLst>
              <a:ext uri="{FF2B5EF4-FFF2-40B4-BE49-F238E27FC236}">
                <a16:creationId xmlns:a16="http://schemas.microsoft.com/office/drawing/2014/main" id="{6B2859D9-C0C2-2F5B-2106-517DD72FCD9C}"/>
              </a:ext>
            </a:extLst>
          </p:cNvPr>
          <p:cNvPicPr preferRelativeResize="0"/>
          <p:nvPr/>
        </p:nvPicPr>
        <p:blipFill rotWithShape="1">
          <a:blip r:embed="rId5">
            <a:alphaModFix/>
          </a:blip>
          <a:srcRect/>
          <a:stretch/>
        </p:blipFill>
        <p:spPr>
          <a:xfrm>
            <a:off x="116129" y="4515774"/>
            <a:ext cx="1424194" cy="557293"/>
          </a:xfrm>
          <a:prstGeom prst="rect">
            <a:avLst/>
          </a:prstGeom>
          <a:noFill/>
          <a:ln>
            <a:noFill/>
          </a:ln>
        </p:spPr>
      </p:pic>
      <p:pic>
        <p:nvPicPr>
          <p:cNvPr id="7" name="Google Shape;601;p12">
            <a:extLst>
              <a:ext uri="{FF2B5EF4-FFF2-40B4-BE49-F238E27FC236}">
                <a16:creationId xmlns:a16="http://schemas.microsoft.com/office/drawing/2014/main" id="{CC226442-8273-6080-58CE-D738E22227FE}"/>
              </a:ext>
            </a:extLst>
          </p:cNvPr>
          <p:cNvPicPr preferRelativeResize="0"/>
          <p:nvPr/>
        </p:nvPicPr>
        <p:blipFill rotWithShape="1">
          <a:blip r:embed="rId6">
            <a:alphaModFix/>
          </a:blip>
          <a:srcRect/>
          <a:stretch/>
        </p:blipFill>
        <p:spPr>
          <a:xfrm>
            <a:off x="1603731" y="4644965"/>
            <a:ext cx="1941555" cy="405840"/>
          </a:xfrm>
          <a:prstGeom prst="rect">
            <a:avLst/>
          </a:prstGeom>
          <a:noFill/>
          <a:ln>
            <a:noFill/>
          </a:ln>
        </p:spPr>
      </p:pic>
      <p:pic>
        <p:nvPicPr>
          <p:cNvPr id="11" name="Google Shape;872;p2">
            <a:extLst>
              <a:ext uri="{FF2B5EF4-FFF2-40B4-BE49-F238E27FC236}">
                <a16:creationId xmlns:a16="http://schemas.microsoft.com/office/drawing/2014/main" id="{CDD9602C-B29F-D4A0-BBC4-95AB0DC11EFC}"/>
              </a:ext>
            </a:extLst>
          </p:cNvPr>
          <p:cNvPicPr preferRelativeResize="0"/>
          <p:nvPr/>
        </p:nvPicPr>
        <p:blipFill rotWithShape="1">
          <a:blip r:embed="rId7">
            <a:alphaModFix/>
          </a:blip>
          <a:srcRect/>
          <a:stretch/>
        </p:blipFill>
        <p:spPr>
          <a:xfrm rot="5400000">
            <a:off x="764155" y="635213"/>
            <a:ext cx="2446305" cy="3978837"/>
          </a:xfrm>
          <a:prstGeom prst="rect">
            <a:avLst/>
          </a:prstGeom>
          <a:noFill/>
          <a:ln>
            <a:noFill/>
          </a:ln>
        </p:spPr>
      </p:pic>
      <p:pic>
        <p:nvPicPr>
          <p:cNvPr id="3" name="Picture 2" descr="A person looking at a cellphone&#10;&#10;Description automatically generated">
            <a:extLst>
              <a:ext uri="{FF2B5EF4-FFF2-40B4-BE49-F238E27FC236}">
                <a16:creationId xmlns:a16="http://schemas.microsoft.com/office/drawing/2014/main" id="{03737B95-1257-2858-BFC3-A7DBF63C3B4F}"/>
              </a:ext>
            </a:extLst>
          </p:cNvPr>
          <p:cNvPicPr>
            <a:picLocks noChangeAspect="1"/>
          </p:cNvPicPr>
          <p:nvPr/>
        </p:nvPicPr>
        <p:blipFill>
          <a:blip r:embed="rId8"/>
          <a:stretch>
            <a:fillRect/>
          </a:stretch>
        </p:blipFill>
        <p:spPr>
          <a:xfrm>
            <a:off x="361294" y="1677463"/>
            <a:ext cx="3389587" cy="1880538"/>
          </a:xfrm>
          <a:prstGeom prst="rect">
            <a:avLst/>
          </a:prstGeom>
        </p:spPr>
      </p:pic>
    </p:spTree>
    <p:extLst>
      <p:ext uri="{BB962C8B-B14F-4D97-AF65-F5344CB8AC3E}">
        <p14:creationId xmlns:p14="http://schemas.microsoft.com/office/powerpoint/2010/main" val="2949345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4930-E1CE-6665-B9C8-69BE36EE3BD8}"/>
              </a:ext>
            </a:extLst>
          </p:cNvPr>
          <p:cNvSpPr>
            <a:spLocks noGrp="1"/>
          </p:cNvSpPr>
          <p:nvPr>
            <p:ph type="title"/>
          </p:nvPr>
        </p:nvSpPr>
        <p:spPr>
          <a:xfrm>
            <a:off x="2160035" y="522885"/>
            <a:ext cx="6455700" cy="668100"/>
          </a:xfrm>
        </p:spPr>
        <p:txBody>
          <a:bodyPr/>
          <a:lstStyle/>
          <a:p>
            <a:pPr algn="r"/>
            <a:r>
              <a:rPr lang="en-US" sz="2400" b="1" dirty="0">
                <a:solidFill>
                  <a:srgbClr val="00B0F0"/>
                </a:solidFill>
                <a:ea typeface="Helvetica Neue Condensed Black" panose="02000503000000020004" pitchFamily="2" charset="0"/>
                <a:cs typeface="Helvetica Neue Condensed Black" panose="02000503000000020004" pitchFamily="2" charset="0"/>
              </a:rPr>
              <a:t>Tech in Our World:</a:t>
            </a:r>
            <a:br>
              <a:rPr lang="en-US" dirty="0">
                <a:solidFill>
                  <a:srgbClr val="00B0F0"/>
                </a:solidFill>
                <a:ea typeface="Helvetica Neue Condensed Black" panose="02000503000000020004" pitchFamily="2" charset="0"/>
                <a:cs typeface="Helvetica Neue Condensed Black" panose="02000503000000020004" pitchFamily="2" charset="0"/>
              </a:rPr>
            </a:br>
            <a:r>
              <a:rPr lang="en-US" sz="2400" b="1" dirty="0">
                <a:solidFill>
                  <a:srgbClr val="00B0F0"/>
                </a:solidFill>
                <a:ea typeface="Helvetica Neue Condensed Black" panose="02000503000000020004" pitchFamily="2" charset="0"/>
                <a:cs typeface="Helvetica Neue Condensed Black" panose="02000503000000020004" pitchFamily="2" charset="0"/>
              </a:rPr>
              <a:t>Let’s </a:t>
            </a:r>
            <a:r>
              <a:rPr lang="en-US" sz="2400" b="1" dirty="0" err="1">
                <a:solidFill>
                  <a:srgbClr val="00B0F0"/>
                </a:solidFill>
                <a:ea typeface="Helvetica Neue Condensed Black" panose="02000503000000020004" pitchFamily="2" charset="0"/>
                <a:cs typeface="Helvetica Neue Condensed Black" panose="02000503000000020004" pitchFamily="2" charset="0"/>
              </a:rPr>
              <a:t>Recognise</a:t>
            </a:r>
            <a:br>
              <a:rPr lang="en-US" sz="2400" b="1" dirty="0">
                <a:latin typeface="Montserrat" pitchFamily="2" charset="77"/>
                <a:ea typeface="Helvetica Neue Condensed Black" panose="02000503000000020004" pitchFamily="2" charset="0"/>
                <a:cs typeface="Helvetica Neue Condensed Black" panose="02000503000000020004" pitchFamily="2" charset="0"/>
              </a:rPr>
            </a:br>
            <a:endParaRPr lang="en-US" sz="1600" b="1" dirty="0">
              <a:solidFill>
                <a:srgbClr val="00B0F0"/>
              </a:solidFill>
              <a:latin typeface="Montserrat" pitchFamily="2" charset="77"/>
              <a:ea typeface="Helvetica Neue Condensed Black" panose="02000503000000020004" pitchFamily="2" charset="0"/>
              <a:cs typeface="Helvetica Neue Condensed Black" panose="02000503000000020004" pitchFamily="2" charset="0"/>
            </a:endParaRPr>
          </a:p>
        </p:txBody>
      </p:sp>
      <p:sp>
        <p:nvSpPr>
          <p:cNvPr id="9" name="Text Placeholder 8">
            <a:extLst>
              <a:ext uri="{FF2B5EF4-FFF2-40B4-BE49-F238E27FC236}">
                <a16:creationId xmlns:a16="http://schemas.microsoft.com/office/drawing/2014/main" id="{00F35180-9E06-1785-4C1D-8EF97ECF77CC}"/>
              </a:ext>
            </a:extLst>
          </p:cNvPr>
          <p:cNvSpPr>
            <a:spLocks noGrp="1"/>
          </p:cNvSpPr>
          <p:nvPr>
            <p:ph type="body" idx="1"/>
          </p:nvPr>
        </p:nvSpPr>
        <p:spPr>
          <a:xfrm>
            <a:off x="5092856" y="1606034"/>
            <a:ext cx="3714017" cy="2314486"/>
          </a:xfrm>
        </p:spPr>
        <p:txBody>
          <a:bodyPr/>
          <a:lstStyle/>
          <a:p>
            <a:pPr marL="88900" indent="0">
              <a:buNone/>
            </a:pPr>
            <a:r>
              <a:rPr lang="en-US" sz="2000" b="1" dirty="0"/>
              <a:t>What is it about our technology (e.g., smartphones, social media, games, etc.) that draws us in and makes us want to spend so much time on them?</a:t>
            </a:r>
          </a:p>
          <a:p>
            <a:pPr marL="88900" indent="0">
              <a:buNone/>
            </a:pPr>
            <a:endParaRPr lang="en-US" i="1" dirty="0"/>
          </a:p>
        </p:txBody>
      </p:sp>
      <p:pic>
        <p:nvPicPr>
          <p:cNvPr id="4" name="Google Shape;1106;g18a8b24d554_0_445">
            <a:extLst>
              <a:ext uri="{FF2B5EF4-FFF2-40B4-BE49-F238E27FC236}">
                <a16:creationId xmlns:a16="http://schemas.microsoft.com/office/drawing/2014/main" id="{48318FE7-7D76-B05D-1A77-BF37081B1978}"/>
              </a:ext>
            </a:extLst>
          </p:cNvPr>
          <p:cNvPicPr preferRelativeResize="0"/>
          <p:nvPr/>
        </p:nvPicPr>
        <p:blipFill rotWithShape="1">
          <a:blip r:embed="rId3">
            <a:alphaModFix/>
          </a:blip>
          <a:srcRect/>
          <a:stretch/>
        </p:blipFill>
        <p:spPr>
          <a:xfrm>
            <a:off x="181424" y="110101"/>
            <a:ext cx="2432675" cy="537875"/>
          </a:xfrm>
          <a:prstGeom prst="rect">
            <a:avLst/>
          </a:prstGeom>
          <a:noFill/>
          <a:ln>
            <a:noFill/>
          </a:ln>
        </p:spPr>
      </p:pic>
      <p:pic>
        <p:nvPicPr>
          <p:cNvPr id="5" name="Google Shape;1105;g18a8b24d554_0_445">
            <a:extLst>
              <a:ext uri="{FF2B5EF4-FFF2-40B4-BE49-F238E27FC236}">
                <a16:creationId xmlns:a16="http://schemas.microsoft.com/office/drawing/2014/main" id="{985274AF-1B0E-63C5-09B3-48709891DC47}"/>
              </a:ext>
            </a:extLst>
          </p:cNvPr>
          <p:cNvPicPr preferRelativeResize="0"/>
          <p:nvPr/>
        </p:nvPicPr>
        <p:blipFill rotWithShape="1">
          <a:blip r:embed="rId4">
            <a:alphaModFix/>
          </a:blip>
          <a:srcRect/>
          <a:stretch/>
        </p:blipFill>
        <p:spPr>
          <a:xfrm>
            <a:off x="2791526" y="-239841"/>
            <a:ext cx="2002529" cy="1430826"/>
          </a:xfrm>
          <a:prstGeom prst="rect">
            <a:avLst/>
          </a:prstGeom>
          <a:noFill/>
          <a:ln>
            <a:noFill/>
          </a:ln>
        </p:spPr>
      </p:pic>
      <p:pic>
        <p:nvPicPr>
          <p:cNvPr id="6" name="Google Shape;1109;g18a8b24d554_0_445">
            <a:extLst>
              <a:ext uri="{FF2B5EF4-FFF2-40B4-BE49-F238E27FC236}">
                <a16:creationId xmlns:a16="http://schemas.microsoft.com/office/drawing/2014/main" id="{6B2859D9-C0C2-2F5B-2106-517DD72FCD9C}"/>
              </a:ext>
            </a:extLst>
          </p:cNvPr>
          <p:cNvPicPr preferRelativeResize="0"/>
          <p:nvPr/>
        </p:nvPicPr>
        <p:blipFill rotWithShape="1">
          <a:blip r:embed="rId5">
            <a:alphaModFix/>
          </a:blip>
          <a:srcRect/>
          <a:stretch/>
        </p:blipFill>
        <p:spPr>
          <a:xfrm>
            <a:off x="116129" y="4515774"/>
            <a:ext cx="1424194" cy="557293"/>
          </a:xfrm>
          <a:prstGeom prst="rect">
            <a:avLst/>
          </a:prstGeom>
          <a:noFill/>
          <a:ln>
            <a:noFill/>
          </a:ln>
        </p:spPr>
      </p:pic>
      <p:pic>
        <p:nvPicPr>
          <p:cNvPr id="7" name="Google Shape;601;p12">
            <a:extLst>
              <a:ext uri="{FF2B5EF4-FFF2-40B4-BE49-F238E27FC236}">
                <a16:creationId xmlns:a16="http://schemas.microsoft.com/office/drawing/2014/main" id="{CC226442-8273-6080-58CE-D738E22227FE}"/>
              </a:ext>
            </a:extLst>
          </p:cNvPr>
          <p:cNvPicPr preferRelativeResize="0"/>
          <p:nvPr/>
        </p:nvPicPr>
        <p:blipFill rotWithShape="1">
          <a:blip r:embed="rId6">
            <a:alphaModFix/>
          </a:blip>
          <a:srcRect/>
          <a:stretch/>
        </p:blipFill>
        <p:spPr>
          <a:xfrm>
            <a:off x="1603731" y="4644965"/>
            <a:ext cx="1941555" cy="405840"/>
          </a:xfrm>
          <a:prstGeom prst="rect">
            <a:avLst/>
          </a:prstGeom>
          <a:noFill/>
          <a:ln>
            <a:noFill/>
          </a:ln>
        </p:spPr>
      </p:pic>
      <p:pic>
        <p:nvPicPr>
          <p:cNvPr id="11" name="Google Shape;872;p2">
            <a:extLst>
              <a:ext uri="{FF2B5EF4-FFF2-40B4-BE49-F238E27FC236}">
                <a16:creationId xmlns:a16="http://schemas.microsoft.com/office/drawing/2014/main" id="{CDD9602C-B29F-D4A0-BBC4-95AB0DC11EFC}"/>
              </a:ext>
            </a:extLst>
          </p:cNvPr>
          <p:cNvPicPr preferRelativeResize="0"/>
          <p:nvPr/>
        </p:nvPicPr>
        <p:blipFill rotWithShape="1">
          <a:blip r:embed="rId7">
            <a:alphaModFix/>
          </a:blip>
          <a:srcRect/>
          <a:stretch/>
        </p:blipFill>
        <p:spPr>
          <a:xfrm rot="5400000">
            <a:off x="1053112" y="267427"/>
            <a:ext cx="2984960" cy="4858926"/>
          </a:xfrm>
          <a:prstGeom prst="rect">
            <a:avLst/>
          </a:prstGeom>
          <a:noFill/>
          <a:ln>
            <a:noFill/>
          </a:ln>
        </p:spPr>
      </p:pic>
      <p:pic>
        <p:nvPicPr>
          <p:cNvPr id="3" name="Picture 2" descr="A person lying on a bed looking at a phone&#10;&#10;Description automatically generated">
            <a:extLst>
              <a:ext uri="{FF2B5EF4-FFF2-40B4-BE49-F238E27FC236}">
                <a16:creationId xmlns:a16="http://schemas.microsoft.com/office/drawing/2014/main" id="{E97BE7A8-A07E-271F-50E3-F451E3DF55E2}"/>
              </a:ext>
            </a:extLst>
          </p:cNvPr>
          <p:cNvPicPr>
            <a:picLocks noChangeAspect="1"/>
          </p:cNvPicPr>
          <p:nvPr/>
        </p:nvPicPr>
        <p:blipFill>
          <a:blip r:embed="rId8"/>
          <a:stretch>
            <a:fillRect/>
          </a:stretch>
        </p:blipFill>
        <p:spPr>
          <a:xfrm>
            <a:off x="551793" y="1539966"/>
            <a:ext cx="4125311" cy="2300051"/>
          </a:xfrm>
          <a:prstGeom prst="rect">
            <a:avLst/>
          </a:prstGeom>
        </p:spPr>
      </p:pic>
    </p:spTree>
    <p:extLst>
      <p:ext uri="{BB962C8B-B14F-4D97-AF65-F5344CB8AC3E}">
        <p14:creationId xmlns:p14="http://schemas.microsoft.com/office/powerpoint/2010/main" val="60377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4930-E1CE-6665-B9C8-69BE36EE3BD8}"/>
              </a:ext>
            </a:extLst>
          </p:cNvPr>
          <p:cNvSpPr>
            <a:spLocks noGrp="1"/>
          </p:cNvSpPr>
          <p:nvPr>
            <p:ph type="title"/>
          </p:nvPr>
        </p:nvSpPr>
        <p:spPr>
          <a:xfrm>
            <a:off x="2160035" y="657860"/>
            <a:ext cx="6455700" cy="668100"/>
          </a:xfrm>
        </p:spPr>
        <p:txBody>
          <a:bodyPr/>
          <a:lstStyle/>
          <a:p>
            <a:pPr algn="r"/>
            <a:r>
              <a:rPr lang="en-US" sz="2400" b="1" dirty="0">
                <a:solidFill>
                  <a:srgbClr val="00B0F0"/>
                </a:solidFill>
                <a:ea typeface="Helvetica Neue Condensed Black" panose="02000503000000020004" pitchFamily="2" charset="0"/>
                <a:cs typeface="Helvetica Neue Condensed Black" panose="02000503000000020004" pitchFamily="2" charset="0"/>
              </a:rPr>
              <a:t>Tech in Our World: </a:t>
            </a:r>
            <a:br>
              <a:rPr lang="en-US" sz="2400" b="1" dirty="0">
                <a:latin typeface="Montserrat" pitchFamily="2" charset="77"/>
                <a:ea typeface="Helvetica Neue Condensed Black" panose="02000503000000020004" pitchFamily="2" charset="0"/>
                <a:cs typeface="Helvetica Neue Condensed Black" panose="02000503000000020004" pitchFamily="2" charset="0"/>
              </a:rPr>
            </a:br>
            <a:r>
              <a:rPr lang="en-US" dirty="0">
                <a:solidFill>
                  <a:srgbClr val="00B0F0"/>
                </a:solidFill>
                <a:ea typeface="Helvetica Neue Condensed Black" panose="02000503000000020004" pitchFamily="2" charset="0"/>
                <a:cs typeface="Helvetica Neue Condensed Black" panose="02000503000000020004" pitchFamily="2" charset="0"/>
              </a:rPr>
              <a:t>Let's </a:t>
            </a:r>
            <a:r>
              <a:rPr lang="en-US" dirty="0" err="1">
                <a:solidFill>
                  <a:srgbClr val="00B0F0"/>
                </a:solidFill>
                <a:ea typeface="Helvetica Neue Condensed Black" panose="02000503000000020004" pitchFamily="2" charset="0"/>
                <a:cs typeface="Helvetica Neue Condensed Black" panose="02000503000000020004" pitchFamily="2" charset="0"/>
              </a:rPr>
              <a:t>Recognise</a:t>
            </a:r>
            <a:br>
              <a:rPr lang="en-US" sz="2400" b="1" dirty="0">
                <a:latin typeface="Montserrat" pitchFamily="2" charset="77"/>
                <a:ea typeface="Helvetica Neue Condensed Black" panose="02000503000000020004" pitchFamily="2" charset="0"/>
                <a:cs typeface="Helvetica Neue Condensed Black" panose="02000503000000020004" pitchFamily="2" charset="0"/>
              </a:rPr>
            </a:br>
            <a:endParaRPr lang="en-US" sz="1600" b="1" dirty="0">
              <a:solidFill>
                <a:srgbClr val="00B0F0"/>
              </a:solidFill>
              <a:latin typeface="Montserrat" pitchFamily="2" charset="77"/>
              <a:ea typeface="Helvetica Neue Condensed Black" panose="02000503000000020004" pitchFamily="2" charset="0"/>
              <a:cs typeface="Helvetica Neue Condensed Black" panose="02000503000000020004" pitchFamily="2" charset="0"/>
            </a:endParaRPr>
          </a:p>
        </p:txBody>
      </p:sp>
      <p:sp>
        <p:nvSpPr>
          <p:cNvPr id="9" name="Text Placeholder 8">
            <a:extLst>
              <a:ext uri="{FF2B5EF4-FFF2-40B4-BE49-F238E27FC236}">
                <a16:creationId xmlns:a16="http://schemas.microsoft.com/office/drawing/2014/main" id="{00F35180-9E06-1785-4C1D-8EF97ECF77CC}"/>
              </a:ext>
            </a:extLst>
          </p:cNvPr>
          <p:cNvSpPr>
            <a:spLocks noGrp="1"/>
          </p:cNvSpPr>
          <p:nvPr>
            <p:ph type="body" idx="1"/>
          </p:nvPr>
        </p:nvSpPr>
        <p:spPr>
          <a:xfrm>
            <a:off x="5100135" y="1283133"/>
            <a:ext cx="3767659" cy="2314486"/>
          </a:xfrm>
        </p:spPr>
        <p:txBody>
          <a:bodyPr/>
          <a:lstStyle/>
          <a:p>
            <a:pPr marL="88900" indent="0">
              <a:buNone/>
            </a:pPr>
            <a:r>
              <a:rPr lang="en-US" sz="2000" b="1" dirty="0"/>
              <a:t>Let’s consider some of the design features technology companies use to persuade us to stay online for longer...</a:t>
            </a:r>
          </a:p>
          <a:p>
            <a:pPr marL="88900" indent="0">
              <a:buNone/>
            </a:pPr>
            <a:endParaRPr lang="en-US" sz="2000" b="1" dirty="0"/>
          </a:p>
          <a:p>
            <a:pPr marL="88900" indent="0">
              <a:buNone/>
            </a:pPr>
            <a:r>
              <a:rPr lang="en-US" sz="1400" b="1" dirty="0"/>
              <a:t>Watch</a:t>
            </a:r>
            <a:r>
              <a:rPr lang="en-US" sz="1400" b="1" i="1" dirty="0"/>
              <a:t> Six Easy Steps to Get Us Addicted to Our Phones </a:t>
            </a:r>
            <a:r>
              <a:rPr lang="en-US" sz="1400" b="1" dirty="0"/>
              <a:t>here: </a:t>
            </a:r>
            <a:r>
              <a:rPr lang="en-US" sz="1400" b="1" dirty="0">
                <a:hlinkClick r:id="rId3"/>
              </a:rPr>
              <a:t>https://vimeo.com/503021412</a:t>
            </a:r>
            <a:r>
              <a:rPr lang="en-US" sz="1400" b="1" dirty="0"/>
              <a:t> </a:t>
            </a:r>
            <a:endParaRPr lang="en-US" sz="1400" b="1" i="1" dirty="0"/>
          </a:p>
        </p:txBody>
      </p:sp>
      <p:pic>
        <p:nvPicPr>
          <p:cNvPr id="4" name="Google Shape;1106;g18a8b24d554_0_445">
            <a:extLst>
              <a:ext uri="{FF2B5EF4-FFF2-40B4-BE49-F238E27FC236}">
                <a16:creationId xmlns:a16="http://schemas.microsoft.com/office/drawing/2014/main" id="{48318FE7-7D76-B05D-1A77-BF37081B1978}"/>
              </a:ext>
            </a:extLst>
          </p:cNvPr>
          <p:cNvPicPr preferRelativeResize="0"/>
          <p:nvPr/>
        </p:nvPicPr>
        <p:blipFill rotWithShape="1">
          <a:blip r:embed="rId4">
            <a:alphaModFix/>
          </a:blip>
          <a:srcRect/>
          <a:stretch/>
        </p:blipFill>
        <p:spPr>
          <a:xfrm>
            <a:off x="181424" y="110101"/>
            <a:ext cx="2432675" cy="537875"/>
          </a:xfrm>
          <a:prstGeom prst="rect">
            <a:avLst/>
          </a:prstGeom>
          <a:noFill/>
          <a:ln>
            <a:noFill/>
          </a:ln>
        </p:spPr>
      </p:pic>
      <p:pic>
        <p:nvPicPr>
          <p:cNvPr id="5" name="Google Shape;1105;g18a8b24d554_0_445">
            <a:extLst>
              <a:ext uri="{FF2B5EF4-FFF2-40B4-BE49-F238E27FC236}">
                <a16:creationId xmlns:a16="http://schemas.microsoft.com/office/drawing/2014/main" id="{985274AF-1B0E-63C5-09B3-48709891DC47}"/>
              </a:ext>
            </a:extLst>
          </p:cNvPr>
          <p:cNvPicPr preferRelativeResize="0"/>
          <p:nvPr/>
        </p:nvPicPr>
        <p:blipFill rotWithShape="1">
          <a:blip r:embed="rId5">
            <a:alphaModFix/>
          </a:blip>
          <a:srcRect/>
          <a:stretch/>
        </p:blipFill>
        <p:spPr>
          <a:xfrm>
            <a:off x="2791526" y="-239841"/>
            <a:ext cx="2002529" cy="1430826"/>
          </a:xfrm>
          <a:prstGeom prst="rect">
            <a:avLst/>
          </a:prstGeom>
          <a:noFill/>
          <a:ln>
            <a:noFill/>
          </a:ln>
        </p:spPr>
      </p:pic>
      <p:pic>
        <p:nvPicPr>
          <p:cNvPr id="6" name="Google Shape;1109;g18a8b24d554_0_445">
            <a:extLst>
              <a:ext uri="{FF2B5EF4-FFF2-40B4-BE49-F238E27FC236}">
                <a16:creationId xmlns:a16="http://schemas.microsoft.com/office/drawing/2014/main" id="{6B2859D9-C0C2-2F5B-2106-517DD72FCD9C}"/>
              </a:ext>
            </a:extLst>
          </p:cNvPr>
          <p:cNvPicPr preferRelativeResize="0"/>
          <p:nvPr/>
        </p:nvPicPr>
        <p:blipFill rotWithShape="1">
          <a:blip r:embed="rId6">
            <a:alphaModFix/>
          </a:blip>
          <a:srcRect/>
          <a:stretch/>
        </p:blipFill>
        <p:spPr>
          <a:xfrm>
            <a:off x="116129" y="4515774"/>
            <a:ext cx="1424194" cy="557293"/>
          </a:xfrm>
          <a:prstGeom prst="rect">
            <a:avLst/>
          </a:prstGeom>
          <a:noFill/>
          <a:ln>
            <a:noFill/>
          </a:ln>
        </p:spPr>
      </p:pic>
      <p:pic>
        <p:nvPicPr>
          <p:cNvPr id="7" name="Google Shape;601;p12">
            <a:extLst>
              <a:ext uri="{FF2B5EF4-FFF2-40B4-BE49-F238E27FC236}">
                <a16:creationId xmlns:a16="http://schemas.microsoft.com/office/drawing/2014/main" id="{CC226442-8273-6080-58CE-D738E22227FE}"/>
              </a:ext>
            </a:extLst>
          </p:cNvPr>
          <p:cNvPicPr preferRelativeResize="0"/>
          <p:nvPr/>
        </p:nvPicPr>
        <p:blipFill rotWithShape="1">
          <a:blip r:embed="rId7">
            <a:alphaModFix/>
          </a:blip>
          <a:srcRect/>
          <a:stretch/>
        </p:blipFill>
        <p:spPr>
          <a:xfrm>
            <a:off x="1603731" y="4644965"/>
            <a:ext cx="1941555" cy="405840"/>
          </a:xfrm>
          <a:prstGeom prst="rect">
            <a:avLst/>
          </a:prstGeom>
          <a:noFill/>
          <a:ln>
            <a:noFill/>
          </a:ln>
        </p:spPr>
      </p:pic>
      <p:pic>
        <p:nvPicPr>
          <p:cNvPr id="11" name="Google Shape;872;p2">
            <a:extLst>
              <a:ext uri="{FF2B5EF4-FFF2-40B4-BE49-F238E27FC236}">
                <a16:creationId xmlns:a16="http://schemas.microsoft.com/office/drawing/2014/main" id="{CDD9602C-B29F-D4A0-BBC4-95AB0DC11EFC}"/>
              </a:ext>
            </a:extLst>
          </p:cNvPr>
          <p:cNvPicPr preferRelativeResize="0"/>
          <p:nvPr/>
        </p:nvPicPr>
        <p:blipFill rotWithShape="1">
          <a:blip r:embed="rId8">
            <a:alphaModFix/>
          </a:blip>
          <a:srcRect/>
          <a:stretch/>
        </p:blipFill>
        <p:spPr>
          <a:xfrm rot="5400000">
            <a:off x="964432" y="264142"/>
            <a:ext cx="3155752" cy="4852358"/>
          </a:xfrm>
          <a:prstGeom prst="rect">
            <a:avLst/>
          </a:prstGeom>
          <a:noFill/>
          <a:ln>
            <a:noFill/>
          </a:ln>
        </p:spPr>
      </p:pic>
      <p:pic>
        <p:nvPicPr>
          <p:cNvPr id="14" name="Picture 13" descr="A hands holding a phone&#10;&#10;Description automatically generated">
            <a:extLst>
              <a:ext uri="{FF2B5EF4-FFF2-40B4-BE49-F238E27FC236}">
                <a16:creationId xmlns:a16="http://schemas.microsoft.com/office/drawing/2014/main" id="{FC9D3853-A268-28EB-395E-913CC4057307}"/>
              </a:ext>
            </a:extLst>
          </p:cNvPr>
          <p:cNvPicPr>
            <a:picLocks noChangeAspect="1"/>
          </p:cNvPicPr>
          <p:nvPr/>
        </p:nvPicPr>
        <p:blipFill>
          <a:blip r:embed="rId9"/>
          <a:stretch>
            <a:fillRect/>
          </a:stretch>
        </p:blipFill>
        <p:spPr>
          <a:xfrm>
            <a:off x="433500" y="1460935"/>
            <a:ext cx="4390129" cy="2410619"/>
          </a:xfrm>
          <a:prstGeom prst="rect">
            <a:avLst/>
          </a:prstGeom>
        </p:spPr>
      </p:pic>
    </p:spTree>
    <p:extLst>
      <p:ext uri="{BB962C8B-B14F-4D97-AF65-F5344CB8AC3E}">
        <p14:creationId xmlns:p14="http://schemas.microsoft.com/office/powerpoint/2010/main" val="3707316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4930-E1CE-6665-B9C8-69BE36EE3BD8}"/>
              </a:ext>
            </a:extLst>
          </p:cNvPr>
          <p:cNvSpPr>
            <a:spLocks noGrp="1"/>
          </p:cNvSpPr>
          <p:nvPr>
            <p:ph type="title"/>
          </p:nvPr>
        </p:nvSpPr>
        <p:spPr>
          <a:xfrm>
            <a:off x="2160035" y="522885"/>
            <a:ext cx="6455700" cy="668100"/>
          </a:xfrm>
        </p:spPr>
        <p:txBody>
          <a:bodyPr/>
          <a:lstStyle/>
          <a:p>
            <a:pPr algn="r"/>
            <a:r>
              <a:rPr lang="en-US" sz="2400" b="1" dirty="0">
                <a:solidFill>
                  <a:srgbClr val="00B0F0"/>
                </a:solidFill>
                <a:ea typeface="Helvetica Neue Condensed Black" panose="02000503000000020004" pitchFamily="2" charset="0"/>
                <a:cs typeface="Helvetica Neue Condensed Black" panose="02000503000000020004" pitchFamily="2" charset="0"/>
              </a:rPr>
              <a:t>Tech in Our World:</a:t>
            </a:r>
            <a:br>
              <a:rPr lang="en-US" dirty="0">
                <a:solidFill>
                  <a:srgbClr val="00B0F0"/>
                </a:solidFill>
                <a:ea typeface="Helvetica Neue Condensed Black" panose="02000503000000020004" pitchFamily="2" charset="0"/>
                <a:cs typeface="Helvetica Neue Condensed Black" panose="02000503000000020004" pitchFamily="2" charset="0"/>
              </a:rPr>
            </a:br>
            <a:r>
              <a:rPr lang="en-US" sz="2400" b="1" dirty="0">
                <a:solidFill>
                  <a:srgbClr val="00B0F0"/>
                </a:solidFill>
                <a:ea typeface="Helvetica Neue Condensed Black" panose="02000503000000020004" pitchFamily="2" charset="0"/>
                <a:cs typeface="Helvetica Neue Condensed Black" panose="02000503000000020004" pitchFamily="2" charset="0"/>
              </a:rPr>
              <a:t>Let’s </a:t>
            </a:r>
            <a:r>
              <a:rPr lang="en-US" dirty="0" err="1">
                <a:solidFill>
                  <a:srgbClr val="00B0F0"/>
                </a:solidFill>
                <a:ea typeface="Helvetica Neue Condensed Black" panose="02000503000000020004" pitchFamily="2" charset="0"/>
                <a:cs typeface="Helvetica Neue Condensed Black" panose="02000503000000020004" pitchFamily="2" charset="0"/>
              </a:rPr>
              <a:t>Recognise</a:t>
            </a:r>
            <a:endParaRPr lang="en-US" b="1" dirty="0">
              <a:solidFill>
                <a:srgbClr val="00B0F0"/>
              </a:solidFill>
              <a:ea typeface="Helvetica Neue Condensed Black" panose="02000503000000020004" pitchFamily="2" charset="0"/>
              <a:cs typeface="Helvetica Neue Condensed Black" panose="02000503000000020004" pitchFamily="2" charset="0"/>
            </a:endParaRPr>
          </a:p>
        </p:txBody>
      </p:sp>
      <p:sp>
        <p:nvSpPr>
          <p:cNvPr id="9" name="Text Placeholder 8">
            <a:extLst>
              <a:ext uri="{FF2B5EF4-FFF2-40B4-BE49-F238E27FC236}">
                <a16:creationId xmlns:a16="http://schemas.microsoft.com/office/drawing/2014/main" id="{00F35180-9E06-1785-4C1D-8EF97ECF77CC}"/>
              </a:ext>
            </a:extLst>
          </p:cNvPr>
          <p:cNvSpPr>
            <a:spLocks noGrp="1"/>
          </p:cNvSpPr>
          <p:nvPr>
            <p:ph type="body" idx="1"/>
          </p:nvPr>
        </p:nvSpPr>
        <p:spPr>
          <a:xfrm>
            <a:off x="5141000" y="1498413"/>
            <a:ext cx="3767659" cy="2314486"/>
          </a:xfrm>
        </p:spPr>
        <p:txBody>
          <a:bodyPr/>
          <a:lstStyle/>
          <a:p>
            <a:pPr marL="88900" indent="0">
              <a:buNone/>
            </a:pPr>
            <a:r>
              <a:rPr lang="en-US" sz="2000" b="1" dirty="0"/>
              <a:t>What design features can you </a:t>
            </a:r>
            <a:r>
              <a:rPr lang="en-US" sz="2000" b="1" err="1"/>
              <a:t>recognise</a:t>
            </a:r>
            <a:r>
              <a:rPr lang="en-US" sz="2000" b="1" dirty="0"/>
              <a:t> your </a:t>
            </a:r>
            <a:r>
              <a:rPr lang="en-US" sz="2000" b="1" err="1"/>
              <a:t>favourite</a:t>
            </a:r>
            <a:r>
              <a:rPr lang="en-US" sz="2000" b="1" dirty="0"/>
              <a:t> apps use to draw you in?</a:t>
            </a:r>
          </a:p>
          <a:p>
            <a:pPr marL="88900" indent="0">
              <a:buNone/>
            </a:pPr>
            <a:endParaRPr lang="en-US" b="1" dirty="0"/>
          </a:p>
        </p:txBody>
      </p:sp>
      <p:pic>
        <p:nvPicPr>
          <p:cNvPr id="4" name="Google Shape;1106;g18a8b24d554_0_445">
            <a:extLst>
              <a:ext uri="{FF2B5EF4-FFF2-40B4-BE49-F238E27FC236}">
                <a16:creationId xmlns:a16="http://schemas.microsoft.com/office/drawing/2014/main" id="{48318FE7-7D76-B05D-1A77-BF37081B1978}"/>
              </a:ext>
            </a:extLst>
          </p:cNvPr>
          <p:cNvPicPr preferRelativeResize="0"/>
          <p:nvPr/>
        </p:nvPicPr>
        <p:blipFill rotWithShape="1">
          <a:blip r:embed="rId3">
            <a:alphaModFix/>
          </a:blip>
          <a:srcRect/>
          <a:stretch/>
        </p:blipFill>
        <p:spPr>
          <a:xfrm>
            <a:off x="181424" y="110101"/>
            <a:ext cx="2432675" cy="537875"/>
          </a:xfrm>
          <a:prstGeom prst="rect">
            <a:avLst/>
          </a:prstGeom>
          <a:noFill/>
          <a:ln>
            <a:noFill/>
          </a:ln>
        </p:spPr>
      </p:pic>
      <p:pic>
        <p:nvPicPr>
          <p:cNvPr id="5" name="Google Shape;1105;g18a8b24d554_0_445">
            <a:extLst>
              <a:ext uri="{FF2B5EF4-FFF2-40B4-BE49-F238E27FC236}">
                <a16:creationId xmlns:a16="http://schemas.microsoft.com/office/drawing/2014/main" id="{985274AF-1B0E-63C5-09B3-48709891DC47}"/>
              </a:ext>
            </a:extLst>
          </p:cNvPr>
          <p:cNvPicPr preferRelativeResize="0"/>
          <p:nvPr/>
        </p:nvPicPr>
        <p:blipFill rotWithShape="1">
          <a:blip r:embed="rId4">
            <a:alphaModFix/>
          </a:blip>
          <a:srcRect/>
          <a:stretch/>
        </p:blipFill>
        <p:spPr>
          <a:xfrm>
            <a:off x="2791526" y="-239841"/>
            <a:ext cx="2002529" cy="1430826"/>
          </a:xfrm>
          <a:prstGeom prst="rect">
            <a:avLst/>
          </a:prstGeom>
          <a:noFill/>
          <a:ln>
            <a:noFill/>
          </a:ln>
        </p:spPr>
      </p:pic>
      <p:pic>
        <p:nvPicPr>
          <p:cNvPr id="6" name="Google Shape;1109;g18a8b24d554_0_445">
            <a:extLst>
              <a:ext uri="{FF2B5EF4-FFF2-40B4-BE49-F238E27FC236}">
                <a16:creationId xmlns:a16="http://schemas.microsoft.com/office/drawing/2014/main" id="{6B2859D9-C0C2-2F5B-2106-517DD72FCD9C}"/>
              </a:ext>
            </a:extLst>
          </p:cNvPr>
          <p:cNvPicPr preferRelativeResize="0"/>
          <p:nvPr/>
        </p:nvPicPr>
        <p:blipFill rotWithShape="1">
          <a:blip r:embed="rId5">
            <a:alphaModFix/>
          </a:blip>
          <a:srcRect/>
          <a:stretch/>
        </p:blipFill>
        <p:spPr>
          <a:xfrm>
            <a:off x="116129" y="4515774"/>
            <a:ext cx="1424194" cy="557293"/>
          </a:xfrm>
          <a:prstGeom prst="rect">
            <a:avLst/>
          </a:prstGeom>
          <a:noFill/>
          <a:ln>
            <a:noFill/>
          </a:ln>
        </p:spPr>
      </p:pic>
      <p:pic>
        <p:nvPicPr>
          <p:cNvPr id="7" name="Google Shape;601;p12">
            <a:extLst>
              <a:ext uri="{FF2B5EF4-FFF2-40B4-BE49-F238E27FC236}">
                <a16:creationId xmlns:a16="http://schemas.microsoft.com/office/drawing/2014/main" id="{CC226442-8273-6080-58CE-D738E22227FE}"/>
              </a:ext>
            </a:extLst>
          </p:cNvPr>
          <p:cNvPicPr preferRelativeResize="0"/>
          <p:nvPr/>
        </p:nvPicPr>
        <p:blipFill rotWithShape="1">
          <a:blip r:embed="rId6">
            <a:alphaModFix/>
          </a:blip>
          <a:srcRect/>
          <a:stretch/>
        </p:blipFill>
        <p:spPr>
          <a:xfrm>
            <a:off x="1603731" y="4644965"/>
            <a:ext cx="1941555" cy="405840"/>
          </a:xfrm>
          <a:prstGeom prst="rect">
            <a:avLst/>
          </a:prstGeom>
          <a:noFill/>
          <a:ln>
            <a:noFill/>
          </a:ln>
        </p:spPr>
      </p:pic>
      <p:pic>
        <p:nvPicPr>
          <p:cNvPr id="11" name="Google Shape;872;p2">
            <a:extLst>
              <a:ext uri="{FF2B5EF4-FFF2-40B4-BE49-F238E27FC236}">
                <a16:creationId xmlns:a16="http://schemas.microsoft.com/office/drawing/2014/main" id="{CDD9602C-B29F-D4A0-BBC4-95AB0DC11EFC}"/>
              </a:ext>
            </a:extLst>
          </p:cNvPr>
          <p:cNvPicPr preferRelativeResize="0"/>
          <p:nvPr/>
        </p:nvPicPr>
        <p:blipFill rotWithShape="1">
          <a:blip r:embed="rId7">
            <a:alphaModFix/>
          </a:blip>
          <a:srcRect/>
          <a:stretch/>
        </p:blipFill>
        <p:spPr>
          <a:xfrm rot="5400000">
            <a:off x="964432" y="264142"/>
            <a:ext cx="3155752" cy="4852358"/>
          </a:xfrm>
          <a:prstGeom prst="rect">
            <a:avLst/>
          </a:prstGeom>
          <a:noFill/>
          <a:ln>
            <a:noFill/>
          </a:ln>
        </p:spPr>
      </p:pic>
      <p:pic>
        <p:nvPicPr>
          <p:cNvPr id="14" name="Picture 13" descr="A hands holding a phone&#10;&#10;Description automatically generated">
            <a:extLst>
              <a:ext uri="{FF2B5EF4-FFF2-40B4-BE49-F238E27FC236}">
                <a16:creationId xmlns:a16="http://schemas.microsoft.com/office/drawing/2014/main" id="{FC9D3853-A268-28EB-395E-913CC4057307}"/>
              </a:ext>
            </a:extLst>
          </p:cNvPr>
          <p:cNvPicPr>
            <a:picLocks noChangeAspect="1"/>
          </p:cNvPicPr>
          <p:nvPr/>
        </p:nvPicPr>
        <p:blipFill>
          <a:blip r:embed="rId8"/>
          <a:stretch>
            <a:fillRect/>
          </a:stretch>
        </p:blipFill>
        <p:spPr>
          <a:xfrm>
            <a:off x="433500" y="1460935"/>
            <a:ext cx="4390129" cy="2410619"/>
          </a:xfrm>
          <a:prstGeom prst="rect">
            <a:avLst/>
          </a:prstGeom>
        </p:spPr>
      </p:pic>
    </p:spTree>
    <p:extLst>
      <p:ext uri="{BB962C8B-B14F-4D97-AF65-F5344CB8AC3E}">
        <p14:creationId xmlns:p14="http://schemas.microsoft.com/office/powerpoint/2010/main" val="660578670"/>
      </p:ext>
    </p:extLst>
  </p:cSld>
  <p:clrMapOvr>
    <a:masterClrMapping/>
  </p:clrMapOvr>
</p:sld>
</file>

<file path=ppt/theme/theme1.xml><?xml version="1.0" encoding="utf-8"?>
<a:theme xmlns:a="http://schemas.openxmlformats.org/drawingml/2006/main" name="1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TotalTime>
  <Words>4418</Words>
  <Application>Microsoft Macintosh PowerPoint</Application>
  <PresentationFormat>On-screen Show (16:9)</PresentationFormat>
  <Paragraphs>280</Paragraphs>
  <Slides>25</Slides>
  <Notes>25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Open Sans</vt:lpstr>
      <vt:lpstr>Arial</vt:lpstr>
      <vt:lpstr>Segoe UI</vt:lpstr>
      <vt:lpstr>Montserrat Light</vt:lpstr>
      <vt:lpstr>Cy Grotesk Key Bold</vt:lpstr>
      <vt:lpstr>Helvetica Neue Condensed Black</vt:lpstr>
      <vt:lpstr>Montserrat Bold</vt:lpstr>
      <vt:lpstr>Calibri</vt:lpstr>
      <vt:lpstr>Montserrat</vt:lpstr>
      <vt:lpstr>PT Sans</vt:lpstr>
      <vt:lpstr>Arial,Sans-Serif</vt:lpstr>
      <vt:lpstr>Oswald</vt:lpstr>
      <vt:lpstr>1_Wart template</vt:lpstr>
      <vt:lpstr>Wart template</vt:lpstr>
      <vt:lpstr>PowerPoint Presentation</vt:lpstr>
      <vt:lpstr>PowerPoint Presentation</vt:lpstr>
      <vt:lpstr>Tech in Our World</vt:lpstr>
      <vt:lpstr>PowerPoint Presentation</vt:lpstr>
      <vt:lpstr>PowerPoint Presentation</vt:lpstr>
      <vt:lpstr>Tech in Our World: Let’s Reflect</vt:lpstr>
      <vt:lpstr>Tech in Our World: Let’s Recognise </vt:lpstr>
      <vt:lpstr>Tech in Our World:  Let's Recognise </vt:lpstr>
      <vt:lpstr>Tech in Our World: Let’s Recognise</vt:lpstr>
      <vt:lpstr>Tech in Our World: Let’s Recognise</vt:lpstr>
      <vt:lpstr>Tech in Our World: The Influence of Online Algorithms</vt:lpstr>
      <vt:lpstr>Tech in Our World: The Influence of Algorithms</vt:lpstr>
      <vt:lpstr>Tech in Our World: The Influence of Algorithms</vt:lpstr>
      <vt:lpstr>Tech in Our World: Time to Reset</vt:lpstr>
      <vt:lpstr>Tech in Our World: Time to Reset</vt:lpstr>
      <vt:lpstr>PowerPoint Presentation</vt:lpstr>
      <vt:lpstr>Tech in Our World</vt:lpstr>
      <vt:lpstr>PowerPoint Presentation</vt:lpstr>
      <vt:lpstr>EXTENDED SAFER INTERNET DAY ACTIVITIES</vt:lpstr>
      <vt:lpstr>PowerPoint Presentation</vt:lpstr>
      <vt:lpstr>A.I. WebQuest Activity</vt:lpstr>
      <vt:lpstr>PowerPoint Presentation</vt:lpstr>
      <vt:lpstr>Tech in Our World: Facial Recognition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INTERNET DAY TOGETHER FOR A BETTER INTERNET (5TH AND 6TH CLASS)</dc:title>
  <cp:lastModifiedBy>Tracy Hogan</cp:lastModifiedBy>
  <cp:revision>1758</cp:revision>
  <dcterms:modified xsi:type="dcterms:W3CDTF">2024-01-05T14:39:23Z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1756428-4d52-4035-8892-3fe934e1c91d_Enabled">
    <vt:lpwstr>true</vt:lpwstr>
  </property>
  <property fmtid="{D5CDD505-2E9C-101B-9397-08002B2CF9AE}" pid="3" name="MSIP_Label_d1756428-4d52-4035-8892-3fe934e1c91d_SetDate">
    <vt:lpwstr>2023-12-05T12:22:57Z</vt:lpwstr>
  </property>
  <property fmtid="{D5CDD505-2E9C-101B-9397-08002B2CF9AE}" pid="4" name="MSIP_Label_d1756428-4d52-4035-8892-3fe934e1c91d_Method">
    <vt:lpwstr>Standard</vt:lpwstr>
  </property>
  <property fmtid="{D5CDD505-2E9C-101B-9397-08002B2CF9AE}" pid="5" name="MSIP_Label_d1756428-4d52-4035-8892-3fe934e1c91d_Name">
    <vt:lpwstr>defa4170-0d19-0005-0004-bc88714345d2</vt:lpwstr>
  </property>
  <property fmtid="{D5CDD505-2E9C-101B-9397-08002B2CF9AE}" pid="6" name="MSIP_Label_d1756428-4d52-4035-8892-3fe934e1c91d_SiteId">
    <vt:lpwstr>a37bb191-a98b-4c55-a0b0-f9ab5f345e6d</vt:lpwstr>
  </property>
  <property fmtid="{D5CDD505-2E9C-101B-9397-08002B2CF9AE}" pid="7" name="MSIP_Label_d1756428-4d52-4035-8892-3fe934e1c91d_ActionId">
    <vt:lpwstr>9a99a486-a8ac-4aea-bdec-d2bcfc4d9efe</vt:lpwstr>
  </property>
  <property fmtid="{D5CDD505-2E9C-101B-9397-08002B2CF9AE}" pid="8" name="MSIP_Label_d1756428-4d52-4035-8892-3fe934e1c91d_ContentBits">
    <vt:lpwstr>0</vt:lpwstr>
  </property>
</Properties>
</file>