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Bobby Jones" pitchFamily="2" charset="0"/>
      <p:regular r:id="rId23"/>
    </p:embeddedFont>
    <p:embeddedFont>
      <p:font typeface="Canva Sans" panose="020B0503030501040103" pitchFamily="34" charset="0"/>
      <p:regular r:id="rId24"/>
    </p:embeddedFont>
    <p:embeddedFont>
      <p:font typeface="Canva Sans Bold" panose="020B0803030501040103" pitchFamily="34" charset="0"/>
      <p:regular r:id="rId25"/>
      <p:bold r:id="rId26"/>
    </p:embeddedFont>
    <p:embeddedFont>
      <p:font typeface="DM Sans" pitchFamily="2" charset="77"/>
      <p:regular r:id="rId27"/>
      <p:bold r:id="rId28"/>
      <p:italic r:id="rId29"/>
      <p:boldItalic r:id="rId30"/>
    </p:embeddedFont>
    <p:embeddedFont>
      <p:font typeface="DM Sans Bold" pitchFamily="2" charset="77"/>
      <p:regular r:id="rId31"/>
      <p:bold r:id="rId32"/>
    </p:embeddedFont>
    <p:embeddedFont>
      <p:font typeface="League Spartan" pitchFamily="2" charset="77"/>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68356" autoAdjust="0"/>
  </p:normalViewPr>
  <p:slideViewPr>
    <p:cSldViewPr>
      <p:cViewPr varScale="1">
        <p:scale>
          <a:sx n="56" d="100"/>
          <a:sy n="56" d="100"/>
        </p:scale>
        <p:origin x="218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F8CAA-DA04-8642-A83A-81649638AB3D}" type="datetimeFigureOut">
              <a:rPr lang="en-US" smtClean="0"/>
              <a:t>12/10/24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A9D64-58EE-DE41-820F-D027B899A5D2}" type="slidenum">
              <a:rPr lang="en-US" smtClean="0"/>
              <a:t>‹#›</a:t>
            </a:fld>
            <a:endParaRPr lang="en-US"/>
          </a:p>
        </p:txBody>
      </p:sp>
    </p:spTree>
    <p:extLst>
      <p:ext uri="{BB962C8B-B14F-4D97-AF65-F5344CB8AC3E}">
        <p14:creationId xmlns:p14="http://schemas.microsoft.com/office/powerpoint/2010/main" val="227115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effectLst/>
                <a:latin typeface="Arial" panose="020B0604020202020204" pitchFamily="34" charset="0"/>
              </a:rPr>
              <a:t>Notes for speaker – brief introduction and welcome. </a:t>
            </a:r>
            <a:endParaRPr lang="en-IE" dirty="0">
              <a:effectLst/>
              <a:latin typeface="Arial" panose="020B0604020202020204" pitchFamily="34" charset="0"/>
            </a:endParaRPr>
          </a:p>
          <a:p>
            <a:r>
              <a:rPr lang="en-IE" dirty="0">
                <a:effectLst/>
                <a:latin typeface="Arial" panose="020B0604020202020204" pitchFamily="34" charset="0"/>
              </a:rPr>
              <a:t>Explain how long the talk will take and the types of things you will be doing over that time. </a:t>
            </a:r>
          </a:p>
          <a:p>
            <a:r>
              <a:rPr lang="en-IE" dirty="0">
                <a:effectLst/>
                <a:latin typeface="Arial" panose="020B0604020202020204" pitchFamily="34" charset="0"/>
              </a:rPr>
              <a:t>For example: </a:t>
            </a:r>
          </a:p>
          <a:p>
            <a:r>
              <a:rPr lang="en-IE" i="1" dirty="0">
                <a:effectLst/>
                <a:latin typeface="Arial" panose="020B0604020202020204" pitchFamily="34" charset="0"/>
              </a:rPr>
              <a:t>‘Today we are joining millions of people around the world in celebrating Safer Internet Day, a day for promoting a safer and better internet for all users, especially children. During this assembly we are going to talk about the role technology and the internet plays in our world and daily life. We will look at the role of influencers and algorithms on our lives.’ </a:t>
            </a:r>
            <a:endParaRPr lang="en-I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a:t>
            </a:fld>
            <a:endParaRPr lang="en-US"/>
          </a:p>
        </p:txBody>
      </p:sp>
    </p:spTree>
    <p:extLst>
      <p:ext uri="{BB962C8B-B14F-4D97-AF65-F5344CB8AC3E}">
        <p14:creationId xmlns:p14="http://schemas.microsoft.com/office/powerpoint/2010/main" val="2555853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Go through the positive influences and potential risks with students. </a:t>
            </a:r>
          </a:p>
          <a:p>
            <a:r>
              <a:rPr lang="en-IE" b="1" dirty="0">
                <a:effectLst/>
                <a:latin typeface="Arial" panose="020B0604020202020204" pitchFamily="34" charset="0"/>
              </a:rPr>
              <a:t>Positive Influences: </a:t>
            </a:r>
            <a:endParaRPr lang="en-IE" dirty="0">
              <a:effectLst/>
              <a:latin typeface="Arial" panose="020B0604020202020204" pitchFamily="34" charset="0"/>
            </a:endParaRPr>
          </a:p>
          <a:p>
            <a:pPr>
              <a:spcAft>
                <a:spcPts val="255"/>
              </a:spcAft>
              <a:buFont typeface="Arial" panose="020B0604020202020204" pitchFamily="34" charset="0"/>
              <a:buChar char="•"/>
            </a:pPr>
            <a:r>
              <a:rPr lang="en-IE" b="1" dirty="0">
                <a:effectLst/>
                <a:latin typeface="Arial" panose="020B0604020202020204" pitchFamily="34" charset="0"/>
              </a:rPr>
              <a:t>Inspiration and Motivation: </a:t>
            </a:r>
            <a:r>
              <a:rPr lang="en-IE" dirty="0">
                <a:effectLst/>
                <a:latin typeface="Arial" panose="020B0604020202020204" pitchFamily="34" charset="0"/>
              </a:rPr>
              <a:t>Influencers can inspire you to try new hobbies and many share messages about self-confidence, kindness, or overcoming challenges. </a:t>
            </a:r>
          </a:p>
          <a:p>
            <a:pPr>
              <a:spcAft>
                <a:spcPts val="255"/>
              </a:spcAft>
              <a:buFont typeface="Arial" panose="020B0604020202020204" pitchFamily="34" charset="0"/>
              <a:buChar char="•"/>
            </a:pPr>
            <a:r>
              <a:rPr lang="en-IE" b="1" dirty="0">
                <a:effectLst/>
                <a:latin typeface="Arial" panose="020B0604020202020204" pitchFamily="34" charset="0"/>
              </a:rPr>
              <a:t>Learning Opportunities: </a:t>
            </a:r>
            <a:r>
              <a:rPr lang="en-IE" dirty="0">
                <a:effectLst/>
                <a:latin typeface="Arial" panose="020B0604020202020204" pitchFamily="34" charset="0"/>
              </a:rPr>
              <a:t>Share tips and knowledge about topics and introduce you to new cultures, ideas, or perspectives. </a:t>
            </a:r>
          </a:p>
          <a:p>
            <a:pPr>
              <a:buFont typeface="Arial" panose="020B0604020202020204" pitchFamily="34" charset="0"/>
              <a:buChar char="•"/>
            </a:pPr>
            <a:r>
              <a:rPr lang="en-IE" b="1" dirty="0">
                <a:effectLst/>
                <a:latin typeface="Arial" panose="020B0604020202020204" pitchFamily="34" charset="0"/>
              </a:rPr>
              <a:t>Entertainment: </a:t>
            </a:r>
            <a:r>
              <a:rPr lang="en-IE" dirty="0">
                <a:effectLst/>
                <a:latin typeface="Arial" panose="020B0604020202020204" pitchFamily="34" charset="0"/>
              </a:rPr>
              <a:t>Provide fun, uplifting content. </a:t>
            </a:r>
          </a:p>
          <a:p>
            <a:br>
              <a:rPr lang="en-IE" dirty="0">
                <a:effectLst/>
                <a:latin typeface="Arial" panose="020B0604020202020204" pitchFamily="34" charset="0"/>
              </a:rPr>
            </a:br>
            <a:endParaRPr lang="en-IE" dirty="0">
              <a:effectLst/>
              <a:latin typeface="Arial" panose="020B0604020202020204" pitchFamily="34" charset="0"/>
            </a:endParaRPr>
          </a:p>
          <a:p>
            <a:r>
              <a:rPr lang="en-IE" b="1" dirty="0">
                <a:effectLst/>
                <a:latin typeface="Arial" panose="020B0604020202020204" pitchFamily="34" charset="0"/>
              </a:rPr>
              <a:t>Potential Risks: </a:t>
            </a:r>
            <a:endParaRPr lang="en-IE" dirty="0">
              <a:effectLst/>
              <a:latin typeface="Arial" panose="020B0604020202020204" pitchFamily="34" charset="0"/>
            </a:endParaRPr>
          </a:p>
          <a:p>
            <a:pPr>
              <a:spcAft>
                <a:spcPts val="255"/>
              </a:spcAft>
              <a:buFont typeface="Arial" panose="020B0604020202020204" pitchFamily="34" charset="0"/>
              <a:buChar char="•"/>
            </a:pPr>
            <a:r>
              <a:rPr lang="en-IE" b="1" dirty="0">
                <a:effectLst/>
                <a:latin typeface="Arial" panose="020B0604020202020204" pitchFamily="34" charset="0"/>
              </a:rPr>
              <a:t>Unrealistic Standards</a:t>
            </a:r>
            <a:r>
              <a:rPr lang="en-IE" dirty="0">
                <a:effectLst/>
                <a:latin typeface="Arial" panose="020B0604020202020204" pitchFamily="34" charset="0"/>
              </a:rPr>
              <a:t>: Influencers show only their best moments. </a:t>
            </a:r>
          </a:p>
          <a:p>
            <a:pPr>
              <a:spcAft>
                <a:spcPts val="255"/>
              </a:spcAft>
              <a:buFont typeface="Arial" panose="020B0604020202020204" pitchFamily="34" charset="0"/>
              <a:buChar char="•"/>
            </a:pPr>
            <a:r>
              <a:rPr lang="en-IE" b="1" dirty="0">
                <a:effectLst/>
                <a:latin typeface="Arial" panose="020B0604020202020204" pitchFamily="34" charset="0"/>
              </a:rPr>
              <a:t>Hidden Advertising: </a:t>
            </a:r>
            <a:r>
              <a:rPr lang="en-IE" dirty="0">
                <a:effectLst/>
                <a:latin typeface="Arial" panose="020B0604020202020204" pitchFamily="34" charset="0"/>
              </a:rPr>
              <a:t>Some influencers promote products they’re paid to advertise without making it clear. You might feel pressured to buy things you don’t need. </a:t>
            </a:r>
          </a:p>
          <a:p>
            <a:pPr>
              <a:spcAft>
                <a:spcPts val="195"/>
              </a:spcAft>
              <a:buFont typeface="Arial" panose="020B0604020202020204" pitchFamily="34" charset="0"/>
              <a:buChar char="•"/>
            </a:pPr>
            <a:r>
              <a:rPr lang="en-IE" dirty="0">
                <a:effectLst/>
                <a:latin typeface="Arial" panose="020B0604020202020204" pitchFamily="34" charset="0"/>
              </a:rPr>
              <a:t>False Information: </a:t>
            </a:r>
            <a:r>
              <a:rPr lang="en-IE" b="1" dirty="0">
                <a:effectLst/>
                <a:latin typeface="Arial" panose="020B0604020202020204" pitchFamily="34" charset="0"/>
              </a:rPr>
              <a:t>Misinformation </a:t>
            </a:r>
            <a:r>
              <a:rPr lang="en-IE" dirty="0">
                <a:effectLst/>
                <a:latin typeface="Arial" panose="020B0604020202020204" pitchFamily="34" charset="0"/>
              </a:rPr>
              <a:t>(accidental): When influencers accidentally share something false, like a fake health tip. </a:t>
            </a:r>
          </a:p>
          <a:p>
            <a:pPr>
              <a:buFont typeface="Arial" panose="020B0604020202020204" pitchFamily="34" charset="0"/>
              <a:buChar char="•"/>
            </a:pPr>
            <a:r>
              <a:rPr lang="en-IE" b="1" dirty="0">
                <a:effectLst/>
                <a:latin typeface="Arial" panose="020B0604020202020204" pitchFamily="34" charset="0"/>
              </a:rPr>
              <a:t>Disinformation </a:t>
            </a:r>
            <a:r>
              <a:rPr lang="en-IE" dirty="0">
                <a:effectLst/>
                <a:latin typeface="Arial" panose="020B0604020202020204" pitchFamily="34" charset="0"/>
              </a:rPr>
              <a:t>(on purpose): When they knowingly share false information, like a hoax or conspiracy, to gain views or attention. </a:t>
            </a:r>
          </a:p>
          <a:p>
            <a:pPr>
              <a:buFont typeface="Arial" panose="020B0604020202020204" pitchFamily="34" charset="0"/>
              <a:buChar char="•"/>
            </a:pPr>
            <a:r>
              <a:rPr lang="en-IE" b="1" dirty="0">
                <a:effectLst/>
                <a:latin typeface="Arial" panose="020B0604020202020204" pitchFamily="34" charset="0"/>
              </a:rPr>
              <a:t>Over-Influence</a:t>
            </a:r>
            <a:r>
              <a:rPr lang="en-IE" dirty="0">
                <a:effectLst/>
                <a:latin typeface="Arial" panose="020B0604020202020204" pitchFamily="34" charset="0"/>
              </a:rPr>
              <a:t>: Influencers may shape your opinions too strongly, making you agree with them without thinking critically.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10</a:t>
            </a:fld>
            <a:endParaRPr lang="en-US"/>
          </a:p>
        </p:txBody>
      </p:sp>
    </p:spTree>
    <p:extLst>
      <p:ext uri="{BB962C8B-B14F-4D97-AF65-F5344CB8AC3E}">
        <p14:creationId xmlns:p14="http://schemas.microsoft.com/office/powerpoint/2010/main" val="40677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Go through the critical thinking tips for navigating influencers and content: </a:t>
            </a:r>
          </a:p>
          <a:p>
            <a:pPr>
              <a:spcAft>
                <a:spcPts val="255"/>
              </a:spcAft>
              <a:buFont typeface="Arial" panose="020B0604020202020204" pitchFamily="34" charset="0"/>
              <a:buChar char="•"/>
            </a:pPr>
            <a:r>
              <a:rPr lang="en-IE" b="1" dirty="0">
                <a:effectLst/>
                <a:latin typeface="Arial" panose="020B0604020202020204" pitchFamily="34" charset="0"/>
              </a:rPr>
              <a:t>Understand Influencer Tactics</a:t>
            </a:r>
            <a:r>
              <a:rPr lang="en-IE" dirty="0">
                <a:effectLst/>
                <a:latin typeface="Arial" panose="020B0604020202020204" pitchFamily="34" charset="0"/>
              </a:rPr>
              <a:t>: Influencers use storytelling, polished lifestyles, and product placements to drive engagement. Ask how their content might be shaping your choices. </a:t>
            </a:r>
          </a:p>
          <a:p>
            <a:pPr>
              <a:spcAft>
                <a:spcPts val="255"/>
              </a:spcAft>
              <a:buFont typeface="Arial" panose="020B0604020202020204" pitchFamily="34" charset="0"/>
              <a:buChar char="•"/>
            </a:pPr>
            <a:r>
              <a:rPr lang="en-IE" b="1" dirty="0">
                <a:effectLst/>
                <a:latin typeface="Arial" panose="020B0604020202020204" pitchFamily="34" charset="0"/>
              </a:rPr>
              <a:t>Spot What’s Real: </a:t>
            </a:r>
            <a:r>
              <a:rPr lang="en-IE" dirty="0">
                <a:effectLst/>
                <a:latin typeface="Arial" panose="020B0604020202020204" pitchFamily="34" charset="0"/>
              </a:rPr>
              <a:t>Remember, influencers show the highlights, not reality. Don’t compare your life to their curated feeds. </a:t>
            </a:r>
          </a:p>
          <a:p>
            <a:pPr>
              <a:spcAft>
                <a:spcPts val="255"/>
              </a:spcAft>
              <a:buFont typeface="Arial" panose="020B0604020202020204" pitchFamily="34" charset="0"/>
              <a:buChar char="•"/>
            </a:pPr>
            <a:r>
              <a:rPr lang="en-IE" b="1" dirty="0">
                <a:effectLst/>
                <a:latin typeface="Arial" panose="020B0604020202020204" pitchFamily="34" charset="0"/>
              </a:rPr>
              <a:t>Check Sponsored Content: </a:t>
            </a:r>
            <a:r>
              <a:rPr lang="en-IE" dirty="0">
                <a:effectLst/>
                <a:latin typeface="Arial" panose="020B0604020202020204" pitchFamily="34" charset="0"/>
              </a:rPr>
              <a:t>Look for #ad, #gifted, paid promotion, etc. tags. Research products or advice before following recommendations to see if they align with your needs and values. </a:t>
            </a:r>
          </a:p>
          <a:p>
            <a:pPr>
              <a:spcAft>
                <a:spcPts val="255"/>
              </a:spcAft>
              <a:buFont typeface="Arial" panose="020B0604020202020204" pitchFamily="34" charset="0"/>
              <a:buChar char="•"/>
            </a:pPr>
            <a:r>
              <a:rPr lang="en-IE" b="1" dirty="0">
                <a:effectLst/>
                <a:latin typeface="Arial" panose="020B0604020202020204" pitchFamily="34" charset="0"/>
              </a:rPr>
              <a:t>Beware of Misinformation</a:t>
            </a:r>
            <a:r>
              <a:rPr lang="en-IE" dirty="0">
                <a:effectLst/>
                <a:latin typeface="Arial" panose="020B0604020202020204" pitchFamily="34" charset="0"/>
              </a:rPr>
              <a:t>: Be cautious of influencers giving medical, financial, or health advice without credentials. Verify with reliable sources. </a:t>
            </a:r>
          </a:p>
          <a:p>
            <a:pPr>
              <a:buFont typeface="Arial" panose="020B0604020202020204" pitchFamily="34" charset="0"/>
              <a:buChar char="•"/>
            </a:pPr>
            <a:r>
              <a:rPr lang="en-IE" b="1" dirty="0">
                <a:effectLst/>
                <a:latin typeface="Arial" panose="020B0604020202020204" pitchFamily="34" charset="0"/>
              </a:rPr>
              <a:t>Curate Your Feed</a:t>
            </a:r>
            <a:r>
              <a:rPr lang="en-IE" dirty="0">
                <a:effectLst/>
                <a:latin typeface="Arial" panose="020B0604020202020204" pitchFamily="34" charset="0"/>
              </a:rPr>
              <a:t>: Follow accounts that inspire and educate you. Unfollow those that pressure you or make you feel inadequate. Balance influencers with credible experts and diverse perspectives.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11</a:t>
            </a:fld>
            <a:endParaRPr lang="en-US"/>
          </a:p>
        </p:txBody>
      </p:sp>
    </p:spTree>
    <p:extLst>
      <p:ext uri="{BB962C8B-B14F-4D97-AF65-F5344CB8AC3E}">
        <p14:creationId xmlns:p14="http://schemas.microsoft.com/office/powerpoint/2010/main" val="2157131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effectLst/>
                <a:latin typeface="Arial" panose="020B0604020202020204" pitchFamily="34" charset="0"/>
              </a:rPr>
              <a:t>Notes: </a:t>
            </a:r>
            <a:r>
              <a:rPr lang="en-IE" dirty="0">
                <a:effectLst/>
                <a:latin typeface="Arial" panose="020B0604020202020204" pitchFamily="34" charset="0"/>
              </a:rPr>
              <a:t>Ask students to reflect on a recent social media post. Think about a recent post you made and shared. Analyse the content using these questions: </a:t>
            </a:r>
          </a:p>
          <a:p>
            <a:pPr>
              <a:spcAft>
                <a:spcPts val="255"/>
              </a:spcAft>
              <a:buFont typeface="Arial" panose="020B0604020202020204" pitchFamily="34" charset="0"/>
              <a:buChar char="•"/>
            </a:pPr>
            <a:r>
              <a:rPr lang="en-IE" dirty="0">
                <a:effectLst/>
                <a:latin typeface="Arial" panose="020B0604020202020204" pitchFamily="34" charset="0"/>
              </a:rPr>
              <a:t>Why did I share this? </a:t>
            </a:r>
          </a:p>
          <a:p>
            <a:pPr>
              <a:spcAft>
                <a:spcPts val="255"/>
              </a:spcAft>
              <a:buFont typeface="Arial" panose="020B0604020202020204" pitchFamily="34" charset="0"/>
              <a:buChar char="•"/>
            </a:pPr>
            <a:r>
              <a:rPr lang="en-IE" dirty="0">
                <a:effectLst/>
                <a:latin typeface="Arial" panose="020B0604020202020204" pitchFamily="34" charset="0"/>
              </a:rPr>
              <a:t>Who might see it? </a:t>
            </a:r>
          </a:p>
          <a:p>
            <a:pPr>
              <a:spcAft>
                <a:spcPts val="255"/>
              </a:spcAft>
              <a:buFont typeface="Arial" panose="020B0604020202020204" pitchFamily="34" charset="0"/>
              <a:buChar char="•"/>
            </a:pPr>
            <a:r>
              <a:rPr lang="en-IE" dirty="0">
                <a:effectLst/>
                <a:latin typeface="Arial" panose="020B0604020202020204" pitchFamily="34" charset="0"/>
              </a:rPr>
              <a:t>Could it be misunderstood or misused? </a:t>
            </a:r>
          </a:p>
          <a:p>
            <a:pPr>
              <a:buFont typeface="Arial" panose="020B0604020202020204" pitchFamily="34" charset="0"/>
              <a:buChar char="•"/>
            </a:pPr>
            <a:r>
              <a:rPr lang="en-IE" dirty="0">
                <a:effectLst/>
                <a:latin typeface="Arial" panose="020B0604020202020204" pitchFamily="34" charset="0"/>
              </a:rPr>
              <a:t>How do you think your posts and shares influence your friends? </a:t>
            </a:r>
          </a:p>
          <a:p>
            <a:br>
              <a:rPr lang="en-IE" dirty="0">
                <a:effectLst/>
                <a:latin typeface="Arial" panose="020B0604020202020204" pitchFamily="34" charset="0"/>
              </a:rPr>
            </a:br>
            <a:endParaRPr lang="en-IE" dirty="0">
              <a:effectLst/>
              <a:latin typeface="Arial" panose="020B0604020202020204" pitchFamily="34" charset="0"/>
            </a:endParaRPr>
          </a:p>
          <a:p>
            <a:r>
              <a:rPr lang="en-IE" b="1" dirty="0">
                <a:effectLst/>
                <a:latin typeface="Arial" panose="020B0604020202020204" pitchFamily="34" charset="0"/>
              </a:rPr>
              <a:t>Reflect</a:t>
            </a:r>
            <a:r>
              <a:rPr lang="en-IE" dirty="0">
                <a:effectLst/>
                <a:latin typeface="Arial" panose="020B0604020202020204" pitchFamily="34" charset="0"/>
              </a:rPr>
              <a:t>: When you post something online, do you think about who will see it and how it might affect them? </a:t>
            </a:r>
          </a:p>
          <a:p>
            <a:r>
              <a:rPr lang="en-IE" b="1" dirty="0">
                <a:effectLst/>
                <a:latin typeface="Arial" panose="020B0604020202020204" pitchFamily="34" charset="0"/>
              </a:rPr>
              <a:t>Remember</a:t>
            </a:r>
            <a:r>
              <a:rPr lang="en-IE" dirty="0">
                <a:effectLst/>
                <a:latin typeface="Arial" panose="020B0604020202020204" pitchFamily="34" charset="0"/>
              </a:rPr>
              <a:t>: You have the power to shape the online world! Think critically about how you're influenced online and always check the credibility of information before sharing it.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12</a:t>
            </a:fld>
            <a:endParaRPr lang="en-US"/>
          </a:p>
        </p:txBody>
      </p:sp>
    </p:spTree>
    <p:extLst>
      <p:ext uri="{BB962C8B-B14F-4D97-AF65-F5344CB8AC3E}">
        <p14:creationId xmlns:p14="http://schemas.microsoft.com/office/powerpoint/2010/main" val="394363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Explain to students, an algorithm is a series of code that provides step-by-step instructions to tell a computer system what to do. </a:t>
            </a:r>
          </a:p>
          <a:p>
            <a:r>
              <a:rPr lang="en-IE" dirty="0">
                <a:effectLst/>
                <a:latin typeface="Arial" panose="020B0604020202020204" pitchFamily="34" charset="0"/>
              </a:rPr>
              <a:t>For example: </a:t>
            </a:r>
          </a:p>
          <a:p>
            <a:pPr>
              <a:spcAft>
                <a:spcPts val="255"/>
              </a:spcAft>
              <a:buFont typeface="Arial" panose="020B0604020202020204" pitchFamily="34" charset="0"/>
              <a:buChar char="•"/>
            </a:pPr>
            <a:r>
              <a:rPr lang="en-IE" dirty="0">
                <a:effectLst/>
                <a:latin typeface="Arial" panose="020B0604020202020204" pitchFamily="34" charset="0"/>
              </a:rPr>
              <a:t>When you type in a search term on Google, an algorithm decides which websites to show you first. </a:t>
            </a:r>
          </a:p>
          <a:p>
            <a:pPr>
              <a:buFont typeface="Arial" panose="020B0604020202020204" pitchFamily="34" charset="0"/>
              <a:buChar char="•"/>
            </a:pPr>
            <a:r>
              <a:rPr lang="en-IE" dirty="0">
                <a:effectLst/>
                <a:latin typeface="Arial" panose="020B0604020202020204" pitchFamily="34" charset="0"/>
              </a:rPr>
              <a:t>When you scroll on TikTok or Instagram, an algorithm picks which posts or videos you’ll see based on what it thinks you’ll like. </a:t>
            </a:r>
          </a:p>
          <a:p>
            <a:br>
              <a:rPr lang="en-IE" dirty="0">
                <a:effectLst/>
                <a:latin typeface="Arial" panose="020B0604020202020204" pitchFamily="34" charset="0"/>
              </a:rPr>
            </a:br>
            <a:endParaRPr lang="en-IE" dirty="0">
              <a:effectLst/>
              <a:latin typeface="Arial" panose="020B0604020202020204" pitchFamily="34" charset="0"/>
            </a:endParaRPr>
          </a:p>
          <a:p>
            <a:r>
              <a:rPr lang="en-IE" dirty="0">
                <a:effectLst/>
                <a:latin typeface="Arial" panose="020B0604020202020204" pitchFamily="34" charset="0"/>
              </a:rPr>
              <a:t>Ask student if they can think of any other examples? </a:t>
            </a:r>
          </a:p>
          <a:p>
            <a:r>
              <a:rPr lang="en-IE" b="1" dirty="0">
                <a:effectLst/>
                <a:latin typeface="Arial" panose="020B0604020202020204" pitchFamily="34" charset="0"/>
              </a:rPr>
              <a:t>Important</a:t>
            </a:r>
            <a:r>
              <a:rPr lang="en-IE" dirty="0">
                <a:effectLst/>
                <a:latin typeface="Arial" panose="020B0604020202020204" pitchFamily="34" charset="0"/>
              </a:rPr>
              <a:t>: Algorithms can play a big role in the content you see online particularly from influencers and creators.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13</a:t>
            </a:fld>
            <a:endParaRPr lang="en-US"/>
          </a:p>
        </p:txBody>
      </p:sp>
    </p:spTree>
    <p:extLst>
      <p:ext uri="{BB962C8B-B14F-4D97-AF65-F5344CB8AC3E}">
        <p14:creationId xmlns:p14="http://schemas.microsoft.com/office/powerpoint/2010/main" val="623819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Explain to students: </a:t>
            </a:r>
          </a:p>
          <a:p>
            <a:r>
              <a:rPr lang="en-IE" b="1" dirty="0">
                <a:effectLst/>
                <a:latin typeface="Arial" panose="020B0604020202020204" pitchFamily="34" charset="0"/>
              </a:rPr>
              <a:t>How do algorithms work on social media? </a:t>
            </a:r>
            <a:endParaRPr lang="en-IE" dirty="0">
              <a:effectLst/>
              <a:latin typeface="Arial" panose="020B0604020202020204" pitchFamily="34" charset="0"/>
            </a:endParaRPr>
          </a:p>
          <a:p>
            <a:pPr>
              <a:spcAft>
                <a:spcPts val="263"/>
              </a:spcAft>
              <a:buFont typeface="Arial" panose="020B0604020202020204" pitchFamily="34" charset="0"/>
              <a:buChar char="•"/>
            </a:pPr>
            <a:r>
              <a:rPr lang="en-IE" b="1" dirty="0">
                <a:effectLst/>
                <a:latin typeface="Arial" panose="020B0604020202020204" pitchFamily="34" charset="0"/>
              </a:rPr>
              <a:t>Prioritise Content: </a:t>
            </a:r>
            <a:r>
              <a:rPr lang="en-IE" dirty="0">
                <a:effectLst/>
                <a:latin typeface="Arial" panose="020B0604020202020204" pitchFamily="34" charset="0"/>
              </a:rPr>
              <a:t>They show you posts or videos from people you engage with most, or content similar to things you’ve liked, shared, or commented on before. </a:t>
            </a:r>
          </a:p>
          <a:p>
            <a:pPr>
              <a:buFont typeface="Arial" panose="020B0604020202020204" pitchFamily="34" charset="0"/>
              <a:buChar char="•"/>
            </a:pPr>
            <a:r>
              <a:rPr lang="en-IE" b="1" dirty="0">
                <a:effectLst/>
                <a:latin typeface="Arial" panose="020B0604020202020204" pitchFamily="34" charset="0"/>
              </a:rPr>
              <a:t>Recommend Content</a:t>
            </a:r>
            <a:r>
              <a:rPr lang="en-IE" dirty="0">
                <a:effectLst/>
                <a:latin typeface="Arial" panose="020B0604020202020204" pitchFamily="34" charset="0"/>
              </a:rPr>
              <a:t>: They also suggest new accounts, videos, and topics based on your previous activity. </a:t>
            </a:r>
          </a:p>
          <a:p>
            <a:br>
              <a:rPr lang="en-IE" dirty="0">
                <a:effectLst/>
                <a:latin typeface="Arial" panose="020B0604020202020204" pitchFamily="34" charset="0"/>
              </a:rPr>
            </a:br>
            <a:endParaRPr lang="en-IE" dirty="0">
              <a:effectLst/>
              <a:latin typeface="Arial" panose="020B0604020202020204" pitchFamily="34" charset="0"/>
            </a:endParaRPr>
          </a:p>
          <a:p>
            <a:r>
              <a:rPr lang="en-IE" b="1" dirty="0">
                <a:effectLst/>
                <a:latin typeface="Arial" panose="020B0604020202020204" pitchFamily="34" charset="0"/>
              </a:rPr>
              <a:t>How do algorithms know what you like? </a:t>
            </a:r>
            <a:endParaRPr lang="en-IE" dirty="0">
              <a:effectLst/>
              <a:latin typeface="Arial" panose="020B0604020202020204" pitchFamily="34" charset="0"/>
            </a:endParaRPr>
          </a:p>
          <a:p>
            <a:pPr>
              <a:spcAft>
                <a:spcPts val="255"/>
              </a:spcAft>
              <a:buFont typeface="Arial" panose="020B0604020202020204" pitchFamily="34" charset="0"/>
              <a:buChar char="•"/>
            </a:pPr>
            <a:r>
              <a:rPr lang="en-IE" b="1" dirty="0">
                <a:effectLst/>
                <a:latin typeface="Arial" panose="020B0604020202020204" pitchFamily="34" charset="0"/>
              </a:rPr>
              <a:t>Content Engagement: </a:t>
            </a:r>
            <a:r>
              <a:rPr lang="en-IE" dirty="0">
                <a:effectLst/>
                <a:latin typeface="Arial" panose="020B0604020202020204" pitchFamily="34" charset="0"/>
              </a:rPr>
              <a:t>Likes, comments, and shares, watch time on videos, search history and clicks. </a:t>
            </a:r>
          </a:p>
          <a:p>
            <a:pPr>
              <a:buFont typeface="Arial" panose="020B0604020202020204" pitchFamily="34" charset="0"/>
              <a:buChar char="•"/>
            </a:pPr>
            <a:r>
              <a:rPr lang="en-IE" b="1" dirty="0">
                <a:effectLst/>
                <a:latin typeface="Arial" panose="020B0604020202020204" pitchFamily="34" charset="0"/>
              </a:rPr>
              <a:t>Patterns</a:t>
            </a:r>
            <a:r>
              <a:rPr lang="en-IE" dirty="0">
                <a:effectLst/>
                <a:latin typeface="Arial" panose="020B0604020202020204" pitchFamily="34" charset="0"/>
              </a:rPr>
              <a:t>: E.g., how often you’re on the app, what time of day, and the types of content you keep coming back to.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14</a:t>
            </a:fld>
            <a:endParaRPr lang="en-US"/>
          </a:p>
        </p:txBody>
      </p:sp>
    </p:spTree>
    <p:extLst>
      <p:ext uri="{BB962C8B-B14F-4D97-AF65-F5344CB8AC3E}">
        <p14:creationId xmlns:p14="http://schemas.microsoft.com/office/powerpoint/2010/main" val="82252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Go through the benefits and challenges of algorithms with students. Ask for student feedback before going through the benefits and challenges with them. </a:t>
            </a:r>
          </a:p>
          <a:p>
            <a:r>
              <a:rPr lang="en-IE" b="1" dirty="0">
                <a:effectLst/>
                <a:latin typeface="Arial" panose="020B0604020202020204" pitchFamily="34" charset="0"/>
              </a:rPr>
              <a:t>Benefits: </a:t>
            </a:r>
            <a:endParaRPr lang="en-IE" dirty="0">
              <a:effectLst/>
              <a:latin typeface="Arial" panose="020B0604020202020204" pitchFamily="34" charset="0"/>
            </a:endParaRPr>
          </a:p>
          <a:p>
            <a:pPr>
              <a:spcAft>
                <a:spcPts val="255"/>
              </a:spcAft>
              <a:buFont typeface="Arial" panose="020B0604020202020204" pitchFamily="34" charset="0"/>
              <a:buChar char="•"/>
            </a:pPr>
            <a:r>
              <a:rPr lang="en-IE" b="1" dirty="0">
                <a:effectLst/>
                <a:latin typeface="Arial" panose="020B0604020202020204" pitchFamily="34" charset="0"/>
              </a:rPr>
              <a:t>Find What You Like: </a:t>
            </a:r>
            <a:r>
              <a:rPr lang="en-IE" dirty="0">
                <a:effectLst/>
                <a:latin typeface="Arial" panose="020B0604020202020204" pitchFamily="34" charset="0"/>
              </a:rPr>
              <a:t>Can help you find things you’re interested in faster. </a:t>
            </a:r>
          </a:p>
          <a:p>
            <a:pPr>
              <a:spcAft>
                <a:spcPts val="255"/>
              </a:spcAft>
              <a:buFont typeface="Arial" panose="020B0604020202020204" pitchFamily="34" charset="0"/>
              <a:buChar char="•"/>
            </a:pPr>
            <a:r>
              <a:rPr lang="en-IE" b="1" dirty="0">
                <a:effectLst/>
                <a:latin typeface="Arial" panose="020B0604020202020204" pitchFamily="34" charset="0"/>
              </a:rPr>
              <a:t>Discover New Interests</a:t>
            </a:r>
            <a:r>
              <a:rPr lang="en-IE" dirty="0">
                <a:effectLst/>
                <a:latin typeface="Arial" panose="020B0604020202020204" pitchFamily="34" charset="0"/>
              </a:rPr>
              <a:t>: Can suggest new hobbies, music or ideas you might enjoy. </a:t>
            </a:r>
          </a:p>
          <a:p>
            <a:pPr>
              <a:buFont typeface="Arial" panose="020B0604020202020204" pitchFamily="34" charset="0"/>
              <a:buChar char="•"/>
            </a:pPr>
            <a:r>
              <a:rPr lang="en-IE" b="1" dirty="0">
                <a:effectLst/>
                <a:latin typeface="Arial" panose="020B0604020202020204" pitchFamily="34" charset="0"/>
              </a:rPr>
              <a:t>See Reliable Sources</a:t>
            </a:r>
            <a:r>
              <a:rPr lang="en-IE" dirty="0">
                <a:effectLst/>
                <a:latin typeface="Arial" panose="020B0604020202020204" pitchFamily="34" charset="0"/>
              </a:rPr>
              <a:t>: Boost posts from trusted accounts if you follow them. </a:t>
            </a:r>
          </a:p>
          <a:p>
            <a:br>
              <a:rPr lang="en-IE" dirty="0">
                <a:effectLst/>
                <a:latin typeface="Arial" panose="020B0604020202020204" pitchFamily="34" charset="0"/>
              </a:rPr>
            </a:br>
            <a:endParaRPr lang="en-IE" dirty="0">
              <a:effectLst/>
              <a:latin typeface="Arial" panose="020B0604020202020204" pitchFamily="34" charset="0"/>
            </a:endParaRPr>
          </a:p>
          <a:p>
            <a:r>
              <a:rPr lang="en-IE" b="1" dirty="0">
                <a:effectLst/>
                <a:latin typeface="Arial" panose="020B0604020202020204" pitchFamily="34" charset="0"/>
              </a:rPr>
              <a:t>Challenges: </a:t>
            </a:r>
            <a:endParaRPr lang="en-IE" dirty="0">
              <a:effectLst/>
              <a:latin typeface="Arial" panose="020B0604020202020204" pitchFamily="34" charset="0"/>
            </a:endParaRPr>
          </a:p>
          <a:p>
            <a:pPr>
              <a:spcAft>
                <a:spcPts val="255"/>
              </a:spcAft>
              <a:buFont typeface="Arial" panose="020B0604020202020204" pitchFamily="34" charset="0"/>
              <a:buChar char="•"/>
            </a:pPr>
            <a:r>
              <a:rPr lang="en-IE" b="1" dirty="0">
                <a:effectLst/>
                <a:latin typeface="Arial" panose="020B0604020202020204" pitchFamily="34" charset="0"/>
              </a:rPr>
              <a:t>Amplify False Information: </a:t>
            </a:r>
            <a:r>
              <a:rPr lang="en-IE" dirty="0">
                <a:effectLst/>
                <a:latin typeface="Arial" panose="020B0604020202020204" pitchFamily="34" charset="0"/>
              </a:rPr>
              <a:t>Algorithms highlight content that gets lots of likes and views even if it is not true or accurate. </a:t>
            </a:r>
          </a:p>
          <a:p>
            <a:pPr>
              <a:spcAft>
                <a:spcPts val="255"/>
              </a:spcAft>
              <a:buFont typeface="Arial" panose="020B0604020202020204" pitchFamily="34" charset="0"/>
              <a:buChar char="•"/>
            </a:pPr>
            <a:r>
              <a:rPr lang="en-IE" b="1" dirty="0">
                <a:effectLst/>
                <a:latin typeface="Arial" panose="020B0604020202020204" pitchFamily="34" charset="0"/>
              </a:rPr>
              <a:t>Create Filter Bubbles</a:t>
            </a:r>
            <a:r>
              <a:rPr lang="en-IE" dirty="0">
                <a:effectLst/>
                <a:latin typeface="Arial" panose="020B0604020202020204" pitchFamily="34" charset="0"/>
              </a:rPr>
              <a:t>: Algorithms tend to show more of the same type of content which can mean you miss out on other views or perspectives. </a:t>
            </a:r>
          </a:p>
          <a:p>
            <a:pPr>
              <a:spcAft>
                <a:spcPts val="255"/>
              </a:spcAft>
              <a:buFont typeface="Arial" panose="020B0604020202020204" pitchFamily="34" charset="0"/>
              <a:buChar char="•"/>
            </a:pPr>
            <a:r>
              <a:rPr lang="en-IE" b="1" dirty="0">
                <a:effectLst/>
                <a:latin typeface="Arial" panose="020B0604020202020204" pitchFamily="34" charset="0"/>
              </a:rPr>
              <a:t>Time Trap</a:t>
            </a:r>
            <a:r>
              <a:rPr lang="en-IE" dirty="0">
                <a:effectLst/>
                <a:latin typeface="Arial" panose="020B0604020202020204" pitchFamily="34" charset="0"/>
              </a:rPr>
              <a:t>: Algorithms are designed to keep us on platforms for longer by using tricks like auto-play and showing you more content you might like. </a:t>
            </a:r>
          </a:p>
          <a:p>
            <a:pPr>
              <a:buFont typeface="Arial" panose="020B0604020202020204" pitchFamily="34" charset="0"/>
              <a:buChar char="•"/>
            </a:pPr>
            <a:r>
              <a:rPr lang="en-IE" b="1" dirty="0">
                <a:effectLst/>
                <a:latin typeface="Arial" panose="020B0604020202020204" pitchFamily="34" charset="0"/>
              </a:rPr>
              <a:t>Personal Information: </a:t>
            </a:r>
            <a:r>
              <a:rPr lang="en-IE" dirty="0">
                <a:effectLst/>
                <a:latin typeface="Arial" panose="020B0604020202020204" pitchFamily="34" charset="0"/>
              </a:rPr>
              <a:t>Algorithms are building a picture of you based on your activity online (your likes, searches, views, clicks and shares).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15</a:t>
            </a:fld>
            <a:endParaRPr lang="en-US"/>
          </a:p>
        </p:txBody>
      </p:sp>
    </p:spTree>
    <p:extLst>
      <p:ext uri="{BB962C8B-B14F-4D97-AF65-F5344CB8AC3E}">
        <p14:creationId xmlns:p14="http://schemas.microsoft.com/office/powerpoint/2010/main" val="2055246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Go through the benefits and challenges of algorithms with students. Ask for student feedback before going through the benefits and challenges with them. </a:t>
            </a:r>
          </a:p>
          <a:p>
            <a:r>
              <a:rPr lang="en-IE" b="1" dirty="0">
                <a:effectLst/>
                <a:latin typeface="Arial" panose="020B0604020202020204" pitchFamily="34" charset="0"/>
              </a:rPr>
              <a:t>Benefits: </a:t>
            </a:r>
            <a:endParaRPr lang="en-IE" dirty="0">
              <a:effectLst/>
              <a:latin typeface="Arial" panose="020B0604020202020204" pitchFamily="34" charset="0"/>
            </a:endParaRPr>
          </a:p>
          <a:p>
            <a:pPr>
              <a:spcAft>
                <a:spcPts val="255"/>
              </a:spcAft>
              <a:buFont typeface="Arial" panose="020B0604020202020204" pitchFamily="34" charset="0"/>
              <a:buChar char="•"/>
            </a:pPr>
            <a:r>
              <a:rPr lang="en-IE" b="1" dirty="0">
                <a:effectLst/>
                <a:latin typeface="Arial" panose="020B0604020202020204" pitchFamily="34" charset="0"/>
              </a:rPr>
              <a:t>Find What You Like: </a:t>
            </a:r>
            <a:r>
              <a:rPr lang="en-IE" dirty="0">
                <a:effectLst/>
                <a:latin typeface="Arial" panose="020B0604020202020204" pitchFamily="34" charset="0"/>
              </a:rPr>
              <a:t>Can help you find things you’re interested in faster. </a:t>
            </a:r>
          </a:p>
          <a:p>
            <a:pPr>
              <a:spcAft>
                <a:spcPts val="255"/>
              </a:spcAft>
              <a:buFont typeface="Arial" panose="020B0604020202020204" pitchFamily="34" charset="0"/>
              <a:buChar char="•"/>
            </a:pPr>
            <a:r>
              <a:rPr lang="en-IE" b="1" dirty="0">
                <a:effectLst/>
                <a:latin typeface="Arial" panose="020B0604020202020204" pitchFamily="34" charset="0"/>
              </a:rPr>
              <a:t>Discover New Interests</a:t>
            </a:r>
            <a:r>
              <a:rPr lang="en-IE" dirty="0">
                <a:effectLst/>
                <a:latin typeface="Arial" panose="020B0604020202020204" pitchFamily="34" charset="0"/>
              </a:rPr>
              <a:t>: Can suggest new hobbies, music or ideas you might enjoy. </a:t>
            </a:r>
          </a:p>
          <a:p>
            <a:pPr>
              <a:buFont typeface="Arial" panose="020B0604020202020204" pitchFamily="34" charset="0"/>
              <a:buChar char="•"/>
            </a:pPr>
            <a:r>
              <a:rPr lang="en-IE" b="1" dirty="0">
                <a:effectLst/>
                <a:latin typeface="Arial" panose="020B0604020202020204" pitchFamily="34" charset="0"/>
              </a:rPr>
              <a:t>See Reliable Sources</a:t>
            </a:r>
            <a:r>
              <a:rPr lang="en-IE" dirty="0">
                <a:effectLst/>
                <a:latin typeface="Arial" panose="020B0604020202020204" pitchFamily="34" charset="0"/>
              </a:rPr>
              <a:t>: Boost posts from trusted accounts if you follow them. </a:t>
            </a:r>
          </a:p>
          <a:p>
            <a:br>
              <a:rPr lang="en-IE" dirty="0">
                <a:effectLst/>
                <a:latin typeface="Arial" panose="020B0604020202020204" pitchFamily="34" charset="0"/>
              </a:rPr>
            </a:br>
            <a:endParaRPr lang="en-IE" dirty="0">
              <a:effectLst/>
              <a:latin typeface="Arial" panose="020B0604020202020204" pitchFamily="34" charset="0"/>
            </a:endParaRPr>
          </a:p>
          <a:p>
            <a:r>
              <a:rPr lang="en-IE" b="1" dirty="0">
                <a:effectLst/>
                <a:latin typeface="Arial" panose="020B0604020202020204" pitchFamily="34" charset="0"/>
              </a:rPr>
              <a:t>Challenges: </a:t>
            </a:r>
            <a:endParaRPr lang="en-IE" dirty="0">
              <a:effectLst/>
              <a:latin typeface="Arial" panose="020B0604020202020204" pitchFamily="34" charset="0"/>
            </a:endParaRPr>
          </a:p>
          <a:p>
            <a:pPr>
              <a:spcAft>
                <a:spcPts val="255"/>
              </a:spcAft>
              <a:buFont typeface="Arial" panose="020B0604020202020204" pitchFamily="34" charset="0"/>
              <a:buChar char="•"/>
            </a:pPr>
            <a:r>
              <a:rPr lang="en-IE" b="1" dirty="0">
                <a:effectLst/>
                <a:latin typeface="Arial" panose="020B0604020202020204" pitchFamily="34" charset="0"/>
              </a:rPr>
              <a:t>Amplify False Information: </a:t>
            </a:r>
            <a:r>
              <a:rPr lang="en-IE" dirty="0">
                <a:effectLst/>
                <a:latin typeface="Arial" panose="020B0604020202020204" pitchFamily="34" charset="0"/>
              </a:rPr>
              <a:t>Algorithms highlight content that gets lots of likes and views even if it is not true or accurate. </a:t>
            </a:r>
          </a:p>
          <a:p>
            <a:pPr>
              <a:spcAft>
                <a:spcPts val="255"/>
              </a:spcAft>
              <a:buFont typeface="Arial" panose="020B0604020202020204" pitchFamily="34" charset="0"/>
              <a:buChar char="•"/>
            </a:pPr>
            <a:r>
              <a:rPr lang="en-IE" b="1" dirty="0">
                <a:effectLst/>
                <a:latin typeface="Arial" panose="020B0604020202020204" pitchFamily="34" charset="0"/>
              </a:rPr>
              <a:t>Create Filter Bubbles</a:t>
            </a:r>
            <a:r>
              <a:rPr lang="en-IE" dirty="0">
                <a:effectLst/>
                <a:latin typeface="Arial" panose="020B0604020202020204" pitchFamily="34" charset="0"/>
              </a:rPr>
              <a:t>: Algorithms tend to show more of the same type of content which can mean you miss out on other views or perspectives. </a:t>
            </a:r>
          </a:p>
          <a:p>
            <a:pPr>
              <a:spcAft>
                <a:spcPts val="255"/>
              </a:spcAft>
              <a:buFont typeface="Arial" panose="020B0604020202020204" pitchFamily="34" charset="0"/>
              <a:buChar char="•"/>
            </a:pPr>
            <a:r>
              <a:rPr lang="en-IE" b="1" dirty="0">
                <a:effectLst/>
                <a:latin typeface="Arial" panose="020B0604020202020204" pitchFamily="34" charset="0"/>
              </a:rPr>
              <a:t>Time Trap</a:t>
            </a:r>
            <a:r>
              <a:rPr lang="en-IE" dirty="0">
                <a:effectLst/>
                <a:latin typeface="Arial" panose="020B0604020202020204" pitchFamily="34" charset="0"/>
              </a:rPr>
              <a:t>: Algorithms are designed to keep us on platforms for longer by using tricks like auto-play and showing you more content you might like. </a:t>
            </a:r>
          </a:p>
          <a:p>
            <a:pPr>
              <a:buFont typeface="Arial" panose="020B0604020202020204" pitchFamily="34" charset="0"/>
              <a:buChar char="•"/>
            </a:pPr>
            <a:r>
              <a:rPr lang="en-IE" b="1" dirty="0">
                <a:effectLst/>
                <a:latin typeface="Arial" panose="020B0604020202020204" pitchFamily="34" charset="0"/>
              </a:rPr>
              <a:t>Personal Information: </a:t>
            </a:r>
            <a:r>
              <a:rPr lang="en-IE" dirty="0">
                <a:effectLst/>
                <a:latin typeface="Arial" panose="020B0604020202020204" pitchFamily="34" charset="0"/>
              </a:rPr>
              <a:t>Algorithms are building a picture of you based on your activity online (your likes, searches, views, clicks and shares).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16</a:t>
            </a:fld>
            <a:endParaRPr lang="en-US"/>
          </a:p>
        </p:txBody>
      </p:sp>
    </p:spTree>
    <p:extLst>
      <p:ext uri="{BB962C8B-B14F-4D97-AF65-F5344CB8AC3E}">
        <p14:creationId xmlns:p14="http://schemas.microsoft.com/office/powerpoint/2010/main" val="2499837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Next, go through the top tips and takeaways from today’s lesson for how students can make the most of the content they explore online: </a:t>
            </a:r>
          </a:p>
          <a:p>
            <a:pPr>
              <a:spcAft>
                <a:spcPts val="195"/>
              </a:spcAft>
              <a:buFont typeface="Arial" panose="020B0604020202020204" pitchFamily="34" charset="0"/>
              <a:buChar char="•"/>
            </a:pPr>
            <a:r>
              <a:rPr lang="en-IE" dirty="0">
                <a:effectLst/>
                <a:latin typeface="Arial" panose="020B0604020202020204" pitchFamily="34" charset="0"/>
              </a:rPr>
              <a:t>Question Content: Stop, think, Check Before You Share: Who posted this? </a:t>
            </a:r>
          </a:p>
          <a:p>
            <a:pPr>
              <a:spcAft>
                <a:spcPts val="195"/>
              </a:spcAft>
              <a:buFont typeface="Arial" panose="020B0604020202020204" pitchFamily="34" charset="0"/>
              <a:buChar char="•"/>
            </a:pPr>
            <a:r>
              <a:rPr lang="en-IE" dirty="0">
                <a:effectLst/>
                <a:latin typeface="Arial" panose="020B0604020202020204" pitchFamily="34" charset="0"/>
              </a:rPr>
              <a:t>Why? (Is it an ad, a joke, or a real story?) </a:t>
            </a:r>
          </a:p>
          <a:p>
            <a:pPr>
              <a:spcAft>
                <a:spcPts val="195"/>
              </a:spcAft>
              <a:buFont typeface="Arial" panose="020B0604020202020204" pitchFamily="34" charset="0"/>
              <a:buChar char="•"/>
            </a:pPr>
            <a:r>
              <a:rPr lang="en-IE" dirty="0">
                <a:effectLst/>
                <a:latin typeface="Arial" panose="020B0604020202020204" pitchFamily="34" charset="0"/>
              </a:rPr>
              <a:t>Is it true? </a:t>
            </a:r>
          </a:p>
          <a:p>
            <a:pPr>
              <a:buFont typeface="Arial" panose="020B0604020202020204" pitchFamily="34" charset="0"/>
              <a:buChar char="•"/>
            </a:pPr>
            <a:r>
              <a:rPr lang="en-IE" dirty="0">
                <a:effectLst/>
                <a:latin typeface="Arial" panose="020B0604020202020204" pitchFamily="34" charset="0"/>
              </a:rPr>
              <a:t>Watch out for dramatic headlines or strange links. </a:t>
            </a:r>
          </a:p>
          <a:p>
            <a:pPr>
              <a:buFont typeface="Arial" panose="020B0604020202020204" pitchFamily="34" charset="0"/>
              <a:buChar char="•"/>
            </a:pPr>
            <a:br>
              <a:rPr lang="en-IE" dirty="0">
                <a:effectLst/>
                <a:latin typeface="Arial" panose="020B0604020202020204" pitchFamily="34" charset="0"/>
              </a:rPr>
            </a:br>
            <a:endParaRPr lang="en-IE" dirty="0">
              <a:effectLst/>
              <a:latin typeface="Arial" panose="020B0604020202020204" pitchFamily="34" charset="0"/>
            </a:endParaRPr>
          </a:p>
          <a:p>
            <a:pPr>
              <a:buFont typeface="Arial" panose="020B0604020202020204" pitchFamily="34" charset="0"/>
              <a:buChar char="•"/>
            </a:pPr>
            <a:r>
              <a:rPr lang="en-IE" b="1" dirty="0">
                <a:effectLst/>
                <a:latin typeface="Arial" panose="020B0604020202020204" pitchFamily="34" charset="0"/>
              </a:rPr>
              <a:t>Follow Wisely: </a:t>
            </a:r>
            <a:r>
              <a:rPr lang="en-IE" dirty="0">
                <a:effectLst/>
                <a:latin typeface="Arial" panose="020B0604020202020204" pitchFamily="34" charset="0"/>
              </a:rPr>
              <a:t>Choose accounts that make you feel positive and inspired. </a:t>
            </a:r>
          </a:p>
          <a:p>
            <a:pPr>
              <a:buFont typeface="Arial" panose="020B0604020202020204" pitchFamily="34" charset="0"/>
              <a:buChar char="•"/>
            </a:pPr>
            <a:r>
              <a:rPr lang="en-IE" b="1" dirty="0">
                <a:effectLst/>
                <a:latin typeface="Arial" panose="020B0604020202020204" pitchFamily="34" charset="0"/>
              </a:rPr>
              <a:t>Don’t Compare Yourself: </a:t>
            </a:r>
            <a:r>
              <a:rPr lang="en-IE" dirty="0">
                <a:effectLst/>
                <a:latin typeface="Arial" panose="020B0604020202020204" pitchFamily="34" charset="0"/>
              </a:rPr>
              <a:t>Remember, most photos and videos are edited or only show the best moments. </a:t>
            </a:r>
          </a:p>
          <a:p>
            <a:pPr>
              <a:buFont typeface="Arial" panose="020B0604020202020204" pitchFamily="34" charset="0"/>
              <a:buChar char="•"/>
            </a:pPr>
            <a:r>
              <a:rPr lang="en-IE" b="1" dirty="0">
                <a:effectLst/>
                <a:latin typeface="Arial" panose="020B0604020202020204" pitchFamily="34" charset="0"/>
              </a:rPr>
              <a:t>Do a Digital Reset: </a:t>
            </a:r>
            <a:r>
              <a:rPr lang="en-IE" dirty="0">
                <a:effectLst/>
                <a:latin typeface="Arial" panose="020B0604020202020204" pitchFamily="34" charset="0"/>
              </a:rPr>
              <a:t>Keep personal info private, unfollow accounts, set time limits, and check your settings. </a:t>
            </a:r>
          </a:p>
          <a:p>
            <a:pPr>
              <a:buFont typeface="Arial" panose="020B0604020202020204" pitchFamily="34" charset="0"/>
              <a:buChar char="•"/>
            </a:pPr>
            <a:r>
              <a:rPr lang="en-IE" b="1" dirty="0">
                <a:effectLst/>
                <a:latin typeface="Arial" panose="020B0604020202020204" pitchFamily="34" charset="0"/>
              </a:rPr>
              <a:t>Break Out of your Filter Bubble</a:t>
            </a:r>
            <a:r>
              <a:rPr lang="en-IE" dirty="0">
                <a:effectLst/>
                <a:latin typeface="Arial" panose="020B0604020202020204" pitchFamily="34" charset="0"/>
              </a:rPr>
              <a:t>: Look for new views and check alternative sources of information.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17</a:t>
            </a:fld>
            <a:endParaRPr lang="en-US"/>
          </a:p>
        </p:txBody>
      </p:sp>
    </p:spTree>
    <p:extLst>
      <p:ext uri="{BB962C8B-B14F-4D97-AF65-F5344CB8AC3E}">
        <p14:creationId xmlns:p14="http://schemas.microsoft.com/office/powerpoint/2010/main" val="30002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Ask students to reflect on what they have learned in today’s lesson using the following reflection prompt: </a:t>
            </a:r>
          </a:p>
          <a:p>
            <a:pPr>
              <a:buFont typeface="Arial" panose="020B0604020202020204" pitchFamily="34" charset="0"/>
              <a:buChar char="•"/>
            </a:pPr>
            <a:r>
              <a:rPr lang="en-IE" dirty="0">
                <a:effectLst/>
                <a:latin typeface="Arial" panose="020B0604020202020204" pitchFamily="34" charset="0"/>
              </a:rPr>
              <a:t>List 3 key takeaways you will use for navigating algorithms and influencers in your online world.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18</a:t>
            </a:fld>
            <a:endParaRPr lang="en-US"/>
          </a:p>
        </p:txBody>
      </p:sp>
    </p:spTree>
    <p:extLst>
      <p:ext uri="{BB962C8B-B14F-4D97-AF65-F5344CB8AC3E}">
        <p14:creationId xmlns:p14="http://schemas.microsoft.com/office/powerpoint/2010/main" val="2744486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Recap with students what they have discussed and learned during today's talk. On Safer Internet Day you have learned: </a:t>
            </a:r>
          </a:p>
          <a:p>
            <a:pPr>
              <a:spcAft>
                <a:spcPts val="255"/>
              </a:spcAft>
              <a:buFont typeface="Arial" panose="020B0604020202020204" pitchFamily="34" charset="0"/>
              <a:buChar char="•"/>
            </a:pPr>
            <a:r>
              <a:rPr lang="en-IE" dirty="0">
                <a:effectLst/>
                <a:latin typeface="Arial" panose="020B0604020202020204" pitchFamily="34" charset="0"/>
              </a:rPr>
              <a:t>The role and influence of social media influencers. </a:t>
            </a:r>
          </a:p>
          <a:p>
            <a:pPr>
              <a:spcAft>
                <a:spcPts val="255"/>
              </a:spcAft>
              <a:buFont typeface="Arial" panose="020B0604020202020204" pitchFamily="34" charset="0"/>
              <a:buChar char="•"/>
            </a:pPr>
            <a:r>
              <a:rPr lang="en-IE" dirty="0">
                <a:effectLst/>
                <a:latin typeface="Arial" panose="020B0604020202020204" pitchFamily="34" charset="0"/>
              </a:rPr>
              <a:t>How algorithms shape our online experience. </a:t>
            </a:r>
          </a:p>
          <a:p>
            <a:pPr>
              <a:buFont typeface="Arial" panose="020B0604020202020204" pitchFamily="34" charset="0"/>
              <a:buChar char="•"/>
            </a:pPr>
            <a:r>
              <a:rPr lang="en-IE" dirty="0">
                <a:effectLst/>
                <a:latin typeface="Arial" panose="020B0604020202020204" pitchFamily="34" charset="0"/>
              </a:rPr>
              <a:t>Tips/strategies to manage your experience online and navigate the influences you may encounter online.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19</a:t>
            </a:fld>
            <a:endParaRPr lang="en-US"/>
          </a:p>
        </p:txBody>
      </p:sp>
    </p:spTree>
    <p:extLst>
      <p:ext uri="{BB962C8B-B14F-4D97-AF65-F5344CB8AC3E}">
        <p14:creationId xmlns:p14="http://schemas.microsoft.com/office/powerpoint/2010/main" val="315525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Safer Internet Day (SID) is an EU wide initiative to promote a safer internet for all users, especially young people. Safer Internet Day in Ireland is promoted and coordinated by </a:t>
            </a:r>
            <a:r>
              <a:rPr lang="en-IE" dirty="0" err="1">
                <a:effectLst/>
                <a:latin typeface="Arial" panose="020B0604020202020204" pitchFamily="34" charset="0"/>
              </a:rPr>
              <a:t>Webwise</a:t>
            </a:r>
            <a:r>
              <a:rPr lang="en-IE" dirty="0">
                <a:effectLst/>
                <a:latin typeface="Arial" panose="020B0604020202020204" pitchFamily="34" charset="0"/>
              </a:rPr>
              <a:t>, the Irish Internet Safety Education Awareness Programme. The Theme for Safer Internet Day is “Together for a Better Internet”. </a:t>
            </a:r>
          </a:p>
          <a:p>
            <a:r>
              <a:rPr lang="en-IE" dirty="0">
                <a:effectLst/>
                <a:latin typeface="Arial" panose="020B0604020202020204" pitchFamily="34" charset="0"/>
              </a:rPr>
              <a:t>The aim of the day is a call on young people, parents, teachers, schools, government, businesses to join together to make the internet a safer and better place for all, and especially for children and young people. </a:t>
            </a:r>
          </a:p>
          <a:p>
            <a:r>
              <a:rPr lang="en-IE" dirty="0">
                <a:effectLst/>
                <a:latin typeface="Arial" panose="020B0604020202020204" pitchFamily="34" charset="0"/>
              </a:rPr>
              <a:t>Safer Internet Day is a day to promote safe and responsible use of the internet, a day for us to consider all the different ways we use the internet and how we can make the internet a safer and better place for all, and especially for children and young people.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2</a:t>
            </a:fld>
            <a:endParaRPr lang="en-US"/>
          </a:p>
        </p:txBody>
      </p:sp>
    </p:spTree>
    <p:extLst>
      <p:ext uri="{BB962C8B-B14F-4D97-AF65-F5344CB8AC3E}">
        <p14:creationId xmlns:p14="http://schemas.microsoft.com/office/powerpoint/2010/main" val="2868910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i="1" dirty="0">
                <a:effectLst/>
                <a:latin typeface="Arial" panose="020B0604020202020204" pitchFamily="34" charset="0"/>
              </a:rPr>
              <a:t>Notes: </a:t>
            </a:r>
            <a:r>
              <a:rPr lang="en-IE" dirty="0">
                <a:effectLst/>
                <a:latin typeface="Arial" panose="020B0604020202020204" pitchFamily="34" charset="0"/>
              </a:rPr>
              <a:t>Highlight the </a:t>
            </a:r>
            <a:r>
              <a:rPr lang="en-IE" dirty="0" err="1">
                <a:effectLst/>
                <a:latin typeface="Arial" panose="020B0604020202020204" pitchFamily="34" charset="0"/>
              </a:rPr>
              <a:t>Webwise.ie</a:t>
            </a:r>
            <a:r>
              <a:rPr lang="en-IE" dirty="0">
                <a:effectLst/>
                <a:latin typeface="Arial" panose="020B0604020202020204" pitchFamily="34" charset="0"/>
              </a:rPr>
              <a:t>/Parents Hub and resources to parents/guardians by disseminating copies of the Parents Guide to a Better Internet. You can access the book digitally or order hard copies via </a:t>
            </a:r>
            <a:r>
              <a:rPr lang="en-IE" dirty="0" err="1">
                <a:effectLst/>
                <a:latin typeface="Arial" panose="020B0604020202020204" pitchFamily="34" charset="0"/>
              </a:rPr>
              <a:t>webwise.ie</a:t>
            </a:r>
            <a:r>
              <a:rPr lang="en-IE" dirty="0">
                <a:effectLst/>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20</a:t>
            </a:fld>
            <a:endParaRPr lang="en-US"/>
          </a:p>
        </p:txBody>
      </p:sp>
    </p:spTree>
    <p:extLst>
      <p:ext uri="{BB962C8B-B14F-4D97-AF65-F5344CB8AC3E}">
        <p14:creationId xmlns:p14="http://schemas.microsoft.com/office/powerpoint/2010/main" val="2510806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Run through the learning outcomes for this talk: </a:t>
            </a:r>
          </a:p>
          <a:p>
            <a:r>
              <a:rPr lang="en-IE" dirty="0">
                <a:effectLst/>
                <a:latin typeface="Arial" panose="020B0604020202020204" pitchFamily="34" charset="0"/>
              </a:rPr>
              <a:t>On Safer Internet Day let's take time to: </a:t>
            </a:r>
          </a:p>
          <a:p>
            <a:pPr>
              <a:spcAft>
                <a:spcPts val="225"/>
              </a:spcAft>
              <a:buFont typeface="Arial" panose="020B0604020202020204" pitchFamily="34" charset="0"/>
              <a:buChar char="•"/>
            </a:pPr>
            <a:r>
              <a:rPr lang="en-IE" dirty="0">
                <a:effectLst/>
                <a:latin typeface="Arial" panose="020B0604020202020204" pitchFamily="34" charset="0"/>
              </a:rPr>
              <a:t>Reflect on the role and influence of social media influencers. </a:t>
            </a:r>
          </a:p>
          <a:p>
            <a:pPr>
              <a:spcAft>
                <a:spcPts val="225"/>
              </a:spcAft>
              <a:buFont typeface="Arial" panose="020B0604020202020204" pitchFamily="34" charset="0"/>
              <a:buChar char="•"/>
            </a:pPr>
            <a:r>
              <a:rPr lang="en-IE" dirty="0">
                <a:effectLst/>
                <a:latin typeface="Arial" panose="020B0604020202020204" pitchFamily="34" charset="0"/>
              </a:rPr>
              <a:t>Understand how algorithms shape our online experience. </a:t>
            </a:r>
          </a:p>
          <a:p>
            <a:pPr>
              <a:buFont typeface="Arial" panose="020B0604020202020204" pitchFamily="34" charset="0"/>
              <a:buChar char="•"/>
            </a:pPr>
            <a:r>
              <a:rPr lang="en-IE" dirty="0">
                <a:effectLst/>
                <a:latin typeface="Arial" panose="020B0604020202020204" pitchFamily="34" charset="0"/>
              </a:rPr>
              <a:t>Develop strategies to manage your experience online and navigate the opportunities and challenges of these powerful influences.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3</a:t>
            </a:fld>
            <a:endParaRPr lang="en-US"/>
          </a:p>
        </p:txBody>
      </p:sp>
    </p:spTree>
    <p:extLst>
      <p:ext uri="{BB962C8B-B14F-4D97-AF65-F5344CB8AC3E}">
        <p14:creationId xmlns:p14="http://schemas.microsoft.com/office/powerpoint/2010/main" val="2602115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Today we are going to talk about how to be safe online, we are going to reflect on the role of influencers and social media algorithms in our lives. </a:t>
            </a:r>
          </a:p>
          <a:p>
            <a:r>
              <a:rPr lang="en-IE" dirty="0">
                <a:effectLst/>
                <a:latin typeface="Arial" panose="020B0604020202020204" pitchFamily="34" charset="0"/>
              </a:rPr>
              <a:t>Using think-pair-share ask students to discuss the following: </a:t>
            </a:r>
          </a:p>
          <a:p>
            <a:pPr>
              <a:spcAft>
                <a:spcPts val="255"/>
              </a:spcAft>
              <a:buFont typeface="Arial" panose="020B0604020202020204" pitchFamily="34" charset="0"/>
              <a:buChar char="•"/>
            </a:pPr>
            <a:r>
              <a:rPr lang="en-IE" dirty="0">
                <a:effectLst/>
                <a:latin typeface="Arial" panose="020B0604020202020204" pitchFamily="34" charset="0"/>
              </a:rPr>
              <a:t>Who are some influencers you follow or know about? </a:t>
            </a:r>
          </a:p>
          <a:p>
            <a:pPr>
              <a:spcAft>
                <a:spcPts val="255"/>
              </a:spcAft>
              <a:buFont typeface="Arial" panose="020B0604020202020204" pitchFamily="34" charset="0"/>
              <a:buChar char="•"/>
            </a:pPr>
            <a:r>
              <a:rPr lang="en-IE" dirty="0">
                <a:effectLst/>
                <a:latin typeface="Arial" panose="020B0604020202020204" pitchFamily="34" charset="0"/>
              </a:rPr>
              <a:t>Why do you like to follow them? </a:t>
            </a:r>
          </a:p>
          <a:p>
            <a:pPr>
              <a:spcAft>
                <a:spcPts val="255"/>
              </a:spcAft>
              <a:buFont typeface="Arial" panose="020B0604020202020204" pitchFamily="34" charset="0"/>
              <a:buChar char="•"/>
            </a:pPr>
            <a:r>
              <a:rPr lang="en-IE" dirty="0">
                <a:effectLst/>
                <a:latin typeface="Arial" panose="020B0604020202020204" pitchFamily="34" charset="0"/>
              </a:rPr>
              <a:t>Do any of these people influence you in any way? E.g., influence how you act, feel or think? </a:t>
            </a:r>
          </a:p>
          <a:p>
            <a:pPr>
              <a:buFont typeface="Arial" panose="020B0604020202020204" pitchFamily="34" charset="0"/>
              <a:buChar char="•"/>
            </a:pPr>
            <a:r>
              <a:rPr lang="en-IE" dirty="0">
                <a:effectLst/>
                <a:latin typeface="Arial" panose="020B0604020202020204" pitchFamily="34" charset="0"/>
              </a:rPr>
              <a:t>What are the positive impacts of this?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4</a:t>
            </a:fld>
            <a:endParaRPr lang="en-US"/>
          </a:p>
        </p:txBody>
      </p:sp>
    </p:spTree>
    <p:extLst>
      <p:ext uri="{BB962C8B-B14F-4D97-AF65-F5344CB8AC3E}">
        <p14:creationId xmlns:p14="http://schemas.microsoft.com/office/powerpoint/2010/main" val="225997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Use the following statements to </a:t>
            </a:r>
            <a:r>
              <a:rPr lang="en-IE" dirty="0">
                <a:effectLst/>
                <a:latin typeface="Helvetica" pitchFamily="2" charset="0"/>
              </a:rPr>
              <a:t>reflect on the different ways that online content can influence people’s ideas, emotions and behaviour both positively and negatively. </a:t>
            </a:r>
          </a:p>
          <a:p>
            <a:r>
              <a:rPr lang="en-IE" dirty="0">
                <a:effectLst/>
                <a:latin typeface="Arial" panose="020B0604020202020204" pitchFamily="34" charset="0"/>
              </a:rPr>
              <a:t>Agree/Unsure/Disagree Statements: </a:t>
            </a:r>
          </a:p>
          <a:p>
            <a:pPr>
              <a:spcAft>
                <a:spcPts val="255"/>
              </a:spcAft>
              <a:buFont typeface="Arial" panose="020B0604020202020204" pitchFamily="34" charset="0"/>
              <a:buChar char="•"/>
            </a:pPr>
            <a:r>
              <a:rPr lang="en-IE" dirty="0">
                <a:effectLst/>
                <a:latin typeface="Arial" panose="020B0604020202020204" pitchFamily="34" charset="0"/>
              </a:rPr>
              <a:t>I trust influencers' opinions on a product more than advertisements from companies. </a:t>
            </a:r>
          </a:p>
          <a:p>
            <a:pPr>
              <a:spcAft>
                <a:spcPts val="255"/>
              </a:spcAft>
              <a:buFont typeface="Arial" panose="020B0604020202020204" pitchFamily="34" charset="0"/>
              <a:buChar char="•"/>
            </a:pPr>
            <a:r>
              <a:rPr lang="en-IE" dirty="0">
                <a:effectLst/>
                <a:latin typeface="Arial" panose="020B0604020202020204" pitchFamily="34" charset="0"/>
              </a:rPr>
              <a:t>I follow influencers because they are relatable to me. </a:t>
            </a:r>
          </a:p>
          <a:p>
            <a:pPr>
              <a:buFont typeface="Arial" panose="020B0604020202020204" pitchFamily="34" charset="0"/>
              <a:buChar char="•"/>
            </a:pPr>
            <a:r>
              <a:rPr lang="en-IE" dirty="0">
                <a:effectLst/>
                <a:latin typeface="Arial" panose="020B0604020202020204" pitchFamily="34" charset="0"/>
              </a:rPr>
              <a:t>Seeing influencers with perfect lives makes me feel pressured to be like them.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5</a:t>
            </a:fld>
            <a:endParaRPr lang="en-US"/>
          </a:p>
        </p:txBody>
      </p:sp>
    </p:spTree>
    <p:extLst>
      <p:ext uri="{BB962C8B-B14F-4D97-AF65-F5344CB8AC3E}">
        <p14:creationId xmlns:p14="http://schemas.microsoft.com/office/powerpoint/2010/main" val="79945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Show two examples of social media posts: </a:t>
            </a:r>
          </a:p>
          <a:p>
            <a:pPr>
              <a:spcAft>
                <a:spcPts val="255"/>
              </a:spcAft>
              <a:buFont typeface="Arial" panose="020B0604020202020204" pitchFamily="34" charset="0"/>
              <a:buChar char="•"/>
            </a:pPr>
            <a:r>
              <a:rPr lang="en-IE" dirty="0">
                <a:effectLst/>
                <a:latin typeface="Arial" panose="020B0604020202020204" pitchFamily="34" charset="0"/>
              </a:rPr>
              <a:t>A genuine post about their life. </a:t>
            </a:r>
          </a:p>
          <a:p>
            <a:pPr>
              <a:buFont typeface="Arial" panose="020B0604020202020204" pitchFamily="34" charset="0"/>
              <a:buChar char="•"/>
            </a:pPr>
            <a:r>
              <a:rPr lang="en-IE" dirty="0">
                <a:effectLst/>
                <a:latin typeface="Arial" panose="020B0604020202020204" pitchFamily="34" charset="0"/>
              </a:rPr>
              <a:t>A paid partnership post promoting holidaying in Dubai with Visit Dubai. Look for the #gifted, SP (Sponsored Post) and Paid Promotion tags on the post. </a:t>
            </a:r>
          </a:p>
          <a:p>
            <a:br>
              <a:rPr lang="en-IE" dirty="0">
                <a:effectLst/>
                <a:latin typeface="Arial" panose="020B0604020202020204" pitchFamily="34" charset="0"/>
              </a:rPr>
            </a:br>
            <a:endParaRPr lang="en-IE" dirty="0">
              <a:effectLst/>
              <a:latin typeface="Arial" panose="020B0604020202020204" pitchFamily="34" charset="0"/>
            </a:endParaRPr>
          </a:p>
          <a:p>
            <a:r>
              <a:rPr lang="en-IE" dirty="0">
                <a:effectLst/>
                <a:latin typeface="Arial" panose="020B0604020202020204" pitchFamily="34" charset="0"/>
              </a:rPr>
              <a:t>Ask students if they can identify the differences between the posts.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6</a:t>
            </a:fld>
            <a:endParaRPr lang="en-US"/>
          </a:p>
        </p:txBody>
      </p:sp>
    </p:spTree>
    <p:extLst>
      <p:ext uri="{BB962C8B-B14F-4D97-AF65-F5344CB8AC3E}">
        <p14:creationId xmlns:p14="http://schemas.microsoft.com/office/powerpoint/2010/main" val="3721594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Next, go through the rules for influencers when advertising from the Advertising Standards Authority Ireland: </a:t>
            </a:r>
          </a:p>
          <a:p>
            <a:pPr>
              <a:spcAft>
                <a:spcPts val="255"/>
              </a:spcAft>
              <a:buFont typeface="Arial" panose="020B0604020202020204" pitchFamily="34" charset="0"/>
              <a:buChar char="•"/>
            </a:pPr>
            <a:r>
              <a:rPr lang="en-IE" b="1" dirty="0">
                <a:effectLst/>
                <a:latin typeface="Arial" panose="020B0604020202020204" pitchFamily="34" charset="0"/>
              </a:rPr>
              <a:t>Tell Followers: </a:t>
            </a:r>
            <a:r>
              <a:rPr lang="en-IE" dirty="0">
                <a:effectLst/>
                <a:latin typeface="Arial" panose="020B0604020202020204" pitchFamily="34" charset="0"/>
              </a:rPr>
              <a:t>Influencers need to tell their followers when they are advertising so they can tell the difference between regular posts and ads. </a:t>
            </a:r>
          </a:p>
          <a:p>
            <a:pPr>
              <a:spcAft>
                <a:spcPts val="255"/>
              </a:spcAft>
              <a:buFont typeface="Arial" panose="020B0604020202020204" pitchFamily="34" charset="0"/>
              <a:buChar char="•"/>
            </a:pPr>
            <a:r>
              <a:rPr lang="en-IE" b="1" dirty="0">
                <a:effectLst/>
                <a:latin typeface="Arial" panose="020B0604020202020204" pitchFamily="34" charset="0"/>
              </a:rPr>
              <a:t>Use Clear labels</a:t>
            </a:r>
            <a:r>
              <a:rPr lang="en-IE" dirty="0">
                <a:effectLst/>
                <a:latin typeface="Arial" panose="020B0604020202020204" pitchFamily="34" charset="0"/>
              </a:rPr>
              <a:t>: Use labels like '#Ad' ‘#gifted’ or ‘Paid partnership’ at the beginning of their post. </a:t>
            </a:r>
          </a:p>
          <a:p>
            <a:pPr>
              <a:spcAft>
                <a:spcPts val="203"/>
              </a:spcAft>
              <a:buFont typeface="Arial" panose="020B0604020202020204" pitchFamily="34" charset="0"/>
              <a:buChar char="•"/>
            </a:pPr>
            <a:r>
              <a:rPr lang="en-IE" b="1" dirty="0">
                <a:effectLst/>
                <a:latin typeface="Arial" panose="020B0604020202020204" pitchFamily="34" charset="0"/>
              </a:rPr>
              <a:t>When to Label</a:t>
            </a:r>
            <a:r>
              <a:rPr lang="en-IE" dirty="0">
                <a:effectLst/>
                <a:latin typeface="Arial" panose="020B0604020202020204" pitchFamily="34" charset="0"/>
              </a:rPr>
              <a:t>: They must label a post as an ad if: They get paid money. </a:t>
            </a:r>
          </a:p>
          <a:p>
            <a:pPr>
              <a:spcAft>
                <a:spcPts val="203"/>
              </a:spcAft>
              <a:buFont typeface="Arial" panose="020B0604020202020204" pitchFamily="34" charset="0"/>
              <a:buChar char="•"/>
            </a:pPr>
            <a:r>
              <a:rPr lang="en-IE" dirty="0">
                <a:effectLst/>
                <a:latin typeface="Arial" panose="020B0604020202020204" pitchFamily="34" charset="0"/>
              </a:rPr>
              <a:t>They receive free products, discounts, or trips. </a:t>
            </a:r>
          </a:p>
          <a:p>
            <a:pPr>
              <a:buFont typeface="Arial" panose="020B0604020202020204" pitchFamily="34" charset="0"/>
              <a:buChar char="•"/>
            </a:pPr>
            <a:r>
              <a:rPr lang="en-IE" dirty="0">
                <a:effectLst/>
                <a:latin typeface="Arial" panose="020B0604020202020204" pitchFamily="34" charset="0"/>
              </a:rPr>
              <a:t>They promote their own products or a family member's or friend's brand. </a:t>
            </a:r>
          </a:p>
          <a:p>
            <a:pPr>
              <a:buFont typeface="Arial" panose="020B0604020202020204" pitchFamily="34" charset="0"/>
              <a:buChar char="•"/>
            </a:pPr>
            <a:r>
              <a:rPr lang="en-IE" b="1" dirty="0">
                <a:effectLst/>
                <a:latin typeface="Arial" panose="020B0604020202020204" pitchFamily="34" charset="0"/>
              </a:rPr>
              <a:t>Be Honest</a:t>
            </a:r>
            <a:r>
              <a:rPr lang="en-IE" dirty="0">
                <a:effectLst/>
                <a:latin typeface="Arial" panose="020B0604020202020204" pitchFamily="34" charset="0"/>
              </a:rPr>
              <a:t>: Make sure followers can easily see that it's an ad. Don't hide the label at the end or in a place where it's hard to find.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7</a:t>
            </a:fld>
            <a:endParaRPr lang="en-US"/>
          </a:p>
        </p:txBody>
      </p:sp>
    </p:spTree>
    <p:extLst>
      <p:ext uri="{BB962C8B-B14F-4D97-AF65-F5344CB8AC3E}">
        <p14:creationId xmlns:p14="http://schemas.microsoft.com/office/powerpoint/2010/main" val="484323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Using think-pair-share, ask students to brainstorm the positive influences and potential risks of influencers on social media. </a:t>
            </a:r>
          </a:p>
          <a:p>
            <a:r>
              <a:rPr lang="en-IE" dirty="0">
                <a:effectLst/>
                <a:latin typeface="Arial" panose="020B0604020202020204" pitchFamily="34" charset="0"/>
              </a:rPr>
              <a:t>Collate student’s feedback on the board.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8</a:t>
            </a:fld>
            <a:endParaRPr lang="en-US"/>
          </a:p>
        </p:txBody>
      </p:sp>
    </p:spTree>
    <p:extLst>
      <p:ext uri="{BB962C8B-B14F-4D97-AF65-F5344CB8AC3E}">
        <p14:creationId xmlns:p14="http://schemas.microsoft.com/office/powerpoint/2010/main" val="1948819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i="1" dirty="0">
                <a:effectLst/>
                <a:latin typeface="Arial" panose="020B0604020202020204" pitchFamily="34" charset="0"/>
              </a:rPr>
              <a:t>Notes: </a:t>
            </a:r>
            <a:r>
              <a:rPr lang="en-IE" dirty="0">
                <a:effectLst/>
                <a:latin typeface="Arial" panose="020B0604020202020204" pitchFamily="34" charset="0"/>
              </a:rPr>
              <a:t>Go through the positive influences and potential risks with students. </a:t>
            </a:r>
          </a:p>
          <a:p>
            <a:r>
              <a:rPr lang="en-IE" b="1" dirty="0">
                <a:effectLst/>
                <a:latin typeface="Arial" panose="020B0604020202020204" pitchFamily="34" charset="0"/>
              </a:rPr>
              <a:t>Positive Influences: </a:t>
            </a:r>
            <a:endParaRPr lang="en-IE" dirty="0">
              <a:effectLst/>
              <a:latin typeface="Arial" panose="020B0604020202020204" pitchFamily="34" charset="0"/>
            </a:endParaRPr>
          </a:p>
          <a:p>
            <a:pPr>
              <a:spcAft>
                <a:spcPts val="255"/>
              </a:spcAft>
              <a:buFont typeface="Arial" panose="020B0604020202020204" pitchFamily="34" charset="0"/>
              <a:buChar char="•"/>
            </a:pPr>
            <a:r>
              <a:rPr lang="en-IE" b="1" dirty="0">
                <a:effectLst/>
                <a:latin typeface="Arial" panose="020B0604020202020204" pitchFamily="34" charset="0"/>
              </a:rPr>
              <a:t>Inspiration and Motivation: </a:t>
            </a:r>
            <a:r>
              <a:rPr lang="en-IE" dirty="0">
                <a:effectLst/>
                <a:latin typeface="Arial" panose="020B0604020202020204" pitchFamily="34" charset="0"/>
              </a:rPr>
              <a:t>Influencers can inspire you to try new hobbies and many share messages about self-confidence, kindness, or overcoming challenges. </a:t>
            </a:r>
          </a:p>
          <a:p>
            <a:pPr>
              <a:spcAft>
                <a:spcPts val="255"/>
              </a:spcAft>
              <a:buFont typeface="Arial" panose="020B0604020202020204" pitchFamily="34" charset="0"/>
              <a:buChar char="•"/>
            </a:pPr>
            <a:r>
              <a:rPr lang="en-IE" b="1" dirty="0">
                <a:effectLst/>
                <a:latin typeface="Arial" panose="020B0604020202020204" pitchFamily="34" charset="0"/>
              </a:rPr>
              <a:t>Learning Opportunities: </a:t>
            </a:r>
            <a:r>
              <a:rPr lang="en-IE" dirty="0">
                <a:effectLst/>
                <a:latin typeface="Arial" panose="020B0604020202020204" pitchFamily="34" charset="0"/>
              </a:rPr>
              <a:t>Share tips and knowledge about topics and introduce you to new cultures, ideas, or perspectives. </a:t>
            </a:r>
          </a:p>
          <a:p>
            <a:pPr>
              <a:buFont typeface="Arial" panose="020B0604020202020204" pitchFamily="34" charset="0"/>
              <a:buChar char="•"/>
            </a:pPr>
            <a:r>
              <a:rPr lang="en-IE" b="1" dirty="0">
                <a:effectLst/>
                <a:latin typeface="Arial" panose="020B0604020202020204" pitchFamily="34" charset="0"/>
              </a:rPr>
              <a:t>Entertainment: </a:t>
            </a:r>
            <a:r>
              <a:rPr lang="en-IE" dirty="0">
                <a:effectLst/>
                <a:latin typeface="Arial" panose="020B0604020202020204" pitchFamily="34" charset="0"/>
              </a:rPr>
              <a:t>Provide fun, uplifting content. </a:t>
            </a:r>
          </a:p>
          <a:p>
            <a:br>
              <a:rPr lang="en-IE" dirty="0">
                <a:effectLst/>
                <a:latin typeface="Arial" panose="020B0604020202020204" pitchFamily="34" charset="0"/>
              </a:rPr>
            </a:br>
            <a:endParaRPr lang="en-IE" dirty="0">
              <a:effectLst/>
              <a:latin typeface="Arial" panose="020B0604020202020204" pitchFamily="34" charset="0"/>
            </a:endParaRPr>
          </a:p>
          <a:p>
            <a:r>
              <a:rPr lang="en-IE" b="1" dirty="0">
                <a:effectLst/>
                <a:latin typeface="Arial" panose="020B0604020202020204" pitchFamily="34" charset="0"/>
              </a:rPr>
              <a:t>Potential Risks: </a:t>
            </a:r>
            <a:endParaRPr lang="en-IE" dirty="0">
              <a:effectLst/>
              <a:latin typeface="Arial" panose="020B0604020202020204" pitchFamily="34" charset="0"/>
            </a:endParaRPr>
          </a:p>
          <a:p>
            <a:pPr>
              <a:spcAft>
                <a:spcPts val="255"/>
              </a:spcAft>
              <a:buFont typeface="Arial" panose="020B0604020202020204" pitchFamily="34" charset="0"/>
              <a:buChar char="•"/>
            </a:pPr>
            <a:r>
              <a:rPr lang="en-IE" b="1" dirty="0">
                <a:effectLst/>
                <a:latin typeface="Arial" panose="020B0604020202020204" pitchFamily="34" charset="0"/>
              </a:rPr>
              <a:t>Unrealistic Standards</a:t>
            </a:r>
            <a:r>
              <a:rPr lang="en-IE" dirty="0">
                <a:effectLst/>
                <a:latin typeface="Arial" panose="020B0604020202020204" pitchFamily="34" charset="0"/>
              </a:rPr>
              <a:t>: Influencers show only their best moments. </a:t>
            </a:r>
          </a:p>
          <a:p>
            <a:pPr>
              <a:spcAft>
                <a:spcPts val="255"/>
              </a:spcAft>
              <a:buFont typeface="Arial" panose="020B0604020202020204" pitchFamily="34" charset="0"/>
              <a:buChar char="•"/>
            </a:pPr>
            <a:r>
              <a:rPr lang="en-IE" b="1" dirty="0">
                <a:effectLst/>
                <a:latin typeface="Arial" panose="020B0604020202020204" pitchFamily="34" charset="0"/>
              </a:rPr>
              <a:t>Hidden Advertising: </a:t>
            </a:r>
            <a:r>
              <a:rPr lang="en-IE" dirty="0">
                <a:effectLst/>
                <a:latin typeface="Arial" panose="020B0604020202020204" pitchFamily="34" charset="0"/>
              </a:rPr>
              <a:t>Some influencers promote products they’re paid to advertise without making it clear. You might feel pressured to buy things you don’t need. </a:t>
            </a:r>
          </a:p>
          <a:p>
            <a:pPr>
              <a:spcAft>
                <a:spcPts val="195"/>
              </a:spcAft>
              <a:buFont typeface="Arial" panose="020B0604020202020204" pitchFamily="34" charset="0"/>
              <a:buChar char="•"/>
            </a:pPr>
            <a:r>
              <a:rPr lang="en-IE" dirty="0">
                <a:effectLst/>
                <a:latin typeface="Arial" panose="020B0604020202020204" pitchFamily="34" charset="0"/>
              </a:rPr>
              <a:t>False Information: </a:t>
            </a:r>
            <a:r>
              <a:rPr lang="en-IE" b="1" dirty="0">
                <a:effectLst/>
                <a:latin typeface="Arial" panose="020B0604020202020204" pitchFamily="34" charset="0"/>
              </a:rPr>
              <a:t>Misinformation </a:t>
            </a:r>
            <a:r>
              <a:rPr lang="en-IE" dirty="0">
                <a:effectLst/>
                <a:latin typeface="Arial" panose="020B0604020202020204" pitchFamily="34" charset="0"/>
              </a:rPr>
              <a:t>(accidental): When influencers accidentally share something false, like a fake health tip. </a:t>
            </a:r>
          </a:p>
          <a:p>
            <a:pPr>
              <a:buFont typeface="Arial" panose="020B0604020202020204" pitchFamily="34" charset="0"/>
              <a:buChar char="•"/>
            </a:pPr>
            <a:r>
              <a:rPr lang="en-IE" b="1" dirty="0">
                <a:effectLst/>
                <a:latin typeface="Arial" panose="020B0604020202020204" pitchFamily="34" charset="0"/>
              </a:rPr>
              <a:t>Disinformation </a:t>
            </a:r>
            <a:r>
              <a:rPr lang="en-IE" dirty="0">
                <a:effectLst/>
                <a:latin typeface="Arial" panose="020B0604020202020204" pitchFamily="34" charset="0"/>
              </a:rPr>
              <a:t>(on purpose): When they knowingly share false information, like a hoax or conspiracy, to gain views or attention. </a:t>
            </a:r>
          </a:p>
          <a:p>
            <a:pPr>
              <a:buFont typeface="Arial" panose="020B0604020202020204" pitchFamily="34" charset="0"/>
              <a:buChar char="•"/>
            </a:pPr>
            <a:r>
              <a:rPr lang="en-IE" b="1" dirty="0">
                <a:effectLst/>
                <a:latin typeface="Arial" panose="020B0604020202020204" pitchFamily="34" charset="0"/>
              </a:rPr>
              <a:t>Over-Influence</a:t>
            </a:r>
            <a:r>
              <a:rPr lang="en-IE" dirty="0">
                <a:effectLst/>
                <a:latin typeface="Arial" panose="020B0604020202020204" pitchFamily="34" charset="0"/>
              </a:rPr>
              <a:t>: Influencers may shape your opinions too strongly, making you agree with them without thinking critically.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9</a:t>
            </a:fld>
            <a:endParaRPr lang="en-US"/>
          </a:p>
        </p:txBody>
      </p:sp>
    </p:spTree>
    <p:extLst>
      <p:ext uri="{BB962C8B-B14F-4D97-AF65-F5344CB8AC3E}">
        <p14:creationId xmlns:p14="http://schemas.microsoft.com/office/powerpoint/2010/main" val="350087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2.svg"/><Relationship Id="rId12" Type="http://schemas.openxmlformats.org/officeDocument/2006/relationships/hyperlink" Target="http://creativecommons.org/licenses/by-sa/3.0/i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32.jpeg"/><Relationship Id="rId4" Type="http://schemas.openxmlformats.org/officeDocument/2006/relationships/image" Target="../media/image3.jpe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5.png"/><Relationship Id="rId7"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8915153">
            <a:off x="7392794" y="5336868"/>
            <a:ext cx="1879176" cy="1931863"/>
          </a:xfrm>
          <a:custGeom>
            <a:avLst/>
            <a:gdLst/>
            <a:ahLst/>
            <a:cxnLst/>
            <a:rect l="l" t="t" r="r" b="b"/>
            <a:pathLst>
              <a:path w="1879176" h="1931863">
                <a:moveTo>
                  <a:pt x="0" y="0"/>
                </a:moveTo>
                <a:lnTo>
                  <a:pt x="1879176" y="0"/>
                </a:lnTo>
                <a:lnTo>
                  <a:pt x="1879176" y="1931863"/>
                </a:lnTo>
                <a:lnTo>
                  <a:pt x="0" y="19318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178632" y="9306470"/>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5"/>
            <a:stretch>
              <a:fillRect/>
            </a:stretch>
          </a:blipFill>
        </p:spPr>
        <p:txBody>
          <a:bodyPr/>
          <a:lstStyle/>
          <a:p>
            <a:endParaRPr lang="en-US"/>
          </a:p>
        </p:txBody>
      </p:sp>
      <p:sp>
        <p:nvSpPr>
          <p:cNvPr id="4" name="Freeform 4"/>
          <p:cNvSpPr/>
          <p:nvPr/>
        </p:nvSpPr>
        <p:spPr>
          <a:xfrm>
            <a:off x="11360277" y="9043049"/>
            <a:ext cx="2453002" cy="961275"/>
          </a:xfrm>
          <a:custGeom>
            <a:avLst/>
            <a:gdLst/>
            <a:ahLst/>
            <a:cxnLst/>
            <a:rect l="l" t="t" r="r" b="b"/>
            <a:pathLst>
              <a:path w="2453002" h="961275">
                <a:moveTo>
                  <a:pt x="0" y="0"/>
                </a:moveTo>
                <a:lnTo>
                  <a:pt x="2453002" y="0"/>
                </a:lnTo>
                <a:lnTo>
                  <a:pt x="2453002" y="961275"/>
                </a:lnTo>
                <a:lnTo>
                  <a:pt x="0" y="961275"/>
                </a:lnTo>
                <a:lnTo>
                  <a:pt x="0" y="0"/>
                </a:lnTo>
                <a:close/>
              </a:path>
            </a:pathLst>
          </a:custGeom>
          <a:blipFill>
            <a:blip r:embed="rId6"/>
            <a:stretch>
              <a:fillRect/>
            </a:stretch>
          </a:blipFill>
        </p:spPr>
        <p:txBody>
          <a:bodyPr/>
          <a:lstStyle/>
          <a:p>
            <a:endParaRPr lang="en-US"/>
          </a:p>
        </p:txBody>
      </p:sp>
      <p:sp>
        <p:nvSpPr>
          <p:cNvPr id="5" name="Freeform 5"/>
          <p:cNvSpPr/>
          <p:nvPr/>
        </p:nvSpPr>
        <p:spPr>
          <a:xfrm>
            <a:off x="2504103" y="488627"/>
            <a:ext cx="3980205" cy="880032"/>
          </a:xfrm>
          <a:custGeom>
            <a:avLst/>
            <a:gdLst/>
            <a:ahLst/>
            <a:cxnLst/>
            <a:rect l="l" t="t" r="r" b="b"/>
            <a:pathLst>
              <a:path w="3980205" h="880032">
                <a:moveTo>
                  <a:pt x="0" y="0"/>
                </a:moveTo>
                <a:lnTo>
                  <a:pt x="3980204" y="0"/>
                </a:lnTo>
                <a:lnTo>
                  <a:pt x="3980204" y="880032"/>
                </a:lnTo>
                <a:lnTo>
                  <a:pt x="0" y="880032"/>
                </a:lnTo>
                <a:lnTo>
                  <a:pt x="0" y="0"/>
                </a:lnTo>
                <a:close/>
              </a:path>
            </a:pathLst>
          </a:custGeom>
          <a:blipFill>
            <a:blip r:embed="rId7"/>
            <a:stretch>
              <a:fillRect/>
            </a:stretch>
          </a:blipFill>
        </p:spPr>
        <p:txBody>
          <a:bodyPr/>
          <a:lstStyle/>
          <a:p>
            <a:endParaRPr lang="en-US"/>
          </a:p>
        </p:txBody>
      </p:sp>
      <p:sp>
        <p:nvSpPr>
          <p:cNvPr id="6" name="Freeform 6"/>
          <p:cNvSpPr/>
          <p:nvPr/>
        </p:nvSpPr>
        <p:spPr>
          <a:xfrm flipH="1">
            <a:off x="387284" y="2104926"/>
            <a:ext cx="8756716" cy="1066727"/>
          </a:xfrm>
          <a:custGeom>
            <a:avLst/>
            <a:gdLst/>
            <a:ahLst/>
            <a:cxnLst/>
            <a:rect l="l" t="t" r="r" b="b"/>
            <a:pathLst>
              <a:path w="8756716" h="1066727">
                <a:moveTo>
                  <a:pt x="8756716" y="0"/>
                </a:moveTo>
                <a:lnTo>
                  <a:pt x="0" y="0"/>
                </a:lnTo>
                <a:lnTo>
                  <a:pt x="0" y="1066728"/>
                </a:lnTo>
                <a:lnTo>
                  <a:pt x="8756716" y="1066728"/>
                </a:lnTo>
                <a:lnTo>
                  <a:pt x="875671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8756752" y="-913024"/>
            <a:ext cx="12389022" cy="12113047"/>
            <a:chOff x="0" y="0"/>
            <a:chExt cx="6328410" cy="6187440"/>
          </a:xfrm>
        </p:grpSpPr>
        <p:sp>
          <p:nvSpPr>
            <p:cNvPr id="8" name="Freeform 8"/>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10"/>
              <a:stretch>
                <a:fillRect l="-46595"/>
              </a:stretch>
            </a:blipFill>
          </p:spPr>
          <p:txBody>
            <a:bodyPr/>
            <a:lstStyle/>
            <a:p>
              <a:endParaRPr lang="en-US"/>
            </a:p>
          </p:txBody>
        </p:sp>
      </p:grpSp>
      <p:sp>
        <p:nvSpPr>
          <p:cNvPr id="9" name="Freeform 9"/>
          <p:cNvSpPr/>
          <p:nvPr/>
        </p:nvSpPr>
        <p:spPr>
          <a:xfrm>
            <a:off x="3457787" y="9168335"/>
            <a:ext cx="2072837" cy="434432"/>
          </a:xfrm>
          <a:custGeom>
            <a:avLst/>
            <a:gdLst/>
            <a:ahLst/>
            <a:cxnLst/>
            <a:rect l="l" t="t" r="r" b="b"/>
            <a:pathLst>
              <a:path w="2072837" h="434432">
                <a:moveTo>
                  <a:pt x="0" y="0"/>
                </a:moveTo>
                <a:lnTo>
                  <a:pt x="2072836" y="0"/>
                </a:lnTo>
                <a:lnTo>
                  <a:pt x="2072836" y="434432"/>
                </a:lnTo>
                <a:lnTo>
                  <a:pt x="0" y="434432"/>
                </a:lnTo>
                <a:lnTo>
                  <a:pt x="0" y="0"/>
                </a:lnTo>
                <a:close/>
              </a:path>
            </a:pathLst>
          </a:custGeom>
          <a:blipFill>
            <a:blip r:embed="rId5"/>
            <a:stretch>
              <a:fillRect/>
            </a:stretch>
          </a:blipFill>
        </p:spPr>
        <p:txBody>
          <a:bodyPr/>
          <a:lstStyle/>
          <a:p>
            <a:endParaRPr lang="en-US"/>
          </a:p>
        </p:txBody>
      </p:sp>
      <p:sp>
        <p:nvSpPr>
          <p:cNvPr id="10" name="Freeform 10"/>
          <p:cNvSpPr/>
          <p:nvPr/>
        </p:nvSpPr>
        <p:spPr>
          <a:xfrm>
            <a:off x="639431" y="8867385"/>
            <a:ext cx="2644531" cy="1036331"/>
          </a:xfrm>
          <a:custGeom>
            <a:avLst/>
            <a:gdLst/>
            <a:ahLst/>
            <a:cxnLst/>
            <a:rect l="l" t="t" r="r" b="b"/>
            <a:pathLst>
              <a:path w="2644531" h="1036331">
                <a:moveTo>
                  <a:pt x="0" y="0"/>
                </a:moveTo>
                <a:lnTo>
                  <a:pt x="2644531" y="0"/>
                </a:lnTo>
                <a:lnTo>
                  <a:pt x="2644531" y="1036331"/>
                </a:lnTo>
                <a:lnTo>
                  <a:pt x="0" y="1036331"/>
                </a:lnTo>
                <a:lnTo>
                  <a:pt x="0" y="0"/>
                </a:lnTo>
                <a:close/>
              </a:path>
            </a:pathLst>
          </a:custGeom>
          <a:blipFill>
            <a:blip r:embed="rId11"/>
            <a:stretch>
              <a:fillRect/>
            </a:stretch>
          </a:blipFill>
        </p:spPr>
        <p:txBody>
          <a:bodyPr/>
          <a:lstStyle/>
          <a:p>
            <a:endParaRPr lang="en-US"/>
          </a:p>
        </p:txBody>
      </p:sp>
      <p:sp>
        <p:nvSpPr>
          <p:cNvPr id="11" name="TextBox 11"/>
          <p:cNvSpPr txBox="1"/>
          <p:nvPr/>
        </p:nvSpPr>
        <p:spPr>
          <a:xfrm>
            <a:off x="1765342" y="2213022"/>
            <a:ext cx="6991410" cy="811985"/>
          </a:xfrm>
          <a:prstGeom prst="rect">
            <a:avLst/>
          </a:prstGeom>
        </p:spPr>
        <p:txBody>
          <a:bodyPr lIns="0" tIns="0" rIns="0" bIns="0" rtlCol="0" anchor="t">
            <a:spAutoFit/>
          </a:bodyPr>
          <a:lstStyle/>
          <a:p>
            <a:pPr marL="0" lvl="0" indent="0" algn="ctr">
              <a:lnSpc>
                <a:spcPts val="6694"/>
              </a:lnSpc>
              <a:spcBef>
                <a:spcPct val="0"/>
              </a:spcBef>
            </a:pPr>
            <a:r>
              <a:rPr lang="en-US" sz="4782" b="1">
                <a:solidFill>
                  <a:srgbClr val="FDFDFD"/>
                </a:solidFill>
                <a:latin typeface="DM Sans Bold"/>
                <a:ea typeface="DM Sans Bold"/>
                <a:cs typeface="DM Sans Bold"/>
                <a:sym typeface="DM Sans Bold"/>
              </a:rPr>
              <a:t>Safer Internet Day 2025</a:t>
            </a:r>
          </a:p>
        </p:txBody>
      </p:sp>
      <p:sp>
        <p:nvSpPr>
          <p:cNvPr id="12" name="TextBox 12"/>
          <p:cNvSpPr txBox="1"/>
          <p:nvPr/>
        </p:nvSpPr>
        <p:spPr>
          <a:xfrm>
            <a:off x="639431" y="4078920"/>
            <a:ext cx="7692950" cy="3064773"/>
          </a:xfrm>
          <a:prstGeom prst="rect">
            <a:avLst/>
          </a:prstGeom>
        </p:spPr>
        <p:txBody>
          <a:bodyPr lIns="0" tIns="0" rIns="0" bIns="0" rtlCol="0" anchor="t">
            <a:spAutoFit/>
          </a:bodyPr>
          <a:lstStyle/>
          <a:p>
            <a:pPr algn="ctr">
              <a:lnSpc>
                <a:spcPts val="7878"/>
              </a:lnSpc>
            </a:pPr>
            <a:r>
              <a:rPr lang="en-US" sz="7800">
                <a:solidFill>
                  <a:srgbClr val="FF66C4"/>
                </a:solidFill>
                <a:latin typeface="Bobby Jones"/>
                <a:ea typeface="Bobby Jones"/>
                <a:cs typeface="Bobby Jones"/>
                <a:sym typeface="Bobby Jones"/>
              </a:rPr>
              <a:t>PREPARE</a:t>
            </a:r>
            <a:r>
              <a:rPr lang="en-US" sz="7800">
                <a:solidFill>
                  <a:srgbClr val="38B6FF"/>
                </a:solidFill>
                <a:latin typeface="Bobby Jones"/>
                <a:ea typeface="Bobby Jones"/>
                <a:cs typeface="Bobby Jones"/>
                <a:sym typeface="Bobby Jones"/>
              </a:rPr>
              <a:t>/</a:t>
            </a:r>
            <a:r>
              <a:rPr lang="en-US" sz="7800">
                <a:solidFill>
                  <a:srgbClr val="FF66C4"/>
                </a:solidFill>
                <a:latin typeface="Bobby Jones"/>
                <a:ea typeface="Bobby Jones"/>
                <a:cs typeface="Bobby Jones"/>
                <a:sym typeface="Bobby Jones"/>
              </a:rPr>
              <a:t>PROTECT</a:t>
            </a:r>
            <a:r>
              <a:rPr lang="en-US" sz="7800">
                <a:solidFill>
                  <a:srgbClr val="38B6FF"/>
                </a:solidFill>
                <a:latin typeface="Bobby Jones"/>
                <a:ea typeface="Bobby Jones"/>
                <a:cs typeface="Bobby Jones"/>
                <a:sym typeface="Bobby Jones"/>
              </a:rPr>
              <a:t>/</a:t>
            </a:r>
            <a:r>
              <a:rPr lang="en-US" sz="7800">
                <a:solidFill>
                  <a:srgbClr val="FF66C4"/>
                </a:solidFill>
                <a:latin typeface="Bobby Jones"/>
                <a:ea typeface="Bobby Jones"/>
                <a:cs typeface="Bobby Jones"/>
                <a:sym typeface="Bobby Jones"/>
              </a:rPr>
              <a:t>THRIVE</a:t>
            </a:r>
          </a:p>
          <a:p>
            <a:pPr algn="ctr">
              <a:lnSpc>
                <a:spcPts val="7878"/>
              </a:lnSpc>
            </a:pPr>
            <a:endParaRPr lang="en-US" sz="7800">
              <a:solidFill>
                <a:srgbClr val="FF66C4"/>
              </a:solidFill>
              <a:latin typeface="Bobby Jones"/>
              <a:ea typeface="Bobby Jones"/>
              <a:cs typeface="Bobby Jones"/>
              <a:sym typeface="Bobby Jones"/>
            </a:endParaRPr>
          </a:p>
        </p:txBody>
      </p:sp>
      <p:sp>
        <p:nvSpPr>
          <p:cNvPr id="13" name="TextBox 13"/>
          <p:cNvSpPr txBox="1"/>
          <p:nvPr/>
        </p:nvSpPr>
        <p:spPr>
          <a:xfrm>
            <a:off x="654737" y="6744162"/>
            <a:ext cx="7678936" cy="811985"/>
          </a:xfrm>
          <a:prstGeom prst="rect">
            <a:avLst/>
          </a:prstGeom>
        </p:spPr>
        <p:txBody>
          <a:bodyPr lIns="0" tIns="0" rIns="0" bIns="0" rtlCol="0" anchor="t">
            <a:spAutoFit/>
          </a:bodyPr>
          <a:lstStyle/>
          <a:p>
            <a:pPr marL="0" lvl="0" indent="0" algn="ctr">
              <a:lnSpc>
                <a:spcPts val="6694"/>
              </a:lnSpc>
              <a:spcBef>
                <a:spcPct val="0"/>
              </a:spcBef>
            </a:pPr>
            <a:r>
              <a:rPr lang="en-US" sz="4782" b="1">
                <a:solidFill>
                  <a:srgbClr val="FDFDFD"/>
                </a:solidFill>
                <a:latin typeface="DM Sans Bold"/>
                <a:ea typeface="DM Sans Bold"/>
                <a:cs typeface="DM Sans Bold"/>
                <a:sym typeface="DM Sans Bold"/>
              </a:rPr>
              <a:t>Post Primary Presentation</a:t>
            </a:r>
          </a:p>
        </p:txBody>
      </p:sp>
      <p:sp>
        <p:nvSpPr>
          <p:cNvPr id="14" name="Freeform 14"/>
          <p:cNvSpPr/>
          <p:nvPr/>
        </p:nvSpPr>
        <p:spPr>
          <a:xfrm>
            <a:off x="6262696" y="8880235"/>
            <a:ext cx="2132106" cy="860668"/>
          </a:xfrm>
          <a:custGeom>
            <a:avLst/>
            <a:gdLst/>
            <a:ahLst/>
            <a:cxnLst/>
            <a:rect l="l" t="t" r="r" b="b"/>
            <a:pathLst>
              <a:path w="2132106" h="860668">
                <a:moveTo>
                  <a:pt x="0" y="0"/>
                </a:moveTo>
                <a:lnTo>
                  <a:pt x="2132106" y="0"/>
                </a:lnTo>
                <a:lnTo>
                  <a:pt x="2132106" y="860667"/>
                </a:lnTo>
                <a:lnTo>
                  <a:pt x="0" y="860667"/>
                </a:lnTo>
                <a:lnTo>
                  <a:pt x="0" y="0"/>
                </a:lnTo>
                <a:close/>
              </a:path>
            </a:pathLst>
          </a:custGeom>
          <a:blipFill>
            <a:blip r:embed="rId12"/>
            <a:stretch>
              <a:fillRect l="-95943" t="-22442" r="-263" b="-120585"/>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4" name="TextBox 4"/>
          <p:cNvSpPr txBox="1"/>
          <p:nvPr/>
        </p:nvSpPr>
        <p:spPr>
          <a:xfrm>
            <a:off x="6346490" y="706187"/>
            <a:ext cx="1142561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The Impact of Influencers</a:t>
            </a:r>
          </a:p>
        </p:txBody>
      </p:sp>
      <p:sp>
        <p:nvSpPr>
          <p:cNvPr id="5" name="TextBox 5"/>
          <p:cNvSpPr txBox="1"/>
          <p:nvPr/>
        </p:nvSpPr>
        <p:spPr>
          <a:xfrm>
            <a:off x="-531880" y="2991209"/>
            <a:ext cx="6048000" cy="336422"/>
          </a:xfrm>
          <a:prstGeom prst="rect">
            <a:avLst/>
          </a:prstGeom>
        </p:spPr>
        <p:txBody>
          <a:bodyPr lIns="0" tIns="0" rIns="0" bIns="0" rtlCol="0" anchor="t">
            <a:spAutoFit/>
          </a:bodyPr>
          <a:lstStyle/>
          <a:p>
            <a:pPr algn="ctr">
              <a:lnSpc>
                <a:spcPts val="2435"/>
              </a:lnSpc>
            </a:pPr>
            <a:r>
              <a:rPr lang="en-US" sz="2799">
                <a:solidFill>
                  <a:srgbClr val="ED2E24"/>
                </a:solidFill>
                <a:latin typeface="League Spartan"/>
                <a:ea typeface="League Spartan"/>
                <a:cs typeface="League Spartan"/>
                <a:sym typeface="League Spartan"/>
              </a:rPr>
              <a:t>Potential Risks</a:t>
            </a:r>
          </a:p>
        </p:txBody>
      </p:sp>
      <p:grpSp>
        <p:nvGrpSpPr>
          <p:cNvPr id="6" name="Group 6"/>
          <p:cNvGrpSpPr/>
          <p:nvPr/>
        </p:nvGrpSpPr>
        <p:grpSpPr>
          <a:xfrm>
            <a:off x="12059295" y="2512054"/>
            <a:ext cx="5297830" cy="6193812"/>
            <a:chOff x="0" y="0"/>
            <a:chExt cx="5431424" cy="6350000"/>
          </a:xfrm>
        </p:grpSpPr>
        <p:sp>
          <p:nvSpPr>
            <p:cNvPr id="7" name="Freeform 7"/>
            <p:cNvSpPr/>
            <p:nvPr/>
          </p:nvSpPr>
          <p:spPr>
            <a:xfrm>
              <a:off x="-118110" y="-12700"/>
              <a:ext cx="5583824" cy="6418580"/>
            </a:xfrm>
            <a:custGeom>
              <a:avLst/>
              <a:gdLst/>
              <a:ahLst/>
              <a:cxnLst/>
              <a:rect l="l" t="t" r="r" b="b"/>
              <a:pathLst>
                <a:path w="5583824" h="6418580">
                  <a:moveTo>
                    <a:pt x="1232220" y="12700"/>
                  </a:moveTo>
                  <a:cubicBezTo>
                    <a:pt x="1514954" y="0"/>
                    <a:pt x="2055741" y="720090"/>
                    <a:pt x="2594283" y="1793240"/>
                  </a:cubicBezTo>
                  <a:cubicBezTo>
                    <a:pt x="2634674" y="1583690"/>
                    <a:pt x="2690772" y="1408430"/>
                    <a:pt x="2759212" y="1273810"/>
                  </a:cubicBezTo>
                  <a:cubicBezTo>
                    <a:pt x="2787261" y="1182370"/>
                    <a:pt x="2836627" y="1102360"/>
                    <a:pt x="2903945" y="1042670"/>
                  </a:cubicBezTo>
                  <a:cubicBezTo>
                    <a:pt x="3147411" y="830580"/>
                    <a:pt x="3574879" y="961390"/>
                    <a:pt x="4001225" y="1330960"/>
                  </a:cubicBezTo>
                  <a:cubicBezTo>
                    <a:pt x="4125763" y="760730"/>
                    <a:pt x="4377083" y="370840"/>
                    <a:pt x="4676647" y="359410"/>
                  </a:cubicBezTo>
                  <a:cubicBezTo>
                    <a:pt x="5126554" y="341630"/>
                    <a:pt x="5516998" y="1178560"/>
                    <a:pt x="5548413" y="2226310"/>
                  </a:cubicBezTo>
                  <a:cubicBezTo>
                    <a:pt x="5583824" y="3274060"/>
                    <a:pt x="5240995" y="4138930"/>
                    <a:pt x="4791087" y="4155440"/>
                  </a:cubicBezTo>
                  <a:cubicBezTo>
                    <a:pt x="4768648" y="4156710"/>
                    <a:pt x="4746209" y="4155440"/>
                    <a:pt x="4724892" y="4151630"/>
                  </a:cubicBezTo>
                  <a:cubicBezTo>
                    <a:pt x="4582402" y="4169410"/>
                    <a:pt x="4414107" y="4126230"/>
                    <a:pt x="4235715" y="4033520"/>
                  </a:cubicBezTo>
                  <a:cubicBezTo>
                    <a:pt x="4283960" y="5163820"/>
                    <a:pt x="4065177" y="6042660"/>
                    <a:pt x="3685953" y="6101080"/>
                  </a:cubicBezTo>
                  <a:cubicBezTo>
                    <a:pt x="3672490" y="6103620"/>
                    <a:pt x="3657904" y="6104890"/>
                    <a:pt x="3643319" y="6103620"/>
                  </a:cubicBezTo>
                  <a:cubicBezTo>
                    <a:pt x="3637709" y="6103620"/>
                    <a:pt x="3633221" y="6103620"/>
                    <a:pt x="3627612" y="6103620"/>
                  </a:cubicBezTo>
                  <a:cubicBezTo>
                    <a:pt x="3517659" y="6097270"/>
                    <a:pt x="3405462" y="6022340"/>
                    <a:pt x="3296632" y="5892800"/>
                  </a:cubicBezTo>
                  <a:cubicBezTo>
                    <a:pt x="3109264" y="5703570"/>
                    <a:pt x="2889360" y="5397500"/>
                    <a:pt x="2657113" y="5005070"/>
                  </a:cubicBezTo>
                  <a:cubicBezTo>
                    <a:pt x="2649259" y="5568950"/>
                    <a:pt x="2557258" y="5938520"/>
                    <a:pt x="2383354" y="5984240"/>
                  </a:cubicBezTo>
                  <a:cubicBezTo>
                    <a:pt x="2366525" y="5988050"/>
                    <a:pt x="2349695" y="5989320"/>
                    <a:pt x="2333988" y="5988050"/>
                  </a:cubicBezTo>
                  <a:cubicBezTo>
                    <a:pt x="2143254" y="6003290"/>
                    <a:pt x="1863885" y="5730240"/>
                    <a:pt x="1567687" y="5270500"/>
                  </a:cubicBezTo>
                  <a:cubicBezTo>
                    <a:pt x="1528418" y="5904230"/>
                    <a:pt x="1397148" y="6327140"/>
                    <a:pt x="1194073" y="6360160"/>
                  </a:cubicBezTo>
                  <a:cubicBezTo>
                    <a:pt x="838411" y="6418580"/>
                    <a:pt x="395235" y="5261610"/>
                    <a:pt x="204501" y="3778250"/>
                  </a:cubicBezTo>
                  <a:cubicBezTo>
                    <a:pt x="0" y="2294890"/>
                    <a:pt x="149525" y="1043940"/>
                    <a:pt x="505187" y="985520"/>
                  </a:cubicBezTo>
                  <a:cubicBezTo>
                    <a:pt x="515285" y="984250"/>
                    <a:pt x="524261" y="982980"/>
                    <a:pt x="534358" y="982980"/>
                  </a:cubicBezTo>
                  <a:cubicBezTo>
                    <a:pt x="639823" y="981710"/>
                    <a:pt x="771093" y="1062990"/>
                    <a:pt x="915826" y="1214120"/>
                  </a:cubicBezTo>
                  <a:cubicBezTo>
                    <a:pt x="901240" y="529590"/>
                    <a:pt x="993241" y="67310"/>
                    <a:pt x="1188463" y="17780"/>
                  </a:cubicBezTo>
                  <a:cubicBezTo>
                    <a:pt x="1203049" y="13970"/>
                    <a:pt x="1217634" y="11430"/>
                    <a:pt x="1232220" y="12700"/>
                  </a:cubicBezTo>
                  <a:close/>
                </a:path>
              </a:pathLst>
            </a:custGeom>
            <a:blipFill>
              <a:blip r:embed="rId4"/>
              <a:stretch>
                <a:fillRect l="-6758" t="-5" r="-68492" b="-5"/>
              </a:stretch>
            </a:blipFill>
          </p:spPr>
          <p:txBody>
            <a:bodyPr/>
            <a:lstStyle/>
            <a:p>
              <a:endParaRPr lang="en-US"/>
            </a:p>
          </p:txBody>
        </p:sp>
      </p:grpSp>
      <p:sp>
        <p:nvSpPr>
          <p:cNvPr id="8" name="TextBox 8"/>
          <p:cNvSpPr txBox="1"/>
          <p:nvPr/>
        </p:nvSpPr>
        <p:spPr>
          <a:xfrm>
            <a:off x="1028700" y="3615979"/>
            <a:ext cx="10746552" cy="7306310"/>
          </a:xfrm>
          <a:prstGeom prst="rect">
            <a:avLst/>
          </a:prstGeom>
        </p:spPr>
        <p:txBody>
          <a:bodyPr lIns="0" tIns="0" rIns="0" bIns="0" rtlCol="0" anchor="t">
            <a:spAutoFit/>
          </a:bodyPr>
          <a:lstStyle/>
          <a:p>
            <a:pPr marL="561341" lvl="1" indent="-280670" algn="l">
              <a:lnSpc>
                <a:spcPts val="3640"/>
              </a:lnSpc>
              <a:buAutoNum type="arabicPeriod"/>
            </a:pPr>
            <a:r>
              <a:rPr lang="en-US" sz="2600" b="1">
                <a:solidFill>
                  <a:srgbClr val="000000"/>
                </a:solidFill>
                <a:latin typeface="Canva Sans Bold"/>
                <a:ea typeface="Canva Sans Bold"/>
                <a:cs typeface="Canva Sans Bold"/>
                <a:sym typeface="Canva Sans Bold"/>
              </a:rPr>
              <a:t>Unrealistic Standards</a:t>
            </a:r>
            <a:r>
              <a:rPr lang="en-US" sz="2600">
                <a:solidFill>
                  <a:srgbClr val="000000"/>
                </a:solidFill>
                <a:latin typeface="Canva Sans"/>
                <a:ea typeface="Canva Sans"/>
                <a:cs typeface="Canva Sans"/>
                <a:sym typeface="Canva Sans"/>
              </a:rPr>
              <a:t>: Influencers show only their best moments.</a:t>
            </a:r>
          </a:p>
          <a:p>
            <a:pPr marL="561341" lvl="1" indent="-280670" algn="l">
              <a:lnSpc>
                <a:spcPts val="3640"/>
              </a:lnSpc>
              <a:buAutoNum type="arabicPeriod"/>
            </a:pPr>
            <a:r>
              <a:rPr lang="en-US" sz="2600" b="1">
                <a:solidFill>
                  <a:srgbClr val="000000"/>
                </a:solidFill>
                <a:latin typeface="Canva Sans Bold"/>
                <a:ea typeface="Canva Sans Bold"/>
                <a:cs typeface="Canva Sans Bold"/>
                <a:sym typeface="Canva Sans Bold"/>
              </a:rPr>
              <a:t>Hidden Advertising: </a:t>
            </a:r>
            <a:r>
              <a:rPr lang="en-US" sz="2600">
                <a:solidFill>
                  <a:srgbClr val="000000"/>
                </a:solidFill>
                <a:latin typeface="Canva Sans"/>
                <a:ea typeface="Canva Sans"/>
                <a:cs typeface="Canva Sans"/>
                <a:sym typeface="Canva Sans"/>
              </a:rPr>
              <a:t>Some influencers promote products they’re paid to advertise without making it clear. You might feel pressured to buy things you don’t need.</a:t>
            </a:r>
          </a:p>
          <a:p>
            <a:pPr marL="561341" lvl="1" indent="-280670" algn="l">
              <a:lnSpc>
                <a:spcPts val="3640"/>
              </a:lnSpc>
              <a:buAutoNum type="arabicPeriod"/>
            </a:pPr>
            <a:r>
              <a:rPr lang="en-US" sz="2600" b="1">
                <a:solidFill>
                  <a:srgbClr val="000000"/>
                </a:solidFill>
                <a:latin typeface="Canva Sans Bold"/>
                <a:ea typeface="Canva Sans Bold"/>
                <a:cs typeface="Canva Sans Bold"/>
                <a:sym typeface="Canva Sans Bold"/>
              </a:rPr>
              <a:t>False Information:</a:t>
            </a:r>
          </a:p>
          <a:p>
            <a:pPr marL="1122681" lvl="2" indent="-374227" algn="l">
              <a:lnSpc>
                <a:spcPts val="3640"/>
              </a:lnSpc>
              <a:buAutoNum type="alphaLcPeriod"/>
            </a:pPr>
            <a:r>
              <a:rPr lang="en-US" sz="2600" b="1">
                <a:solidFill>
                  <a:srgbClr val="000000"/>
                </a:solidFill>
                <a:latin typeface="Canva Sans Bold"/>
                <a:ea typeface="Canva Sans Bold"/>
                <a:cs typeface="Canva Sans Bold"/>
                <a:sym typeface="Canva Sans Bold"/>
              </a:rPr>
              <a:t>Misinformation</a:t>
            </a:r>
            <a:r>
              <a:rPr lang="en-US" sz="2600">
                <a:solidFill>
                  <a:srgbClr val="000000"/>
                </a:solidFill>
                <a:latin typeface="Canva Sans"/>
                <a:ea typeface="Canva Sans"/>
                <a:cs typeface="Canva Sans"/>
                <a:sym typeface="Canva Sans"/>
              </a:rPr>
              <a:t> (accidental): When influencers accidentally share something false, like a fake health tip.</a:t>
            </a:r>
          </a:p>
          <a:p>
            <a:pPr marL="1122681" lvl="2" indent="-374227" algn="l">
              <a:lnSpc>
                <a:spcPts val="3640"/>
              </a:lnSpc>
              <a:buAutoNum type="alphaLcPeriod"/>
            </a:pPr>
            <a:r>
              <a:rPr lang="en-US" sz="2600" b="1">
                <a:solidFill>
                  <a:srgbClr val="000000"/>
                </a:solidFill>
                <a:latin typeface="Canva Sans Bold"/>
                <a:ea typeface="Canva Sans Bold"/>
                <a:cs typeface="Canva Sans Bold"/>
                <a:sym typeface="Canva Sans Bold"/>
              </a:rPr>
              <a:t>Disinformation</a:t>
            </a:r>
            <a:r>
              <a:rPr lang="en-US" sz="2600">
                <a:solidFill>
                  <a:srgbClr val="000000"/>
                </a:solidFill>
                <a:latin typeface="Canva Sans"/>
                <a:ea typeface="Canva Sans"/>
                <a:cs typeface="Canva Sans"/>
                <a:sym typeface="Canva Sans"/>
              </a:rPr>
              <a:t> (on purpose): When they knowingly share false information, like a hoax or conspiracy, to gain views or attention.</a:t>
            </a:r>
          </a:p>
          <a:p>
            <a:pPr marL="561341" lvl="1" indent="-280670" algn="l">
              <a:lnSpc>
                <a:spcPts val="3640"/>
              </a:lnSpc>
              <a:buAutoNum type="arabicPeriod"/>
            </a:pPr>
            <a:r>
              <a:rPr lang="en-US" sz="2600" b="1">
                <a:solidFill>
                  <a:srgbClr val="000000"/>
                </a:solidFill>
                <a:latin typeface="Canva Sans Bold"/>
                <a:ea typeface="Canva Sans Bold"/>
                <a:cs typeface="Canva Sans Bold"/>
                <a:sym typeface="Canva Sans Bold"/>
              </a:rPr>
              <a:t>Over-Influence</a:t>
            </a:r>
            <a:r>
              <a:rPr lang="en-US" sz="2600">
                <a:solidFill>
                  <a:srgbClr val="000000"/>
                </a:solidFill>
                <a:latin typeface="Canva Sans"/>
                <a:ea typeface="Canva Sans"/>
                <a:cs typeface="Canva Sans"/>
                <a:sym typeface="Canva Sans"/>
              </a:rPr>
              <a:t>: Influencers may shape your opinions too strongly, making you agree with them without thinking critically.</a:t>
            </a:r>
          </a:p>
          <a:p>
            <a:pPr algn="l">
              <a:lnSpc>
                <a:spcPts val="3640"/>
              </a:lnSpc>
            </a:pPr>
            <a:endParaRPr lang="en-US" sz="2600">
              <a:solidFill>
                <a:srgbClr val="000000"/>
              </a:solidFill>
              <a:latin typeface="Canva Sans"/>
              <a:ea typeface="Canva Sans"/>
              <a:cs typeface="Canva Sans"/>
              <a:sym typeface="Canva Sans"/>
            </a:endParaRPr>
          </a:p>
          <a:p>
            <a:pPr algn="l">
              <a:lnSpc>
                <a:spcPts val="3640"/>
              </a:lnSpc>
            </a:pPr>
            <a:endParaRPr lang="en-US" sz="2600">
              <a:solidFill>
                <a:srgbClr val="000000"/>
              </a:solidFill>
              <a:latin typeface="Canva Sans"/>
              <a:ea typeface="Canva Sans"/>
              <a:cs typeface="Canva Sans"/>
              <a:sym typeface="Canva Sans"/>
            </a:endParaRPr>
          </a:p>
          <a:p>
            <a:pPr algn="l">
              <a:lnSpc>
                <a:spcPts val="3640"/>
              </a:lnSpc>
            </a:pPr>
            <a:endParaRPr lang="en-US" sz="2600">
              <a:solidFill>
                <a:srgbClr val="000000"/>
              </a:solidFill>
              <a:latin typeface="Canva Sans"/>
              <a:ea typeface="Canva Sans"/>
              <a:cs typeface="Canva Sans"/>
              <a:sym typeface="Canv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723305" y="2512054"/>
            <a:ext cx="5633820" cy="6471913"/>
            <a:chOff x="0" y="0"/>
            <a:chExt cx="5527694" cy="6350000"/>
          </a:xfrm>
        </p:grpSpPr>
        <p:sp>
          <p:nvSpPr>
            <p:cNvPr id="4" name="Freeform 4"/>
            <p:cNvSpPr/>
            <p:nvPr/>
          </p:nvSpPr>
          <p:spPr>
            <a:xfrm>
              <a:off x="-118110" y="-12700"/>
              <a:ext cx="5680094" cy="6418580"/>
            </a:xfrm>
            <a:custGeom>
              <a:avLst/>
              <a:gdLst/>
              <a:ahLst/>
              <a:cxnLst/>
              <a:rect l="l" t="t" r="r" b="b"/>
              <a:pathLst>
                <a:path w="5680094" h="6418580">
                  <a:moveTo>
                    <a:pt x="1251967" y="12700"/>
                  </a:moveTo>
                  <a:cubicBezTo>
                    <a:pt x="1539713" y="0"/>
                    <a:pt x="2090085" y="720090"/>
                    <a:pt x="2638172" y="1793240"/>
                  </a:cubicBezTo>
                  <a:cubicBezTo>
                    <a:pt x="2679279" y="1583690"/>
                    <a:pt x="2736371" y="1408430"/>
                    <a:pt x="2806024" y="1273810"/>
                  </a:cubicBezTo>
                  <a:cubicBezTo>
                    <a:pt x="2834571" y="1182370"/>
                    <a:pt x="2884812" y="1102360"/>
                    <a:pt x="2953323" y="1042670"/>
                  </a:cubicBezTo>
                  <a:cubicBezTo>
                    <a:pt x="3201104" y="830580"/>
                    <a:pt x="3636149" y="961390"/>
                    <a:pt x="4070052" y="1330960"/>
                  </a:cubicBezTo>
                  <a:cubicBezTo>
                    <a:pt x="4196797" y="760730"/>
                    <a:pt x="4452571" y="370840"/>
                    <a:pt x="4757445" y="359410"/>
                  </a:cubicBezTo>
                  <a:cubicBezTo>
                    <a:pt x="5215327" y="341630"/>
                    <a:pt x="5612691" y="1178560"/>
                    <a:pt x="5644663" y="2226310"/>
                  </a:cubicBezTo>
                  <a:cubicBezTo>
                    <a:pt x="5680094" y="3274060"/>
                    <a:pt x="5331796" y="4138930"/>
                    <a:pt x="4873914" y="4155440"/>
                  </a:cubicBezTo>
                  <a:cubicBezTo>
                    <a:pt x="4851077" y="4156710"/>
                    <a:pt x="4828240" y="4155440"/>
                    <a:pt x="4806545" y="4151630"/>
                  </a:cubicBezTo>
                  <a:cubicBezTo>
                    <a:pt x="4661530" y="4169410"/>
                    <a:pt x="4490252" y="4126230"/>
                    <a:pt x="4308698" y="4033520"/>
                  </a:cubicBezTo>
                  <a:cubicBezTo>
                    <a:pt x="4357798" y="5163820"/>
                    <a:pt x="4135137" y="6042660"/>
                    <a:pt x="3749192" y="6101080"/>
                  </a:cubicBezTo>
                  <a:cubicBezTo>
                    <a:pt x="3735490" y="6103620"/>
                    <a:pt x="3720646" y="6104890"/>
                    <a:pt x="3705802" y="6103620"/>
                  </a:cubicBezTo>
                  <a:cubicBezTo>
                    <a:pt x="3700093" y="6103620"/>
                    <a:pt x="3695525" y="6103620"/>
                    <a:pt x="3689816" y="6103620"/>
                  </a:cubicBezTo>
                  <a:cubicBezTo>
                    <a:pt x="3577915" y="6097270"/>
                    <a:pt x="3463729" y="6022340"/>
                    <a:pt x="3352970" y="5892800"/>
                  </a:cubicBezTo>
                  <a:cubicBezTo>
                    <a:pt x="3162281" y="5703570"/>
                    <a:pt x="2938479" y="5397500"/>
                    <a:pt x="2702116" y="5005070"/>
                  </a:cubicBezTo>
                  <a:cubicBezTo>
                    <a:pt x="2694123" y="5568950"/>
                    <a:pt x="2600491" y="5938520"/>
                    <a:pt x="2423505" y="5984240"/>
                  </a:cubicBezTo>
                  <a:cubicBezTo>
                    <a:pt x="2406377" y="5988050"/>
                    <a:pt x="2389249" y="5989320"/>
                    <a:pt x="2373263" y="5988050"/>
                  </a:cubicBezTo>
                  <a:cubicBezTo>
                    <a:pt x="2179149" y="6003290"/>
                    <a:pt x="1894828" y="5730240"/>
                    <a:pt x="1593380" y="5270500"/>
                  </a:cubicBezTo>
                  <a:cubicBezTo>
                    <a:pt x="1553415" y="5904230"/>
                    <a:pt x="1419819" y="6327140"/>
                    <a:pt x="1213144" y="6360160"/>
                  </a:cubicBezTo>
                  <a:cubicBezTo>
                    <a:pt x="851178" y="6418580"/>
                    <a:pt x="400147" y="5261610"/>
                    <a:pt x="206033" y="3778250"/>
                  </a:cubicBezTo>
                  <a:cubicBezTo>
                    <a:pt x="0" y="2294890"/>
                    <a:pt x="150082" y="1043940"/>
                    <a:pt x="512048" y="985520"/>
                  </a:cubicBezTo>
                  <a:cubicBezTo>
                    <a:pt x="522325" y="984250"/>
                    <a:pt x="531460" y="982980"/>
                    <a:pt x="541736" y="982980"/>
                  </a:cubicBezTo>
                  <a:cubicBezTo>
                    <a:pt x="649070" y="981710"/>
                    <a:pt x="782667" y="1062990"/>
                    <a:pt x="929965" y="1214120"/>
                  </a:cubicBezTo>
                  <a:cubicBezTo>
                    <a:pt x="915121" y="529590"/>
                    <a:pt x="1008753" y="67310"/>
                    <a:pt x="1207435" y="17780"/>
                  </a:cubicBezTo>
                  <a:cubicBezTo>
                    <a:pt x="1222279" y="13970"/>
                    <a:pt x="1237123" y="11430"/>
                    <a:pt x="1251967" y="12700"/>
                  </a:cubicBezTo>
                  <a:close/>
                </a:path>
              </a:pathLst>
            </a:custGeom>
            <a:blipFill>
              <a:blip r:embed="rId4"/>
              <a:stretch>
                <a:fillRect l="-32018" t="-5" r="-31907" b="-5"/>
              </a:stretch>
            </a:blipFill>
          </p:spPr>
          <p:txBody>
            <a:bodyPr/>
            <a:lstStyle/>
            <a:p>
              <a:endParaRPr lang="en-US"/>
            </a:p>
          </p:txBody>
        </p:sp>
      </p:grpSp>
      <p:sp>
        <p:nvSpPr>
          <p:cNvPr id="5" name="TextBox 5"/>
          <p:cNvSpPr txBox="1"/>
          <p:nvPr/>
        </p:nvSpPr>
        <p:spPr>
          <a:xfrm>
            <a:off x="6346490" y="706187"/>
            <a:ext cx="11425611" cy="28416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Critical Thinking Tips for Navigating Influencers and Content</a:t>
            </a:r>
          </a:p>
          <a:p>
            <a:pPr algn="r">
              <a:lnSpc>
                <a:spcPts val="5600"/>
              </a:lnSpc>
            </a:pPr>
            <a:endParaRPr lang="en-US" sz="5000" b="1">
              <a:solidFill>
                <a:srgbClr val="000001"/>
              </a:solidFill>
              <a:latin typeface="DM Sans Bold"/>
              <a:ea typeface="DM Sans Bold"/>
              <a:cs typeface="DM Sans Bold"/>
              <a:sym typeface="DM Sans Bold"/>
            </a:endParaRPr>
          </a:p>
          <a:p>
            <a:pPr algn="r">
              <a:lnSpc>
                <a:spcPts val="5600"/>
              </a:lnSpc>
            </a:pPr>
            <a:endParaRPr lang="en-US" sz="5000" b="1">
              <a:solidFill>
                <a:srgbClr val="000001"/>
              </a:solidFill>
              <a:latin typeface="DM Sans Bold"/>
              <a:ea typeface="DM Sans Bold"/>
              <a:cs typeface="DM Sans Bold"/>
              <a:sym typeface="DM Sans Bold"/>
            </a:endParaRPr>
          </a:p>
        </p:txBody>
      </p:sp>
      <p:sp>
        <p:nvSpPr>
          <p:cNvPr id="6" name="TextBox 6"/>
          <p:cNvSpPr txBox="1"/>
          <p:nvPr/>
        </p:nvSpPr>
        <p:spPr>
          <a:xfrm>
            <a:off x="1028700" y="2540629"/>
            <a:ext cx="10187384" cy="7036435"/>
          </a:xfrm>
          <a:prstGeom prst="rect">
            <a:avLst/>
          </a:prstGeom>
        </p:spPr>
        <p:txBody>
          <a:bodyPr lIns="0" tIns="0" rIns="0" bIns="0" rtlCol="0" anchor="t">
            <a:spAutoFit/>
          </a:bodyPr>
          <a:lstStyle/>
          <a:p>
            <a:pPr marL="604519" lvl="1" indent="-302260" algn="l">
              <a:lnSpc>
                <a:spcPts val="3079"/>
              </a:lnSpc>
              <a:buAutoNum type="arabicPeriod"/>
            </a:pPr>
            <a:r>
              <a:rPr lang="en-US" sz="2799" b="1">
                <a:solidFill>
                  <a:srgbClr val="000000"/>
                </a:solidFill>
                <a:latin typeface="DM Sans Bold"/>
                <a:ea typeface="DM Sans Bold"/>
                <a:cs typeface="DM Sans Bold"/>
                <a:sym typeface="DM Sans Bold"/>
              </a:rPr>
              <a:t>Understand Influencer Tactics</a:t>
            </a:r>
            <a:r>
              <a:rPr lang="en-US" sz="2799">
                <a:solidFill>
                  <a:srgbClr val="000000"/>
                </a:solidFill>
                <a:latin typeface="DM Sans"/>
                <a:ea typeface="DM Sans"/>
                <a:cs typeface="DM Sans"/>
                <a:sym typeface="DM Sans"/>
              </a:rPr>
              <a:t>: Influencers use storytelling, polished lifestyles, and product placements to drive engagement. Ask how their content might be shaping your choices.</a:t>
            </a:r>
          </a:p>
          <a:p>
            <a:pPr marL="604519" lvl="1" indent="-302260" algn="l">
              <a:lnSpc>
                <a:spcPts val="3079"/>
              </a:lnSpc>
              <a:buAutoNum type="arabicPeriod"/>
            </a:pPr>
            <a:r>
              <a:rPr lang="en-US" sz="2799" b="1">
                <a:solidFill>
                  <a:srgbClr val="000000"/>
                </a:solidFill>
                <a:latin typeface="DM Sans Bold"/>
                <a:ea typeface="DM Sans Bold"/>
                <a:cs typeface="DM Sans Bold"/>
                <a:sym typeface="DM Sans Bold"/>
              </a:rPr>
              <a:t>Spot What’s Real:</a:t>
            </a:r>
            <a:r>
              <a:rPr lang="en-US" sz="2799">
                <a:solidFill>
                  <a:srgbClr val="000000"/>
                </a:solidFill>
                <a:latin typeface="DM Sans"/>
                <a:ea typeface="DM Sans"/>
                <a:cs typeface="DM Sans"/>
                <a:sym typeface="DM Sans"/>
              </a:rPr>
              <a:t> Remember, influencers show the highlights, not reality. Don’t compare your life to their curated feeds.</a:t>
            </a:r>
          </a:p>
          <a:p>
            <a:pPr marL="604519" lvl="1" indent="-302260" algn="l">
              <a:lnSpc>
                <a:spcPts val="3079"/>
              </a:lnSpc>
              <a:buAutoNum type="arabicPeriod"/>
            </a:pPr>
            <a:r>
              <a:rPr lang="en-US" sz="2799" b="1">
                <a:solidFill>
                  <a:srgbClr val="000000"/>
                </a:solidFill>
                <a:latin typeface="DM Sans Bold"/>
                <a:ea typeface="DM Sans Bold"/>
                <a:cs typeface="DM Sans Bold"/>
                <a:sym typeface="DM Sans Bold"/>
              </a:rPr>
              <a:t>Check Sponsored Content: </a:t>
            </a:r>
            <a:r>
              <a:rPr lang="en-US" sz="2799">
                <a:solidFill>
                  <a:srgbClr val="000000"/>
                </a:solidFill>
                <a:latin typeface="DM Sans"/>
                <a:ea typeface="DM Sans"/>
                <a:cs typeface="DM Sans"/>
                <a:sym typeface="DM Sans"/>
              </a:rPr>
              <a:t>Look for #ad, #gifted, paid promotion, etc. tags. Research products or advice before following recommendations to see if they align with your needs and values.</a:t>
            </a:r>
          </a:p>
          <a:p>
            <a:pPr marL="604519" lvl="1" indent="-302260" algn="l">
              <a:lnSpc>
                <a:spcPts val="3079"/>
              </a:lnSpc>
              <a:buAutoNum type="arabicPeriod"/>
            </a:pPr>
            <a:r>
              <a:rPr lang="en-US" sz="2799" b="1">
                <a:solidFill>
                  <a:srgbClr val="000000"/>
                </a:solidFill>
                <a:latin typeface="DM Sans Bold"/>
                <a:ea typeface="DM Sans Bold"/>
                <a:cs typeface="DM Sans Bold"/>
                <a:sym typeface="DM Sans Bold"/>
              </a:rPr>
              <a:t>Beware of Misinformation</a:t>
            </a:r>
            <a:r>
              <a:rPr lang="en-US" sz="2799">
                <a:solidFill>
                  <a:srgbClr val="000000"/>
                </a:solidFill>
                <a:latin typeface="DM Sans"/>
                <a:ea typeface="DM Sans"/>
                <a:cs typeface="DM Sans"/>
                <a:sym typeface="DM Sans"/>
              </a:rPr>
              <a:t>: Be cautious of influencers giving medical, financial, or health advice without credentials. Verify with reliable sources.</a:t>
            </a:r>
          </a:p>
          <a:p>
            <a:pPr marL="604519" lvl="1" indent="-302260" algn="l">
              <a:lnSpc>
                <a:spcPts val="3079"/>
              </a:lnSpc>
              <a:buAutoNum type="arabicPeriod"/>
            </a:pPr>
            <a:r>
              <a:rPr lang="en-US" sz="2799" b="1">
                <a:solidFill>
                  <a:srgbClr val="000000"/>
                </a:solidFill>
                <a:latin typeface="DM Sans Bold"/>
                <a:ea typeface="DM Sans Bold"/>
                <a:cs typeface="DM Sans Bold"/>
                <a:sym typeface="DM Sans Bold"/>
              </a:rPr>
              <a:t>Curate Your Feed</a:t>
            </a:r>
            <a:r>
              <a:rPr lang="en-US" sz="2799">
                <a:solidFill>
                  <a:srgbClr val="000000"/>
                </a:solidFill>
                <a:latin typeface="DM Sans"/>
                <a:ea typeface="DM Sans"/>
                <a:cs typeface="DM Sans"/>
                <a:sym typeface="DM Sans"/>
              </a:rPr>
              <a:t>: Follow accounts that inspire and educate you. Unfollow those that pressure you or make you feel inadequate. Balance influencers with credible experts and diverse perspectives.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882916"/>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Freeform 3"/>
          <p:cNvSpPr/>
          <p:nvPr/>
        </p:nvSpPr>
        <p:spPr>
          <a:xfrm>
            <a:off x="12774472" y="2390164"/>
            <a:ext cx="3309438" cy="6130906"/>
          </a:xfrm>
          <a:custGeom>
            <a:avLst/>
            <a:gdLst/>
            <a:ahLst/>
            <a:cxnLst/>
            <a:rect l="l" t="t" r="r" b="b"/>
            <a:pathLst>
              <a:path w="3309438" h="6130906">
                <a:moveTo>
                  <a:pt x="0" y="0"/>
                </a:moveTo>
                <a:lnTo>
                  <a:pt x="3309438" y="0"/>
                </a:lnTo>
                <a:lnTo>
                  <a:pt x="3309438" y="6130906"/>
                </a:lnTo>
                <a:lnTo>
                  <a:pt x="0" y="613090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28700" y="2437789"/>
            <a:ext cx="10238049" cy="6352858"/>
          </a:xfrm>
          <a:prstGeom prst="rect">
            <a:avLst/>
          </a:prstGeom>
        </p:spPr>
        <p:txBody>
          <a:bodyPr lIns="0" tIns="0" rIns="0" bIns="0" rtlCol="0" anchor="t">
            <a:spAutoFit/>
          </a:bodyPr>
          <a:lstStyle/>
          <a:p>
            <a:pPr algn="l">
              <a:lnSpc>
                <a:spcPts val="2828"/>
              </a:lnSpc>
            </a:pPr>
            <a:r>
              <a:rPr lang="en-US" sz="2800" b="1" spc="140">
                <a:solidFill>
                  <a:srgbClr val="000001"/>
                </a:solidFill>
                <a:latin typeface="DM Sans Bold"/>
                <a:ea typeface="DM Sans Bold"/>
                <a:cs typeface="DM Sans Bold"/>
                <a:sym typeface="DM Sans Bold"/>
              </a:rPr>
              <a:t>Let’s Reflect:</a:t>
            </a:r>
          </a:p>
          <a:p>
            <a:pPr algn="l">
              <a:lnSpc>
                <a:spcPts val="2828"/>
              </a:lnSpc>
            </a:pPr>
            <a:endParaRPr lang="en-US" sz="2800" b="1" spc="140">
              <a:solidFill>
                <a:srgbClr val="000001"/>
              </a:solidFill>
              <a:latin typeface="DM Sans Bold"/>
              <a:ea typeface="DM Sans Bold"/>
              <a:cs typeface="DM Sans Bold"/>
              <a:sym typeface="DM Sans Bold"/>
            </a:endParaRPr>
          </a:p>
          <a:p>
            <a:pPr algn="l">
              <a:lnSpc>
                <a:spcPts val="2828"/>
              </a:lnSpc>
            </a:pPr>
            <a:r>
              <a:rPr lang="en-US" sz="2800" spc="140">
                <a:solidFill>
                  <a:srgbClr val="000001"/>
                </a:solidFill>
                <a:latin typeface="DM Sans"/>
                <a:ea typeface="DM Sans"/>
                <a:cs typeface="DM Sans"/>
                <a:sym typeface="DM Sans"/>
              </a:rPr>
              <a:t>Think about a recent post you made and shared. Analyse the content using these questions: </a:t>
            </a:r>
          </a:p>
          <a:p>
            <a:pPr marL="604521" lvl="1" indent="-302261" algn="l">
              <a:lnSpc>
                <a:spcPts val="2828"/>
              </a:lnSpc>
              <a:buFont typeface="Arial"/>
              <a:buChar char="•"/>
            </a:pPr>
            <a:r>
              <a:rPr lang="en-US" sz="2800">
                <a:solidFill>
                  <a:srgbClr val="000001"/>
                </a:solidFill>
                <a:latin typeface="DM Sans"/>
                <a:ea typeface="DM Sans"/>
                <a:cs typeface="DM Sans"/>
                <a:sym typeface="DM Sans"/>
              </a:rPr>
              <a:t>Why did I share this? </a:t>
            </a:r>
          </a:p>
          <a:p>
            <a:pPr marL="604521" lvl="1" indent="-302261" algn="l">
              <a:lnSpc>
                <a:spcPts val="2828"/>
              </a:lnSpc>
              <a:buFont typeface="Arial"/>
              <a:buChar char="•"/>
            </a:pPr>
            <a:r>
              <a:rPr lang="en-US" sz="2800">
                <a:solidFill>
                  <a:srgbClr val="000001"/>
                </a:solidFill>
                <a:latin typeface="DM Sans"/>
                <a:ea typeface="DM Sans"/>
                <a:cs typeface="DM Sans"/>
                <a:sym typeface="DM Sans"/>
              </a:rPr>
              <a:t>Who might see it? </a:t>
            </a:r>
          </a:p>
          <a:p>
            <a:pPr marL="604521" lvl="1" indent="-302261" algn="l">
              <a:lnSpc>
                <a:spcPts val="2828"/>
              </a:lnSpc>
              <a:buFont typeface="Arial"/>
              <a:buChar char="•"/>
            </a:pPr>
            <a:r>
              <a:rPr lang="en-US" sz="2800">
                <a:solidFill>
                  <a:srgbClr val="000001"/>
                </a:solidFill>
                <a:latin typeface="DM Sans"/>
                <a:ea typeface="DM Sans"/>
                <a:cs typeface="DM Sans"/>
                <a:sym typeface="DM Sans"/>
              </a:rPr>
              <a:t>Could it be misunderstood or misused? </a:t>
            </a:r>
          </a:p>
          <a:p>
            <a:pPr marL="604521" lvl="1" indent="-302261" algn="l">
              <a:lnSpc>
                <a:spcPts val="2828"/>
              </a:lnSpc>
              <a:buFont typeface="Arial"/>
              <a:buChar char="•"/>
            </a:pPr>
            <a:r>
              <a:rPr lang="en-US" sz="2800">
                <a:solidFill>
                  <a:srgbClr val="000001"/>
                </a:solidFill>
                <a:latin typeface="DM Sans"/>
                <a:ea typeface="DM Sans"/>
                <a:cs typeface="DM Sans"/>
                <a:sym typeface="DM Sans"/>
              </a:rPr>
              <a:t>How do you think your posts and shares influence your friends? </a:t>
            </a:r>
          </a:p>
          <a:p>
            <a:pPr algn="l">
              <a:lnSpc>
                <a:spcPts val="2828"/>
              </a:lnSpc>
            </a:pPr>
            <a:endParaRPr lang="en-US" sz="2800">
              <a:solidFill>
                <a:srgbClr val="000001"/>
              </a:solidFill>
              <a:latin typeface="DM Sans"/>
              <a:ea typeface="DM Sans"/>
              <a:cs typeface="DM Sans"/>
              <a:sym typeface="DM Sans"/>
            </a:endParaRPr>
          </a:p>
          <a:p>
            <a:pPr algn="l">
              <a:lnSpc>
                <a:spcPts val="2828"/>
              </a:lnSpc>
            </a:pPr>
            <a:r>
              <a:rPr lang="en-US" sz="2800" b="1" spc="140">
                <a:solidFill>
                  <a:srgbClr val="000001"/>
                </a:solidFill>
                <a:latin typeface="DM Sans Bold"/>
                <a:ea typeface="DM Sans Bold"/>
                <a:cs typeface="DM Sans Bold"/>
                <a:sym typeface="DM Sans Bold"/>
              </a:rPr>
              <a:t>Reflect:</a:t>
            </a:r>
            <a:r>
              <a:rPr lang="en-US" sz="2800" spc="140">
                <a:solidFill>
                  <a:srgbClr val="000001"/>
                </a:solidFill>
                <a:latin typeface="DM Sans"/>
                <a:ea typeface="DM Sans"/>
                <a:cs typeface="DM Sans"/>
                <a:sym typeface="DM Sans"/>
              </a:rPr>
              <a:t> When you post something online, do you think about who will see it and how it might affect them? </a:t>
            </a:r>
          </a:p>
          <a:p>
            <a:pPr algn="l">
              <a:lnSpc>
                <a:spcPts val="2828"/>
              </a:lnSpc>
            </a:pPr>
            <a:endParaRPr lang="en-US" sz="2800" spc="140">
              <a:solidFill>
                <a:srgbClr val="000001"/>
              </a:solidFill>
              <a:latin typeface="DM Sans"/>
              <a:ea typeface="DM Sans"/>
              <a:cs typeface="DM Sans"/>
              <a:sym typeface="DM Sans"/>
            </a:endParaRPr>
          </a:p>
          <a:p>
            <a:pPr algn="l">
              <a:lnSpc>
                <a:spcPts val="2828"/>
              </a:lnSpc>
            </a:pPr>
            <a:r>
              <a:rPr lang="en-US" sz="2800" b="1" spc="140">
                <a:solidFill>
                  <a:srgbClr val="000001"/>
                </a:solidFill>
                <a:latin typeface="DM Sans Bold"/>
                <a:ea typeface="DM Sans Bold"/>
                <a:cs typeface="DM Sans Bold"/>
                <a:sym typeface="DM Sans Bold"/>
              </a:rPr>
              <a:t>Remember:</a:t>
            </a:r>
            <a:r>
              <a:rPr lang="en-US" sz="2800" spc="140">
                <a:solidFill>
                  <a:srgbClr val="000001"/>
                </a:solidFill>
                <a:latin typeface="DM Sans"/>
                <a:ea typeface="DM Sans"/>
                <a:cs typeface="DM Sans"/>
                <a:sym typeface="DM Sans"/>
              </a:rPr>
              <a:t> You have the power to shape the online world! Think critically about how you're influenced online, and always check the credibility of information before sharing it. </a:t>
            </a:r>
          </a:p>
          <a:p>
            <a:pPr algn="l">
              <a:lnSpc>
                <a:spcPts val="2727"/>
              </a:lnSpc>
            </a:pPr>
            <a:endParaRPr lang="en-US" sz="2800" spc="140">
              <a:solidFill>
                <a:srgbClr val="000001"/>
              </a:solidFill>
              <a:latin typeface="DM Sans"/>
              <a:ea typeface="DM Sans"/>
              <a:cs typeface="DM Sans"/>
              <a:sym typeface="DM Sans"/>
            </a:endParaRPr>
          </a:p>
        </p:txBody>
      </p:sp>
      <p:sp>
        <p:nvSpPr>
          <p:cNvPr id="5" name="TextBox 5"/>
          <p:cNvSpPr txBox="1"/>
          <p:nvPr/>
        </p:nvSpPr>
        <p:spPr>
          <a:xfrm>
            <a:off x="2282709" y="1049861"/>
            <a:ext cx="15365425" cy="673100"/>
          </a:xfrm>
          <a:prstGeom prst="rect">
            <a:avLst/>
          </a:prstGeom>
        </p:spPr>
        <p:txBody>
          <a:bodyPr lIns="0" tIns="0" rIns="0" bIns="0" rtlCol="0" anchor="t">
            <a:spAutoFit/>
          </a:bodyPr>
          <a:lstStyle/>
          <a:p>
            <a:pPr algn="r">
              <a:lnSpc>
                <a:spcPts val="5050"/>
              </a:lnSpc>
            </a:pPr>
            <a:r>
              <a:rPr lang="en-US" sz="5000" b="1">
                <a:solidFill>
                  <a:srgbClr val="000001"/>
                </a:solidFill>
                <a:latin typeface="DM Sans Bold"/>
                <a:ea typeface="DM Sans Bold"/>
                <a:cs typeface="DM Sans Bold"/>
                <a:sym typeface="DM Sans Bold"/>
              </a:rPr>
              <a:t>Your Influence Online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1360277" y="2512054"/>
            <a:ext cx="5996848" cy="6193812"/>
            <a:chOff x="0" y="0"/>
            <a:chExt cx="6148070" cy="6350000"/>
          </a:xfrm>
        </p:grpSpPr>
        <p:sp>
          <p:nvSpPr>
            <p:cNvPr id="3" name="Freeform 3"/>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3"/>
              <a:stretch>
                <a:fillRect l="-5935" r="-5935"/>
              </a:stretch>
            </a:blipFill>
          </p:spPr>
          <p:txBody>
            <a:bodyPr/>
            <a:lstStyle/>
            <a:p>
              <a:endParaRPr lang="en-US"/>
            </a:p>
          </p:txBody>
        </p:sp>
      </p:grpSp>
      <p:sp>
        <p:nvSpPr>
          <p:cNvPr id="4" name="Freeform 4"/>
          <p:cNvSpPr/>
          <p:nvPr/>
        </p:nvSpPr>
        <p:spPr>
          <a:xfrm>
            <a:off x="1028700" y="882916"/>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73146" y="3136526"/>
            <a:ext cx="10238049" cy="360426"/>
          </a:xfrm>
          <a:prstGeom prst="rect">
            <a:avLst/>
          </a:prstGeom>
        </p:spPr>
        <p:txBody>
          <a:bodyPr lIns="0" tIns="0" rIns="0" bIns="0" rtlCol="0" anchor="t">
            <a:spAutoFit/>
          </a:bodyPr>
          <a:lstStyle/>
          <a:p>
            <a:pPr algn="l">
              <a:lnSpc>
                <a:spcPts val="2727"/>
              </a:lnSpc>
            </a:pPr>
            <a:endParaRPr/>
          </a:p>
        </p:txBody>
      </p:sp>
      <p:sp>
        <p:nvSpPr>
          <p:cNvPr id="6" name="TextBox 6"/>
          <p:cNvSpPr txBox="1"/>
          <p:nvPr/>
        </p:nvSpPr>
        <p:spPr>
          <a:xfrm>
            <a:off x="2282709" y="1049861"/>
            <a:ext cx="15365425" cy="673100"/>
          </a:xfrm>
          <a:prstGeom prst="rect">
            <a:avLst/>
          </a:prstGeom>
        </p:spPr>
        <p:txBody>
          <a:bodyPr lIns="0" tIns="0" rIns="0" bIns="0" rtlCol="0" anchor="t">
            <a:spAutoFit/>
          </a:bodyPr>
          <a:lstStyle/>
          <a:p>
            <a:pPr algn="r">
              <a:lnSpc>
                <a:spcPts val="5050"/>
              </a:lnSpc>
            </a:pPr>
            <a:r>
              <a:rPr lang="en-US" sz="5000" b="1">
                <a:solidFill>
                  <a:srgbClr val="000001"/>
                </a:solidFill>
                <a:latin typeface="DM Sans Bold"/>
                <a:ea typeface="DM Sans Bold"/>
                <a:cs typeface="DM Sans Bold"/>
                <a:sym typeface="DM Sans Bold"/>
              </a:rPr>
              <a:t>Unpacking Algorithms </a:t>
            </a:r>
          </a:p>
        </p:txBody>
      </p:sp>
      <p:sp>
        <p:nvSpPr>
          <p:cNvPr id="7" name="TextBox 7"/>
          <p:cNvSpPr txBox="1"/>
          <p:nvPr/>
        </p:nvSpPr>
        <p:spPr>
          <a:xfrm>
            <a:off x="897687" y="2559679"/>
            <a:ext cx="10013508" cy="6363589"/>
          </a:xfrm>
          <a:prstGeom prst="rect">
            <a:avLst/>
          </a:prstGeom>
        </p:spPr>
        <p:txBody>
          <a:bodyPr lIns="0" tIns="0" rIns="0" bIns="0" rtlCol="0" anchor="t">
            <a:spAutoFit/>
          </a:bodyPr>
          <a:lstStyle/>
          <a:p>
            <a:pPr algn="l">
              <a:lnSpc>
                <a:spcPts val="2828"/>
              </a:lnSpc>
            </a:pPr>
            <a:r>
              <a:rPr lang="en-US" sz="2800" b="1">
                <a:solidFill>
                  <a:srgbClr val="000001"/>
                </a:solidFill>
                <a:latin typeface="DM Sans Bold"/>
                <a:ea typeface="DM Sans Bold"/>
                <a:cs typeface="DM Sans Bold"/>
                <a:sym typeface="DM Sans Bold"/>
              </a:rPr>
              <a:t>Let’s Discuss:</a:t>
            </a:r>
          </a:p>
          <a:p>
            <a:pPr algn="l">
              <a:lnSpc>
                <a:spcPts val="2828"/>
              </a:lnSpc>
            </a:pPr>
            <a:endParaRPr lang="en-US" sz="2800" b="1">
              <a:solidFill>
                <a:srgbClr val="000001"/>
              </a:solidFill>
              <a:latin typeface="DM Sans Bold"/>
              <a:ea typeface="DM Sans Bold"/>
              <a:cs typeface="DM Sans Bold"/>
              <a:sym typeface="DM Sans Bold"/>
            </a:endParaRPr>
          </a:p>
          <a:p>
            <a:pPr algn="l">
              <a:lnSpc>
                <a:spcPts val="2828"/>
              </a:lnSpc>
            </a:pPr>
            <a:r>
              <a:rPr lang="en-US" sz="2800" b="1">
                <a:solidFill>
                  <a:srgbClr val="000001"/>
                </a:solidFill>
                <a:latin typeface="DM Sans Bold"/>
                <a:ea typeface="DM Sans Bold"/>
                <a:cs typeface="DM Sans Bold"/>
                <a:sym typeface="DM Sans Bold"/>
              </a:rPr>
              <a:t>What is an algorithm? </a:t>
            </a:r>
          </a:p>
          <a:p>
            <a:pPr algn="l">
              <a:lnSpc>
                <a:spcPts val="2828"/>
              </a:lnSpc>
            </a:pPr>
            <a:endParaRPr lang="en-US" sz="2800" b="1">
              <a:solidFill>
                <a:srgbClr val="000001"/>
              </a:solidFill>
              <a:latin typeface="DM Sans Bold"/>
              <a:ea typeface="DM Sans Bold"/>
              <a:cs typeface="DM Sans Bold"/>
              <a:sym typeface="DM Sans Bold"/>
            </a:endParaRPr>
          </a:p>
          <a:p>
            <a:pPr algn="l">
              <a:lnSpc>
                <a:spcPts val="2828"/>
              </a:lnSpc>
            </a:pPr>
            <a:r>
              <a:rPr lang="en-US" sz="2800">
                <a:solidFill>
                  <a:srgbClr val="000001"/>
                </a:solidFill>
                <a:latin typeface="DM Sans"/>
                <a:ea typeface="DM Sans"/>
                <a:cs typeface="DM Sans"/>
                <a:sym typeface="DM Sans"/>
              </a:rPr>
              <a:t>An </a:t>
            </a:r>
            <a:r>
              <a:rPr lang="en-US" sz="2800" b="1">
                <a:solidFill>
                  <a:srgbClr val="000001"/>
                </a:solidFill>
                <a:latin typeface="DM Sans Bold"/>
                <a:ea typeface="DM Sans Bold"/>
                <a:cs typeface="DM Sans Bold"/>
                <a:sym typeface="DM Sans Bold"/>
              </a:rPr>
              <a:t>algorithm is a series of code that provides step-by-step instructions</a:t>
            </a:r>
            <a:r>
              <a:rPr lang="en-US" sz="2800">
                <a:solidFill>
                  <a:srgbClr val="000001"/>
                </a:solidFill>
                <a:latin typeface="DM Sans"/>
                <a:ea typeface="DM Sans"/>
                <a:cs typeface="DM Sans"/>
                <a:sym typeface="DM Sans"/>
              </a:rPr>
              <a:t> to tell a computer system what to do. </a:t>
            </a:r>
          </a:p>
          <a:p>
            <a:pPr algn="l">
              <a:lnSpc>
                <a:spcPts val="2828"/>
              </a:lnSpc>
            </a:pPr>
            <a:endParaRPr lang="en-US" sz="2800">
              <a:solidFill>
                <a:srgbClr val="000001"/>
              </a:solidFill>
              <a:latin typeface="DM Sans"/>
              <a:ea typeface="DM Sans"/>
              <a:cs typeface="DM Sans"/>
              <a:sym typeface="DM Sans"/>
            </a:endParaRPr>
          </a:p>
          <a:p>
            <a:pPr algn="l">
              <a:lnSpc>
                <a:spcPts val="2828"/>
              </a:lnSpc>
            </a:pPr>
            <a:r>
              <a:rPr lang="en-US" sz="2800">
                <a:solidFill>
                  <a:srgbClr val="000001"/>
                </a:solidFill>
                <a:latin typeface="DM Sans"/>
                <a:ea typeface="DM Sans"/>
                <a:cs typeface="DM Sans"/>
                <a:sym typeface="DM Sans"/>
              </a:rPr>
              <a:t>For example:</a:t>
            </a:r>
          </a:p>
          <a:p>
            <a:pPr marL="604521" lvl="1" indent="-302261" algn="l">
              <a:lnSpc>
                <a:spcPts val="2828"/>
              </a:lnSpc>
              <a:buFont typeface="Arial"/>
              <a:buChar char="•"/>
            </a:pPr>
            <a:r>
              <a:rPr lang="en-US" sz="2800">
                <a:solidFill>
                  <a:srgbClr val="000001"/>
                </a:solidFill>
                <a:latin typeface="DM Sans"/>
                <a:ea typeface="DM Sans"/>
                <a:cs typeface="DM Sans"/>
                <a:sym typeface="DM Sans"/>
              </a:rPr>
              <a:t>When you type in a search term on Google, an algorithm decides which websites to show you first.</a:t>
            </a:r>
          </a:p>
          <a:p>
            <a:pPr marL="604521" lvl="1" indent="-302261" algn="l">
              <a:lnSpc>
                <a:spcPts val="2828"/>
              </a:lnSpc>
              <a:buFont typeface="Arial"/>
              <a:buChar char="•"/>
            </a:pPr>
            <a:r>
              <a:rPr lang="en-US" sz="2800">
                <a:solidFill>
                  <a:srgbClr val="000001"/>
                </a:solidFill>
                <a:latin typeface="DM Sans"/>
                <a:ea typeface="DM Sans"/>
                <a:cs typeface="DM Sans"/>
                <a:sym typeface="DM Sans"/>
              </a:rPr>
              <a:t>When you scroll on TikTok or Instagram, an algorithm picks which posts or videos you’ll see based on what it thinks you’ll like.</a:t>
            </a:r>
          </a:p>
          <a:p>
            <a:pPr algn="l">
              <a:lnSpc>
                <a:spcPts val="2828"/>
              </a:lnSpc>
            </a:pPr>
            <a:endParaRPr lang="en-US" sz="2800">
              <a:solidFill>
                <a:srgbClr val="000001"/>
              </a:solidFill>
              <a:latin typeface="DM Sans"/>
              <a:ea typeface="DM Sans"/>
              <a:cs typeface="DM Sans"/>
              <a:sym typeface="DM Sans"/>
            </a:endParaRPr>
          </a:p>
          <a:p>
            <a:pPr algn="l">
              <a:lnSpc>
                <a:spcPts val="2828"/>
              </a:lnSpc>
            </a:pPr>
            <a:r>
              <a:rPr lang="en-US" sz="2800" b="1">
                <a:solidFill>
                  <a:srgbClr val="000001"/>
                </a:solidFill>
                <a:latin typeface="DM Sans Bold"/>
                <a:ea typeface="DM Sans Bold"/>
                <a:cs typeface="DM Sans Bold"/>
                <a:sym typeface="DM Sans Bold"/>
              </a:rPr>
              <a:t>Can you think of any other examples?</a:t>
            </a:r>
          </a:p>
          <a:p>
            <a:pPr algn="l">
              <a:lnSpc>
                <a:spcPts val="2828"/>
              </a:lnSpc>
            </a:pPr>
            <a:endParaRPr lang="en-US" sz="2800" b="1">
              <a:solidFill>
                <a:srgbClr val="000001"/>
              </a:solidFill>
              <a:latin typeface="DM Sans Bold"/>
              <a:ea typeface="DM Sans Bold"/>
              <a:cs typeface="DM Sans Bold"/>
              <a:sym typeface="DM Sans Bold"/>
            </a:endParaRPr>
          </a:p>
          <a:p>
            <a:pPr algn="l">
              <a:lnSpc>
                <a:spcPts val="2828"/>
              </a:lnSpc>
            </a:pPr>
            <a:r>
              <a:rPr lang="en-US" sz="2800" b="1">
                <a:solidFill>
                  <a:srgbClr val="000001"/>
                </a:solidFill>
                <a:latin typeface="DM Sans Bold"/>
                <a:ea typeface="DM Sans Bold"/>
                <a:cs typeface="DM Sans Bold"/>
                <a:sym typeface="DM Sans Bold"/>
              </a:rPr>
              <a:t>Important: Algorithms can play a big role in the content you see online particularly from influencers and creators.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1360277" y="2512054"/>
            <a:ext cx="5996848" cy="6193812"/>
            <a:chOff x="0" y="0"/>
            <a:chExt cx="6148070" cy="6350000"/>
          </a:xfrm>
        </p:grpSpPr>
        <p:sp>
          <p:nvSpPr>
            <p:cNvPr id="3" name="Freeform 3"/>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3"/>
              <a:stretch>
                <a:fillRect l="-5970" r="-5970"/>
              </a:stretch>
            </a:blipFill>
          </p:spPr>
          <p:txBody>
            <a:bodyPr/>
            <a:lstStyle/>
            <a:p>
              <a:endParaRPr lang="en-US"/>
            </a:p>
          </p:txBody>
        </p:sp>
      </p:grpSp>
      <p:sp>
        <p:nvSpPr>
          <p:cNvPr id="4" name="Freeform 4"/>
          <p:cNvSpPr/>
          <p:nvPr/>
        </p:nvSpPr>
        <p:spPr>
          <a:xfrm>
            <a:off x="1028700" y="882916"/>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73146" y="3136526"/>
            <a:ext cx="10238049" cy="360426"/>
          </a:xfrm>
          <a:prstGeom prst="rect">
            <a:avLst/>
          </a:prstGeom>
        </p:spPr>
        <p:txBody>
          <a:bodyPr lIns="0" tIns="0" rIns="0" bIns="0" rtlCol="0" anchor="t">
            <a:spAutoFit/>
          </a:bodyPr>
          <a:lstStyle/>
          <a:p>
            <a:pPr algn="l">
              <a:lnSpc>
                <a:spcPts val="2727"/>
              </a:lnSpc>
            </a:pPr>
            <a:endParaRPr/>
          </a:p>
        </p:txBody>
      </p:sp>
      <p:sp>
        <p:nvSpPr>
          <p:cNvPr id="6" name="TextBox 6"/>
          <p:cNvSpPr txBox="1"/>
          <p:nvPr/>
        </p:nvSpPr>
        <p:spPr>
          <a:xfrm>
            <a:off x="2282709" y="1049861"/>
            <a:ext cx="15365425" cy="673100"/>
          </a:xfrm>
          <a:prstGeom prst="rect">
            <a:avLst/>
          </a:prstGeom>
        </p:spPr>
        <p:txBody>
          <a:bodyPr lIns="0" tIns="0" rIns="0" bIns="0" rtlCol="0" anchor="t">
            <a:spAutoFit/>
          </a:bodyPr>
          <a:lstStyle/>
          <a:p>
            <a:pPr algn="r">
              <a:lnSpc>
                <a:spcPts val="5050"/>
              </a:lnSpc>
            </a:pPr>
            <a:r>
              <a:rPr lang="en-US" sz="5000" b="1">
                <a:solidFill>
                  <a:srgbClr val="000001"/>
                </a:solidFill>
                <a:latin typeface="DM Sans Bold"/>
                <a:ea typeface="DM Sans Bold"/>
                <a:cs typeface="DM Sans Bold"/>
                <a:sym typeface="DM Sans Bold"/>
              </a:rPr>
              <a:t>Unpacking Algorithms </a:t>
            </a:r>
          </a:p>
        </p:txBody>
      </p:sp>
      <p:sp>
        <p:nvSpPr>
          <p:cNvPr id="7" name="TextBox 7"/>
          <p:cNvSpPr txBox="1"/>
          <p:nvPr/>
        </p:nvSpPr>
        <p:spPr>
          <a:xfrm>
            <a:off x="1028700" y="2540629"/>
            <a:ext cx="10238049" cy="6807137"/>
          </a:xfrm>
          <a:prstGeom prst="rect">
            <a:avLst/>
          </a:prstGeom>
        </p:spPr>
        <p:txBody>
          <a:bodyPr lIns="0" tIns="0" rIns="0" bIns="0" rtlCol="0" anchor="t">
            <a:spAutoFit/>
          </a:bodyPr>
          <a:lstStyle/>
          <a:p>
            <a:pPr algn="l">
              <a:lnSpc>
                <a:spcPts val="3024"/>
              </a:lnSpc>
            </a:pPr>
            <a:r>
              <a:rPr lang="en-US" sz="2800" b="1">
                <a:solidFill>
                  <a:srgbClr val="000001"/>
                </a:solidFill>
                <a:latin typeface="DM Sans Bold"/>
                <a:ea typeface="DM Sans Bold"/>
                <a:cs typeface="DM Sans Bold"/>
                <a:sym typeface="DM Sans Bold"/>
              </a:rPr>
              <a:t>Let’s Discuss:</a:t>
            </a:r>
          </a:p>
          <a:p>
            <a:pPr algn="l">
              <a:lnSpc>
                <a:spcPts val="3024"/>
              </a:lnSpc>
            </a:pPr>
            <a:endParaRPr lang="en-US" sz="2800" b="1">
              <a:solidFill>
                <a:srgbClr val="000001"/>
              </a:solidFill>
              <a:latin typeface="DM Sans Bold"/>
              <a:ea typeface="DM Sans Bold"/>
              <a:cs typeface="DM Sans Bold"/>
              <a:sym typeface="DM Sans Bold"/>
            </a:endParaRPr>
          </a:p>
          <a:p>
            <a:pPr algn="l">
              <a:lnSpc>
                <a:spcPts val="3024"/>
              </a:lnSpc>
            </a:pPr>
            <a:r>
              <a:rPr lang="en-US" sz="2800" b="1">
                <a:solidFill>
                  <a:srgbClr val="000001"/>
                </a:solidFill>
                <a:latin typeface="DM Sans Bold"/>
                <a:ea typeface="DM Sans Bold"/>
                <a:cs typeface="DM Sans Bold"/>
                <a:sym typeface="DM Sans Bold"/>
              </a:rPr>
              <a:t>How do algorithms work on social media?</a:t>
            </a:r>
          </a:p>
          <a:p>
            <a:pPr algn="l">
              <a:lnSpc>
                <a:spcPts val="3024"/>
              </a:lnSpc>
            </a:pPr>
            <a:endParaRPr lang="en-US" sz="2800" b="1">
              <a:solidFill>
                <a:srgbClr val="000001"/>
              </a:solidFill>
              <a:latin typeface="DM Sans Bold"/>
              <a:ea typeface="DM Sans Bold"/>
              <a:cs typeface="DM Sans Bold"/>
              <a:sym typeface="DM Sans Bold"/>
            </a:endParaRPr>
          </a:p>
          <a:p>
            <a:pPr marL="604521" lvl="1" indent="-302261" algn="l">
              <a:lnSpc>
                <a:spcPts val="3024"/>
              </a:lnSpc>
              <a:buFont typeface="Arial"/>
              <a:buChar char="•"/>
            </a:pPr>
            <a:r>
              <a:rPr lang="en-US" sz="2800" b="1">
                <a:solidFill>
                  <a:srgbClr val="000001"/>
                </a:solidFill>
                <a:latin typeface="DM Sans Bold"/>
                <a:ea typeface="DM Sans Bold"/>
                <a:cs typeface="DM Sans Bold"/>
                <a:sym typeface="DM Sans Bold"/>
              </a:rPr>
              <a:t>Prioritise Content:</a:t>
            </a:r>
            <a:r>
              <a:rPr lang="en-US" sz="2800">
                <a:solidFill>
                  <a:srgbClr val="000001"/>
                </a:solidFill>
                <a:latin typeface="DM Sans"/>
                <a:ea typeface="DM Sans"/>
                <a:cs typeface="DM Sans"/>
                <a:sym typeface="DM Sans"/>
              </a:rPr>
              <a:t> They show you posts or videos from people you engage with most, or content similar to things you’ve liked, shared, or commented on before.</a:t>
            </a:r>
          </a:p>
          <a:p>
            <a:pPr marL="604521" lvl="1" indent="-302261" algn="l">
              <a:lnSpc>
                <a:spcPts val="3024"/>
              </a:lnSpc>
              <a:buFont typeface="Arial"/>
              <a:buChar char="•"/>
            </a:pPr>
            <a:r>
              <a:rPr lang="en-US" sz="2800" b="1">
                <a:solidFill>
                  <a:srgbClr val="000001"/>
                </a:solidFill>
                <a:latin typeface="DM Sans Bold"/>
                <a:ea typeface="DM Sans Bold"/>
                <a:cs typeface="DM Sans Bold"/>
                <a:sym typeface="DM Sans Bold"/>
              </a:rPr>
              <a:t>Recommend Content</a:t>
            </a:r>
            <a:r>
              <a:rPr lang="en-US" sz="2800">
                <a:solidFill>
                  <a:srgbClr val="000001"/>
                </a:solidFill>
                <a:latin typeface="DM Sans"/>
                <a:ea typeface="DM Sans"/>
                <a:cs typeface="DM Sans"/>
                <a:sym typeface="DM Sans"/>
              </a:rPr>
              <a:t>: They also suggest new accounts, videos, and topics based on your previous activity.</a:t>
            </a:r>
          </a:p>
          <a:p>
            <a:pPr algn="l">
              <a:lnSpc>
                <a:spcPts val="3024"/>
              </a:lnSpc>
            </a:pPr>
            <a:endParaRPr lang="en-US" sz="2800">
              <a:solidFill>
                <a:srgbClr val="000001"/>
              </a:solidFill>
              <a:latin typeface="DM Sans"/>
              <a:ea typeface="DM Sans"/>
              <a:cs typeface="DM Sans"/>
              <a:sym typeface="DM Sans"/>
            </a:endParaRPr>
          </a:p>
          <a:p>
            <a:pPr algn="l">
              <a:lnSpc>
                <a:spcPts val="3024"/>
              </a:lnSpc>
            </a:pPr>
            <a:r>
              <a:rPr lang="en-US" sz="2800" b="1">
                <a:solidFill>
                  <a:srgbClr val="000001"/>
                </a:solidFill>
                <a:latin typeface="DM Sans Bold"/>
                <a:ea typeface="DM Sans Bold"/>
                <a:cs typeface="DM Sans Bold"/>
                <a:sym typeface="DM Sans Bold"/>
              </a:rPr>
              <a:t>How do algorithms know what you like?</a:t>
            </a:r>
          </a:p>
          <a:p>
            <a:pPr algn="l">
              <a:lnSpc>
                <a:spcPts val="3024"/>
              </a:lnSpc>
            </a:pPr>
            <a:endParaRPr lang="en-US" sz="2800" b="1">
              <a:solidFill>
                <a:srgbClr val="000001"/>
              </a:solidFill>
              <a:latin typeface="DM Sans Bold"/>
              <a:ea typeface="DM Sans Bold"/>
              <a:cs typeface="DM Sans Bold"/>
              <a:sym typeface="DM Sans Bold"/>
            </a:endParaRPr>
          </a:p>
          <a:p>
            <a:pPr marL="604521" lvl="1" indent="-302261" algn="l">
              <a:lnSpc>
                <a:spcPts val="3024"/>
              </a:lnSpc>
              <a:buFont typeface="Arial"/>
              <a:buChar char="•"/>
            </a:pPr>
            <a:r>
              <a:rPr lang="en-US" sz="2800" b="1">
                <a:solidFill>
                  <a:srgbClr val="000001"/>
                </a:solidFill>
                <a:latin typeface="DM Sans Bold"/>
                <a:ea typeface="DM Sans Bold"/>
                <a:cs typeface="DM Sans Bold"/>
                <a:sym typeface="DM Sans Bold"/>
              </a:rPr>
              <a:t>Content Engagement:</a:t>
            </a:r>
            <a:r>
              <a:rPr lang="en-US" sz="2800">
                <a:solidFill>
                  <a:srgbClr val="000001"/>
                </a:solidFill>
                <a:latin typeface="DM Sans"/>
                <a:ea typeface="DM Sans"/>
                <a:cs typeface="DM Sans"/>
                <a:sym typeface="DM Sans"/>
              </a:rPr>
              <a:t> Likes, comments, and shares, watch time on videos, search history and clicks.</a:t>
            </a:r>
          </a:p>
          <a:p>
            <a:pPr marL="604521" lvl="1" indent="-302261" algn="l">
              <a:lnSpc>
                <a:spcPts val="3024"/>
              </a:lnSpc>
              <a:buFont typeface="Arial"/>
              <a:buChar char="•"/>
            </a:pPr>
            <a:r>
              <a:rPr lang="en-US" sz="2800" b="1">
                <a:solidFill>
                  <a:srgbClr val="000001"/>
                </a:solidFill>
                <a:latin typeface="DM Sans Bold"/>
                <a:ea typeface="DM Sans Bold"/>
                <a:cs typeface="DM Sans Bold"/>
                <a:sym typeface="DM Sans Bold"/>
              </a:rPr>
              <a:t>Patterns</a:t>
            </a:r>
            <a:r>
              <a:rPr lang="en-US" sz="2800">
                <a:solidFill>
                  <a:srgbClr val="000001"/>
                </a:solidFill>
                <a:latin typeface="DM Sans"/>
                <a:ea typeface="DM Sans"/>
                <a:cs typeface="DM Sans"/>
                <a:sym typeface="DM Sans"/>
              </a:rPr>
              <a:t>: E.g., how often you’re on the app, what time of day, and the types of content you keep coming back to.</a:t>
            </a:r>
          </a:p>
          <a:p>
            <a:pPr algn="l">
              <a:lnSpc>
                <a:spcPts val="2727"/>
              </a:lnSpc>
            </a:pPr>
            <a:endParaRPr lang="en-US" sz="2800">
              <a:solidFill>
                <a:srgbClr val="000001"/>
              </a:solidFill>
              <a:latin typeface="DM Sans"/>
              <a:ea typeface="DM Sans"/>
              <a:cs typeface="DM Sans"/>
              <a:sym typeface="DM Sans"/>
            </a:endParaRPr>
          </a:p>
          <a:p>
            <a:pPr algn="l">
              <a:lnSpc>
                <a:spcPts val="2727"/>
              </a:lnSpc>
            </a:pPr>
            <a:endParaRPr lang="en-US" sz="2800">
              <a:solidFill>
                <a:srgbClr val="000001"/>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4" name="Freeform 4"/>
          <p:cNvSpPr/>
          <p:nvPr/>
        </p:nvSpPr>
        <p:spPr>
          <a:xfrm>
            <a:off x="1252752"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892161"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306275"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06275" y="7736072"/>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7044561"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044561" y="7578087"/>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p:cNvGrpSpPr/>
          <p:nvPr/>
        </p:nvGrpSpPr>
        <p:grpSpPr>
          <a:xfrm>
            <a:off x="12059295" y="2943047"/>
            <a:ext cx="5322221" cy="5497026"/>
            <a:chOff x="0" y="0"/>
            <a:chExt cx="6148070" cy="6350000"/>
          </a:xfrm>
        </p:grpSpPr>
        <p:sp>
          <p:nvSpPr>
            <p:cNvPr id="11" name="Freeform 11"/>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8"/>
              <a:stretch>
                <a:fillRect l="-5935" r="-5935"/>
              </a:stretch>
            </a:blipFill>
          </p:spPr>
          <p:txBody>
            <a:bodyPr/>
            <a:lstStyle/>
            <a:p>
              <a:endParaRPr lang="en-US"/>
            </a:p>
          </p:txBody>
        </p:sp>
      </p:grpSp>
      <p:sp>
        <p:nvSpPr>
          <p:cNvPr id="12" name="TextBox 12"/>
          <p:cNvSpPr txBox="1"/>
          <p:nvPr/>
        </p:nvSpPr>
        <p:spPr>
          <a:xfrm>
            <a:off x="722218" y="3067673"/>
            <a:ext cx="4272466" cy="868045"/>
          </a:xfrm>
          <a:prstGeom prst="rect">
            <a:avLst/>
          </a:prstGeom>
        </p:spPr>
        <p:txBody>
          <a:bodyPr lIns="0" tIns="0" rIns="0" bIns="0" rtlCol="0" anchor="t">
            <a:spAutoFit/>
          </a:bodyPr>
          <a:lstStyle/>
          <a:p>
            <a:pPr algn="ctr">
              <a:lnSpc>
                <a:spcPts val="3499"/>
              </a:lnSpc>
            </a:pPr>
            <a:r>
              <a:rPr lang="en-US" sz="2799">
                <a:solidFill>
                  <a:srgbClr val="8C52FF"/>
                </a:solidFill>
                <a:latin typeface="League Spartan"/>
                <a:ea typeface="League Spartan"/>
                <a:cs typeface="League Spartan"/>
                <a:sym typeface="League Spartan"/>
              </a:rPr>
              <a:t>What are the benefits of algorithms?</a:t>
            </a:r>
          </a:p>
        </p:txBody>
      </p:sp>
      <p:sp>
        <p:nvSpPr>
          <p:cNvPr id="13" name="TextBox 13"/>
          <p:cNvSpPr txBox="1"/>
          <p:nvPr/>
        </p:nvSpPr>
        <p:spPr>
          <a:xfrm>
            <a:off x="6401976" y="3067673"/>
            <a:ext cx="5231910" cy="868045"/>
          </a:xfrm>
          <a:prstGeom prst="rect">
            <a:avLst/>
          </a:prstGeom>
        </p:spPr>
        <p:txBody>
          <a:bodyPr lIns="0" tIns="0" rIns="0" bIns="0" rtlCol="0" anchor="t">
            <a:spAutoFit/>
          </a:bodyPr>
          <a:lstStyle/>
          <a:p>
            <a:pPr algn="ctr">
              <a:lnSpc>
                <a:spcPts val="3499"/>
              </a:lnSpc>
            </a:pPr>
            <a:r>
              <a:rPr lang="en-US" sz="2799">
                <a:solidFill>
                  <a:srgbClr val="ED2E24"/>
                </a:solidFill>
                <a:latin typeface="League Spartan"/>
                <a:ea typeface="League Spartan"/>
                <a:cs typeface="League Spartan"/>
                <a:sym typeface="League Spartan"/>
              </a:rPr>
              <a:t>What are the challenges with algorithms?</a:t>
            </a:r>
          </a:p>
        </p:txBody>
      </p:sp>
      <p:sp>
        <p:nvSpPr>
          <p:cNvPr id="14" name="TextBox 14"/>
          <p:cNvSpPr txBox="1"/>
          <p:nvPr/>
        </p:nvSpPr>
        <p:spPr>
          <a:xfrm>
            <a:off x="2321129" y="820487"/>
            <a:ext cx="15365425" cy="1311275"/>
          </a:xfrm>
          <a:prstGeom prst="rect">
            <a:avLst/>
          </a:prstGeom>
        </p:spPr>
        <p:txBody>
          <a:bodyPr lIns="0" tIns="0" rIns="0" bIns="0" rtlCol="0" anchor="t">
            <a:spAutoFit/>
          </a:bodyPr>
          <a:lstStyle/>
          <a:p>
            <a:pPr algn="r">
              <a:lnSpc>
                <a:spcPts val="5050"/>
              </a:lnSpc>
            </a:pPr>
            <a:r>
              <a:rPr lang="en-US" sz="5000" b="1">
                <a:solidFill>
                  <a:srgbClr val="000001"/>
                </a:solidFill>
                <a:latin typeface="DM Sans Bold"/>
                <a:ea typeface="DM Sans Bold"/>
                <a:cs typeface="DM Sans Bold"/>
                <a:sym typeface="DM Sans Bold"/>
              </a:rPr>
              <a:t>Unpacking Algorithms: </a:t>
            </a:r>
          </a:p>
          <a:p>
            <a:pPr algn="r">
              <a:lnSpc>
                <a:spcPts val="5050"/>
              </a:lnSpc>
            </a:pPr>
            <a:r>
              <a:rPr lang="en-US" sz="5000" b="1">
                <a:solidFill>
                  <a:srgbClr val="000001"/>
                </a:solidFill>
                <a:latin typeface="DM Sans Bold"/>
                <a:ea typeface="DM Sans Bold"/>
                <a:cs typeface="DM Sans Bold"/>
                <a:sym typeface="DM Sans Bold"/>
              </a:rPr>
              <a:t>Benefits and Challenges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054951" y="3506458"/>
            <a:ext cx="5005638" cy="5170046"/>
            <a:chOff x="0" y="0"/>
            <a:chExt cx="6148070" cy="6350000"/>
          </a:xfrm>
        </p:grpSpPr>
        <p:sp>
          <p:nvSpPr>
            <p:cNvPr id="4" name="Freeform 4"/>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4"/>
              <a:stretch>
                <a:fillRect l="-5935" r="-5935"/>
              </a:stretch>
            </a:blipFill>
          </p:spPr>
          <p:txBody>
            <a:bodyPr/>
            <a:lstStyle/>
            <a:p>
              <a:endParaRPr lang="en-US"/>
            </a:p>
          </p:txBody>
        </p:sp>
      </p:grpSp>
      <p:sp>
        <p:nvSpPr>
          <p:cNvPr id="5" name="TextBox 5"/>
          <p:cNvSpPr txBox="1"/>
          <p:nvPr/>
        </p:nvSpPr>
        <p:spPr>
          <a:xfrm>
            <a:off x="1028700" y="1645749"/>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6" name="TextBox 6"/>
          <p:cNvSpPr txBox="1"/>
          <p:nvPr/>
        </p:nvSpPr>
        <p:spPr>
          <a:xfrm>
            <a:off x="350039" y="2812770"/>
            <a:ext cx="4408462" cy="868045"/>
          </a:xfrm>
          <a:prstGeom prst="rect">
            <a:avLst/>
          </a:prstGeom>
        </p:spPr>
        <p:txBody>
          <a:bodyPr lIns="0" tIns="0" rIns="0" bIns="0" rtlCol="0" anchor="t">
            <a:spAutoFit/>
          </a:bodyPr>
          <a:lstStyle/>
          <a:p>
            <a:pPr algn="ctr">
              <a:lnSpc>
                <a:spcPts val="3499"/>
              </a:lnSpc>
            </a:pPr>
            <a:r>
              <a:rPr lang="en-US" sz="2799">
                <a:solidFill>
                  <a:srgbClr val="8C52FF"/>
                </a:solidFill>
                <a:latin typeface="League Spartan"/>
                <a:ea typeface="League Spartan"/>
                <a:cs typeface="League Spartan"/>
                <a:sym typeface="League Spartan"/>
              </a:rPr>
              <a:t>What are the benefits of algorithms?</a:t>
            </a:r>
          </a:p>
        </p:txBody>
      </p:sp>
      <p:sp>
        <p:nvSpPr>
          <p:cNvPr id="7" name="TextBox 7"/>
          <p:cNvSpPr txBox="1"/>
          <p:nvPr/>
        </p:nvSpPr>
        <p:spPr>
          <a:xfrm>
            <a:off x="6352385" y="2812770"/>
            <a:ext cx="5284520" cy="868045"/>
          </a:xfrm>
          <a:prstGeom prst="rect">
            <a:avLst/>
          </a:prstGeom>
        </p:spPr>
        <p:txBody>
          <a:bodyPr lIns="0" tIns="0" rIns="0" bIns="0" rtlCol="0" anchor="t">
            <a:spAutoFit/>
          </a:bodyPr>
          <a:lstStyle/>
          <a:p>
            <a:pPr algn="ctr">
              <a:lnSpc>
                <a:spcPts val="3499"/>
              </a:lnSpc>
            </a:pPr>
            <a:r>
              <a:rPr lang="en-US" sz="2799">
                <a:solidFill>
                  <a:srgbClr val="ED2E24"/>
                </a:solidFill>
                <a:latin typeface="League Spartan"/>
                <a:ea typeface="League Spartan"/>
                <a:cs typeface="League Spartan"/>
                <a:sym typeface="League Spartan"/>
              </a:rPr>
              <a:t>What are the challenges with algorithms?</a:t>
            </a:r>
          </a:p>
        </p:txBody>
      </p:sp>
      <p:sp>
        <p:nvSpPr>
          <p:cNvPr id="8" name="TextBox 8"/>
          <p:cNvSpPr txBox="1"/>
          <p:nvPr/>
        </p:nvSpPr>
        <p:spPr>
          <a:xfrm>
            <a:off x="350039" y="3904223"/>
            <a:ext cx="4755288" cy="4336415"/>
          </a:xfrm>
          <a:prstGeom prst="rect">
            <a:avLst/>
          </a:prstGeom>
        </p:spPr>
        <p:txBody>
          <a:bodyPr lIns="0" tIns="0" rIns="0" bIns="0" rtlCol="0" anchor="t">
            <a:spAutoFit/>
          </a:bodyPr>
          <a:lstStyle/>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Find What You Like: </a:t>
            </a:r>
            <a:r>
              <a:rPr lang="en-US" sz="2400">
                <a:solidFill>
                  <a:srgbClr val="000000"/>
                </a:solidFill>
                <a:latin typeface="Canva Sans"/>
                <a:ea typeface="Canva Sans"/>
                <a:cs typeface="Canva Sans"/>
                <a:sym typeface="Canva Sans"/>
              </a:rPr>
              <a:t>Can</a:t>
            </a:r>
            <a:r>
              <a:rPr lang="en-US" sz="2400" b="1">
                <a:solidFill>
                  <a:srgbClr val="000000"/>
                </a:solidFill>
                <a:latin typeface="Canva Sans Bold"/>
                <a:ea typeface="Canva Sans Bold"/>
                <a:cs typeface="Canva Sans Bold"/>
                <a:sym typeface="Canva Sans Bold"/>
              </a:rPr>
              <a:t> </a:t>
            </a:r>
            <a:r>
              <a:rPr lang="en-US" sz="2400">
                <a:solidFill>
                  <a:srgbClr val="000000"/>
                </a:solidFill>
                <a:latin typeface="Canva Sans"/>
                <a:ea typeface="Canva Sans"/>
                <a:cs typeface="Canva Sans"/>
                <a:sym typeface="Canva Sans"/>
              </a:rPr>
              <a:t>help you find things you’re interested in faster.</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Discover New Interests</a:t>
            </a:r>
            <a:r>
              <a:rPr lang="en-US" sz="2400">
                <a:solidFill>
                  <a:srgbClr val="000000"/>
                </a:solidFill>
                <a:latin typeface="Canva Sans"/>
                <a:ea typeface="Canva Sans"/>
                <a:cs typeface="Canva Sans"/>
                <a:sym typeface="Canva Sans"/>
              </a:rPr>
              <a:t>: Can suggest new hobbies, music or ideas you might enjoy.</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See Reliable Sources</a:t>
            </a:r>
            <a:r>
              <a:rPr lang="en-US" sz="2400">
                <a:solidFill>
                  <a:srgbClr val="000000"/>
                </a:solidFill>
                <a:latin typeface="Canva Sans"/>
                <a:ea typeface="Canva Sans"/>
                <a:cs typeface="Canva Sans"/>
                <a:sym typeface="Canva Sans"/>
              </a:rPr>
              <a:t>: Boost posts from trusted accounts if you follow them.</a:t>
            </a:r>
          </a:p>
          <a:p>
            <a:pPr algn="ctr">
              <a:lnSpc>
                <a:spcPts val="4759"/>
              </a:lnSpc>
            </a:pPr>
            <a:endParaRPr lang="en-US" sz="2400">
              <a:solidFill>
                <a:srgbClr val="000000"/>
              </a:solidFill>
              <a:latin typeface="Canva Sans"/>
              <a:ea typeface="Canva Sans"/>
              <a:cs typeface="Canva Sans"/>
              <a:sym typeface="Canva Sans"/>
            </a:endParaRPr>
          </a:p>
        </p:txBody>
      </p:sp>
      <p:sp>
        <p:nvSpPr>
          <p:cNvPr id="9" name="TextBox 9"/>
          <p:cNvSpPr txBox="1"/>
          <p:nvPr/>
        </p:nvSpPr>
        <p:spPr>
          <a:xfrm>
            <a:off x="2321129" y="709863"/>
            <a:ext cx="15365425" cy="1311275"/>
          </a:xfrm>
          <a:prstGeom prst="rect">
            <a:avLst/>
          </a:prstGeom>
        </p:spPr>
        <p:txBody>
          <a:bodyPr lIns="0" tIns="0" rIns="0" bIns="0" rtlCol="0" anchor="t">
            <a:spAutoFit/>
          </a:bodyPr>
          <a:lstStyle/>
          <a:p>
            <a:pPr algn="r">
              <a:lnSpc>
                <a:spcPts val="5050"/>
              </a:lnSpc>
            </a:pPr>
            <a:r>
              <a:rPr lang="en-US" sz="5000" b="1">
                <a:solidFill>
                  <a:srgbClr val="000001"/>
                </a:solidFill>
                <a:latin typeface="DM Sans Bold"/>
                <a:ea typeface="DM Sans Bold"/>
                <a:cs typeface="DM Sans Bold"/>
                <a:sym typeface="DM Sans Bold"/>
              </a:rPr>
              <a:t>Unpacking Algorithms: </a:t>
            </a:r>
          </a:p>
          <a:p>
            <a:pPr algn="r">
              <a:lnSpc>
                <a:spcPts val="5050"/>
              </a:lnSpc>
            </a:pPr>
            <a:r>
              <a:rPr lang="en-US" sz="5000" b="1">
                <a:solidFill>
                  <a:srgbClr val="000001"/>
                </a:solidFill>
                <a:latin typeface="DM Sans Bold"/>
                <a:ea typeface="DM Sans Bold"/>
                <a:cs typeface="DM Sans Bold"/>
                <a:sym typeface="DM Sans Bold"/>
              </a:rPr>
              <a:t>Benefits and Challenges </a:t>
            </a:r>
          </a:p>
        </p:txBody>
      </p:sp>
      <p:sp>
        <p:nvSpPr>
          <p:cNvPr id="10" name="TextBox 10"/>
          <p:cNvSpPr txBox="1"/>
          <p:nvPr/>
        </p:nvSpPr>
        <p:spPr>
          <a:xfrm>
            <a:off x="5236095" y="3872309"/>
            <a:ext cx="7517101" cy="6870065"/>
          </a:xfrm>
          <a:prstGeom prst="rect">
            <a:avLst/>
          </a:prstGeom>
        </p:spPr>
        <p:txBody>
          <a:bodyPr lIns="0" tIns="0" rIns="0" bIns="0" rtlCol="0" anchor="t">
            <a:spAutoFit/>
          </a:bodyPr>
          <a:lstStyle/>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Amplify False Information:</a:t>
            </a:r>
            <a:r>
              <a:rPr lang="en-US" sz="2400">
                <a:solidFill>
                  <a:srgbClr val="000000"/>
                </a:solidFill>
                <a:latin typeface="Canva Sans"/>
                <a:ea typeface="Canva Sans"/>
                <a:cs typeface="Canva Sans"/>
                <a:sym typeface="Canva Sans"/>
              </a:rPr>
              <a:t> Algorithms highlight content that gets lots of likes and views even if it is not true or accurate.</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Create Filter Bubbles</a:t>
            </a:r>
            <a:r>
              <a:rPr lang="en-US" sz="2400">
                <a:solidFill>
                  <a:srgbClr val="000000"/>
                </a:solidFill>
                <a:latin typeface="Canva Sans"/>
                <a:ea typeface="Canva Sans"/>
                <a:cs typeface="Canva Sans"/>
                <a:sym typeface="Canva Sans"/>
              </a:rPr>
              <a:t>: Algorithms tend to show more of the same type of content which can mean you miss out on other views or perspectives.</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Time Trap</a:t>
            </a:r>
            <a:r>
              <a:rPr lang="en-US" sz="2400">
                <a:solidFill>
                  <a:srgbClr val="000000"/>
                </a:solidFill>
                <a:latin typeface="Canva Sans"/>
                <a:ea typeface="Canva Sans"/>
                <a:cs typeface="Canva Sans"/>
                <a:sym typeface="Canva Sans"/>
              </a:rPr>
              <a:t>: Algorithms are designed to keep us on platforms for longer by using tricks like auto-play and showing you more content you might like.</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Personal Information:</a:t>
            </a:r>
            <a:r>
              <a:rPr lang="en-US" sz="2400">
                <a:solidFill>
                  <a:srgbClr val="000000"/>
                </a:solidFill>
                <a:latin typeface="Canva Sans"/>
                <a:ea typeface="Canva Sans"/>
                <a:cs typeface="Canva Sans"/>
                <a:sym typeface="Canva Sans"/>
              </a:rPr>
              <a:t> Algorithms are building a picture of you based on your activity online (your likes, searches, views, clicks and shares).</a:t>
            </a:r>
          </a:p>
          <a:p>
            <a:pPr algn="l">
              <a:lnSpc>
                <a:spcPts val="3499"/>
              </a:lnSpc>
            </a:pPr>
            <a:endParaRPr lang="en-US" sz="2400">
              <a:solidFill>
                <a:srgbClr val="000000"/>
              </a:solidFill>
              <a:latin typeface="Canva Sans"/>
              <a:ea typeface="Canva Sans"/>
              <a:cs typeface="Canva Sans"/>
              <a:sym typeface="Canva Sans"/>
            </a:endParaRPr>
          </a:p>
          <a:p>
            <a:pPr algn="ctr">
              <a:lnSpc>
                <a:spcPts val="4759"/>
              </a:lnSpc>
            </a:pPr>
            <a:endParaRPr lang="en-US" sz="2400">
              <a:solidFill>
                <a:srgbClr val="000000"/>
              </a:solidFill>
              <a:latin typeface="Canva Sans"/>
              <a:ea typeface="Canva Sans"/>
              <a:cs typeface="Canva Sans"/>
              <a:sym typeface="Canv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1" y="2172275"/>
            <a:ext cx="10386718" cy="10252743"/>
          </a:xfrm>
          <a:prstGeom prst="rect">
            <a:avLst/>
          </a:prstGeom>
        </p:spPr>
        <p:txBody>
          <a:bodyPr wrap="square" lIns="0" tIns="0" rIns="0" bIns="0" rtlCol="0" anchor="t">
            <a:spAutoFit/>
          </a:bodyPr>
          <a:lstStyle/>
          <a:p>
            <a:pPr algn="l">
              <a:lnSpc>
                <a:spcPts val="3499"/>
              </a:lnSpc>
            </a:pPr>
            <a:r>
              <a:rPr lang="en-US" sz="2799" b="1" dirty="0">
                <a:solidFill>
                  <a:srgbClr val="000001"/>
                </a:solidFill>
                <a:latin typeface="DM Sans Bold"/>
                <a:ea typeface="DM Sans Bold"/>
                <a:cs typeface="DM Sans Bold"/>
                <a:sym typeface="DM Sans Bold"/>
              </a:rPr>
              <a:t>What can we do to make the most of the content we explore online? </a:t>
            </a:r>
          </a:p>
          <a:p>
            <a:pPr algn="l">
              <a:lnSpc>
                <a:spcPts val="3499"/>
              </a:lnSpc>
            </a:pPr>
            <a:endParaRPr lang="en-US" sz="2799" b="1" dirty="0">
              <a:solidFill>
                <a:srgbClr val="000001"/>
              </a:solidFill>
              <a:latin typeface="DM Sans Bold"/>
              <a:ea typeface="DM Sans Bold"/>
              <a:cs typeface="DM Sans Bold"/>
              <a:sym typeface="DM Sans Bold"/>
            </a:endParaRPr>
          </a:p>
          <a:p>
            <a:pPr marL="604519" lvl="1" indent="-302260" algn="l">
              <a:lnSpc>
                <a:spcPts val="3499"/>
              </a:lnSpc>
              <a:buFont typeface="Arial"/>
              <a:buChar char="•"/>
            </a:pPr>
            <a:r>
              <a:rPr lang="en-US" sz="2799" b="1" dirty="0">
                <a:solidFill>
                  <a:srgbClr val="000001"/>
                </a:solidFill>
                <a:latin typeface="DM Sans Bold"/>
                <a:ea typeface="DM Sans Bold"/>
                <a:cs typeface="DM Sans Bold"/>
                <a:sym typeface="DM Sans Bold"/>
              </a:rPr>
              <a:t>Question Content: Stop, think, Check Before You Share:</a:t>
            </a:r>
          </a:p>
          <a:p>
            <a:pPr marL="1209039" lvl="2" indent="-403013" algn="l">
              <a:lnSpc>
                <a:spcPts val="3499"/>
              </a:lnSpc>
              <a:buFont typeface="Arial"/>
              <a:buChar char="⚬"/>
            </a:pPr>
            <a:r>
              <a:rPr lang="en-US" sz="2799" dirty="0">
                <a:solidFill>
                  <a:srgbClr val="000001"/>
                </a:solidFill>
                <a:latin typeface="DM Sans"/>
                <a:ea typeface="DM Sans"/>
                <a:cs typeface="DM Sans"/>
                <a:sym typeface="DM Sans"/>
              </a:rPr>
              <a:t>Who posted this? </a:t>
            </a:r>
          </a:p>
          <a:p>
            <a:pPr marL="1209039" lvl="2" indent="-403013" algn="l">
              <a:lnSpc>
                <a:spcPts val="3499"/>
              </a:lnSpc>
              <a:buFont typeface="Arial"/>
              <a:buChar char="⚬"/>
            </a:pPr>
            <a:r>
              <a:rPr lang="en-US" sz="2799" dirty="0">
                <a:solidFill>
                  <a:srgbClr val="000001"/>
                </a:solidFill>
                <a:latin typeface="DM Sans"/>
                <a:ea typeface="DM Sans"/>
                <a:cs typeface="DM Sans"/>
                <a:sym typeface="DM Sans"/>
              </a:rPr>
              <a:t>Why? (Is it an ad, a joke, or a real story?)</a:t>
            </a:r>
          </a:p>
          <a:p>
            <a:pPr marL="1209039" lvl="2" indent="-403013" algn="l">
              <a:lnSpc>
                <a:spcPts val="3499"/>
              </a:lnSpc>
              <a:buFont typeface="Arial"/>
              <a:buChar char="⚬"/>
            </a:pPr>
            <a:r>
              <a:rPr lang="en-US" sz="2799" dirty="0">
                <a:solidFill>
                  <a:srgbClr val="000001"/>
                </a:solidFill>
                <a:latin typeface="DM Sans"/>
                <a:ea typeface="DM Sans"/>
                <a:cs typeface="DM Sans"/>
                <a:sym typeface="DM Sans"/>
              </a:rPr>
              <a:t>Is it true?</a:t>
            </a:r>
          </a:p>
          <a:p>
            <a:pPr marL="1209039" lvl="2" indent="-403013" algn="l">
              <a:lnSpc>
                <a:spcPts val="3499"/>
              </a:lnSpc>
              <a:buFont typeface="Arial"/>
              <a:buChar char="⚬"/>
            </a:pPr>
            <a:r>
              <a:rPr lang="en-US" sz="2799" dirty="0">
                <a:solidFill>
                  <a:srgbClr val="000001"/>
                </a:solidFill>
                <a:latin typeface="DM Sans"/>
                <a:ea typeface="DM Sans"/>
                <a:cs typeface="DM Sans"/>
                <a:sym typeface="DM Sans"/>
              </a:rPr>
              <a:t>Watch out for dramatic headlines or strange links.</a:t>
            </a:r>
          </a:p>
          <a:p>
            <a:pPr marL="604519" lvl="1" indent="-302260" algn="l">
              <a:lnSpc>
                <a:spcPts val="3499"/>
              </a:lnSpc>
              <a:buFont typeface="Arial"/>
              <a:buChar char="•"/>
            </a:pPr>
            <a:r>
              <a:rPr lang="en-US" sz="2799" b="1" dirty="0">
                <a:solidFill>
                  <a:srgbClr val="000001"/>
                </a:solidFill>
                <a:latin typeface="DM Sans Bold"/>
                <a:ea typeface="DM Sans Bold"/>
                <a:cs typeface="DM Sans Bold"/>
                <a:sym typeface="DM Sans Bold"/>
              </a:rPr>
              <a:t>Follow Wisely:</a:t>
            </a:r>
            <a:r>
              <a:rPr lang="en-US" sz="2799" dirty="0">
                <a:solidFill>
                  <a:srgbClr val="000001"/>
                </a:solidFill>
                <a:latin typeface="DM Sans"/>
                <a:ea typeface="DM Sans"/>
                <a:cs typeface="DM Sans"/>
                <a:sym typeface="DM Sans"/>
              </a:rPr>
              <a:t> Choose accounts that make you feel positive and inspired. </a:t>
            </a:r>
          </a:p>
          <a:p>
            <a:pPr marL="604519" lvl="1" indent="-302260" algn="l">
              <a:lnSpc>
                <a:spcPts val="3499"/>
              </a:lnSpc>
              <a:buFont typeface="Arial"/>
              <a:buChar char="•"/>
            </a:pPr>
            <a:r>
              <a:rPr lang="en-US" sz="2799" b="1" dirty="0">
                <a:solidFill>
                  <a:srgbClr val="000001"/>
                </a:solidFill>
                <a:latin typeface="DM Sans Bold"/>
                <a:ea typeface="DM Sans Bold"/>
                <a:cs typeface="DM Sans Bold"/>
                <a:sym typeface="DM Sans Bold"/>
              </a:rPr>
              <a:t>Don’t Compare Yourself: </a:t>
            </a:r>
            <a:r>
              <a:rPr lang="en-US" sz="2799" dirty="0">
                <a:solidFill>
                  <a:srgbClr val="000001"/>
                </a:solidFill>
                <a:latin typeface="DM Sans"/>
                <a:ea typeface="DM Sans"/>
                <a:cs typeface="DM Sans"/>
                <a:sym typeface="DM Sans"/>
              </a:rPr>
              <a:t>Remember, most photos and videos are edited or only show the best moments.</a:t>
            </a:r>
          </a:p>
          <a:p>
            <a:pPr marL="604519" lvl="1" indent="-302260" algn="l">
              <a:lnSpc>
                <a:spcPts val="3499"/>
              </a:lnSpc>
              <a:buFont typeface="Arial"/>
              <a:buChar char="•"/>
            </a:pPr>
            <a:r>
              <a:rPr lang="en-US" sz="2799" b="1" dirty="0">
                <a:solidFill>
                  <a:srgbClr val="000001"/>
                </a:solidFill>
                <a:latin typeface="DM Sans Bold"/>
                <a:ea typeface="DM Sans Bold"/>
                <a:cs typeface="DM Sans Bold"/>
                <a:sym typeface="DM Sans Bold"/>
              </a:rPr>
              <a:t>Do a Digital Reset: </a:t>
            </a:r>
            <a:r>
              <a:rPr lang="en-US" sz="2799" dirty="0">
                <a:solidFill>
                  <a:srgbClr val="000001"/>
                </a:solidFill>
                <a:latin typeface="DM Sans"/>
                <a:ea typeface="DM Sans"/>
                <a:cs typeface="DM Sans"/>
                <a:sym typeface="DM Sans"/>
              </a:rPr>
              <a:t>Keep personal info private, unfollow accounts, set time limits, and check your settings.</a:t>
            </a:r>
          </a:p>
          <a:p>
            <a:pPr marL="604519" lvl="1" indent="-302260" algn="l">
              <a:lnSpc>
                <a:spcPts val="3499"/>
              </a:lnSpc>
              <a:buFont typeface="Arial"/>
              <a:buChar char="•"/>
            </a:pPr>
            <a:r>
              <a:rPr lang="en-US" sz="2799" b="1" dirty="0">
                <a:solidFill>
                  <a:srgbClr val="000001"/>
                </a:solidFill>
                <a:latin typeface="DM Sans Bold"/>
                <a:ea typeface="DM Sans Bold"/>
                <a:cs typeface="DM Sans Bold"/>
                <a:sym typeface="DM Sans Bold"/>
              </a:rPr>
              <a:t>Break Out of your Filter Bubble</a:t>
            </a:r>
            <a:r>
              <a:rPr lang="en-US" sz="2799" dirty="0">
                <a:solidFill>
                  <a:srgbClr val="000001"/>
                </a:solidFill>
                <a:latin typeface="DM Sans"/>
                <a:ea typeface="DM Sans"/>
                <a:cs typeface="DM Sans"/>
                <a:sym typeface="DM Sans"/>
              </a:rPr>
              <a:t>: Look for new views and check alternative sources of information.</a:t>
            </a:r>
          </a:p>
          <a:p>
            <a:pPr algn="l">
              <a:lnSpc>
                <a:spcPts val="3124"/>
              </a:lnSpc>
            </a:pPr>
            <a:endParaRPr lang="en-US" sz="2799" dirty="0">
              <a:solidFill>
                <a:srgbClr val="000001"/>
              </a:solidFill>
              <a:latin typeface="DM Sans"/>
              <a:ea typeface="DM Sans"/>
              <a:cs typeface="DM Sans"/>
              <a:sym typeface="DM Sans"/>
            </a:endParaRPr>
          </a:p>
          <a:p>
            <a:pPr algn="l">
              <a:lnSpc>
                <a:spcPts val="4000"/>
              </a:lnSpc>
            </a:pPr>
            <a:endParaRPr lang="en-US" sz="2799" dirty="0">
              <a:solidFill>
                <a:srgbClr val="000001"/>
              </a:solidFill>
              <a:latin typeface="DM Sans"/>
              <a:ea typeface="DM Sans"/>
              <a:cs typeface="DM Sans"/>
              <a:sym typeface="DM Sans"/>
            </a:endParaRPr>
          </a:p>
          <a:p>
            <a:pPr algn="l">
              <a:lnSpc>
                <a:spcPts val="4000"/>
              </a:lnSpc>
            </a:pPr>
            <a:endParaRPr lang="en-US" sz="2799" dirty="0">
              <a:solidFill>
                <a:srgbClr val="000001"/>
              </a:solidFill>
              <a:latin typeface="DM Sans"/>
              <a:ea typeface="DM Sans"/>
              <a:cs typeface="DM Sans"/>
              <a:sym typeface="DM Sans"/>
            </a:endParaRPr>
          </a:p>
          <a:p>
            <a:pPr algn="l">
              <a:lnSpc>
                <a:spcPts val="4000"/>
              </a:lnSpc>
            </a:pPr>
            <a:endParaRPr lang="en-US" sz="2799" dirty="0">
              <a:solidFill>
                <a:srgbClr val="000001"/>
              </a:solidFill>
              <a:latin typeface="DM Sans"/>
              <a:ea typeface="DM Sans"/>
              <a:cs typeface="DM Sans"/>
              <a:sym typeface="DM Sans"/>
            </a:endParaRPr>
          </a:p>
          <a:p>
            <a:pPr algn="l">
              <a:lnSpc>
                <a:spcPts val="4625"/>
              </a:lnSpc>
            </a:pPr>
            <a:endParaRPr lang="en-US" sz="2799" dirty="0">
              <a:solidFill>
                <a:srgbClr val="000001"/>
              </a:solidFill>
              <a:latin typeface="DM Sans"/>
              <a:ea typeface="DM Sans"/>
              <a:cs typeface="DM Sans"/>
              <a:sym typeface="DM Sans"/>
            </a:endParaRPr>
          </a:p>
          <a:p>
            <a:pPr algn="l">
              <a:lnSpc>
                <a:spcPts val="4625"/>
              </a:lnSpc>
            </a:pPr>
            <a:endParaRPr lang="en-US" sz="2799" dirty="0">
              <a:solidFill>
                <a:srgbClr val="000001"/>
              </a:solidFill>
              <a:latin typeface="DM Sans"/>
              <a:ea typeface="DM Sans"/>
              <a:cs typeface="DM Sans"/>
              <a:sym typeface="DM Sans"/>
            </a:endParaRPr>
          </a:p>
        </p:txBody>
      </p:sp>
      <p:grpSp>
        <p:nvGrpSpPr>
          <p:cNvPr id="4" name="Group 4"/>
          <p:cNvGrpSpPr/>
          <p:nvPr/>
        </p:nvGrpSpPr>
        <p:grpSpPr>
          <a:xfrm>
            <a:off x="11415418" y="2181800"/>
            <a:ext cx="6425827" cy="6282687"/>
            <a:chOff x="0" y="0"/>
            <a:chExt cx="6328410" cy="6187440"/>
          </a:xfrm>
        </p:grpSpPr>
        <p:sp>
          <p:nvSpPr>
            <p:cNvPr id="5" name="Freeform 5"/>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5443" r="-5443"/>
              </a:stretch>
            </a:blipFill>
          </p:spPr>
          <p:txBody>
            <a:bodyPr/>
            <a:lstStyle/>
            <a:p>
              <a:endParaRPr lang="en-US"/>
            </a:p>
          </p:txBody>
        </p:sp>
      </p:grpSp>
      <p:sp>
        <p:nvSpPr>
          <p:cNvPr id="6" name="TextBox 6"/>
          <p:cNvSpPr txBox="1"/>
          <p:nvPr/>
        </p:nvSpPr>
        <p:spPr>
          <a:xfrm>
            <a:off x="6654266" y="567693"/>
            <a:ext cx="10790543"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Managing Our Experience Online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23297" r="-23297"/>
              </a:stretch>
            </a:blipFill>
          </p:spPr>
          <p:txBody>
            <a:bodyPr/>
            <a:lstStyle/>
            <a:p>
              <a:endParaRPr lang="en-US"/>
            </a:p>
          </p:txBody>
        </p:sp>
      </p:grpSp>
      <p:sp>
        <p:nvSpPr>
          <p:cNvPr id="5" name="TextBox 5"/>
          <p:cNvSpPr txBox="1"/>
          <p:nvPr/>
        </p:nvSpPr>
        <p:spPr>
          <a:xfrm>
            <a:off x="1028700" y="2727509"/>
            <a:ext cx="8963467" cy="4197667"/>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Reflect:</a:t>
            </a:r>
          </a:p>
          <a:p>
            <a:pPr algn="l">
              <a:lnSpc>
                <a:spcPts val="4000"/>
              </a:lnSpc>
            </a:pPr>
            <a:endParaRPr lang="en-US" sz="3200" b="1">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a:solidFill>
                  <a:srgbClr val="000001"/>
                </a:solidFill>
                <a:latin typeface="DM Sans"/>
                <a:ea typeface="DM Sans"/>
                <a:cs typeface="DM Sans"/>
                <a:sym typeface="DM Sans"/>
              </a:rPr>
              <a:t>List 3 key takeaways you will use for navigating algorithms and influencers in your online world.</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6267361" y="348164"/>
            <a:ext cx="10768869" cy="240792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Safer Internet Day 2025</a:t>
            </a:r>
          </a:p>
          <a:p>
            <a:pPr algn="r">
              <a:lnSpc>
                <a:spcPts val="4480"/>
              </a:lnSpc>
            </a:pPr>
            <a:r>
              <a:rPr lang="en-US" sz="4000" b="1">
                <a:solidFill>
                  <a:srgbClr val="38B6FF"/>
                </a:solidFill>
                <a:latin typeface="DM Sans Bold"/>
                <a:ea typeface="DM Sans Bold"/>
                <a:cs typeface="DM Sans Bold"/>
                <a:sym typeface="DM Sans Bold"/>
              </a:rPr>
              <a:t>Prepare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Protect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Thrive</a:t>
            </a:r>
          </a:p>
          <a:p>
            <a:pPr algn="r">
              <a:lnSpc>
                <a:spcPts val="4480"/>
              </a:lnSpc>
            </a:pPr>
            <a:r>
              <a:rPr lang="en-US" sz="4000">
                <a:solidFill>
                  <a:srgbClr val="38B6FF"/>
                </a:solidFill>
                <a:latin typeface="DM Sans"/>
                <a:ea typeface="DM Sans"/>
                <a:cs typeface="DM Sans"/>
                <a:sym typeface="DM Sans"/>
              </a:rPr>
              <a:t>Navigating algorithms and influencers</a:t>
            </a:r>
          </a:p>
          <a:p>
            <a:pPr algn="ctr">
              <a:lnSpc>
                <a:spcPts val="4480"/>
              </a:lnSpc>
            </a:pPr>
            <a:endParaRPr lang="en-US" sz="4000">
              <a:solidFill>
                <a:srgbClr val="38B6FF"/>
              </a:solidFill>
              <a:latin typeface="DM Sans"/>
              <a:ea typeface="DM Sans"/>
              <a:cs typeface="DM Sans"/>
              <a:sym typeface="D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9353" r="-19353"/>
              </a:stretch>
            </a:blipFill>
          </p:spPr>
          <p:txBody>
            <a:bodyPr/>
            <a:lstStyle/>
            <a:p>
              <a:endParaRPr lang="en-US"/>
            </a:p>
          </p:txBody>
        </p:sp>
      </p:grpSp>
      <p:sp>
        <p:nvSpPr>
          <p:cNvPr id="5" name="TextBox 5"/>
          <p:cNvSpPr txBox="1"/>
          <p:nvPr/>
        </p:nvSpPr>
        <p:spPr>
          <a:xfrm>
            <a:off x="1028700" y="2727509"/>
            <a:ext cx="9744702" cy="57121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On Safer Internet Day, you have learned:</a:t>
            </a:r>
          </a:p>
          <a:p>
            <a:pPr algn="l">
              <a:lnSpc>
                <a:spcPts val="4000"/>
              </a:lnSpc>
            </a:pPr>
            <a:endParaRPr lang="en-US" sz="3200" b="1">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a:solidFill>
                  <a:srgbClr val="000001"/>
                </a:solidFill>
                <a:latin typeface="DM Sans"/>
                <a:ea typeface="DM Sans"/>
                <a:cs typeface="DM Sans"/>
                <a:sym typeface="DM Sans"/>
              </a:rPr>
              <a:t>The role and influence of social media influencers. </a:t>
            </a:r>
          </a:p>
          <a:p>
            <a:pPr marL="690890" lvl="1" indent="-345445" algn="l">
              <a:lnSpc>
                <a:spcPts val="4000"/>
              </a:lnSpc>
              <a:buFont typeface="Arial"/>
              <a:buChar char="•"/>
            </a:pPr>
            <a:r>
              <a:rPr lang="en-US" sz="3200">
                <a:solidFill>
                  <a:srgbClr val="000001"/>
                </a:solidFill>
                <a:latin typeface="DM Sans"/>
                <a:ea typeface="DM Sans"/>
                <a:cs typeface="DM Sans"/>
                <a:sym typeface="DM Sans"/>
              </a:rPr>
              <a:t>How algorithms shape our online experience. </a:t>
            </a:r>
          </a:p>
          <a:p>
            <a:pPr marL="690890" lvl="1" indent="-345445" algn="l">
              <a:lnSpc>
                <a:spcPts val="4000"/>
              </a:lnSpc>
              <a:buFont typeface="Arial"/>
              <a:buChar char="•"/>
            </a:pPr>
            <a:r>
              <a:rPr lang="en-US" sz="3200">
                <a:solidFill>
                  <a:srgbClr val="000001"/>
                </a:solidFill>
                <a:latin typeface="DM Sans"/>
                <a:ea typeface="DM Sans"/>
                <a:cs typeface="DM Sans"/>
                <a:sym typeface="DM Sans"/>
              </a:rPr>
              <a:t>Tips/strategies to manage your experience online and navigate the influences you may encounter online. </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6267361" y="348164"/>
            <a:ext cx="10768869" cy="240792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Safer Internet Day 2025</a:t>
            </a:r>
          </a:p>
          <a:p>
            <a:pPr algn="r">
              <a:lnSpc>
                <a:spcPts val="4480"/>
              </a:lnSpc>
            </a:pPr>
            <a:r>
              <a:rPr lang="en-US" sz="4000" b="1">
                <a:solidFill>
                  <a:srgbClr val="38B6FF"/>
                </a:solidFill>
                <a:latin typeface="DM Sans Bold"/>
                <a:ea typeface="DM Sans Bold"/>
                <a:cs typeface="DM Sans Bold"/>
                <a:sym typeface="DM Sans Bold"/>
              </a:rPr>
              <a:t>Prepare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Protect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Thrive</a:t>
            </a:r>
          </a:p>
          <a:p>
            <a:pPr algn="r">
              <a:lnSpc>
                <a:spcPts val="4480"/>
              </a:lnSpc>
            </a:pPr>
            <a:r>
              <a:rPr lang="en-US" sz="4000">
                <a:solidFill>
                  <a:srgbClr val="38B6FF"/>
                </a:solidFill>
                <a:latin typeface="DM Sans"/>
                <a:ea typeface="DM Sans"/>
                <a:cs typeface="DM Sans"/>
                <a:sym typeface="DM Sans"/>
              </a:rPr>
              <a:t>Navigating algorithms and influencers</a:t>
            </a:r>
          </a:p>
          <a:p>
            <a:pPr algn="ctr">
              <a:lnSpc>
                <a:spcPts val="4480"/>
              </a:lnSpc>
            </a:pPr>
            <a:endParaRPr lang="en-US" sz="4000">
              <a:solidFill>
                <a:srgbClr val="38B6FF"/>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368207"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3666375" y="643188"/>
            <a:ext cx="13592925" cy="1289685"/>
          </a:xfrm>
          <a:prstGeom prst="rect">
            <a:avLst/>
          </a:prstGeom>
        </p:spPr>
        <p:txBody>
          <a:bodyPr lIns="0" tIns="0" rIns="0" bIns="0" rtlCol="0" anchor="t">
            <a:spAutoFit/>
          </a:bodyPr>
          <a:lstStyle/>
          <a:p>
            <a:pPr algn="r">
              <a:lnSpc>
                <a:spcPts val="5050"/>
              </a:lnSpc>
            </a:pPr>
            <a:r>
              <a:rPr lang="en-US" sz="5000" b="1">
                <a:solidFill>
                  <a:srgbClr val="000001"/>
                </a:solidFill>
                <a:latin typeface="DM Sans Bold"/>
                <a:ea typeface="DM Sans Bold"/>
                <a:cs typeface="DM Sans Bold"/>
                <a:sym typeface="DM Sans Bold"/>
              </a:rPr>
              <a:t>What is Safer Internet Day?</a:t>
            </a:r>
          </a:p>
          <a:p>
            <a:pPr algn="r">
              <a:lnSpc>
                <a:spcPts val="1009"/>
              </a:lnSpc>
            </a:pPr>
            <a:endParaRPr lang="en-US" sz="5000" b="1">
              <a:solidFill>
                <a:srgbClr val="000001"/>
              </a:solidFill>
              <a:latin typeface="DM Sans Bold"/>
              <a:ea typeface="DM Sans Bold"/>
              <a:cs typeface="DM Sans Bold"/>
              <a:sym typeface="DM Sans Bold"/>
            </a:endParaRPr>
          </a:p>
          <a:p>
            <a:pPr algn="r">
              <a:lnSpc>
                <a:spcPts val="4040"/>
              </a:lnSpc>
            </a:pPr>
            <a:r>
              <a:rPr lang="en-US" sz="4000" b="1">
                <a:solidFill>
                  <a:srgbClr val="38B6FF"/>
                </a:solidFill>
                <a:latin typeface="DM Sans Bold"/>
                <a:ea typeface="DM Sans Bold"/>
                <a:cs typeface="DM Sans Bold"/>
                <a:sym typeface="DM Sans Bold"/>
              </a:rPr>
              <a:t>webwise.ie/saferinternetday</a:t>
            </a:r>
          </a:p>
        </p:txBody>
      </p:sp>
      <p:sp>
        <p:nvSpPr>
          <p:cNvPr id="4" name="TextBox 4"/>
          <p:cNvSpPr txBox="1"/>
          <p:nvPr/>
        </p:nvSpPr>
        <p:spPr>
          <a:xfrm>
            <a:off x="1028700" y="3599942"/>
            <a:ext cx="9154132" cy="4689857"/>
          </a:xfrm>
          <a:prstGeom prst="rect">
            <a:avLst/>
          </a:prstGeom>
        </p:spPr>
        <p:txBody>
          <a:bodyPr lIns="0" tIns="0" rIns="0" bIns="0" rtlCol="0" anchor="t">
            <a:spAutoFit/>
          </a:bodyPr>
          <a:lstStyle/>
          <a:p>
            <a:pPr marL="798838" lvl="1" indent="-399419" algn="l">
              <a:lnSpc>
                <a:spcPts val="3737"/>
              </a:lnSpc>
              <a:buFont typeface="Arial"/>
              <a:buChar char="•"/>
            </a:pPr>
            <a:r>
              <a:rPr lang="en-US" sz="3700" b="1">
                <a:solidFill>
                  <a:srgbClr val="000001"/>
                </a:solidFill>
                <a:latin typeface="DM Sans Bold"/>
                <a:ea typeface="DM Sans Bold"/>
                <a:cs typeface="DM Sans Bold"/>
                <a:sym typeface="DM Sans Bold"/>
              </a:rPr>
              <a:t>A day to create awareness of a better internet for ALL users​</a:t>
            </a:r>
          </a:p>
          <a:p>
            <a:pPr algn="l">
              <a:lnSpc>
                <a:spcPts val="3737"/>
              </a:lnSpc>
            </a:pPr>
            <a:r>
              <a:rPr lang="en-US" sz="3700" b="1">
                <a:solidFill>
                  <a:srgbClr val="000001"/>
                </a:solidFill>
                <a:latin typeface="DM Sans Bold"/>
                <a:ea typeface="DM Sans Bold"/>
                <a:cs typeface="DM Sans Bold"/>
                <a:sym typeface="DM Sans Bold"/>
              </a:rPr>
              <a:t>​</a:t>
            </a:r>
          </a:p>
          <a:p>
            <a:pPr marL="798838" lvl="1" indent="-399419" algn="l">
              <a:lnSpc>
                <a:spcPts val="3737"/>
              </a:lnSpc>
              <a:buFont typeface="Arial"/>
              <a:buChar char="•"/>
            </a:pPr>
            <a:r>
              <a:rPr lang="en-US" sz="3700">
                <a:solidFill>
                  <a:srgbClr val="000001"/>
                </a:solidFill>
                <a:latin typeface="DM Sans"/>
                <a:ea typeface="DM Sans"/>
                <a:cs typeface="DM Sans"/>
                <a:sym typeface="DM Sans"/>
              </a:rPr>
              <a:t>Safer Internet Day will be celebrated on</a:t>
            </a:r>
            <a:r>
              <a:rPr lang="en-US" sz="3700" b="1">
                <a:solidFill>
                  <a:srgbClr val="000001"/>
                </a:solidFill>
                <a:latin typeface="DM Sans Bold"/>
                <a:ea typeface="DM Sans Bold"/>
                <a:cs typeface="DM Sans Bold"/>
                <a:sym typeface="DM Sans Bold"/>
              </a:rPr>
              <a:t> Tuesday, February 11th 2025</a:t>
            </a:r>
          </a:p>
          <a:p>
            <a:pPr algn="l">
              <a:lnSpc>
                <a:spcPts val="3737"/>
              </a:lnSpc>
            </a:pPr>
            <a:r>
              <a:rPr lang="en-US" sz="3700" b="1">
                <a:solidFill>
                  <a:srgbClr val="000001"/>
                </a:solidFill>
                <a:latin typeface="DM Sans Bold"/>
                <a:ea typeface="DM Sans Bold"/>
                <a:cs typeface="DM Sans Bold"/>
                <a:sym typeface="DM Sans Bold"/>
              </a:rPr>
              <a:t>​</a:t>
            </a:r>
          </a:p>
          <a:p>
            <a:pPr marL="798838" lvl="1" indent="-399419" algn="l">
              <a:lnSpc>
                <a:spcPts val="3737"/>
              </a:lnSpc>
              <a:buFont typeface="Arial"/>
              <a:buChar char="•"/>
            </a:pPr>
            <a:r>
              <a:rPr lang="en-US" sz="3700" b="1">
                <a:solidFill>
                  <a:srgbClr val="000001"/>
                </a:solidFill>
                <a:latin typeface="DM Sans Bold"/>
                <a:ea typeface="DM Sans Bold"/>
                <a:cs typeface="DM Sans Bold"/>
                <a:sym typeface="DM Sans Bold"/>
              </a:rPr>
              <a:t>Over 200,000 young people celebrated Safer Internet Day in Ireland in 2024 </a:t>
            </a:r>
          </a:p>
          <a:p>
            <a:pPr algn="l">
              <a:lnSpc>
                <a:spcPts val="3737"/>
              </a:lnSpc>
            </a:pPr>
            <a:endParaRPr lang="en-US" sz="3700" b="1">
              <a:solidFill>
                <a:srgbClr val="000001"/>
              </a:solidFill>
              <a:latin typeface="DM Sans Bold"/>
              <a:ea typeface="DM Sans Bold"/>
              <a:cs typeface="DM Sans Bold"/>
              <a:sym typeface="DM Sans Bold"/>
            </a:endParaRPr>
          </a:p>
        </p:txBody>
      </p:sp>
      <p:grpSp>
        <p:nvGrpSpPr>
          <p:cNvPr id="5" name="Group 5"/>
          <p:cNvGrpSpPr/>
          <p:nvPr/>
        </p:nvGrpSpPr>
        <p:grpSpPr>
          <a:xfrm>
            <a:off x="10637989" y="3049173"/>
            <a:ext cx="6621311" cy="6473816"/>
            <a:chOff x="0" y="0"/>
            <a:chExt cx="6328410" cy="6187440"/>
          </a:xfrm>
        </p:grpSpPr>
        <p:sp>
          <p:nvSpPr>
            <p:cNvPr id="6" name="Freeform 6"/>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t="-33655" b="-48471"/>
              </a:stretch>
            </a:blipFill>
          </p:spPr>
          <p:txBody>
            <a:bodyPr/>
            <a:lstStyle/>
            <a:p>
              <a:endParaRPr lang="en-US"/>
            </a:p>
          </p:txBody>
        </p:sp>
      </p:grpSp>
      <p:sp>
        <p:nvSpPr>
          <p:cNvPr id="7" name="Freeform 7"/>
          <p:cNvSpPr/>
          <p:nvPr/>
        </p:nvSpPr>
        <p:spPr>
          <a:xfrm rot="-426989">
            <a:off x="15294098" y="2334895"/>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366042" y="1236444"/>
            <a:ext cx="5018267" cy="1109550"/>
          </a:xfrm>
          <a:custGeom>
            <a:avLst/>
            <a:gdLst/>
            <a:ahLst/>
            <a:cxnLst/>
            <a:rect l="l" t="t" r="r" b="b"/>
            <a:pathLst>
              <a:path w="5018267" h="1109550">
                <a:moveTo>
                  <a:pt x="0" y="0"/>
                </a:moveTo>
                <a:lnTo>
                  <a:pt x="5018266" y="0"/>
                </a:lnTo>
                <a:lnTo>
                  <a:pt x="5018266" y="1109549"/>
                </a:lnTo>
                <a:lnTo>
                  <a:pt x="0" y="1109549"/>
                </a:lnTo>
                <a:lnTo>
                  <a:pt x="0" y="0"/>
                </a:lnTo>
                <a:close/>
              </a:path>
            </a:pathLst>
          </a:custGeom>
          <a:blipFill>
            <a:blip r:embed="rId3"/>
            <a:stretch>
              <a:fillRect/>
            </a:stretch>
          </a:blipFill>
        </p:spPr>
        <p:txBody>
          <a:bodyPr/>
          <a:lstStyle/>
          <a:p>
            <a:endParaRPr lang="en-US"/>
          </a:p>
        </p:txBody>
      </p:sp>
      <p:sp>
        <p:nvSpPr>
          <p:cNvPr id="3" name="Freeform 3"/>
          <p:cNvSpPr/>
          <p:nvPr/>
        </p:nvSpPr>
        <p:spPr>
          <a:xfrm>
            <a:off x="14461879" y="9362818"/>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4"/>
            <a:stretch>
              <a:fillRect/>
            </a:stretch>
          </a:blipFill>
        </p:spPr>
        <p:txBody>
          <a:bodyPr/>
          <a:lstStyle/>
          <a:p>
            <a:endParaRPr lang="en-US"/>
          </a:p>
        </p:txBody>
      </p:sp>
      <p:sp>
        <p:nvSpPr>
          <p:cNvPr id="4" name="Freeform 4"/>
          <p:cNvSpPr/>
          <p:nvPr/>
        </p:nvSpPr>
        <p:spPr>
          <a:xfrm>
            <a:off x="11643524" y="9099396"/>
            <a:ext cx="2453002" cy="961275"/>
          </a:xfrm>
          <a:custGeom>
            <a:avLst/>
            <a:gdLst/>
            <a:ahLst/>
            <a:cxnLst/>
            <a:rect l="l" t="t" r="r" b="b"/>
            <a:pathLst>
              <a:path w="2453002" h="961275">
                <a:moveTo>
                  <a:pt x="0" y="0"/>
                </a:moveTo>
                <a:lnTo>
                  <a:pt x="2453002" y="0"/>
                </a:lnTo>
                <a:lnTo>
                  <a:pt x="2453002" y="961276"/>
                </a:lnTo>
                <a:lnTo>
                  <a:pt x="0" y="961276"/>
                </a:lnTo>
                <a:lnTo>
                  <a:pt x="0" y="0"/>
                </a:lnTo>
                <a:close/>
              </a:path>
            </a:pathLst>
          </a:custGeom>
          <a:blipFill>
            <a:blip r:embed="rId5"/>
            <a:stretch>
              <a:fillRect/>
            </a:stretch>
          </a:blipFill>
        </p:spPr>
        <p:txBody>
          <a:bodyPr/>
          <a:lstStyle/>
          <a:p>
            <a:endParaRPr lang="en-US"/>
          </a:p>
        </p:txBody>
      </p:sp>
      <p:sp>
        <p:nvSpPr>
          <p:cNvPr id="5" name="Freeform 5"/>
          <p:cNvSpPr/>
          <p:nvPr/>
        </p:nvSpPr>
        <p:spPr>
          <a:xfrm rot="10212504">
            <a:off x="8204412" y="4177568"/>
            <a:ext cx="1879176" cy="1931863"/>
          </a:xfrm>
          <a:custGeom>
            <a:avLst/>
            <a:gdLst/>
            <a:ahLst/>
            <a:cxnLst/>
            <a:rect l="l" t="t" r="r" b="b"/>
            <a:pathLst>
              <a:path w="1879176" h="1931863">
                <a:moveTo>
                  <a:pt x="0" y="0"/>
                </a:moveTo>
                <a:lnTo>
                  <a:pt x="1879176" y="0"/>
                </a:lnTo>
                <a:lnTo>
                  <a:pt x="1879176" y="1931864"/>
                </a:lnTo>
                <a:lnTo>
                  <a:pt x="0" y="1931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492815" y="5189372"/>
            <a:ext cx="7181972" cy="874895"/>
          </a:xfrm>
          <a:custGeom>
            <a:avLst/>
            <a:gdLst/>
            <a:ahLst/>
            <a:cxnLst/>
            <a:rect l="l" t="t" r="r" b="b"/>
            <a:pathLst>
              <a:path w="7181972" h="874895">
                <a:moveTo>
                  <a:pt x="7181972" y="0"/>
                </a:moveTo>
                <a:lnTo>
                  <a:pt x="0" y="0"/>
                </a:lnTo>
                <a:lnTo>
                  <a:pt x="0" y="874894"/>
                </a:lnTo>
                <a:lnTo>
                  <a:pt x="7181972" y="874894"/>
                </a:lnTo>
                <a:lnTo>
                  <a:pt x="718197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9144000" y="-913024"/>
            <a:ext cx="12389022" cy="12113047"/>
            <a:chOff x="0" y="0"/>
            <a:chExt cx="6328410" cy="6187440"/>
          </a:xfrm>
        </p:grpSpPr>
        <p:sp>
          <p:nvSpPr>
            <p:cNvPr id="8" name="Freeform 8"/>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10"/>
              <a:stretch>
                <a:fillRect l="-32971" r="-13624"/>
              </a:stretch>
            </a:blipFill>
          </p:spPr>
          <p:txBody>
            <a:bodyPr/>
            <a:lstStyle/>
            <a:p>
              <a:endParaRPr lang="en-US"/>
            </a:p>
          </p:txBody>
        </p:sp>
      </p:grpSp>
      <p:sp>
        <p:nvSpPr>
          <p:cNvPr id="9" name="Freeform 9"/>
          <p:cNvSpPr/>
          <p:nvPr/>
        </p:nvSpPr>
        <p:spPr>
          <a:xfrm>
            <a:off x="1028700" y="6740541"/>
            <a:ext cx="3227500" cy="1106571"/>
          </a:xfrm>
          <a:custGeom>
            <a:avLst/>
            <a:gdLst/>
            <a:ahLst/>
            <a:cxnLst/>
            <a:rect l="l" t="t" r="r" b="b"/>
            <a:pathLst>
              <a:path w="3227500" h="1106571">
                <a:moveTo>
                  <a:pt x="0" y="0"/>
                </a:moveTo>
                <a:lnTo>
                  <a:pt x="3227500" y="0"/>
                </a:lnTo>
                <a:lnTo>
                  <a:pt x="3227500" y="1106572"/>
                </a:lnTo>
                <a:lnTo>
                  <a:pt x="0" y="1106572"/>
                </a:lnTo>
                <a:lnTo>
                  <a:pt x="0" y="0"/>
                </a:lnTo>
                <a:close/>
              </a:path>
            </a:pathLst>
          </a:custGeom>
          <a:blipFill>
            <a:blip r:embed="rId11"/>
            <a:stretch>
              <a:fillRect/>
            </a:stretch>
          </a:blipFill>
          <a:ln w="38100" cap="sq">
            <a:solidFill>
              <a:srgbClr val="000000"/>
            </a:solidFill>
            <a:prstDash val="solid"/>
            <a:miter/>
          </a:ln>
        </p:spPr>
        <p:txBody>
          <a:bodyPr/>
          <a:lstStyle/>
          <a:p>
            <a:endParaRPr lang="en-US"/>
          </a:p>
        </p:txBody>
      </p:sp>
      <p:sp>
        <p:nvSpPr>
          <p:cNvPr id="10" name="TextBox 10"/>
          <p:cNvSpPr txBox="1"/>
          <p:nvPr/>
        </p:nvSpPr>
        <p:spPr>
          <a:xfrm>
            <a:off x="1028700" y="3127591"/>
            <a:ext cx="7692950" cy="1386712"/>
          </a:xfrm>
          <a:prstGeom prst="rect">
            <a:avLst/>
          </a:prstGeom>
        </p:spPr>
        <p:txBody>
          <a:bodyPr lIns="0" tIns="0" rIns="0" bIns="0" rtlCol="0" anchor="t">
            <a:spAutoFit/>
          </a:bodyPr>
          <a:lstStyle/>
          <a:p>
            <a:pPr algn="ctr">
              <a:lnSpc>
                <a:spcPts val="10200"/>
              </a:lnSpc>
            </a:pPr>
            <a:r>
              <a:rPr lang="en-US" sz="10099">
                <a:solidFill>
                  <a:srgbClr val="38B6FF"/>
                </a:solidFill>
                <a:latin typeface="Bobby Jones"/>
                <a:ea typeface="Bobby Jones"/>
                <a:cs typeface="Bobby Jones"/>
                <a:sym typeface="Bobby Jones"/>
              </a:rPr>
              <a:t>THANK YOU</a:t>
            </a:r>
          </a:p>
        </p:txBody>
      </p:sp>
      <p:sp>
        <p:nvSpPr>
          <p:cNvPr id="11" name="TextBox 11"/>
          <p:cNvSpPr txBox="1"/>
          <p:nvPr/>
        </p:nvSpPr>
        <p:spPr>
          <a:xfrm>
            <a:off x="492815" y="5257249"/>
            <a:ext cx="7692950" cy="662940"/>
          </a:xfrm>
          <a:prstGeom prst="rect">
            <a:avLst/>
          </a:prstGeom>
        </p:spPr>
        <p:txBody>
          <a:bodyPr lIns="0" tIns="0" rIns="0" bIns="0" rtlCol="0" anchor="t">
            <a:spAutoFit/>
          </a:bodyPr>
          <a:lstStyle/>
          <a:p>
            <a:pPr algn="ctr">
              <a:lnSpc>
                <a:spcPts val="5459"/>
              </a:lnSpc>
            </a:pPr>
            <a:r>
              <a:rPr lang="en-US" sz="3899" b="1">
                <a:solidFill>
                  <a:srgbClr val="FDFDFD"/>
                </a:solidFill>
                <a:latin typeface="Canva Sans Bold"/>
                <a:ea typeface="Canva Sans Bold"/>
                <a:cs typeface="Canva Sans Bold"/>
                <a:sym typeface="Canva Sans Bold"/>
              </a:rPr>
              <a:t>internetsafety@oide.ie</a:t>
            </a:r>
          </a:p>
        </p:txBody>
      </p:sp>
      <p:sp>
        <p:nvSpPr>
          <p:cNvPr id="12" name="TextBox 12"/>
          <p:cNvSpPr txBox="1"/>
          <p:nvPr/>
        </p:nvSpPr>
        <p:spPr>
          <a:xfrm>
            <a:off x="492815" y="8159116"/>
            <a:ext cx="10387970" cy="1842134"/>
          </a:xfrm>
          <a:prstGeom prst="rect">
            <a:avLst/>
          </a:prstGeom>
        </p:spPr>
        <p:txBody>
          <a:bodyPr lIns="0" tIns="0" rIns="0" bIns="0" rtlCol="0" anchor="t">
            <a:spAutoFit/>
          </a:bodyPr>
          <a:lstStyle/>
          <a:p>
            <a:pPr algn="ctr">
              <a:lnSpc>
                <a:spcPts val="2940"/>
              </a:lnSpc>
            </a:pPr>
            <a:r>
              <a:rPr lang="en-US" sz="2100" b="1">
                <a:solidFill>
                  <a:srgbClr val="FFFFFF"/>
                </a:solidFill>
                <a:latin typeface="Canva Sans Bold"/>
                <a:ea typeface="Canva Sans Bold"/>
                <a:cs typeface="Canva Sans Bold"/>
                <a:sym typeface="Canva Sans Bold"/>
              </a:rPr>
              <a:t>This work is made available under the terms of the Creative Commons Attribution Share Alike 3.0 Licence </a:t>
            </a:r>
            <a:r>
              <a:rPr lang="en-US" sz="2100" b="1" u="sng">
                <a:solidFill>
                  <a:srgbClr val="FFFFFF"/>
                </a:solidFill>
                <a:latin typeface="Canva Sans Bold"/>
                <a:ea typeface="Canva Sans Bold"/>
                <a:cs typeface="Canva Sans Bold"/>
                <a:sym typeface="Canva Sans Bold"/>
                <a:hlinkClick r:id="rId12" tooltip="http://creativecommons.org/licenses/by-sa/3.0/ie/"/>
              </a:rPr>
              <a:t>http://creativecommons.org/licenses/by-sa/3.0/ie/</a:t>
            </a:r>
            <a:r>
              <a:rPr lang="en-US" sz="2100" b="1">
                <a:solidFill>
                  <a:srgbClr val="FFFFFF"/>
                </a:solidFill>
                <a:latin typeface="Canva Sans Bold"/>
                <a:ea typeface="Canva Sans Bold"/>
                <a:cs typeface="Canva Sans Bold"/>
                <a:sym typeface="Canva Sans Bold"/>
              </a:rPr>
              <a:t>. You may use and re-use this material (not including images and logos) free of charge in any format or medium, under the terms of the Creative Commons Attribution Share Alike Licence.​</a:t>
            </a:r>
          </a:p>
        </p:txBody>
      </p:sp>
      <p:sp>
        <p:nvSpPr>
          <p:cNvPr id="13" name="TextBox 13"/>
          <p:cNvSpPr txBox="1"/>
          <p:nvPr/>
        </p:nvSpPr>
        <p:spPr>
          <a:xfrm>
            <a:off x="4875175" y="7007627"/>
            <a:ext cx="3979962" cy="580390"/>
          </a:xfrm>
          <a:prstGeom prst="rect">
            <a:avLst/>
          </a:prstGeom>
        </p:spPr>
        <p:txBody>
          <a:bodyPr lIns="0" tIns="0" rIns="0" bIns="0" rtlCol="0" anchor="t">
            <a:spAutoFit/>
          </a:bodyPr>
          <a:lstStyle/>
          <a:p>
            <a:pPr algn="ctr">
              <a:lnSpc>
                <a:spcPts val="4759"/>
              </a:lnSpc>
            </a:pPr>
            <a:r>
              <a:rPr lang="en-US" sz="3399">
                <a:solidFill>
                  <a:srgbClr val="FDFDFD"/>
                </a:solidFill>
                <a:latin typeface="Canva Sans"/>
                <a:ea typeface="Canva Sans"/>
                <a:cs typeface="Canva Sans"/>
                <a:sym typeface="Canva Sans"/>
              </a:rPr>
              <a:t>© Webwise_Ireland​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633" r="-28962"/>
              </a:stretch>
            </a:blipFill>
          </p:spPr>
          <p:txBody>
            <a:bodyPr/>
            <a:lstStyle/>
            <a:p>
              <a:endParaRPr lang="en-US"/>
            </a:p>
          </p:txBody>
        </p:sp>
      </p:grpSp>
      <p:sp>
        <p:nvSpPr>
          <p:cNvPr id="5" name="TextBox 5"/>
          <p:cNvSpPr txBox="1"/>
          <p:nvPr/>
        </p:nvSpPr>
        <p:spPr>
          <a:xfrm>
            <a:off x="1028700" y="2727509"/>
            <a:ext cx="9990282" cy="6216967"/>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On Safer Internet Day, let’s take time to:</a:t>
            </a:r>
          </a:p>
          <a:p>
            <a:pPr algn="l">
              <a:lnSpc>
                <a:spcPts val="4000"/>
              </a:lnSpc>
            </a:pPr>
            <a:endParaRPr lang="en-US" sz="3200" b="1">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a:solidFill>
                  <a:srgbClr val="000001"/>
                </a:solidFill>
                <a:latin typeface="DM Sans"/>
                <a:ea typeface="DM Sans"/>
                <a:cs typeface="DM Sans"/>
                <a:sym typeface="DM Sans"/>
              </a:rPr>
              <a:t>Reflect on the role and influence of social media influencers. </a:t>
            </a:r>
          </a:p>
          <a:p>
            <a:pPr marL="690890" lvl="1" indent="-345445" algn="l">
              <a:lnSpc>
                <a:spcPts val="4000"/>
              </a:lnSpc>
              <a:buFont typeface="Arial"/>
              <a:buChar char="•"/>
            </a:pPr>
            <a:r>
              <a:rPr lang="en-US" sz="3200">
                <a:solidFill>
                  <a:srgbClr val="000001"/>
                </a:solidFill>
                <a:latin typeface="DM Sans"/>
                <a:ea typeface="DM Sans"/>
                <a:cs typeface="DM Sans"/>
                <a:sym typeface="DM Sans"/>
              </a:rPr>
              <a:t>Understand how algorithms shape our online experience. </a:t>
            </a:r>
          </a:p>
          <a:p>
            <a:pPr marL="690890" lvl="1" indent="-345445" algn="l">
              <a:lnSpc>
                <a:spcPts val="4000"/>
              </a:lnSpc>
              <a:buFont typeface="Arial"/>
              <a:buChar char="•"/>
            </a:pPr>
            <a:r>
              <a:rPr lang="en-US" sz="3200">
                <a:solidFill>
                  <a:srgbClr val="000001"/>
                </a:solidFill>
                <a:latin typeface="DM Sans"/>
                <a:ea typeface="DM Sans"/>
                <a:cs typeface="DM Sans"/>
                <a:sym typeface="DM Sans"/>
              </a:rPr>
              <a:t>Develop strategies to manage your experience online and navigate the opportunities and challenges of these powerful influences. </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6267361" y="348164"/>
            <a:ext cx="10768869" cy="240792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Safer Internet Day 2025</a:t>
            </a:r>
          </a:p>
          <a:p>
            <a:pPr algn="r">
              <a:lnSpc>
                <a:spcPts val="4480"/>
              </a:lnSpc>
            </a:pPr>
            <a:r>
              <a:rPr lang="en-US" sz="4000" b="1">
                <a:solidFill>
                  <a:srgbClr val="38B6FF"/>
                </a:solidFill>
                <a:latin typeface="DM Sans Bold"/>
                <a:ea typeface="DM Sans Bold"/>
                <a:cs typeface="DM Sans Bold"/>
                <a:sym typeface="DM Sans Bold"/>
              </a:rPr>
              <a:t>Prepare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Protect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Thrive</a:t>
            </a:r>
          </a:p>
          <a:p>
            <a:pPr algn="r">
              <a:lnSpc>
                <a:spcPts val="4480"/>
              </a:lnSpc>
            </a:pPr>
            <a:r>
              <a:rPr lang="en-US" sz="4000">
                <a:solidFill>
                  <a:srgbClr val="38B6FF"/>
                </a:solidFill>
                <a:latin typeface="DM Sans"/>
                <a:ea typeface="DM Sans"/>
                <a:cs typeface="DM Sans"/>
                <a:sym typeface="DM Sans"/>
              </a:rPr>
              <a:t>Navigating algorithms and influencers</a:t>
            </a:r>
          </a:p>
          <a:p>
            <a:pPr algn="ctr">
              <a:lnSpc>
                <a:spcPts val="4480"/>
              </a:lnSpc>
            </a:pPr>
            <a:endParaRPr lang="en-US" sz="4000">
              <a:solidFill>
                <a:srgbClr val="38B6FF"/>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2413638"/>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377" r="-25468"/>
              </a:stretch>
            </a:blipFill>
          </p:spPr>
          <p:txBody>
            <a:bodyPr/>
            <a:lstStyle/>
            <a:p>
              <a:endParaRPr lang="en-US"/>
            </a:p>
          </p:txBody>
        </p:sp>
      </p:grpSp>
      <p:sp>
        <p:nvSpPr>
          <p:cNvPr id="5" name="TextBox 5"/>
          <p:cNvSpPr txBox="1"/>
          <p:nvPr/>
        </p:nvSpPr>
        <p:spPr>
          <a:xfrm>
            <a:off x="1028700" y="2385063"/>
            <a:ext cx="9990282" cy="6645592"/>
          </a:xfrm>
          <a:prstGeom prst="rect">
            <a:avLst/>
          </a:prstGeom>
        </p:spPr>
        <p:txBody>
          <a:bodyPr lIns="0" tIns="0" rIns="0" bIns="0" rtlCol="0" anchor="t">
            <a:spAutoFit/>
          </a:bodyPr>
          <a:lstStyle/>
          <a:p>
            <a:pPr algn="l">
              <a:lnSpc>
                <a:spcPts val="4000"/>
              </a:lnSpc>
            </a:pPr>
            <a:r>
              <a:rPr lang="en-US" sz="3200">
                <a:solidFill>
                  <a:srgbClr val="000001"/>
                </a:solidFill>
                <a:latin typeface="DM Sans"/>
                <a:ea typeface="DM Sans"/>
                <a:cs typeface="DM Sans"/>
                <a:sym typeface="DM Sans"/>
              </a:rPr>
              <a:t>We are influenced by many people online, including influencers, sportspeople, celebrities, and friends. These influences can shape our opinions, behaviours, and even our self-esteem. </a:t>
            </a:r>
          </a:p>
          <a:p>
            <a:pPr algn="l">
              <a:lnSpc>
                <a:spcPts val="4000"/>
              </a:lnSpc>
            </a:pPr>
            <a:endParaRPr lang="en-US" sz="3200">
              <a:solidFill>
                <a:srgbClr val="000001"/>
              </a:solidFill>
              <a:latin typeface="DM Sans"/>
              <a:ea typeface="DM Sans"/>
              <a:cs typeface="DM Sans"/>
              <a:sym typeface="DM Sans"/>
            </a:endParaRPr>
          </a:p>
          <a:p>
            <a:pPr algn="l">
              <a:lnSpc>
                <a:spcPts val="4000"/>
              </a:lnSpc>
            </a:pPr>
            <a:r>
              <a:rPr lang="en-US" sz="3200" b="1">
                <a:solidFill>
                  <a:srgbClr val="000001"/>
                </a:solidFill>
                <a:latin typeface="DM Sans Bold"/>
                <a:ea typeface="DM Sans Bold"/>
                <a:cs typeface="DM Sans Bold"/>
                <a:sym typeface="DM Sans Bold"/>
              </a:rPr>
              <a:t>Let’s Discuss:</a:t>
            </a:r>
          </a:p>
          <a:p>
            <a:pPr marL="690890" lvl="1" indent="-345445" algn="l">
              <a:lnSpc>
                <a:spcPts val="4000"/>
              </a:lnSpc>
              <a:buAutoNum type="arabicPeriod"/>
            </a:pPr>
            <a:r>
              <a:rPr lang="en-US" sz="3200">
                <a:solidFill>
                  <a:srgbClr val="000001"/>
                </a:solidFill>
                <a:latin typeface="DM Sans"/>
                <a:ea typeface="DM Sans"/>
                <a:cs typeface="DM Sans"/>
                <a:sym typeface="DM Sans"/>
              </a:rPr>
              <a:t>Who are some influencers you follow or know about? </a:t>
            </a:r>
          </a:p>
          <a:p>
            <a:pPr marL="690890" lvl="1" indent="-345445" algn="l">
              <a:lnSpc>
                <a:spcPts val="4000"/>
              </a:lnSpc>
              <a:buAutoNum type="arabicPeriod"/>
            </a:pPr>
            <a:r>
              <a:rPr lang="en-US" sz="3200">
                <a:solidFill>
                  <a:srgbClr val="000001"/>
                </a:solidFill>
                <a:latin typeface="DM Sans"/>
                <a:ea typeface="DM Sans"/>
                <a:cs typeface="DM Sans"/>
                <a:sym typeface="DM Sans"/>
              </a:rPr>
              <a:t>Why do you like to follow them?</a:t>
            </a:r>
          </a:p>
          <a:p>
            <a:pPr marL="690890" lvl="1" indent="-345445" algn="l">
              <a:lnSpc>
                <a:spcPts val="4000"/>
              </a:lnSpc>
              <a:buAutoNum type="arabicPeriod"/>
            </a:pPr>
            <a:r>
              <a:rPr lang="en-US" sz="3200">
                <a:solidFill>
                  <a:srgbClr val="000001"/>
                </a:solidFill>
                <a:latin typeface="DM Sans"/>
                <a:ea typeface="DM Sans"/>
                <a:cs typeface="DM Sans"/>
                <a:sym typeface="DM Sans"/>
              </a:rPr>
              <a:t>Do any of these people influence you in any way? E.g., influence how you act, feel or think? </a:t>
            </a:r>
          </a:p>
          <a:p>
            <a:pPr marL="690890" lvl="1" indent="-345445" algn="l">
              <a:lnSpc>
                <a:spcPts val="4000"/>
              </a:lnSpc>
              <a:buAutoNum type="arabicPeriod"/>
            </a:pPr>
            <a:r>
              <a:rPr lang="en-US" sz="3200">
                <a:solidFill>
                  <a:srgbClr val="000001"/>
                </a:solidFill>
                <a:latin typeface="DM Sans"/>
                <a:ea typeface="DM Sans"/>
                <a:cs typeface="DM Sans"/>
                <a:sym typeface="DM Sans"/>
              </a:rPr>
              <a:t>What are the positive impacts of this? </a:t>
            </a: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7307409" y="567693"/>
            <a:ext cx="10137400" cy="184594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Who influences me?</a:t>
            </a:r>
          </a:p>
          <a:p>
            <a:pPr algn="ctr">
              <a:lnSpc>
                <a:spcPts val="4480"/>
              </a:lnSpc>
            </a:pPr>
            <a:endParaRPr lang="en-US" sz="5000" b="1">
              <a:solidFill>
                <a:srgbClr val="000001"/>
              </a:solidFill>
              <a:latin typeface="DM Sans Bold"/>
              <a:ea typeface="DM Sans Bold"/>
              <a:cs typeface="DM Sans Bold"/>
              <a:sym typeface="DM Sans Bold"/>
            </a:endParaRPr>
          </a:p>
          <a:p>
            <a:pPr algn="ctr">
              <a:lnSpc>
                <a:spcPts val="4480"/>
              </a:lnSpc>
            </a:pPr>
            <a:endParaRPr lang="en-US" sz="5000" b="1">
              <a:solidFill>
                <a:srgbClr val="000001"/>
              </a:solidFill>
              <a:latin typeface="DM Sans Bold"/>
              <a:ea typeface="DM Sans Bold"/>
              <a:cs typeface="DM Sans Bold"/>
              <a:sym typeface="DM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630793"/>
            <a:ext cx="9716243" cy="6216967"/>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Debate:</a:t>
            </a:r>
          </a:p>
          <a:p>
            <a:pPr algn="l">
              <a:lnSpc>
                <a:spcPts val="4000"/>
              </a:lnSpc>
            </a:pPr>
            <a:endParaRPr lang="en-US" sz="3200" b="1">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a:solidFill>
                  <a:srgbClr val="000001"/>
                </a:solidFill>
                <a:latin typeface="DM Sans"/>
                <a:ea typeface="DM Sans"/>
                <a:cs typeface="DM Sans"/>
                <a:sym typeface="DM Sans"/>
              </a:rPr>
              <a:t>I trust influencers' opinions on a product more than advertisements from companies.  </a:t>
            </a:r>
          </a:p>
          <a:p>
            <a:pPr marL="690890" lvl="1" indent="-345445" algn="l">
              <a:lnSpc>
                <a:spcPts val="4000"/>
              </a:lnSpc>
              <a:buFont typeface="Arial"/>
              <a:buChar char="•"/>
            </a:pPr>
            <a:r>
              <a:rPr lang="en-US" sz="3200">
                <a:solidFill>
                  <a:srgbClr val="000001"/>
                </a:solidFill>
                <a:latin typeface="DM Sans"/>
                <a:ea typeface="DM Sans"/>
                <a:cs typeface="DM Sans"/>
                <a:sym typeface="DM Sans"/>
              </a:rPr>
              <a:t>I follow influencers because they are relatable to me. </a:t>
            </a:r>
          </a:p>
          <a:p>
            <a:pPr marL="690890" lvl="1" indent="-345445" algn="l">
              <a:lnSpc>
                <a:spcPts val="4000"/>
              </a:lnSpc>
              <a:buFont typeface="Arial"/>
              <a:buChar char="•"/>
            </a:pPr>
            <a:r>
              <a:rPr lang="en-US" sz="3200">
                <a:solidFill>
                  <a:srgbClr val="000001"/>
                </a:solidFill>
                <a:latin typeface="DM Sans"/>
                <a:ea typeface="DM Sans"/>
                <a:cs typeface="DM Sans"/>
                <a:sym typeface="DM Sans"/>
              </a:rPr>
              <a:t>Seeing influencers with perfect lives makes me feel pressured to be like them. </a:t>
            </a: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4" name="TextBox 4"/>
          <p:cNvSpPr txBox="1"/>
          <p:nvPr/>
        </p:nvSpPr>
        <p:spPr>
          <a:xfrm>
            <a:off x="7307409" y="706187"/>
            <a:ext cx="10137400"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Under the Influence?</a:t>
            </a:r>
          </a:p>
        </p:txBody>
      </p:sp>
      <p:grpSp>
        <p:nvGrpSpPr>
          <p:cNvPr id="5" name="Group 5"/>
          <p:cNvGrpSpPr/>
          <p:nvPr/>
        </p:nvGrpSpPr>
        <p:grpSpPr>
          <a:xfrm>
            <a:off x="11775252" y="2404246"/>
            <a:ext cx="5996848" cy="6193812"/>
            <a:chOff x="0" y="0"/>
            <a:chExt cx="6148070" cy="6350000"/>
          </a:xfrm>
        </p:grpSpPr>
        <p:sp>
          <p:nvSpPr>
            <p:cNvPr id="6" name="Freeform 6"/>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4"/>
              <a:stretch>
                <a:fillRect l="-27448" r="-27448"/>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135232" y="2031683"/>
            <a:ext cx="9990282" cy="77314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Examine:</a:t>
            </a:r>
          </a:p>
          <a:p>
            <a:pPr algn="l">
              <a:lnSpc>
                <a:spcPts val="4000"/>
              </a:lnSpc>
            </a:pPr>
            <a:r>
              <a:rPr lang="en-US" sz="3200">
                <a:solidFill>
                  <a:srgbClr val="000001"/>
                </a:solidFill>
                <a:latin typeface="DM Sans"/>
                <a:ea typeface="DM Sans"/>
                <a:cs typeface="DM Sans"/>
                <a:sym typeface="DM Sans"/>
              </a:rPr>
              <a:t>What is the difference between these 2 posts:</a:t>
            </a: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grpSp>
        <p:nvGrpSpPr>
          <p:cNvPr id="4" name="Group 4"/>
          <p:cNvGrpSpPr>
            <a:grpSpLocks noChangeAspect="1"/>
          </p:cNvGrpSpPr>
          <p:nvPr/>
        </p:nvGrpSpPr>
        <p:grpSpPr>
          <a:xfrm>
            <a:off x="10360824" y="3423589"/>
            <a:ext cx="3423146" cy="6525198"/>
            <a:chOff x="0" y="0"/>
            <a:chExt cx="8624570" cy="16440150"/>
          </a:xfrm>
        </p:grpSpPr>
        <p:sp>
          <p:nvSpPr>
            <p:cNvPr id="5" name="Freeform 5"/>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4"/>
              <a:stretch>
                <a:fillRect t="-24106" b="-24106"/>
              </a:stretch>
            </a:blipFill>
          </p:spPr>
          <p:txBody>
            <a:bodyPr/>
            <a:lstStyle/>
            <a:p>
              <a:endParaRPr lang="en-US"/>
            </a:p>
          </p:txBody>
        </p:sp>
        <p:sp>
          <p:nvSpPr>
            <p:cNvPr id="6" name="Freeform 6"/>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grpSp>
        <p:nvGrpSpPr>
          <p:cNvPr id="7" name="Group 7"/>
          <p:cNvGrpSpPr>
            <a:grpSpLocks noChangeAspect="1"/>
          </p:cNvGrpSpPr>
          <p:nvPr/>
        </p:nvGrpSpPr>
        <p:grpSpPr>
          <a:xfrm>
            <a:off x="2976629" y="3423589"/>
            <a:ext cx="3423146" cy="6525198"/>
            <a:chOff x="0" y="0"/>
            <a:chExt cx="8624570" cy="16440150"/>
          </a:xfrm>
        </p:grpSpPr>
        <p:sp>
          <p:nvSpPr>
            <p:cNvPr id="8" name="Freeform 8"/>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5"/>
              <a:stretch>
                <a:fillRect l="-12809" r="-12809"/>
              </a:stretch>
            </a:blipFill>
          </p:spPr>
          <p:txBody>
            <a:bodyPr/>
            <a:lstStyle/>
            <a:p>
              <a:endParaRPr lang="en-US"/>
            </a:p>
          </p:txBody>
        </p:sp>
        <p:sp>
          <p:nvSpPr>
            <p:cNvPr id="9" name="Freeform 9"/>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sp>
        <p:nvSpPr>
          <p:cNvPr id="10" name="TextBox 10"/>
          <p:cNvSpPr txBox="1"/>
          <p:nvPr/>
        </p:nvSpPr>
        <p:spPr>
          <a:xfrm>
            <a:off x="5887688" y="567693"/>
            <a:ext cx="11557121" cy="1431925"/>
          </a:xfrm>
          <a:prstGeom prst="rect">
            <a:avLst/>
          </a:prstGeom>
        </p:spPr>
        <p:txBody>
          <a:bodyPr lIns="0" tIns="0" rIns="0" bIns="0" rtlCol="0" anchor="t">
            <a:spAutoFit/>
          </a:bodyPr>
          <a:lstStyle/>
          <a:p>
            <a:pPr algn="r">
              <a:lnSpc>
                <a:spcPts val="5600"/>
              </a:lnSpc>
            </a:pPr>
            <a:r>
              <a:rPr lang="en-US" sz="5000" b="1">
                <a:solidFill>
                  <a:srgbClr val="000000"/>
                </a:solidFill>
                <a:latin typeface="DM Sans Bold"/>
                <a:ea typeface="DM Sans Bold"/>
                <a:cs typeface="DM Sans Bold"/>
                <a:sym typeface="DM Sans Bold"/>
              </a:rPr>
              <a:t>Why Do Influencers Create Content?</a:t>
            </a:r>
          </a:p>
          <a:p>
            <a:pPr algn="r">
              <a:lnSpc>
                <a:spcPts val="5600"/>
              </a:lnSpc>
            </a:pPr>
            <a:r>
              <a:rPr lang="en-US" sz="5000" b="1">
                <a:solidFill>
                  <a:srgbClr val="38B6FF"/>
                </a:solidFill>
                <a:latin typeface="DM Sans Bold"/>
                <a:ea typeface="DM Sans Bold"/>
                <a:cs typeface="DM Sans Bold"/>
                <a:sym typeface="DM Sans Bold"/>
              </a:rPr>
              <a:t>Genuine or Sponsored?</a:t>
            </a:r>
          </a:p>
        </p:txBody>
      </p:sp>
      <p:sp>
        <p:nvSpPr>
          <p:cNvPr id="11" name="TextBox 11"/>
          <p:cNvSpPr txBox="1"/>
          <p:nvPr/>
        </p:nvSpPr>
        <p:spPr>
          <a:xfrm>
            <a:off x="3141585" y="9095358"/>
            <a:ext cx="2746103" cy="523875"/>
          </a:xfrm>
          <a:prstGeom prst="rect">
            <a:avLst/>
          </a:prstGeom>
        </p:spPr>
        <p:txBody>
          <a:bodyPr lIns="0" tIns="0" rIns="0" bIns="0" rtlCol="0" anchor="t">
            <a:spAutoFit/>
          </a:bodyPr>
          <a:lstStyle/>
          <a:p>
            <a:pPr algn="ctr">
              <a:lnSpc>
                <a:spcPts val="2100"/>
              </a:lnSpc>
            </a:pPr>
            <a:r>
              <a:rPr lang="en-US" sz="1500" b="1">
                <a:solidFill>
                  <a:srgbClr val="000000"/>
                </a:solidFill>
                <a:latin typeface="Canva Sans Bold"/>
                <a:ea typeface="Canva Sans Bold"/>
                <a:cs typeface="Canva Sans Bold"/>
                <a:sym typeface="Canva Sans Bold"/>
              </a:rPr>
              <a:t>Take me back to Dubai!! @visit.dubai #gifted SP</a:t>
            </a:r>
          </a:p>
        </p:txBody>
      </p:sp>
      <p:sp>
        <p:nvSpPr>
          <p:cNvPr id="12" name="TextBox 12"/>
          <p:cNvSpPr txBox="1"/>
          <p:nvPr/>
        </p:nvSpPr>
        <p:spPr>
          <a:xfrm>
            <a:off x="10699345" y="8981058"/>
            <a:ext cx="2746103" cy="257175"/>
          </a:xfrm>
          <a:prstGeom prst="rect">
            <a:avLst/>
          </a:prstGeom>
        </p:spPr>
        <p:txBody>
          <a:bodyPr lIns="0" tIns="0" rIns="0" bIns="0" rtlCol="0" anchor="t">
            <a:spAutoFit/>
          </a:bodyPr>
          <a:lstStyle/>
          <a:p>
            <a:pPr algn="l">
              <a:lnSpc>
                <a:spcPts val="2100"/>
              </a:lnSpc>
            </a:pPr>
            <a:r>
              <a:rPr lang="en-US" sz="1500" b="1">
                <a:solidFill>
                  <a:srgbClr val="000000"/>
                </a:solidFill>
                <a:latin typeface="Canva Sans Bold"/>
                <a:ea typeface="Canva Sans Bold"/>
                <a:cs typeface="Canva Sans Bold"/>
                <a:sym typeface="Canva Sans Bold"/>
              </a:rPr>
              <a:t>With the gals #BFFS</a:t>
            </a:r>
          </a:p>
        </p:txBody>
      </p:sp>
      <p:pic>
        <p:nvPicPr>
          <p:cNvPr id="14" name="Picture 13" descr="A screenshot of a social media post&#10;&#10;Description automatically generated">
            <a:extLst>
              <a:ext uri="{FF2B5EF4-FFF2-40B4-BE49-F238E27FC236}">
                <a16:creationId xmlns:a16="http://schemas.microsoft.com/office/drawing/2014/main" id="{C56AEF14-D310-A07C-CDE2-0C3A45368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49700"/>
            <a:ext cx="17754600" cy="100306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227898"/>
            <a:ext cx="10750873" cy="7241470"/>
          </a:xfrm>
          <a:prstGeom prst="rect">
            <a:avLst/>
          </a:prstGeom>
        </p:spPr>
        <p:txBody>
          <a:bodyPr lIns="0" tIns="0" rIns="0" bIns="0" rtlCol="0" anchor="t">
            <a:spAutoFit/>
          </a:bodyPr>
          <a:lstStyle/>
          <a:p>
            <a:pPr algn="l">
              <a:lnSpc>
                <a:spcPts val="3250"/>
              </a:lnSpc>
            </a:pPr>
            <a:r>
              <a:rPr lang="en-US" sz="2600" b="1" dirty="0">
                <a:solidFill>
                  <a:srgbClr val="000001"/>
                </a:solidFill>
                <a:latin typeface="DM Sans Bold"/>
                <a:ea typeface="DM Sans Bold"/>
                <a:cs typeface="DM Sans Bold"/>
                <a:sym typeface="DM Sans Bold"/>
              </a:rPr>
              <a:t>Rules for Influencers when advertising from the Advertising Standards Authority:</a:t>
            </a:r>
          </a:p>
          <a:p>
            <a:pPr algn="l">
              <a:lnSpc>
                <a:spcPts val="3250"/>
              </a:lnSpc>
            </a:pPr>
            <a:endParaRPr lang="en-US" sz="2600" b="1" dirty="0">
              <a:solidFill>
                <a:srgbClr val="000001"/>
              </a:solidFill>
              <a:latin typeface="DM Sans Bold"/>
              <a:ea typeface="DM Sans Bold"/>
              <a:cs typeface="DM Sans Bold"/>
              <a:sym typeface="DM Sans Bold"/>
            </a:endParaRPr>
          </a:p>
          <a:p>
            <a:pPr marL="561353" lvl="1" indent="-280677" algn="l">
              <a:lnSpc>
                <a:spcPts val="3250"/>
              </a:lnSpc>
              <a:buAutoNum type="arabicPeriod"/>
            </a:pPr>
            <a:r>
              <a:rPr lang="en-US" sz="2600" b="1" dirty="0">
                <a:solidFill>
                  <a:srgbClr val="000001"/>
                </a:solidFill>
                <a:latin typeface="DM Sans Bold"/>
                <a:ea typeface="DM Sans Bold"/>
                <a:cs typeface="DM Sans Bold"/>
                <a:sym typeface="DM Sans Bold"/>
              </a:rPr>
              <a:t>Tell Followers: </a:t>
            </a:r>
            <a:r>
              <a:rPr lang="en-US" sz="2600" dirty="0">
                <a:solidFill>
                  <a:srgbClr val="000001"/>
                </a:solidFill>
                <a:latin typeface="DM Sans"/>
                <a:ea typeface="DM Sans"/>
                <a:cs typeface="DM Sans"/>
                <a:sym typeface="DM Sans"/>
              </a:rPr>
              <a:t>Influencers need to tell their followers when they are advertising so they can tell the difference between regular posts and ads.</a:t>
            </a:r>
          </a:p>
          <a:p>
            <a:pPr marL="561353" lvl="1" indent="-280677" algn="l">
              <a:lnSpc>
                <a:spcPts val="3250"/>
              </a:lnSpc>
              <a:buAutoNum type="arabicPeriod"/>
            </a:pPr>
            <a:r>
              <a:rPr lang="en-US" sz="2600" b="1" dirty="0">
                <a:solidFill>
                  <a:srgbClr val="000001"/>
                </a:solidFill>
                <a:latin typeface="DM Sans Bold"/>
                <a:ea typeface="DM Sans Bold"/>
                <a:cs typeface="DM Sans Bold"/>
                <a:sym typeface="DM Sans Bold"/>
              </a:rPr>
              <a:t>Use Clear labels</a:t>
            </a:r>
            <a:r>
              <a:rPr lang="en-US" sz="2600" dirty="0">
                <a:solidFill>
                  <a:srgbClr val="000001"/>
                </a:solidFill>
                <a:latin typeface="DM Sans"/>
                <a:ea typeface="DM Sans"/>
                <a:cs typeface="DM Sans"/>
                <a:sym typeface="DM Sans"/>
              </a:rPr>
              <a:t>: Use labels like '</a:t>
            </a:r>
            <a:r>
              <a:rPr lang="en-US" sz="2600" b="1" dirty="0">
                <a:solidFill>
                  <a:srgbClr val="000001"/>
                </a:solidFill>
                <a:latin typeface="DM Sans Bold"/>
                <a:ea typeface="DM Sans Bold"/>
                <a:cs typeface="DM Sans Bold"/>
                <a:sym typeface="DM Sans Bold"/>
              </a:rPr>
              <a:t>#Ad</a:t>
            </a:r>
            <a:r>
              <a:rPr lang="en-US" sz="2600" dirty="0">
                <a:solidFill>
                  <a:srgbClr val="000001"/>
                </a:solidFill>
                <a:latin typeface="DM Sans"/>
                <a:ea typeface="DM Sans"/>
                <a:cs typeface="DM Sans"/>
                <a:sym typeface="DM Sans"/>
              </a:rPr>
              <a:t>' ‘</a:t>
            </a:r>
            <a:r>
              <a:rPr lang="en-US" sz="2600" b="1" dirty="0">
                <a:solidFill>
                  <a:srgbClr val="000001"/>
                </a:solidFill>
                <a:latin typeface="DM Sans Bold"/>
                <a:ea typeface="DM Sans Bold"/>
                <a:cs typeface="DM Sans Bold"/>
                <a:sym typeface="DM Sans Bold"/>
              </a:rPr>
              <a:t>#gifted</a:t>
            </a:r>
            <a:r>
              <a:rPr lang="en-US" sz="2600" dirty="0">
                <a:solidFill>
                  <a:srgbClr val="000001"/>
                </a:solidFill>
                <a:latin typeface="DM Sans"/>
                <a:ea typeface="DM Sans"/>
                <a:cs typeface="DM Sans"/>
                <a:sym typeface="DM Sans"/>
              </a:rPr>
              <a:t>’ or ‘</a:t>
            </a:r>
            <a:r>
              <a:rPr lang="en-US" sz="2600" b="1" dirty="0">
                <a:solidFill>
                  <a:srgbClr val="000001"/>
                </a:solidFill>
                <a:latin typeface="DM Sans Bold"/>
                <a:ea typeface="DM Sans Bold"/>
                <a:cs typeface="DM Sans Bold"/>
                <a:sym typeface="DM Sans Bold"/>
              </a:rPr>
              <a:t>Paid Partnership</a:t>
            </a:r>
            <a:r>
              <a:rPr lang="en-US" sz="2600" dirty="0">
                <a:solidFill>
                  <a:srgbClr val="000001"/>
                </a:solidFill>
                <a:latin typeface="DM Sans"/>
                <a:ea typeface="DM Sans"/>
                <a:cs typeface="DM Sans"/>
                <a:sym typeface="DM Sans"/>
              </a:rPr>
              <a:t>’ at the beginning of their post.</a:t>
            </a:r>
          </a:p>
          <a:p>
            <a:pPr marL="561353" lvl="1" indent="-280677" algn="l">
              <a:lnSpc>
                <a:spcPts val="3250"/>
              </a:lnSpc>
              <a:buAutoNum type="arabicPeriod"/>
            </a:pPr>
            <a:r>
              <a:rPr lang="en-US" sz="2600" b="1" dirty="0">
                <a:solidFill>
                  <a:srgbClr val="000001"/>
                </a:solidFill>
                <a:latin typeface="DM Sans Bold"/>
                <a:ea typeface="DM Sans Bold"/>
                <a:cs typeface="DM Sans Bold"/>
                <a:sym typeface="DM Sans Bold"/>
              </a:rPr>
              <a:t>When to Label</a:t>
            </a:r>
            <a:r>
              <a:rPr lang="en-US" sz="2600" dirty="0">
                <a:solidFill>
                  <a:srgbClr val="000001"/>
                </a:solidFill>
                <a:latin typeface="DM Sans"/>
                <a:ea typeface="DM Sans"/>
                <a:cs typeface="DM Sans"/>
                <a:sym typeface="DM Sans"/>
              </a:rPr>
              <a:t>: They must label a post as an ad if:</a:t>
            </a:r>
          </a:p>
          <a:p>
            <a:pPr marL="1122707" lvl="2" indent="-374236" algn="l">
              <a:lnSpc>
                <a:spcPts val="3250"/>
              </a:lnSpc>
              <a:buAutoNum type="alphaLcPeriod"/>
            </a:pPr>
            <a:r>
              <a:rPr lang="en-US" sz="2600" dirty="0">
                <a:solidFill>
                  <a:srgbClr val="000001"/>
                </a:solidFill>
                <a:latin typeface="DM Sans"/>
                <a:ea typeface="DM Sans"/>
                <a:cs typeface="DM Sans"/>
                <a:sym typeface="DM Sans"/>
              </a:rPr>
              <a:t>They get paid money.</a:t>
            </a:r>
          </a:p>
          <a:p>
            <a:pPr marL="1122707" lvl="2" indent="-374236" algn="l">
              <a:lnSpc>
                <a:spcPts val="3250"/>
              </a:lnSpc>
              <a:buAutoNum type="alphaLcPeriod"/>
            </a:pPr>
            <a:r>
              <a:rPr lang="en-US" sz="2600" dirty="0">
                <a:solidFill>
                  <a:srgbClr val="000001"/>
                </a:solidFill>
                <a:latin typeface="DM Sans"/>
                <a:ea typeface="DM Sans"/>
                <a:cs typeface="DM Sans"/>
                <a:sym typeface="DM Sans"/>
              </a:rPr>
              <a:t>They receive free products, discounts, or trips.​</a:t>
            </a:r>
          </a:p>
          <a:p>
            <a:pPr marL="1122707" lvl="2" indent="-374236" algn="l">
              <a:lnSpc>
                <a:spcPts val="3250"/>
              </a:lnSpc>
              <a:buAutoNum type="alphaLcPeriod"/>
            </a:pPr>
            <a:r>
              <a:rPr lang="en-US" sz="2600" dirty="0">
                <a:solidFill>
                  <a:srgbClr val="000001"/>
                </a:solidFill>
                <a:latin typeface="DM Sans"/>
                <a:ea typeface="DM Sans"/>
                <a:cs typeface="DM Sans"/>
                <a:sym typeface="DM Sans"/>
              </a:rPr>
              <a:t>They promote their own products or a family member's or friend's brand.</a:t>
            </a:r>
          </a:p>
          <a:p>
            <a:pPr marL="561353" lvl="1" indent="-280677" algn="l">
              <a:lnSpc>
                <a:spcPts val="3250"/>
              </a:lnSpc>
              <a:buAutoNum type="arabicPeriod"/>
            </a:pPr>
            <a:r>
              <a:rPr lang="en-US" sz="2600" dirty="0">
                <a:solidFill>
                  <a:srgbClr val="000001"/>
                </a:solidFill>
                <a:latin typeface="DM Sans"/>
                <a:ea typeface="DM Sans"/>
                <a:cs typeface="DM Sans"/>
                <a:sym typeface="DM Sans"/>
              </a:rPr>
              <a:t> </a:t>
            </a:r>
            <a:r>
              <a:rPr lang="en-US" sz="2600" b="1" dirty="0">
                <a:solidFill>
                  <a:srgbClr val="000001"/>
                </a:solidFill>
                <a:latin typeface="DM Sans Bold"/>
                <a:ea typeface="DM Sans Bold"/>
                <a:cs typeface="DM Sans Bold"/>
                <a:sym typeface="DM Sans Bold"/>
              </a:rPr>
              <a:t>Be Honest</a:t>
            </a:r>
            <a:r>
              <a:rPr lang="en-US" sz="2600" dirty="0">
                <a:solidFill>
                  <a:srgbClr val="000001"/>
                </a:solidFill>
                <a:latin typeface="DM Sans"/>
                <a:ea typeface="DM Sans"/>
                <a:cs typeface="DM Sans"/>
                <a:sym typeface="DM Sans"/>
              </a:rPr>
              <a:t>: Make sure followers can easily see that it's an ad. Don't hide the label at the end or in a place where it's hard to find.</a:t>
            </a:r>
          </a:p>
          <a:p>
            <a:pPr algn="l">
              <a:lnSpc>
                <a:spcPts val="3250"/>
              </a:lnSpc>
            </a:pPr>
            <a:endParaRPr lang="en-US" sz="2600" dirty="0">
              <a:solidFill>
                <a:srgbClr val="000001"/>
              </a:solidFill>
              <a:latin typeface="DM Sans"/>
              <a:ea typeface="DM Sans"/>
              <a:cs typeface="DM Sans"/>
              <a:sym typeface="DM Sans"/>
            </a:endParaRPr>
          </a:p>
          <a:p>
            <a:pPr algn="l">
              <a:lnSpc>
                <a:spcPts val="3875"/>
              </a:lnSpc>
            </a:pPr>
            <a:endParaRPr lang="en-US" sz="2600" dirty="0">
              <a:solidFill>
                <a:srgbClr val="000001"/>
              </a:solidFill>
              <a:latin typeface="DM Sans"/>
              <a:ea typeface="DM Sans"/>
              <a:cs typeface="DM Sans"/>
              <a:sym typeface="DM Sans"/>
            </a:endParaRPr>
          </a:p>
        </p:txBody>
      </p:sp>
      <p:sp>
        <p:nvSpPr>
          <p:cNvPr id="4" name="Freeform 4"/>
          <p:cNvSpPr/>
          <p:nvPr/>
        </p:nvSpPr>
        <p:spPr>
          <a:xfrm>
            <a:off x="13052493" y="2333445"/>
            <a:ext cx="3914938" cy="6172200"/>
          </a:xfrm>
          <a:custGeom>
            <a:avLst/>
            <a:gdLst/>
            <a:ahLst/>
            <a:cxnLst/>
            <a:rect l="l" t="t" r="r" b="b"/>
            <a:pathLst>
              <a:path w="3914938" h="6172200">
                <a:moveTo>
                  <a:pt x="0" y="0"/>
                </a:moveTo>
                <a:lnTo>
                  <a:pt x="3914938" y="0"/>
                </a:lnTo>
                <a:lnTo>
                  <a:pt x="3914938" y="6172200"/>
                </a:lnTo>
                <a:lnTo>
                  <a:pt x="0" y="6172200"/>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5" name="Freeform 5"/>
          <p:cNvSpPr/>
          <p:nvPr/>
        </p:nvSpPr>
        <p:spPr>
          <a:xfrm>
            <a:off x="13426324" y="8637981"/>
            <a:ext cx="3167276" cy="1240638"/>
          </a:xfrm>
          <a:custGeom>
            <a:avLst/>
            <a:gdLst/>
            <a:ahLst/>
            <a:cxnLst/>
            <a:rect l="l" t="t" r="r" b="b"/>
            <a:pathLst>
              <a:path w="3167276" h="1240638">
                <a:moveTo>
                  <a:pt x="0" y="0"/>
                </a:moveTo>
                <a:lnTo>
                  <a:pt x="3167276" y="0"/>
                </a:lnTo>
                <a:lnTo>
                  <a:pt x="3167276" y="1240638"/>
                </a:lnTo>
                <a:lnTo>
                  <a:pt x="0" y="1240638"/>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6" name="TextBox 6"/>
          <p:cNvSpPr txBox="1"/>
          <p:nvPr/>
        </p:nvSpPr>
        <p:spPr>
          <a:xfrm>
            <a:off x="7307409" y="567693"/>
            <a:ext cx="10137400"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 Influencer Advertising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4" name="TextBox 4"/>
          <p:cNvSpPr txBox="1"/>
          <p:nvPr/>
        </p:nvSpPr>
        <p:spPr>
          <a:xfrm>
            <a:off x="6346490" y="706187"/>
            <a:ext cx="1142561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The Impact of Influencers</a:t>
            </a:r>
          </a:p>
        </p:txBody>
      </p:sp>
      <p:sp>
        <p:nvSpPr>
          <p:cNvPr id="5" name="Freeform 5"/>
          <p:cNvSpPr/>
          <p:nvPr/>
        </p:nvSpPr>
        <p:spPr>
          <a:xfrm>
            <a:off x="1252752"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892161"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0" y="3599295"/>
            <a:ext cx="6048000" cy="336422"/>
          </a:xfrm>
          <a:prstGeom prst="rect">
            <a:avLst/>
          </a:prstGeom>
        </p:spPr>
        <p:txBody>
          <a:bodyPr lIns="0" tIns="0" rIns="0" bIns="0" rtlCol="0" anchor="t">
            <a:spAutoFit/>
          </a:bodyPr>
          <a:lstStyle/>
          <a:p>
            <a:pPr algn="ctr">
              <a:lnSpc>
                <a:spcPts val="2435"/>
              </a:lnSpc>
            </a:pPr>
            <a:r>
              <a:rPr lang="en-US" sz="2799">
                <a:solidFill>
                  <a:srgbClr val="8C52FF"/>
                </a:solidFill>
                <a:latin typeface="League Spartan"/>
                <a:ea typeface="League Spartan"/>
                <a:cs typeface="League Spartan"/>
                <a:sym typeface="League Spartan"/>
              </a:rPr>
              <a:t>Positive Influences</a:t>
            </a:r>
          </a:p>
        </p:txBody>
      </p:sp>
      <p:sp>
        <p:nvSpPr>
          <p:cNvPr id="8" name="TextBox 8"/>
          <p:cNvSpPr txBox="1"/>
          <p:nvPr/>
        </p:nvSpPr>
        <p:spPr>
          <a:xfrm>
            <a:off x="5585886" y="3599295"/>
            <a:ext cx="6048000" cy="336422"/>
          </a:xfrm>
          <a:prstGeom prst="rect">
            <a:avLst/>
          </a:prstGeom>
        </p:spPr>
        <p:txBody>
          <a:bodyPr lIns="0" tIns="0" rIns="0" bIns="0" rtlCol="0" anchor="t">
            <a:spAutoFit/>
          </a:bodyPr>
          <a:lstStyle/>
          <a:p>
            <a:pPr algn="ctr">
              <a:lnSpc>
                <a:spcPts val="2435"/>
              </a:lnSpc>
            </a:pPr>
            <a:r>
              <a:rPr lang="en-US" sz="2799">
                <a:solidFill>
                  <a:srgbClr val="ED2E24"/>
                </a:solidFill>
                <a:latin typeface="League Spartan"/>
                <a:ea typeface="League Spartan"/>
                <a:cs typeface="League Spartan"/>
                <a:sym typeface="League Spartan"/>
              </a:rPr>
              <a:t>Potential Risks</a:t>
            </a:r>
          </a:p>
        </p:txBody>
      </p:sp>
      <p:sp>
        <p:nvSpPr>
          <p:cNvPr id="9" name="Freeform 9"/>
          <p:cNvSpPr/>
          <p:nvPr/>
        </p:nvSpPr>
        <p:spPr>
          <a:xfrm>
            <a:off x="1306275"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06275" y="7736072"/>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7044561"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7044561" y="7578087"/>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3"/>
          <p:cNvGrpSpPr/>
          <p:nvPr/>
        </p:nvGrpSpPr>
        <p:grpSpPr>
          <a:xfrm>
            <a:off x="11360277" y="2512054"/>
            <a:ext cx="5996848" cy="6193812"/>
            <a:chOff x="0" y="0"/>
            <a:chExt cx="6148070" cy="6350000"/>
          </a:xfrm>
        </p:grpSpPr>
        <p:sp>
          <p:nvSpPr>
            <p:cNvPr id="14" name="Freeform 14"/>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8"/>
              <a:stretch>
                <a:fillRect l="-244" r="-54750"/>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4" name="TextBox 4"/>
          <p:cNvSpPr txBox="1"/>
          <p:nvPr/>
        </p:nvSpPr>
        <p:spPr>
          <a:xfrm>
            <a:off x="6346490" y="706187"/>
            <a:ext cx="1142561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The Impact of Influencers</a:t>
            </a:r>
          </a:p>
        </p:txBody>
      </p:sp>
      <p:sp>
        <p:nvSpPr>
          <p:cNvPr id="5" name="TextBox 5"/>
          <p:cNvSpPr txBox="1"/>
          <p:nvPr/>
        </p:nvSpPr>
        <p:spPr>
          <a:xfrm>
            <a:off x="55486" y="3119998"/>
            <a:ext cx="6048000" cy="336422"/>
          </a:xfrm>
          <a:prstGeom prst="rect">
            <a:avLst/>
          </a:prstGeom>
        </p:spPr>
        <p:txBody>
          <a:bodyPr lIns="0" tIns="0" rIns="0" bIns="0" rtlCol="0" anchor="t">
            <a:spAutoFit/>
          </a:bodyPr>
          <a:lstStyle/>
          <a:p>
            <a:pPr algn="ctr">
              <a:lnSpc>
                <a:spcPts val="2435"/>
              </a:lnSpc>
            </a:pPr>
            <a:r>
              <a:rPr lang="en-US" sz="2799">
                <a:solidFill>
                  <a:srgbClr val="8C52FF"/>
                </a:solidFill>
                <a:latin typeface="League Spartan"/>
                <a:ea typeface="League Spartan"/>
                <a:cs typeface="League Spartan"/>
                <a:sym typeface="League Spartan"/>
              </a:rPr>
              <a:t>Positive Influences</a:t>
            </a:r>
          </a:p>
        </p:txBody>
      </p:sp>
      <p:grpSp>
        <p:nvGrpSpPr>
          <p:cNvPr id="6" name="Group 6"/>
          <p:cNvGrpSpPr/>
          <p:nvPr/>
        </p:nvGrpSpPr>
        <p:grpSpPr>
          <a:xfrm>
            <a:off x="11775252" y="2512054"/>
            <a:ext cx="5581873" cy="6193812"/>
            <a:chOff x="0" y="0"/>
            <a:chExt cx="5722630" cy="6350000"/>
          </a:xfrm>
        </p:grpSpPr>
        <p:sp>
          <p:nvSpPr>
            <p:cNvPr id="7" name="Freeform 7"/>
            <p:cNvSpPr/>
            <p:nvPr/>
          </p:nvSpPr>
          <p:spPr>
            <a:xfrm>
              <a:off x="-118110" y="-12700"/>
              <a:ext cx="5875030" cy="6418580"/>
            </a:xfrm>
            <a:custGeom>
              <a:avLst/>
              <a:gdLst/>
              <a:ahLst/>
              <a:cxnLst/>
              <a:rect l="l" t="t" r="r" b="b"/>
              <a:pathLst>
                <a:path w="5875030" h="6418580">
                  <a:moveTo>
                    <a:pt x="1291953" y="12700"/>
                  </a:moveTo>
                  <a:cubicBezTo>
                    <a:pt x="1589846" y="0"/>
                    <a:pt x="2159627" y="720090"/>
                    <a:pt x="2727043" y="1793240"/>
                  </a:cubicBezTo>
                  <a:cubicBezTo>
                    <a:pt x="2769599" y="1583690"/>
                    <a:pt x="2828705" y="1408430"/>
                    <a:pt x="2900814" y="1273810"/>
                  </a:cubicBezTo>
                  <a:cubicBezTo>
                    <a:pt x="2930367" y="1182370"/>
                    <a:pt x="2982380" y="1102360"/>
                    <a:pt x="3053307" y="1042670"/>
                  </a:cubicBezTo>
                  <a:cubicBezTo>
                    <a:pt x="3309827" y="830580"/>
                    <a:pt x="3760214" y="961390"/>
                    <a:pt x="4209418" y="1330960"/>
                  </a:cubicBezTo>
                  <a:cubicBezTo>
                    <a:pt x="4340633" y="760730"/>
                    <a:pt x="4605428" y="370840"/>
                    <a:pt x="4921053" y="359410"/>
                  </a:cubicBezTo>
                  <a:cubicBezTo>
                    <a:pt x="5395082" y="341630"/>
                    <a:pt x="5806459" y="1178560"/>
                    <a:pt x="5839558" y="2226310"/>
                  </a:cubicBezTo>
                  <a:cubicBezTo>
                    <a:pt x="5875030" y="3274060"/>
                    <a:pt x="5515658" y="4138930"/>
                    <a:pt x="5041629" y="4155440"/>
                  </a:cubicBezTo>
                  <a:cubicBezTo>
                    <a:pt x="5017986" y="4156710"/>
                    <a:pt x="4994344" y="4155440"/>
                    <a:pt x="4971884" y="4151630"/>
                  </a:cubicBezTo>
                  <a:cubicBezTo>
                    <a:pt x="4821755" y="4169410"/>
                    <a:pt x="4644437" y="4126230"/>
                    <a:pt x="4456481" y="4033520"/>
                  </a:cubicBezTo>
                  <a:cubicBezTo>
                    <a:pt x="4507312" y="5163820"/>
                    <a:pt x="4276799" y="6042660"/>
                    <a:pt x="3877243" y="6101080"/>
                  </a:cubicBezTo>
                  <a:cubicBezTo>
                    <a:pt x="3863058" y="6103620"/>
                    <a:pt x="3847690" y="6104890"/>
                    <a:pt x="3832323" y="6103620"/>
                  </a:cubicBezTo>
                  <a:cubicBezTo>
                    <a:pt x="3826412" y="6103620"/>
                    <a:pt x="3821684" y="6103620"/>
                    <a:pt x="3815773" y="6103620"/>
                  </a:cubicBezTo>
                  <a:cubicBezTo>
                    <a:pt x="3699925" y="6097270"/>
                    <a:pt x="3581714" y="6022340"/>
                    <a:pt x="3467049" y="5892800"/>
                  </a:cubicBezTo>
                  <a:cubicBezTo>
                    <a:pt x="3269635" y="5703570"/>
                    <a:pt x="3037940" y="5397500"/>
                    <a:pt x="2793242" y="5005070"/>
                  </a:cubicBezTo>
                  <a:cubicBezTo>
                    <a:pt x="2784967" y="5568950"/>
                    <a:pt x="2688033" y="5938520"/>
                    <a:pt x="2504805" y="5984240"/>
                  </a:cubicBezTo>
                  <a:cubicBezTo>
                    <a:pt x="2487073" y="5988050"/>
                    <a:pt x="2469341" y="5989320"/>
                    <a:pt x="2452792" y="5988050"/>
                  </a:cubicBezTo>
                  <a:cubicBezTo>
                    <a:pt x="2251832" y="6003290"/>
                    <a:pt x="1957485" y="5730240"/>
                    <a:pt x="1645406" y="5270500"/>
                  </a:cubicBezTo>
                  <a:cubicBezTo>
                    <a:pt x="1604032" y="5904230"/>
                    <a:pt x="1465724" y="6327140"/>
                    <a:pt x="1251761" y="6360160"/>
                  </a:cubicBezTo>
                  <a:cubicBezTo>
                    <a:pt x="877029" y="6418580"/>
                    <a:pt x="410093" y="5261610"/>
                    <a:pt x="209133" y="3778250"/>
                  </a:cubicBezTo>
                  <a:cubicBezTo>
                    <a:pt x="0" y="2294890"/>
                    <a:pt x="151209" y="1043940"/>
                    <a:pt x="525940" y="985520"/>
                  </a:cubicBezTo>
                  <a:cubicBezTo>
                    <a:pt x="536580" y="984250"/>
                    <a:pt x="546036" y="982980"/>
                    <a:pt x="556676" y="982980"/>
                  </a:cubicBezTo>
                  <a:cubicBezTo>
                    <a:pt x="667795" y="981710"/>
                    <a:pt x="806102" y="1062990"/>
                    <a:pt x="958595" y="1214120"/>
                  </a:cubicBezTo>
                  <a:cubicBezTo>
                    <a:pt x="943228" y="529590"/>
                    <a:pt x="1040162" y="67310"/>
                    <a:pt x="1245850" y="17780"/>
                  </a:cubicBezTo>
                  <a:cubicBezTo>
                    <a:pt x="1261217" y="13970"/>
                    <a:pt x="1276585" y="11430"/>
                    <a:pt x="1291953" y="12700"/>
                  </a:cubicBezTo>
                  <a:close/>
                </a:path>
              </a:pathLst>
            </a:custGeom>
            <a:blipFill>
              <a:blip r:embed="rId4"/>
              <a:stretch>
                <a:fillRect l="-3918" t="-5" r="-62502" b="-5"/>
              </a:stretch>
            </a:blipFill>
          </p:spPr>
          <p:txBody>
            <a:bodyPr/>
            <a:lstStyle/>
            <a:p>
              <a:endParaRPr lang="en-US"/>
            </a:p>
          </p:txBody>
        </p:sp>
      </p:grpSp>
      <p:sp>
        <p:nvSpPr>
          <p:cNvPr id="8" name="TextBox 8"/>
          <p:cNvSpPr txBox="1"/>
          <p:nvPr/>
        </p:nvSpPr>
        <p:spPr>
          <a:xfrm>
            <a:off x="1392354" y="3932970"/>
            <a:ext cx="9422265" cy="4540885"/>
          </a:xfrm>
          <a:prstGeom prst="rect">
            <a:avLst/>
          </a:prstGeom>
        </p:spPr>
        <p:txBody>
          <a:bodyPr lIns="0" tIns="0" rIns="0" bIns="0" rtlCol="0" anchor="t">
            <a:spAutoFit/>
          </a:bodyPr>
          <a:lstStyle/>
          <a:p>
            <a:pPr marL="604518" lvl="1" indent="-302259" algn="l">
              <a:lnSpc>
                <a:spcPts val="3919"/>
              </a:lnSpc>
              <a:buAutoNum type="arabicPeriod"/>
            </a:pPr>
            <a:r>
              <a:rPr lang="en-US" sz="2799" b="1">
                <a:solidFill>
                  <a:srgbClr val="000000"/>
                </a:solidFill>
                <a:latin typeface="Canva Sans Bold"/>
                <a:ea typeface="Canva Sans Bold"/>
                <a:cs typeface="Canva Sans Bold"/>
                <a:sym typeface="Canva Sans Bold"/>
              </a:rPr>
              <a:t>Inspiration and Motivation: </a:t>
            </a:r>
            <a:r>
              <a:rPr lang="en-US" sz="2799">
                <a:solidFill>
                  <a:srgbClr val="000000"/>
                </a:solidFill>
                <a:latin typeface="Canva Sans"/>
                <a:ea typeface="Canva Sans"/>
                <a:cs typeface="Canva Sans"/>
                <a:sym typeface="Canva Sans"/>
              </a:rPr>
              <a:t>Influencers can inspire you to try new hobbies and many share messages about self-confidence, kindness, or overcoming challenges.</a:t>
            </a:r>
          </a:p>
          <a:p>
            <a:pPr marL="604518" lvl="1" indent="-302259" algn="l">
              <a:lnSpc>
                <a:spcPts val="3919"/>
              </a:lnSpc>
              <a:buAutoNum type="arabicPeriod"/>
            </a:pPr>
            <a:r>
              <a:rPr lang="en-US" sz="2799" b="1">
                <a:solidFill>
                  <a:srgbClr val="000000"/>
                </a:solidFill>
                <a:latin typeface="Canva Sans Bold"/>
                <a:ea typeface="Canva Sans Bold"/>
                <a:cs typeface="Canva Sans Bold"/>
                <a:sym typeface="Canva Sans Bold"/>
              </a:rPr>
              <a:t>Learning Opportunities: </a:t>
            </a:r>
            <a:r>
              <a:rPr lang="en-US" sz="2799">
                <a:solidFill>
                  <a:srgbClr val="000000"/>
                </a:solidFill>
                <a:latin typeface="Canva Sans"/>
                <a:ea typeface="Canva Sans"/>
                <a:cs typeface="Canva Sans"/>
                <a:sym typeface="Canva Sans"/>
              </a:rPr>
              <a:t>Share tips and knowledge about topics and introduce you to new cultures, ideas, or perspectives.</a:t>
            </a:r>
          </a:p>
          <a:p>
            <a:pPr marL="604518" lvl="1" indent="-302259" algn="l">
              <a:lnSpc>
                <a:spcPts val="3919"/>
              </a:lnSpc>
              <a:buAutoNum type="arabicPeriod"/>
            </a:pPr>
            <a:r>
              <a:rPr lang="en-US" sz="2799" b="1">
                <a:solidFill>
                  <a:srgbClr val="000000"/>
                </a:solidFill>
                <a:latin typeface="Canva Sans Bold"/>
                <a:ea typeface="Canva Sans Bold"/>
                <a:cs typeface="Canva Sans Bold"/>
                <a:sym typeface="Canva Sans Bold"/>
              </a:rPr>
              <a:t>Entertainment:</a:t>
            </a:r>
            <a:r>
              <a:rPr lang="en-US" sz="2799">
                <a:solidFill>
                  <a:srgbClr val="000000"/>
                </a:solidFill>
                <a:latin typeface="Canva Sans"/>
                <a:ea typeface="Canva Sans"/>
                <a:cs typeface="Canva Sans"/>
                <a:sym typeface="Canva Sans"/>
              </a:rPr>
              <a:t> Provide fun, uplifting content.</a:t>
            </a:r>
          </a:p>
          <a:p>
            <a:pPr algn="l">
              <a:lnSpc>
                <a:spcPts val="4759"/>
              </a:lnSpc>
            </a:pPr>
            <a:endParaRPr lang="en-US" sz="2799">
              <a:solidFill>
                <a:srgbClr val="000000"/>
              </a:solidFill>
              <a:latin typeface="Canva Sans"/>
              <a:ea typeface="Canva Sans"/>
              <a:cs typeface="Canva Sans"/>
              <a:sym typeface="Canva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TotalTime>
  <Words>3820</Words>
  <Application>Microsoft Macintosh PowerPoint</Application>
  <PresentationFormat>Custom</PresentationFormat>
  <Paragraphs>349</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Bobby Jones</vt:lpstr>
      <vt:lpstr>DM Sans</vt:lpstr>
      <vt:lpstr>Aptos</vt:lpstr>
      <vt:lpstr>Arial</vt:lpstr>
      <vt:lpstr>League Spartan</vt:lpstr>
      <vt:lpstr>Helvetica</vt:lpstr>
      <vt:lpstr>DM Sans Bold</vt:lpstr>
      <vt:lpstr>Canva Sans</vt:lpstr>
      <vt:lpstr>Canva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SID 2025 PP Presentation </dc:title>
  <cp:lastModifiedBy>Tracy Hogan</cp:lastModifiedBy>
  <cp:revision>3</cp:revision>
  <dcterms:created xsi:type="dcterms:W3CDTF">2006-08-16T00:00:00Z</dcterms:created>
  <dcterms:modified xsi:type="dcterms:W3CDTF">2024-12-10T10:21:01Z</dcterms:modified>
  <dc:identifier>DAGWWWsEBz0</dc:identifier>
</cp:coreProperties>
</file>