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9" r:id="rId23"/>
  </p:sldIdLst>
  <p:sldSz cx="18288000" cy="10287000"/>
  <p:notesSz cx="6858000" cy="9144000"/>
  <p:embeddedFontLst>
    <p:embeddedFont>
      <p:font typeface="Aptos" panose="020B0004020202020204" pitchFamily="34" charset="0"/>
      <p:regular r:id="rId25"/>
      <p:bold r:id="rId26"/>
      <p:italic r:id="rId27"/>
      <p:boldItalic r:id="rId28"/>
    </p:embeddedFont>
    <p:embeddedFont>
      <p:font typeface="Bobby Jones" pitchFamily="2" charset="0"/>
      <p:regular r:id="rId29"/>
    </p:embeddedFont>
    <p:embeddedFont>
      <p:font typeface="Calibri" panose="020F0502020204030204" pitchFamily="34" charset="0"/>
      <p:regular r:id="rId30"/>
      <p:bold r:id="rId31"/>
      <p:italic r:id="rId32"/>
      <p:boldItalic r:id="rId33"/>
    </p:embeddedFont>
    <p:embeddedFont>
      <p:font typeface="Canva Sans" panose="020B0503030501040103" pitchFamily="34" charset="0"/>
      <p:regular r:id="rId34"/>
    </p:embeddedFont>
    <p:embeddedFont>
      <p:font typeface="Canva Sans Bold" panose="020B0803030501040103" pitchFamily="34" charset="0"/>
      <p:regular r:id="rId35"/>
      <p:bold r:id="rId36"/>
    </p:embeddedFont>
    <p:embeddedFont>
      <p:font typeface="DM Sans" pitchFamily="2" charset="77"/>
      <p:regular r:id="rId37"/>
      <p:bold r:id="rId38"/>
      <p:italic r:id="rId39"/>
      <p:boldItalic r:id="rId40"/>
    </p:embeddedFont>
    <p:embeddedFont>
      <p:font typeface="DM Sans Bold" pitchFamily="2" charset="77"/>
      <p:regular r:id="rId41"/>
      <p:bold r:id="rId42"/>
    </p:embeddedFont>
    <p:embeddedFont>
      <p:font typeface="Segoe UI" panose="020B0502040204020203" pitchFamily="3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5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63" autoAdjust="0"/>
    <p:restoredTop sz="67251" autoAdjust="0"/>
  </p:normalViewPr>
  <p:slideViewPr>
    <p:cSldViewPr>
      <p:cViewPr varScale="1">
        <p:scale>
          <a:sx n="25" d="100"/>
          <a:sy n="25" d="100"/>
        </p:scale>
        <p:origin x="2056"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63FC29-FA23-FA48-A765-95BEA273E45F}" type="datetimeFigureOut">
              <a:rPr lang="en-US" smtClean="0"/>
              <a:t>1/19/25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8EE2D3-6376-CC44-8A65-B1D3F1AA61B6}" type="slidenum">
              <a:rPr lang="en-US" smtClean="0"/>
              <a:t>‹#›</a:t>
            </a:fld>
            <a:endParaRPr lang="en-US"/>
          </a:p>
        </p:txBody>
      </p:sp>
    </p:spTree>
    <p:extLst>
      <p:ext uri="{BB962C8B-B14F-4D97-AF65-F5344CB8AC3E}">
        <p14:creationId xmlns:p14="http://schemas.microsoft.com/office/powerpoint/2010/main" val="1492492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F5tz887wXCY"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webwise.ie/saferinternetday"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gd-GB" sz="1800" b="0" i="0" dirty="0">
                <a:solidFill>
                  <a:srgbClr val="000000"/>
                </a:solidFill>
                <a:effectLst/>
                <a:latin typeface="Arial" panose="020B0604020202020204" pitchFamily="34" charset="0"/>
              </a:rPr>
              <a:t>Nótaí don chainteoir – réamhrá gearr agus fáiltiú.   </a:t>
            </a:r>
            <a:endParaRPr lang="gd-GB" sz="2800" b="0" i="0" dirty="0">
              <a:solidFill>
                <a:srgbClr val="000000"/>
              </a:solidFill>
              <a:effectLst/>
              <a:latin typeface="Segoe UI" panose="020B0502040204020203" pitchFamily="34" charset="0"/>
            </a:endParaRPr>
          </a:p>
          <a:p>
            <a:pPr algn="just" rtl="0" fontAlgn="base"/>
            <a:r>
              <a:rPr lang="gd-GB" sz="1800" b="0" i="0" dirty="0">
                <a:solidFill>
                  <a:srgbClr val="000000"/>
                </a:solidFill>
                <a:effectLst/>
                <a:latin typeface="Arial" panose="020B0604020202020204" pitchFamily="34" charset="0"/>
              </a:rPr>
              <a:t>Mínigh a fhad a bheidh an chaint agus na cineálacha rudaí a bheidh tú a dhéanamh thar an tréimhse sin.  Mar shampla:   </a:t>
            </a:r>
            <a:endParaRPr lang="gd-GB" sz="2800" b="0" i="0" dirty="0">
              <a:solidFill>
                <a:srgbClr val="000000"/>
              </a:solidFill>
              <a:effectLst/>
              <a:latin typeface="Segoe UI" panose="020B0502040204020203" pitchFamily="34" charset="0"/>
            </a:endParaRPr>
          </a:p>
          <a:p>
            <a:pPr algn="just" rtl="0" fontAlgn="base"/>
            <a:r>
              <a:rPr lang="gd-GB" sz="1800" b="0" i="0" dirty="0">
                <a:solidFill>
                  <a:srgbClr val="000000"/>
                </a:solidFill>
                <a:effectLst/>
                <a:latin typeface="Arial" panose="020B0604020202020204" pitchFamily="34" charset="0"/>
              </a:rPr>
              <a:t>‘Inniu táimid ag teacht le chéile leis na milliúin daoine ar fud an domhain chun ceiliúradh a dhéanamh ar Lá na Sábháilteachta Idirlín, lá chun idirlíon níos sábháilte agus níos fearr a chur chun cinn don uile úsáideoir, go háirithe leanaí. Le linn dúinn teacht le chéile anseo, labhróimid ar ról na teicneolaíochta agus an idirlín inár saol laethúil. Breathnóimid ar an ról a bhíonn ag tionchairí agus algartaim inár saol.’   </a:t>
            </a:r>
            <a:endParaRPr lang="gd-GB" sz="2800"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D68EE2D3-6376-CC44-8A65-B1D3F1AA61B6}" type="slidenum">
              <a:rPr lang="en-US" smtClean="0"/>
              <a:t>1</a:t>
            </a:fld>
            <a:endParaRPr lang="en-US"/>
          </a:p>
        </p:txBody>
      </p:sp>
    </p:spTree>
    <p:extLst>
      <p:ext uri="{BB962C8B-B14F-4D97-AF65-F5344CB8AC3E}">
        <p14:creationId xmlns:p14="http://schemas.microsoft.com/office/powerpoint/2010/main" val="1609114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gd-GB" sz="1800" b="0" i="0" dirty="0">
                <a:solidFill>
                  <a:srgbClr val="000000"/>
                </a:solidFill>
                <a:effectLst/>
                <a:latin typeface="Arial" panose="020B0604020202020204" pitchFamily="34" charset="0"/>
              </a:rPr>
              <a:t>Tabhair faoi deara: Ag úsáid Smaoinigh-Péireáil-Roinn, iarr ar na daltaí tobsmaointeoireacht a dhéanamh ar na tionchair dhearfacha agus rioscaí féideartha a bhaineann le tionchairí ar na meáin shóisialta.  </a:t>
            </a:r>
            <a:endParaRPr lang="gd-GB" sz="2800" b="0" i="0" dirty="0">
              <a:solidFill>
                <a:srgbClr val="000000"/>
              </a:solidFill>
              <a:effectLst/>
              <a:latin typeface="Segoe UI" panose="020B0502040204020203" pitchFamily="34" charset="0"/>
            </a:endParaRPr>
          </a:p>
          <a:p>
            <a:pPr algn="l" rtl="0" fontAlgn="base"/>
            <a:r>
              <a:rPr lang="gd-GB" sz="1800" b="0" i="0" dirty="0">
                <a:solidFill>
                  <a:srgbClr val="000000"/>
                </a:solidFill>
                <a:effectLst/>
                <a:latin typeface="Arial" panose="020B0604020202020204" pitchFamily="34" charset="0"/>
              </a:rPr>
              <a:t>  </a:t>
            </a:r>
            <a:endParaRPr lang="gd-GB" sz="2800" b="0" i="0" dirty="0">
              <a:solidFill>
                <a:srgbClr val="000000"/>
              </a:solidFill>
              <a:effectLst/>
              <a:latin typeface="Segoe UI" panose="020B0502040204020203" pitchFamily="34" charset="0"/>
            </a:endParaRPr>
          </a:p>
          <a:p>
            <a:pPr algn="just" rtl="0" fontAlgn="base"/>
            <a:r>
              <a:rPr lang="gd-GB" sz="1800" b="0" i="0" dirty="0">
                <a:solidFill>
                  <a:srgbClr val="000000"/>
                </a:solidFill>
                <a:effectLst/>
                <a:latin typeface="Arial" panose="020B0604020202020204" pitchFamily="34" charset="0"/>
              </a:rPr>
              <a:t>Cuir aiseolas na ndaltaí i dtoll a chéile ar an gclár.  </a:t>
            </a:r>
            <a:endParaRPr lang="gd-GB" sz="2800"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D68EE2D3-6376-CC44-8A65-B1D3F1AA61B6}" type="slidenum">
              <a:rPr lang="en-US" smtClean="0"/>
              <a:t>10</a:t>
            </a:fld>
            <a:endParaRPr lang="en-US"/>
          </a:p>
        </p:txBody>
      </p:sp>
    </p:spTree>
    <p:extLst>
      <p:ext uri="{BB962C8B-B14F-4D97-AF65-F5344CB8AC3E}">
        <p14:creationId xmlns:p14="http://schemas.microsoft.com/office/powerpoint/2010/main" val="2191078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gd-GB" sz="1800" b="1" i="0" dirty="0">
                <a:solidFill>
                  <a:srgbClr val="000000"/>
                </a:solidFill>
                <a:effectLst/>
                <a:latin typeface="Arial" panose="020B0604020202020204" pitchFamily="34" charset="0"/>
              </a:rPr>
              <a:t>Sleamhnán 11 - 12  </a:t>
            </a:r>
            <a:endParaRPr lang="gd-GB" sz="2800" b="1" i="0" dirty="0">
              <a:solidFill>
                <a:srgbClr val="000000"/>
              </a:solidFill>
              <a:effectLst/>
              <a:latin typeface="Segoe UI" panose="020B0502040204020203" pitchFamily="34" charset="0"/>
            </a:endParaRPr>
          </a:p>
          <a:p>
            <a:pPr algn="just" rtl="0" fontAlgn="base"/>
            <a:r>
              <a:rPr lang="gd-GB" sz="1800" b="0" i="0" dirty="0">
                <a:solidFill>
                  <a:srgbClr val="000000"/>
                </a:solidFill>
                <a:effectLst/>
                <a:latin typeface="Arial" panose="020B0604020202020204" pitchFamily="34" charset="0"/>
              </a:rPr>
              <a:t>Tabhair faoi deara: Téigh trí na tionchair dhearfacha agus na rioscaí féideartha leis na daltaí.  </a:t>
            </a:r>
            <a:endParaRPr lang="gd-GB" sz="2800" b="0" i="0" dirty="0">
              <a:solidFill>
                <a:srgbClr val="000000"/>
              </a:solidFill>
              <a:effectLst/>
              <a:latin typeface="Segoe UI" panose="020B0502040204020203" pitchFamily="34" charset="0"/>
            </a:endParaRPr>
          </a:p>
          <a:p>
            <a:pPr algn="l" rtl="0" fontAlgn="base"/>
            <a:r>
              <a:rPr lang="gd-GB" sz="1800" b="0" i="0" dirty="0">
                <a:solidFill>
                  <a:srgbClr val="000000"/>
                </a:solidFill>
                <a:effectLst/>
                <a:latin typeface="Arial" panose="020B0604020202020204" pitchFamily="34" charset="0"/>
              </a:rPr>
              <a:t>Tionchair Dhearfacha:  </a:t>
            </a:r>
            <a:endParaRPr lang="gd-GB" sz="2800" b="0" i="0" dirty="0">
              <a:solidFill>
                <a:srgbClr val="000000"/>
              </a:solidFill>
              <a:effectLst/>
              <a:latin typeface="Segoe UI" panose="020B0502040204020203" pitchFamily="34" charset="0"/>
            </a:endParaRP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Inspioráid agus Spreagadh: Féadfaidh tionchairí inspioráid a thabhairt duit triail a bhaint as caitheamh aimsire nua agus teachtaireachtaí a roinnt maidir le féinmhuinín, cineáltas, nó dúshláin a shárú.  </a:t>
            </a: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Deiseanna Foghlama: Leideanna agus eolas a roinnt maidir le topaicí agus cultúir, smaointe, nó dearcthaí nua a chur i do láthair.  </a:t>
            </a: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Siamsaíocht: Ábhar spraíúil, spreagúil a thabhairt.  </a:t>
            </a:r>
          </a:p>
          <a:p>
            <a:pPr algn="l" rtl="0" fontAlgn="base"/>
            <a:r>
              <a:rPr lang="gd-GB" sz="1800" b="0" i="0" dirty="0">
                <a:solidFill>
                  <a:srgbClr val="000000"/>
                </a:solidFill>
                <a:effectLst/>
                <a:latin typeface="Arial" panose="020B0604020202020204" pitchFamily="34" charset="0"/>
              </a:rPr>
              <a:t>  </a:t>
            </a:r>
            <a:endParaRPr lang="gd-GB" sz="2800" b="0" i="0" dirty="0">
              <a:solidFill>
                <a:srgbClr val="000000"/>
              </a:solidFill>
              <a:effectLst/>
              <a:latin typeface="Segoe UI" panose="020B0502040204020203" pitchFamily="34" charset="0"/>
            </a:endParaRPr>
          </a:p>
          <a:p>
            <a:pPr algn="l" rtl="0" fontAlgn="base"/>
            <a:r>
              <a:rPr lang="gd-GB" sz="1800" b="0" i="0" dirty="0">
                <a:solidFill>
                  <a:srgbClr val="000000"/>
                </a:solidFill>
                <a:effectLst/>
                <a:latin typeface="Arial" panose="020B0604020202020204" pitchFamily="34" charset="0"/>
              </a:rPr>
              <a:t>Rioscaí Féideartha:  </a:t>
            </a:r>
            <a:endParaRPr lang="gd-GB" sz="2800" b="0" i="0" dirty="0">
              <a:solidFill>
                <a:srgbClr val="000000"/>
              </a:solidFill>
              <a:effectLst/>
              <a:latin typeface="Segoe UI" panose="020B0502040204020203" pitchFamily="34" charset="0"/>
            </a:endParaRP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Caighdeáin Neamhréalaíocha: Ní thaispeánann tionchairí ach na móimintí is fearr a bhíonn acu.  </a:t>
            </a: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Fógraíocht i bhFolach: Cuireann roinnt tionchairí táirgí chun cinn mar go n-íoctar iad chun iad a fhógairt gan é a dhéanamh soiléir. B’fhéidir go n-aireofá brú chun rudaí a cheannach nach dteastaíonn uait.  </a:t>
            </a: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Faisnéis Bhréagach:  </a:t>
            </a: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Mífhaisnéis (trí thimpiste): Nuair a roinneann tionchairí rud éigin bréagach trí thimpiste, cosúil le leid sláinte bréagach.  </a:t>
            </a: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Bréagaisnéis (d’aon ghnó): Nuair a roinneann siad faisnéis bhréagach go heolach, cosúil le cleas nó comhcheilg, chun amhairc nó aird a fháil.  </a:t>
            </a: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Ró-Thionchar: Féadfaidh tionchairí cruth a chur ar do thuairimí go ró-láidir, ionas go n-aontóidh tú leo gan smaoineamh go criticiúil.  </a:t>
            </a:r>
          </a:p>
          <a:p>
            <a:pPr algn="l" rtl="0" fontAlgn="base"/>
            <a:r>
              <a:rPr lang="gd-GB" sz="1800" b="0" i="0" dirty="0">
                <a:solidFill>
                  <a:srgbClr val="000000"/>
                </a:solidFill>
                <a:effectLst/>
                <a:latin typeface="Arial" panose="020B0604020202020204" pitchFamily="34" charset="0"/>
              </a:rPr>
              <a:t>  </a:t>
            </a:r>
            <a:endParaRPr lang="gd-GB" sz="2800"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D68EE2D3-6376-CC44-8A65-B1D3F1AA61B6}" type="slidenum">
              <a:rPr lang="en-US" smtClean="0"/>
              <a:t>11</a:t>
            </a:fld>
            <a:endParaRPr lang="en-US"/>
          </a:p>
        </p:txBody>
      </p:sp>
    </p:spTree>
    <p:extLst>
      <p:ext uri="{BB962C8B-B14F-4D97-AF65-F5344CB8AC3E}">
        <p14:creationId xmlns:p14="http://schemas.microsoft.com/office/powerpoint/2010/main" val="3587452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gd-GB" sz="1800" b="1" i="0" dirty="0">
                <a:solidFill>
                  <a:srgbClr val="000000"/>
                </a:solidFill>
                <a:effectLst/>
                <a:latin typeface="Arial" panose="020B0604020202020204" pitchFamily="34" charset="0"/>
              </a:rPr>
              <a:t>Sleamhnán 11 - 12  </a:t>
            </a:r>
            <a:endParaRPr lang="gd-GB" sz="2800" b="1" i="0" dirty="0">
              <a:solidFill>
                <a:srgbClr val="000000"/>
              </a:solidFill>
              <a:effectLst/>
              <a:latin typeface="Segoe UI" panose="020B0502040204020203" pitchFamily="34" charset="0"/>
            </a:endParaRPr>
          </a:p>
          <a:p>
            <a:pPr algn="just" rtl="0" fontAlgn="base"/>
            <a:r>
              <a:rPr lang="gd-GB" sz="1800" b="0" i="0" dirty="0">
                <a:solidFill>
                  <a:srgbClr val="000000"/>
                </a:solidFill>
                <a:effectLst/>
                <a:latin typeface="Arial" panose="020B0604020202020204" pitchFamily="34" charset="0"/>
              </a:rPr>
              <a:t>Tabhair faoi deara: Téigh trí na tionchair dhearfacha agus na rioscaí féideartha leis na daltaí.  </a:t>
            </a:r>
            <a:endParaRPr lang="gd-GB" sz="2800" b="0" i="0" dirty="0">
              <a:solidFill>
                <a:srgbClr val="000000"/>
              </a:solidFill>
              <a:effectLst/>
              <a:latin typeface="Segoe UI" panose="020B0502040204020203" pitchFamily="34" charset="0"/>
            </a:endParaRPr>
          </a:p>
          <a:p>
            <a:pPr algn="l" rtl="0" fontAlgn="base"/>
            <a:r>
              <a:rPr lang="gd-GB" sz="1800" b="0" i="0" dirty="0">
                <a:solidFill>
                  <a:srgbClr val="000000"/>
                </a:solidFill>
                <a:effectLst/>
                <a:latin typeface="Arial" panose="020B0604020202020204" pitchFamily="34" charset="0"/>
              </a:rPr>
              <a:t>Tionchair Dhearfacha:  </a:t>
            </a:r>
            <a:endParaRPr lang="gd-GB" sz="2800" b="0" i="0" dirty="0">
              <a:solidFill>
                <a:srgbClr val="000000"/>
              </a:solidFill>
              <a:effectLst/>
              <a:latin typeface="Segoe UI" panose="020B0502040204020203" pitchFamily="34" charset="0"/>
            </a:endParaRP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Inspioráid agus Spreagadh: Féadfaidh tionchairí inspioráid a thabhairt duit triail a bhaint as caitheamh aimsire nua agus teachtaireachtaí a roinnt maidir le féinmhuinín, cineáltas, nó dúshláin a shárú.  </a:t>
            </a: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Deiseanna Foghlama: Leideanna agus eolas a roinnt maidir le topaicí agus cultúir, smaointe, nó dearcthaí nua a chur i do láthair.  </a:t>
            </a: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Siamsaíocht: Ábhar spraíúil, spreagúil a thabhairt.  </a:t>
            </a:r>
          </a:p>
          <a:p>
            <a:pPr algn="l" rtl="0" fontAlgn="base"/>
            <a:r>
              <a:rPr lang="gd-GB" sz="1800" b="0" i="0" dirty="0">
                <a:solidFill>
                  <a:srgbClr val="000000"/>
                </a:solidFill>
                <a:effectLst/>
                <a:latin typeface="Arial" panose="020B0604020202020204" pitchFamily="34" charset="0"/>
              </a:rPr>
              <a:t>  </a:t>
            </a:r>
            <a:endParaRPr lang="gd-GB" sz="2800" b="0" i="0" dirty="0">
              <a:solidFill>
                <a:srgbClr val="000000"/>
              </a:solidFill>
              <a:effectLst/>
              <a:latin typeface="Segoe UI" panose="020B0502040204020203" pitchFamily="34" charset="0"/>
            </a:endParaRPr>
          </a:p>
          <a:p>
            <a:pPr algn="l" rtl="0" fontAlgn="base"/>
            <a:r>
              <a:rPr lang="gd-GB" sz="1800" b="0" i="0" dirty="0">
                <a:solidFill>
                  <a:srgbClr val="000000"/>
                </a:solidFill>
                <a:effectLst/>
                <a:latin typeface="Arial" panose="020B0604020202020204" pitchFamily="34" charset="0"/>
              </a:rPr>
              <a:t>Rioscaí Féideartha:  </a:t>
            </a:r>
            <a:endParaRPr lang="gd-GB" sz="2800" b="0" i="0" dirty="0">
              <a:solidFill>
                <a:srgbClr val="000000"/>
              </a:solidFill>
              <a:effectLst/>
              <a:latin typeface="Segoe UI" panose="020B0502040204020203" pitchFamily="34" charset="0"/>
            </a:endParaRP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Caighdeáin Neamhréalaíocha: Ní thaispeánann tionchairí ach na móimintí is fearr a bhíonn acu.  </a:t>
            </a: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Fógraíocht i bhFolach: Cuireann roinnt tionchairí táirgí chun cinn mar go n-íoctar iad chun iad a fhógairt gan é a dhéanamh soiléir. B’fhéidir go n-aireofá brú chun rudaí a cheannach nach dteastaíonn uait.  </a:t>
            </a: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Faisnéis Bhréagach:  </a:t>
            </a: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Mífhaisnéis (trí thimpiste): Nuair a roinneann tionchairí rud éigin bréagach trí thimpiste, cosúil le leid sláinte bréagach.  </a:t>
            </a: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Bréagaisnéis (d’aon ghnó): Nuair a roinneann siad faisnéis bhréagach go heolach, cosúil le cleas nó comhcheilg, chun amhairc nó aird a fháil.  </a:t>
            </a: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Ró-Thionchar: Féadfaidh tionchairí cruth a chur ar do thuairimí go ró-láidir, ionas go n-aontóidh tú leo gan smaoineamh go criticiúil.  </a:t>
            </a:r>
          </a:p>
          <a:p>
            <a:pPr algn="l" rtl="0" fontAlgn="base"/>
            <a:r>
              <a:rPr lang="gd-GB" sz="1800" b="0" i="0" dirty="0">
                <a:solidFill>
                  <a:srgbClr val="000000"/>
                </a:solidFill>
                <a:effectLst/>
                <a:latin typeface="Arial" panose="020B0604020202020204" pitchFamily="34" charset="0"/>
              </a:rPr>
              <a:t>  </a:t>
            </a:r>
            <a:endParaRPr lang="gd-GB" sz="2800"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D68EE2D3-6376-CC44-8A65-B1D3F1AA61B6}" type="slidenum">
              <a:rPr lang="en-US" smtClean="0"/>
              <a:t>12</a:t>
            </a:fld>
            <a:endParaRPr lang="en-US"/>
          </a:p>
        </p:txBody>
      </p:sp>
    </p:spTree>
    <p:extLst>
      <p:ext uri="{BB962C8B-B14F-4D97-AF65-F5344CB8AC3E}">
        <p14:creationId xmlns:p14="http://schemas.microsoft.com/office/powerpoint/2010/main" val="1899751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gd-GB" sz="1800" b="0" i="0" dirty="0">
                <a:solidFill>
                  <a:srgbClr val="000000"/>
                </a:solidFill>
                <a:effectLst/>
                <a:latin typeface="Arial" panose="020B0604020202020204" pitchFamily="34" charset="0"/>
              </a:rPr>
              <a:t>Tabhair faoi deara: Mínigh, tá sé éasca mífhaisnéis agus bréagfhaisnéis a scaipeadh ar líne. An chéad uair eile a bhfuil ceannteideal uafásach, físeán mearscaipthe, nó postáil mheán sóisialta a bhreáthaíonn rómhaith – nó ródhona – le bheith fíor... Stad, Smaoinigh agus Seiceáil!  </a:t>
            </a:r>
            <a:endParaRPr lang="gd-GB" sz="2800" b="0" i="0" dirty="0">
              <a:solidFill>
                <a:srgbClr val="000000"/>
              </a:solidFill>
              <a:effectLst/>
              <a:latin typeface="Arial" panose="020B0604020202020204" pitchFamily="34" charset="0"/>
            </a:endParaRPr>
          </a:p>
          <a:p>
            <a:pPr algn="l" rtl="0" fontAlgn="base"/>
            <a:r>
              <a:rPr lang="gd-GB" sz="1800" b="0" i="0" dirty="0">
                <a:solidFill>
                  <a:srgbClr val="000000"/>
                </a:solidFill>
                <a:effectLst/>
                <a:latin typeface="Arial" panose="020B0604020202020204" pitchFamily="34" charset="0"/>
              </a:rPr>
              <a:t>  </a:t>
            </a:r>
            <a:endParaRPr lang="gd-GB" sz="2800" b="0" i="0" dirty="0">
              <a:solidFill>
                <a:srgbClr val="000000"/>
              </a:solidFill>
              <a:effectLst/>
              <a:latin typeface="Arial" panose="020B0604020202020204" pitchFamily="34" charset="0"/>
            </a:endParaRPr>
          </a:p>
          <a:p>
            <a:pPr algn="just" rtl="0" fontAlgn="base"/>
            <a:r>
              <a:rPr lang="gd-GB" sz="1800" b="0" i="0" dirty="0">
                <a:solidFill>
                  <a:srgbClr val="000000"/>
                </a:solidFill>
                <a:effectLst/>
                <a:latin typeface="Arial" panose="020B0604020202020204" pitchFamily="34" charset="0"/>
              </a:rPr>
              <a:t>Ansin, téigh trí na leideanna chun cabhrú le daltaí faisnéis ar líne a fhíorú:   </a:t>
            </a:r>
            <a:endParaRPr lang="gd-GB" sz="2800" b="0" i="0" dirty="0">
              <a:solidFill>
                <a:srgbClr val="000000"/>
              </a:solidFill>
              <a:effectLst/>
              <a:latin typeface="Arial" panose="020B0604020202020204" pitchFamily="34" charset="0"/>
            </a:endParaRP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Seiceáil cá as a bhfuil an fhaisnéis ag teacht – an foinse iontaofa í?   </a:t>
            </a: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Cuardaigh suíomhanna gréasáin iontaofa eile nó foinsí nuachta le feiceáil an bhfuil an rud céanna á mhaíomh acu.  </a:t>
            </a: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Féach taobh thiar den cheannlíne... Féadfaidh ceannlínte a bheith gáifeach nó míthreorach chun aird a fháil. Léigh an t-alt uile i gcónaí chun an comhthéacs a thuiscint.    </a:t>
            </a: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Mura bhfuil tú cinnte faoi rud éigin...Ná roinn é!   </a:t>
            </a: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An scéal grinn atá ann?   </a:t>
            </a: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Díreach mar gheall go bhfuil faisnéis mearscaipthe nó á roinnt ag daoine a bhfuil aithne agat orthu ní chiallaíonn sé sin go bhfuil sé fíor.   </a:t>
            </a: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Níl tú cinnte faoin íomhá? Féadfaidh tú uirlisí a úsáid cosúil le cuardach ar chúl íomhá Google nó TinEye le fáil amach cárbh as ar tháinig sí ó thús.  </a:t>
            </a: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Labhair le duine éigin faoi, cosúil le tuismitheoir nó múinteoir, ionas gur féidir leat déanamh amach céard atá fíor.  </a:t>
            </a:r>
          </a:p>
          <a:p>
            <a:endParaRPr lang="en-US" dirty="0"/>
          </a:p>
        </p:txBody>
      </p:sp>
      <p:sp>
        <p:nvSpPr>
          <p:cNvPr id="4" name="Slide Number Placeholder 3"/>
          <p:cNvSpPr>
            <a:spLocks noGrp="1"/>
          </p:cNvSpPr>
          <p:nvPr>
            <p:ph type="sldNum" sz="quarter" idx="5"/>
          </p:nvPr>
        </p:nvSpPr>
        <p:spPr/>
        <p:txBody>
          <a:bodyPr/>
          <a:lstStyle/>
          <a:p>
            <a:fld id="{D68EE2D3-6376-CC44-8A65-B1D3F1AA61B6}" type="slidenum">
              <a:rPr lang="en-US" smtClean="0"/>
              <a:t>13</a:t>
            </a:fld>
            <a:endParaRPr lang="en-US"/>
          </a:p>
        </p:txBody>
      </p:sp>
    </p:spTree>
    <p:extLst>
      <p:ext uri="{BB962C8B-B14F-4D97-AF65-F5344CB8AC3E}">
        <p14:creationId xmlns:p14="http://schemas.microsoft.com/office/powerpoint/2010/main" val="999870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gd-GB" sz="1800" b="0" i="0" dirty="0">
                <a:solidFill>
                  <a:srgbClr val="000000"/>
                </a:solidFill>
                <a:effectLst/>
                <a:latin typeface="Arial" panose="020B0604020202020204" pitchFamily="34" charset="0"/>
              </a:rPr>
              <a:t>Tabhair faoi deara: Mínigh do dhaltaí gur féidir le halgartaim ról mór a bheith acu sa chineál ábhair a fheiceann tú ar líne, lena n-áirítear tionchairí.  </a:t>
            </a:r>
            <a:endParaRPr lang="gd-GB" sz="2800" b="0" i="0" dirty="0">
              <a:solidFill>
                <a:srgbClr val="000000"/>
              </a:solidFill>
              <a:effectLst/>
              <a:latin typeface="Segoe UI" panose="020B0502040204020203" pitchFamily="34" charset="0"/>
            </a:endParaRPr>
          </a:p>
          <a:p>
            <a:pPr algn="l" rtl="0" fontAlgn="base"/>
            <a:r>
              <a:rPr lang="gd-GB" sz="1800" b="0" i="0" dirty="0">
                <a:solidFill>
                  <a:srgbClr val="000000"/>
                </a:solidFill>
                <a:effectLst/>
                <a:latin typeface="Arial" panose="020B0604020202020204" pitchFamily="34" charset="0"/>
              </a:rPr>
              <a:t>  </a:t>
            </a:r>
            <a:endParaRPr lang="gd-GB" sz="2800" b="0" i="0" dirty="0">
              <a:solidFill>
                <a:srgbClr val="000000"/>
              </a:solidFill>
              <a:effectLst/>
              <a:latin typeface="Segoe UI" panose="020B0502040204020203" pitchFamily="34" charset="0"/>
            </a:endParaRPr>
          </a:p>
          <a:p>
            <a:pPr algn="just" rtl="0" fontAlgn="base"/>
            <a:r>
              <a:rPr lang="gd-GB" sz="1800" b="0" i="0" dirty="0">
                <a:solidFill>
                  <a:srgbClr val="000000"/>
                </a:solidFill>
                <a:effectLst/>
                <a:latin typeface="Arial" panose="020B0604020202020204" pitchFamily="34" charset="0"/>
              </a:rPr>
              <a:t>Féach ar an bhfíseán, ‘Míniú ar algartaim meán sóisialta’ ó CBC Kids News atá ar fáil ar </a:t>
            </a:r>
            <a:r>
              <a:rPr lang="gd-GB" sz="1800" b="0" i="0" u="none" strike="noStrike" dirty="0">
                <a:solidFill>
                  <a:srgbClr val="0000FF"/>
                </a:solidFill>
                <a:effectLst/>
                <a:latin typeface="Arial" panose="020B0604020202020204" pitchFamily="34" charset="0"/>
                <a:hlinkClick r:id="rId3"/>
              </a:rPr>
              <a:t>https://www.youtube.com/watch?v=F5tz887wXCY</a:t>
            </a:r>
            <a:r>
              <a:rPr lang="gd-GB" sz="1800" b="0" i="0" u="none" strike="noStrike" dirty="0">
                <a:solidFill>
                  <a:srgbClr val="000000"/>
                </a:solidFill>
                <a:effectLst/>
                <a:latin typeface="Arial" panose="020B0604020202020204" pitchFamily="34" charset="0"/>
                <a:hlinkClick r:id="rId3"/>
              </a:rPr>
              <a:t> </a:t>
            </a:r>
            <a:r>
              <a:rPr lang="gd-GB" sz="1800" b="0" i="0" dirty="0">
                <a:solidFill>
                  <a:srgbClr val="000000"/>
                </a:solidFill>
                <a:effectLst/>
                <a:latin typeface="Arial" panose="020B0604020202020204" pitchFamily="34" charset="0"/>
              </a:rPr>
              <a:t> </a:t>
            </a:r>
            <a:endParaRPr lang="gd-GB" sz="2800" b="0" i="0" dirty="0">
              <a:solidFill>
                <a:srgbClr val="000000"/>
              </a:solidFill>
              <a:effectLst/>
              <a:latin typeface="Segoe UI" panose="020B0502040204020203" pitchFamily="34" charset="0"/>
            </a:endParaRPr>
          </a:p>
          <a:p>
            <a:pPr algn="just" rtl="0" fontAlgn="base"/>
            <a:r>
              <a:rPr lang="gd-GB" sz="1800" b="0" i="0" dirty="0">
                <a:solidFill>
                  <a:srgbClr val="000000"/>
                </a:solidFill>
                <a:effectLst/>
                <a:latin typeface="Arial" panose="020B0604020202020204" pitchFamily="34" charset="0"/>
              </a:rPr>
              <a:t>Tar éis féachaint ar an bhfíseán, féadfaidh daltaí a dtuiscint ar algartaim agus an chaoi a oibríonn siad a shoiléiriú.  </a:t>
            </a:r>
            <a:endParaRPr lang="gd-GB" sz="2800" b="0" i="0" dirty="0">
              <a:solidFill>
                <a:srgbClr val="000000"/>
              </a:solidFill>
              <a:effectLst/>
              <a:latin typeface="Segoe UI" panose="020B0502040204020203" pitchFamily="34" charset="0"/>
            </a:endParaRPr>
          </a:p>
          <a:p>
            <a:pPr algn="l" rtl="0" fontAlgn="base"/>
            <a:r>
              <a:rPr lang="gd-GB" sz="1800" b="0" i="0" dirty="0">
                <a:solidFill>
                  <a:srgbClr val="000000"/>
                </a:solidFill>
                <a:effectLst/>
                <a:latin typeface="Arial" panose="020B0604020202020204" pitchFamily="34" charset="0"/>
              </a:rPr>
              <a:t>  </a:t>
            </a:r>
            <a:endParaRPr lang="gd-GB" sz="2800" b="0" i="0" dirty="0">
              <a:solidFill>
                <a:srgbClr val="000000"/>
              </a:solidFill>
              <a:effectLst/>
              <a:latin typeface="Segoe UI" panose="020B0502040204020203" pitchFamily="34" charset="0"/>
            </a:endParaRPr>
          </a:p>
          <a:p>
            <a:pPr algn="just" rtl="0" fontAlgn="base"/>
            <a:r>
              <a:rPr lang="gd-GB" sz="1800" b="0" i="0" dirty="0">
                <a:solidFill>
                  <a:srgbClr val="000000"/>
                </a:solidFill>
                <a:effectLst/>
                <a:latin typeface="Arial" panose="020B0604020202020204" pitchFamily="34" charset="0"/>
              </a:rPr>
              <a:t>Is foirmlí casta matamaiticiúla iad algartaim a oibríonn sa chúlra ar na suíomhanna gréasáin nó aipeanna a úsáidimid chun a fháil amach cén t-ábhar a chuirfear i láthair dúinn ar líne, e.g., i d’fhotha nuachta nó torthaí cuardaigh.  </a:t>
            </a:r>
            <a:endParaRPr lang="gd-GB" sz="2800" b="0" i="0" dirty="0">
              <a:solidFill>
                <a:srgbClr val="000000"/>
              </a:solidFill>
              <a:effectLst/>
              <a:latin typeface="Segoe UI" panose="020B0502040204020203" pitchFamily="34" charset="0"/>
            </a:endParaRPr>
          </a:p>
          <a:p>
            <a:pPr algn="l" rtl="0" fontAlgn="base"/>
            <a:r>
              <a:rPr lang="gd-GB" sz="1800" b="0" i="0" dirty="0">
                <a:solidFill>
                  <a:srgbClr val="000000"/>
                </a:solidFill>
                <a:effectLst/>
                <a:latin typeface="Arial" panose="020B0604020202020204" pitchFamily="34" charset="0"/>
              </a:rPr>
              <a:t>  </a:t>
            </a:r>
            <a:endParaRPr lang="gd-GB" sz="2800" b="0" i="0" dirty="0">
              <a:solidFill>
                <a:srgbClr val="000000"/>
              </a:solidFill>
              <a:effectLst/>
              <a:latin typeface="Segoe UI" panose="020B0502040204020203" pitchFamily="34" charset="0"/>
            </a:endParaRPr>
          </a:p>
          <a:p>
            <a:pPr algn="just" rtl="0" fontAlgn="base"/>
            <a:r>
              <a:rPr lang="gd-GB" sz="1800" b="0" i="0" dirty="0">
                <a:solidFill>
                  <a:srgbClr val="000000"/>
                </a:solidFill>
                <a:effectLst/>
                <a:latin typeface="Arial" panose="020B0604020202020204" pitchFamily="34" charset="0"/>
              </a:rPr>
              <a:t>An Chaoi a nOibríonn sé  </a:t>
            </a:r>
            <a:endParaRPr lang="gd-GB" sz="2800"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gd-GB" sz="1800" b="0" i="0" dirty="0">
                <a:solidFill>
                  <a:srgbClr val="000001"/>
                </a:solidFill>
                <a:effectLst/>
                <a:latin typeface="Arial" panose="020B0604020202020204" pitchFamily="34" charset="0"/>
              </a:rPr>
              <a:t>Breathnaíonn sé ar gach a Dhéanann Tú </a:t>
            </a:r>
            <a:r>
              <a:rPr lang="gd-GB" sz="1800" b="0" i="0" dirty="0">
                <a:solidFill>
                  <a:srgbClr val="000001"/>
                </a:solidFill>
                <a:effectLst/>
                <a:latin typeface="Courier New" panose="02070309020205020404" pitchFamily="49" charset="0"/>
              </a:rPr>
              <a:t>o</a:t>
            </a:r>
            <a:r>
              <a:rPr lang="gd-GB" sz="1800" b="0" i="0" dirty="0">
                <a:solidFill>
                  <a:srgbClr val="000001"/>
                </a:solidFill>
                <a:effectLst/>
                <a:latin typeface="Arial" panose="020B0604020202020204" pitchFamily="34" charset="0"/>
              </a:rPr>
              <a:t> Gach uair a thugann tú ‘is maith liom’ do phostáil, a fhéachann tú ar fhíseán, nó a fhágann tú trácht ar rud, tugann an t-algartam faoi deara é agus coinníonn sé cuntas.  </a:t>
            </a:r>
            <a:endParaRPr lang="gd-GB" sz="1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800" b="0" i="0" dirty="0">
                <a:solidFill>
                  <a:srgbClr val="000001"/>
                </a:solidFill>
                <a:effectLst/>
                <a:latin typeface="Arial" panose="020B0604020202020204" pitchFamily="34" charset="0"/>
              </a:rPr>
              <a:t>Sampla: Má fhéachann tú ar go leor físeán de chait, tabharfaidh an t-algartam faoi deara é sin agus taispeánfaidh siad tuilleadh físeán de chait duit.  </a:t>
            </a:r>
            <a:endParaRPr lang="gd-GB" sz="1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800" b="0" i="0" dirty="0">
                <a:solidFill>
                  <a:srgbClr val="000001"/>
                </a:solidFill>
                <a:effectLst/>
                <a:latin typeface="Arial" panose="020B0604020202020204" pitchFamily="34" charset="0"/>
              </a:rPr>
              <a:t>Taispeánann sé Rudaí Cosúla Duit </a:t>
            </a:r>
            <a:r>
              <a:rPr lang="gd-GB" sz="1800" b="0" i="0" dirty="0">
                <a:solidFill>
                  <a:srgbClr val="000001"/>
                </a:solidFill>
                <a:effectLst/>
                <a:latin typeface="Courier New" panose="02070309020205020404" pitchFamily="49" charset="0"/>
              </a:rPr>
              <a:t>o</a:t>
            </a:r>
            <a:r>
              <a:rPr lang="gd-GB" sz="1800" b="0" i="0" dirty="0">
                <a:solidFill>
                  <a:srgbClr val="000001"/>
                </a:solidFill>
                <a:effectLst/>
                <a:latin typeface="Arial" panose="020B0604020202020204" pitchFamily="34" charset="0"/>
              </a:rPr>
              <a:t> Tosaíonn an t-algartam ag taispeáint ábhair duit a bhaineann le rudaí is maith leat cheana féin.  </a:t>
            </a:r>
            <a:endParaRPr lang="gd-GB" sz="1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800" b="0" i="0" dirty="0">
                <a:solidFill>
                  <a:srgbClr val="000001"/>
                </a:solidFill>
                <a:effectLst/>
                <a:latin typeface="Arial" panose="020B0604020202020204" pitchFamily="34" charset="0"/>
              </a:rPr>
              <a:t>Sampla: Tar éis ‘is maith liom’ a thabhairt do phostáil maidir le peil, b’fhéidir go bhfeicfeá tuilleadh postálacha faoi pheil nó spóirt eile.  </a:t>
            </a:r>
            <a:endParaRPr lang="gd-GB" sz="1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800" b="0" i="0" dirty="0">
                <a:solidFill>
                  <a:srgbClr val="000001"/>
                </a:solidFill>
                <a:effectLst/>
                <a:latin typeface="Arial" panose="020B0604020202020204" pitchFamily="34" charset="0"/>
              </a:rPr>
              <a:t>Foghlaimíonn sé agus Athraíonn sé </a:t>
            </a:r>
            <a:r>
              <a:rPr lang="gd-GB" sz="1800" b="0" i="0" dirty="0">
                <a:solidFill>
                  <a:srgbClr val="000001"/>
                </a:solidFill>
                <a:effectLst/>
                <a:latin typeface="Courier New" panose="02070309020205020404" pitchFamily="49" charset="0"/>
              </a:rPr>
              <a:t>o</a:t>
            </a:r>
            <a:r>
              <a:rPr lang="gd-GB" sz="1800" b="0" i="0" dirty="0">
                <a:solidFill>
                  <a:srgbClr val="000001"/>
                </a:solidFill>
                <a:effectLst/>
                <a:latin typeface="Arial" panose="020B0604020202020204" pitchFamily="34" charset="0"/>
              </a:rPr>
              <a:t> Coinníonn an t-algartam ag foghlaim bunaithe ar na rudaí a dhéanann tú. Má stopann tú ag breathnú ar fhíseáin de chait agus má thosaíonn tú ag tabhairt ‘is maith liom’ d’fhíseáin chócaireachta, athróidh sé agus taispeánfaidh sé níos mó oideas duit ina áit.  </a:t>
            </a:r>
            <a:endParaRPr lang="gd-GB" sz="1800" b="0" i="0" dirty="0">
              <a:solidFill>
                <a:srgbClr val="000000"/>
              </a:solidFill>
              <a:effectLst/>
              <a:latin typeface="Arial" panose="020B0604020202020204" pitchFamily="34" charset="0"/>
            </a:endParaRPr>
          </a:p>
          <a:p>
            <a:pPr algn="l" rtl="0" fontAlgn="base"/>
            <a:r>
              <a:rPr lang="gd-GB" sz="1800" b="0" i="0" dirty="0">
                <a:solidFill>
                  <a:srgbClr val="000000"/>
                </a:solidFill>
                <a:effectLst/>
                <a:latin typeface="Arial" panose="020B0604020202020204" pitchFamily="34" charset="0"/>
              </a:rPr>
              <a:t>  </a:t>
            </a:r>
            <a:endParaRPr lang="gd-GB" sz="2800" b="0" i="0" dirty="0">
              <a:solidFill>
                <a:srgbClr val="000000"/>
              </a:solidFill>
              <a:effectLst/>
              <a:latin typeface="Segoe UI" panose="020B0502040204020203" pitchFamily="34" charset="0"/>
            </a:endParaRPr>
          </a:p>
          <a:p>
            <a:pPr algn="just" rtl="0" fontAlgn="base"/>
            <a:r>
              <a:rPr lang="gd-GB" sz="1800" b="0" i="0" dirty="0">
                <a:solidFill>
                  <a:srgbClr val="000000"/>
                </a:solidFill>
                <a:effectLst/>
                <a:latin typeface="Arial" panose="020B0604020202020204" pitchFamily="34" charset="0"/>
              </a:rPr>
              <a:t>Iarr orthu machnamh a dhéanamh, cén chaoi a n-imríonn algartaim tionchar ar an méid a fheiceann tú ar líne?  </a:t>
            </a:r>
            <a:endParaRPr lang="gd-GB" sz="2800"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D68EE2D3-6376-CC44-8A65-B1D3F1AA61B6}" type="slidenum">
              <a:rPr lang="en-US" smtClean="0"/>
              <a:t>14</a:t>
            </a:fld>
            <a:endParaRPr lang="en-US"/>
          </a:p>
        </p:txBody>
      </p:sp>
    </p:spTree>
    <p:extLst>
      <p:ext uri="{BB962C8B-B14F-4D97-AF65-F5344CB8AC3E}">
        <p14:creationId xmlns:p14="http://schemas.microsoft.com/office/powerpoint/2010/main" val="3650754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gd-GB" sz="1800" b="0" i="0" dirty="0">
                <a:solidFill>
                  <a:srgbClr val="000000"/>
                </a:solidFill>
                <a:effectLst/>
                <a:latin typeface="Arial" panose="020B0604020202020204" pitchFamily="34" charset="0"/>
              </a:rPr>
              <a:t>Tabhair faoi deara: Iarr ar na daltaí tobsmaointeoireacht a dhéanamh ar cad iad na buntáistí agus na dúshláin a bhaineann le halgartaim?  </a:t>
            </a:r>
            <a:endParaRPr lang="gd-GB" sz="2800" b="0" i="0" dirty="0">
              <a:solidFill>
                <a:srgbClr val="000000"/>
              </a:solidFill>
              <a:effectLst/>
              <a:latin typeface="Segoe UI" panose="020B0502040204020203" pitchFamily="34" charset="0"/>
            </a:endParaRPr>
          </a:p>
          <a:p>
            <a:pPr algn="l" rtl="0" fontAlgn="base"/>
            <a:r>
              <a:rPr lang="gd-GB" sz="1800" b="0" i="0" dirty="0">
                <a:solidFill>
                  <a:srgbClr val="000000"/>
                </a:solidFill>
                <a:effectLst/>
                <a:latin typeface="Arial" panose="020B0604020202020204" pitchFamily="34" charset="0"/>
              </a:rPr>
              <a:t>  </a:t>
            </a:r>
            <a:endParaRPr lang="gd-GB" sz="2800" b="0" i="0" dirty="0">
              <a:solidFill>
                <a:srgbClr val="000000"/>
              </a:solidFill>
              <a:effectLst/>
              <a:latin typeface="Segoe UI" panose="020B0502040204020203" pitchFamily="34" charset="0"/>
            </a:endParaRPr>
          </a:p>
          <a:p>
            <a:pPr algn="just" rtl="0" fontAlgn="base"/>
            <a:r>
              <a:rPr lang="gd-GB" sz="1800" b="0" i="0" dirty="0">
                <a:solidFill>
                  <a:srgbClr val="000000"/>
                </a:solidFill>
                <a:effectLst/>
                <a:latin typeface="Arial" panose="020B0604020202020204" pitchFamily="34" charset="0"/>
              </a:rPr>
              <a:t>Cuir freagraí na ndaltaí i dtoll a chéile ar an gclár.  </a:t>
            </a:r>
            <a:endParaRPr lang="gd-GB" sz="2800"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D68EE2D3-6376-CC44-8A65-B1D3F1AA61B6}" type="slidenum">
              <a:rPr lang="en-US" smtClean="0"/>
              <a:t>15</a:t>
            </a:fld>
            <a:endParaRPr lang="en-US"/>
          </a:p>
        </p:txBody>
      </p:sp>
    </p:spTree>
    <p:extLst>
      <p:ext uri="{BB962C8B-B14F-4D97-AF65-F5344CB8AC3E}">
        <p14:creationId xmlns:p14="http://schemas.microsoft.com/office/powerpoint/2010/main" val="3886751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gd-GB" sz="1800" b="0" i="0" dirty="0">
                <a:solidFill>
                  <a:srgbClr val="000000"/>
                </a:solidFill>
                <a:effectLst/>
                <a:latin typeface="Arial" panose="020B0604020202020204" pitchFamily="34" charset="0"/>
              </a:rPr>
              <a:t>Tabhair faoi deara: Téigh trí bhuntáistí agus dúshláin na n-algartam le daltaí: Buntáistí:  </a:t>
            </a:r>
            <a:endParaRPr lang="gd-GB" sz="2800" b="0" i="0" dirty="0">
              <a:solidFill>
                <a:srgbClr val="000000"/>
              </a:solidFill>
              <a:effectLst/>
              <a:latin typeface="Segoe UI" panose="020B0502040204020203" pitchFamily="34" charset="0"/>
            </a:endParaRP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Faigh Amach cad is maith leat: Is féidir leo cabhrú leat rudaí a bhfuil suim agat iontu a aimsiú níos tapúla.  </a:t>
            </a: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Aimsigh Spéiseanna Nua: Féadfaidh siad caitheamh aimsire, ceol nó smaointe nua a thaitneodh leat a mholadh.  </a:t>
            </a: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Feic Foinsí Iontaofa: Treisigh postálacha ó chuntais a bhfuil muinín agat astu má leanann tú iad.  </a:t>
            </a:r>
          </a:p>
          <a:p>
            <a:pPr algn="l" rtl="0" fontAlgn="base"/>
            <a:r>
              <a:rPr lang="gd-GB" sz="1800" b="0" i="0" dirty="0">
                <a:solidFill>
                  <a:srgbClr val="000000"/>
                </a:solidFill>
                <a:effectLst/>
                <a:latin typeface="Arial" panose="020B0604020202020204" pitchFamily="34" charset="0"/>
              </a:rPr>
              <a:t>Dúshláin:  </a:t>
            </a:r>
            <a:endParaRPr lang="gd-GB" sz="2800" b="0" i="0" dirty="0">
              <a:solidFill>
                <a:srgbClr val="000000"/>
              </a:solidFill>
              <a:effectLst/>
              <a:latin typeface="Segoe UI" panose="020B0502040204020203" pitchFamily="34" charset="0"/>
            </a:endParaRP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Méadaigh Faisnéis Bhréagach: Léiríonn algartaim ábhar a fhaigheann go leor ‘is maith liom’ agus amhairc fiú mura bhfuil sé fíor nó beacht.  </a:t>
            </a: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Cruthaigh Bolgáin Scagaire: Is iondúil go dtaispeánann algartaim níos mó den chineál céanna ábhair rud a chiallaíonn gur féidir leat cailleadh amach ar thuairimí nó dearcthaí eile.  </a:t>
            </a: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Trap Ama: Deartar algartaim chun muid a choinneáil ar ardáin níos faide trí chleasa a úsáid cosúil le huathsheinm agus níos mó ábhair a thaitneodh leat a thaispeáint.  </a:t>
            </a: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Faisnéis Phearsanta: Tógann na halgartaim pictiúr díot bunaithe ar do ghníomhaíocht ar líne (na rudaí is maith leat, a chuardaíonn tú, a chliceálann tú orthu agus a roinneann tú).  </a:t>
            </a:r>
          </a:p>
          <a:p>
            <a:pPr algn="just" rtl="0" fontAlgn="base">
              <a:buFont typeface="Arial" panose="020B0604020202020204" pitchFamily="34" charset="0"/>
              <a:buChar char="•"/>
            </a:pPr>
            <a:endParaRPr lang="gd-GB" sz="1800" b="0"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D68EE2D3-6376-CC44-8A65-B1D3F1AA61B6}" type="slidenum">
              <a:rPr lang="en-US" smtClean="0"/>
              <a:t>16</a:t>
            </a:fld>
            <a:endParaRPr lang="en-US"/>
          </a:p>
        </p:txBody>
      </p:sp>
    </p:spTree>
    <p:extLst>
      <p:ext uri="{BB962C8B-B14F-4D97-AF65-F5344CB8AC3E}">
        <p14:creationId xmlns:p14="http://schemas.microsoft.com/office/powerpoint/2010/main" val="2682977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gd-GB" sz="1800" b="0" i="0" dirty="0">
                <a:solidFill>
                  <a:srgbClr val="000000"/>
                </a:solidFill>
                <a:effectLst/>
                <a:latin typeface="Arial" panose="020B0604020202020204" pitchFamily="34" charset="0"/>
              </a:rPr>
              <a:t>Tabhair faoi deara: Ansin, téigh trí na leideanna agus na rudaí a foghlaimíodh ó cheacht an lae inniu maidir leis an gcaoi is féidir le daltaí an méid is mó a bhaint as an ábhar a fhiosraíonn siad ar líne:  </a:t>
            </a:r>
            <a:endParaRPr lang="gd-GB" sz="2800"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gd-GB" sz="1800" b="0" i="0" dirty="0">
                <a:solidFill>
                  <a:srgbClr val="000001"/>
                </a:solidFill>
                <a:effectLst/>
                <a:latin typeface="Arial" panose="020B0604020202020204" pitchFamily="34" charset="0"/>
              </a:rPr>
              <a:t>Tuiscint ar Thionchairí: Cuireann roinnt tionchairí táirgí chun cinn mar go n-íoctar iad. Coinnigh súil amach do #ad nó #gifted chun na postálacha seo a phiocadh amach.  </a:t>
            </a:r>
            <a:endParaRPr lang="gd-GB" sz="1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800" b="0" i="0" dirty="0">
                <a:solidFill>
                  <a:srgbClr val="000001"/>
                </a:solidFill>
                <a:effectLst/>
                <a:latin typeface="Arial" panose="020B0604020202020204" pitchFamily="34" charset="0"/>
              </a:rPr>
              <a:t>Ceistigh Ábhar agus Smaoinigh sula Roinneann tú:  </a:t>
            </a:r>
            <a:endParaRPr lang="gd-GB" sz="1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800" b="0" i="0" dirty="0">
                <a:solidFill>
                  <a:srgbClr val="000001"/>
                </a:solidFill>
                <a:effectLst/>
                <a:latin typeface="Arial" panose="020B0604020202020204" pitchFamily="34" charset="0"/>
              </a:rPr>
              <a:t>Cé a phostáil é seo?   </a:t>
            </a:r>
            <a:endParaRPr lang="gd-GB" sz="1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800" b="0" i="0" dirty="0">
                <a:solidFill>
                  <a:srgbClr val="000001"/>
                </a:solidFill>
                <a:effectLst/>
                <a:latin typeface="Arial" panose="020B0604020202020204" pitchFamily="34" charset="0"/>
              </a:rPr>
              <a:t>Cén fáth? (An fógra, jóc, nó fíorscéal atá ann?) </a:t>
            </a:r>
            <a:r>
              <a:rPr lang="gd-GB" sz="1800" b="0" i="0" dirty="0">
                <a:solidFill>
                  <a:srgbClr val="000001"/>
                </a:solidFill>
                <a:effectLst/>
                <a:latin typeface="Courier New" panose="02070309020205020404" pitchFamily="49" charset="0"/>
              </a:rPr>
              <a:t>o</a:t>
            </a:r>
            <a:r>
              <a:rPr lang="gd-GB" sz="1800" b="0" i="0" dirty="0">
                <a:solidFill>
                  <a:srgbClr val="000001"/>
                </a:solidFill>
                <a:effectLst/>
                <a:latin typeface="Arial" panose="020B0604020202020204" pitchFamily="34" charset="0"/>
              </a:rPr>
              <a:t> An bhfuil sé fíor?  </a:t>
            </a:r>
            <a:endParaRPr lang="gd-GB" sz="1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800" b="0" i="0" dirty="0">
                <a:solidFill>
                  <a:srgbClr val="000001"/>
                </a:solidFill>
                <a:effectLst/>
                <a:latin typeface="Arial" panose="020B0604020202020204" pitchFamily="34" charset="0"/>
              </a:rPr>
              <a:t>Bí aireach ar cheannlínte drámata nó naisc aisteacha.  </a:t>
            </a:r>
            <a:endParaRPr lang="gd-GB" sz="1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800" b="0" i="0" dirty="0">
                <a:solidFill>
                  <a:srgbClr val="000001"/>
                </a:solidFill>
                <a:effectLst/>
                <a:latin typeface="Arial" panose="020B0604020202020204" pitchFamily="34" charset="0"/>
              </a:rPr>
              <a:t>Lean go Stuama: Roghnaigh cuntais a chuireann giúmar dearfach agus inspioráideach ort. Dílean cuntais a chuireann isteach ort nó a chuireann brú ort.  </a:t>
            </a:r>
            <a:endParaRPr lang="gd-GB" sz="1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800" b="0" i="0" dirty="0">
                <a:solidFill>
                  <a:srgbClr val="000001"/>
                </a:solidFill>
                <a:effectLst/>
                <a:latin typeface="Arial" panose="020B0604020202020204" pitchFamily="34" charset="0"/>
              </a:rPr>
              <a:t>Ná cuir thú féin i gComparáid: Cuimhnigh, tá formhór grianghraf agus físeán curtha in eagar nó ní thaispeántar ach na móimintí is fearr iontu.  </a:t>
            </a:r>
            <a:endParaRPr lang="gd-GB" sz="1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800" b="0" i="0" dirty="0">
                <a:solidFill>
                  <a:srgbClr val="000001"/>
                </a:solidFill>
                <a:effectLst/>
                <a:latin typeface="Arial" panose="020B0604020202020204" pitchFamily="34" charset="0"/>
              </a:rPr>
              <a:t>Coimeád Smacht ort féin: Coinnigh faisnéis phearsanta príobháideach, fiosraigh spéiseanna nua, socraigh teorainneacha ama, agus bí cineálta ar líne.  </a:t>
            </a:r>
            <a:endParaRPr lang="gd-GB" sz="1800" b="0" i="0" dirty="0">
              <a:solidFill>
                <a:srgbClr val="000000"/>
              </a:solidFill>
              <a:effectLst/>
              <a:latin typeface="Arial" panose="020B0604020202020204" pitchFamily="34" charset="0"/>
            </a:endParaRPr>
          </a:p>
          <a:p>
            <a:pPr algn="l" rtl="0" fontAlgn="base"/>
            <a:r>
              <a:rPr lang="gd-GB" sz="1800" b="0" i="0" dirty="0">
                <a:solidFill>
                  <a:srgbClr val="000000"/>
                </a:solidFill>
                <a:effectLst/>
                <a:latin typeface="Arial" panose="020B0604020202020204" pitchFamily="34" charset="0"/>
              </a:rPr>
              <a:t>  </a:t>
            </a:r>
            <a:endParaRPr lang="gd-GB" sz="2800"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D68EE2D3-6376-CC44-8A65-B1D3F1AA61B6}" type="slidenum">
              <a:rPr lang="en-US" smtClean="0"/>
              <a:t>17</a:t>
            </a:fld>
            <a:endParaRPr lang="en-US"/>
          </a:p>
        </p:txBody>
      </p:sp>
    </p:spTree>
    <p:extLst>
      <p:ext uri="{BB962C8B-B14F-4D97-AF65-F5344CB8AC3E}">
        <p14:creationId xmlns:p14="http://schemas.microsoft.com/office/powerpoint/2010/main" val="1041664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gd-GB" sz="1800" b="0" i="0" dirty="0">
                <a:solidFill>
                  <a:srgbClr val="000000"/>
                </a:solidFill>
                <a:effectLst/>
                <a:latin typeface="Arial" panose="020B0604020202020204" pitchFamily="34" charset="0"/>
              </a:rPr>
              <a:t>Tabhair faoi deara: Gníomhaíocht maidir le Tionchar ar líne a Stiúradh: Iarr ar dhaltaí athbhreithniú a dhéanamh ar thrí phostáil ar an sleamhnán agus na leideanna sa cheacht seo a úsáid chun cinneadh a dhéanamh an postáil fhíor, fógra, nó scéal áibhéalach atá i ngach postáil thíos.  </a:t>
            </a:r>
            <a:endParaRPr lang="gd-GB" sz="2800" b="0" i="0" dirty="0">
              <a:solidFill>
                <a:srgbClr val="000000"/>
              </a:solidFill>
              <a:effectLst/>
              <a:latin typeface="Segoe UI" panose="020B0502040204020203" pitchFamily="34" charset="0"/>
            </a:endParaRP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Is scéal áibhéalach atá sa chéad phostáil ar faisnéis bhréagach atá ann.  </a:t>
            </a: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Is postáil fhíor an dara ceann.  </a:t>
            </a: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Postáil a ndearnadh cur chun cinn uirthi agus fógra atá sa tríú ceann ar chuntas tionchaire.  </a:t>
            </a:r>
          </a:p>
          <a:p>
            <a:endParaRPr lang="en-US" dirty="0"/>
          </a:p>
        </p:txBody>
      </p:sp>
      <p:sp>
        <p:nvSpPr>
          <p:cNvPr id="4" name="Slide Number Placeholder 3"/>
          <p:cNvSpPr>
            <a:spLocks noGrp="1"/>
          </p:cNvSpPr>
          <p:nvPr>
            <p:ph type="sldNum" sz="quarter" idx="5"/>
          </p:nvPr>
        </p:nvSpPr>
        <p:spPr/>
        <p:txBody>
          <a:bodyPr/>
          <a:lstStyle/>
          <a:p>
            <a:fld id="{D68EE2D3-6376-CC44-8A65-B1D3F1AA61B6}" type="slidenum">
              <a:rPr lang="en-US" smtClean="0"/>
              <a:t>18</a:t>
            </a:fld>
            <a:endParaRPr lang="en-US"/>
          </a:p>
        </p:txBody>
      </p:sp>
    </p:spTree>
    <p:extLst>
      <p:ext uri="{BB962C8B-B14F-4D97-AF65-F5344CB8AC3E}">
        <p14:creationId xmlns:p14="http://schemas.microsoft.com/office/powerpoint/2010/main" val="36769738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gd-GB" sz="1800" b="0" i="0" dirty="0">
                <a:solidFill>
                  <a:srgbClr val="000000"/>
                </a:solidFill>
                <a:effectLst/>
                <a:latin typeface="Arial" panose="020B0604020202020204" pitchFamily="34" charset="0"/>
              </a:rPr>
              <a:t>Tabhair faoi deara:  Tabhair amach bileog gníomhaíochta Lá na Sábháilteachta Idirlín le tabhairt abhaile atá ar fáil ag </a:t>
            </a:r>
            <a:r>
              <a:rPr lang="gd-GB" sz="1800" b="0" i="0" u="none" strike="noStrike" dirty="0">
                <a:solidFill>
                  <a:srgbClr val="000000"/>
                </a:solidFill>
                <a:effectLst/>
                <a:latin typeface="Arial" panose="020B0604020202020204" pitchFamily="34" charset="0"/>
                <a:hlinkClick r:id="rId3"/>
              </a:rPr>
              <a:t>www.webwise.ie/saferinternetday </a:t>
            </a:r>
            <a:r>
              <a:rPr lang="gd-GB" sz="1800" b="0" i="0" dirty="0">
                <a:solidFill>
                  <a:srgbClr val="000000"/>
                </a:solidFill>
                <a:effectLst/>
                <a:latin typeface="Arial" panose="020B0604020202020204" pitchFamily="34" charset="0"/>
              </a:rPr>
              <a:t> </a:t>
            </a:r>
            <a:endParaRPr lang="gd-GB" sz="2800" b="0" i="0" dirty="0">
              <a:solidFill>
                <a:srgbClr val="000000"/>
              </a:solidFill>
              <a:effectLst/>
              <a:latin typeface="Segoe UI" panose="020B0502040204020203" pitchFamily="34" charset="0"/>
            </a:endParaRPr>
          </a:p>
          <a:p>
            <a:pPr algn="just" rtl="0" fontAlgn="base"/>
            <a:r>
              <a:rPr lang="gd-GB" sz="1800" b="0" i="0" dirty="0">
                <a:solidFill>
                  <a:srgbClr val="000000"/>
                </a:solidFill>
                <a:effectLst/>
                <a:latin typeface="Arial" panose="020B0604020202020204" pitchFamily="34" charset="0"/>
              </a:rPr>
              <a:t>Tá na daltaí chun é seo a thabhairt abhaile agus an ghníomhaíocht a dhéanamh lena dtuismitheoirí/gcaomhnóirí agus í a shíniú.   </a:t>
            </a:r>
            <a:endParaRPr lang="gd-GB" sz="2800"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D68EE2D3-6376-CC44-8A65-B1D3F1AA61B6}" type="slidenum">
              <a:rPr lang="en-US" smtClean="0"/>
              <a:t>19</a:t>
            </a:fld>
            <a:endParaRPr lang="en-US"/>
          </a:p>
        </p:txBody>
      </p:sp>
    </p:spTree>
    <p:extLst>
      <p:ext uri="{BB962C8B-B14F-4D97-AF65-F5344CB8AC3E}">
        <p14:creationId xmlns:p14="http://schemas.microsoft.com/office/powerpoint/2010/main" val="2070232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gd-GB" sz="1800" b="0" i="0" dirty="0">
                <a:solidFill>
                  <a:srgbClr val="000000"/>
                </a:solidFill>
                <a:effectLst/>
                <a:latin typeface="Arial" panose="020B0604020202020204" pitchFamily="34" charset="0"/>
              </a:rPr>
              <a:t>Tabhair faoi deara: Is tionscnamh ar fud an AE é Lá na Sábháilteachta Idirlín chun idirlíon níos sábháilte a chur chun cinn don uile úsáideoir, go háirithe an t-aos óg. Is é Webwise, Clár na hÉireann um Fheasacht ar Oideachas Sábháilteachta Idirlín, a chuireann Lá na Sábháilteachta Idirlín chun cinn agus a dhéanann é a chomhordú. Is é téama Lá na Sábháilteachta  </a:t>
            </a:r>
            <a:endParaRPr lang="gd-GB" sz="2800" b="0" i="0" dirty="0">
              <a:solidFill>
                <a:srgbClr val="000000"/>
              </a:solidFill>
              <a:effectLst/>
              <a:latin typeface="Segoe UI" panose="020B0502040204020203" pitchFamily="34" charset="0"/>
            </a:endParaRPr>
          </a:p>
          <a:p>
            <a:pPr algn="just" rtl="0" fontAlgn="base"/>
            <a:r>
              <a:rPr lang="gd-GB" sz="1800" b="0" i="0" dirty="0">
                <a:solidFill>
                  <a:srgbClr val="000000"/>
                </a:solidFill>
                <a:effectLst/>
                <a:latin typeface="Arial" panose="020B0604020202020204" pitchFamily="34" charset="0"/>
              </a:rPr>
              <a:t>Idirlín “Ag Obair le chéile le haghaidh Idirlíon Níos Fearr”.   </a:t>
            </a:r>
            <a:endParaRPr lang="gd-GB" sz="2800" b="0" i="0" dirty="0">
              <a:solidFill>
                <a:srgbClr val="000000"/>
              </a:solidFill>
              <a:effectLst/>
              <a:latin typeface="Segoe UI" panose="020B0502040204020203" pitchFamily="34" charset="0"/>
            </a:endParaRPr>
          </a:p>
          <a:p>
            <a:pPr algn="l" rtl="0" fontAlgn="base"/>
            <a:r>
              <a:rPr lang="gd-GB" sz="1800" b="0" i="0" dirty="0">
                <a:solidFill>
                  <a:srgbClr val="000000"/>
                </a:solidFill>
                <a:effectLst/>
                <a:latin typeface="Arial" panose="020B0604020202020204" pitchFamily="34" charset="0"/>
              </a:rPr>
              <a:t>  </a:t>
            </a:r>
            <a:endParaRPr lang="gd-GB" sz="2800" b="0" i="0" dirty="0">
              <a:solidFill>
                <a:srgbClr val="000000"/>
              </a:solidFill>
              <a:effectLst/>
              <a:latin typeface="Segoe UI" panose="020B0502040204020203" pitchFamily="34" charset="0"/>
            </a:endParaRPr>
          </a:p>
          <a:p>
            <a:pPr algn="just" rtl="0" fontAlgn="base"/>
            <a:r>
              <a:rPr lang="gd-GB" sz="1800" b="0" i="0" dirty="0">
                <a:solidFill>
                  <a:srgbClr val="000000"/>
                </a:solidFill>
                <a:effectLst/>
                <a:latin typeface="Arial" panose="020B0604020202020204" pitchFamily="34" charset="0"/>
              </a:rPr>
              <a:t>Is é is aidhm leis an lá ná go dtiocfadh daoine óga, tuismitheoirí, múinteoirí, scoileanna, rialtas agus gnólachtaí le chéile chun áit níos sábháilte agus níos fearr do chách a dhéanamh den idirlíon, agus go háirithe do leanaí agus don aos óg.   </a:t>
            </a:r>
            <a:endParaRPr lang="gd-GB" sz="2800" b="0" i="0" dirty="0">
              <a:solidFill>
                <a:srgbClr val="000000"/>
              </a:solidFill>
              <a:effectLst/>
              <a:latin typeface="Segoe UI" panose="020B0502040204020203" pitchFamily="34" charset="0"/>
            </a:endParaRPr>
          </a:p>
          <a:p>
            <a:pPr algn="l" rtl="0" fontAlgn="base"/>
            <a:r>
              <a:rPr lang="gd-GB" sz="1800" b="0" i="0" dirty="0">
                <a:solidFill>
                  <a:srgbClr val="000000"/>
                </a:solidFill>
                <a:effectLst/>
                <a:latin typeface="Arial" panose="020B0604020202020204" pitchFamily="34" charset="0"/>
              </a:rPr>
              <a:t>  </a:t>
            </a:r>
            <a:endParaRPr lang="gd-GB" sz="2800" b="0" i="0" dirty="0">
              <a:solidFill>
                <a:srgbClr val="000000"/>
              </a:solidFill>
              <a:effectLst/>
              <a:latin typeface="Segoe UI" panose="020B0502040204020203" pitchFamily="34" charset="0"/>
            </a:endParaRPr>
          </a:p>
          <a:p>
            <a:pPr algn="just" rtl="0" fontAlgn="base"/>
            <a:r>
              <a:rPr lang="gd-GB" sz="1800" b="0" i="0" dirty="0">
                <a:solidFill>
                  <a:srgbClr val="000000"/>
                </a:solidFill>
                <a:effectLst/>
                <a:latin typeface="Arial" panose="020B0604020202020204" pitchFamily="34" charset="0"/>
              </a:rPr>
              <a:t>Is lá é Lá na Sábháilteachta Idirlín chun úsáid shábháilte agus fhreagrach an idirlín a chur chun cinn, lá chun machnamh a dhéanamh ar na bealaí éagsúla ar fad a n-úsáidimid an t-idirlíon agus na bealaí ar féidir linn áit níos sábháilte agus níos fearr do chách a dhéanamh den idirlíon, agus go háirithe do leanaí agus don aos óg.   </a:t>
            </a:r>
            <a:endParaRPr lang="gd-GB" sz="2800"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D68EE2D3-6376-CC44-8A65-B1D3F1AA61B6}" type="slidenum">
              <a:rPr lang="en-US" smtClean="0"/>
              <a:t>2</a:t>
            </a:fld>
            <a:endParaRPr lang="en-US"/>
          </a:p>
        </p:txBody>
      </p:sp>
    </p:spTree>
    <p:extLst>
      <p:ext uri="{BB962C8B-B14F-4D97-AF65-F5344CB8AC3E}">
        <p14:creationId xmlns:p14="http://schemas.microsoft.com/office/powerpoint/2010/main" val="7868269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gd-GB" sz="1800" b="0" i="0" dirty="0">
                <a:solidFill>
                  <a:srgbClr val="000000"/>
                </a:solidFill>
                <a:effectLst/>
                <a:latin typeface="Arial" panose="020B0604020202020204" pitchFamily="34" charset="0"/>
              </a:rPr>
              <a:t>Tabhair faoi deara: Iarr ar na daltaí machnamh a dhéanamh ar céard a d’fhoghlaim siad sa cheacht inniu ag úsáid na leideanna machnaimh seo a leanas:  </a:t>
            </a:r>
            <a:endParaRPr lang="gd-GB" sz="2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800" b="0" i="0" dirty="0">
                <a:solidFill>
                  <a:srgbClr val="000001"/>
                </a:solidFill>
                <a:effectLst/>
                <a:latin typeface="Arial" panose="020B0604020202020204" pitchFamily="34" charset="0"/>
              </a:rPr>
              <a:t>Cén rud amháin a d’fhoghlaim tú inniu?  </a:t>
            </a:r>
            <a:endParaRPr lang="gd-GB" sz="1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800" b="0" i="0" dirty="0">
                <a:solidFill>
                  <a:srgbClr val="000001"/>
                </a:solidFill>
                <a:effectLst/>
                <a:latin typeface="Arial" panose="020B0604020202020204" pitchFamily="34" charset="0"/>
              </a:rPr>
              <a:t>Cén chaoi a n-úsáidfidh tú na meáin shóisialta go héagsúil tar éis an cheachta seo?</a:t>
            </a:r>
            <a:r>
              <a:rPr lang="gd-GB" sz="1800" b="0" i="0" dirty="0">
                <a:solidFill>
                  <a:srgbClr val="000000"/>
                </a:solidFill>
                <a:effectLst/>
                <a:latin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D68EE2D3-6376-CC44-8A65-B1D3F1AA61B6}" type="slidenum">
              <a:rPr lang="en-US" smtClean="0"/>
              <a:t>20</a:t>
            </a:fld>
            <a:endParaRPr lang="en-US"/>
          </a:p>
        </p:txBody>
      </p:sp>
    </p:spTree>
    <p:extLst>
      <p:ext uri="{BB962C8B-B14F-4D97-AF65-F5344CB8AC3E}">
        <p14:creationId xmlns:p14="http://schemas.microsoft.com/office/powerpoint/2010/main" val="33473387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gd-GB" sz="1800" b="0" i="0" dirty="0">
                <a:solidFill>
                  <a:srgbClr val="000000"/>
                </a:solidFill>
                <a:effectLst/>
                <a:latin typeface="Arial" panose="020B0604020202020204" pitchFamily="34" charset="0"/>
              </a:rPr>
              <a:t>Tabhair faoi deara: Déan achoimre le daltaí faoin méid a phléigh siad agus a d’fhoghlaim siad i rith chaint an lae inniu. Ar Lá na Sábháilteachta Idirlín d’fhoghlaim tú faoi na rudaí seo a leanas:  </a:t>
            </a:r>
            <a:endParaRPr lang="gd-GB" sz="2800"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gd-GB" sz="1800" b="0" i="0" dirty="0">
                <a:solidFill>
                  <a:srgbClr val="000001"/>
                </a:solidFill>
                <a:effectLst/>
                <a:latin typeface="Arial" panose="020B0604020202020204" pitchFamily="34" charset="0"/>
              </a:rPr>
              <a:t>An ról agus an tionchar a bhíonn ag tionchairí na meán sóisialta.   </a:t>
            </a:r>
            <a:endParaRPr lang="gd-GB" sz="1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800" b="0" i="0" dirty="0">
                <a:solidFill>
                  <a:srgbClr val="000001"/>
                </a:solidFill>
                <a:effectLst/>
                <a:latin typeface="Arial" panose="020B0604020202020204" pitchFamily="34" charset="0"/>
              </a:rPr>
              <a:t>An chaoi a chuireann algartaim cruth ar ár n-eispéireas ar líne.   </a:t>
            </a:r>
            <a:endParaRPr lang="gd-GB" sz="1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800" b="0" i="0" dirty="0">
                <a:solidFill>
                  <a:srgbClr val="000001"/>
                </a:solidFill>
                <a:effectLst/>
                <a:latin typeface="Arial" panose="020B0604020202020204" pitchFamily="34" charset="0"/>
              </a:rPr>
              <a:t>Leideanna/straitéisí chun d’eispéireas ar líne a bhainistiú agus do bhealach a dhéanamh trí na tionchair a dtiocfaidh tú trasna orthu ar líne.</a:t>
            </a:r>
            <a:endParaRPr lang="gd-GB" sz="1800" b="0" i="0" dirty="0">
              <a:solidFill>
                <a:srgbClr val="000000"/>
              </a:solidFill>
              <a:effectLst/>
              <a:latin typeface="Arial" panose="020B0604020202020204" pitchFamily="34" charset="0"/>
            </a:endParaRPr>
          </a:p>
          <a:p>
            <a:pPr algn="l" rtl="0" fontAlgn="base">
              <a:lnSpc>
                <a:spcPts val="1466"/>
              </a:lnSpc>
              <a:buFont typeface="Arial" panose="020B0604020202020204" pitchFamily="34" charset="0"/>
              <a:buChar char="•"/>
            </a:pPr>
            <a:endParaRPr lang="en-IE" sz="1800" b="0" i="0"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68EE2D3-6376-CC44-8A65-B1D3F1AA61B6}" type="slidenum">
              <a:rPr lang="en-US" smtClean="0"/>
              <a:t>21</a:t>
            </a:fld>
            <a:endParaRPr lang="en-US"/>
          </a:p>
        </p:txBody>
      </p:sp>
    </p:spTree>
    <p:extLst>
      <p:ext uri="{BB962C8B-B14F-4D97-AF65-F5344CB8AC3E}">
        <p14:creationId xmlns:p14="http://schemas.microsoft.com/office/powerpoint/2010/main" val="3481989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gd-GB" sz="1800" b="0" i="0" dirty="0">
                <a:solidFill>
                  <a:srgbClr val="000000"/>
                </a:solidFill>
                <a:effectLst/>
                <a:latin typeface="Arial" panose="020B0604020202020204" pitchFamily="34" charset="0"/>
              </a:rPr>
              <a:t>Tabhair faoi deara: Tarraing aird ar Webwise.ie/ParentsHub agus acmhainní do thuismitheoirí/chaomhnóirí trí chóipeanna a scaipeadh den Treoir do Thuismitheoirí maidir le hÚsáid Idirlín Níos Fearr. Féadfaidh tú an leabhar a rochtain go digiteach nó cóipeanna crua a ordú trí webwise.ie   </a:t>
            </a:r>
            <a:endParaRPr lang="en-US" dirty="0"/>
          </a:p>
        </p:txBody>
      </p:sp>
      <p:sp>
        <p:nvSpPr>
          <p:cNvPr id="4" name="Slide Number Placeholder 3"/>
          <p:cNvSpPr>
            <a:spLocks noGrp="1"/>
          </p:cNvSpPr>
          <p:nvPr>
            <p:ph type="sldNum" sz="quarter" idx="5"/>
          </p:nvPr>
        </p:nvSpPr>
        <p:spPr/>
        <p:txBody>
          <a:bodyPr/>
          <a:lstStyle/>
          <a:p>
            <a:fld id="{D68EE2D3-6376-CC44-8A65-B1D3F1AA61B6}" type="slidenum">
              <a:rPr lang="en-US" smtClean="0"/>
              <a:t>22</a:t>
            </a:fld>
            <a:endParaRPr lang="en-US"/>
          </a:p>
        </p:txBody>
      </p:sp>
    </p:spTree>
    <p:extLst>
      <p:ext uri="{BB962C8B-B14F-4D97-AF65-F5344CB8AC3E}">
        <p14:creationId xmlns:p14="http://schemas.microsoft.com/office/powerpoint/2010/main" val="1103229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gd-GB" sz="1800" b="0" i="0" dirty="0">
                <a:solidFill>
                  <a:srgbClr val="000000"/>
                </a:solidFill>
                <a:effectLst/>
                <a:latin typeface="Arial" panose="020B0604020202020204" pitchFamily="34" charset="0"/>
              </a:rPr>
              <a:t>Tabhair faoi deara: Téigh trí na torthaí foghlama don chaint seo:  </a:t>
            </a:r>
            <a:endParaRPr lang="gd-GB" sz="2800" b="0" i="0" dirty="0">
              <a:solidFill>
                <a:srgbClr val="000000"/>
              </a:solidFill>
              <a:effectLst/>
              <a:latin typeface="Segoe UI" panose="020B0502040204020203" pitchFamily="34" charset="0"/>
            </a:endParaRPr>
          </a:p>
          <a:p>
            <a:pPr algn="just" rtl="0" fontAlgn="base"/>
            <a:r>
              <a:rPr lang="gd-GB" sz="1800" b="0" i="0" dirty="0">
                <a:solidFill>
                  <a:srgbClr val="000000"/>
                </a:solidFill>
                <a:effectLst/>
                <a:latin typeface="Arial" panose="020B0604020202020204" pitchFamily="34" charset="0"/>
              </a:rPr>
              <a:t>Ar Lá na Sábháilteachta Idirlín, glacaimis am chun:  </a:t>
            </a:r>
            <a:endParaRPr lang="gd-GB" sz="2800" b="0" i="0" dirty="0">
              <a:solidFill>
                <a:srgbClr val="000000"/>
              </a:solidFill>
              <a:effectLst/>
              <a:latin typeface="Segoe UI" panose="020B0502040204020203" pitchFamily="34" charset="0"/>
            </a:endParaRPr>
          </a:p>
          <a:p>
            <a:pPr algn="l" rtl="0" fontAlgn="base"/>
            <a:r>
              <a:rPr lang="gd-GB" sz="1800" b="0" i="0" dirty="0">
                <a:solidFill>
                  <a:srgbClr val="000000"/>
                </a:solidFill>
                <a:effectLst/>
                <a:latin typeface="Arial" panose="020B0604020202020204" pitchFamily="34" charset="0"/>
              </a:rPr>
              <a:t>  </a:t>
            </a:r>
            <a:endParaRPr lang="gd-GB" sz="2800" b="0" i="0" dirty="0">
              <a:solidFill>
                <a:srgbClr val="000000"/>
              </a:solidFill>
              <a:effectLst/>
              <a:latin typeface="Segoe UI" panose="020B0502040204020203" pitchFamily="34" charset="0"/>
            </a:endParaRP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Machnamh a dhéanamh ar an ról agus an tionchar a bhíonn ag tionchairí na meán sóisialta.  </a:t>
            </a: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Tuiscint a fháil ar an gcaoi a chuireann algartaim cruth ar ár n-eispéireas ar líne.  </a:t>
            </a: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Straitéisí a fhorbairt chun d’eispéireas ar líne a bhainistiú agus do bhealach a dhéanamh trí na deiseanna agus na dúshláin a bhaineann leis na tionchair chumhachtacha seo.  </a:t>
            </a:r>
          </a:p>
          <a:p>
            <a:endParaRPr lang="en-US" dirty="0"/>
          </a:p>
        </p:txBody>
      </p:sp>
      <p:sp>
        <p:nvSpPr>
          <p:cNvPr id="4" name="Slide Number Placeholder 3"/>
          <p:cNvSpPr>
            <a:spLocks noGrp="1"/>
          </p:cNvSpPr>
          <p:nvPr>
            <p:ph type="sldNum" sz="quarter" idx="5"/>
          </p:nvPr>
        </p:nvSpPr>
        <p:spPr/>
        <p:txBody>
          <a:bodyPr/>
          <a:lstStyle/>
          <a:p>
            <a:fld id="{D68EE2D3-6376-CC44-8A65-B1D3F1AA61B6}" type="slidenum">
              <a:rPr lang="en-US" smtClean="0"/>
              <a:t>3</a:t>
            </a:fld>
            <a:endParaRPr lang="en-US"/>
          </a:p>
        </p:txBody>
      </p:sp>
    </p:spTree>
    <p:extLst>
      <p:ext uri="{BB962C8B-B14F-4D97-AF65-F5344CB8AC3E}">
        <p14:creationId xmlns:p14="http://schemas.microsoft.com/office/powerpoint/2010/main" val="3467639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gd-GB" sz="1800" b="0" i="0" dirty="0">
                <a:solidFill>
                  <a:srgbClr val="000000"/>
                </a:solidFill>
                <a:effectLst/>
                <a:latin typeface="Arial" panose="020B0604020202020204" pitchFamily="34" charset="0"/>
              </a:rPr>
              <a:t>Tabhair faoi deara: Inniu, labhróimid faoi conas a bheith sábháilte ar líne, táimid chun machnamh a dhéanamh ar an ról a bhíonn ag tionchairí agus ag algartaim meán sóisialta inár saol.  </a:t>
            </a:r>
            <a:endParaRPr lang="gd-GB" sz="2800" b="0" i="0" dirty="0">
              <a:solidFill>
                <a:srgbClr val="000000"/>
              </a:solidFill>
              <a:effectLst/>
              <a:latin typeface="Segoe UI" panose="020B0502040204020203" pitchFamily="34" charset="0"/>
            </a:endParaRPr>
          </a:p>
          <a:p>
            <a:pPr algn="l" rtl="0" fontAlgn="base"/>
            <a:r>
              <a:rPr lang="gd-GB" sz="1800" b="0" i="0" dirty="0">
                <a:solidFill>
                  <a:srgbClr val="000000"/>
                </a:solidFill>
                <a:effectLst/>
                <a:latin typeface="Arial" panose="020B0604020202020204" pitchFamily="34" charset="0"/>
              </a:rPr>
              <a:t>  </a:t>
            </a:r>
            <a:endParaRPr lang="gd-GB" sz="2800" b="0" i="0" dirty="0">
              <a:solidFill>
                <a:srgbClr val="000000"/>
              </a:solidFill>
              <a:effectLst/>
              <a:latin typeface="Segoe UI" panose="020B0502040204020203" pitchFamily="34" charset="0"/>
            </a:endParaRPr>
          </a:p>
          <a:p>
            <a:pPr algn="just" rtl="0" fontAlgn="base"/>
            <a:r>
              <a:rPr lang="gd-GB" sz="1800" b="0" i="0" dirty="0">
                <a:solidFill>
                  <a:srgbClr val="000000"/>
                </a:solidFill>
                <a:effectLst/>
                <a:latin typeface="Arial" panose="020B0604020202020204" pitchFamily="34" charset="0"/>
              </a:rPr>
              <a:t>Iarr ar na daltaí tobsmaointeoireacht a dhéanamh ar cad a thagann isteach ina n-intinn nuair a chloiseann siad an focal “tionchaire”.  </a:t>
            </a:r>
            <a:endParaRPr lang="gd-GB" sz="2800" b="0" i="0" dirty="0">
              <a:solidFill>
                <a:srgbClr val="000000"/>
              </a:solidFill>
              <a:effectLst/>
              <a:latin typeface="Segoe UI" panose="020B0502040204020203" pitchFamily="34" charset="0"/>
            </a:endParaRPr>
          </a:p>
          <a:p>
            <a:pPr algn="l" rtl="0" fontAlgn="base"/>
            <a:r>
              <a:rPr lang="gd-GB" sz="1800" b="0" i="0" dirty="0">
                <a:solidFill>
                  <a:srgbClr val="000000"/>
                </a:solidFill>
                <a:effectLst/>
                <a:latin typeface="Arial" panose="020B0604020202020204" pitchFamily="34" charset="0"/>
              </a:rPr>
              <a:t>  </a:t>
            </a:r>
            <a:endParaRPr lang="gd-GB" sz="2800" b="0" i="0" dirty="0">
              <a:solidFill>
                <a:srgbClr val="000000"/>
              </a:solidFill>
              <a:effectLst/>
              <a:latin typeface="Segoe UI" panose="020B0502040204020203" pitchFamily="34" charset="0"/>
            </a:endParaRPr>
          </a:p>
          <a:p>
            <a:pPr algn="just" rtl="0" fontAlgn="base"/>
            <a:r>
              <a:rPr lang="gd-GB" sz="1800" b="0" i="0" dirty="0">
                <a:solidFill>
                  <a:srgbClr val="000000"/>
                </a:solidFill>
                <a:effectLst/>
                <a:latin typeface="Arial" panose="020B0604020202020204" pitchFamily="34" charset="0"/>
              </a:rPr>
              <a:t>Cuir aiseolas na ndaltaí i dtoll a chéile ar an gclár.</a:t>
            </a:r>
            <a:r>
              <a:rPr lang="gd-GB" sz="1800" b="0" i="0" dirty="0">
                <a:solidFill>
                  <a:srgbClr val="000000"/>
                </a:solidFill>
                <a:effectLst/>
                <a:latin typeface="Times New Roman" panose="02020603050405020304" pitchFamily="18" charset="0"/>
              </a:rPr>
              <a:t>  </a:t>
            </a:r>
            <a:endParaRPr lang="gd-GB" sz="2800"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D68EE2D3-6376-CC44-8A65-B1D3F1AA61B6}" type="slidenum">
              <a:rPr lang="en-US" smtClean="0"/>
              <a:t>4</a:t>
            </a:fld>
            <a:endParaRPr lang="en-US"/>
          </a:p>
        </p:txBody>
      </p:sp>
    </p:spTree>
    <p:extLst>
      <p:ext uri="{BB962C8B-B14F-4D97-AF65-F5344CB8AC3E}">
        <p14:creationId xmlns:p14="http://schemas.microsoft.com/office/powerpoint/2010/main" val="3573793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gd-GB" sz="1800" b="0" i="0" dirty="0">
                <a:solidFill>
                  <a:srgbClr val="000000"/>
                </a:solidFill>
                <a:effectLst/>
                <a:latin typeface="Arial" panose="020B0604020202020204" pitchFamily="34" charset="0"/>
              </a:rPr>
              <a:t>Tabhair faoi deara: Iarr ar na daltaí smaoineamh ar thionchairí meán sóisialta atá ar eolas acu nó a leanann siad agus na nithe a leanas a phlé mar ghrúpa:  </a:t>
            </a:r>
            <a:endParaRPr lang="gd-GB" sz="2800"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gd-GB" sz="1800" b="0" i="0" dirty="0">
                <a:solidFill>
                  <a:srgbClr val="000001"/>
                </a:solidFill>
                <a:effectLst/>
                <a:latin typeface="Arial" panose="020B0604020202020204" pitchFamily="34" charset="0"/>
              </a:rPr>
              <a:t>Cé hiad na tionchairí a leanann tú nó a bhfuil eolas agat orthu?   </a:t>
            </a:r>
            <a:endParaRPr lang="gd-GB" sz="1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800" b="0" i="0" dirty="0">
                <a:solidFill>
                  <a:srgbClr val="000001"/>
                </a:solidFill>
                <a:effectLst/>
                <a:latin typeface="Arial" panose="020B0604020202020204" pitchFamily="34" charset="0"/>
              </a:rPr>
              <a:t>Cén fáth a dtaitníonn siad leat?  </a:t>
            </a:r>
            <a:endParaRPr lang="gd-GB" sz="1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800" b="0" i="0" dirty="0">
                <a:solidFill>
                  <a:srgbClr val="000001"/>
                </a:solidFill>
                <a:effectLst/>
                <a:latin typeface="Arial" panose="020B0604020202020204" pitchFamily="34" charset="0"/>
              </a:rPr>
              <a:t>Céard faoi a labhraíonn siad nó a chuireann siad chun cinn go hiondúil?   </a:t>
            </a:r>
            <a:endParaRPr lang="gd-GB" sz="1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800" b="0" i="0" dirty="0">
                <a:solidFill>
                  <a:srgbClr val="000000"/>
                </a:solidFill>
                <a:effectLst/>
                <a:latin typeface="Arial" panose="020B0604020202020204" pitchFamily="34" charset="0"/>
              </a:rPr>
              <a:t>Cén fáth a gceapann tú go dtugtar “tionchairí” orthu?  </a:t>
            </a:r>
          </a:p>
          <a:p>
            <a:pPr algn="l" rtl="0" fontAlgn="base"/>
            <a:r>
              <a:rPr lang="gd-GB" sz="1800" b="0" i="0" dirty="0">
                <a:solidFill>
                  <a:srgbClr val="000000"/>
                </a:solidFill>
                <a:effectLst/>
                <a:latin typeface="Arial" panose="020B0604020202020204" pitchFamily="34" charset="0"/>
              </a:rPr>
              <a:t>  </a:t>
            </a:r>
            <a:endParaRPr lang="gd-GB" sz="2800"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D68EE2D3-6376-CC44-8A65-B1D3F1AA61B6}" type="slidenum">
              <a:rPr lang="en-US" smtClean="0"/>
              <a:t>5</a:t>
            </a:fld>
            <a:endParaRPr lang="en-US"/>
          </a:p>
        </p:txBody>
      </p:sp>
    </p:spTree>
    <p:extLst>
      <p:ext uri="{BB962C8B-B14F-4D97-AF65-F5344CB8AC3E}">
        <p14:creationId xmlns:p14="http://schemas.microsoft.com/office/powerpoint/2010/main" val="3477187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gd-GB" sz="1800" b="0" i="0" dirty="0">
                <a:solidFill>
                  <a:srgbClr val="000000"/>
                </a:solidFill>
                <a:effectLst/>
                <a:latin typeface="Arial" panose="020B0604020202020204" pitchFamily="34" charset="0"/>
              </a:rPr>
              <a:t>Tabhair faoi deara:  Léigh an sainmhíniú ar thionchaire leis na daltaí: </a:t>
            </a:r>
            <a:r>
              <a:rPr lang="gd-GB" sz="1800" b="0" i="0" dirty="0">
                <a:solidFill>
                  <a:srgbClr val="000000"/>
                </a:solidFill>
                <a:effectLst/>
                <a:latin typeface="Calibri" panose="020F0502020204030204" pitchFamily="34" charset="0"/>
              </a:rPr>
              <a:t>Is é is tionchaire ná duine a bhfuil go leor leantóirí ar na meáin shóisialta acu agus ar féidir leo cruth a chur ar threochtaí, tuairimí, nó iompair. D’fhéadfadh suim a bheith acu i gcluichíocht, smideadh, nuacht, spórt, aclaíocht – RUD AR BITH.  </a:t>
            </a:r>
            <a:endParaRPr lang="en-US" dirty="0"/>
          </a:p>
        </p:txBody>
      </p:sp>
      <p:sp>
        <p:nvSpPr>
          <p:cNvPr id="4" name="Slide Number Placeholder 3"/>
          <p:cNvSpPr>
            <a:spLocks noGrp="1"/>
          </p:cNvSpPr>
          <p:nvPr>
            <p:ph type="sldNum" sz="quarter" idx="5"/>
          </p:nvPr>
        </p:nvSpPr>
        <p:spPr/>
        <p:txBody>
          <a:bodyPr/>
          <a:lstStyle/>
          <a:p>
            <a:fld id="{D68EE2D3-6376-CC44-8A65-B1D3F1AA61B6}" type="slidenum">
              <a:rPr lang="en-US" smtClean="0"/>
              <a:t>6</a:t>
            </a:fld>
            <a:endParaRPr lang="en-US"/>
          </a:p>
        </p:txBody>
      </p:sp>
    </p:spTree>
    <p:extLst>
      <p:ext uri="{BB962C8B-B14F-4D97-AF65-F5344CB8AC3E}">
        <p14:creationId xmlns:p14="http://schemas.microsoft.com/office/powerpoint/2010/main" val="2521396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gd-GB" sz="1800" b="0" i="0" dirty="0">
                <a:solidFill>
                  <a:srgbClr val="000000"/>
                </a:solidFill>
                <a:effectLst/>
                <a:latin typeface="Arial" panose="020B0604020202020204" pitchFamily="34" charset="0"/>
              </a:rPr>
              <a:t>Tabhair faoi deara: Úsáid na ráitis a leanas chun</a:t>
            </a:r>
            <a:r>
              <a:rPr lang="gd-GB" sz="1800" b="0" i="0" dirty="0">
                <a:solidFill>
                  <a:srgbClr val="000000"/>
                </a:solidFill>
                <a:effectLst/>
                <a:latin typeface="Calibri" panose="020F0502020204030204" pitchFamily="34" charset="0"/>
              </a:rPr>
              <a:t> machnamh a dhéanamh ar na bealaí éagsúla is féidir le hábhar ar líne tionchar a imirt ar smaointe, mothúcháin agus iompar daoine go dearfach agus go diúltach.  </a:t>
            </a:r>
            <a:endParaRPr lang="gd-GB" sz="2800" b="0" i="0" dirty="0">
              <a:solidFill>
                <a:srgbClr val="000000"/>
              </a:solidFill>
              <a:effectLst/>
              <a:latin typeface="Segoe UI" panose="020B0502040204020203" pitchFamily="34" charset="0"/>
            </a:endParaRPr>
          </a:p>
          <a:p>
            <a:pPr algn="l" rtl="0" fontAlgn="base"/>
            <a:r>
              <a:rPr lang="gd-GB" sz="1800" b="0" i="0" dirty="0">
                <a:solidFill>
                  <a:srgbClr val="000000"/>
                </a:solidFill>
                <a:effectLst/>
                <a:latin typeface="Arial" panose="020B0604020202020204" pitchFamily="34" charset="0"/>
              </a:rPr>
              <a:t>  </a:t>
            </a:r>
            <a:endParaRPr lang="gd-GB" sz="2800" b="0" i="0" dirty="0">
              <a:solidFill>
                <a:srgbClr val="000000"/>
              </a:solidFill>
              <a:effectLst/>
              <a:latin typeface="Segoe UI" panose="020B0502040204020203" pitchFamily="34" charset="0"/>
            </a:endParaRPr>
          </a:p>
          <a:p>
            <a:pPr algn="just" rtl="0" fontAlgn="base"/>
            <a:r>
              <a:rPr lang="gd-GB" sz="1800" b="0" i="0" dirty="0">
                <a:solidFill>
                  <a:srgbClr val="000000"/>
                </a:solidFill>
                <a:effectLst/>
                <a:latin typeface="Arial" panose="020B0604020202020204" pitchFamily="34" charset="0"/>
              </a:rPr>
              <a:t>Ráitis Aontaithe/Neamhchinnte/Easaontaithe:  </a:t>
            </a:r>
            <a:endParaRPr lang="gd-GB" sz="2800" b="0" i="0" dirty="0">
              <a:solidFill>
                <a:srgbClr val="000000"/>
              </a:solidFill>
              <a:effectLst/>
              <a:latin typeface="Segoe UI" panose="020B0502040204020203" pitchFamily="34" charset="0"/>
            </a:endParaRP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Tá muinín agam as tuairimí tionchairí maidir le táirge níos mó ná fógraí ó chuideachtaí.  </a:t>
            </a: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Leanaim tionchairí mar gheall go bhfuil sé éasca agam dáimh a bheith agam leo.   </a:t>
            </a: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Nuair a fheicim tionchairí le saol foirfe, cuireann sé brú orm bheith cosúil leo.  </a:t>
            </a:r>
          </a:p>
          <a:p>
            <a:pPr algn="l" rtl="0" fontAlgn="base"/>
            <a:r>
              <a:rPr lang="gd-GB" sz="1800" b="1" i="0" dirty="0">
                <a:solidFill>
                  <a:srgbClr val="000000"/>
                </a:solidFill>
                <a:effectLst/>
                <a:latin typeface="Arial" panose="020B0604020202020204" pitchFamily="34" charset="0"/>
              </a:rPr>
              <a:t> Sleamhnán 8  </a:t>
            </a:r>
            <a:endParaRPr lang="gd-GB" sz="2800" b="1" i="0" dirty="0">
              <a:solidFill>
                <a:srgbClr val="000000"/>
              </a:solidFill>
              <a:effectLst/>
              <a:latin typeface="Segoe UI" panose="020B0502040204020203" pitchFamily="34" charset="0"/>
            </a:endParaRPr>
          </a:p>
          <a:p>
            <a:pPr algn="just" rtl="0" fontAlgn="base"/>
            <a:r>
              <a:rPr lang="gd-GB" sz="1800" b="0" i="0" dirty="0">
                <a:solidFill>
                  <a:srgbClr val="000000"/>
                </a:solidFill>
                <a:effectLst/>
                <a:latin typeface="Arial" panose="020B0604020202020204" pitchFamily="34" charset="0"/>
              </a:rPr>
              <a:t>Tabhair faoi deara: Taispeáin dhá shampla de phostálacha meán sóisialta:  </a:t>
            </a:r>
            <a:endParaRPr lang="gd-GB" sz="2800" b="0" i="0" dirty="0">
              <a:solidFill>
                <a:srgbClr val="000000"/>
              </a:solidFill>
              <a:effectLst/>
              <a:latin typeface="Segoe UI" panose="020B0502040204020203" pitchFamily="34" charset="0"/>
            </a:endParaRP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Postáil fhíor maidir lena saol.  </a:t>
            </a: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Postáil chomhpháirtíochta íoctha ag cur chun cinn saoire in Dubai le Visit Dubai. Cuardaigh clibeanna #gifted, SP (Postáil Urraithe) agus Cur chun cinn Íoctha ar an bpostáil.  </a:t>
            </a:r>
          </a:p>
          <a:p>
            <a:pPr algn="l" rtl="0" fontAlgn="base"/>
            <a:r>
              <a:rPr lang="gd-GB" sz="1800" b="0" i="0" dirty="0">
                <a:solidFill>
                  <a:srgbClr val="000000"/>
                </a:solidFill>
                <a:effectLst/>
                <a:latin typeface="Arial" panose="020B0604020202020204" pitchFamily="34" charset="0"/>
              </a:rPr>
              <a:t>  </a:t>
            </a:r>
            <a:endParaRPr lang="gd-GB" sz="2800" b="0" i="0" dirty="0">
              <a:solidFill>
                <a:srgbClr val="000000"/>
              </a:solidFill>
              <a:effectLst/>
              <a:latin typeface="Segoe UI" panose="020B0502040204020203" pitchFamily="34" charset="0"/>
            </a:endParaRPr>
          </a:p>
          <a:p>
            <a:pPr algn="just" rtl="0" fontAlgn="base"/>
            <a:r>
              <a:rPr lang="gd-GB" sz="1800" b="0" i="0" dirty="0">
                <a:solidFill>
                  <a:srgbClr val="000000"/>
                </a:solidFill>
                <a:effectLst/>
                <a:latin typeface="Arial" panose="020B0604020202020204" pitchFamily="34" charset="0"/>
              </a:rPr>
              <a:t>Fiafraigh de na daltaí an féidir leo na difríochtaí idir na postálacha a shainaithint.  </a:t>
            </a:r>
            <a:endParaRPr lang="gd-GB" sz="2800"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D68EE2D3-6376-CC44-8A65-B1D3F1AA61B6}" type="slidenum">
              <a:rPr lang="en-US" smtClean="0"/>
              <a:t>7</a:t>
            </a:fld>
            <a:endParaRPr lang="en-US"/>
          </a:p>
        </p:txBody>
      </p:sp>
    </p:spTree>
    <p:extLst>
      <p:ext uri="{BB962C8B-B14F-4D97-AF65-F5344CB8AC3E}">
        <p14:creationId xmlns:p14="http://schemas.microsoft.com/office/powerpoint/2010/main" val="3787166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gd-GB" sz="1800" b="0" i="0" dirty="0">
                <a:solidFill>
                  <a:srgbClr val="000000"/>
                </a:solidFill>
                <a:effectLst/>
                <a:latin typeface="Arial" panose="020B0604020202020204" pitchFamily="34" charset="0"/>
              </a:rPr>
              <a:t>Tabhair faoi deara: Taispeáin dhá shampla de phostálacha meán sóisialta:  </a:t>
            </a:r>
            <a:endParaRPr lang="gd-GB" sz="2800" b="0" i="0" dirty="0">
              <a:solidFill>
                <a:srgbClr val="000000"/>
              </a:solidFill>
              <a:effectLst/>
              <a:latin typeface="Segoe UI" panose="020B0502040204020203" pitchFamily="34" charset="0"/>
            </a:endParaRP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Postáil fhíor maidir lena saol.  </a:t>
            </a: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Postáil chomhpháirtíochta íoctha ag cur chun cinn saoire in Dubai le Visit Dubai. Cuardaigh clibeanna #gifted, SP (Postáil Urraithe) agus Cur chun cinn Íoctha ar an bpostáil.  </a:t>
            </a:r>
          </a:p>
          <a:p>
            <a:r>
              <a:rPr lang="gd-GB" sz="1800" b="0" i="0" dirty="0">
                <a:solidFill>
                  <a:srgbClr val="000000"/>
                </a:solidFill>
                <a:effectLst/>
                <a:latin typeface="Arial" panose="020B0604020202020204" pitchFamily="34" charset="0"/>
              </a:rPr>
              <a:t>Fiafraigh de na daltaí an féidir leo na difríochtaí idir na postálacha a shainaithint.  </a:t>
            </a:r>
            <a:endParaRPr lang="en-US" dirty="0"/>
          </a:p>
        </p:txBody>
      </p:sp>
      <p:sp>
        <p:nvSpPr>
          <p:cNvPr id="4" name="Slide Number Placeholder 3"/>
          <p:cNvSpPr>
            <a:spLocks noGrp="1"/>
          </p:cNvSpPr>
          <p:nvPr>
            <p:ph type="sldNum" sz="quarter" idx="5"/>
          </p:nvPr>
        </p:nvSpPr>
        <p:spPr/>
        <p:txBody>
          <a:bodyPr/>
          <a:lstStyle/>
          <a:p>
            <a:fld id="{D68EE2D3-6376-CC44-8A65-B1D3F1AA61B6}" type="slidenum">
              <a:rPr lang="en-US" smtClean="0"/>
              <a:t>8</a:t>
            </a:fld>
            <a:endParaRPr lang="en-US"/>
          </a:p>
        </p:txBody>
      </p:sp>
    </p:spTree>
    <p:extLst>
      <p:ext uri="{BB962C8B-B14F-4D97-AF65-F5344CB8AC3E}">
        <p14:creationId xmlns:p14="http://schemas.microsoft.com/office/powerpoint/2010/main" val="745423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gd-GB" sz="1800" b="0" i="0" dirty="0">
                <a:solidFill>
                  <a:srgbClr val="000000"/>
                </a:solidFill>
                <a:effectLst/>
                <a:latin typeface="Arial" panose="020B0604020202020204" pitchFamily="34" charset="0"/>
              </a:rPr>
              <a:t>Tabhair faoi deara: Anois, téigh trí na rialacha do thionchairí i gcás ina bhfuil siad ag fógairt ó Údarás na gCaighdeán Fógraíochta:  </a:t>
            </a:r>
          </a:p>
          <a:p>
            <a:pPr algn="l" rtl="0" fontAlgn="base">
              <a:buFont typeface="Arial" panose="020B0604020202020204" pitchFamily="34" charset="0"/>
              <a:buChar char="•"/>
            </a:pPr>
            <a:endParaRPr lang="gd-GB" sz="1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800" b="0" i="0" dirty="0">
                <a:solidFill>
                  <a:srgbClr val="000001"/>
                </a:solidFill>
                <a:effectLst/>
                <a:latin typeface="Arial" panose="020B0604020202020204" pitchFamily="34" charset="0"/>
              </a:rPr>
              <a:t>Inis do Leantóirí: Is gá do thionchairí insint dá leantóirí nuair atá siad ag déanamh fógraíochta ionas gur féidir leo an difríocht a insint idir gnáthphostálacha agus fógraí.  </a:t>
            </a:r>
            <a:endParaRPr lang="gd-GB" sz="1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800" b="0" i="0" dirty="0">
                <a:solidFill>
                  <a:srgbClr val="000001"/>
                </a:solidFill>
                <a:effectLst/>
                <a:latin typeface="Arial" panose="020B0604020202020204" pitchFamily="34" charset="0"/>
              </a:rPr>
              <a:t>Úsáid lipéid shoiléire: Úsáid lipéid cosúil le '#Ad' ‘#gifted’ nó ‘Comhpháirtíocht íoctha’ ag tús a bpostála.  </a:t>
            </a:r>
            <a:endParaRPr lang="gd-GB" sz="1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800" b="0" i="0" dirty="0">
                <a:solidFill>
                  <a:srgbClr val="000001"/>
                </a:solidFill>
                <a:effectLst/>
                <a:latin typeface="Arial" panose="020B0604020202020204" pitchFamily="34" charset="0"/>
              </a:rPr>
              <a:t>Cén uair is gá Lipéad a úsáid: Ní mór dóibh lipéad a chur ar phostáil mar fhógra:  </a:t>
            </a:r>
            <a:endParaRPr lang="gd-GB" sz="1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800" b="0" i="0" dirty="0">
                <a:solidFill>
                  <a:srgbClr val="000001"/>
                </a:solidFill>
                <a:effectLst/>
                <a:latin typeface="Arial" panose="020B0604020202020204" pitchFamily="34" charset="0"/>
              </a:rPr>
              <a:t>Má íoctar airgeadh leo. </a:t>
            </a:r>
            <a:r>
              <a:rPr lang="gd-GB" sz="1800" b="0" i="0" dirty="0">
                <a:solidFill>
                  <a:srgbClr val="000001"/>
                </a:solidFill>
                <a:effectLst/>
                <a:latin typeface="Courier New" panose="02070309020205020404" pitchFamily="49" charset="0"/>
              </a:rPr>
              <a:t>o</a:t>
            </a:r>
            <a:r>
              <a:rPr lang="gd-GB" sz="1800" b="0" i="0" dirty="0">
                <a:solidFill>
                  <a:srgbClr val="000001"/>
                </a:solidFill>
                <a:effectLst/>
                <a:latin typeface="Arial" panose="020B0604020202020204" pitchFamily="34" charset="0"/>
              </a:rPr>
              <a:t> Má fhaigheann siad táirgí in aisce, lascainí, nó turais.   </a:t>
            </a:r>
            <a:endParaRPr lang="gd-GB" sz="1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800" b="0" i="0" dirty="0">
                <a:solidFill>
                  <a:srgbClr val="000001"/>
                </a:solidFill>
                <a:effectLst/>
                <a:latin typeface="Arial" panose="020B0604020202020204" pitchFamily="34" charset="0"/>
              </a:rPr>
              <a:t>Má chuireann siad chun cinn a dtáirgí féin nó táirge bhall teaghlaigh nó cara.  </a:t>
            </a:r>
            <a:endParaRPr lang="gd-GB" sz="1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800" b="0" i="0" dirty="0">
                <a:solidFill>
                  <a:srgbClr val="000001"/>
                </a:solidFill>
                <a:effectLst/>
                <a:latin typeface="Arial" panose="020B0604020202020204" pitchFamily="34" charset="0"/>
              </a:rPr>
              <a:t>Bí Macánta: Bí cinnte gur féidir le leantóir a fheiceáil go soiléir gur fógra atá ann. Ná folaigh an lipéad ag an deireadh nó in áit a bhfuil sé deacair a aimsiú.  </a:t>
            </a:r>
            <a:endParaRPr lang="gd-GB" sz="1800" b="0" i="0"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68EE2D3-6376-CC44-8A65-B1D3F1AA61B6}" type="slidenum">
              <a:rPr lang="en-US" smtClean="0"/>
              <a:t>9</a:t>
            </a:fld>
            <a:endParaRPr lang="en-US"/>
          </a:p>
        </p:txBody>
      </p:sp>
    </p:spTree>
    <p:extLst>
      <p:ext uri="{BB962C8B-B14F-4D97-AF65-F5344CB8AC3E}">
        <p14:creationId xmlns:p14="http://schemas.microsoft.com/office/powerpoint/2010/main" val="1172615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1/19/25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sv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5.png"/><Relationship Id="rId7" Type="http://schemas.openxmlformats.org/officeDocument/2006/relationships/image" Target="../media/image22.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hyperlink" Target="https://www.youtube.com/watch?v=F5tz887wXCY"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22.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4AAD">
                <a:alpha val="100000"/>
              </a:srgbClr>
            </a:gs>
            <a:gs pos="100000">
              <a:srgbClr val="CB6CE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rot="8915153">
            <a:off x="7392794" y="5336868"/>
            <a:ext cx="1879176" cy="1931863"/>
          </a:xfrm>
          <a:custGeom>
            <a:avLst/>
            <a:gdLst/>
            <a:ahLst/>
            <a:cxnLst/>
            <a:rect l="l" t="t" r="r" b="b"/>
            <a:pathLst>
              <a:path w="1879176" h="1931863">
                <a:moveTo>
                  <a:pt x="0" y="0"/>
                </a:moveTo>
                <a:lnTo>
                  <a:pt x="1879176" y="0"/>
                </a:lnTo>
                <a:lnTo>
                  <a:pt x="1879176" y="1931863"/>
                </a:lnTo>
                <a:lnTo>
                  <a:pt x="0" y="19318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4178632" y="9306470"/>
            <a:ext cx="2072837" cy="434432"/>
          </a:xfrm>
          <a:custGeom>
            <a:avLst/>
            <a:gdLst/>
            <a:ahLst/>
            <a:cxnLst/>
            <a:rect l="l" t="t" r="r" b="b"/>
            <a:pathLst>
              <a:path w="2072837" h="434432">
                <a:moveTo>
                  <a:pt x="0" y="0"/>
                </a:moveTo>
                <a:lnTo>
                  <a:pt x="2072837" y="0"/>
                </a:lnTo>
                <a:lnTo>
                  <a:pt x="2072837" y="434432"/>
                </a:lnTo>
                <a:lnTo>
                  <a:pt x="0" y="434432"/>
                </a:lnTo>
                <a:lnTo>
                  <a:pt x="0" y="0"/>
                </a:lnTo>
                <a:close/>
              </a:path>
            </a:pathLst>
          </a:custGeom>
          <a:blipFill>
            <a:blip r:embed="rId5"/>
            <a:stretch>
              <a:fillRect/>
            </a:stretch>
          </a:blipFill>
        </p:spPr>
        <p:txBody>
          <a:bodyPr/>
          <a:lstStyle/>
          <a:p>
            <a:endParaRPr lang="en-US"/>
          </a:p>
        </p:txBody>
      </p:sp>
      <p:sp>
        <p:nvSpPr>
          <p:cNvPr id="4" name="Freeform 4"/>
          <p:cNvSpPr/>
          <p:nvPr/>
        </p:nvSpPr>
        <p:spPr>
          <a:xfrm>
            <a:off x="11360277" y="9043049"/>
            <a:ext cx="2453002" cy="961275"/>
          </a:xfrm>
          <a:custGeom>
            <a:avLst/>
            <a:gdLst/>
            <a:ahLst/>
            <a:cxnLst/>
            <a:rect l="l" t="t" r="r" b="b"/>
            <a:pathLst>
              <a:path w="2453002" h="961275">
                <a:moveTo>
                  <a:pt x="0" y="0"/>
                </a:moveTo>
                <a:lnTo>
                  <a:pt x="2453002" y="0"/>
                </a:lnTo>
                <a:lnTo>
                  <a:pt x="2453002" y="961275"/>
                </a:lnTo>
                <a:lnTo>
                  <a:pt x="0" y="961275"/>
                </a:lnTo>
                <a:lnTo>
                  <a:pt x="0" y="0"/>
                </a:lnTo>
                <a:close/>
              </a:path>
            </a:pathLst>
          </a:custGeom>
          <a:blipFill>
            <a:blip r:embed="rId6"/>
            <a:stretch>
              <a:fillRect/>
            </a:stretch>
          </a:blipFill>
        </p:spPr>
        <p:txBody>
          <a:bodyPr/>
          <a:lstStyle/>
          <a:p>
            <a:endParaRPr lang="en-US"/>
          </a:p>
        </p:txBody>
      </p:sp>
      <p:sp>
        <p:nvSpPr>
          <p:cNvPr id="5" name="Freeform 5"/>
          <p:cNvSpPr/>
          <p:nvPr/>
        </p:nvSpPr>
        <p:spPr>
          <a:xfrm>
            <a:off x="2504103" y="488627"/>
            <a:ext cx="3980205" cy="880032"/>
          </a:xfrm>
          <a:custGeom>
            <a:avLst/>
            <a:gdLst/>
            <a:ahLst/>
            <a:cxnLst/>
            <a:rect l="l" t="t" r="r" b="b"/>
            <a:pathLst>
              <a:path w="3980205" h="880032">
                <a:moveTo>
                  <a:pt x="0" y="0"/>
                </a:moveTo>
                <a:lnTo>
                  <a:pt x="3980204" y="0"/>
                </a:lnTo>
                <a:lnTo>
                  <a:pt x="3980204" y="880032"/>
                </a:lnTo>
                <a:lnTo>
                  <a:pt x="0" y="880032"/>
                </a:lnTo>
                <a:lnTo>
                  <a:pt x="0" y="0"/>
                </a:lnTo>
                <a:close/>
              </a:path>
            </a:pathLst>
          </a:custGeom>
          <a:blipFill>
            <a:blip r:embed="rId7"/>
            <a:stretch>
              <a:fillRect/>
            </a:stretch>
          </a:blipFill>
        </p:spPr>
        <p:txBody>
          <a:bodyPr/>
          <a:lstStyle/>
          <a:p>
            <a:endParaRPr lang="en-US"/>
          </a:p>
        </p:txBody>
      </p:sp>
      <p:sp>
        <p:nvSpPr>
          <p:cNvPr id="6" name="Freeform 6"/>
          <p:cNvSpPr/>
          <p:nvPr/>
        </p:nvSpPr>
        <p:spPr>
          <a:xfrm flipH="1">
            <a:off x="387284" y="2104926"/>
            <a:ext cx="8756716" cy="1066727"/>
          </a:xfrm>
          <a:custGeom>
            <a:avLst/>
            <a:gdLst/>
            <a:ahLst/>
            <a:cxnLst/>
            <a:rect l="l" t="t" r="r" b="b"/>
            <a:pathLst>
              <a:path w="8756716" h="1066727">
                <a:moveTo>
                  <a:pt x="8756716" y="0"/>
                </a:moveTo>
                <a:lnTo>
                  <a:pt x="0" y="0"/>
                </a:lnTo>
                <a:lnTo>
                  <a:pt x="0" y="1066728"/>
                </a:lnTo>
                <a:lnTo>
                  <a:pt x="8756716" y="1066728"/>
                </a:lnTo>
                <a:lnTo>
                  <a:pt x="875671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7" name="Group 7"/>
          <p:cNvGrpSpPr/>
          <p:nvPr/>
        </p:nvGrpSpPr>
        <p:grpSpPr>
          <a:xfrm>
            <a:off x="8756752" y="-913024"/>
            <a:ext cx="12389022" cy="12113047"/>
            <a:chOff x="0" y="0"/>
            <a:chExt cx="6328410" cy="6187440"/>
          </a:xfrm>
        </p:grpSpPr>
        <p:sp>
          <p:nvSpPr>
            <p:cNvPr id="8" name="Freeform 8"/>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10"/>
              <a:stretch>
                <a:fillRect l="-46595"/>
              </a:stretch>
            </a:blipFill>
          </p:spPr>
          <p:txBody>
            <a:bodyPr/>
            <a:lstStyle/>
            <a:p>
              <a:endParaRPr lang="en-US"/>
            </a:p>
          </p:txBody>
        </p:sp>
      </p:grpSp>
      <p:sp>
        <p:nvSpPr>
          <p:cNvPr id="9" name="Freeform 9"/>
          <p:cNvSpPr/>
          <p:nvPr/>
        </p:nvSpPr>
        <p:spPr>
          <a:xfrm>
            <a:off x="3457787" y="9168335"/>
            <a:ext cx="2072837" cy="434432"/>
          </a:xfrm>
          <a:custGeom>
            <a:avLst/>
            <a:gdLst/>
            <a:ahLst/>
            <a:cxnLst/>
            <a:rect l="l" t="t" r="r" b="b"/>
            <a:pathLst>
              <a:path w="2072837" h="434432">
                <a:moveTo>
                  <a:pt x="0" y="0"/>
                </a:moveTo>
                <a:lnTo>
                  <a:pt x="2072836" y="0"/>
                </a:lnTo>
                <a:lnTo>
                  <a:pt x="2072836" y="434432"/>
                </a:lnTo>
                <a:lnTo>
                  <a:pt x="0" y="434432"/>
                </a:lnTo>
                <a:lnTo>
                  <a:pt x="0" y="0"/>
                </a:lnTo>
                <a:close/>
              </a:path>
            </a:pathLst>
          </a:custGeom>
          <a:blipFill>
            <a:blip r:embed="rId5"/>
            <a:stretch>
              <a:fillRect/>
            </a:stretch>
          </a:blipFill>
        </p:spPr>
        <p:txBody>
          <a:bodyPr/>
          <a:lstStyle/>
          <a:p>
            <a:endParaRPr lang="en-US"/>
          </a:p>
        </p:txBody>
      </p:sp>
      <p:sp>
        <p:nvSpPr>
          <p:cNvPr id="10" name="Freeform 10"/>
          <p:cNvSpPr/>
          <p:nvPr/>
        </p:nvSpPr>
        <p:spPr>
          <a:xfrm>
            <a:off x="639431" y="8867385"/>
            <a:ext cx="2644531" cy="1036331"/>
          </a:xfrm>
          <a:custGeom>
            <a:avLst/>
            <a:gdLst/>
            <a:ahLst/>
            <a:cxnLst/>
            <a:rect l="l" t="t" r="r" b="b"/>
            <a:pathLst>
              <a:path w="2644531" h="1036331">
                <a:moveTo>
                  <a:pt x="0" y="0"/>
                </a:moveTo>
                <a:lnTo>
                  <a:pt x="2644531" y="0"/>
                </a:lnTo>
                <a:lnTo>
                  <a:pt x="2644531" y="1036331"/>
                </a:lnTo>
                <a:lnTo>
                  <a:pt x="0" y="1036331"/>
                </a:lnTo>
                <a:lnTo>
                  <a:pt x="0" y="0"/>
                </a:lnTo>
                <a:close/>
              </a:path>
            </a:pathLst>
          </a:custGeom>
          <a:blipFill>
            <a:blip r:embed="rId11"/>
            <a:stretch>
              <a:fillRect/>
            </a:stretch>
          </a:blipFill>
        </p:spPr>
        <p:txBody>
          <a:bodyPr/>
          <a:lstStyle/>
          <a:p>
            <a:endParaRPr lang="en-US"/>
          </a:p>
        </p:txBody>
      </p:sp>
      <p:sp>
        <p:nvSpPr>
          <p:cNvPr id="11" name="TextBox 11"/>
          <p:cNvSpPr txBox="1"/>
          <p:nvPr/>
        </p:nvSpPr>
        <p:spPr>
          <a:xfrm>
            <a:off x="1359277" y="2199288"/>
            <a:ext cx="7367349" cy="788357"/>
          </a:xfrm>
          <a:prstGeom prst="rect">
            <a:avLst/>
          </a:prstGeom>
        </p:spPr>
        <p:txBody>
          <a:bodyPr wrap="square" lIns="0" tIns="0" rIns="0" bIns="0" rtlCol="0" anchor="t">
            <a:spAutoFit/>
          </a:bodyPr>
          <a:lstStyle/>
          <a:p>
            <a:pPr marL="0" lvl="0" indent="0" algn="ctr">
              <a:lnSpc>
                <a:spcPts val="6694"/>
              </a:lnSpc>
              <a:spcBef>
                <a:spcPct val="0"/>
              </a:spcBef>
            </a:pPr>
            <a:r>
              <a:rPr lang="gd-GB" sz="4000" b="1" i="0" dirty="0">
                <a:solidFill>
                  <a:schemeClr val="bg1"/>
                </a:solidFill>
                <a:effectLst/>
                <a:latin typeface="WordVisi_MSFontService"/>
              </a:rPr>
              <a:t>Lá na </a:t>
            </a:r>
            <a:r>
              <a:rPr lang="gd-GB" sz="3600" b="1" i="0" dirty="0">
                <a:solidFill>
                  <a:schemeClr val="bg1"/>
                </a:solidFill>
                <a:effectLst/>
                <a:latin typeface="DM Sans" pitchFamily="2" charset="77"/>
              </a:rPr>
              <a:t>Sábháilteachta</a:t>
            </a:r>
            <a:r>
              <a:rPr lang="gd-GB" sz="4000" b="1" i="0" dirty="0">
                <a:solidFill>
                  <a:schemeClr val="bg1"/>
                </a:solidFill>
                <a:effectLst/>
                <a:latin typeface="WordVisi_MSFontService"/>
              </a:rPr>
              <a:t> Idirlín </a:t>
            </a:r>
            <a:r>
              <a:rPr lang="gd-GB" sz="3600" b="1" i="0" dirty="0">
                <a:solidFill>
                  <a:schemeClr val="bg1"/>
                </a:solidFill>
                <a:effectLst/>
                <a:latin typeface="DM Sans" pitchFamily="2" charset="77"/>
              </a:rPr>
              <a:t>2025</a:t>
            </a:r>
            <a:endParaRPr lang="en-US" sz="3600" b="1" dirty="0">
              <a:solidFill>
                <a:schemeClr val="bg1"/>
              </a:solidFill>
              <a:latin typeface="DM Sans" pitchFamily="2" charset="77"/>
              <a:ea typeface="DM Sans Bold"/>
              <a:cs typeface="DM Sans Bold"/>
              <a:sym typeface="DM Sans Bold"/>
            </a:endParaRPr>
          </a:p>
        </p:txBody>
      </p:sp>
      <p:sp>
        <p:nvSpPr>
          <p:cNvPr id="12" name="TextBox 12"/>
          <p:cNvSpPr txBox="1"/>
          <p:nvPr/>
        </p:nvSpPr>
        <p:spPr>
          <a:xfrm>
            <a:off x="639431" y="4078920"/>
            <a:ext cx="7692950" cy="3039294"/>
          </a:xfrm>
          <a:prstGeom prst="rect">
            <a:avLst/>
          </a:prstGeom>
        </p:spPr>
        <p:txBody>
          <a:bodyPr lIns="0" tIns="0" rIns="0" bIns="0" rtlCol="0" anchor="t">
            <a:spAutoFit/>
          </a:bodyPr>
          <a:lstStyle/>
          <a:p>
            <a:pPr algn="ctr">
              <a:lnSpc>
                <a:spcPts val="7878"/>
              </a:lnSpc>
            </a:pPr>
            <a:r>
              <a:rPr lang="en-US" sz="7800" dirty="0">
                <a:solidFill>
                  <a:srgbClr val="FF66C4"/>
                </a:solidFill>
                <a:latin typeface="Bobby Jones"/>
                <a:ea typeface="Bobby Jones"/>
                <a:cs typeface="Bobby Jones"/>
                <a:sym typeface="Bobby Jones"/>
              </a:rPr>
              <a:t>ULLMHAIGH</a:t>
            </a:r>
            <a:r>
              <a:rPr lang="en-US" sz="7800" dirty="0">
                <a:solidFill>
                  <a:srgbClr val="38B6FF"/>
                </a:solidFill>
                <a:latin typeface="Bobby Jones"/>
                <a:ea typeface="Bobby Jones"/>
                <a:cs typeface="Bobby Jones"/>
                <a:sym typeface="Bobby Jones"/>
              </a:rPr>
              <a:t>/</a:t>
            </a:r>
            <a:r>
              <a:rPr lang="en-US" sz="7800" dirty="0">
                <a:solidFill>
                  <a:srgbClr val="FF66C4"/>
                </a:solidFill>
                <a:latin typeface="Bobby Jones"/>
                <a:ea typeface="Bobby Jones"/>
                <a:cs typeface="Bobby Jones"/>
                <a:sym typeface="Bobby Jones"/>
              </a:rPr>
              <a:t>COSAIN</a:t>
            </a:r>
            <a:r>
              <a:rPr lang="en-US" sz="7800" dirty="0">
                <a:solidFill>
                  <a:srgbClr val="38B6FF"/>
                </a:solidFill>
                <a:latin typeface="Bobby Jones"/>
                <a:ea typeface="Bobby Jones"/>
                <a:cs typeface="Bobby Jones"/>
                <a:sym typeface="Bobby Jones"/>
              </a:rPr>
              <a:t>/</a:t>
            </a:r>
            <a:r>
              <a:rPr lang="en-US" sz="7800" dirty="0" err="1">
                <a:solidFill>
                  <a:srgbClr val="FF66C4"/>
                </a:solidFill>
                <a:latin typeface="Bobby Jones"/>
                <a:ea typeface="Bobby Jones"/>
                <a:cs typeface="Bobby Jones"/>
                <a:sym typeface="Bobby Jones"/>
              </a:rPr>
              <a:t>Treisigh</a:t>
            </a:r>
            <a:endParaRPr lang="en-US" sz="7800" dirty="0">
              <a:solidFill>
                <a:srgbClr val="FF66C4"/>
              </a:solidFill>
              <a:latin typeface="Bobby Jones"/>
              <a:ea typeface="Bobby Jones"/>
              <a:cs typeface="Bobby Jones"/>
              <a:sym typeface="Bobby Jones"/>
            </a:endParaRPr>
          </a:p>
          <a:p>
            <a:pPr algn="ctr">
              <a:lnSpc>
                <a:spcPts val="7878"/>
              </a:lnSpc>
            </a:pPr>
            <a:endParaRPr lang="en-US" sz="7800" dirty="0">
              <a:solidFill>
                <a:srgbClr val="FF66C4"/>
              </a:solidFill>
              <a:latin typeface="Bobby Jones"/>
              <a:ea typeface="Bobby Jones"/>
              <a:cs typeface="Bobby Jones"/>
              <a:sym typeface="Bobby Jones"/>
            </a:endParaRPr>
          </a:p>
        </p:txBody>
      </p:sp>
      <p:sp>
        <p:nvSpPr>
          <p:cNvPr id="15" name="TextBox 11">
            <a:extLst>
              <a:ext uri="{FF2B5EF4-FFF2-40B4-BE49-F238E27FC236}">
                <a16:creationId xmlns:a16="http://schemas.microsoft.com/office/drawing/2014/main" id="{85EA4C80-53DE-AF20-6EF2-2AB8FABA1B4B}"/>
              </a:ext>
            </a:extLst>
          </p:cNvPr>
          <p:cNvSpPr txBox="1"/>
          <p:nvPr/>
        </p:nvSpPr>
        <p:spPr>
          <a:xfrm>
            <a:off x="1389403" y="7009821"/>
            <a:ext cx="7367349" cy="2007409"/>
          </a:xfrm>
          <a:prstGeom prst="rect">
            <a:avLst/>
          </a:prstGeom>
        </p:spPr>
        <p:txBody>
          <a:bodyPr wrap="square" lIns="0" tIns="0" rIns="0" bIns="0" rtlCol="0" anchor="t">
            <a:spAutoFit/>
          </a:bodyPr>
          <a:lstStyle/>
          <a:p>
            <a:pPr algn="l" rtl="0" fontAlgn="base"/>
            <a:r>
              <a:rPr lang="gd-GB" sz="4000" b="1" i="0" dirty="0">
                <a:solidFill>
                  <a:schemeClr val="bg1"/>
                </a:solidFill>
                <a:effectLst/>
                <a:latin typeface="DM Sans" pitchFamily="2" charset="77"/>
              </a:rPr>
              <a:t>Cuir i Láthair Bunscoile:  </a:t>
            </a:r>
          </a:p>
          <a:p>
            <a:pPr algn="l" rtl="0" fontAlgn="base"/>
            <a:r>
              <a:rPr lang="gd-GB" sz="4000" b="1" i="0" dirty="0">
                <a:solidFill>
                  <a:schemeClr val="bg1"/>
                </a:solidFill>
                <a:effectLst/>
                <a:latin typeface="DM Sans" pitchFamily="2" charset="77"/>
              </a:rPr>
              <a:t>Rang a 5 agus Rang a 6 </a:t>
            </a:r>
          </a:p>
          <a:p>
            <a:pPr marL="0" lvl="0" indent="0" algn="ctr">
              <a:lnSpc>
                <a:spcPts val="6694"/>
              </a:lnSpc>
              <a:spcBef>
                <a:spcPct val="0"/>
              </a:spcBef>
            </a:pPr>
            <a:endParaRPr lang="en-US" sz="3600" b="1" dirty="0">
              <a:solidFill>
                <a:schemeClr val="bg1"/>
              </a:solidFill>
              <a:latin typeface="DM Sans" pitchFamily="2" charset="77"/>
              <a:ea typeface="DM Sans Bold"/>
              <a:cs typeface="DM Sans Bold"/>
              <a:sym typeface="DM Sans 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028700" y="2129411"/>
            <a:ext cx="10746552" cy="3201454"/>
          </a:xfrm>
          <a:prstGeom prst="rect">
            <a:avLst/>
          </a:prstGeom>
        </p:spPr>
        <p:txBody>
          <a:bodyPr lIns="0" tIns="0" rIns="0" bIns="0" rtlCol="0" anchor="t">
            <a:spAutoFit/>
          </a:bodyPr>
          <a:lstStyle/>
          <a:p>
            <a:pPr algn="l">
              <a:lnSpc>
                <a:spcPts val="4000"/>
              </a:lnSpc>
            </a:pPr>
            <a:r>
              <a:rPr lang="gd-GB" sz="3200" b="1" i="0" dirty="0">
                <a:solidFill>
                  <a:srgbClr val="000000"/>
                </a:solidFill>
                <a:effectLst/>
                <a:latin typeface="DM Sans" pitchFamily="2" charset="77"/>
              </a:rPr>
              <a:t>Déanaimis Ransú smaointe</a:t>
            </a:r>
            <a:r>
              <a:rPr lang="en-US" sz="3200" b="1" i="0" dirty="0">
                <a:solidFill>
                  <a:srgbClr val="000001"/>
                </a:solidFill>
                <a:effectLst/>
                <a:latin typeface="DM Sans" pitchFamily="2" charset="77"/>
                <a:sym typeface="DM Sans Bold"/>
              </a:rPr>
              <a:t>:</a:t>
            </a:r>
            <a:endParaRPr lang="en-US" sz="3200" b="1" dirty="0">
              <a:solidFill>
                <a:srgbClr val="000001"/>
              </a:solidFill>
              <a:latin typeface="DM Sans" pitchFamily="2" charset="77"/>
              <a:ea typeface="DM Sans Bold"/>
              <a:cs typeface="DM Sans Bold"/>
              <a:sym typeface="DM Sans Bold"/>
            </a:endParaRPr>
          </a:p>
          <a:p>
            <a:pPr algn="l">
              <a:lnSpc>
                <a:spcPts val="4000"/>
              </a:lnSpc>
            </a:pPr>
            <a:endParaRPr lang="en-US" sz="3200" b="1" dirty="0">
              <a:solidFill>
                <a:srgbClr val="000001"/>
              </a:solidFill>
              <a:latin typeface="DM Sans Bold"/>
              <a:ea typeface="DM Sans Bold"/>
              <a:cs typeface="DM Sans Bold"/>
              <a:sym typeface="DM Sans Bold"/>
            </a:endParaRPr>
          </a:p>
          <a:p>
            <a:pPr algn="l">
              <a:lnSpc>
                <a:spcPts val="4000"/>
              </a:lnSpc>
            </a:pPr>
            <a:endParaRPr lang="en-US" sz="3200" b="1" dirty="0">
              <a:solidFill>
                <a:srgbClr val="000001"/>
              </a:solidFill>
              <a:latin typeface="DM Sans Bold"/>
              <a:ea typeface="DM Sans Bold"/>
              <a:cs typeface="DM Sans Bold"/>
              <a:sym typeface="DM Sans Bold"/>
            </a:endParaRPr>
          </a:p>
          <a:p>
            <a:pPr algn="l">
              <a:lnSpc>
                <a:spcPts val="4000"/>
              </a:lnSpc>
            </a:pPr>
            <a:endParaRPr lang="en-US" sz="3200" b="1" dirty="0">
              <a:solidFill>
                <a:srgbClr val="000001"/>
              </a:solidFill>
              <a:latin typeface="DM Sans Bold"/>
              <a:ea typeface="DM Sans Bold"/>
              <a:cs typeface="DM Sans Bold"/>
              <a:sym typeface="DM Sans Bold"/>
            </a:endParaRPr>
          </a:p>
          <a:p>
            <a:pPr algn="l">
              <a:lnSpc>
                <a:spcPts val="4625"/>
              </a:lnSpc>
            </a:pPr>
            <a:endParaRPr lang="en-US" sz="3200" b="1" dirty="0">
              <a:solidFill>
                <a:srgbClr val="000001"/>
              </a:solidFill>
              <a:latin typeface="DM Sans Bold"/>
              <a:ea typeface="DM Sans Bold"/>
              <a:cs typeface="DM Sans Bold"/>
              <a:sym typeface="DM Sans Bold"/>
            </a:endParaRPr>
          </a:p>
          <a:p>
            <a:pPr algn="l">
              <a:lnSpc>
                <a:spcPts val="4625"/>
              </a:lnSpc>
            </a:pPr>
            <a:endParaRPr lang="en-US" sz="3200" b="1" dirty="0">
              <a:solidFill>
                <a:srgbClr val="000001"/>
              </a:solidFill>
              <a:latin typeface="DM Sans Bold"/>
              <a:ea typeface="DM Sans Bold"/>
              <a:cs typeface="DM Sans Bold"/>
              <a:sym typeface="DM Sans Bold"/>
            </a:endParaRPr>
          </a:p>
        </p:txBody>
      </p:sp>
      <p:sp>
        <p:nvSpPr>
          <p:cNvPr id="4" name="TextBox 4"/>
          <p:cNvSpPr txBox="1"/>
          <p:nvPr/>
        </p:nvSpPr>
        <p:spPr>
          <a:xfrm>
            <a:off x="6346490" y="706187"/>
            <a:ext cx="11425611" cy="736484"/>
          </a:xfrm>
          <a:prstGeom prst="rect">
            <a:avLst/>
          </a:prstGeom>
        </p:spPr>
        <p:txBody>
          <a:bodyPr lIns="0" tIns="0" rIns="0" bIns="0" rtlCol="0" anchor="t">
            <a:spAutoFit/>
          </a:bodyPr>
          <a:lstStyle/>
          <a:p>
            <a:pPr algn="r">
              <a:lnSpc>
                <a:spcPts val="5600"/>
              </a:lnSpc>
            </a:pPr>
            <a:r>
              <a:rPr lang="gd-GB" sz="5400" b="1" i="0" dirty="0">
                <a:solidFill>
                  <a:srgbClr val="000000"/>
                </a:solidFill>
                <a:effectLst/>
                <a:latin typeface="DM Sans" pitchFamily="2" charset="77"/>
              </a:rPr>
              <a:t>Tionchar na dTionchairí</a:t>
            </a:r>
            <a:endParaRPr lang="en-US" sz="5000" b="1" dirty="0">
              <a:solidFill>
                <a:srgbClr val="000001"/>
              </a:solidFill>
              <a:latin typeface="DM Sans" pitchFamily="2" charset="77"/>
              <a:ea typeface="DM Sans Bold"/>
              <a:cs typeface="DM Sans Bold"/>
              <a:sym typeface="DM Sans Bold"/>
            </a:endParaRPr>
          </a:p>
        </p:txBody>
      </p:sp>
      <p:sp>
        <p:nvSpPr>
          <p:cNvPr id="5" name="Freeform 5"/>
          <p:cNvSpPr/>
          <p:nvPr/>
        </p:nvSpPr>
        <p:spPr>
          <a:xfrm>
            <a:off x="1252752" y="4639166"/>
            <a:ext cx="3435450" cy="861986"/>
          </a:xfrm>
          <a:custGeom>
            <a:avLst/>
            <a:gdLst/>
            <a:ahLst/>
            <a:cxnLst/>
            <a:rect l="l" t="t" r="r" b="b"/>
            <a:pathLst>
              <a:path w="3435450" h="861986">
                <a:moveTo>
                  <a:pt x="0" y="0"/>
                </a:moveTo>
                <a:lnTo>
                  <a:pt x="3435450" y="0"/>
                </a:lnTo>
                <a:lnTo>
                  <a:pt x="3435450" y="861986"/>
                </a:lnTo>
                <a:lnTo>
                  <a:pt x="0" y="861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6892161" y="4639166"/>
            <a:ext cx="3435450" cy="861986"/>
          </a:xfrm>
          <a:custGeom>
            <a:avLst/>
            <a:gdLst/>
            <a:ahLst/>
            <a:cxnLst/>
            <a:rect l="l" t="t" r="r" b="b"/>
            <a:pathLst>
              <a:path w="3435450" h="861986">
                <a:moveTo>
                  <a:pt x="0" y="0"/>
                </a:moveTo>
                <a:lnTo>
                  <a:pt x="3435450" y="0"/>
                </a:lnTo>
                <a:lnTo>
                  <a:pt x="3435450" y="861986"/>
                </a:lnTo>
                <a:lnTo>
                  <a:pt x="0" y="8619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0" y="3599295"/>
            <a:ext cx="6048000" cy="336422"/>
          </a:xfrm>
          <a:prstGeom prst="rect">
            <a:avLst/>
          </a:prstGeom>
        </p:spPr>
        <p:txBody>
          <a:bodyPr lIns="0" tIns="0" rIns="0" bIns="0" rtlCol="0" anchor="t">
            <a:spAutoFit/>
          </a:bodyPr>
          <a:lstStyle/>
          <a:p>
            <a:pPr algn="ctr">
              <a:lnSpc>
                <a:spcPts val="2435"/>
              </a:lnSpc>
            </a:pPr>
            <a:r>
              <a:rPr lang="gd-GB" sz="2800" b="1" i="0" dirty="0">
                <a:solidFill>
                  <a:srgbClr val="000000"/>
                </a:solidFill>
                <a:effectLst/>
                <a:latin typeface="DM Sans" pitchFamily="2" charset="77"/>
              </a:rPr>
              <a:t>Tionchair dhearfacha </a:t>
            </a:r>
            <a:endParaRPr lang="en-US" sz="4000" b="1" dirty="0">
              <a:solidFill>
                <a:srgbClr val="8C52FF"/>
              </a:solidFill>
              <a:latin typeface="DM Sans" pitchFamily="2" charset="77"/>
              <a:ea typeface="League Spartan"/>
              <a:cs typeface="League Spartan"/>
              <a:sym typeface="League Spartan"/>
            </a:endParaRPr>
          </a:p>
        </p:txBody>
      </p:sp>
      <p:sp>
        <p:nvSpPr>
          <p:cNvPr id="8" name="TextBox 8"/>
          <p:cNvSpPr txBox="1"/>
          <p:nvPr/>
        </p:nvSpPr>
        <p:spPr>
          <a:xfrm>
            <a:off x="5585886" y="3599295"/>
            <a:ext cx="6048000" cy="336422"/>
          </a:xfrm>
          <a:prstGeom prst="rect">
            <a:avLst/>
          </a:prstGeom>
        </p:spPr>
        <p:txBody>
          <a:bodyPr lIns="0" tIns="0" rIns="0" bIns="0" rtlCol="0" anchor="t">
            <a:spAutoFit/>
          </a:bodyPr>
          <a:lstStyle/>
          <a:p>
            <a:pPr algn="ctr">
              <a:lnSpc>
                <a:spcPts val="2435"/>
              </a:lnSpc>
            </a:pPr>
            <a:r>
              <a:rPr lang="gd-GB" sz="2800" b="1" i="0" dirty="0">
                <a:solidFill>
                  <a:srgbClr val="000000"/>
                </a:solidFill>
                <a:effectLst/>
                <a:latin typeface="DM Sans" pitchFamily="2" charset="77"/>
              </a:rPr>
              <a:t>Rioscaí Féideartha</a:t>
            </a:r>
            <a:endParaRPr lang="en-US" sz="2799" b="1" dirty="0">
              <a:solidFill>
                <a:srgbClr val="ED2E24"/>
              </a:solidFill>
              <a:latin typeface="DM Sans" pitchFamily="2" charset="77"/>
              <a:ea typeface="League Spartan"/>
              <a:cs typeface="League Spartan"/>
              <a:sym typeface="League Spartan"/>
            </a:endParaRPr>
          </a:p>
        </p:txBody>
      </p:sp>
      <p:sp>
        <p:nvSpPr>
          <p:cNvPr id="9" name="Freeform 9"/>
          <p:cNvSpPr/>
          <p:nvPr/>
        </p:nvSpPr>
        <p:spPr>
          <a:xfrm>
            <a:off x="1306275" y="6106502"/>
            <a:ext cx="3435450" cy="861986"/>
          </a:xfrm>
          <a:custGeom>
            <a:avLst/>
            <a:gdLst/>
            <a:ahLst/>
            <a:cxnLst/>
            <a:rect l="l" t="t" r="r" b="b"/>
            <a:pathLst>
              <a:path w="3435450" h="861986">
                <a:moveTo>
                  <a:pt x="0" y="0"/>
                </a:moveTo>
                <a:lnTo>
                  <a:pt x="3435450" y="0"/>
                </a:lnTo>
                <a:lnTo>
                  <a:pt x="3435450" y="861985"/>
                </a:lnTo>
                <a:lnTo>
                  <a:pt x="0" y="8619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306275" y="7736072"/>
            <a:ext cx="3435450" cy="861986"/>
          </a:xfrm>
          <a:custGeom>
            <a:avLst/>
            <a:gdLst/>
            <a:ahLst/>
            <a:cxnLst/>
            <a:rect l="l" t="t" r="r" b="b"/>
            <a:pathLst>
              <a:path w="3435450" h="861986">
                <a:moveTo>
                  <a:pt x="0" y="0"/>
                </a:moveTo>
                <a:lnTo>
                  <a:pt x="3435450" y="0"/>
                </a:lnTo>
                <a:lnTo>
                  <a:pt x="3435450" y="861986"/>
                </a:lnTo>
                <a:lnTo>
                  <a:pt x="0" y="861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7044561" y="6106502"/>
            <a:ext cx="3435450" cy="861986"/>
          </a:xfrm>
          <a:custGeom>
            <a:avLst/>
            <a:gdLst/>
            <a:ahLst/>
            <a:cxnLst/>
            <a:rect l="l" t="t" r="r" b="b"/>
            <a:pathLst>
              <a:path w="3435450" h="861986">
                <a:moveTo>
                  <a:pt x="0" y="0"/>
                </a:moveTo>
                <a:lnTo>
                  <a:pt x="3435450" y="0"/>
                </a:lnTo>
                <a:lnTo>
                  <a:pt x="3435450" y="861985"/>
                </a:lnTo>
                <a:lnTo>
                  <a:pt x="0" y="8619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7044561" y="7578087"/>
            <a:ext cx="3435450" cy="861986"/>
          </a:xfrm>
          <a:custGeom>
            <a:avLst/>
            <a:gdLst/>
            <a:ahLst/>
            <a:cxnLst/>
            <a:rect l="l" t="t" r="r" b="b"/>
            <a:pathLst>
              <a:path w="3435450" h="861986">
                <a:moveTo>
                  <a:pt x="0" y="0"/>
                </a:moveTo>
                <a:lnTo>
                  <a:pt x="3435450" y="0"/>
                </a:lnTo>
                <a:lnTo>
                  <a:pt x="3435450" y="861986"/>
                </a:lnTo>
                <a:lnTo>
                  <a:pt x="0" y="8619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3" name="Group 13"/>
          <p:cNvGrpSpPr/>
          <p:nvPr/>
        </p:nvGrpSpPr>
        <p:grpSpPr>
          <a:xfrm>
            <a:off x="11360277" y="2512054"/>
            <a:ext cx="5996848" cy="6193812"/>
            <a:chOff x="0" y="0"/>
            <a:chExt cx="6148070" cy="6350000"/>
          </a:xfrm>
        </p:grpSpPr>
        <p:sp>
          <p:nvSpPr>
            <p:cNvPr id="14" name="Freeform 14"/>
            <p:cNvSpPr/>
            <p:nvPr/>
          </p:nvSpPr>
          <p:spPr>
            <a:xfrm>
              <a:off x="-118110" y="-12700"/>
              <a:ext cx="6300470" cy="6418580"/>
            </a:xfrm>
            <a:custGeom>
              <a:avLst/>
              <a:gdLst/>
              <a:ahLst/>
              <a:cxnLst/>
              <a:rect l="l" t="t" r="r" b="b"/>
              <a:pathLst>
                <a:path w="6300470" h="6418580">
                  <a:moveTo>
                    <a:pt x="1379220" y="12700"/>
                  </a:moveTo>
                  <a:cubicBezTo>
                    <a:pt x="1699260" y="0"/>
                    <a:pt x="2311400" y="720090"/>
                    <a:pt x="2921000" y="1793240"/>
                  </a:cubicBezTo>
                  <a:cubicBezTo>
                    <a:pt x="2966720" y="1583690"/>
                    <a:pt x="3030220" y="1408430"/>
                    <a:pt x="3107690" y="1273810"/>
                  </a:cubicBezTo>
                  <a:cubicBezTo>
                    <a:pt x="3139440" y="1182370"/>
                    <a:pt x="3195320" y="1102360"/>
                    <a:pt x="3271520" y="1042670"/>
                  </a:cubicBezTo>
                  <a:cubicBezTo>
                    <a:pt x="3547110" y="830580"/>
                    <a:pt x="4030980" y="961390"/>
                    <a:pt x="4513580" y="1330960"/>
                  </a:cubicBezTo>
                  <a:cubicBezTo>
                    <a:pt x="4654550" y="760730"/>
                    <a:pt x="4939030" y="370840"/>
                    <a:pt x="5278120" y="359410"/>
                  </a:cubicBezTo>
                  <a:cubicBezTo>
                    <a:pt x="5787390" y="341630"/>
                    <a:pt x="6229350" y="1178560"/>
                    <a:pt x="6264910" y="2226310"/>
                  </a:cubicBezTo>
                  <a:cubicBezTo>
                    <a:pt x="6300470" y="3274060"/>
                    <a:pt x="5916930" y="4138930"/>
                    <a:pt x="5407660" y="4155440"/>
                  </a:cubicBezTo>
                  <a:cubicBezTo>
                    <a:pt x="5382260" y="4156710"/>
                    <a:pt x="5356860" y="4155440"/>
                    <a:pt x="5332730" y="4151630"/>
                  </a:cubicBezTo>
                  <a:cubicBezTo>
                    <a:pt x="5171440" y="4169410"/>
                    <a:pt x="4980940" y="4126230"/>
                    <a:pt x="4779010" y="4033520"/>
                  </a:cubicBezTo>
                  <a:cubicBezTo>
                    <a:pt x="4833620" y="5163820"/>
                    <a:pt x="4585970" y="6042660"/>
                    <a:pt x="4156710" y="6101080"/>
                  </a:cubicBezTo>
                  <a:cubicBezTo>
                    <a:pt x="4141470" y="6103620"/>
                    <a:pt x="4124960" y="6104890"/>
                    <a:pt x="4108450" y="6103620"/>
                  </a:cubicBezTo>
                  <a:cubicBezTo>
                    <a:pt x="4102100" y="6103620"/>
                    <a:pt x="4097020" y="6103620"/>
                    <a:pt x="4090670" y="6103620"/>
                  </a:cubicBezTo>
                  <a:cubicBezTo>
                    <a:pt x="3966210" y="6097270"/>
                    <a:pt x="3839210" y="6022340"/>
                    <a:pt x="3716020" y="5892800"/>
                  </a:cubicBezTo>
                  <a:cubicBezTo>
                    <a:pt x="3503930" y="5703570"/>
                    <a:pt x="3255010" y="5397500"/>
                    <a:pt x="2992120" y="5005070"/>
                  </a:cubicBezTo>
                  <a:cubicBezTo>
                    <a:pt x="2983230" y="5568950"/>
                    <a:pt x="2879090" y="5938520"/>
                    <a:pt x="2682240" y="5984240"/>
                  </a:cubicBezTo>
                  <a:cubicBezTo>
                    <a:pt x="2663190" y="5988050"/>
                    <a:pt x="2644140" y="5989320"/>
                    <a:pt x="2626360" y="5988050"/>
                  </a:cubicBezTo>
                  <a:cubicBezTo>
                    <a:pt x="2410460" y="6003290"/>
                    <a:pt x="2094230" y="5730240"/>
                    <a:pt x="1758950" y="5270500"/>
                  </a:cubicBezTo>
                  <a:cubicBezTo>
                    <a:pt x="1714500" y="5904230"/>
                    <a:pt x="1565910" y="6327140"/>
                    <a:pt x="1336040" y="6360160"/>
                  </a:cubicBezTo>
                  <a:cubicBezTo>
                    <a:pt x="933450" y="6418580"/>
                    <a:pt x="431800" y="5261610"/>
                    <a:pt x="215900" y="3778250"/>
                  </a:cubicBezTo>
                  <a:cubicBezTo>
                    <a:pt x="0" y="2294890"/>
                    <a:pt x="153670" y="1043940"/>
                    <a:pt x="556260" y="985520"/>
                  </a:cubicBezTo>
                  <a:cubicBezTo>
                    <a:pt x="567690" y="984250"/>
                    <a:pt x="577850" y="982980"/>
                    <a:pt x="589280" y="982980"/>
                  </a:cubicBezTo>
                  <a:cubicBezTo>
                    <a:pt x="708660" y="981710"/>
                    <a:pt x="857250" y="1062990"/>
                    <a:pt x="1021080" y="1214120"/>
                  </a:cubicBezTo>
                  <a:cubicBezTo>
                    <a:pt x="1004570" y="529590"/>
                    <a:pt x="1108710" y="67310"/>
                    <a:pt x="1329690" y="17780"/>
                  </a:cubicBezTo>
                  <a:cubicBezTo>
                    <a:pt x="1346200" y="13970"/>
                    <a:pt x="1362710" y="11430"/>
                    <a:pt x="1379220" y="12700"/>
                  </a:cubicBezTo>
                  <a:close/>
                </a:path>
              </a:pathLst>
            </a:custGeom>
            <a:blipFill>
              <a:blip r:embed="rId8"/>
              <a:stretch>
                <a:fillRect l="-244" r="-54750"/>
              </a:stretch>
            </a:blipFill>
          </p:spPr>
          <p:txBody>
            <a:bodyPr/>
            <a:lstStyle/>
            <a:p>
              <a:endParaRPr lang="en-US"/>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028700" y="2129411"/>
            <a:ext cx="10746552" cy="3201454"/>
          </a:xfrm>
          <a:prstGeom prst="rect">
            <a:avLst/>
          </a:prstGeom>
        </p:spPr>
        <p:txBody>
          <a:bodyPr lIns="0" tIns="0" rIns="0" bIns="0" rtlCol="0" anchor="t">
            <a:spAutoFit/>
          </a:bodyPr>
          <a:lstStyle/>
          <a:p>
            <a:pPr algn="l">
              <a:lnSpc>
                <a:spcPts val="4000"/>
              </a:lnSpc>
            </a:pPr>
            <a:r>
              <a:rPr lang="gd-GB" sz="3200" b="1" i="0" dirty="0">
                <a:solidFill>
                  <a:srgbClr val="000000"/>
                </a:solidFill>
                <a:effectLst/>
                <a:latin typeface="DM Sans" pitchFamily="2" charset="77"/>
              </a:rPr>
              <a:t>Déanaimis Ransú smaointe</a:t>
            </a:r>
            <a:endParaRPr lang="en-US" sz="3200" b="1" dirty="0">
              <a:solidFill>
                <a:srgbClr val="000001"/>
              </a:solidFill>
              <a:latin typeface="DM Sans" pitchFamily="2" charset="77"/>
              <a:ea typeface="DM Sans Bold"/>
              <a:cs typeface="DM Sans Bold"/>
              <a:sym typeface="DM Sans Bold"/>
            </a:endParaRPr>
          </a:p>
          <a:p>
            <a:pPr algn="l">
              <a:lnSpc>
                <a:spcPts val="4000"/>
              </a:lnSpc>
            </a:pPr>
            <a:endParaRPr lang="en-US" sz="3200" b="1" dirty="0">
              <a:solidFill>
                <a:srgbClr val="000001"/>
              </a:solidFill>
              <a:latin typeface="DM Sans Bold"/>
              <a:ea typeface="DM Sans Bold"/>
              <a:cs typeface="DM Sans Bold"/>
              <a:sym typeface="DM Sans Bold"/>
            </a:endParaRPr>
          </a:p>
          <a:p>
            <a:pPr algn="l">
              <a:lnSpc>
                <a:spcPts val="4000"/>
              </a:lnSpc>
            </a:pPr>
            <a:endParaRPr lang="en-US" sz="3200" b="1" dirty="0">
              <a:solidFill>
                <a:srgbClr val="000001"/>
              </a:solidFill>
              <a:latin typeface="DM Sans Bold"/>
              <a:ea typeface="DM Sans Bold"/>
              <a:cs typeface="DM Sans Bold"/>
              <a:sym typeface="DM Sans Bold"/>
            </a:endParaRPr>
          </a:p>
          <a:p>
            <a:pPr algn="l">
              <a:lnSpc>
                <a:spcPts val="4000"/>
              </a:lnSpc>
            </a:pPr>
            <a:endParaRPr lang="en-US" sz="3200" b="1" dirty="0">
              <a:solidFill>
                <a:srgbClr val="000001"/>
              </a:solidFill>
              <a:latin typeface="DM Sans Bold"/>
              <a:ea typeface="DM Sans Bold"/>
              <a:cs typeface="DM Sans Bold"/>
              <a:sym typeface="DM Sans Bold"/>
            </a:endParaRPr>
          </a:p>
          <a:p>
            <a:pPr algn="l">
              <a:lnSpc>
                <a:spcPts val="4625"/>
              </a:lnSpc>
            </a:pPr>
            <a:endParaRPr lang="en-US" sz="3200" b="1" dirty="0">
              <a:solidFill>
                <a:srgbClr val="000001"/>
              </a:solidFill>
              <a:latin typeface="DM Sans Bold"/>
              <a:ea typeface="DM Sans Bold"/>
              <a:cs typeface="DM Sans Bold"/>
              <a:sym typeface="DM Sans Bold"/>
            </a:endParaRPr>
          </a:p>
          <a:p>
            <a:pPr algn="l">
              <a:lnSpc>
                <a:spcPts val="4625"/>
              </a:lnSpc>
            </a:pPr>
            <a:endParaRPr lang="en-US" sz="3200" b="1" dirty="0">
              <a:solidFill>
                <a:srgbClr val="000001"/>
              </a:solidFill>
              <a:latin typeface="DM Sans Bold"/>
              <a:ea typeface="DM Sans Bold"/>
              <a:cs typeface="DM Sans Bold"/>
              <a:sym typeface="DM Sans Bold"/>
            </a:endParaRPr>
          </a:p>
        </p:txBody>
      </p:sp>
      <p:sp>
        <p:nvSpPr>
          <p:cNvPr id="5" name="TextBox 5"/>
          <p:cNvSpPr txBox="1"/>
          <p:nvPr/>
        </p:nvSpPr>
        <p:spPr>
          <a:xfrm>
            <a:off x="1028700" y="3100247"/>
            <a:ext cx="6048000" cy="333425"/>
          </a:xfrm>
          <a:prstGeom prst="rect">
            <a:avLst/>
          </a:prstGeom>
        </p:spPr>
        <p:txBody>
          <a:bodyPr lIns="0" tIns="0" rIns="0" bIns="0" rtlCol="0" anchor="t">
            <a:spAutoFit/>
          </a:bodyPr>
          <a:lstStyle/>
          <a:p>
            <a:pPr>
              <a:lnSpc>
                <a:spcPts val="2435"/>
              </a:lnSpc>
            </a:pPr>
            <a:r>
              <a:rPr lang="gd-GB" sz="2800" b="1" i="0" dirty="0">
                <a:solidFill>
                  <a:srgbClr val="000000"/>
                </a:solidFill>
                <a:effectLst/>
                <a:latin typeface="DM Sans" pitchFamily="2" charset="77"/>
              </a:rPr>
              <a:t>Tionchair dhearfacha </a:t>
            </a:r>
            <a:endParaRPr lang="en-US" sz="3600" b="1" dirty="0">
              <a:solidFill>
                <a:srgbClr val="8C52FF"/>
              </a:solidFill>
              <a:latin typeface="DM Sans" pitchFamily="2" charset="77"/>
              <a:ea typeface="League Spartan"/>
              <a:cs typeface="League Spartan"/>
              <a:sym typeface="League Spartan"/>
            </a:endParaRPr>
          </a:p>
        </p:txBody>
      </p:sp>
      <p:grpSp>
        <p:nvGrpSpPr>
          <p:cNvPr id="6" name="Group 6"/>
          <p:cNvGrpSpPr/>
          <p:nvPr/>
        </p:nvGrpSpPr>
        <p:grpSpPr>
          <a:xfrm>
            <a:off x="11775252" y="2512054"/>
            <a:ext cx="5581873" cy="6193812"/>
            <a:chOff x="0" y="0"/>
            <a:chExt cx="5722630" cy="6350000"/>
          </a:xfrm>
        </p:grpSpPr>
        <p:sp>
          <p:nvSpPr>
            <p:cNvPr id="7" name="Freeform 7"/>
            <p:cNvSpPr/>
            <p:nvPr/>
          </p:nvSpPr>
          <p:spPr>
            <a:xfrm>
              <a:off x="-118110" y="-12700"/>
              <a:ext cx="5875030" cy="6418580"/>
            </a:xfrm>
            <a:custGeom>
              <a:avLst/>
              <a:gdLst/>
              <a:ahLst/>
              <a:cxnLst/>
              <a:rect l="l" t="t" r="r" b="b"/>
              <a:pathLst>
                <a:path w="5875030" h="6418580">
                  <a:moveTo>
                    <a:pt x="1291953" y="12700"/>
                  </a:moveTo>
                  <a:cubicBezTo>
                    <a:pt x="1589846" y="0"/>
                    <a:pt x="2159627" y="720090"/>
                    <a:pt x="2727043" y="1793240"/>
                  </a:cubicBezTo>
                  <a:cubicBezTo>
                    <a:pt x="2769599" y="1583690"/>
                    <a:pt x="2828705" y="1408430"/>
                    <a:pt x="2900814" y="1273810"/>
                  </a:cubicBezTo>
                  <a:cubicBezTo>
                    <a:pt x="2930367" y="1182370"/>
                    <a:pt x="2982380" y="1102360"/>
                    <a:pt x="3053307" y="1042670"/>
                  </a:cubicBezTo>
                  <a:cubicBezTo>
                    <a:pt x="3309827" y="830580"/>
                    <a:pt x="3760214" y="961390"/>
                    <a:pt x="4209418" y="1330960"/>
                  </a:cubicBezTo>
                  <a:cubicBezTo>
                    <a:pt x="4340633" y="760730"/>
                    <a:pt x="4605428" y="370840"/>
                    <a:pt x="4921053" y="359410"/>
                  </a:cubicBezTo>
                  <a:cubicBezTo>
                    <a:pt x="5395082" y="341630"/>
                    <a:pt x="5806459" y="1178560"/>
                    <a:pt x="5839558" y="2226310"/>
                  </a:cubicBezTo>
                  <a:cubicBezTo>
                    <a:pt x="5875030" y="3274060"/>
                    <a:pt x="5515658" y="4138930"/>
                    <a:pt x="5041629" y="4155440"/>
                  </a:cubicBezTo>
                  <a:cubicBezTo>
                    <a:pt x="5017986" y="4156710"/>
                    <a:pt x="4994344" y="4155440"/>
                    <a:pt x="4971884" y="4151630"/>
                  </a:cubicBezTo>
                  <a:cubicBezTo>
                    <a:pt x="4821755" y="4169410"/>
                    <a:pt x="4644437" y="4126230"/>
                    <a:pt x="4456481" y="4033520"/>
                  </a:cubicBezTo>
                  <a:cubicBezTo>
                    <a:pt x="4507312" y="5163820"/>
                    <a:pt x="4276799" y="6042660"/>
                    <a:pt x="3877243" y="6101080"/>
                  </a:cubicBezTo>
                  <a:cubicBezTo>
                    <a:pt x="3863058" y="6103620"/>
                    <a:pt x="3847690" y="6104890"/>
                    <a:pt x="3832323" y="6103620"/>
                  </a:cubicBezTo>
                  <a:cubicBezTo>
                    <a:pt x="3826412" y="6103620"/>
                    <a:pt x="3821684" y="6103620"/>
                    <a:pt x="3815773" y="6103620"/>
                  </a:cubicBezTo>
                  <a:cubicBezTo>
                    <a:pt x="3699925" y="6097270"/>
                    <a:pt x="3581714" y="6022340"/>
                    <a:pt x="3467049" y="5892800"/>
                  </a:cubicBezTo>
                  <a:cubicBezTo>
                    <a:pt x="3269635" y="5703570"/>
                    <a:pt x="3037940" y="5397500"/>
                    <a:pt x="2793242" y="5005070"/>
                  </a:cubicBezTo>
                  <a:cubicBezTo>
                    <a:pt x="2784967" y="5568950"/>
                    <a:pt x="2688033" y="5938520"/>
                    <a:pt x="2504805" y="5984240"/>
                  </a:cubicBezTo>
                  <a:cubicBezTo>
                    <a:pt x="2487073" y="5988050"/>
                    <a:pt x="2469341" y="5989320"/>
                    <a:pt x="2452792" y="5988050"/>
                  </a:cubicBezTo>
                  <a:cubicBezTo>
                    <a:pt x="2251832" y="6003290"/>
                    <a:pt x="1957485" y="5730240"/>
                    <a:pt x="1645406" y="5270500"/>
                  </a:cubicBezTo>
                  <a:cubicBezTo>
                    <a:pt x="1604032" y="5904230"/>
                    <a:pt x="1465724" y="6327140"/>
                    <a:pt x="1251761" y="6360160"/>
                  </a:cubicBezTo>
                  <a:cubicBezTo>
                    <a:pt x="877029" y="6418580"/>
                    <a:pt x="410093" y="5261610"/>
                    <a:pt x="209133" y="3778250"/>
                  </a:cubicBezTo>
                  <a:cubicBezTo>
                    <a:pt x="0" y="2294890"/>
                    <a:pt x="151209" y="1043940"/>
                    <a:pt x="525940" y="985520"/>
                  </a:cubicBezTo>
                  <a:cubicBezTo>
                    <a:pt x="536580" y="984250"/>
                    <a:pt x="546036" y="982980"/>
                    <a:pt x="556676" y="982980"/>
                  </a:cubicBezTo>
                  <a:cubicBezTo>
                    <a:pt x="667795" y="981710"/>
                    <a:pt x="806102" y="1062990"/>
                    <a:pt x="958595" y="1214120"/>
                  </a:cubicBezTo>
                  <a:cubicBezTo>
                    <a:pt x="943228" y="529590"/>
                    <a:pt x="1040162" y="67310"/>
                    <a:pt x="1245850" y="17780"/>
                  </a:cubicBezTo>
                  <a:cubicBezTo>
                    <a:pt x="1261217" y="13970"/>
                    <a:pt x="1276585" y="11430"/>
                    <a:pt x="1291953" y="12700"/>
                  </a:cubicBezTo>
                  <a:close/>
                </a:path>
              </a:pathLst>
            </a:custGeom>
            <a:blipFill>
              <a:blip r:embed="rId4"/>
              <a:stretch>
                <a:fillRect l="-3918" t="-5" r="-62502" b="-5"/>
              </a:stretch>
            </a:blipFill>
          </p:spPr>
          <p:txBody>
            <a:bodyPr/>
            <a:lstStyle/>
            <a:p>
              <a:endParaRPr lang="en-US"/>
            </a:p>
          </p:txBody>
        </p:sp>
      </p:grpSp>
      <p:sp>
        <p:nvSpPr>
          <p:cNvPr id="8" name="TextBox 8"/>
          <p:cNvSpPr txBox="1"/>
          <p:nvPr/>
        </p:nvSpPr>
        <p:spPr>
          <a:xfrm>
            <a:off x="1028700" y="3991088"/>
            <a:ext cx="9422265" cy="4053033"/>
          </a:xfrm>
          <a:prstGeom prst="rect">
            <a:avLst/>
          </a:prstGeom>
        </p:spPr>
        <p:txBody>
          <a:bodyPr lIns="0" tIns="0" rIns="0" bIns="0" rtlCol="0" anchor="t">
            <a:spAutoFit/>
          </a:bodyPr>
          <a:lstStyle/>
          <a:p>
            <a:pPr algn="l" rtl="0" fontAlgn="base"/>
            <a:r>
              <a:rPr lang="gd-GB" sz="2400" b="1" i="0" dirty="0">
                <a:solidFill>
                  <a:srgbClr val="000000"/>
                </a:solidFill>
                <a:effectLst/>
                <a:latin typeface="DM Sans" pitchFamily="2" charset="77"/>
              </a:rPr>
              <a:t>1.  Inspioráid agus Spreagadh: </a:t>
            </a:r>
            <a:r>
              <a:rPr lang="gd-GB" sz="2400" i="0" dirty="0">
                <a:solidFill>
                  <a:srgbClr val="000000"/>
                </a:solidFill>
                <a:effectLst/>
                <a:latin typeface="DM Sans" pitchFamily="2" charset="77"/>
              </a:rPr>
              <a:t>Féadfaidh tionchairí inspioráid a thabhairt duit triail a bhaint as caitheamh aimsire nua agus teachtaireachtaí a roinnt maidir le féinmhuinín, cineáltas, nó dúshláin a shárú. </a:t>
            </a:r>
          </a:p>
          <a:p>
            <a:pPr algn="l" rtl="0" fontAlgn="base"/>
            <a:endParaRPr lang="gd-GB" sz="3600" b="0" i="0" dirty="0">
              <a:solidFill>
                <a:srgbClr val="000000"/>
              </a:solidFill>
              <a:effectLst/>
              <a:latin typeface="DM Sans" pitchFamily="2" charset="77"/>
            </a:endParaRPr>
          </a:p>
          <a:p>
            <a:pPr algn="l" rtl="0" fontAlgn="base">
              <a:buFont typeface="+mj-lt"/>
              <a:buAutoNum type="arabicPeriod" startAt="2"/>
            </a:pPr>
            <a:r>
              <a:rPr lang="gd-GB" sz="2400" b="1" i="0" dirty="0">
                <a:solidFill>
                  <a:srgbClr val="000000"/>
                </a:solidFill>
                <a:effectLst/>
                <a:latin typeface="DM Sans" pitchFamily="2" charset="77"/>
              </a:rPr>
              <a:t> Deiseanna Foghlama: </a:t>
            </a:r>
            <a:r>
              <a:rPr lang="gd-GB" sz="2400" i="0" dirty="0">
                <a:solidFill>
                  <a:srgbClr val="000000"/>
                </a:solidFill>
                <a:effectLst/>
                <a:latin typeface="DM Sans" pitchFamily="2" charset="77"/>
              </a:rPr>
              <a:t>Leideanna agus eolas a roinnt maidir le topaicí agus cultúir, smaointe, nó dearcthaí nua a chur i do láthair. </a:t>
            </a:r>
          </a:p>
          <a:p>
            <a:pPr algn="l" rtl="0" fontAlgn="base">
              <a:buFont typeface="+mj-lt"/>
              <a:buAutoNum type="arabicPeriod" startAt="2"/>
            </a:pPr>
            <a:endParaRPr lang="gd-GB" sz="2400" b="1" i="0" dirty="0">
              <a:solidFill>
                <a:srgbClr val="000000"/>
              </a:solidFill>
              <a:effectLst/>
              <a:latin typeface="DM Sans" pitchFamily="2" charset="77"/>
            </a:endParaRPr>
          </a:p>
          <a:p>
            <a:pPr algn="l" rtl="0" fontAlgn="base">
              <a:buFont typeface="+mj-lt"/>
              <a:buAutoNum type="arabicPeriod" startAt="3"/>
            </a:pPr>
            <a:r>
              <a:rPr lang="gd-GB" sz="2400" b="1" i="0" dirty="0">
                <a:solidFill>
                  <a:srgbClr val="000000"/>
                </a:solidFill>
                <a:effectLst/>
                <a:latin typeface="DM Sans" pitchFamily="2" charset="77"/>
              </a:rPr>
              <a:t> Siamsaíocht: </a:t>
            </a:r>
            <a:r>
              <a:rPr lang="gd-GB" sz="2400" i="0" dirty="0">
                <a:solidFill>
                  <a:srgbClr val="000000"/>
                </a:solidFill>
                <a:effectLst/>
                <a:latin typeface="DM Sans" pitchFamily="2" charset="77"/>
              </a:rPr>
              <a:t>Ábhar spraíúil, spreagúil a thabhairt. </a:t>
            </a:r>
          </a:p>
          <a:p>
            <a:pPr algn="l">
              <a:lnSpc>
                <a:spcPts val="4759"/>
              </a:lnSpc>
            </a:pPr>
            <a:endParaRPr lang="en-US" sz="2499" dirty="0">
              <a:solidFill>
                <a:srgbClr val="000000"/>
              </a:solidFill>
              <a:latin typeface="Canva Sans"/>
              <a:ea typeface="Canva Sans"/>
              <a:cs typeface="Canva Sans"/>
              <a:sym typeface="Canva Sans"/>
            </a:endParaRPr>
          </a:p>
        </p:txBody>
      </p:sp>
      <p:sp>
        <p:nvSpPr>
          <p:cNvPr id="9" name="TextBox 4">
            <a:extLst>
              <a:ext uri="{FF2B5EF4-FFF2-40B4-BE49-F238E27FC236}">
                <a16:creationId xmlns:a16="http://schemas.microsoft.com/office/drawing/2014/main" id="{78B18A2C-0EFF-5C14-A04D-8B18CBB11871}"/>
              </a:ext>
            </a:extLst>
          </p:cNvPr>
          <p:cNvSpPr txBox="1"/>
          <p:nvPr/>
        </p:nvSpPr>
        <p:spPr>
          <a:xfrm>
            <a:off x="6346490" y="706187"/>
            <a:ext cx="11425611" cy="736484"/>
          </a:xfrm>
          <a:prstGeom prst="rect">
            <a:avLst/>
          </a:prstGeom>
        </p:spPr>
        <p:txBody>
          <a:bodyPr lIns="0" tIns="0" rIns="0" bIns="0" rtlCol="0" anchor="t">
            <a:spAutoFit/>
          </a:bodyPr>
          <a:lstStyle/>
          <a:p>
            <a:pPr algn="r">
              <a:lnSpc>
                <a:spcPts val="5600"/>
              </a:lnSpc>
            </a:pPr>
            <a:r>
              <a:rPr lang="gd-GB" sz="5400" b="1" i="0" dirty="0">
                <a:solidFill>
                  <a:srgbClr val="000000"/>
                </a:solidFill>
                <a:effectLst/>
                <a:latin typeface="DM Sans" pitchFamily="2" charset="77"/>
              </a:rPr>
              <a:t>Tionchar na dTionchairí</a:t>
            </a:r>
            <a:endParaRPr lang="en-US" sz="5000" b="1" dirty="0">
              <a:solidFill>
                <a:srgbClr val="000001"/>
              </a:solidFill>
              <a:latin typeface="DM Sans" pitchFamily="2" charset="77"/>
              <a:ea typeface="DM Sans Bold"/>
              <a:cs typeface="DM Sans Bold"/>
              <a:sym typeface="DM Sans 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028700" y="2129411"/>
            <a:ext cx="10746552" cy="3692842"/>
          </a:xfrm>
          <a:prstGeom prst="rect">
            <a:avLst/>
          </a:prstGeom>
        </p:spPr>
        <p:txBody>
          <a:bodyPr lIns="0" tIns="0" rIns="0" bIns="0" rtlCol="0" anchor="t">
            <a:spAutoFit/>
          </a:bodyPr>
          <a:lstStyle/>
          <a:p>
            <a:pPr algn="l">
              <a:lnSpc>
                <a:spcPts val="4000"/>
              </a:lnSpc>
            </a:pPr>
            <a:r>
              <a:rPr lang="gd-GB" sz="3200" b="1" i="0" dirty="0">
                <a:solidFill>
                  <a:srgbClr val="000000"/>
                </a:solidFill>
                <a:effectLst/>
                <a:latin typeface="DM Sans" pitchFamily="2" charset="77"/>
              </a:rPr>
              <a:t>Déanaimis Ransú smaointe</a:t>
            </a:r>
            <a:endParaRPr lang="en-US" sz="3200" b="1" dirty="0">
              <a:solidFill>
                <a:srgbClr val="000001"/>
              </a:solidFill>
              <a:latin typeface="DM Sans" pitchFamily="2" charset="77"/>
              <a:ea typeface="DM Sans Bold"/>
              <a:cs typeface="DM Sans Bold"/>
              <a:sym typeface="DM Sans Bold"/>
            </a:endParaRPr>
          </a:p>
          <a:p>
            <a:pPr algn="l">
              <a:lnSpc>
                <a:spcPts val="4000"/>
              </a:lnSpc>
            </a:pPr>
            <a:endParaRPr lang="en-US" sz="3200" b="1" dirty="0">
              <a:solidFill>
                <a:srgbClr val="000001"/>
              </a:solidFill>
              <a:latin typeface="DM Sans Bold"/>
              <a:ea typeface="DM Sans Bold"/>
              <a:cs typeface="DM Sans Bold"/>
              <a:sym typeface="DM Sans Bold"/>
            </a:endParaRPr>
          </a:p>
          <a:p>
            <a:pPr algn="l">
              <a:lnSpc>
                <a:spcPts val="4000"/>
              </a:lnSpc>
            </a:pPr>
            <a:endParaRPr lang="en-US" sz="3200" b="1" dirty="0">
              <a:solidFill>
                <a:srgbClr val="000001"/>
              </a:solidFill>
              <a:latin typeface="DM Sans Bold"/>
              <a:ea typeface="DM Sans Bold"/>
              <a:cs typeface="DM Sans Bold"/>
              <a:sym typeface="DM Sans Bold"/>
            </a:endParaRPr>
          </a:p>
          <a:p>
            <a:pPr algn="l">
              <a:lnSpc>
                <a:spcPts val="4000"/>
              </a:lnSpc>
            </a:pPr>
            <a:endParaRPr lang="en-US" sz="3200" b="1" dirty="0">
              <a:solidFill>
                <a:srgbClr val="000001"/>
              </a:solidFill>
              <a:latin typeface="DM Sans Bold"/>
              <a:ea typeface="DM Sans Bold"/>
              <a:cs typeface="DM Sans Bold"/>
              <a:sym typeface="DM Sans Bold"/>
            </a:endParaRPr>
          </a:p>
          <a:p>
            <a:pPr algn="l">
              <a:lnSpc>
                <a:spcPts val="4000"/>
              </a:lnSpc>
            </a:pPr>
            <a:endParaRPr lang="en-US" sz="3200" b="1" dirty="0">
              <a:solidFill>
                <a:srgbClr val="000001"/>
              </a:solidFill>
              <a:latin typeface="DM Sans Bold"/>
              <a:ea typeface="DM Sans Bold"/>
              <a:cs typeface="DM Sans Bold"/>
              <a:sym typeface="DM Sans Bold"/>
            </a:endParaRPr>
          </a:p>
          <a:p>
            <a:pPr algn="l">
              <a:lnSpc>
                <a:spcPts val="4625"/>
              </a:lnSpc>
            </a:pPr>
            <a:endParaRPr lang="en-US" sz="3200" b="1" dirty="0">
              <a:solidFill>
                <a:srgbClr val="000001"/>
              </a:solidFill>
              <a:latin typeface="DM Sans Bold"/>
              <a:ea typeface="DM Sans Bold"/>
              <a:cs typeface="DM Sans Bold"/>
              <a:sym typeface="DM Sans Bold"/>
            </a:endParaRPr>
          </a:p>
          <a:p>
            <a:pPr algn="l">
              <a:lnSpc>
                <a:spcPts val="4625"/>
              </a:lnSpc>
            </a:pPr>
            <a:endParaRPr lang="en-US" sz="3200" b="1" dirty="0">
              <a:solidFill>
                <a:srgbClr val="000001"/>
              </a:solidFill>
              <a:latin typeface="DM Sans Bold"/>
              <a:ea typeface="DM Sans Bold"/>
              <a:cs typeface="DM Sans Bold"/>
              <a:sym typeface="DM Sans Bold"/>
            </a:endParaRPr>
          </a:p>
        </p:txBody>
      </p:sp>
      <p:sp>
        <p:nvSpPr>
          <p:cNvPr id="5" name="TextBox 5"/>
          <p:cNvSpPr txBox="1"/>
          <p:nvPr/>
        </p:nvSpPr>
        <p:spPr>
          <a:xfrm>
            <a:off x="-381000" y="2941008"/>
            <a:ext cx="6048000" cy="336422"/>
          </a:xfrm>
          <a:prstGeom prst="rect">
            <a:avLst/>
          </a:prstGeom>
        </p:spPr>
        <p:txBody>
          <a:bodyPr lIns="0" tIns="0" rIns="0" bIns="0" rtlCol="0" anchor="t">
            <a:spAutoFit/>
          </a:bodyPr>
          <a:lstStyle/>
          <a:p>
            <a:pPr algn="ctr">
              <a:lnSpc>
                <a:spcPts val="2435"/>
              </a:lnSpc>
            </a:pPr>
            <a:r>
              <a:rPr lang="gd-GB" sz="2800" b="1" i="0" dirty="0">
                <a:solidFill>
                  <a:srgbClr val="FF0000"/>
                </a:solidFill>
                <a:effectLst/>
                <a:latin typeface="DM Sans" pitchFamily="2" charset="77"/>
              </a:rPr>
              <a:t>Rioscaí Féideartha</a:t>
            </a:r>
            <a:endParaRPr lang="en-US" sz="2799" b="1" dirty="0">
              <a:solidFill>
                <a:srgbClr val="FF0000"/>
              </a:solidFill>
              <a:latin typeface="DM Sans" pitchFamily="2" charset="77"/>
              <a:ea typeface="League Spartan"/>
              <a:cs typeface="League Spartan"/>
              <a:sym typeface="League Spartan"/>
            </a:endParaRPr>
          </a:p>
        </p:txBody>
      </p:sp>
      <p:grpSp>
        <p:nvGrpSpPr>
          <p:cNvPr id="6" name="Group 6"/>
          <p:cNvGrpSpPr/>
          <p:nvPr/>
        </p:nvGrpSpPr>
        <p:grpSpPr>
          <a:xfrm>
            <a:off x="12059295" y="2512054"/>
            <a:ext cx="5297830" cy="6193812"/>
            <a:chOff x="0" y="0"/>
            <a:chExt cx="5431424" cy="6350000"/>
          </a:xfrm>
        </p:grpSpPr>
        <p:sp>
          <p:nvSpPr>
            <p:cNvPr id="7" name="Freeform 7"/>
            <p:cNvSpPr/>
            <p:nvPr/>
          </p:nvSpPr>
          <p:spPr>
            <a:xfrm>
              <a:off x="-118110" y="-12700"/>
              <a:ext cx="5583824" cy="6418580"/>
            </a:xfrm>
            <a:custGeom>
              <a:avLst/>
              <a:gdLst/>
              <a:ahLst/>
              <a:cxnLst/>
              <a:rect l="l" t="t" r="r" b="b"/>
              <a:pathLst>
                <a:path w="5583824" h="6418580">
                  <a:moveTo>
                    <a:pt x="1232220" y="12700"/>
                  </a:moveTo>
                  <a:cubicBezTo>
                    <a:pt x="1514954" y="0"/>
                    <a:pt x="2055741" y="720090"/>
                    <a:pt x="2594283" y="1793240"/>
                  </a:cubicBezTo>
                  <a:cubicBezTo>
                    <a:pt x="2634674" y="1583690"/>
                    <a:pt x="2690772" y="1408430"/>
                    <a:pt x="2759212" y="1273810"/>
                  </a:cubicBezTo>
                  <a:cubicBezTo>
                    <a:pt x="2787261" y="1182370"/>
                    <a:pt x="2836627" y="1102360"/>
                    <a:pt x="2903945" y="1042670"/>
                  </a:cubicBezTo>
                  <a:cubicBezTo>
                    <a:pt x="3147411" y="830580"/>
                    <a:pt x="3574879" y="961390"/>
                    <a:pt x="4001225" y="1330960"/>
                  </a:cubicBezTo>
                  <a:cubicBezTo>
                    <a:pt x="4125763" y="760730"/>
                    <a:pt x="4377083" y="370840"/>
                    <a:pt x="4676647" y="359410"/>
                  </a:cubicBezTo>
                  <a:cubicBezTo>
                    <a:pt x="5126554" y="341630"/>
                    <a:pt x="5516998" y="1178560"/>
                    <a:pt x="5548413" y="2226310"/>
                  </a:cubicBezTo>
                  <a:cubicBezTo>
                    <a:pt x="5583824" y="3274060"/>
                    <a:pt x="5240995" y="4138930"/>
                    <a:pt x="4791087" y="4155440"/>
                  </a:cubicBezTo>
                  <a:cubicBezTo>
                    <a:pt x="4768648" y="4156710"/>
                    <a:pt x="4746209" y="4155440"/>
                    <a:pt x="4724892" y="4151630"/>
                  </a:cubicBezTo>
                  <a:cubicBezTo>
                    <a:pt x="4582402" y="4169410"/>
                    <a:pt x="4414107" y="4126230"/>
                    <a:pt x="4235715" y="4033520"/>
                  </a:cubicBezTo>
                  <a:cubicBezTo>
                    <a:pt x="4283960" y="5163820"/>
                    <a:pt x="4065177" y="6042660"/>
                    <a:pt x="3685953" y="6101080"/>
                  </a:cubicBezTo>
                  <a:cubicBezTo>
                    <a:pt x="3672490" y="6103620"/>
                    <a:pt x="3657904" y="6104890"/>
                    <a:pt x="3643319" y="6103620"/>
                  </a:cubicBezTo>
                  <a:cubicBezTo>
                    <a:pt x="3637709" y="6103620"/>
                    <a:pt x="3633221" y="6103620"/>
                    <a:pt x="3627612" y="6103620"/>
                  </a:cubicBezTo>
                  <a:cubicBezTo>
                    <a:pt x="3517659" y="6097270"/>
                    <a:pt x="3405462" y="6022340"/>
                    <a:pt x="3296632" y="5892800"/>
                  </a:cubicBezTo>
                  <a:cubicBezTo>
                    <a:pt x="3109264" y="5703570"/>
                    <a:pt x="2889360" y="5397500"/>
                    <a:pt x="2657113" y="5005070"/>
                  </a:cubicBezTo>
                  <a:cubicBezTo>
                    <a:pt x="2649259" y="5568950"/>
                    <a:pt x="2557258" y="5938520"/>
                    <a:pt x="2383354" y="5984240"/>
                  </a:cubicBezTo>
                  <a:cubicBezTo>
                    <a:pt x="2366525" y="5988050"/>
                    <a:pt x="2349695" y="5989320"/>
                    <a:pt x="2333988" y="5988050"/>
                  </a:cubicBezTo>
                  <a:cubicBezTo>
                    <a:pt x="2143254" y="6003290"/>
                    <a:pt x="1863885" y="5730240"/>
                    <a:pt x="1567687" y="5270500"/>
                  </a:cubicBezTo>
                  <a:cubicBezTo>
                    <a:pt x="1528418" y="5904230"/>
                    <a:pt x="1397148" y="6327140"/>
                    <a:pt x="1194073" y="6360160"/>
                  </a:cubicBezTo>
                  <a:cubicBezTo>
                    <a:pt x="838411" y="6418580"/>
                    <a:pt x="395235" y="5261610"/>
                    <a:pt x="204501" y="3778250"/>
                  </a:cubicBezTo>
                  <a:cubicBezTo>
                    <a:pt x="0" y="2294890"/>
                    <a:pt x="149525" y="1043940"/>
                    <a:pt x="505187" y="985520"/>
                  </a:cubicBezTo>
                  <a:cubicBezTo>
                    <a:pt x="515285" y="984250"/>
                    <a:pt x="524261" y="982980"/>
                    <a:pt x="534358" y="982980"/>
                  </a:cubicBezTo>
                  <a:cubicBezTo>
                    <a:pt x="639823" y="981710"/>
                    <a:pt x="771093" y="1062990"/>
                    <a:pt x="915826" y="1214120"/>
                  </a:cubicBezTo>
                  <a:cubicBezTo>
                    <a:pt x="901240" y="529590"/>
                    <a:pt x="993241" y="67310"/>
                    <a:pt x="1188463" y="17780"/>
                  </a:cubicBezTo>
                  <a:cubicBezTo>
                    <a:pt x="1203049" y="13970"/>
                    <a:pt x="1217634" y="11430"/>
                    <a:pt x="1232220" y="12700"/>
                  </a:cubicBezTo>
                  <a:close/>
                </a:path>
              </a:pathLst>
            </a:custGeom>
            <a:blipFill>
              <a:blip r:embed="rId4"/>
              <a:stretch>
                <a:fillRect l="-6758" t="-5" r="-68492" b="-5"/>
              </a:stretch>
            </a:blipFill>
          </p:spPr>
          <p:txBody>
            <a:bodyPr/>
            <a:lstStyle/>
            <a:p>
              <a:endParaRPr lang="en-US"/>
            </a:p>
          </p:txBody>
        </p:sp>
      </p:grpSp>
      <p:sp>
        <p:nvSpPr>
          <p:cNvPr id="8" name="TextBox 8"/>
          <p:cNvSpPr txBox="1"/>
          <p:nvPr/>
        </p:nvSpPr>
        <p:spPr>
          <a:xfrm>
            <a:off x="1028700" y="3625504"/>
            <a:ext cx="10746552" cy="5539978"/>
          </a:xfrm>
          <a:prstGeom prst="rect">
            <a:avLst/>
          </a:prstGeom>
        </p:spPr>
        <p:txBody>
          <a:bodyPr lIns="0" tIns="0" rIns="0" bIns="0" rtlCol="0" anchor="t">
            <a:spAutoFit/>
          </a:bodyPr>
          <a:lstStyle/>
          <a:p>
            <a:pPr algn="l" rtl="0" fontAlgn="base">
              <a:buFont typeface="+mj-lt"/>
              <a:buAutoNum type="arabicPeriod"/>
            </a:pPr>
            <a:r>
              <a:rPr lang="gd-GB" sz="2400" b="1" i="0" dirty="0">
                <a:solidFill>
                  <a:srgbClr val="000000"/>
                </a:solidFill>
                <a:effectLst/>
                <a:latin typeface="DM Sans" pitchFamily="2" charset="77"/>
              </a:rPr>
              <a:t> Caighdeáin Neamhréalaíocha: </a:t>
            </a:r>
            <a:r>
              <a:rPr lang="gd-GB" sz="2400" i="0" dirty="0">
                <a:solidFill>
                  <a:srgbClr val="000000"/>
                </a:solidFill>
                <a:effectLst/>
                <a:latin typeface="DM Sans" pitchFamily="2" charset="77"/>
              </a:rPr>
              <a:t>Ní thaispeánann tionchairí ach na móimintí is fearr a bhíonn acu. </a:t>
            </a:r>
          </a:p>
          <a:p>
            <a:pPr algn="l" rtl="0" fontAlgn="base">
              <a:buFont typeface="+mj-lt"/>
              <a:buAutoNum type="arabicPeriod"/>
            </a:pPr>
            <a:endParaRPr lang="gd-GB" sz="2400" i="0" dirty="0">
              <a:solidFill>
                <a:srgbClr val="000000"/>
              </a:solidFill>
              <a:effectLst/>
              <a:latin typeface="DM Sans" pitchFamily="2" charset="77"/>
            </a:endParaRPr>
          </a:p>
          <a:p>
            <a:pPr algn="l" rtl="0" fontAlgn="base">
              <a:buFont typeface="+mj-lt"/>
              <a:buAutoNum type="arabicPeriod" startAt="2"/>
            </a:pPr>
            <a:r>
              <a:rPr lang="gd-GB" sz="2400" b="1" i="0" dirty="0">
                <a:solidFill>
                  <a:srgbClr val="000000"/>
                </a:solidFill>
                <a:effectLst/>
                <a:latin typeface="DM Sans" pitchFamily="2" charset="77"/>
              </a:rPr>
              <a:t> Fógraíocht i bhFolach: </a:t>
            </a:r>
            <a:r>
              <a:rPr lang="gd-GB" sz="2400" i="0" dirty="0">
                <a:solidFill>
                  <a:srgbClr val="000000"/>
                </a:solidFill>
                <a:effectLst/>
                <a:latin typeface="DM Sans" pitchFamily="2" charset="77"/>
              </a:rPr>
              <a:t>Cuireann roinnt tionchairí táirgí chun cinn mar go n-íoctar iad chun iad a fhógairt gan é a dhéanamh soiléir. B’fhéidir go n-aireofá brú chun rudaí a cheannach nach dteastaíonn uait. </a:t>
            </a:r>
          </a:p>
          <a:p>
            <a:pPr algn="l" rtl="0" fontAlgn="base">
              <a:buFont typeface="+mj-lt"/>
              <a:buAutoNum type="arabicPeriod" startAt="2"/>
            </a:pPr>
            <a:endParaRPr lang="gd-GB" sz="2400" i="0" dirty="0">
              <a:solidFill>
                <a:srgbClr val="000000"/>
              </a:solidFill>
              <a:effectLst/>
              <a:latin typeface="DM Sans" pitchFamily="2" charset="77"/>
            </a:endParaRPr>
          </a:p>
          <a:p>
            <a:pPr algn="l" rtl="0" fontAlgn="base">
              <a:buFont typeface="+mj-lt"/>
              <a:buAutoNum type="arabicPeriod" startAt="3"/>
            </a:pPr>
            <a:r>
              <a:rPr lang="gd-GB" sz="2400" b="1" i="0" dirty="0">
                <a:solidFill>
                  <a:srgbClr val="000000"/>
                </a:solidFill>
                <a:effectLst/>
                <a:latin typeface="DM Sans" pitchFamily="2" charset="77"/>
              </a:rPr>
              <a:t> Faisnéis Bhréagach: </a:t>
            </a:r>
          </a:p>
          <a:p>
            <a:pPr marL="342900" indent="-342900" algn="l" rtl="0" fontAlgn="base">
              <a:buFont typeface="Arial" panose="020B0604020202020204" pitchFamily="34" charset="0"/>
              <a:buChar char="•"/>
            </a:pPr>
            <a:r>
              <a:rPr lang="gd-GB" sz="2400" i="0" dirty="0">
                <a:solidFill>
                  <a:srgbClr val="000000"/>
                </a:solidFill>
                <a:effectLst/>
                <a:latin typeface="DM Sans" pitchFamily="2" charset="77"/>
              </a:rPr>
              <a:t>Mífhaisnéis (trí thimpiste): Nuair a roinneann tionchairí rud éigin bréagach trí thimpiste, cosúil le leid sláinte bréagach. </a:t>
            </a:r>
          </a:p>
          <a:p>
            <a:pPr marL="342900" indent="-342900" algn="l" rtl="0" fontAlgn="base">
              <a:buFont typeface="Arial" panose="020B0604020202020204" pitchFamily="34" charset="0"/>
              <a:buChar char="•"/>
            </a:pPr>
            <a:r>
              <a:rPr lang="gd-GB" sz="2400" i="0" dirty="0">
                <a:solidFill>
                  <a:srgbClr val="000000"/>
                </a:solidFill>
                <a:effectLst/>
                <a:latin typeface="DM Sans" pitchFamily="2" charset="77"/>
              </a:rPr>
              <a:t>Bréagaisnéis (d’aon ghnó): Nuair a roinneann siad faisnéis bhréagach go heolach, cosúil le cleas nó comhcheilg, chun amhairc nó aird a fháil.  </a:t>
            </a:r>
          </a:p>
          <a:p>
            <a:pPr algn="l" rtl="0" fontAlgn="base">
              <a:buFont typeface="+mj-lt"/>
              <a:buAutoNum type="arabicPeriod" startAt="2"/>
            </a:pPr>
            <a:endParaRPr lang="gd-GB" sz="2400" i="0" dirty="0">
              <a:solidFill>
                <a:srgbClr val="000000"/>
              </a:solidFill>
              <a:effectLst/>
              <a:latin typeface="DM Sans" pitchFamily="2" charset="77"/>
            </a:endParaRPr>
          </a:p>
          <a:p>
            <a:pPr algn="l" rtl="0" fontAlgn="base">
              <a:buFont typeface="+mj-lt"/>
              <a:buAutoNum type="arabicPeriod" startAt="4"/>
            </a:pPr>
            <a:r>
              <a:rPr lang="gd-GB" sz="2400" b="1" i="0" dirty="0">
                <a:solidFill>
                  <a:srgbClr val="000000"/>
                </a:solidFill>
                <a:effectLst/>
                <a:latin typeface="DM Sans" pitchFamily="2" charset="77"/>
              </a:rPr>
              <a:t> Ró-Thionchar: </a:t>
            </a:r>
            <a:r>
              <a:rPr lang="gd-GB" sz="2400" i="0" dirty="0">
                <a:solidFill>
                  <a:srgbClr val="000000"/>
                </a:solidFill>
                <a:effectLst/>
                <a:latin typeface="DM Sans" pitchFamily="2" charset="77"/>
              </a:rPr>
              <a:t>Féadfaidh tionchairí cruth a chur ar do thuairimí go ró-láidir, ionas go n-aontóidh tú leo gan smaoineamh go criticiúil. </a:t>
            </a:r>
            <a:endParaRPr lang="en-US" sz="2499" dirty="0">
              <a:solidFill>
                <a:srgbClr val="000000"/>
              </a:solidFill>
              <a:latin typeface="Canva Sans"/>
              <a:ea typeface="Canva Sans"/>
              <a:cs typeface="Canva Sans"/>
              <a:sym typeface="Canva Sans"/>
            </a:endParaRPr>
          </a:p>
        </p:txBody>
      </p:sp>
      <p:sp>
        <p:nvSpPr>
          <p:cNvPr id="9" name="TextBox 4">
            <a:extLst>
              <a:ext uri="{FF2B5EF4-FFF2-40B4-BE49-F238E27FC236}">
                <a16:creationId xmlns:a16="http://schemas.microsoft.com/office/drawing/2014/main" id="{AE7CD34C-BE1B-9CAD-23D2-AA49ED8CAD83}"/>
              </a:ext>
            </a:extLst>
          </p:cNvPr>
          <p:cNvSpPr txBox="1"/>
          <p:nvPr/>
        </p:nvSpPr>
        <p:spPr>
          <a:xfrm>
            <a:off x="6346490" y="706187"/>
            <a:ext cx="11425611" cy="736484"/>
          </a:xfrm>
          <a:prstGeom prst="rect">
            <a:avLst/>
          </a:prstGeom>
        </p:spPr>
        <p:txBody>
          <a:bodyPr lIns="0" tIns="0" rIns="0" bIns="0" rtlCol="0" anchor="t">
            <a:spAutoFit/>
          </a:bodyPr>
          <a:lstStyle/>
          <a:p>
            <a:pPr algn="r">
              <a:lnSpc>
                <a:spcPts val="5600"/>
              </a:lnSpc>
            </a:pPr>
            <a:r>
              <a:rPr lang="gd-GB" sz="5400" b="1" i="0" dirty="0">
                <a:solidFill>
                  <a:srgbClr val="000000"/>
                </a:solidFill>
                <a:effectLst/>
                <a:latin typeface="DM Sans" pitchFamily="2" charset="77"/>
              </a:rPr>
              <a:t>Tionchar na dTionchairí</a:t>
            </a:r>
            <a:endParaRPr lang="en-US" sz="5000" b="1" dirty="0">
              <a:solidFill>
                <a:srgbClr val="000001"/>
              </a:solidFill>
              <a:latin typeface="DM Sans" pitchFamily="2" charset="77"/>
              <a:ea typeface="DM Sans Bold"/>
              <a:cs typeface="DM Sans Bold"/>
              <a:sym typeface="DM Sans 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2728997" y="2512054"/>
            <a:ext cx="4628129" cy="6193812"/>
            <a:chOff x="0" y="0"/>
            <a:chExt cx="4744835" cy="6350000"/>
          </a:xfrm>
        </p:grpSpPr>
        <p:sp>
          <p:nvSpPr>
            <p:cNvPr id="4" name="Freeform 4"/>
            <p:cNvSpPr/>
            <p:nvPr/>
          </p:nvSpPr>
          <p:spPr>
            <a:xfrm>
              <a:off x="-118110" y="-12700"/>
              <a:ext cx="4897235" cy="6418580"/>
            </a:xfrm>
            <a:custGeom>
              <a:avLst/>
              <a:gdLst/>
              <a:ahLst/>
              <a:cxnLst/>
              <a:rect l="l" t="t" r="r" b="b"/>
              <a:pathLst>
                <a:path w="4897235" h="6418580">
                  <a:moveTo>
                    <a:pt x="1091384" y="12700"/>
                  </a:moveTo>
                  <a:cubicBezTo>
                    <a:pt x="1338379" y="0"/>
                    <a:pt x="1810804" y="720090"/>
                    <a:pt x="2281269" y="1793240"/>
                  </a:cubicBezTo>
                  <a:cubicBezTo>
                    <a:pt x="2316554" y="1583690"/>
                    <a:pt x="2365560" y="1408430"/>
                    <a:pt x="2425349" y="1273810"/>
                  </a:cubicBezTo>
                  <a:cubicBezTo>
                    <a:pt x="2449852" y="1182370"/>
                    <a:pt x="2492978" y="1102360"/>
                    <a:pt x="2551786" y="1042670"/>
                  </a:cubicBezTo>
                  <a:cubicBezTo>
                    <a:pt x="2764476" y="830580"/>
                    <a:pt x="3137907" y="961390"/>
                    <a:pt x="3510359" y="1330960"/>
                  </a:cubicBezTo>
                  <a:cubicBezTo>
                    <a:pt x="3619154" y="760730"/>
                    <a:pt x="3838704" y="370840"/>
                    <a:pt x="4100400" y="359410"/>
                  </a:cubicBezTo>
                  <a:cubicBezTo>
                    <a:pt x="4493434" y="341630"/>
                    <a:pt x="4834522" y="1178560"/>
                    <a:pt x="4861965" y="2226310"/>
                  </a:cubicBezTo>
                  <a:cubicBezTo>
                    <a:pt x="4897235" y="3274060"/>
                    <a:pt x="4593408" y="4138930"/>
                    <a:pt x="4200374" y="4155440"/>
                  </a:cubicBezTo>
                  <a:cubicBezTo>
                    <a:pt x="4180771" y="4156710"/>
                    <a:pt x="4161168" y="4155440"/>
                    <a:pt x="4142546" y="4151630"/>
                  </a:cubicBezTo>
                  <a:cubicBezTo>
                    <a:pt x="4018068" y="4169410"/>
                    <a:pt x="3871048" y="4126230"/>
                    <a:pt x="3715207" y="4033520"/>
                  </a:cubicBezTo>
                  <a:cubicBezTo>
                    <a:pt x="3757353" y="5163820"/>
                    <a:pt x="3566226" y="6042660"/>
                    <a:pt x="3234940" y="6101080"/>
                  </a:cubicBezTo>
                  <a:cubicBezTo>
                    <a:pt x="3223179" y="6103620"/>
                    <a:pt x="3210437" y="6104890"/>
                    <a:pt x="3197695" y="6103620"/>
                  </a:cubicBezTo>
                  <a:cubicBezTo>
                    <a:pt x="3192795" y="6103620"/>
                    <a:pt x="3188874" y="6103620"/>
                    <a:pt x="3183974" y="6103620"/>
                  </a:cubicBezTo>
                  <a:cubicBezTo>
                    <a:pt x="3087920" y="6097270"/>
                    <a:pt x="2989907" y="6022340"/>
                    <a:pt x="2894834" y="5892800"/>
                  </a:cubicBezTo>
                  <a:cubicBezTo>
                    <a:pt x="2731151" y="5703570"/>
                    <a:pt x="2539045" y="5397500"/>
                    <a:pt x="2336156" y="5005070"/>
                  </a:cubicBezTo>
                  <a:cubicBezTo>
                    <a:pt x="2329295" y="5568950"/>
                    <a:pt x="2248924" y="5938520"/>
                    <a:pt x="2097003" y="5984240"/>
                  </a:cubicBezTo>
                  <a:cubicBezTo>
                    <a:pt x="2082301" y="5988050"/>
                    <a:pt x="2067599" y="5989320"/>
                    <a:pt x="2053877" y="5988050"/>
                  </a:cubicBezTo>
                  <a:cubicBezTo>
                    <a:pt x="1887254" y="6003290"/>
                    <a:pt x="1643201" y="5730240"/>
                    <a:pt x="1384445" y="5270500"/>
                  </a:cubicBezTo>
                  <a:cubicBezTo>
                    <a:pt x="1350140" y="5904230"/>
                    <a:pt x="1235464" y="6327140"/>
                    <a:pt x="1058060" y="6360160"/>
                  </a:cubicBezTo>
                  <a:cubicBezTo>
                    <a:pt x="747357" y="6418580"/>
                    <a:pt x="360204" y="5261610"/>
                    <a:pt x="193580" y="3778250"/>
                  </a:cubicBezTo>
                  <a:cubicBezTo>
                    <a:pt x="0" y="2294890"/>
                    <a:pt x="145554" y="1043940"/>
                    <a:pt x="456257" y="985520"/>
                  </a:cubicBezTo>
                  <a:cubicBezTo>
                    <a:pt x="465078" y="984250"/>
                    <a:pt x="472919" y="982980"/>
                    <a:pt x="481740" y="982980"/>
                  </a:cubicBezTo>
                  <a:cubicBezTo>
                    <a:pt x="573873" y="981710"/>
                    <a:pt x="688549" y="1062990"/>
                    <a:pt x="814986" y="1214120"/>
                  </a:cubicBezTo>
                  <a:cubicBezTo>
                    <a:pt x="802245" y="529590"/>
                    <a:pt x="882616" y="67310"/>
                    <a:pt x="1053159" y="17780"/>
                  </a:cubicBezTo>
                  <a:cubicBezTo>
                    <a:pt x="1065901" y="13970"/>
                    <a:pt x="1078643" y="11430"/>
                    <a:pt x="1091384" y="12700"/>
                  </a:cubicBezTo>
                  <a:close/>
                </a:path>
              </a:pathLst>
            </a:custGeom>
            <a:blipFill>
              <a:blip r:embed="rId4"/>
              <a:stretch>
                <a:fillRect l="-45314" r="-45314"/>
              </a:stretch>
            </a:blipFill>
          </p:spPr>
          <p:txBody>
            <a:bodyPr/>
            <a:lstStyle/>
            <a:p>
              <a:endParaRPr lang="en-US"/>
            </a:p>
          </p:txBody>
        </p:sp>
      </p:grpSp>
      <p:sp>
        <p:nvSpPr>
          <p:cNvPr id="5" name="TextBox 5"/>
          <p:cNvSpPr txBox="1"/>
          <p:nvPr/>
        </p:nvSpPr>
        <p:spPr>
          <a:xfrm>
            <a:off x="1028700" y="1827530"/>
            <a:ext cx="11235048" cy="2585323"/>
          </a:xfrm>
          <a:prstGeom prst="rect">
            <a:avLst/>
          </a:prstGeom>
        </p:spPr>
        <p:txBody>
          <a:bodyPr lIns="0" tIns="0" rIns="0" bIns="0" rtlCol="0" anchor="t">
            <a:spAutoFit/>
          </a:bodyPr>
          <a:lstStyle/>
          <a:p>
            <a:pPr algn="just" rtl="0" fontAlgn="base"/>
            <a:r>
              <a:rPr lang="gd-GB" sz="2400" b="0" i="0" dirty="0">
                <a:solidFill>
                  <a:srgbClr val="000000"/>
                </a:solidFill>
                <a:effectLst/>
                <a:latin typeface="DM Sans" pitchFamily="2" charset="77"/>
              </a:rPr>
              <a:t>Seo duit cúpla leid a chabhróidh leat faisnéis ar líne a fhíorú:  Tabhair faoi deara: Mínigh, tá sé éasca mífhaisnéis agus bréagfhaisnéis a scaipeadh ar líne. An chéad uair eile a bhfuil ceannteideal uafásach, físeán mearscaipthe, nó postáil mheán sóisialta a bhreáthaíonn rómhaith – nó ródhona – le bheith fíor... Stad, Smaoinigh agus Seiceáil!  </a:t>
            </a:r>
            <a:endParaRPr lang="gd-GB" sz="3600" b="0" i="0" dirty="0">
              <a:solidFill>
                <a:srgbClr val="000000"/>
              </a:solidFill>
              <a:effectLst/>
              <a:latin typeface="DM Sans" pitchFamily="2" charset="77"/>
            </a:endParaRPr>
          </a:p>
          <a:p>
            <a:pPr algn="l" rtl="0" fontAlgn="base"/>
            <a:r>
              <a:rPr lang="gd-GB" sz="2400" b="0" i="0" dirty="0">
                <a:solidFill>
                  <a:srgbClr val="000000"/>
                </a:solidFill>
                <a:effectLst/>
                <a:latin typeface="DM Sans" pitchFamily="2" charset="77"/>
              </a:rPr>
              <a:t>  </a:t>
            </a:r>
            <a:endParaRPr lang="gd-GB" sz="3600" b="0" i="0" dirty="0">
              <a:solidFill>
                <a:srgbClr val="000000"/>
              </a:solidFill>
              <a:effectLst/>
              <a:latin typeface="DM Sans" pitchFamily="2" charset="77"/>
            </a:endParaRPr>
          </a:p>
          <a:p>
            <a:pPr algn="just" rtl="0" fontAlgn="base"/>
            <a:r>
              <a:rPr lang="gd-GB" sz="2400" b="1" i="0" dirty="0">
                <a:solidFill>
                  <a:srgbClr val="000000"/>
                </a:solidFill>
                <a:effectLst/>
                <a:latin typeface="DM Sans" pitchFamily="2" charset="77"/>
              </a:rPr>
              <a:t>Ansin, téigh trí na leideanna chun cabhrú le daltaí faisnéis ar líne a fhíorú:   </a:t>
            </a:r>
            <a:endParaRPr lang="gd-GB" sz="3600" b="1" i="0" dirty="0">
              <a:solidFill>
                <a:srgbClr val="000000"/>
              </a:solidFill>
              <a:effectLst/>
              <a:latin typeface="DM Sans" pitchFamily="2" charset="77"/>
            </a:endParaRPr>
          </a:p>
        </p:txBody>
      </p:sp>
      <p:sp>
        <p:nvSpPr>
          <p:cNvPr id="6" name="TextBox 6"/>
          <p:cNvSpPr txBox="1"/>
          <p:nvPr/>
        </p:nvSpPr>
        <p:spPr>
          <a:xfrm>
            <a:off x="6346490" y="706187"/>
            <a:ext cx="11425611" cy="736484"/>
          </a:xfrm>
          <a:prstGeom prst="rect">
            <a:avLst/>
          </a:prstGeom>
        </p:spPr>
        <p:txBody>
          <a:bodyPr lIns="0" tIns="0" rIns="0" bIns="0" rtlCol="0" anchor="t">
            <a:spAutoFit/>
          </a:bodyPr>
          <a:lstStyle/>
          <a:p>
            <a:pPr algn="r">
              <a:lnSpc>
                <a:spcPts val="5600"/>
              </a:lnSpc>
            </a:pPr>
            <a:r>
              <a:rPr lang="gd-GB" sz="5400" b="1" i="0" dirty="0">
                <a:solidFill>
                  <a:srgbClr val="000000"/>
                </a:solidFill>
                <a:effectLst/>
                <a:latin typeface="DM Sans" pitchFamily="2" charset="77"/>
              </a:rPr>
              <a:t>Stad, Smaoinigh, Seiceáil</a:t>
            </a:r>
            <a:endParaRPr lang="en-US" sz="5000" b="1" dirty="0">
              <a:solidFill>
                <a:srgbClr val="000001"/>
              </a:solidFill>
              <a:latin typeface="DM Sans" pitchFamily="2" charset="77"/>
              <a:ea typeface="DM Sans Bold"/>
              <a:cs typeface="DM Sans Bold"/>
              <a:sym typeface="DM Sans Bold"/>
            </a:endParaRPr>
          </a:p>
        </p:txBody>
      </p:sp>
      <p:sp>
        <p:nvSpPr>
          <p:cNvPr id="7" name="TextBox 5">
            <a:extLst>
              <a:ext uri="{FF2B5EF4-FFF2-40B4-BE49-F238E27FC236}">
                <a16:creationId xmlns:a16="http://schemas.microsoft.com/office/drawing/2014/main" id="{319768D8-6C9C-5155-9CCE-563A336BE738}"/>
              </a:ext>
            </a:extLst>
          </p:cNvPr>
          <p:cNvSpPr txBox="1"/>
          <p:nvPr/>
        </p:nvSpPr>
        <p:spPr>
          <a:xfrm>
            <a:off x="1063335" y="4468654"/>
            <a:ext cx="11425611" cy="5170646"/>
          </a:xfrm>
          <a:prstGeom prst="rect">
            <a:avLst/>
          </a:prstGeom>
        </p:spPr>
        <p:txBody>
          <a:bodyPr wrap="square" lIns="0" tIns="0" rIns="0" bIns="0" rtlCol="0" anchor="t">
            <a:spAutoFit/>
          </a:bodyPr>
          <a:lstStyle/>
          <a:p>
            <a:pPr algn="just" rtl="0" fontAlgn="base">
              <a:buFont typeface="Arial" panose="020B0604020202020204" pitchFamily="34" charset="0"/>
              <a:buChar char="•"/>
            </a:pPr>
            <a:r>
              <a:rPr lang="gd-GB" sz="2400" b="0" i="0" dirty="0">
                <a:solidFill>
                  <a:srgbClr val="000000"/>
                </a:solidFill>
                <a:effectLst/>
                <a:latin typeface="DM Sans" pitchFamily="2" charset="77"/>
              </a:rPr>
              <a:t>   Seiceáil cá as a bhfuil an fhaisnéis ag teacht – an foinse iontaofa í?   </a:t>
            </a:r>
          </a:p>
          <a:p>
            <a:pPr algn="just" rtl="0" fontAlgn="base">
              <a:buFont typeface="Arial" panose="020B0604020202020204" pitchFamily="34" charset="0"/>
              <a:buChar char="•"/>
            </a:pPr>
            <a:r>
              <a:rPr lang="gd-GB" sz="2400" b="0" i="0" dirty="0">
                <a:solidFill>
                  <a:srgbClr val="000000"/>
                </a:solidFill>
                <a:effectLst/>
                <a:latin typeface="DM Sans" pitchFamily="2" charset="77"/>
              </a:rPr>
              <a:t>   Cuardaigh suíomhanna gréasáin iontaofa eile nó foinsí nuachta le feiceáil an bhfuil an rud céanna á mhaíomh acu.  </a:t>
            </a:r>
          </a:p>
          <a:p>
            <a:pPr algn="just" rtl="0" fontAlgn="base">
              <a:buFont typeface="Arial" panose="020B0604020202020204" pitchFamily="34" charset="0"/>
              <a:buChar char="•"/>
            </a:pPr>
            <a:r>
              <a:rPr lang="gd-GB" sz="2400" b="0" i="0" dirty="0">
                <a:solidFill>
                  <a:srgbClr val="000000"/>
                </a:solidFill>
                <a:effectLst/>
                <a:latin typeface="DM Sans" pitchFamily="2" charset="77"/>
              </a:rPr>
              <a:t>   Féach taobh thiar den cheannlíne... Féadfaidh ceannlínte a bheith gáifeach nó míthreorach chun aird a fháil. Léigh an t-alt uile i gcónaí chun an comhthéacs a thuiscint.    </a:t>
            </a:r>
          </a:p>
          <a:p>
            <a:pPr algn="just" rtl="0" fontAlgn="base">
              <a:buFont typeface="Arial" panose="020B0604020202020204" pitchFamily="34" charset="0"/>
              <a:buChar char="•"/>
            </a:pPr>
            <a:r>
              <a:rPr lang="gd-GB" sz="2400" b="0" i="0" dirty="0">
                <a:solidFill>
                  <a:srgbClr val="000000"/>
                </a:solidFill>
                <a:effectLst/>
                <a:latin typeface="DM Sans" pitchFamily="2" charset="77"/>
              </a:rPr>
              <a:t>   Mura bhfuil tú cinnte faoi rud éigin...Ná roinn é!   </a:t>
            </a:r>
          </a:p>
          <a:p>
            <a:pPr algn="just" rtl="0" fontAlgn="base">
              <a:buFont typeface="Arial" panose="020B0604020202020204" pitchFamily="34" charset="0"/>
              <a:buChar char="•"/>
            </a:pPr>
            <a:r>
              <a:rPr lang="gd-GB" sz="2400" b="0" i="0" dirty="0">
                <a:solidFill>
                  <a:srgbClr val="000000"/>
                </a:solidFill>
                <a:effectLst/>
                <a:latin typeface="DM Sans" pitchFamily="2" charset="77"/>
              </a:rPr>
              <a:t>   An scéal grinn atá ann?   </a:t>
            </a:r>
          </a:p>
          <a:p>
            <a:pPr algn="just" rtl="0" fontAlgn="base">
              <a:buFont typeface="Arial" panose="020B0604020202020204" pitchFamily="34" charset="0"/>
              <a:buChar char="•"/>
            </a:pPr>
            <a:r>
              <a:rPr lang="gd-GB" sz="2400" b="0" i="0" dirty="0">
                <a:solidFill>
                  <a:srgbClr val="000000"/>
                </a:solidFill>
                <a:effectLst/>
                <a:latin typeface="DM Sans" pitchFamily="2" charset="77"/>
              </a:rPr>
              <a:t>   Díreach mar gheall go bhfuil faisnéis mearscaipthe nó á roinnt ag daoine a bhfuil aithne agat orthu ní chiallaíonn sé sin go bhfuil sé fíor.   </a:t>
            </a:r>
          </a:p>
          <a:p>
            <a:pPr algn="just" rtl="0" fontAlgn="base">
              <a:buFont typeface="Arial" panose="020B0604020202020204" pitchFamily="34" charset="0"/>
              <a:buChar char="•"/>
            </a:pPr>
            <a:r>
              <a:rPr lang="gd-GB" sz="2400" b="0" i="0" dirty="0">
                <a:solidFill>
                  <a:srgbClr val="000000"/>
                </a:solidFill>
                <a:effectLst/>
                <a:latin typeface="DM Sans" pitchFamily="2" charset="77"/>
              </a:rPr>
              <a:t>   Níl tú cinnte faoin íomhá? Féadfaidh tú uirlisí a úsáid cosúil le cuardach ar chúl íomhá Google nó TinEye le fáil amach cárbh as ar tháinig sí ó thús.  </a:t>
            </a:r>
          </a:p>
          <a:p>
            <a:pPr algn="just" rtl="0" fontAlgn="base">
              <a:buFont typeface="Arial" panose="020B0604020202020204" pitchFamily="34" charset="0"/>
              <a:buChar char="•"/>
            </a:pPr>
            <a:r>
              <a:rPr lang="gd-GB" sz="2400" b="0" i="0" dirty="0">
                <a:solidFill>
                  <a:srgbClr val="000000"/>
                </a:solidFill>
                <a:effectLst/>
                <a:latin typeface="DM Sans" pitchFamily="2" charset="77"/>
              </a:rPr>
              <a:t>   Labhair le duine éigin faoi, cosúil le tuismitheoir nó múinteoir, ionas gur féidir leat déanamh amach céard atá fíor.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028700" y="2757024"/>
            <a:ext cx="7005220" cy="1128514"/>
          </a:xfrm>
          <a:prstGeom prst="rect">
            <a:avLst/>
          </a:prstGeom>
        </p:spPr>
        <p:txBody>
          <a:bodyPr lIns="0" tIns="0" rIns="0" bIns="0" rtlCol="0" anchor="t">
            <a:spAutoFit/>
          </a:bodyPr>
          <a:lstStyle/>
          <a:p>
            <a:pPr algn="l">
              <a:lnSpc>
                <a:spcPts val="4000"/>
              </a:lnSpc>
            </a:pPr>
            <a:r>
              <a:rPr lang="gd-GB" sz="2800" b="1" i="0" dirty="0">
                <a:solidFill>
                  <a:srgbClr val="000000"/>
                </a:solidFill>
                <a:effectLst/>
                <a:latin typeface="DM Sans" pitchFamily="2" charset="77"/>
              </a:rPr>
              <a:t>Féachaimis: </a:t>
            </a:r>
            <a:endParaRPr lang="en-US" sz="4400" b="1" dirty="0">
              <a:solidFill>
                <a:srgbClr val="000001"/>
              </a:solidFill>
              <a:latin typeface="DM Sans" pitchFamily="2" charset="77"/>
              <a:ea typeface="DM Sans Bold"/>
              <a:cs typeface="DM Sans Bold"/>
              <a:sym typeface="DM Sans Bold"/>
            </a:endParaRPr>
          </a:p>
          <a:p>
            <a:pPr algn="l" rtl="0" fontAlgn="base"/>
            <a:r>
              <a:rPr lang="gd-GB" sz="2000" i="0" dirty="0">
                <a:solidFill>
                  <a:srgbClr val="000000"/>
                </a:solidFill>
                <a:effectLst/>
                <a:latin typeface="DM Sans" pitchFamily="2" charset="77"/>
              </a:rPr>
              <a:t>Tá an mínitheoir seo ‘Míniú ar algartaim meán sóisialta’ ó CBC Kids News </a:t>
            </a:r>
            <a:endParaRPr lang="gd-GB" sz="3600" i="0" dirty="0">
              <a:solidFill>
                <a:srgbClr val="000000"/>
              </a:solidFill>
              <a:effectLst/>
              <a:latin typeface="DM Sans" pitchFamily="2" charset="77"/>
            </a:endParaRPr>
          </a:p>
        </p:txBody>
      </p:sp>
      <p:sp>
        <p:nvSpPr>
          <p:cNvPr id="4" name="Freeform 4">
            <a:hlinkClick r:id="rId4" tooltip="https://www.youtube.com/watch?v=F5tz887wXCY"/>
          </p:cNvPr>
          <p:cNvSpPr/>
          <p:nvPr/>
        </p:nvSpPr>
        <p:spPr>
          <a:xfrm>
            <a:off x="8033920" y="2785599"/>
            <a:ext cx="9587281" cy="5692448"/>
          </a:xfrm>
          <a:custGeom>
            <a:avLst/>
            <a:gdLst/>
            <a:ahLst/>
            <a:cxnLst/>
            <a:rect l="l" t="t" r="r" b="b"/>
            <a:pathLst>
              <a:path w="9587281" h="5692448">
                <a:moveTo>
                  <a:pt x="0" y="0"/>
                </a:moveTo>
                <a:lnTo>
                  <a:pt x="9587281" y="0"/>
                </a:lnTo>
                <a:lnTo>
                  <a:pt x="9587281" y="5692448"/>
                </a:lnTo>
                <a:lnTo>
                  <a:pt x="0" y="5692448"/>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8033920" y="706187"/>
            <a:ext cx="9587281" cy="1454629"/>
          </a:xfrm>
          <a:prstGeom prst="rect">
            <a:avLst/>
          </a:prstGeom>
        </p:spPr>
        <p:txBody>
          <a:bodyPr wrap="square" lIns="0" tIns="0" rIns="0" bIns="0" rtlCol="0" anchor="t">
            <a:spAutoFit/>
          </a:bodyPr>
          <a:lstStyle/>
          <a:p>
            <a:pPr algn="r">
              <a:lnSpc>
                <a:spcPts val="5600"/>
              </a:lnSpc>
            </a:pPr>
            <a:r>
              <a:rPr lang="gd-GB" sz="5400" b="1" i="0" dirty="0">
                <a:solidFill>
                  <a:srgbClr val="000000"/>
                </a:solidFill>
                <a:effectLst/>
                <a:latin typeface="DM Sans" pitchFamily="2" charset="77"/>
              </a:rPr>
              <a:t>Fothaí Meán Sóisialta agus Algartaim </a:t>
            </a:r>
            <a:endParaRPr lang="en-US" sz="5000" b="1" dirty="0">
              <a:solidFill>
                <a:srgbClr val="000001"/>
              </a:solidFill>
              <a:latin typeface="DM Sans" pitchFamily="2" charset="77"/>
              <a:ea typeface="DM Sans Bold"/>
              <a:cs typeface="DM Sans Bold"/>
              <a:sym typeface="DM Sans Bold"/>
            </a:endParaRPr>
          </a:p>
        </p:txBody>
      </p:sp>
      <p:sp>
        <p:nvSpPr>
          <p:cNvPr id="6" name="TextBox 3">
            <a:extLst>
              <a:ext uri="{FF2B5EF4-FFF2-40B4-BE49-F238E27FC236}">
                <a16:creationId xmlns:a16="http://schemas.microsoft.com/office/drawing/2014/main" id="{07F32A4F-6F06-7E69-4E1C-183D296742F1}"/>
              </a:ext>
            </a:extLst>
          </p:cNvPr>
          <p:cNvSpPr txBox="1"/>
          <p:nvPr/>
        </p:nvSpPr>
        <p:spPr>
          <a:xfrm>
            <a:off x="1035627" y="4298124"/>
            <a:ext cx="7005220" cy="1846659"/>
          </a:xfrm>
          <a:prstGeom prst="rect">
            <a:avLst/>
          </a:prstGeom>
        </p:spPr>
        <p:txBody>
          <a:bodyPr lIns="0" tIns="0" rIns="0" bIns="0" rtlCol="0" anchor="t">
            <a:spAutoFit/>
          </a:bodyPr>
          <a:lstStyle/>
          <a:p>
            <a:pPr algn="l" rtl="0" fontAlgn="base">
              <a:buFont typeface="Arial" panose="020B0604020202020204" pitchFamily="34" charset="0"/>
              <a:buChar char="•"/>
            </a:pPr>
            <a:r>
              <a:rPr lang="gd-GB" sz="2000" i="0" dirty="0">
                <a:solidFill>
                  <a:srgbClr val="000000"/>
                </a:solidFill>
                <a:effectLst/>
                <a:latin typeface="DM Sans" pitchFamily="2" charset="77"/>
              </a:rPr>
              <a:t>   Cén chaoi a n-imríonn algartaim tionchar ar an méid a fheiceann tú ar líne? </a:t>
            </a:r>
            <a:endParaRPr lang="gd-GB" sz="2000" dirty="0">
              <a:solidFill>
                <a:srgbClr val="000000"/>
              </a:solidFill>
              <a:latin typeface="DM Sans" pitchFamily="2" charset="77"/>
            </a:endParaRPr>
          </a:p>
          <a:p>
            <a:pPr algn="l" rtl="0" fontAlgn="base">
              <a:buFont typeface="Arial" panose="020B0604020202020204" pitchFamily="34" charset="0"/>
              <a:buChar char="•"/>
            </a:pPr>
            <a:endParaRPr lang="gd-GB" sz="2000" i="0" dirty="0">
              <a:solidFill>
                <a:srgbClr val="000000"/>
              </a:solidFill>
              <a:effectLst/>
              <a:latin typeface="DM Sans" pitchFamily="2" charset="77"/>
            </a:endParaRPr>
          </a:p>
          <a:p>
            <a:pPr algn="l" rtl="0" fontAlgn="base"/>
            <a:r>
              <a:rPr lang="gd-GB" sz="2000" i="0" dirty="0">
                <a:solidFill>
                  <a:srgbClr val="000000"/>
                </a:solidFill>
                <a:effectLst/>
                <a:latin typeface="DM Sans" pitchFamily="2" charset="77"/>
              </a:rPr>
              <a:t>TÁBHACHTACH: Is féidir le halgartaim ról mór a bheith acu sa chineál ábhair a fheiceann tú ar líne, lena n-áirítear tionchairí. </a:t>
            </a:r>
            <a:endParaRPr lang="en-US" sz="3200" dirty="0">
              <a:solidFill>
                <a:srgbClr val="000001"/>
              </a:solidFill>
              <a:latin typeface="DM Sans"/>
              <a:ea typeface="DM Sans"/>
              <a:cs typeface="DM Sans"/>
              <a:sym typeface="DM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028700" y="2129411"/>
            <a:ext cx="10746552" cy="3692842"/>
          </a:xfrm>
          <a:prstGeom prst="rect">
            <a:avLst/>
          </a:prstGeom>
        </p:spPr>
        <p:txBody>
          <a:bodyPr lIns="0" tIns="0" rIns="0" bIns="0" rtlCol="0" anchor="t">
            <a:spAutoFit/>
          </a:bodyPr>
          <a:lstStyle/>
          <a:p>
            <a:pPr algn="l" rtl="0" fontAlgn="base"/>
            <a:r>
              <a:rPr lang="gd-GB" sz="3200" b="1" i="0" dirty="0">
                <a:solidFill>
                  <a:srgbClr val="000000"/>
                </a:solidFill>
                <a:effectLst/>
                <a:latin typeface="DM Sans" pitchFamily="2" charset="77"/>
              </a:rPr>
              <a:t>Déanaimis Sainmhíniú: </a:t>
            </a:r>
            <a:endParaRPr lang="gd-GB" sz="4800" b="1" i="0" dirty="0">
              <a:solidFill>
                <a:srgbClr val="000000"/>
              </a:solidFill>
              <a:effectLst/>
              <a:latin typeface="DM Sans" pitchFamily="2" charset="77"/>
            </a:endParaRPr>
          </a:p>
          <a:p>
            <a:pPr algn="l">
              <a:lnSpc>
                <a:spcPts val="4000"/>
              </a:lnSpc>
            </a:pPr>
            <a:endParaRPr lang="en-US" sz="3200" b="1" dirty="0">
              <a:solidFill>
                <a:srgbClr val="000001"/>
              </a:solidFill>
              <a:latin typeface="DM Sans Bold"/>
              <a:ea typeface="DM Sans Bold"/>
              <a:cs typeface="DM Sans Bold"/>
              <a:sym typeface="DM Sans Bold"/>
            </a:endParaRPr>
          </a:p>
          <a:p>
            <a:pPr algn="l">
              <a:lnSpc>
                <a:spcPts val="4000"/>
              </a:lnSpc>
            </a:pPr>
            <a:endParaRPr lang="en-US" sz="3200" b="1" dirty="0">
              <a:solidFill>
                <a:srgbClr val="000001"/>
              </a:solidFill>
              <a:latin typeface="DM Sans Bold"/>
              <a:ea typeface="DM Sans Bold"/>
              <a:cs typeface="DM Sans Bold"/>
              <a:sym typeface="DM Sans Bold"/>
            </a:endParaRPr>
          </a:p>
          <a:p>
            <a:pPr algn="l">
              <a:lnSpc>
                <a:spcPts val="4000"/>
              </a:lnSpc>
            </a:pPr>
            <a:endParaRPr lang="en-US" sz="3200" b="1" dirty="0">
              <a:solidFill>
                <a:srgbClr val="000001"/>
              </a:solidFill>
              <a:latin typeface="DM Sans Bold"/>
              <a:ea typeface="DM Sans Bold"/>
              <a:cs typeface="DM Sans Bold"/>
              <a:sym typeface="DM Sans Bold"/>
            </a:endParaRPr>
          </a:p>
          <a:p>
            <a:pPr algn="l">
              <a:lnSpc>
                <a:spcPts val="4000"/>
              </a:lnSpc>
            </a:pPr>
            <a:endParaRPr lang="en-US" sz="3200" b="1" dirty="0">
              <a:solidFill>
                <a:srgbClr val="000001"/>
              </a:solidFill>
              <a:latin typeface="DM Sans Bold"/>
              <a:ea typeface="DM Sans Bold"/>
              <a:cs typeface="DM Sans Bold"/>
              <a:sym typeface="DM Sans Bold"/>
            </a:endParaRPr>
          </a:p>
          <a:p>
            <a:pPr algn="l">
              <a:lnSpc>
                <a:spcPts val="4625"/>
              </a:lnSpc>
            </a:pPr>
            <a:endParaRPr lang="en-US" sz="3200" b="1" dirty="0">
              <a:solidFill>
                <a:srgbClr val="000001"/>
              </a:solidFill>
              <a:latin typeface="DM Sans Bold"/>
              <a:ea typeface="DM Sans Bold"/>
              <a:cs typeface="DM Sans Bold"/>
              <a:sym typeface="DM Sans Bold"/>
            </a:endParaRPr>
          </a:p>
          <a:p>
            <a:pPr algn="l">
              <a:lnSpc>
                <a:spcPts val="4625"/>
              </a:lnSpc>
            </a:pPr>
            <a:endParaRPr lang="en-US" sz="3200" b="1" dirty="0">
              <a:solidFill>
                <a:srgbClr val="000001"/>
              </a:solidFill>
              <a:latin typeface="DM Sans Bold"/>
              <a:ea typeface="DM Sans Bold"/>
              <a:cs typeface="DM Sans Bold"/>
              <a:sym typeface="DM Sans Bold"/>
            </a:endParaRPr>
          </a:p>
        </p:txBody>
      </p:sp>
      <p:sp>
        <p:nvSpPr>
          <p:cNvPr id="4" name="Freeform 4"/>
          <p:cNvSpPr/>
          <p:nvPr/>
        </p:nvSpPr>
        <p:spPr>
          <a:xfrm>
            <a:off x="1252752" y="4639166"/>
            <a:ext cx="3435450" cy="861986"/>
          </a:xfrm>
          <a:custGeom>
            <a:avLst/>
            <a:gdLst/>
            <a:ahLst/>
            <a:cxnLst/>
            <a:rect l="l" t="t" r="r" b="b"/>
            <a:pathLst>
              <a:path w="3435450" h="861986">
                <a:moveTo>
                  <a:pt x="0" y="0"/>
                </a:moveTo>
                <a:lnTo>
                  <a:pt x="3435450" y="0"/>
                </a:lnTo>
                <a:lnTo>
                  <a:pt x="3435450" y="861986"/>
                </a:lnTo>
                <a:lnTo>
                  <a:pt x="0" y="861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6892161" y="4639166"/>
            <a:ext cx="3435450" cy="861986"/>
          </a:xfrm>
          <a:custGeom>
            <a:avLst/>
            <a:gdLst/>
            <a:ahLst/>
            <a:cxnLst/>
            <a:rect l="l" t="t" r="r" b="b"/>
            <a:pathLst>
              <a:path w="3435450" h="861986">
                <a:moveTo>
                  <a:pt x="0" y="0"/>
                </a:moveTo>
                <a:lnTo>
                  <a:pt x="3435450" y="0"/>
                </a:lnTo>
                <a:lnTo>
                  <a:pt x="3435450" y="861986"/>
                </a:lnTo>
                <a:lnTo>
                  <a:pt x="0" y="8619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474525" y="3144792"/>
            <a:ext cx="4267200" cy="873444"/>
          </a:xfrm>
          <a:prstGeom prst="rect">
            <a:avLst/>
          </a:prstGeom>
        </p:spPr>
        <p:txBody>
          <a:bodyPr wrap="square" lIns="0" tIns="0" rIns="0" bIns="0" rtlCol="0" anchor="t">
            <a:spAutoFit/>
          </a:bodyPr>
          <a:lstStyle/>
          <a:p>
            <a:pPr algn="ctr">
              <a:lnSpc>
                <a:spcPts val="3499"/>
              </a:lnSpc>
            </a:pPr>
            <a:r>
              <a:rPr lang="gd-GB" sz="2400" b="0" i="0" dirty="0">
                <a:solidFill>
                  <a:srgbClr val="000000"/>
                </a:solidFill>
                <a:effectLst/>
                <a:latin typeface="DM Sans" pitchFamily="2" charset="77"/>
              </a:rPr>
              <a:t>Cad iad na buntáistí a bhaineann le halgartaim? </a:t>
            </a:r>
            <a:endParaRPr lang="en-US" sz="3200" dirty="0">
              <a:solidFill>
                <a:srgbClr val="8C52FF"/>
              </a:solidFill>
              <a:latin typeface="DM Sans" pitchFamily="2" charset="77"/>
              <a:ea typeface="League Spartan"/>
              <a:cs typeface="League Spartan"/>
              <a:sym typeface="League Spartan"/>
            </a:endParaRPr>
          </a:p>
        </p:txBody>
      </p:sp>
      <p:sp>
        <p:nvSpPr>
          <p:cNvPr id="7" name="TextBox 7"/>
          <p:cNvSpPr txBox="1"/>
          <p:nvPr/>
        </p:nvSpPr>
        <p:spPr>
          <a:xfrm>
            <a:off x="6346490" y="3067673"/>
            <a:ext cx="4267201" cy="873444"/>
          </a:xfrm>
          <a:prstGeom prst="rect">
            <a:avLst/>
          </a:prstGeom>
        </p:spPr>
        <p:txBody>
          <a:bodyPr wrap="square" lIns="0" tIns="0" rIns="0" bIns="0" rtlCol="0" anchor="t">
            <a:spAutoFit/>
          </a:bodyPr>
          <a:lstStyle/>
          <a:p>
            <a:pPr algn="ctr">
              <a:lnSpc>
                <a:spcPts val="3499"/>
              </a:lnSpc>
            </a:pPr>
            <a:r>
              <a:rPr lang="gd-GB" sz="2400" b="0" i="0" dirty="0">
                <a:solidFill>
                  <a:srgbClr val="000000"/>
                </a:solidFill>
                <a:effectLst/>
                <a:latin typeface="DM Sans" pitchFamily="2" charset="77"/>
              </a:rPr>
              <a:t>Cad iad na dúshláin a bhaineann le halgartaim? </a:t>
            </a:r>
            <a:endParaRPr lang="en-US" sz="3200" dirty="0">
              <a:solidFill>
                <a:srgbClr val="ED2E24"/>
              </a:solidFill>
              <a:latin typeface="DM Sans" pitchFamily="2" charset="77"/>
              <a:ea typeface="League Spartan"/>
              <a:cs typeface="League Spartan"/>
              <a:sym typeface="League Spartan"/>
            </a:endParaRPr>
          </a:p>
        </p:txBody>
      </p:sp>
      <p:sp>
        <p:nvSpPr>
          <p:cNvPr id="8" name="Freeform 8"/>
          <p:cNvSpPr/>
          <p:nvPr/>
        </p:nvSpPr>
        <p:spPr>
          <a:xfrm>
            <a:off x="1306275" y="6106502"/>
            <a:ext cx="3435450" cy="861986"/>
          </a:xfrm>
          <a:custGeom>
            <a:avLst/>
            <a:gdLst/>
            <a:ahLst/>
            <a:cxnLst/>
            <a:rect l="l" t="t" r="r" b="b"/>
            <a:pathLst>
              <a:path w="3435450" h="861986">
                <a:moveTo>
                  <a:pt x="0" y="0"/>
                </a:moveTo>
                <a:lnTo>
                  <a:pt x="3435450" y="0"/>
                </a:lnTo>
                <a:lnTo>
                  <a:pt x="3435450" y="861985"/>
                </a:lnTo>
                <a:lnTo>
                  <a:pt x="0" y="8619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306275" y="7736072"/>
            <a:ext cx="3435450" cy="861986"/>
          </a:xfrm>
          <a:custGeom>
            <a:avLst/>
            <a:gdLst/>
            <a:ahLst/>
            <a:cxnLst/>
            <a:rect l="l" t="t" r="r" b="b"/>
            <a:pathLst>
              <a:path w="3435450" h="861986">
                <a:moveTo>
                  <a:pt x="0" y="0"/>
                </a:moveTo>
                <a:lnTo>
                  <a:pt x="3435450" y="0"/>
                </a:lnTo>
                <a:lnTo>
                  <a:pt x="3435450" y="861986"/>
                </a:lnTo>
                <a:lnTo>
                  <a:pt x="0" y="861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7044561" y="6106502"/>
            <a:ext cx="3435450" cy="861986"/>
          </a:xfrm>
          <a:custGeom>
            <a:avLst/>
            <a:gdLst/>
            <a:ahLst/>
            <a:cxnLst/>
            <a:rect l="l" t="t" r="r" b="b"/>
            <a:pathLst>
              <a:path w="3435450" h="861986">
                <a:moveTo>
                  <a:pt x="0" y="0"/>
                </a:moveTo>
                <a:lnTo>
                  <a:pt x="3435450" y="0"/>
                </a:lnTo>
                <a:lnTo>
                  <a:pt x="3435450" y="861985"/>
                </a:lnTo>
                <a:lnTo>
                  <a:pt x="0" y="8619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7044561" y="7578087"/>
            <a:ext cx="3435450" cy="861986"/>
          </a:xfrm>
          <a:custGeom>
            <a:avLst/>
            <a:gdLst/>
            <a:ahLst/>
            <a:cxnLst/>
            <a:rect l="l" t="t" r="r" b="b"/>
            <a:pathLst>
              <a:path w="3435450" h="861986">
                <a:moveTo>
                  <a:pt x="0" y="0"/>
                </a:moveTo>
                <a:lnTo>
                  <a:pt x="3435450" y="0"/>
                </a:lnTo>
                <a:lnTo>
                  <a:pt x="3435450" y="861986"/>
                </a:lnTo>
                <a:lnTo>
                  <a:pt x="0" y="8619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2" name="Group 12"/>
          <p:cNvGrpSpPr/>
          <p:nvPr/>
        </p:nvGrpSpPr>
        <p:grpSpPr>
          <a:xfrm>
            <a:off x="11360277" y="2512054"/>
            <a:ext cx="5996848" cy="6193812"/>
            <a:chOff x="0" y="0"/>
            <a:chExt cx="6148070" cy="6350000"/>
          </a:xfrm>
        </p:grpSpPr>
        <p:sp>
          <p:nvSpPr>
            <p:cNvPr id="13" name="Freeform 13"/>
            <p:cNvSpPr/>
            <p:nvPr/>
          </p:nvSpPr>
          <p:spPr>
            <a:xfrm>
              <a:off x="-118110" y="-12700"/>
              <a:ext cx="6300470" cy="6418580"/>
            </a:xfrm>
            <a:custGeom>
              <a:avLst/>
              <a:gdLst/>
              <a:ahLst/>
              <a:cxnLst/>
              <a:rect l="l" t="t" r="r" b="b"/>
              <a:pathLst>
                <a:path w="6300470" h="6418580">
                  <a:moveTo>
                    <a:pt x="1379220" y="12700"/>
                  </a:moveTo>
                  <a:cubicBezTo>
                    <a:pt x="1699260" y="0"/>
                    <a:pt x="2311400" y="720090"/>
                    <a:pt x="2921000" y="1793240"/>
                  </a:cubicBezTo>
                  <a:cubicBezTo>
                    <a:pt x="2966720" y="1583690"/>
                    <a:pt x="3030220" y="1408430"/>
                    <a:pt x="3107690" y="1273810"/>
                  </a:cubicBezTo>
                  <a:cubicBezTo>
                    <a:pt x="3139440" y="1182370"/>
                    <a:pt x="3195320" y="1102360"/>
                    <a:pt x="3271520" y="1042670"/>
                  </a:cubicBezTo>
                  <a:cubicBezTo>
                    <a:pt x="3547110" y="830580"/>
                    <a:pt x="4030980" y="961390"/>
                    <a:pt x="4513580" y="1330960"/>
                  </a:cubicBezTo>
                  <a:cubicBezTo>
                    <a:pt x="4654550" y="760730"/>
                    <a:pt x="4939030" y="370840"/>
                    <a:pt x="5278120" y="359410"/>
                  </a:cubicBezTo>
                  <a:cubicBezTo>
                    <a:pt x="5787390" y="341630"/>
                    <a:pt x="6229350" y="1178560"/>
                    <a:pt x="6264910" y="2226310"/>
                  </a:cubicBezTo>
                  <a:cubicBezTo>
                    <a:pt x="6300470" y="3274060"/>
                    <a:pt x="5916930" y="4138930"/>
                    <a:pt x="5407660" y="4155440"/>
                  </a:cubicBezTo>
                  <a:cubicBezTo>
                    <a:pt x="5382260" y="4156710"/>
                    <a:pt x="5356860" y="4155440"/>
                    <a:pt x="5332730" y="4151630"/>
                  </a:cubicBezTo>
                  <a:cubicBezTo>
                    <a:pt x="5171440" y="4169410"/>
                    <a:pt x="4980940" y="4126230"/>
                    <a:pt x="4779010" y="4033520"/>
                  </a:cubicBezTo>
                  <a:cubicBezTo>
                    <a:pt x="4833620" y="5163820"/>
                    <a:pt x="4585970" y="6042660"/>
                    <a:pt x="4156710" y="6101080"/>
                  </a:cubicBezTo>
                  <a:cubicBezTo>
                    <a:pt x="4141470" y="6103620"/>
                    <a:pt x="4124960" y="6104890"/>
                    <a:pt x="4108450" y="6103620"/>
                  </a:cubicBezTo>
                  <a:cubicBezTo>
                    <a:pt x="4102100" y="6103620"/>
                    <a:pt x="4097020" y="6103620"/>
                    <a:pt x="4090670" y="6103620"/>
                  </a:cubicBezTo>
                  <a:cubicBezTo>
                    <a:pt x="3966210" y="6097270"/>
                    <a:pt x="3839210" y="6022340"/>
                    <a:pt x="3716020" y="5892800"/>
                  </a:cubicBezTo>
                  <a:cubicBezTo>
                    <a:pt x="3503930" y="5703570"/>
                    <a:pt x="3255010" y="5397500"/>
                    <a:pt x="2992120" y="5005070"/>
                  </a:cubicBezTo>
                  <a:cubicBezTo>
                    <a:pt x="2983230" y="5568950"/>
                    <a:pt x="2879090" y="5938520"/>
                    <a:pt x="2682240" y="5984240"/>
                  </a:cubicBezTo>
                  <a:cubicBezTo>
                    <a:pt x="2663190" y="5988050"/>
                    <a:pt x="2644140" y="5989320"/>
                    <a:pt x="2626360" y="5988050"/>
                  </a:cubicBezTo>
                  <a:cubicBezTo>
                    <a:pt x="2410460" y="6003290"/>
                    <a:pt x="2094230" y="5730240"/>
                    <a:pt x="1758950" y="5270500"/>
                  </a:cubicBezTo>
                  <a:cubicBezTo>
                    <a:pt x="1714500" y="5904230"/>
                    <a:pt x="1565910" y="6327140"/>
                    <a:pt x="1336040" y="6360160"/>
                  </a:cubicBezTo>
                  <a:cubicBezTo>
                    <a:pt x="933450" y="6418580"/>
                    <a:pt x="431800" y="5261610"/>
                    <a:pt x="215900" y="3778250"/>
                  </a:cubicBezTo>
                  <a:cubicBezTo>
                    <a:pt x="0" y="2294890"/>
                    <a:pt x="153670" y="1043940"/>
                    <a:pt x="556260" y="985520"/>
                  </a:cubicBezTo>
                  <a:cubicBezTo>
                    <a:pt x="567690" y="984250"/>
                    <a:pt x="577850" y="982980"/>
                    <a:pt x="589280" y="982980"/>
                  </a:cubicBezTo>
                  <a:cubicBezTo>
                    <a:pt x="708660" y="981710"/>
                    <a:pt x="857250" y="1062990"/>
                    <a:pt x="1021080" y="1214120"/>
                  </a:cubicBezTo>
                  <a:cubicBezTo>
                    <a:pt x="1004570" y="529590"/>
                    <a:pt x="1108710" y="67310"/>
                    <a:pt x="1329690" y="17780"/>
                  </a:cubicBezTo>
                  <a:cubicBezTo>
                    <a:pt x="1346200" y="13970"/>
                    <a:pt x="1362710" y="11430"/>
                    <a:pt x="1379220" y="12700"/>
                  </a:cubicBezTo>
                  <a:close/>
                </a:path>
              </a:pathLst>
            </a:custGeom>
            <a:blipFill>
              <a:blip r:embed="rId8"/>
              <a:stretch>
                <a:fillRect l="-5935" r="-5935"/>
              </a:stretch>
            </a:blipFill>
          </p:spPr>
          <p:txBody>
            <a:bodyPr/>
            <a:lstStyle/>
            <a:p>
              <a:endParaRPr lang="en-US"/>
            </a:p>
          </p:txBody>
        </p:sp>
      </p:grpSp>
      <p:sp>
        <p:nvSpPr>
          <p:cNvPr id="14" name="TextBox 14"/>
          <p:cNvSpPr txBox="1"/>
          <p:nvPr/>
        </p:nvSpPr>
        <p:spPr>
          <a:xfrm>
            <a:off x="6346490" y="706187"/>
            <a:ext cx="11425611" cy="1451103"/>
          </a:xfrm>
          <a:prstGeom prst="rect">
            <a:avLst/>
          </a:prstGeom>
        </p:spPr>
        <p:txBody>
          <a:bodyPr lIns="0" tIns="0" rIns="0" bIns="0" rtlCol="0" anchor="t">
            <a:spAutoFit/>
          </a:bodyPr>
          <a:lstStyle/>
          <a:p>
            <a:pPr algn="r">
              <a:lnSpc>
                <a:spcPts val="5600"/>
              </a:lnSpc>
            </a:pPr>
            <a:r>
              <a:rPr lang="gd-GB" sz="5400" b="1" i="0" dirty="0">
                <a:solidFill>
                  <a:srgbClr val="000000"/>
                </a:solidFill>
                <a:effectLst/>
                <a:latin typeface="DM Sans" pitchFamily="2" charset="77"/>
              </a:rPr>
              <a:t>Cad iad na buntáistí a bhaineann le halgartaim?</a:t>
            </a:r>
            <a:endParaRPr lang="en-US" sz="5000" b="1" dirty="0">
              <a:solidFill>
                <a:srgbClr val="000001"/>
              </a:solidFill>
              <a:latin typeface="DM Sans" pitchFamily="2" charset="77"/>
              <a:ea typeface="DM Sans Bold"/>
              <a:cs typeface="DM Sans Bold"/>
              <a:sym typeface="DM Sans Bo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3027998" y="4240994"/>
            <a:ext cx="5005638" cy="5170046"/>
            <a:chOff x="0" y="0"/>
            <a:chExt cx="6148070" cy="6350000"/>
          </a:xfrm>
        </p:grpSpPr>
        <p:sp>
          <p:nvSpPr>
            <p:cNvPr id="4" name="Freeform 4"/>
            <p:cNvSpPr/>
            <p:nvPr/>
          </p:nvSpPr>
          <p:spPr>
            <a:xfrm>
              <a:off x="-118110" y="-12700"/>
              <a:ext cx="6300470" cy="6418580"/>
            </a:xfrm>
            <a:custGeom>
              <a:avLst/>
              <a:gdLst/>
              <a:ahLst/>
              <a:cxnLst/>
              <a:rect l="l" t="t" r="r" b="b"/>
              <a:pathLst>
                <a:path w="6300470" h="6418580">
                  <a:moveTo>
                    <a:pt x="1379220" y="12700"/>
                  </a:moveTo>
                  <a:cubicBezTo>
                    <a:pt x="1699260" y="0"/>
                    <a:pt x="2311400" y="720090"/>
                    <a:pt x="2921000" y="1793240"/>
                  </a:cubicBezTo>
                  <a:cubicBezTo>
                    <a:pt x="2966720" y="1583690"/>
                    <a:pt x="3030220" y="1408430"/>
                    <a:pt x="3107690" y="1273810"/>
                  </a:cubicBezTo>
                  <a:cubicBezTo>
                    <a:pt x="3139440" y="1182370"/>
                    <a:pt x="3195320" y="1102360"/>
                    <a:pt x="3271520" y="1042670"/>
                  </a:cubicBezTo>
                  <a:cubicBezTo>
                    <a:pt x="3547110" y="830580"/>
                    <a:pt x="4030980" y="961390"/>
                    <a:pt x="4513580" y="1330960"/>
                  </a:cubicBezTo>
                  <a:cubicBezTo>
                    <a:pt x="4654550" y="760730"/>
                    <a:pt x="4939030" y="370840"/>
                    <a:pt x="5278120" y="359410"/>
                  </a:cubicBezTo>
                  <a:cubicBezTo>
                    <a:pt x="5787390" y="341630"/>
                    <a:pt x="6229350" y="1178560"/>
                    <a:pt x="6264910" y="2226310"/>
                  </a:cubicBezTo>
                  <a:cubicBezTo>
                    <a:pt x="6300470" y="3274060"/>
                    <a:pt x="5916930" y="4138930"/>
                    <a:pt x="5407660" y="4155440"/>
                  </a:cubicBezTo>
                  <a:cubicBezTo>
                    <a:pt x="5382260" y="4156710"/>
                    <a:pt x="5356860" y="4155440"/>
                    <a:pt x="5332730" y="4151630"/>
                  </a:cubicBezTo>
                  <a:cubicBezTo>
                    <a:pt x="5171440" y="4169410"/>
                    <a:pt x="4980940" y="4126230"/>
                    <a:pt x="4779010" y="4033520"/>
                  </a:cubicBezTo>
                  <a:cubicBezTo>
                    <a:pt x="4833620" y="5163820"/>
                    <a:pt x="4585970" y="6042660"/>
                    <a:pt x="4156710" y="6101080"/>
                  </a:cubicBezTo>
                  <a:cubicBezTo>
                    <a:pt x="4141470" y="6103620"/>
                    <a:pt x="4124960" y="6104890"/>
                    <a:pt x="4108450" y="6103620"/>
                  </a:cubicBezTo>
                  <a:cubicBezTo>
                    <a:pt x="4102100" y="6103620"/>
                    <a:pt x="4097020" y="6103620"/>
                    <a:pt x="4090670" y="6103620"/>
                  </a:cubicBezTo>
                  <a:cubicBezTo>
                    <a:pt x="3966210" y="6097270"/>
                    <a:pt x="3839210" y="6022340"/>
                    <a:pt x="3716020" y="5892800"/>
                  </a:cubicBezTo>
                  <a:cubicBezTo>
                    <a:pt x="3503930" y="5703570"/>
                    <a:pt x="3255010" y="5397500"/>
                    <a:pt x="2992120" y="5005070"/>
                  </a:cubicBezTo>
                  <a:cubicBezTo>
                    <a:pt x="2983230" y="5568950"/>
                    <a:pt x="2879090" y="5938520"/>
                    <a:pt x="2682240" y="5984240"/>
                  </a:cubicBezTo>
                  <a:cubicBezTo>
                    <a:pt x="2663190" y="5988050"/>
                    <a:pt x="2644140" y="5989320"/>
                    <a:pt x="2626360" y="5988050"/>
                  </a:cubicBezTo>
                  <a:cubicBezTo>
                    <a:pt x="2410460" y="6003290"/>
                    <a:pt x="2094230" y="5730240"/>
                    <a:pt x="1758950" y="5270500"/>
                  </a:cubicBezTo>
                  <a:cubicBezTo>
                    <a:pt x="1714500" y="5904230"/>
                    <a:pt x="1565910" y="6327140"/>
                    <a:pt x="1336040" y="6360160"/>
                  </a:cubicBezTo>
                  <a:cubicBezTo>
                    <a:pt x="933450" y="6418580"/>
                    <a:pt x="431800" y="5261610"/>
                    <a:pt x="215900" y="3778250"/>
                  </a:cubicBezTo>
                  <a:cubicBezTo>
                    <a:pt x="0" y="2294890"/>
                    <a:pt x="153670" y="1043940"/>
                    <a:pt x="556260" y="985520"/>
                  </a:cubicBezTo>
                  <a:cubicBezTo>
                    <a:pt x="567690" y="984250"/>
                    <a:pt x="577850" y="982980"/>
                    <a:pt x="589280" y="982980"/>
                  </a:cubicBezTo>
                  <a:cubicBezTo>
                    <a:pt x="708660" y="981710"/>
                    <a:pt x="857250" y="1062990"/>
                    <a:pt x="1021080" y="1214120"/>
                  </a:cubicBezTo>
                  <a:cubicBezTo>
                    <a:pt x="1004570" y="529590"/>
                    <a:pt x="1108710" y="67310"/>
                    <a:pt x="1329690" y="17780"/>
                  </a:cubicBezTo>
                  <a:cubicBezTo>
                    <a:pt x="1346200" y="13970"/>
                    <a:pt x="1362710" y="11430"/>
                    <a:pt x="1379220" y="12700"/>
                  </a:cubicBezTo>
                  <a:close/>
                </a:path>
              </a:pathLst>
            </a:custGeom>
            <a:blipFill>
              <a:blip r:embed="rId4"/>
              <a:stretch>
                <a:fillRect l="-5935" r="-5935"/>
              </a:stretch>
            </a:blipFill>
          </p:spPr>
          <p:txBody>
            <a:bodyPr/>
            <a:lstStyle/>
            <a:p>
              <a:endParaRPr lang="en-US"/>
            </a:p>
          </p:txBody>
        </p:sp>
      </p:grpSp>
      <p:sp>
        <p:nvSpPr>
          <p:cNvPr id="5" name="TextBox 5"/>
          <p:cNvSpPr txBox="1"/>
          <p:nvPr/>
        </p:nvSpPr>
        <p:spPr>
          <a:xfrm>
            <a:off x="592808" y="2049701"/>
            <a:ext cx="10746552" cy="3692842"/>
          </a:xfrm>
          <a:prstGeom prst="rect">
            <a:avLst/>
          </a:prstGeom>
        </p:spPr>
        <p:txBody>
          <a:bodyPr lIns="0" tIns="0" rIns="0" bIns="0" rtlCol="0" anchor="t">
            <a:spAutoFit/>
          </a:bodyPr>
          <a:lstStyle/>
          <a:p>
            <a:pPr algn="l">
              <a:lnSpc>
                <a:spcPts val="4000"/>
              </a:lnSpc>
            </a:pPr>
            <a:r>
              <a:rPr lang="gd-GB" sz="3200" b="1" i="0" dirty="0">
                <a:solidFill>
                  <a:srgbClr val="000000"/>
                </a:solidFill>
                <a:effectLst/>
                <a:latin typeface="DM Sans" pitchFamily="2" charset="77"/>
              </a:rPr>
              <a:t>Déanaimis Ransú smaointe</a:t>
            </a:r>
            <a:endParaRPr lang="en-US" sz="3200" b="1" dirty="0">
              <a:solidFill>
                <a:srgbClr val="000001"/>
              </a:solidFill>
              <a:latin typeface="DM Sans" pitchFamily="2" charset="77"/>
              <a:ea typeface="DM Sans Bold"/>
              <a:cs typeface="DM Sans Bold"/>
              <a:sym typeface="DM Sans Bold"/>
            </a:endParaRPr>
          </a:p>
          <a:p>
            <a:pPr algn="l">
              <a:lnSpc>
                <a:spcPts val="4000"/>
              </a:lnSpc>
            </a:pPr>
            <a:endParaRPr lang="en-US" sz="3200" b="1" dirty="0">
              <a:solidFill>
                <a:srgbClr val="000001"/>
              </a:solidFill>
              <a:latin typeface="DM Sans Bold"/>
              <a:ea typeface="DM Sans Bold"/>
              <a:cs typeface="DM Sans Bold"/>
              <a:sym typeface="DM Sans Bold"/>
            </a:endParaRPr>
          </a:p>
          <a:p>
            <a:pPr algn="l">
              <a:lnSpc>
                <a:spcPts val="4000"/>
              </a:lnSpc>
            </a:pPr>
            <a:endParaRPr lang="en-US" sz="3200" b="1" dirty="0">
              <a:solidFill>
                <a:srgbClr val="000001"/>
              </a:solidFill>
              <a:latin typeface="DM Sans Bold"/>
              <a:ea typeface="DM Sans Bold"/>
              <a:cs typeface="DM Sans Bold"/>
              <a:sym typeface="DM Sans Bold"/>
            </a:endParaRPr>
          </a:p>
          <a:p>
            <a:pPr algn="l">
              <a:lnSpc>
                <a:spcPts val="4000"/>
              </a:lnSpc>
            </a:pPr>
            <a:endParaRPr lang="en-US" sz="3200" b="1" dirty="0">
              <a:solidFill>
                <a:srgbClr val="000001"/>
              </a:solidFill>
              <a:latin typeface="DM Sans Bold"/>
              <a:ea typeface="DM Sans Bold"/>
              <a:cs typeface="DM Sans Bold"/>
              <a:sym typeface="DM Sans Bold"/>
            </a:endParaRPr>
          </a:p>
          <a:p>
            <a:pPr algn="l">
              <a:lnSpc>
                <a:spcPts val="4000"/>
              </a:lnSpc>
            </a:pPr>
            <a:endParaRPr lang="en-US" sz="3200" b="1" dirty="0">
              <a:solidFill>
                <a:srgbClr val="000001"/>
              </a:solidFill>
              <a:latin typeface="DM Sans Bold"/>
              <a:ea typeface="DM Sans Bold"/>
              <a:cs typeface="DM Sans Bold"/>
              <a:sym typeface="DM Sans Bold"/>
            </a:endParaRPr>
          </a:p>
          <a:p>
            <a:pPr algn="l">
              <a:lnSpc>
                <a:spcPts val="4625"/>
              </a:lnSpc>
            </a:pPr>
            <a:endParaRPr lang="en-US" sz="3200" b="1" dirty="0">
              <a:solidFill>
                <a:srgbClr val="000001"/>
              </a:solidFill>
              <a:latin typeface="DM Sans Bold"/>
              <a:ea typeface="DM Sans Bold"/>
              <a:cs typeface="DM Sans Bold"/>
              <a:sym typeface="DM Sans Bold"/>
            </a:endParaRPr>
          </a:p>
          <a:p>
            <a:pPr algn="l">
              <a:lnSpc>
                <a:spcPts val="4625"/>
              </a:lnSpc>
            </a:pPr>
            <a:endParaRPr lang="en-US" sz="3200" b="1" dirty="0">
              <a:solidFill>
                <a:srgbClr val="000001"/>
              </a:solidFill>
              <a:latin typeface="DM Sans Bold"/>
              <a:ea typeface="DM Sans Bold"/>
              <a:cs typeface="DM Sans Bold"/>
              <a:sym typeface="DM Sans Bold"/>
            </a:endParaRPr>
          </a:p>
        </p:txBody>
      </p:sp>
      <p:sp>
        <p:nvSpPr>
          <p:cNvPr id="6" name="TextBox 6"/>
          <p:cNvSpPr txBox="1"/>
          <p:nvPr/>
        </p:nvSpPr>
        <p:spPr>
          <a:xfrm>
            <a:off x="359799" y="2782193"/>
            <a:ext cx="4328403" cy="424540"/>
          </a:xfrm>
          <a:prstGeom prst="rect">
            <a:avLst/>
          </a:prstGeom>
        </p:spPr>
        <p:txBody>
          <a:bodyPr wrap="square" lIns="0" tIns="0" rIns="0" bIns="0" rtlCol="0" anchor="t">
            <a:spAutoFit/>
          </a:bodyPr>
          <a:lstStyle/>
          <a:p>
            <a:pPr algn="ctr">
              <a:lnSpc>
                <a:spcPts val="3499"/>
              </a:lnSpc>
            </a:pPr>
            <a:r>
              <a:rPr lang="gd-GB" sz="2400" b="1" i="0" dirty="0">
                <a:solidFill>
                  <a:srgbClr val="00B0F0"/>
                </a:solidFill>
                <a:effectLst/>
                <a:latin typeface="DM Sans" pitchFamily="2" charset="77"/>
              </a:rPr>
              <a:t>Cad iad na buntáistí </a:t>
            </a:r>
            <a:endParaRPr lang="en-US" sz="3200" b="1" dirty="0">
              <a:solidFill>
                <a:srgbClr val="00B0F0"/>
              </a:solidFill>
              <a:latin typeface="DM Sans" pitchFamily="2" charset="77"/>
              <a:ea typeface="League Spartan"/>
              <a:cs typeface="League Spartan"/>
              <a:sym typeface="League Spartan"/>
            </a:endParaRPr>
          </a:p>
        </p:txBody>
      </p:sp>
      <p:sp>
        <p:nvSpPr>
          <p:cNvPr id="7" name="TextBox 7"/>
          <p:cNvSpPr txBox="1"/>
          <p:nvPr/>
        </p:nvSpPr>
        <p:spPr>
          <a:xfrm>
            <a:off x="6513374" y="2770386"/>
            <a:ext cx="5261249" cy="424540"/>
          </a:xfrm>
          <a:prstGeom prst="rect">
            <a:avLst/>
          </a:prstGeom>
        </p:spPr>
        <p:txBody>
          <a:bodyPr wrap="square" lIns="0" tIns="0" rIns="0" bIns="0" rtlCol="0" anchor="t">
            <a:spAutoFit/>
          </a:bodyPr>
          <a:lstStyle/>
          <a:p>
            <a:pPr algn="ctr">
              <a:lnSpc>
                <a:spcPts val="3499"/>
              </a:lnSpc>
            </a:pPr>
            <a:r>
              <a:rPr lang="gd-GB" sz="2400" b="1" i="0" dirty="0">
                <a:solidFill>
                  <a:srgbClr val="FF25B0"/>
                </a:solidFill>
                <a:effectLst/>
                <a:latin typeface="DM Sans" pitchFamily="2" charset="77"/>
              </a:rPr>
              <a:t>Cad iad na dúshláin </a:t>
            </a:r>
            <a:endParaRPr lang="en-US" sz="3200" b="1" dirty="0">
              <a:solidFill>
                <a:srgbClr val="FF25B0"/>
              </a:solidFill>
              <a:latin typeface="DM Sans" pitchFamily="2" charset="77"/>
              <a:ea typeface="League Spartan"/>
              <a:cs typeface="League Spartan"/>
              <a:sym typeface="League Spartan"/>
            </a:endParaRPr>
          </a:p>
        </p:txBody>
      </p:sp>
      <p:sp>
        <p:nvSpPr>
          <p:cNvPr id="8" name="TextBox 8"/>
          <p:cNvSpPr txBox="1"/>
          <p:nvPr/>
        </p:nvSpPr>
        <p:spPr>
          <a:xfrm>
            <a:off x="6346490" y="706187"/>
            <a:ext cx="11425611" cy="736484"/>
          </a:xfrm>
          <a:prstGeom prst="rect">
            <a:avLst/>
          </a:prstGeom>
        </p:spPr>
        <p:txBody>
          <a:bodyPr lIns="0" tIns="0" rIns="0" bIns="0" rtlCol="0" anchor="t">
            <a:spAutoFit/>
          </a:bodyPr>
          <a:lstStyle/>
          <a:p>
            <a:pPr algn="r">
              <a:lnSpc>
                <a:spcPts val="5600"/>
              </a:lnSpc>
            </a:pPr>
            <a:r>
              <a:rPr lang="gd-GB" sz="5400" b="1" i="0" dirty="0">
                <a:solidFill>
                  <a:srgbClr val="000000"/>
                </a:solidFill>
                <a:effectLst/>
                <a:latin typeface="DM Sans" pitchFamily="2" charset="77"/>
              </a:rPr>
              <a:t>Buntáistí agus Dúshláin Algartam</a:t>
            </a:r>
            <a:endParaRPr lang="en-US" sz="5000" b="1" dirty="0">
              <a:solidFill>
                <a:srgbClr val="000001"/>
              </a:solidFill>
              <a:latin typeface="DM Sans" pitchFamily="2" charset="77"/>
              <a:ea typeface="DM Sans Bold"/>
              <a:cs typeface="DM Sans Bold"/>
              <a:sym typeface="DM Sans Bold"/>
            </a:endParaRPr>
          </a:p>
        </p:txBody>
      </p:sp>
      <p:sp>
        <p:nvSpPr>
          <p:cNvPr id="9" name="TextBox 9"/>
          <p:cNvSpPr txBox="1"/>
          <p:nvPr/>
        </p:nvSpPr>
        <p:spPr>
          <a:xfrm>
            <a:off x="359799" y="3408464"/>
            <a:ext cx="4755288" cy="5720284"/>
          </a:xfrm>
          <a:prstGeom prst="rect">
            <a:avLst/>
          </a:prstGeom>
        </p:spPr>
        <p:txBody>
          <a:bodyPr lIns="0" tIns="0" rIns="0" bIns="0" rtlCol="0" anchor="t">
            <a:spAutoFit/>
          </a:bodyPr>
          <a:lstStyle/>
          <a:p>
            <a:pPr algn="l" rtl="0" fontAlgn="base">
              <a:buFont typeface="Arial" panose="020B0604020202020204" pitchFamily="34" charset="0"/>
              <a:buChar char="•"/>
            </a:pPr>
            <a:r>
              <a:rPr lang="gd-GB" sz="2400" b="0" i="0" dirty="0">
                <a:solidFill>
                  <a:srgbClr val="000000"/>
                </a:solidFill>
                <a:effectLst/>
                <a:latin typeface="DM Sans" pitchFamily="2" charset="77"/>
              </a:rPr>
              <a:t> Faigh Amach cad is maith leat: Is féidir leo cabhrú leat rudaí a bhfuil suim agat iontu a aimsiú níos tapúla. </a:t>
            </a:r>
          </a:p>
          <a:p>
            <a:pPr algn="l" rtl="0" fontAlgn="base">
              <a:buFont typeface="Arial" panose="020B0604020202020204" pitchFamily="34" charset="0"/>
              <a:buChar char="•"/>
            </a:pPr>
            <a:endParaRPr lang="gd-GB" sz="2400" b="0" i="0" dirty="0">
              <a:solidFill>
                <a:srgbClr val="000000"/>
              </a:solidFill>
              <a:effectLst/>
              <a:latin typeface="DM Sans" pitchFamily="2" charset="77"/>
            </a:endParaRPr>
          </a:p>
          <a:p>
            <a:pPr algn="l" rtl="0" fontAlgn="base">
              <a:buFont typeface="Arial" panose="020B0604020202020204" pitchFamily="34" charset="0"/>
              <a:buChar char="•"/>
            </a:pPr>
            <a:r>
              <a:rPr lang="gd-GB" sz="2400" b="0" i="0" dirty="0">
                <a:solidFill>
                  <a:srgbClr val="000000"/>
                </a:solidFill>
                <a:effectLst/>
                <a:latin typeface="DM Sans" pitchFamily="2" charset="77"/>
              </a:rPr>
              <a:t> Aimsigh Spéiseanna Nua: Féadfaidh siad caitheamh aimsire, ceol nó smaointe nua a thaitneodh leat a mholadh. </a:t>
            </a:r>
          </a:p>
          <a:p>
            <a:pPr algn="l" rtl="0" fontAlgn="base">
              <a:buFont typeface="Arial" panose="020B0604020202020204" pitchFamily="34" charset="0"/>
              <a:buChar char="•"/>
            </a:pPr>
            <a:endParaRPr lang="gd-GB" sz="2400" b="0" i="0" dirty="0">
              <a:solidFill>
                <a:srgbClr val="000000"/>
              </a:solidFill>
              <a:effectLst/>
              <a:latin typeface="DM Sans" pitchFamily="2" charset="77"/>
            </a:endParaRPr>
          </a:p>
          <a:p>
            <a:pPr algn="l" rtl="0" fontAlgn="base">
              <a:buFont typeface="Arial" panose="020B0604020202020204" pitchFamily="34" charset="0"/>
              <a:buChar char="•"/>
            </a:pPr>
            <a:r>
              <a:rPr lang="gd-GB" sz="2400" b="0" i="0" dirty="0">
                <a:solidFill>
                  <a:srgbClr val="000000"/>
                </a:solidFill>
                <a:effectLst/>
                <a:latin typeface="DM Sans" pitchFamily="2" charset="77"/>
              </a:rPr>
              <a:t> Feic Foinsí Iontaofa: Treisigh postálacha ó chuntais a bhfuil muinín agat astu má leanann tú iad. </a:t>
            </a:r>
          </a:p>
          <a:p>
            <a:pPr algn="ctr">
              <a:lnSpc>
                <a:spcPts val="4759"/>
              </a:lnSpc>
            </a:pPr>
            <a:endParaRPr lang="en-US" sz="2400" dirty="0">
              <a:solidFill>
                <a:srgbClr val="000000"/>
              </a:solidFill>
              <a:latin typeface="DM Sans" pitchFamily="2" charset="77"/>
              <a:ea typeface="Canva Sans"/>
              <a:cs typeface="Canva Sans"/>
              <a:sym typeface="Canva Sans"/>
            </a:endParaRPr>
          </a:p>
        </p:txBody>
      </p:sp>
      <p:sp>
        <p:nvSpPr>
          <p:cNvPr id="10" name="TextBox 10"/>
          <p:cNvSpPr txBox="1"/>
          <p:nvPr/>
        </p:nvSpPr>
        <p:spPr>
          <a:xfrm>
            <a:off x="5348096" y="3408464"/>
            <a:ext cx="7517101" cy="6647974"/>
          </a:xfrm>
          <a:prstGeom prst="rect">
            <a:avLst/>
          </a:prstGeom>
        </p:spPr>
        <p:txBody>
          <a:bodyPr lIns="0" tIns="0" rIns="0" bIns="0" rtlCol="0" anchor="t">
            <a:spAutoFit/>
          </a:bodyPr>
          <a:lstStyle/>
          <a:p>
            <a:pPr algn="l" rtl="0" fontAlgn="base">
              <a:buFont typeface="Arial" panose="020B0604020202020204" pitchFamily="34" charset="0"/>
              <a:buChar char="•"/>
            </a:pPr>
            <a:r>
              <a:rPr lang="gd-GB" sz="2400" b="0" i="0" dirty="0">
                <a:solidFill>
                  <a:srgbClr val="000000"/>
                </a:solidFill>
                <a:effectLst/>
                <a:latin typeface="DM Sans" pitchFamily="2" charset="77"/>
              </a:rPr>
              <a:t> Méadaigh Faisnéis Bhréagach: Léiríonn algartaim ábhar a fhaigheann go leor ‘is maith liom’ agus amhairc fiú mura bhfuil sé fíor nó beacht. </a:t>
            </a:r>
          </a:p>
          <a:p>
            <a:pPr algn="l" rtl="0" fontAlgn="base">
              <a:buFont typeface="Arial" panose="020B0604020202020204" pitchFamily="34" charset="0"/>
              <a:buChar char="•"/>
            </a:pPr>
            <a:endParaRPr lang="gd-GB" sz="2400" b="0" i="0" dirty="0">
              <a:solidFill>
                <a:srgbClr val="000000"/>
              </a:solidFill>
              <a:effectLst/>
              <a:latin typeface="DM Sans" pitchFamily="2" charset="77"/>
            </a:endParaRPr>
          </a:p>
          <a:p>
            <a:pPr algn="l" rtl="0" fontAlgn="base">
              <a:buFont typeface="Arial" panose="020B0604020202020204" pitchFamily="34" charset="0"/>
              <a:buChar char="•"/>
            </a:pPr>
            <a:r>
              <a:rPr lang="gd-GB" sz="2400" b="0" i="0" dirty="0">
                <a:solidFill>
                  <a:srgbClr val="000000"/>
                </a:solidFill>
                <a:effectLst/>
                <a:latin typeface="DM Sans" pitchFamily="2" charset="77"/>
              </a:rPr>
              <a:t> Cruthaigh Bolgáin Scagaire: Is iondúil go dtaispeánann algartaim níos mó den chineál céanna ábhair rud a chiallaíonn gur féidir leat cailleadh amach ar thuairimí nó dearcthaí eile. </a:t>
            </a:r>
          </a:p>
          <a:p>
            <a:pPr algn="l" rtl="0" fontAlgn="base">
              <a:buFont typeface="Arial" panose="020B0604020202020204" pitchFamily="34" charset="0"/>
              <a:buChar char="•"/>
            </a:pPr>
            <a:endParaRPr lang="gd-GB" sz="2400" b="0" i="0" dirty="0">
              <a:solidFill>
                <a:srgbClr val="000000"/>
              </a:solidFill>
              <a:effectLst/>
              <a:latin typeface="DM Sans" pitchFamily="2" charset="77"/>
            </a:endParaRPr>
          </a:p>
          <a:p>
            <a:pPr algn="l" rtl="0" fontAlgn="base">
              <a:buFont typeface="Arial" panose="020B0604020202020204" pitchFamily="34" charset="0"/>
              <a:buChar char="•"/>
            </a:pPr>
            <a:r>
              <a:rPr lang="gd-GB" sz="2400" b="0" i="0" dirty="0">
                <a:solidFill>
                  <a:srgbClr val="000000"/>
                </a:solidFill>
                <a:effectLst/>
                <a:latin typeface="DM Sans" pitchFamily="2" charset="77"/>
              </a:rPr>
              <a:t> Trap Ama: Deartar algartaim chun muid a choinneáil ar ardáin níos faide trí chleasa a úsáid cosúil le huathsheinm agus níos mó ábhair a thaitneoidh leat a thaispeáint. </a:t>
            </a:r>
          </a:p>
          <a:p>
            <a:pPr algn="l" rtl="0" fontAlgn="base">
              <a:buFont typeface="Arial" panose="020B0604020202020204" pitchFamily="34" charset="0"/>
              <a:buChar char="•"/>
            </a:pPr>
            <a:endParaRPr lang="gd-GB" sz="2400" b="0" i="0" dirty="0">
              <a:solidFill>
                <a:srgbClr val="000000"/>
              </a:solidFill>
              <a:effectLst/>
              <a:latin typeface="DM Sans" pitchFamily="2" charset="77"/>
            </a:endParaRPr>
          </a:p>
          <a:p>
            <a:pPr algn="l" rtl="0" fontAlgn="base">
              <a:buFont typeface="Arial" panose="020B0604020202020204" pitchFamily="34" charset="0"/>
              <a:buChar char="•"/>
            </a:pPr>
            <a:r>
              <a:rPr lang="gd-GB" sz="2400" b="0" i="0" dirty="0">
                <a:solidFill>
                  <a:srgbClr val="000000"/>
                </a:solidFill>
                <a:effectLst/>
                <a:latin typeface="DM Sans" pitchFamily="2" charset="77"/>
              </a:rPr>
              <a:t> Faisnéis Phearsanta: Tógann na halgartaim pictiúr díot bunaithe ar do ghníomhaíocht ar líne (na rudaí is maith leat, a chuardaíonn tú, a chliceálann tú orthu agus a roinneann tú). </a:t>
            </a:r>
            <a:endParaRPr lang="en-US" sz="2400" dirty="0">
              <a:solidFill>
                <a:srgbClr val="000000"/>
              </a:solidFill>
              <a:latin typeface="DM Sans" pitchFamily="2" charset="77"/>
              <a:ea typeface="Canva Sans"/>
              <a:cs typeface="Canva Sans"/>
              <a:sym typeface="Canva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028701" y="2172275"/>
            <a:ext cx="10309878" cy="7448193"/>
          </a:xfrm>
          <a:prstGeom prst="rect">
            <a:avLst/>
          </a:prstGeom>
        </p:spPr>
        <p:txBody>
          <a:bodyPr wrap="square" lIns="0" tIns="0" rIns="0" bIns="0" rtlCol="0" anchor="t">
            <a:spAutoFit/>
          </a:bodyPr>
          <a:lstStyle/>
          <a:p>
            <a:pPr algn="just" rtl="0" fontAlgn="base"/>
            <a:endParaRPr lang="gd-GB" sz="2200" b="0" i="0" dirty="0">
              <a:solidFill>
                <a:srgbClr val="000000"/>
              </a:solidFill>
              <a:effectLst/>
              <a:latin typeface="DM Sans" pitchFamily="2" charset="77"/>
            </a:endParaRPr>
          </a:p>
          <a:p>
            <a:pPr algn="l" rtl="0" fontAlgn="base">
              <a:buFont typeface="Arial" panose="020B0604020202020204" pitchFamily="34" charset="0"/>
              <a:buChar char="•"/>
            </a:pPr>
            <a:r>
              <a:rPr lang="gd-GB" sz="2200" b="0" i="0" dirty="0">
                <a:solidFill>
                  <a:srgbClr val="000001"/>
                </a:solidFill>
                <a:effectLst/>
                <a:latin typeface="DM Sans" pitchFamily="2" charset="77"/>
              </a:rPr>
              <a:t> </a:t>
            </a:r>
            <a:r>
              <a:rPr lang="gd-GB" sz="2200" b="1" i="0" dirty="0">
                <a:solidFill>
                  <a:srgbClr val="000001"/>
                </a:solidFill>
                <a:effectLst/>
                <a:latin typeface="DM Sans" pitchFamily="2" charset="77"/>
              </a:rPr>
              <a:t>Tuiscint ar Thionchairí: </a:t>
            </a:r>
            <a:r>
              <a:rPr lang="gd-GB" sz="2200" b="0" i="0" dirty="0">
                <a:solidFill>
                  <a:srgbClr val="000001"/>
                </a:solidFill>
                <a:effectLst/>
                <a:latin typeface="DM Sans" pitchFamily="2" charset="77"/>
              </a:rPr>
              <a:t>Cuireann roinnt tionchairí táirgí chun cinn mar go n-íoctar iad.</a:t>
            </a:r>
          </a:p>
          <a:p>
            <a:pPr algn="l" rtl="0" fontAlgn="base">
              <a:buFont typeface="Arial" panose="020B0604020202020204" pitchFamily="34" charset="0"/>
              <a:buChar char="•"/>
            </a:pPr>
            <a:endParaRPr lang="gd-GB" sz="2200" b="0" i="0" dirty="0">
              <a:solidFill>
                <a:srgbClr val="000001"/>
              </a:solidFill>
              <a:effectLst/>
              <a:latin typeface="DM Sans" pitchFamily="2" charset="77"/>
            </a:endParaRPr>
          </a:p>
          <a:p>
            <a:pPr algn="l" rtl="0" fontAlgn="base">
              <a:buFont typeface="Arial" panose="020B0604020202020204" pitchFamily="34" charset="0"/>
              <a:buChar char="•"/>
            </a:pPr>
            <a:r>
              <a:rPr lang="gd-GB" sz="2200" b="0" i="0" dirty="0">
                <a:solidFill>
                  <a:srgbClr val="000001"/>
                </a:solidFill>
                <a:effectLst/>
                <a:latin typeface="DM Sans" pitchFamily="2" charset="77"/>
              </a:rPr>
              <a:t> Coinnigh súil amach do #ad nó #gifted chun na postálacha seo a phiocadh amach.  </a:t>
            </a:r>
          </a:p>
          <a:p>
            <a:pPr algn="l" rtl="0" fontAlgn="base">
              <a:buFont typeface="Arial" panose="020B0604020202020204" pitchFamily="34" charset="0"/>
              <a:buChar char="•"/>
            </a:pPr>
            <a:endParaRPr lang="gd-GB" sz="2200" b="1" i="0" dirty="0">
              <a:solidFill>
                <a:srgbClr val="000000"/>
              </a:solidFill>
              <a:effectLst/>
              <a:latin typeface="DM Sans" pitchFamily="2" charset="77"/>
            </a:endParaRPr>
          </a:p>
          <a:p>
            <a:pPr algn="l" rtl="0" fontAlgn="base">
              <a:buFont typeface="Arial" panose="020B0604020202020204" pitchFamily="34" charset="0"/>
              <a:buChar char="•"/>
            </a:pPr>
            <a:r>
              <a:rPr lang="gd-GB" sz="2200" b="1" i="0" dirty="0">
                <a:solidFill>
                  <a:srgbClr val="000001"/>
                </a:solidFill>
                <a:effectLst/>
                <a:latin typeface="DM Sans" pitchFamily="2" charset="77"/>
              </a:rPr>
              <a:t> Ceistigh Ábhar agus Smaoinigh sula Roinneann tú:  </a:t>
            </a:r>
            <a:endParaRPr lang="gd-GB" sz="2200" b="1" dirty="0">
              <a:solidFill>
                <a:srgbClr val="000000"/>
              </a:solidFill>
              <a:latin typeface="DM Sans" pitchFamily="2" charset="77"/>
            </a:endParaRPr>
          </a:p>
          <a:p>
            <a:pPr lvl="1" fontAlgn="base">
              <a:buFont typeface="Arial" panose="020B0604020202020204" pitchFamily="34" charset="0"/>
              <a:buChar char="•"/>
            </a:pPr>
            <a:r>
              <a:rPr lang="gd-GB" sz="2200" b="0" i="0" dirty="0">
                <a:solidFill>
                  <a:srgbClr val="000000"/>
                </a:solidFill>
                <a:effectLst/>
                <a:latin typeface="DM Sans" pitchFamily="2" charset="77"/>
              </a:rPr>
              <a:t> </a:t>
            </a:r>
            <a:r>
              <a:rPr lang="gd-GB" sz="2200" b="0" i="0" dirty="0">
                <a:solidFill>
                  <a:srgbClr val="000001"/>
                </a:solidFill>
                <a:effectLst/>
                <a:latin typeface="DM Sans" pitchFamily="2" charset="77"/>
              </a:rPr>
              <a:t>Cé a phostáil é seo?   </a:t>
            </a:r>
            <a:endParaRPr lang="gd-GB" sz="2200" dirty="0">
              <a:solidFill>
                <a:srgbClr val="000000"/>
              </a:solidFill>
              <a:latin typeface="DM Sans" pitchFamily="2" charset="77"/>
            </a:endParaRPr>
          </a:p>
          <a:p>
            <a:pPr lvl="1" fontAlgn="base">
              <a:buFont typeface="Arial" panose="020B0604020202020204" pitchFamily="34" charset="0"/>
              <a:buChar char="•"/>
            </a:pPr>
            <a:r>
              <a:rPr lang="gd-GB" sz="2200" b="0" i="0" dirty="0">
                <a:solidFill>
                  <a:srgbClr val="000000"/>
                </a:solidFill>
                <a:effectLst/>
                <a:latin typeface="DM Sans" pitchFamily="2" charset="77"/>
              </a:rPr>
              <a:t> </a:t>
            </a:r>
            <a:r>
              <a:rPr lang="gd-GB" sz="2200" b="0" i="0" dirty="0">
                <a:solidFill>
                  <a:srgbClr val="000001"/>
                </a:solidFill>
                <a:effectLst/>
                <a:latin typeface="DM Sans" pitchFamily="2" charset="77"/>
              </a:rPr>
              <a:t>Cén fáth? (An fógra, jóc, nó fíorscéal atá ann?) o An bhfuil sé fíor?  </a:t>
            </a:r>
            <a:endParaRPr lang="gd-GB" sz="2200" dirty="0">
              <a:solidFill>
                <a:srgbClr val="000000"/>
              </a:solidFill>
              <a:latin typeface="DM Sans" pitchFamily="2" charset="77"/>
            </a:endParaRPr>
          </a:p>
          <a:p>
            <a:pPr lvl="1" fontAlgn="base">
              <a:buFont typeface="Arial" panose="020B0604020202020204" pitchFamily="34" charset="0"/>
              <a:buChar char="•"/>
            </a:pPr>
            <a:r>
              <a:rPr lang="gd-GB" sz="2200" b="0" i="0" dirty="0">
                <a:solidFill>
                  <a:srgbClr val="000000"/>
                </a:solidFill>
                <a:effectLst/>
                <a:latin typeface="DM Sans" pitchFamily="2" charset="77"/>
              </a:rPr>
              <a:t> </a:t>
            </a:r>
            <a:r>
              <a:rPr lang="gd-GB" sz="2200" b="0" i="0" dirty="0">
                <a:solidFill>
                  <a:srgbClr val="000001"/>
                </a:solidFill>
                <a:effectLst/>
                <a:latin typeface="DM Sans" pitchFamily="2" charset="77"/>
              </a:rPr>
              <a:t>Bí aireach ar cheannlínte drámata nó naisc aisteacha.  </a:t>
            </a:r>
          </a:p>
          <a:p>
            <a:pPr lvl="1" fontAlgn="base">
              <a:buFont typeface="Arial" panose="020B0604020202020204" pitchFamily="34" charset="0"/>
              <a:buChar char="•"/>
            </a:pPr>
            <a:endParaRPr lang="gd-GB" sz="2200" b="0" i="0" dirty="0">
              <a:solidFill>
                <a:srgbClr val="000000"/>
              </a:solidFill>
              <a:effectLst/>
              <a:latin typeface="DM Sans" pitchFamily="2" charset="77"/>
            </a:endParaRPr>
          </a:p>
          <a:p>
            <a:pPr algn="l" rtl="0" fontAlgn="base">
              <a:buFont typeface="Arial" panose="020B0604020202020204" pitchFamily="34" charset="0"/>
              <a:buChar char="•"/>
            </a:pPr>
            <a:r>
              <a:rPr lang="gd-GB" sz="2200" b="1" i="0" dirty="0">
                <a:solidFill>
                  <a:srgbClr val="000001"/>
                </a:solidFill>
                <a:effectLst/>
                <a:latin typeface="DM Sans" pitchFamily="2" charset="77"/>
              </a:rPr>
              <a:t> Lean go Stuama: </a:t>
            </a:r>
            <a:r>
              <a:rPr lang="gd-GB" sz="2200" b="0" i="0" dirty="0">
                <a:solidFill>
                  <a:srgbClr val="000001"/>
                </a:solidFill>
                <a:effectLst/>
                <a:latin typeface="DM Sans" pitchFamily="2" charset="77"/>
              </a:rPr>
              <a:t>Roghnaigh cuntais a chuireann giúmar dearfach agus inspioráideach ort. Dílean cuntais a chuireann isteach ort nó a chuireann brú ort.  </a:t>
            </a:r>
          </a:p>
          <a:p>
            <a:pPr algn="l" rtl="0" fontAlgn="base">
              <a:buFont typeface="Arial" panose="020B0604020202020204" pitchFamily="34" charset="0"/>
              <a:buChar char="•"/>
            </a:pPr>
            <a:endParaRPr lang="gd-GB" sz="2200" b="0" i="0" dirty="0">
              <a:solidFill>
                <a:srgbClr val="000000"/>
              </a:solidFill>
              <a:effectLst/>
              <a:latin typeface="DM Sans" pitchFamily="2" charset="77"/>
            </a:endParaRPr>
          </a:p>
          <a:p>
            <a:pPr algn="l" rtl="0" fontAlgn="base">
              <a:buFont typeface="Arial" panose="020B0604020202020204" pitchFamily="34" charset="0"/>
              <a:buChar char="•"/>
            </a:pPr>
            <a:r>
              <a:rPr lang="gd-GB" sz="2200" b="0" i="0" dirty="0">
                <a:solidFill>
                  <a:srgbClr val="000001"/>
                </a:solidFill>
                <a:effectLst/>
                <a:latin typeface="DM Sans" pitchFamily="2" charset="77"/>
              </a:rPr>
              <a:t> Ná cuir thú féin i gComparáid: Cuimhnigh, tá formhór grianghraf agus físeán curtha in eagar nó ní thaispeántar ach na móimintí is fearr iontu.  </a:t>
            </a:r>
          </a:p>
          <a:p>
            <a:pPr algn="l" rtl="0" fontAlgn="base">
              <a:buFont typeface="Arial" panose="020B0604020202020204" pitchFamily="34" charset="0"/>
              <a:buChar char="•"/>
            </a:pPr>
            <a:endParaRPr lang="gd-GB" sz="2200" b="1" i="0" dirty="0">
              <a:solidFill>
                <a:srgbClr val="000000"/>
              </a:solidFill>
              <a:effectLst/>
              <a:latin typeface="DM Sans" pitchFamily="2" charset="77"/>
            </a:endParaRPr>
          </a:p>
          <a:p>
            <a:pPr algn="l" rtl="0" fontAlgn="base">
              <a:buFont typeface="Arial" panose="020B0604020202020204" pitchFamily="34" charset="0"/>
              <a:buChar char="•"/>
            </a:pPr>
            <a:r>
              <a:rPr lang="gd-GB" sz="2200" b="1" i="0" dirty="0">
                <a:solidFill>
                  <a:srgbClr val="000001"/>
                </a:solidFill>
                <a:effectLst/>
                <a:latin typeface="DM Sans" pitchFamily="2" charset="77"/>
              </a:rPr>
              <a:t> Coimeád Smacht ort féin: </a:t>
            </a:r>
            <a:r>
              <a:rPr lang="gd-GB" sz="2200" b="0" i="0" dirty="0">
                <a:solidFill>
                  <a:srgbClr val="000001"/>
                </a:solidFill>
                <a:effectLst/>
                <a:latin typeface="DM Sans" pitchFamily="2" charset="77"/>
              </a:rPr>
              <a:t>Coinnigh faisnéis phearsanta príobháideach, fiosraigh spéiseanna nua, socraigh teorainneacha ama, agus bí cineálta ar líne.  </a:t>
            </a:r>
            <a:endParaRPr lang="gd-GB" sz="2200" b="0" i="0" dirty="0">
              <a:solidFill>
                <a:srgbClr val="000000"/>
              </a:solidFill>
              <a:effectLst/>
              <a:latin typeface="DM Sans" pitchFamily="2" charset="77"/>
            </a:endParaRPr>
          </a:p>
          <a:p>
            <a:pPr algn="l" rtl="0" fontAlgn="base"/>
            <a:r>
              <a:rPr lang="gd-GB" sz="2200" b="0" i="0" dirty="0">
                <a:solidFill>
                  <a:srgbClr val="000000"/>
                </a:solidFill>
                <a:effectLst/>
                <a:latin typeface="DM Sans" pitchFamily="2" charset="77"/>
              </a:rPr>
              <a:t>  </a:t>
            </a:r>
          </a:p>
        </p:txBody>
      </p:sp>
      <p:grpSp>
        <p:nvGrpSpPr>
          <p:cNvPr id="4" name="Group 4"/>
          <p:cNvGrpSpPr/>
          <p:nvPr/>
        </p:nvGrpSpPr>
        <p:grpSpPr>
          <a:xfrm>
            <a:off x="11338578" y="2830352"/>
            <a:ext cx="6425827" cy="6282687"/>
            <a:chOff x="0" y="0"/>
            <a:chExt cx="6328410" cy="6187440"/>
          </a:xfrm>
        </p:grpSpPr>
        <p:sp>
          <p:nvSpPr>
            <p:cNvPr id="5" name="Freeform 5"/>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4"/>
              <a:stretch>
                <a:fillRect l="-5443" r="-5443"/>
              </a:stretch>
            </a:blipFill>
          </p:spPr>
          <p:txBody>
            <a:bodyPr/>
            <a:lstStyle/>
            <a:p>
              <a:endParaRPr lang="en-US"/>
            </a:p>
          </p:txBody>
        </p:sp>
      </p:grpSp>
      <p:sp>
        <p:nvSpPr>
          <p:cNvPr id="6" name="TextBox 6"/>
          <p:cNvSpPr txBox="1"/>
          <p:nvPr/>
        </p:nvSpPr>
        <p:spPr>
          <a:xfrm>
            <a:off x="6889656" y="673116"/>
            <a:ext cx="10510262" cy="1454629"/>
          </a:xfrm>
          <a:prstGeom prst="rect">
            <a:avLst/>
          </a:prstGeom>
        </p:spPr>
        <p:txBody>
          <a:bodyPr lIns="0" tIns="0" rIns="0" bIns="0" rtlCol="0" anchor="t">
            <a:spAutoFit/>
          </a:bodyPr>
          <a:lstStyle/>
          <a:p>
            <a:pPr algn="r">
              <a:lnSpc>
                <a:spcPts val="5600"/>
              </a:lnSpc>
            </a:pPr>
            <a:r>
              <a:rPr lang="gd-GB" sz="5400" b="1" i="0" dirty="0">
                <a:solidFill>
                  <a:srgbClr val="000000"/>
                </a:solidFill>
                <a:effectLst/>
                <a:latin typeface="DM Sans" pitchFamily="2" charset="77"/>
              </a:rPr>
              <a:t>Ár nEispéireas ar líne a Bhainistiú </a:t>
            </a:r>
            <a:endParaRPr lang="en-US" sz="5000" b="1" dirty="0">
              <a:solidFill>
                <a:srgbClr val="000001"/>
              </a:solidFill>
              <a:latin typeface="DM Sans" pitchFamily="2" charset="77"/>
              <a:ea typeface="DM Sans Bold"/>
              <a:cs typeface="DM Sans Bold"/>
              <a:sym typeface="DM Sans 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028700" y="1510743"/>
            <a:ext cx="15955500" cy="5496889"/>
          </a:xfrm>
          <a:prstGeom prst="rect">
            <a:avLst/>
          </a:prstGeom>
        </p:spPr>
        <p:txBody>
          <a:bodyPr lIns="0" tIns="0" rIns="0" bIns="0" rtlCol="0" anchor="t">
            <a:spAutoFit/>
          </a:bodyPr>
          <a:lstStyle/>
          <a:p>
            <a:pPr algn="l">
              <a:lnSpc>
                <a:spcPts val="4287"/>
              </a:lnSpc>
            </a:pPr>
            <a:endParaRPr dirty="0"/>
          </a:p>
          <a:p>
            <a:pPr algn="r">
              <a:lnSpc>
                <a:spcPts val="5600"/>
              </a:lnSpc>
            </a:pPr>
            <a:r>
              <a:rPr lang="gd-GB" sz="3200" b="1" i="0" dirty="0">
                <a:solidFill>
                  <a:srgbClr val="000000"/>
                </a:solidFill>
                <a:effectLst/>
                <a:latin typeface="DM Sans" pitchFamily="2" charset="77"/>
              </a:rPr>
              <a:t>Ár nEispéireas ar líne a Bhainistiú </a:t>
            </a:r>
            <a:endParaRPr lang="en-US" sz="3200" b="1" dirty="0">
              <a:solidFill>
                <a:srgbClr val="000001"/>
              </a:solidFill>
              <a:latin typeface="DM Sans" pitchFamily="2" charset="77"/>
              <a:ea typeface="DM Sans Bold"/>
              <a:cs typeface="DM Sans Bold"/>
              <a:sym typeface="DM Sans Bold"/>
            </a:endParaRPr>
          </a:p>
          <a:p>
            <a:pPr algn="l">
              <a:lnSpc>
                <a:spcPts val="4000"/>
              </a:lnSpc>
            </a:pPr>
            <a:endParaRPr lang="en-US" sz="3199" dirty="0">
              <a:solidFill>
                <a:srgbClr val="000001"/>
              </a:solidFill>
              <a:latin typeface="DM Sans"/>
              <a:ea typeface="DM Sans"/>
              <a:cs typeface="DM Sans"/>
              <a:sym typeface="DM Sans"/>
            </a:endParaRPr>
          </a:p>
          <a:p>
            <a:pPr algn="l">
              <a:lnSpc>
                <a:spcPts val="4000"/>
              </a:lnSpc>
            </a:pPr>
            <a:endParaRPr lang="en-US" sz="3199" dirty="0">
              <a:solidFill>
                <a:srgbClr val="000001"/>
              </a:solidFill>
              <a:latin typeface="DM Sans"/>
              <a:ea typeface="DM Sans"/>
              <a:cs typeface="DM Sans"/>
              <a:sym typeface="DM Sans"/>
            </a:endParaRPr>
          </a:p>
          <a:p>
            <a:pPr algn="l">
              <a:lnSpc>
                <a:spcPts val="4000"/>
              </a:lnSpc>
            </a:pPr>
            <a:endParaRPr lang="en-US" sz="3199" dirty="0">
              <a:solidFill>
                <a:srgbClr val="000001"/>
              </a:solidFill>
              <a:latin typeface="DM Sans"/>
              <a:ea typeface="DM Sans"/>
              <a:cs typeface="DM Sans"/>
              <a:sym typeface="DM Sans"/>
            </a:endParaRPr>
          </a:p>
          <a:p>
            <a:pPr algn="l">
              <a:lnSpc>
                <a:spcPts val="4000"/>
              </a:lnSpc>
            </a:pPr>
            <a:endParaRPr lang="en-US" sz="3199" dirty="0">
              <a:solidFill>
                <a:srgbClr val="000001"/>
              </a:solidFill>
              <a:latin typeface="DM Sans"/>
              <a:ea typeface="DM Sans"/>
              <a:cs typeface="DM Sans"/>
              <a:sym typeface="DM Sans"/>
            </a:endParaRPr>
          </a:p>
          <a:p>
            <a:pPr algn="l">
              <a:lnSpc>
                <a:spcPts val="4000"/>
              </a:lnSpc>
            </a:pPr>
            <a:endParaRPr lang="en-US" sz="3199" dirty="0">
              <a:solidFill>
                <a:srgbClr val="000001"/>
              </a:solidFill>
              <a:latin typeface="DM Sans"/>
              <a:ea typeface="DM Sans"/>
              <a:cs typeface="DM Sans"/>
              <a:sym typeface="DM Sans"/>
            </a:endParaRPr>
          </a:p>
          <a:p>
            <a:pPr algn="l">
              <a:lnSpc>
                <a:spcPts val="4000"/>
              </a:lnSpc>
            </a:pPr>
            <a:endParaRPr lang="en-US" sz="3199" dirty="0">
              <a:solidFill>
                <a:srgbClr val="000001"/>
              </a:solidFill>
              <a:latin typeface="DM Sans"/>
              <a:ea typeface="DM Sans"/>
              <a:cs typeface="DM Sans"/>
              <a:sym typeface="DM Sans"/>
            </a:endParaRPr>
          </a:p>
          <a:p>
            <a:pPr algn="l">
              <a:lnSpc>
                <a:spcPts val="4625"/>
              </a:lnSpc>
            </a:pPr>
            <a:endParaRPr lang="en-US" sz="3199" dirty="0">
              <a:solidFill>
                <a:srgbClr val="000001"/>
              </a:solidFill>
              <a:latin typeface="DM Sans"/>
              <a:ea typeface="DM Sans"/>
              <a:cs typeface="DM Sans"/>
              <a:sym typeface="DM Sans"/>
            </a:endParaRPr>
          </a:p>
          <a:p>
            <a:pPr algn="l">
              <a:lnSpc>
                <a:spcPts val="4625"/>
              </a:lnSpc>
            </a:pPr>
            <a:endParaRPr lang="en-US" sz="3199" dirty="0">
              <a:solidFill>
                <a:srgbClr val="000001"/>
              </a:solidFill>
              <a:latin typeface="DM Sans"/>
              <a:ea typeface="DM Sans"/>
              <a:cs typeface="DM Sans"/>
              <a:sym typeface="DM Sans"/>
            </a:endParaRPr>
          </a:p>
        </p:txBody>
      </p:sp>
      <p:grpSp>
        <p:nvGrpSpPr>
          <p:cNvPr id="4" name="Group 4"/>
          <p:cNvGrpSpPr>
            <a:grpSpLocks noChangeAspect="1"/>
          </p:cNvGrpSpPr>
          <p:nvPr/>
        </p:nvGrpSpPr>
        <p:grpSpPr>
          <a:xfrm>
            <a:off x="1500909" y="3474947"/>
            <a:ext cx="3423146" cy="6525198"/>
            <a:chOff x="0" y="0"/>
            <a:chExt cx="8624570" cy="16440150"/>
          </a:xfrm>
        </p:grpSpPr>
        <p:sp>
          <p:nvSpPr>
            <p:cNvPr id="5" name="Freeform 5"/>
            <p:cNvSpPr/>
            <p:nvPr/>
          </p:nvSpPr>
          <p:spPr>
            <a:xfrm>
              <a:off x="410210" y="2449830"/>
              <a:ext cx="7754620" cy="9692640"/>
            </a:xfrm>
            <a:custGeom>
              <a:avLst/>
              <a:gdLst/>
              <a:ahLst/>
              <a:cxnLst/>
              <a:rect l="l" t="t" r="r" b="b"/>
              <a:pathLst>
                <a:path w="7754620" h="9692640">
                  <a:moveTo>
                    <a:pt x="0" y="0"/>
                  </a:moveTo>
                  <a:lnTo>
                    <a:pt x="7754620" y="0"/>
                  </a:lnTo>
                  <a:lnTo>
                    <a:pt x="7754620" y="9692640"/>
                  </a:lnTo>
                  <a:lnTo>
                    <a:pt x="0" y="9692640"/>
                  </a:lnTo>
                  <a:close/>
                </a:path>
              </a:pathLst>
            </a:custGeom>
            <a:blipFill>
              <a:blip r:embed="rId4"/>
              <a:stretch>
                <a:fillRect l="-12495" r="-12495"/>
              </a:stretch>
            </a:blipFill>
          </p:spPr>
          <p:txBody>
            <a:bodyPr/>
            <a:lstStyle/>
            <a:p>
              <a:endParaRPr lang="en-US"/>
            </a:p>
          </p:txBody>
        </p:sp>
        <p:sp>
          <p:nvSpPr>
            <p:cNvPr id="6" name="Freeform 6"/>
            <p:cNvSpPr/>
            <p:nvPr/>
          </p:nvSpPr>
          <p:spPr>
            <a:xfrm>
              <a:off x="0" y="0"/>
              <a:ext cx="8636000" cy="16446500"/>
            </a:xfrm>
            <a:custGeom>
              <a:avLst/>
              <a:gdLst/>
              <a:ahLst/>
              <a:cxnLst/>
              <a:rect l="l" t="t" r="r" b="b"/>
              <a:pathLst>
                <a:path w="8636000" h="16446500">
                  <a:moveTo>
                    <a:pt x="0" y="0"/>
                  </a:moveTo>
                  <a:lnTo>
                    <a:pt x="8636000" y="0"/>
                  </a:lnTo>
                  <a:lnTo>
                    <a:pt x="8636000" y="16446500"/>
                  </a:lnTo>
                  <a:lnTo>
                    <a:pt x="0" y="16446500"/>
                  </a:lnTo>
                  <a:close/>
                </a:path>
              </a:pathLst>
            </a:custGeom>
          </p:spPr>
          <p:txBody>
            <a:bodyPr/>
            <a:lstStyle/>
            <a:p>
              <a:endParaRPr lang="en-US"/>
            </a:p>
          </p:txBody>
        </p:sp>
      </p:grpSp>
      <p:grpSp>
        <p:nvGrpSpPr>
          <p:cNvPr id="7" name="Group 7"/>
          <p:cNvGrpSpPr>
            <a:grpSpLocks noChangeAspect="1"/>
          </p:cNvGrpSpPr>
          <p:nvPr/>
        </p:nvGrpSpPr>
        <p:grpSpPr>
          <a:xfrm>
            <a:off x="6734341" y="3474947"/>
            <a:ext cx="3423146" cy="6525198"/>
            <a:chOff x="0" y="0"/>
            <a:chExt cx="8624570" cy="16440150"/>
          </a:xfrm>
        </p:grpSpPr>
        <p:sp>
          <p:nvSpPr>
            <p:cNvPr id="8" name="Freeform 8"/>
            <p:cNvSpPr/>
            <p:nvPr/>
          </p:nvSpPr>
          <p:spPr>
            <a:xfrm>
              <a:off x="410210" y="2449830"/>
              <a:ext cx="7754620" cy="9692640"/>
            </a:xfrm>
            <a:custGeom>
              <a:avLst/>
              <a:gdLst/>
              <a:ahLst/>
              <a:cxnLst/>
              <a:rect l="l" t="t" r="r" b="b"/>
              <a:pathLst>
                <a:path w="7754620" h="9692640">
                  <a:moveTo>
                    <a:pt x="0" y="0"/>
                  </a:moveTo>
                  <a:lnTo>
                    <a:pt x="7754620" y="0"/>
                  </a:lnTo>
                  <a:lnTo>
                    <a:pt x="7754620" y="9692640"/>
                  </a:lnTo>
                  <a:lnTo>
                    <a:pt x="0" y="9692640"/>
                  </a:lnTo>
                  <a:close/>
                </a:path>
              </a:pathLst>
            </a:custGeom>
            <a:blipFill>
              <a:blip r:embed="rId5"/>
              <a:stretch>
                <a:fillRect l="-18301" r="-18301"/>
              </a:stretch>
            </a:blipFill>
          </p:spPr>
          <p:txBody>
            <a:bodyPr/>
            <a:lstStyle/>
            <a:p>
              <a:endParaRPr lang="en-US"/>
            </a:p>
          </p:txBody>
        </p:sp>
        <p:sp>
          <p:nvSpPr>
            <p:cNvPr id="9" name="Freeform 9"/>
            <p:cNvSpPr/>
            <p:nvPr/>
          </p:nvSpPr>
          <p:spPr>
            <a:xfrm>
              <a:off x="0" y="0"/>
              <a:ext cx="8636000" cy="16446500"/>
            </a:xfrm>
            <a:custGeom>
              <a:avLst/>
              <a:gdLst/>
              <a:ahLst/>
              <a:cxnLst/>
              <a:rect l="l" t="t" r="r" b="b"/>
              <a:pathLst>
                <a:path w="8636000" h="16446500">
                  <a:moveTo>
                    <a:pt x="0" y="0"/>
                  </a:moveTo>
                  <a:lnTo>
                    <a:pt x="8636000" y="0"/>
                  </a:lnTo>
                  <a:lnTo>
                    <a:pt x="8636000" y="16446500"/>
                  </a:lnTo>
                  <a:lnTo>
                    <a:pt x="0" y="16446500"/>
                  </a:lnTo>
                  <a:close/>
                </a:path>
              </a:pathLst>
            </a:custGeom>
          </p:spPr>
          <p:txBody>
            <a:bodyPr/>
            <a:lstStyle/>
            <a:p>
              <a:endParaRPr lang="en-US"/>
            </a:p>
          </p:txBody>
        </p:sp>
      </p:grpSp>
      <p:grpSp>
        <p:nvGrpSpPr>
          <p:cNvPr id="10" name="Group 10"/>
          <p:cNvGrpSpPr>
            <a:grpSpLocks noChangeAspect="1"/>
          </p:cNvGrpSpPr>
          <p:nvPr/>
        </p:nvGrpSpPr>
        <p:grpSpPr>
          <a:xfrm>
            <a:off x="11963937" y="3474947"/>
            <a:ext cx="3423146" cy="6525198"/>
            <a:chOff x="0" y="0"/>
            <a:chExt cx="8624570" cy="16440150"/>
          </a:xfrm>
        </p:grpSpPr>
        <p:sp>
          <p:nvSpPr>
            <p:cNvPr id="11" name="Freeform 11"/>
            <p:cNvSpPr/>
            <p:nvPr/>
          </p:nvSpPr>
          <p:spPr>
            <a:xfrm>
              <a:off x="410210" y="2449830"/>
              <a:ext cx="7754620" cy="9692640"/>
            </a:xfrm>
            <a:custGeom>
              <a:avLst/>
              <a:gdLst/>
              <a:ahLst/>
              <a:cxnLst/>
              <a:rect l="l" t="t" r="r" b="b"/>
              <a:pathLst>
                <a:path w="7754620" h="9692640">
                  <a:moveTo>
                    <a:pt x="0" y="0"/>
                  </a:moveTo>
                  <a:lnTo>
                    <a:pt x="7754620" y="0"/>
                  </a:lnTo>
                  <a:lnTo>
                    <a:pt x="7754620" y="9692640"/>
                  </a:lnTo>
                  <a:lnTo>
                    <a:pt x="0" y="9692640"/>
                  </a:lnTo>
                  <a:close/>
                </a:path>
              </a:pathLst>
            </a:custGeom>
            <a:blipFill>
              <a:blip r:embed="rId6"/>
              <a:stretch>
                <a:fillRect l="-12574" r="-12574"/>
              </a:stretch>
            </a:blipFill>
          </p:spPr>
          <p:txBody>
            <a:bodyPr/>
            <a:lstStyle/>
            <a:p>
              <a:endParaRPr lang="en-US"/>
            </a:p>
          </p:txBody>
        </p:sp>
        <p:sp>
          <p:nvSpPr>
            <p:cNvPr id="12" name="Freeform 12"/>
            <p:cNvSpPr/>
            <p:nvPr/>
          </p:nvSpPr>
          <p:spPr>
            <a:xfrm>
              <a:off x="0" y="0"/>
              <a:ext cx="8636000" cy="16446500"/>
            </a:xfrm>
            <a:custGeom>
              <a:avLst/>
              <a:gdLst/>
              <a:ahLst/>
              <a:cxnLst/>
              <a:rect l="l" t="t" r="r" b="b"/>
              <a:pathLst>
                <a:path w="8636000" h="16446500">
                  <a:moveTo>
                    <a:pt x="0" y="0"/>
                  </a:moveTo>
                  <a:lnTo>
                    <a:pt x="8636000" y="0"/>
                  </a:lnTo>
                  <a:lnTo>
                    <a:pt x="8636000" y="16446500"/>
                  </a:lnTo>
                  <a:lnTo>
                    <a:pt x="0" y="16446500"/>
                  </a:lnTo>
                  <a:close/>
                </a:path>
              </a:pathLst>
            </a:custGeom>
          </p:spPr>
          <p:txBody>
            <a:bodyPr/>
            <a:lstStyle/>
            <a:p>
              <a:endParaRPr lang="en-US"/>
            </a:p>
          </p:txBody>
        </p:sp>
      </p:grpSp>
      <p:sp>
        <p:nvSpPr>
          <p:cNvPr id="14" name="TextBox 14"/>
          <p:cNvSpPr txBox="1"/>
          <p:nvPr/>
        </p:nvSpPr>
        <p:spPr>
          <a:xfrm>
            <a:off x="7057760" y="9158476"/>
            <a:ext cx="2772471" cy="830997"/>
          </a:xfrm>
          <a:prstGeom prst="rect">
            <a:avLst/>
          </a:prstGeom>
        </p:spPr>
        <p:txBody>
          <a:bodyPr lIns="0" tIns="0" rIns="0" bIns="0" rtlCol="0" anchor="t">
            <a:spAutoFit/>
          </a:bodyPr>
          <a:lstStyle/>
          <a:p>
            <a:pPr algn="l" rtl="0" fontAlgn="base"/>
            <a:r>
              <a:rPr lang="en-IE" b="0" i="0" dirty="0">
                <a:solidFill>
                  <a:srgbClr val="000000"/>
                </a:solidFill>
                <a:effectLst/>
                <a:latin typeface="DM Sans" pitchFamily="2" charset="77"/>
              </a:rPr>
              <a:t> #</a:t>
            </a:r>
            <a:r>
              <a:rPr lang="en-IE" b="0" i="0" dirty="0" err="1">
                <a:solidFill>
                  <a:srgbClr val="000000"/>
                </a:solidFill>
                <a:effectLst/>
                <a:latin typeface="DM Sans" pitchFamily="2" charset="77"/>
              </a:rPr>
              <a:t>Dogmom</a:t>
            </a:r>
            <a:r>
              <a:rPr lang="en-IE" b="0" i="0" dirty="0">
                <a:solidFill>
                  <a:srgbClr val="000000"/>
                </a:solidFill>
                <a:effectLst/>
                <a:latin typeface="DM Sans" pitchFamily="2" charset="77"/>
              </a:rPr>
              <a:t> life. Is </a:t>
            </a:r>
            <a:r>
              <a:rPr lang="en-IE" b="0" i="0" dirty="0" err="1">
                <a:solidFill>
                  <a:srgbClr val="000000"/>
                </a:solidFill>
                <a:effectLst/>
                <a:latin typeface="DM Sans" pitchFamily="2" charset="77"/>
              </a:rPr>
              <a:t>breá</a:t>
            </a:r>
            <a:r>
              <a:rPr lang="en-IE" b="0" i="0" dirty="0">
                <a:solidFill>
                  <a:srgbClr val="000000"/>
                </a:solidFill>
                <a:effectLst/>
                <a:latin typeface="DM Sans" pitchFamily="2" charset="77"/>
              </a:rPr>
              <a:t> </a:t>
            </a:r>
            <a:r>
              <a:rPr lang="en-IE" b="0" i="0" dirty="0" err="1">
                <a:solidFill>
                  <a:srgbClr val="000000"/>
                </a:solidFill>
                <a:effectLst/>
                <a:latin typeface="DM Sans" pitchFamily="2" charset="77"/>
              </a:rPr>
              <a:t>liom</a:t>
            </a:r>
            <a:r>
              <a:rPr lang="en-IE" b="0" i="0" dirty="0">
                <a:solidFill>
                  <a:srgbClr val="000000"/>
                </a:solidFill>
                <a:effectLst/>
                <a:latin typeface="DM Sans" pitchFamily="2" charset="77"/>
              </a:rPr>
              <a:t> am a </a:t>
            </a:r>
            <a:r>
              <a:rPr lang="en-IE" b="0" i="0" dirty="0" err="1">
                <a:solidFill>
                  <a:srgbClr val="000000"/>
                </a:solidFill>
                <a:effectLst/>
                <a:latin typeface="DM Sans" pitchFamily="2" charset="77"/>
              </a:rPr>
              <a:t>chaitheamh</a:t>
            </a:r>
            <a:r>
              <a:rPr lang="en-IE" b="0" i="0" dirty="0">
                <a:solidFill>
                  <a:srgbClr val="000000"/>
                </a:solidFill>
                <a:effectLst/>
                <a:latin typeface="DM Sans" pitchFamily="2" charset="77"/>
              </a:rPr>
              <a:t> le </a:t>
            </a:r>
            <a:r>
              <a:rPr lang="en-IE" b="0" i="0" dirty="0" err="1">
                <a:solidFill>
                  <a:srgbClr val="000000"/>
                </a:solidFill>
                <a:effectLst/>
                <a:latin typeface="DM Sans" pitchFamily="2" charset="77"/>
              </a:rPr>
              <a:t>mo</a:t>
            </a:r>
            <a:r>
              <a:rPr lang="en-IE" b="0" i="0" dirty="0">
                <a:solidFill>
                  <a:srgbClr val="000000"/>
                </a:solidFill>
                <a:effectLst/>
                <a:latin typeface="DM Sans" pitchFamily="2" charset="77"/>
              </a:rPr>
              <a:t> </a:t>
            </a:r>
            <a:r>
              <a:rPr lang="en-IE" b="0" i="0" dirty="0" err="1">
                <a:solidFill>
                  <a:srgbClr val="000000"/>
                </a:solidFill>
                <a:effectLst/>
                <a:latin typeface="DM Sans" pitchFamily="2" charset="77"/>
              </a:rPr>
              <a:t>chailín</a:t>
            </a:r>
            <a:r>
              <a:rPr lang="en-IE" b="0" i="0" dirty="0">
                <a:solidFill>
                  <a:srgbClr val="000000"/>
                </a:solidFill>
                <a:effectLst/>
                <a:latin typeface="DM Sans" pitchFamily="2" charset="77"/>
              </a:rPr>
              <a:t> </a:t>
            </a:r>
            <a:r>
              <a:rPr lang="en-IE" b="0" i="0" dirty="0" err="1">
                <a:solidFill>
                  <a:srgbClr val="000000"/>
                </a:solidFill>
                <a:effectLst/>
                <a:latin typeface="DM Sans" pitchFamily="2" charset="77"/>
              </a:rPr>
              <a:t>beag</a:t>
            </a:r>
            <a:r>
              <a:rPr lang="en-IE" b="0" i="0" dirty="0">
                <a:solidFill>
                  <a:srgbClr val="000000"/>
                </a:solidFill>
                <a:effectLst/>
                <a:latin typeface="DM Sans" pitchFamily="2" charset="77"/>
              </a:rPr>
              <a:t>! </a:t>
            </a:r>
            <a:endParaRPr lang="en-US" b="1" dirty="0">
              <a:solidFill>
                <a:srgbClr val="000000"/>
              </a:solidFill>
              <a:latin typeface="DM Sans" pitchFamily="2" charset="77"/>
              <a:ea typeface="Canva Sans Bold"/>
              <a:cs typeface="Canva Sans Bold"/>
              <a:sym typeface="Canva Sans Bold"/>
            </a:endParaRPr>
          </a:p>
        </p:txBody>
      </p:sp>
      <p:sp>
        <p:nvSpPr>
          <p:cNvPr id="15" name="TextBox 15"/>
          <p:cNvSpPr txBox="1"/>
          <p:nvPr/>
        </p:nvSpPr>
        <p:spPr>
          <a:xfrm>
            <a:off x="838200" y="8745091"/>
            <a:ext cx="5485863" cy="1384995"/>
          </a:xfrm>
          <a:prstGeom prst="rect">
            <a:avLst/>
          </a:prstGeom>
        </p:spPr>
        <p:txBody>
          <a:bodyPr wrap="square" lIns="0" tIns="0" rIns="0" bIns="0" rtlCol="0" anchor="t">
            <a:spAutoFit/>
          </a:bodyPr>
          <a:lstStyle/>
          <a:p>
            <a:pPr algn="l" rtl="0" fontAlgn="base"/>
            <a:r>
              <a:rPr lang="gd-GB" b="0" i="0" dirty="0">
                <a:solidFill>
                  <a:srgbClr val="000000"/>
                </a:solidFill>
                <a:effectLst/>
                <a:latin typeface="DM Sans" pitchFamily="2" charset="77"/>
              </a:rPr>
              <a:t>Ní chreideann tú é? Caith súil ar an bhfíseán ar mo chainéal </a:t>
            </a:r>
          </a:p>
          <a:p>
            <a:pPr algn="l" rtl="0" fontAlgn="base"/>
            <a:r>
              <a:rPr lang="gd-GB" b="0" i="0" dirty="0">
                <a:solidFill>
                  <a:srgbClr val="000000"/>
                </a:solidFill>
                <a:effectLst/>
                <a:latin typeface="DM Sans" pitchFamily="2" charset="77"/>
              </a:rPr>
              <a:t>#Viral ní chreidfidh tú céard atá aimsithe agam... breathnaigh ar m’fhíseán le fáil amach céard nach bhfuil siad ag insint duit faoi ghuma coganta. </a:t>
            </a:r>
          </a:p>
        </p:txBody>
      </p:sp>
      <p:sp>
        <p:nvSpPr>
          <p:cNvPr id="16" name="TextBox 16"/>
          <p:cNvSpPr txBox="1"/>
          <p:nvPr/>
        </p:nvSpPr>
        <p:spPr>
          <a:xfrm>
            <a:off x="1758487" y="8262782"/>
            <a:ext cx="3639752" cy="233679"/>
          </a:xfrm>
          <a:prstGeom prst="rect">
            <a:avLst/>
          </a:prstGeom>
        </p:spPr>
        <p:txBody>
          <a:bodyPr lIns="0" tIns="0" rIns="0" bIns="0" rtlCol="0" anchor="t">
            <a:spAutoFit/>
          </a:bodyPr>
          <a:lstStyle/>
          <a:p>
            <a:pPr algn="ctr">
              <a:lnSpc>
                <a:spcPts val="1820"/>
              </a:lnSpc>
            </a:pPr>
            <a:r>
              <a:rPr lang="en-US" sz="1300" b="1">
                <a:solidFill>
                  <a:srgbClr val="000000"/>
                </a:solidFill>
                <a:latin typeface="Canva Sans Bold"/>
                <a:ea typeface="Canva Sans Bold"/>
                <a:cs typeface="Canva Sans Bold"/>
                <a:sym typeface="Canva Sans Bold"/>
              </a:rPr>
              <a:t>8,000,000 views</a:t>
            </a:r>
          </a:p>
        </p:txBody>
      </p:sp>
      <p:sp>
        <p:nvSpPr>
          <p:cNvPr id="17" name="TextBox 17"/>
          <p:cNvSpPr txBox="1"/>
          <p:nvPr/>
        </p:nvSpPr>
        <p:spPr>
          <a:xfrm>
            <a:off x="12156349" y="9126091"/>
            <a:ext cx="3038321" cy="1101520"/>
          </a:xfrm>
          <a:prstGeom prst="rect">
            <a:avLst/>
          </a:prstGeom>
        </p:spPr>
        <p:txBody>
          <a:bodyPr lIns="0" tIns="0" rIns="0" bIns="0" rtlCol="0" anchor="t">
            <a:spAutoFit/>
          </a:bodyPr>
          <a:lstStyle/>
          <a:p>
            <a:pPr algn="ctr">
              <a:lnSpc>
                <a:spcPts val="1680"/>
              </a:lnSpc>
            </a:pPr>
            <a:r>
              <a:rPr lang="gd-GB" b="0" i="0" dirty="0">
                <a:solidFill>
                  <a:srgbClr val="000000"/>
                </a:solidFill>
                <a:effectLst/>
                <a:latin typeface="DM Sans" pitchFamily="2" charset="77"/>
              </a:rPr>
              <a:t>#Gifted Is é mo FitWatch an rianaire aclaíochta is fearr a d’úsáid mé riamh. Úsáid an cód sam20 chun lascaine a fháil anois. </a:t>
            </a:r>
            <a:endParaRPr lang="en-US" b="1" dirty="0">
              <a:solidFill>
                <a:srgbClr val="000001"/>
              </a:solidFill>
              <a:latin typeface="DM Sans" pitchFamily="2" charset="77"/>
              <a:ea typeface="Canva Sans Bold"/>
              <a:cs typeface="Canva Sans Bold"/>
              <a:sym typeface="Canva Sans Bold"/>
            </a:endParaRPr>
          </a:p>
        </p:txBody>
      </p:sp>
      <p:sp>
        <p:nvSpPr>
          <p:cNvPr id="18" name="TextBox 6">
            <a:extLst>
              <a:ext uri="{FF2B5EF4-FFF2-40B4-BE49-F238E27FC236}">
                <a16:creationId xmlns:a16="http://schemas.microsoft.com/office/drawing/2014/main" id="{76CDDB52-1463-C27F-4B3D-114B61017104}"/>
              </a:ext>
            </a:extLst>
          </p:cNvPr>
          <p:cNvSpPr txBox="1"/>
          <p:nvPr/>
        </p:nvSpPr>
        <p:spPr>
          <a:xfrm>
            <a:off x="7543800" y="358182"/>
            <a:ext cx="10510262" cy="1454629"/>
          </a:xfrm>
          <a:prstGeom prst="rect">
            <a:avLst/>
          </a:prstGeom>
        </p:spPr>
        <p:txBody>
          <a:bodyPr lIns="0" tIns="0" rIns="0" bIns="0" rtlCol="0" anchor="t">
            <a:spAutoFit/>
          </a:bodyPr>
          <a:lstStyle/>
          <a:p>
            <a:pPr algn="r">
              <a:lnSpc>
                <a:spcPts val="5600"/>
              </a:lnSpc>
            </a:pPr>
            <a:r>
              <a:rPr lang="gd-GB" sz="5400" b="1" i="0" dirty="0">
                <a:solidFill>
                  <a:srgbClr val="000000"/>
                </a:solidFill>
                <a:effectLst/>
                <a:latin typeface="DM Sans" pitchFamily="2" charset="77"/>
              </a:rPr>
              <a:t>Ár nEispéireas ar líne a Bhainistiú </a:t>
            </a:r>
            <a:endParaRPr lang="en-US" sz="5000" b="1" dirty="0">
              <a:solidFill>
                <a:srgbClr val="000001"/>
              </a:solidFill>
              <a:latin typeface="DM Sans" pitchFamily="2" charset="77"/>
              <a:ea typeface="DM Sans Bold"/>
              <a:cs typeface="DM Sans Bold"/>
              <a:sym typeface="DM Sans Bo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028700" y="3272118"/>
            <a:ext cx="8115300" cy="4227376"/>
          </a:xfrm>
          <a:prstGeom prst="rect">
            <a:avLst/>
          </a:prstGeom>
        </p:spPr>
        <p:txBody>
          <a:bodyPr lIns="0" tIns="0" rIns="0" bIns="0" rtlCol="0" anchor="t">
            <a:spAutoFit/>
          </a:bodyPr>
          <a:lstStyle/>
          <a:p>
            <a:pPr algn="l">
              <a:lnSpc>
                <a:spcPts val="4000"/>
              </a:lnSpc>
            </a:pPr>
            <a:r>
              <a:rPr lang="gd-GB" sz="3200" b="1" i="0" dirty="0">
                <a:solidFill>
                  <a:srgbClr val="000000"/>
                </a:solidFill>
                <a:effectLst/>
                <a:latin typeface="DM Sans" pitchFamily="2" charset="77"/>
              </a:rPr>
              <a:t>Gníomhaíocht le Tabhairt Abhaile</a:t>
            </a:r>
            <a:endParaRPr lang="en-US" sz="3200" b="1" dirty="0">
              <a:solidFill>
                <a:srgbClr val="000001"/>
              </a:solidFill>
              <a:latin typeface="DM Sans" pitchFamily="2" charset="77"/>
              <a:ea typeface="DM Sans Bold"/>
              <a:cs typeface="DM Sans Bold"/>
              <a:sym typeface="DM Sans Bold"/>
            </a:endParaRPr>
          </a:p>
          <a:p>
            <a:pPr algn="l">
              <a:lnSpc>
                <a:spcPts val="4000"/>
              </a:lnSpc>
            </a:pPr>
            <a:endParaRPr lang="en-US" sz="3200" dirty="0">
              <a:solidFill>
                <a:srgbClr val="000001"/>
              </a:solidFill>
              <a:latin typeface="DM Sans"/>
              <a:ea typeface="DM Sans"/>
              <a:cs typeface="DM Sans"/>
              <a:sym typeface="DM Sans"/>
            </a:endParaRPr>
          </a:p>
          <a:p>
            <a:pPr algn="l">
              <a:lnSpc>
                <a:spcPts val="4000"/>
              </a:lnSpc>
            </a:pPr>
            <a:endParaRPr lang="en-US" sz="3200" dirty="0">
              <a:solidFill>
                <a:srgbClr val="000001"/>
              </a:solidFill>
              <a:latin typeface="DM Sans"/>
              <a:ea typeface="DM Sans"/>
              <a:cs typeface="DM Sans"/>
              <a:sym typeface="DM Sans"/>
            </a:endParaRPr>
          </a:p>
          <a:p>
            <a:pPr algn="l">
              <a:lnSpc>
                <a:spcPts val="4000"/>
              </a:lnSpc>
            </a:pPr>
            <a:endParaRPr lang="en-US" sz="3200" dirty="0">
              <a:solidFill>
                <a:srgbClr val="000001"/>
              </a:solidFill>
              <a:latin typeface="DM Sans"/>
              <a:ea typeface="DM Sans"/>
              <a:cs typeface="DM Sans"/>
              <a:sym typeface="DM Sans"/>
            </a:endParaRPr>
          </a:p>
          <a:p>
            <a:pPr algn="l">
              <a:lnSpc>
                <a:spcPts val="4000"/>
              </a:lnSpc>
            </a:pPr>
            <a:endParaRPr lang="en-US" sz="3200" dirty="0">
              <a:solidFill>
                <a:srgbClr val="000001"/>
              </a:solidFill>
              <a:latin typeface="DM Sans"/>
              <a:ea typeface="DM Sans"/>
              <a:cs typeface="DM Sans"/>
              <a:sym typeface="DM Sans"/>
            </a:endParaRPr>
          </a:p>
          <a:p>
            <a:pPr algn="l">
              <a:lnSpc>
                <a:spcPts val="4000"/>
              </a:lnSpc>
            </a:pPr>
            <a:endParaRPr lang="en-US" sz="3200" dirty="0">
              <a:solidFill>
                <a:srgbClr val="000001"/>
              </a:solidFill>
              <a:latin typeface="DM Sans"/>
              <a:ea typeface="DM Sans"/>
              <a:cs typeface="DM Sans"/>
              <a:sym typeface="DM Sans"/>
            </a:endParaRPr>
          </a:p>
          <a:p>
            <a:pPr algn="l">
              <a:lnSpc>
                <a:spcPts val="4625"/>
              </a:lnSpc>
            </a:pPr>
            <a:endParaRPr lang="en-US" sz="3200" dirty="0">
              <a:solidFill>
                <a:srgbClr val="000001"/>
              </a:solidFill>
              <a:latin typeface="DM Sans"/>
              <a:ea typeface="DM Sans"/>
              <a:cs typeface="DM Sans"/>
              <a:sym typeface="DM Sans"/>
            </a:endParaRPr>
          </a:p>
          <a:p>
            <a:pPr algn="l">
              <a:lnSpc>
                <a:spcPts val="4625"/>
              </a:lnSpc>
            </a:pPr>
            <a:endParaRPr lang="en-US" sz="3200" dirty="0">
              <a:solidFill>
                <a:srgbClr val="000001"/>
              </a:solidFill>
              <a:latin typeface="DM Sans"/>
              <a:ea typeface="DM Sans"/>
              <a:cs typeface="DM Sans"/>
              <a:sym typeface="DM Sans"/>
            </a:endParaRPr>
          </a:p>
        </p:txBody>
      </p:sp>
      <p:sp>
        <p:nvSpPr>
          <p:cNvPr id="5" name="TextBox 5"/>
          <p:cNvSpPr txBox="1"/>
          <p:nvPr/>
        </p:nvSpPr>
        <p:spPr>
          <a:xfrm>
            <a:off x="6267361" y="348164"/>
            <a:ext cx="10768869" cy="1403333"/>
          </a:xfrm>
          <a:prstGeom prst="rect">
            <a:avLst/>
          </a:prstGeom>
        </p:spPr>
        <p:txBody>
          <a:bodyPr lIns="0" tIns="0" rIns="0" bIns="0" rtlCol="0" anchor="t">
            <a:spAutoFit/>
          </a:bodyPr>
          <a:lstStyle/>
          <a:p>
            <a:pPr algn="r">
              <a:lnSpc>
                <a:spcPts val="5600"/>
              </a:lnSpc>
            </a:pPr>
            <a:r>
              <a:rPr lang="gd-GB" sz="4800" b="1" i="0" dirty="0">
                <a:solidFill>
                  <a:srgbClr val="000000"/>
                </a:solidFill>
                <a:effectLst/>
                <a:latin typeface="DM Sans" pitchFamily="2" charset="77"/>
              </a:rPr>
              <a:t>Lá na Sábháilteachta Idirlín 2025 </a:t>
            </a:r>
            <a:r>
              <a:rPr lang="en-US" sz="4000" b="1" dirty="0">
                <a:solidFill>
                  <a:srgbClr val="FF66C4"/>
                </a:solidFill>
                <a:latin typeface="DM Sans" pitchFamily="2" charset="77"/>
                <a:ea typeface="Bobby Jones"/>
                <a:cs typeface="Bobby Jones"/>
                <a:sym typeface="Bobby Jones"/>
              </a:rPr>
              <a:t>ULLMHAIGH</a:t>
            </a:r>
            <a:r>
              <a:rPr lang="en-US" sz="4000" b="1" dirty="0">
                <a:solidFill>
                  <a:srgbClr val="38B6FF"/>
                </a:solidFill>
                <a:latin typeface="DM Sans" pitchFamily="2" charset="77"/>
                <a:ea typeface="Bobby Jones"/>
                <a:cs typeface="Bobby Jones"/>
                <a:sym typeface="Bobby Jones"/>
              </a:rPr>
              <a:t>/</a:t>
            </a:r>
            <a:r>
              <a:rPr lang="en-US" sz="4000" b="1" dirty="0">
                <a:solidFill>
                  <a:srgbClr val="FF66C4"/>
                </a:solidFill>
                <a:latin typeface="DM Sans" pitchFamily="2" charset="77"/>
                <a:ea typeface="Bobby Jones"/>
                <a:cs typeface="Bobby Jones"/>
                <a:sym typeface="Bobby Jones"/>
              </a:rPr>
              <a:t>COSAIN</a:t>
            </a:r>
            <a:r>
              <a:rPr lang="en-US" sz="4000" b="1" dirty="0">
                <a:solidFill>
                  <a:srgbClr val="38B6FF"/>
                </a:solidFill>
                <a:latin typeface="DM Sans" pitchFamily="2" charset="77"/>
                <a:ea typeface="Bobby Jones"/>
                <a:cs typeface="Bobby Jones"/>
                <a:sym typeface="Bobby Jones"/>
              </a:rPr>
              <a:t>/</a:t>
            </a:r>
            <a:r>
              <a:rPr lang="en-US" sz="4000" dirty="0">
                <a:solidFill>
                  <a:srgbClr val="FF66C4"/>
                </a:solidFill>
                <a:latin typeface="Bobby Jones"/>
                <a:ea typeface="Bobby Jones"/>
                <a:cs typeface="Bobby Jones"/>
                <a:sym typeface="Bobby Jones"/>
              </a:rPr>
              <a:t> </a:t>
            </a:r>
            <a:r>
              <a:rPr lang="en-US" sz="4000" b="1" dirty="0">
                <a:solidFill>
                  <a:srgbClr val="FF66C4"/>
                </a:solidFill>
                <a:latin typeface="DM Sans" pitchFamily="2" charset="77"/>
                <a:ea typeface="Bobby Jones"/>
                <a:cs typeface="Bobby Jones"/>
                <a:sym typeface="Bobby Jones"/>
              </a:rPr>
              <a:t>TREISIGH</a:t>
            </a:r>
          </a:p>
        </p:txBody>
      </p:sp>
      <p:pic>
        <p:nvPicPr>
          <p:cNvPr id="7" name="Picture 6" descr="A blue and white paper with text and a cellphone&#10;&#10;Description automatically generated">
            <a:extLst>
              <a:ext uri="{FF2B5EF4-FFF2-40B4-BE49-F238E27FC236}">
                <a16:creationId xmlns:a16="http://schemas.microsoft.com/office/drawing/2014/main" id="{6309D196-9479-45F6-7BF2-3AC30A852F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07636" y="2794184"/>
            <a:ext cx="4686300" cy="6667500"/>
          </a:xfrm>
          <a:prstGeom prst="rect">
            <a:avLst/>
          </a:prstGeom>
        </p:spPr>
      </p:pic>
      <p:sp>
        <p:nvSpPr>
          <p:cNvPr id="8" name="TextBox 4">
            <a:extLst>
              <a:ext uri="{FF2B5EF4-FFF2-40B4-BE49-F238E27FC236}">
                <a16:creationId xmlns:a16="http://schemas.microsoft.com/office/drawing/2014/main" id="{B97FE6A0-0BE8-78BD-0BC9-6356482E4713}"/>
              </a:ext>
            </a:extLst>
          </p:cNvPr>
          <p:cNvSpPr txBox="1"/>
          <p:nvPr/>
        </p:nvSpPr>
        <p:spPr>
          <a:xfrm>
            <a:off x="1063338" y="3973498"/>
            <a:ext cx="10061862" cy="2154436"/>
          </a:xfrm>
          <a:prstGeom prst="rect">
            <a:avLst/>
          </a:prstGeom>
        </p:spPr>
        <p:txBody>
          <a:bodyPr wrap="square" lIns="0" tIns="0" rIns="0" bIns="0" rtlCol="0" anchor="t">
            <a:spAutoFit/>
          </a:bodyPr>
          <a:lstStyle/>
          <a:p>
            <a:pPr algn="l" rtl="0" fontAlgn="base">
              <a:buFont typeface="Arial" panose="020B0604020202020204" pitchFamily="34" charset="0"/>
              <a:buChar char="•"/>
            </a:pPr>
            <a:r>
              <a:rPr lang="gd-GB" sz="2800" b="0" i="0" dirty="0">
                <a:solidFill>
                  <a:srgbClr val="000000"/>
                </a:solidFill>
                <a:effectLst/>
                <a:latin typeface="DM Sans" pitchFamily="2" charset="77"/>
              </a:rPr>
              <a:t> Léigh an cás </a:t>
            </a:r>
          </a:p>
          <a:p>
            <a:pPr algn="l" rtl="0" fontAlgn="base">
              <a:buFont typeface="Arial" panose="020B0604020202020204" pitchFamily="34" charset="0"/>
              <a:buChar char="•"/>
            </a:pPr>
            <a:endParaRPr lang="gd-GB" sz="2800" b="0" i="0" dirty="0">
              <a:solidFill>
                <a:srgbClr val="000000"/>
              </a:solidFill>
              <a:effectLst/>
              <a:latin typeface="DM Sans" pitchFamily="2" charset="77"/>
            </a:endParaRPr>
          </a:p>
          <a:p>
            <a:pPr algn="l" rtl="0" fontAlgn="base">
              <a:buFont typeface="Arial" panose="020B0604020202020204" pitchFamily="34" charset="0"/>
              <a:buChar char="•"/>
            </a:pPr>
            <a:r>
              <a:rPr lang="gd-GB" sz="2800" b="0" i="0" dirty="0">
                <a:solidFill>
                  <a:srgbClr val="000000"/>
                </a:solidFill>
                <a:effectLst/>
                <a:latin typeface="DM Sans" pitchFamily="2" charset="77"/>
              </a:rPr>
              <a:t> Úsáid na leideanna ó cheacht an lae inniu le cabhrú leat cinneadh a dhéanamh faoi céard a dhéanfaidh tú anois e.g. cuir ceisteanna criticiúla, seiceáil na fíorais, etc</a:t>
            </a:r>
            <a:endParaRPr lang="en-US" sz="4400" dirty="0">
              <a:solidFill>
                <a:srgbClr val="000001"/>
              </a:solidFill>
              <a:latin typeface="DM Sans" pitchFamily="2" charset="77"/>
              <a:ea typeface="DM Sans"/>
              <a:cs typeface="DM Sans"/>
              <a:sym typeface="DM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368207"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4114800" y="624138"/>
            <a:ext cx="13592925" cy="1313565"/>
          </a:xfrm>
          <a:prstGeom prst="rect">
            <a:avLst/>
          </a:prstGeom>
        </p:spPr>
        <p:txBody>
          <a:bodyPr lIns="0" tIns="0" rIns="0" bIns="0" rtlCol="0" anchor="t">
            <a:spAutoFit/>
          </a:bodyPr>
          <a:lstStyle/>
          <a:p>
            <a:pPr algn="r">
              <a:lnSpc>
                <a:spcPts val="5050"/>
              </a:lnSpc>
            </a:pPr>
            <a:r>
              <a:rPr lang="gd-GB" sz="5400" b="1" i="0" dirty="0">
                <a:solidFill>
                  <a:srgbClr val="000000"/>
                </a:solidFill>
                <a:effectLst/>
                <a:latin typeface="DM Sans" pitchFamily="2" charset="77"/>
              </a:rPr>
              <a:t>Cad é Lá na Sábháilteachta Idirlín?</a:t>
            </a:r>
            <a:endParaRPr lang="en-US" sz="5000" b="1" dirty="0">
              <a:solidFill>
                <a:srgbClr val="000001"/>
              </a:solidFill>
              <a:latin typeface="DM Sans" pitchFamily="2" charset="77"/>
              <a:ea typeface="DM Sans Bold"/>
              <a:cs typeface="DM Sans Bold"/>
              <a:sym typeface="DM Sans Bold"/>
            </a:endParaRPr>
          </a:p>
          <a:p>
            <a:pPr algn="r">
              <a:lnSpc>
                <a:spcPts val="1009"/>
              </a:lnSpc>
            </a:pPr>
            <a:endParaRPr lang="en-US" sz="5000" b="1" dirty="0">
              <a:solidFill>
                <a:srgbClr val="000001"/>
              </a:solidFill>
              <a:latin typeface="DM Sans Bold"/>
              <a:ea typeface="DM Sans Bold"/>
              <a:cs typeface="DM Sans Bold"/>
              <a:sym typeface="DM Sans Bold"/>
            </a:endParaRPr>
          </a:p>
          <a:p>
            <a:pPr algn="r">
              <a:lnSpc>
                <a:spcPts val="4040"/>
              </a:lnSpc>
            </a:pPr>
            <a:r>
              <a:rPr lang="en-US" sz="4000" b="1" dirty="0" err="1">
                <a:solidFill>
                  <a:srgbClr val="38B6FF"/>
                </a:solidFill>
                <a:latin typeface="DM Sans Bold"/>
                <a:ea typeface="DM Sans Bold"/>
                <a:cs typeface="DM Sans Bold"/>
                <a:sym typeface="DM Sans Bold"/>
              </a:rPr>
              <a:t>webwise.ie</a:t>
            </a:r>
            <a:r>
              <a:rPr lang="en-US" sz="4000" b="1" dirty="0">
                <a:solidFill>
                  <a:srgbClr val="38B6FF"/>
                </a:solidFill>
                <a:latin typeface="DM Sans Bold"/>
                <a:ea typeface="DM Sans Bold"/>
                <a:cs typeface="DM Sans Bold"/>
                <a:sym typeface="DM Sans Bold"/>
              </a:rPr>
              <a:t>/</a:t>
            </a:r>
          </a:p>
        </p:txBody>
      </p:sp>
      <p:sp>
        <p:nvSpPr>
          <p:cNvPr id="4" name="TextBox 4"/>
          <p:cNvSpPr txBox="1"/>
          <p:nvPr/>
        </p:nvSpPr>
        <p:spPr>
          <a:xfrm>
            <a:off x="1028700" y="3714594"/>
            <a:ext cx="10172700" cy="1041182"/>
          </a:xfrm>
          <a:prstGeom prst="rect">
            <a:avLst/>
          </a:prstGeom>
        </p:spPr>
        <p:txBody>
          <a:bodyPr wrap="square" lIns="0" tIns="0" rIns="0" bIns="0" rtlCol="0" anchor="t">
            <a:spAutoFit/>
          </a:bodyPr>
          <a:lstStyle/>
          <a:p>
            <a:pPr marL="798838" lvl="1" indent="-399419" algn="l">
              <a:lnSpc>
                <a:spcPts val="3737"/>
              </a:lnSpc>
              <a:buFont typeface="Arial"/>
              <a:buChar char="•"/>
            </a:pPr>
            <a:r>
              <a:rPr lang="gd-GB" sz="3600" i="0" dirty="0">
                <a:solidFill>
                  <a:srgbClr val="000000"/>
                </a:solidFill>
                <a:effectLst/>
                <a:latin typeface="DM Sans" pitchFamily="2" charset="77"/>
              </a:rPr>
              <a:t>Lá chun feasacht a mhúscailt ar idirlíon níos fearr </a:t>
            </a:r>
            <a:r>
              <a:rPr lang="gd-GB" sz="3600" b="1" i="0" dirty="0">
                <a:solidFill>
                  <a:srgbClr val="000000"/>
                </a:solidFill>
                <a:effectLst/>
                <a:latin typeface="DM Sans" pitchFamily="2" charset="77"/>
              </a:rPr>
              <a:t>do GACH AON úsáideoir​ </a:t>
            </a:r>
            <a:r>
              <a:rPr lang="en-US" sz="6000" b="1" dirty="0">
                <a:solidFill>
                  <a:srgbClr val="000001"/>
                </a:solidFill>
                <a:latin typeface="DM Sans" pitchFamily="2" charset="77"/>
                <a:ea typeface="DM Sans Bold"/>
                <a:cs typeface="DM Sans Bold"/>
                <a:sym typeface="DM Sans Bold"/>
              </a:rPr>
              <a:t>​</a:t>
            </a:r>
            <a:endParaRPr lang="en-US" sz="3700" b="1" dirty="0">
              <a:solidFill>
                <a:srgbClr val="000001"/>
              </a:solidFill>
              <a:latin typeface="DM Sans Bold"/>
              <a:ea typeface="DM Sans Bold"/>
              <a:cs typeface="DM Sans Bold"/>
              <a:sym typeface="DM Sans Bold"/>
            </a:endParaRPr>
          </a:p>
        </p:txBody>
      </p:sp>
      <p:grpSp>
        <p:nvGrpSpPr>
          <p:cNvPr id="5" name="Group 5"/>
          <p:cNvGrpSpPr/>
          <p:nvPr/>
        </p:nvGrpSpPr>
        <p:grpSpPr>
          <a:xfrm>
            <a:off x="10637989" y="3049173"/>
            <a:ext cx="6621311" cy="6473816"/>
            <a:chOff x="0" y="0"/>
            <a:chExt cx="6328410" cy="6187440"/>
          </a:xfrm>
        </p:grpSpPr>
        <p:sp>
          <p:nvSpPr>
            <p:cNvPr id="6" name="Freeform 6"/>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4"/>
              <a:stretch>
                <a:fillRect t="-33655" b="-48471"/>
              </a:stretch>
            </a:blipFill>
          </p:spPr>
          <p:txBody>
            <a:bodyPr/>
            <a:lstStyle/>
            <a:p>
              <a:endParaRPr lang="en-US"/>
            </a:p>
          </p:txBody>
        </p:sp>
      </p:grpSp>
      <p:sp>
        <p:nvSpPr>
          <p:cNvPr id="7" name="Freeform 7"/>
          <p:cNvSpPr/>
          <p:nvPr/>
        </p:nvSpPr>
        <p:spPr>
          <a:xfrm rot="-426989">
            <a:off x="15294098" y="2334895"/>
            <a:ext cx="1396269" cy="312257"/>
          </a:xfrm>
          <a:custGeom>
            <a:avLst/>
            <a:gdLst/>
            <a:ahLst/>
            <a:cxnLst/>
            <a:rect l="l" t="t" r="r" b="b"/>
            <a:pathLst>
              <a:path w="1396269" h="312257">
                <a:moveTo>
                  <a:pt x="0" y="0"/>
                </a:moveTo>
                <a:lnTo>
                  <a:pt x="1396269" y="0"/>
                </a:lnTo>
                <a:lnTo>
                  <a:pt x="1396269" y="312256"/>
                </a:lnTo>
                <a:lnTo>
                  <a:pt x="0" y="3122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4">
            <a:extLst>
              <a:ext uri="{FF2B5EF4-FFF2-40B4-BE49-F238E27FC236}">
                <a16:creationId xmlns:a16="http://schemas.microsoft.com/office/drawing/2014/main" id="{7D49E321-E86A-CD38-201F-BACD09F2E5E6}"/>
              </a:ext>
            </a:extLst>
          </p:cNvPr>
          <p:cNvSpPr txBox="1"/>
          <p:nvPr/>
        </p:nvSpPr>
        <p:spPr>
          <a:xfrm>
            <a:off x="1020283" y="5437290"/>
            <a:ext cx="9154132" cy="1041182"/>
          </a:xfrm>
          <a:prstGeom prst="rect">
            <a:avLst/>
          </a:prstGeom>
        </p:spPr>
        <p:txBody>
          <a:bodyPr wrap="square" lIns="0" tIns="0" rIns="0" bIns="0" rtlCol="0" anchor="t">
            <a:spAutoFit/>
          </a:bodyPr>
          <a:lstStyle/>
          <a:p>
            <a:pPr marL="798838" lvl="1" indent="-399419" algn="l">
              <a:lnSpc>
                <a:spcPts val="3737"/>
              </a:lnSpc>
              <a:buFont typeface="Arial"/>
              <a:buChar char="•"/>
            </a:pPr>
            <a:r>
              <a:rPr lang="gd-GB" sz="3600" i="0" dirty="0">
                <a:solidFill>
                  <a:srgbClr val="000000"/>
                </a:solidFill>
                <a:effectLst/>
                <a:latin typeface="DM Sans" pitchFamily="2" charset="77"/>
              </a:rPr>
              <a:t>Ceiliúrfar Lá na Sábháilteachta Idirlín Dé Máirt an </a:t>
            </a:r>
            <a:r>
              <a:rPr lang="gd-GB" sz="3600" b="1" i="0" dirty="0">
                <a:solidFill>
                  <a:srgbClr val="000000"/>
                </a:solidFill>
                <a:effectLst/>
                <a:latin typeface="DM Sans" pitchFamily="2" charset="77"/>
              </a:rPr>
              <a:t>11 Feabhra 2025 </a:t>
            </a:r>
            <a:r>
              <a:rPr lang="en-US" sz="6000" b="1" dirty="0">
                <a:solidFill>
                  <a:srgbClr val="000001"/>
                </a:solidFill>
                <a:latin typeface="DM Sans" pitchFamily="2" charset="77"/>
                <a:ea typeface="DM Sans Bold"/>
                <a:cs typeface="DM Sans Bold"/>
                <a:sym typeface="DM Sans Bold"/>
              </a:rPr>
              <a:t>​</a:t>
            </a:r>
            <a:endParaRPr lang="en-US" sz="3700" b="1" dirty="0">
              <a:solidFill>
                <a:srgbClr val="000001"/>
              </a:solidFill>
              <a:latin typeface="DM Sans Bold"/>
              <a:ea typeface="DM Sans Bold"/>
              <a:cs typeface="DM Sans Bold"/>
              <a:sym typeface="DM Sans Bold"/>
            </a:endParaRPr>
          </a:p>
        </p:txBody>
      </p:sp>
      <p:sp>
        <p:nvSpPr>
          <p:cNvPr id="9" name="TextBox 4">
            <a:extLst>
              <a:ext uri="{FF2B5EF4-FFF2-40B4-BE49-F238E27FC236}">
                <a16:creationId xmlns:a16="http://schemas.microsoft.com/office/drawing/2014/main" id="{52ACE727-B9D9-6566-221E-A3D6631CA620}"/>
              </a:ext>
            </a:extLst>
          </p:cNvPr>
          <p:cNvSpPr txBox="1"/>
          <p:nvPr/>
        </p:nvSpPr>
        <p:spPr>
          <a:xfrm>
            <a:off x="1052180" y="7187832"/>
            <a:ext cx="10149220" cy="1914883"/>
          </a:xfrm>
          <a:prstGeom prst="rect">
            <a:avLst/>
          </a:prstGeom>
        </p:spPr>
        <p:txBody>
          <a:bodyPr wrap="square" lIns="0" tIns="0" rIns="0" bIns="0" rtlCol="0" anchor="t">
            <a:spAutoFit/>
          </a:bodyPr>
          <a:lstStyle/>
          <a:p>
            <a:pPr marL="798838" lvl="1" indent="-399419" algn="l">
              <a:lnSpc>
                <a:spcPts val="3737"/>
              </a:lnSpc>
              <a:buFont typeface="Arial"/>
              <a:buChar char="•"/>
            </a:pPr>
            <a:r>
              <a:rPr lang="gd-GB" sz="3600" i="0" dirty="0">
                <a:solidFill>
                  <a:srgbClr val="000000"/>
                </a:solidFill>
                <a:effectLst/>
                <a:latin typeface="DM Sans" pitchFamily="2" charset="77"/>
              </a:rPr>
              <a:t>Rinne os cionn 200,000 duine óg comóradh ar </a:t>
            </a:r>
            <a:r>
              <a:rPr lang="gd-GB" sz="3600" b="1" i="0" dirty="0">
                <a:solidFill>
                  <a:srgbClr val="000000"/>
                </a:solidFill>
                <a:effectLst/>
                <a:latin typeface="DM Sans" pitchFamily="2" charset="77"/>
              </a:rPr>
              <a:t>Lá na Sábháilteachta Idirlín in Éirinn in 2024 </a:t>
            </a:r>
            <a:endParaRPr lang="gd-GB" sz="6600" b="1" i="0" dirty="0">
              <a:solidFill>
                <a:srgbClr val="000000"/>
              </a:solidFill>
              <a:effectLst/>
              <a:latin typeface="DM Sans" pitchFamily="2" charset="77"/>
            </a:endParaRPr>
          </a:p>
          <a:p>
            <a:pPr algn="l">
              <a:lnSpc>
                <a:spcPts val="3737"/>
              </a:lnSpc>
            </a:pPr>
            <a:endParaRPr lang="en-US" sz="3700" b="1" dirty="0">
              <a:solidFill>
                <a:srgbClr val="000001"/>
              </a:solidFill>
              <a:latin typeface="DM Sans Bold"/>
              <a:ea typeface="DM Sans Bold"/>
              <a:cs typeface="DM Sans Bold"/>
              <a:sym typeface="DM Sans Bo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1018982" y="3258943"/>
            <a:ext cx="6425827" cy="6282687"/>
            <a:chOff x="0" y="0"/>
            <a:chExt cx="6328410" cy="6187440"/>
          </a:xfrm>
        </p:grpSpPr>
        <p:sp>
          <p:nvSpPr>
            <p:cNvPr id="4" name="Freeform 4"/>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4"/>
              <a:stretch>
                <a:fillRect l="-23297" r="-23297"/>
              </a:stretch>
            </a:blipFill>
          </p:spPr>
          <p:txBody>
            <a:bodyPr/>
            <a:lstStyle/>
            <a:p>
              <a:endParaRPr lang="en-US"/>
            </a:p>
          </p:txBody>
        </p:sp>
      </p:grpSp>
      <p:sp>
        <p:nvSpPr>
          <p:cNvPr id="5" name="TextBox 5"/>
          <p:cNvSpPr txBox="1"/>
          <p:nvPr/>
        </p:nvSpPr>
        <p:spPr>
          <a:xfrm>
            <a:off x="1227690" y="4836742"/>
            <a:ext cx="9744702" cy="3632341"/>
          </a:xfrm>
          <a:prstGeom prst="rect">
            <a:avLst/>
          </a:prstGeom>
        </p:spPr>
        <p:txBody>
          <a:bodyPr lIns="0" tIns="0" rIns="0" bIns="0" rtlCol="0" anchor="t">
            <a:spAutoFit/>
          </a:bodyPr>
          <a:lstStyle/>
          <a:p>
            <a:pPr algn="l" rtl="0" fontAlgn="base">
              <a:buFont typeface="Arial" panose="020B0604020202020204" pitchFamily="34" charset="0"/>
              <a:buChar char="•"/>
            </a:pPr>
            <a:r>
              <a:rPr lang="gd-GB" sz="3200" b="0" i="0" dirty="0">
                <a:solidFill>
                  <a:srgbClr val="000001"/>
                </a:solidFill>
                <a:effectLst/>
                <a:latin typeface="DM Sans" pitchFamily="2" charset="77"/>
              </a:rPr>
              <a:t> Cén rud amháin a d’fhoghlaim tú inniu?  </a:t>
            </a:r>
          </a:p>
          <a:p>
            <a:pPr algn="l" rtl="0" fontAlgn="base">
              <a:buFont typeface="Arial" panose="020B0604020202020204" pitchFamily="34" charset="0"/>
              <a:buChar char="•"/>
            </a:pPr>
            <a:endParaRPr lang="gd-GB" sz="3200" b="0" i="0" dirty="0">
              <a:solidFill>
                <a:srgbClr val="000000"/>
              </a:solidFill>
              <a:effectLst/>
              <a:latin typeface="DM Sans" pitchFamily="2" charset="77"/>
            </a:endParaRPr>
          </a:p>
          <a:p>
            <a:pPr algn="l" rtl="0" fontAlgn="base">
              <a:buFont typeface="Arial" panose="020B0604020202020204" pitchFamily="34" charset="0"/>
              <a:buChar char="•"/>
            </a:pPr>
            <a:r>
              <a:rPr lang="gd-GB" sz="3200" b="0" i="0" dirty="0">
                <a:solidFill>
                  <a:srgbClr val="000001"/>
                </a:solidFill>
                <a:effectLst/>
                <a:latin typeface="DM Sans" pitchFamily="2" charset="77"/>
              </a:rPr>
              <a:t> Cén chaoi a n-úsáidfidh tú na meáin shóisialta go héagsúil tar éis an cheachta seo?</a:t>
            </a:r>
            <a:r>
              <a:rPr lang="gd-GB" sz="3200" b="0" i="0" dirty="0">
                <a:solidFill>
                  <a:srgbClr val="000000"/>
                </a:solidFill>
                <a:effectLst/>
                <a:latin typeface="DM Sans" pitchFamily="2" charset="77"/>
              </a:rPr>
              <a:t>  </a:t>
            </a:r>
          </a:p>
          <a:p>
            <a:pPr algn="l">
              <a:lnSpc>
                <a:spcPts val="4000"/>
              </a:lnSpc>
            </a:pPr>
            <a:endParaRPr lang="en-US" sz="3200" dirty="0">
              <a:solidFill>
                <a:srgbClr val="000001"/>
              </a:solidFill>
              <a:latin typeface="DM Sans" pitchFamily="2" charset="77"/>
              <a:ea typeface="DM Sans"/>
              <a:cs typeface="DM Sans"/>
              <a:sym typeface="DM Sans"/>
            </a:endParaRPr>
          </a:p>
          <a:p>
            <a:pPr algn="l">
              <a:lnSpc>
                <a:spcPts val="4625"/>
              </a:lnSpc>
            </a:pPr>
            <a:endParaRPr lang="en-US" sz="3200" dirty="0">
              <a:solidFill>
                <a:srgbClr val="000001"/>
              </a:solidFill>
              <a:latin typeface="DM Sans"/>
              <a:ea typeface="DM Sans"/>
              <a:cs typeface="DM Sans"/>
              <a:sym typeface="DM Sans"/>
            </a:endParaRPr>
          </a:p>
          <a:p>
            <a:pPr algn="l">
              <a:lnSpc>
                <a:spcPts val="4625"/>
              </a:lnSpc>
            </a:pPr>
            <a:endParaRPr lang="en-US" sz="3200" dirty="0">
              <a:solidFill>
                <a:srgbClr val="000001"/>
              </a:solidFill>
              <a:latin typeface="DM Sans"/>
              <a:ea typeface="DM Sans"/>
              <a:cs typeface="DM Sans"/>
              <a:sym typeface="DM Sans"/>
            </a:endParaRPr>
          </a:p>
        </p:txBody>
      </p:sp>
      <p:sp>
        <p:nvSpPr>
          <p:cNvPr id="9" name="TextBox 5">
            <a:extLst>
              <a:ext uri="{FF2B5EF4-FFF2-40B4-BE49-F238E27FC236}">
                <a16:creationId xmlns:a16="http://schemas.microsoft.com/office/drawing/2014/main" id="{4D725410-991C-612F-29A5-CD36FF2BD8E5}"/>
              </a:ext>
            </a:extLst>
          </p:cNvPr>
          <p:cNvSpPr txBox="1"/>
          <p:nvPr/>
        </p:nvSpPr>
        <p:spPr>
          <a:xfrm>
            <a:off x="1181100" y="4165791"/>
            <a:ext cx="9744702" cy="531299"/>
          </a:xfrm>
          <a:prstGeom prst="rect">
            <a:avLst/>
          </a:prstGeom>
        </p:spPr>
        <p:txBody>
          <a:bodyPr lIns="0" tIns="0" rIns="0" bIns="0" rtlCol="0" anchor="t">
            <a:spAutoFit/>
          </a:bodyPr>
          <a:lstStyle/>
          <a:p>
            <a:pPr algn="l">
              <a:lnSpc>
                <a:spcPts val="4000"/>
              </a:lnSpc>
            </a:pPr>
            <a:r>
              <a:rPr lang="gd-GB" sz="4000" b="1" i="0" dirty="0">
                <a:solidFill>
                  <a:srgbClr val="000000"/>
                </a:solidFill>
                <a:effectLst/>
                <a:latin typeface="DM Sans" pitchFamily="2" charset="77"/>
              </a:rPr>
              <a:t>Déanaimis Machnamh:</a:t>
            </a:r>
            <a:endParaRPr lang="en-US" sz="3200" dirty="0">
              <a:solidFill>
                <a:srgbClr val="000001"/>
              </a:solidFill>
              <a:latin typeface="DM Sans"/>
              <a:ea typeface="DM Sans"/>
              <a:cs typeface="DM Sans"/>
              <a:sym typeface="DM Sans"/>
            </a:endParaRPr>
          </a:p>
        </p:txBody>
      </p:sp>
      <p:sp>
        <p:nvSpPr>
          <p:cNvPr id="6" name="TextBox 5">
            <a:extLst>
              <a:ext uri="{FF2B5EF4-FFF2-40B4-BE49-F238E27FC236}">
                <a16:creationId xmlns:a16="http://schemas.microsoft.com/office/drawing/2014/main" id="{37687D33-11BF-8D9A-AF6E-FE98E49663A1}"/>
              </a:ext>
            </a:extLst>
          </p:cNvPr>
          <p:cNvSpPr txBox="1"/>
          <p:nvPr/>
        </p:nvSpPr>
        <p:spPr>
          <a:xfrm>
            <a:off x="6267361" y="348164"/>
            <a:ext cx="10768869" cy="1403333"/>
          </a:xfrm>
          <a:prstGeom prst="rect">
            <a:avLst/>
          </a:prstGeom>
        </p:spPr>
        <p:txBody>
          <a:bodyPr lIns="0" tIns="0" rIns="0" bIns="0" rtlCol="0" anchor="t">
            <a:spAutoFit/>
          </a:bodyPr>
          <a:lstStyle/>
          <a:p>
            <a:pPr algn="r">
              <a:lnSpc>
                <a:spcPts val="5600"/>
              </a:lnSpc>
            </a:pPr>
            <a:r>
              <a:rPr lang="gd-GB" sz="4800" b="1" i="0" dirty="0">
                <a:solidFill>
                  <a:srgbClr val="000000"/>
                </a:solidFill>
                <a:effectLst/>
                <a:latin typeface="DM Sans" pitchFamily="2" charset="77"/>
              </a:rPr>
              <a:t>Lá na Sábháilteachta Idirlín 2025 </a:t>
            </a:r>
            <a:r>
              <a:rPr lang="en-US" sz="4000" b="1" dirty="0">
                <a:solidFill>
                  <a:srgbClr val="FF66C4"/>
                </a:solidFill>
                <a:latin typeface="DM Sans" pitchFamily="2" charset="77"/>
                <a:ea typeface="Bobby Jones"/>
                <a:cs typeface="Bobby Jones"/>
                <a:sym typeface="Bobby Jones"/>
              </a:rPr>
              <a:t>ULLMHAIGH</a:t>
            </a:r>
            <a:r>
              <a:rPr lang="en-US" sz="4000" b="1" dirty="0">
                <a:solidFill>
                  <a:srgbClr val="38B6FF"/>
                </a:solidFill>
                <a:latin typeface="DM Sans" pitchFamily="2" charset="77"/>
                <a:ea typeface="Bobby Jones"/>
                <a:cs typeface="Bobby Jones"/>
                <a:sym typeface="Bobby Jones"/>
              </a:rPr>
              <a:t>/</a:t>
            </a:r>
            <a:r>
              <a:rPr lang="en-US" sz="4000" b="1" dirty="0">
                <a:solidFill>
                  <a:srgbClr val="FF66C4"/>
                </a:solidFill>
                <a:latin typeface="DM Sans" pitchFamily="2" charset="77"/>
                <a:ea typeface="Bobby Jones"/>
                <a:cs typeface="Bobby Jones"/>
                <a:sym typeface="Bobby Jones"/>
              </a:rPr>
              <a:t>COSAIN</a:t>
            </a:r>
            <a:r>
              <a:rPr lang="en-US" sz="4000" b="1" dirty="0">
                <a:solidFill>
                  <a:srgbClr val="38B6FF"/>
                </a:solidFill>
                <a:latin typeface="DM Sans" pitchFamily="2" charset="77"/>
                <a:ea typeface="Bobby Jones"/>
                <a:cs typeface="Bobby Jones"/>
                <a:sym typeface="Bobby Jones"/>
              </a:rPr>
              <a:t>/</a:t>
            </a:r>
            <a:r>
              <a:rPr lang="en-US" sz="4000" dirty="0">
                <a:solidFill>
                  <a:srgbClr val="FF66C4"/>
                </a:solidFill>
                <a:latin typeface="Bobby Jones"/>
                <a:ea typeface="Bobby Jones"/>
                <a:cs typeface="Bobby Jones"/>
                <a:sym typeface="Bobby Jones"/>
              </a:rPr>
              <a:t> </a:t>
            </a:r>
            <a:r>
              <a:rPr lang="en-US" sz="4000" b="1" dirty="0">
                <a:solidFill>
                  <a:srgbClr val="FF66C4"/>
                </a:solidFill>
                <a:latin typeface="DM Sans" pitchFamily="2" charset="77"/>
                <a:ea typeface="Bobby Jones"/>
                <a:cs typeface="Bobby Jones"/>
                <a:sym typeface="Bobby Jones"/>
              </a:rPr>
              <a:t>TREISIGH</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1018982" y="3258943"/>
            <a:ext cx="6425827" cy="6282687"/>
            <a:chOff x="0" y="0"/>
            <a:chExt cx="6328410" cy="6187440"/>
          </a:xfrm>
        </p:grpSpPr>
        <p:sp>
          <p:nvSpPr>
            <p:cNvPr id="4" name="Freeform 4"/>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4"/>
              <a:stretch>
                <a:fillRect l="-19353" r="-19353"/>
              </a:stretch>
            </a:blipFill>
          </p:spPr>
          <p:txBody>
            <a:bodyPr/>
            <a:lstStyle/>
            <a:p>
              <a:endParaRPr lang="en-US"/>
            </a:p>
          </p:txBody>
        </p:sp>
      </p:grpSp>
      <p:sp>
        <p:nvSpPr>
          <p:cNvPr id="5" name="TextBox 5"/>
          <p:cNvSpPr txBox="1"/>
          <p:nvPr/>
        </p:nvSpPr>
        <p:spPr>
          <a:xfrm>
            <a:off x="1028700" y="2653020"/>
            <a:ext cx="9744702" cy="984885"/>
          </a:xfrm>
          <a:prstGeom prst="rect">
            <a:avLst/>
          </a:prstGeom>
        </p:spPr>
        <p:txBody>
          <a:bodyPr lIns="0" tIns="0" rIns="0" bIns="0" rtlCol="0" anchor="t">
            <a:spAutoFit/>
          </a:bodyPr>
          <a:lstStyle/>
          <a:p>
            <a:pPr algn="just" rtl="0" fontAlgn="base"/>
            <a:r>
              <a:rPr lang="gd-GB" sz="3200" b="1" i="0" dirty="0">
                <a:solidFill>
                  <a:srgbClr val="000000"/>
                </a:solidFill>
                <a:effectLst/>
                <a:latin typeface="DM Sans" pitchFamily="2" charset="77"/>
              </a:rPr>
              <a:t>Ar Lá na Sábháilteachta Idirlín d’fhoghlaim tú faoi na rudaí seo a leanas:  </a:t>
            </a:r>
            <a:endParaRPr lang="en-US" sz="3200" b="1" dirty="0">
              <a:solidFill>
                <a:srgbClr val="000001"/>
              </a:solidFill>
              <a:latin typeface="DM Sans" pitchFamily="2" charset="77"/>
              <a:ea typeface="DM Sans"/>
              <a:cs typeface="DM Sans"/>
              <a:sym typeface="DM Sans"/>
            </a:endParaRPr>
          </a:p>
        </p:txBody>
      </p:sp>
      <p:sp>
        <p:nvSpPr>
          <p:cNvPr id="9" name="TextBox 5">
            <a:extLst>
              <a:ext uri="{FF2B5EF4-FFF2-40B4-BE49-F238E27FC236}">
                <a16:creationId xmlns:a16="http://schemas.microsoft.com/office/drawing/2014/main" id="{019C58F6-11F1-9496-2F7B-D5F0824D0631}"/>
              </a:ext>
            </a:extLst>
          </p:cNvPr>
          <p:cNvSpPr txBox="1"/>
          <p:nvPr/>
        </p:nvSpPr>
        <p:spPr>
          <a:xfrm>
            <a:off x="1028700" y="3844282"/>
            <a:ext cx="10477500" cy="4431983"/>
          </a:xfrm>
          <a:prstGeom prst="rect">
            <a:avLst/>
          </a:prstGeom>
        </p:spPr>
        <p:txBody>
          <a:bodyPr wrap="square" lIns="0" tIns="0" rIns="0" bIns="0" rtlCol="0" anchor="t">
            <a:spAutoFit/>
          </a:bodyPr>
          <a:lstStyle/>
          <a:p>
            <a:pPr algn="l" rtl="0" fontAlgn="base">
              <a:buFont typeface="Arial" panose="020B0604020202020204" pitchFamily="34" charset="0"/>
              <a:buChar char="•"/>
            </a:pPr>
            <a:r>
              <a:rPr lang="gd-GB" sz="3200" b="0" i="0" dirty="0">
                <a:solidFill>
                  <a:srgbClr val="000001"/>
                </a:solidFill>
                <a:effectLst/>
                <a:latin typeface="DM Sans" pitchFamily="2" charset="77"/>
              </a:rPr>
              <a:t> An ról agus an tionchar a bhíonn ag tionchairí na meán sóisialta.   </a:t>
            </a:r>
            <a:endParaRPr lang="gd-GB" sz="3200" dirty="0">
              <a:solidFill>
                <a:srgbClr val="000001"/>
              </a:solidFill>
              <a:latin typeface="DM Sans" pitchFamily="2" charset="77"/>
            </a:endParaRPr>
          </a:p>
          <a:p>
            <a:pPr algn="l" rtl="0" fontAlgn="base">
              <a:buFont typeface="Arial" panose="020B0604020202020204" pitchFamily="34" charset="0"/>
              <a:buChar char="•"/>
            </a:pPr>
            <a:endParaRPr lang="gd-GB" sz="3200" b="0" i="0" dirty="0">
              <a:solidFill>
                <a:srgbClr val="000000"/>
              </a:solidFill>
              <a:effectLst/>
              <a:latin typeface="DM Sans" pitchFamily="2" charset="77"/>
            </a:endParaRPr>
          </a:p>
          <a:p>
            <a:pPr algn="l" rtl="0" fontAlgn="base">
              <a:buFont typeface="Arial" panose="020B0604020202020204" pitchFamily="34" charset="0"/>
              <a:buChar char="•"/>
            </a:pPr>
            <a:r>
              <a:rPr lang="gd-GB" sz="3200" b="0" i="0" dirty="0">
                <a:solidFill>
                  <a:srgbClr val="000001"/>
                </a:solidFill>
                <a:effectLst/>
                <a:latin typeface="DM Sans" pitchFamily="2" charset="77"/>
              </a:rPr>
              <a:t> An chaoi a chuireann algartaim cruth ar ár n-eispéireas ar líne.   </a:t>
            </a:r>
          </a:p>
          <a:p>
            <a:pPr algn="l" rtl="0" fontAlgn="base">
              <a:buFont typeface="Arial" panose="020B0604020202020204" pitchFamily="34" charset="0"/>
              <a:buChar char="•"/>
            </a:pPr>
            <a:endParaRPr lang="gd-GB" sz="3200" b="0" i="0" dirty="0">
              <a:solidFill>
                <a:srgbClr val="000000"/>
              </a:solidFill>
              <a:effectLst/>
              <a:latin typeface="DM Sans" pitchFamily="2" charset="77"/>
            </a:endParaRPr>
          </a:p>
          <a:p>
            <a:pPr algn="l" rtl="0" fontAlgn="base">
              <a:buFont typeface="Arial" panose="020B0604020202020204" pitchFamily="34" charset="0"/>
              <a:buChar char="•"/>
            </a:pPr>
            <a:r>
              <a:rPr lang="gd-GB" sz="3200" b="0" i="0" dirty="0">
                <a:solidFill>
                  <a:srgbClr val="000001"/>
                </a:solidFill>
                <a:effectLst/>
                <a:latin typeface="DM Sans" pitchFamily="2" charset="77"/>
              </a:rPr>
              <a:t> Leideanna/straitéisí chun d’eispéireas ar líne a bhainistiú agus do bhealach a dhéanamh trí na tionchair a dtiocfaidh tú trasna orthu ar líne.</a:t>
            </a:r>
            <a:endParaRPr lang="en-US" sz="3200" dirty="0">
              <a:solidFill>
                <a:srgbClr val="000001"/>
              </a:solidFill>
              <a:latin typeface="DM Sans"/>
              <a:ea typeface="DM Sans"/>
              <a:cs typeface="DM Sans"/>
              <a:sym typeface="DM Sans"/>
            </a:endParaRPr>
          </a:p>
        </p:txBody>
      </p:sp>
      <p:sp>
        <p:nvSpPr>
          <p:cNvPr id="6" name="TextBox 5">
            <a:extLst>
              <a:ext uri="{FF2B5EF4-FFF2-40B4-BE49-F238E27FC236}">
                <a16:creationId xmlns:a16="http://schemas.microsoft.com/office/drawing/2014/main" id="{718BB7EE-8053-ECE2-D96C-F3E1D423C03F}"/>
              </a:ext>
            </a:extLst>
          </p:cNvPr>
          <p:cNvSpPr txBox="1"/>
          <p:nvPr/>
        </p:nvSpPr>
        <p:spPr>
          <a:xfrm>
            <a:off x="6267361" y="348164"/>
            <a:ext cx="10768869" cy="1403333"/>
          </a:xfrm>
          <a:prstGeom prst="rect">
            <a:avLst/>
          </a:prstGeom>
        </p:spPr>
        <p:txBody>
          <a:bodyPr lIns="0" tIns="0" rIns="0" bIns="0" rtlCol="0" anchor="t">
            <a:spAutoFit/>
          </a:bodyPr>
          <a:lstStyle/>
          <a:p>
            <a:pPr algn="r">
              <a:lnSpc>
                <a:spcPts val="5600"/>
              </a:lnSpc>
            </a:pPr>
            <a:r>
              <a:rPr lang="gd-GB" sz="4800" b="1" i="0" dirty="0">
                <a:solidFill>
                  <a:srgbClr val="000000"/>
                </a:solidFill>
                <a:effectLst/>
                <a:latin typeface="DM Sans" pitchFamily="2" charset="77"/>
              </a:rPr>
              <a:t>Lá na Sábháilteachta Idirlín 2025 </a:t>
            </a:r>
            <a:r>
              <a:rPr lang="en-US" sz="4000" b="1" dirty="0">
                <a:solidFill>
                  <a:srgbClr val="FF66C4"/>
                </a:solidFill>
                <a:latin typeface="DM Sans" pitchFamily="2" charset="77"/>
                <a:ea typeface="Bobby Jones"/>
                <a:cs typeface="Bobby Jones"/>
                <a:sym typeface="Bobby Jones"/>
              </a:rPr>
              <a:t>ULLMHAIGH</a:t>
            </a:r>
            <a:r>
              <a:rPr lang="en-US" sz="4000" b="1" dirty="0">
                <a:solidFill>
                  <a:srgbClr val="38B6FF"/>
                </a:solidFill>
                <a:latin typeface="DM Sans" pitchFamily="2" charset="77"/>
                <a:ea typeface="Bobby Jones"/>
                <a:cs typeface="Bobby Jones"/>
                <a:sym typeface="Bobby Jones"/>
              </a:rPr>
              <a:t>/</a:t>
            </a:r>
            <a:r>
              <a:rPr lang="en-US" sz="4000" b="1" dirty="0">
                <a:solidFill>
                  <a:srgbClr val="FF66C4"/>
                </a:solidFill>
                <a:latin typeface="DM Sans" pitchFamily="2" charset="77"/>
                <a:ea typeface="Bobby Jones"/>
                <a:cs typeface="Bobby Jones"/>
                <a:sym typeface="Bobby Jones"/>
              </a:rPr>
              <a:t>COSAIN</a:t>
            </a:r>
            <a:r>
              <a:rPr lang="en-US" sz="4000" b="1" dirty="0">
                <a:solidFill>
                  <a:srgbClr val="38B6FF"/>
                </a:solidFill>
                <a:latin typeface="DM Sans" pitchFamily="2" charset="77"/>
                <a:ea typeface="Bobby Jones"/>
                <a:cs typeface="Bobby Jones"/>
                <a:sym typeface="Bobby Jones"/>
              </a:rPr>
              <a:t>/</a:t>
            </a:r>
            <a:r>
              <a:rPr lang="en-US" sz="4000" dirty="0">
                <a:solidFill>
                  <a:srgbClr val="FF66C4"/>
                </a:solidFill>
                <a:latin typeface="Bobby Jones"/>
                <a:ea typeface="Bobby Jones"/>
                <a:cs typeface="Bobby Jones"/>
                <a:sym typeface="Bobby Jones"/>
              </a:rPr>
              <a:t> </a:t>
            </a:r>
            <a:r>
              <a:rPr lang="en-US" sz="4000" b="1" dirty="0">
                <a:solidFill>
                  <a:srgbClr val="FF66C4"/>
                </a:solidFill>
                <a:latin typeface="DM Sans" pitchFamily="2" charset="77"/>
                <a:ea typeface="Bobby Jones"/>
                <a:cs typeface="Bobby Jones"/>
                <a:sym typeface="Bobby Jones"/>
              </a:rPr>
              <a:t>TREISIGH</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giving a thumbs up&#10;&#10;Description automatically generated">
            <a:extLst>
              <a:ext uri="{FF2B5EF4-FFF2-40B4-BE49-F238E27FC236}">
                <a16:creationId xmlns:a16="http://schemas.microsoft.com/office/drawing/2014/main" id="{D32C7529-4F3E-68D1-3CC2-A10FBAEF8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847457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1018982" y="3258943"/>
            <a:ext cx="6425827" cy="6282687"/>
            <a:chOff x="0" y="0"/>
            <a:chExt cx="6328410" cy="6187440"/>
          </a:xfrm>
        </p:grpSpPr>
        <p:sp>
          <p:nvSpPr>
            <p:cNvPr id="4" name="Freeform 4"/>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4"/>
              <a:stretch>
                <a:fillRect l="-17633" r="-28962"/>
              </a:stretch>
            </a:blipFill>
          </p:spPr>
          <p:txBody>
            <a:bodyPr/>
            <a:lstStyle/>
            <a:p>
              <a:endParaRPr lang="en-US"/>
            </a:p>
          </p:txBody>
        </p:sp>
      </p:grpSp>
      <p:sp>
        <p:nvSpPr>
          <p:cNvPr id="5" name="TextBox 5"/>
          <p:cNvSpPr txBox="1"/>
          <p:nvPr/>
        </p:nvSpPr>
        <p:spPr>
          <a:xfrm>
            <a:off x="1028700" y="2727509"/>
            <a:ext cx="9990282" cy="5299464"/>
          </a:xfrm>
          <a:prstGeom prst="rect">
            <a:avLst/>
          </a:prstGeom>
        </p:spPr>
        <p:txBody>
          <a:bodyPr lIns="0" tIns="0" rIns="0" bIns="0" rtlCol="0" anchor="t">
            <a:spAutoFit/>
          </a:bodyPr>
          <a:lstStyle/>
          <a:p>
            <a:pPr algn="l" rtl="0" fontAlgn="base"/>
            <a:r>
              <a:rPr lang="gd-GB" sz="2800" b="1" i="0" dirty="0">
                <a:solidFill>
                  <a:srgbClr val="000000"/>
                </a:solidFill>
                <a:effectLst/>
                <a:latin typeface="DM Sans" pitchFamily="2" charset="77"/>
              </a:rPr>
              <a:t>Ag dul i ngleic le halgartaim agus tionchairí </a:t>
            </a:r>
          </a:p>
          <a:p>
            <a:pPr algn="l" rtl="0" fontAlgn="base"/>
            <a:endParaRPr lang="gd-GB" sz="2800" b="1" i="0" dirty="0">
              <a:solidFill>
                <a:srgbClr val="000000"/>
              </a:solidFill>
              <a:effectLst/>
              <a:latin typeface="DM Sans" pitchFamily="2" charset="77"/>
            </a:endParaRPr>
          </a:p>
          <a:p>
            <a:pPr algn="l" rtl="0" fontAlgn="base"/>
            <a:r>
              <a:rPr lang="gd-GB" sz="2800" b="0" i="0" dirty="0">
                <a:solidFill>
                  <a:srgbClr val="000000"/>
                </a:solidFill>
                <a:effectLst/>
                <a:latin typeface="DM Sans" pitchFamily="2" charset="77"/>
              </a:rPr>
              <a:t>Ar Lá na Sábháilteachta Idirlín, glacaimis am chun: </a:t>
            </a:r>
          </a:p>
          <a:p>
            <a:pPr marL="457200" indent="-457200" algn="l" rtl="0" fontAlgn="base">
              <a:buFont typeface="Courier New" panose="02070309020205020404" pitchFamily="49" charset="0"/>
              <a:buChar char="o"/>
            </a:pPr>
            <a:r>
              <a:rPr lang="gd-GB" sz="2800" b="0" i="0" dirty="0">
                <a:solidFill>
                  <a:srgbClr val="000000"/>
                </a:solidFill>
                <a:effectLst/>
                <a:latin typeface="DM Sans" pitchFamily="2" charset="77"/>
              </a:rPr>
              <a:t> Machnamh a dhéanamh ar an ról agus an tionchar a bhíonn ag tionchairí na meán sóisialta.  </a:t>
            </a:r>
          </a:p>
          <a:p>
            <a:pPr marL="457200" indent="-457200" algn="l" rtl="0" fontAlgn="base">
              <a:buFont typeface="Courier New" panose="02070309020205020404" pitchFamily="49" charset="0"/>
              <a:buChar char="o"/>
            </a:pPr>
            <a:r>
              <a:rPr lang="gd-GB" sz="2800" b="0" i="0" dirty="0">
                <a:solidFill>
                  <a:srgbClr val="000000"/>
                </a:solidFill>
                <a:effectLst/>
                <a:latin typeface="DM Sans" pitchFamily="2" charset="77"/>
              </a:rPr>
              <a:t>Tuiscint a fháil ar an gcaoi a chuireann algartaim cruth ar ár n-eispéireas ar líne.  </a:t>
            </a:r>
          </a:p>
          <a:p>
            <a:pPr marL="457200" indent="-457200" algn="l" rtl="0" fontAlgn="base">
              <a:buFont typeface="Courier New" panose="02070309020205020404" pitchFamily="49" charset="0"/>
              <a:buChar char="o"/>
            </a:pPr>
            <a:r>
              <a:rPr lang="gd-GB" sz="2800" b="0" i="0" dirty="0">
                <a:solidFill>
                  <a:srgbClr val="000000"/>
                </a:solidFill>
                <a:effectLst/>
                <a:latin typeface="DM Sans" pitchFamily="2" charset="77"/>
              </a:rPr>
              <a:t>Straitéisí a fhorbairt chun d’eispéireas ar líne a bhainistiú agus do bhealach a dhéanamh trí na deiseanna agus na dúshláin a bhaineann leis na tionchair chumhachtacha seo. </a:t>
            </a:r>
            <a:endParaRPr lang="en-US" sz="3200" dirty="0">
              <a:solidFill>
                <a:srgbClr val="000001"/>
              </a:solidFill>
              <a:latin typeface="DM Sans"/>
              <a:ea typeface="DM Sans"/>
              <a:cs typeface="DM Sans"/>
              <a:sym typeface="DM Sans"/>
            </a:endParaRPr>
          </a:p>
          <a:p>
            <a:pPr algn="l">
              <a:lnSpc>
                <a:spcPts val="4625"/>
              </a:lnSpc>
            </a:pPr>
            <a:endParaRPr lang="en-US" sz="3200" dirty="0">
              <a:solidFill>
                <a:srgbClr val="000001"/>
              </a:solidFill>
              <a:latin typeface="DM Sans"/>
              <a:ea typeface="DM Sans"/>
              <a:cs typeface="DM Sans"/>
              <a:sym typeface="DM Sans"/>
            </a:endParaRPr>
          </a:p>
        </p:txBody>
      </p:sp>
      <p:sp>
        <p:nvSpPr>
          <p:cNvPr id="7" name="TextBox 3">
            <a:extLst>
              <a:ext uri="{FF2B5EF4-FFF2-40B4-BE49-F238E27FC236}">
                <a16:creationId xmlns:a16="http://schemas.microsoft.com/office/drawing/2014/main" id="{FE2D69FA-D922-99CC-5065-FF07199DABE6}"/>
              </a:ext>
            </a:extLst>
          </p:cNvPr>
          <p:cNvSpPr txBox="1"/>
          <p:nvPr/>
        </p:nvSpPr>
        <p:spPr>
          <a:xfrm>
            <a:off x="4114800" y="509486"/>
            <a:ext cx="13592925" cy="688394"/>
          </a:xfrm>
          <a:prstGeom prst="rect">
            <a:avLst/>
          </a:prstGeom>
        </p:spPr>
        <p:txBody>
          <a:bodyPr lIns="0" tIns="0" rIns="0" bIns="0" rtlCol="0" anchor="t">
            <a:spAutoFit/>
          </a:bodyPr>
          <a:lstStyle/>
          <a:p>
            <a:pPr algn="r">
              <a:lnSpc>
                <a:spcPts val="5050"/>
              </a:lnSpc>
            </a:pPr>
            <a:r>
              <a:rPr lang="gd-GB" sz="5400" b="1" i="0" dirty="0">
                <a:solidFill>
                  <a:srgbClr val="000000"/>
                </a:solidFill>
                <a:effectLst/>
                <a:latin typeface="DM Sans" pitchFamily="2" charset="77"/>
              </a:rPr>
              <a:t>Lá na Sábháilteachta Idirlín 2025</a:t>
            </a:r>
            <a:endParaRPr lang="en-US" sz="5000" b="1" dirty="0">
              <a:solidFill>
                <a:srgbClr val="000001"/>
              </a:solidFill>
              <a:latin typeface="DM Sans" pitchFamily="2" charset="77"/>
              <a:ea typeface="DM Sans Bold"/>
              <a:cs typeface="DM Sans Bold"/>
              <a:sym typeface="DM Sans 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875849"/>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1018982" y="3258943"/>
            <a:ext cx="6425827" cy="6282687"/>
            <a:chOff x="0" y="0"/>
            <a:chExt cx="6328410" cy="6187440"/>
          </a:xfrm>
        </p:grpSpPr>
        <p:sp>
          <p:nvSpPr>
            <p:cNvPr id="4" name="Freeform 4"/>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4"/>
              <a:stretch>
                <a:fillRect t="-33198" b="-33198"/>
              </a:stretch>
            </a:blipFill>
          </p:spPr>
          <p:txBody>
            <a:bodyPr/>
            <a:lstStyle/>
            <a:p>
              <a:endParaRPr lang="en-US"/>
            </a:p>
          </p:txBody>
        </p:sp>
      </p:grpSp>
      <p:sp>
        <p:nvSpPr>
          <p:cNvPr id="5" name="TextBox 5"/>
          <p:cNvSpPr txBox="1"/>
          <p:nvPr/>
        </p:nvSpPr>
        <p:spPr>
          <a:xfrm>
            <a:off x="1028700" y="3833812"/>
            <a:ext cx="9309523" cy="1846659"/>
          </a:xfrm>
          <a:prstGeom prst="rect">
            <a:avLst/>
          </a:prstGeom>
        </p:spPr>
        <p:txBody>
          <a:bodyPr lIns="0" tIns="0" rIns="0" bIns="0" rtlCol="0" anchor="t">
            <a:spAutoFit/>
          </a:bodyPr>
          <a:lstStyle/>
          <a:p>
            <a:pPr algn="l" rtl="0" fontAlgn="base"/>
            <a:r>
              <a:rPr lang="gd-GB" sz="4000" b="1" i="0" dirty="0">
                <a:solidFill>
                  <a:srgbClr val="000000"/>
                </a:solidFill>
                <a:effectLst/>
                <a:latin typeface="DM Sans" pitchFamily="2" charset="77"/>
              </a:rPr>
              <a:t>Déanaimis Ransú smaointe: </a:t>
            </a:r>
          </a:p>
          <a:p>
            <a:pPr algn="l" rtl="0" fontAlgn="base"/>
            <a:r>
              <a:rPr lang="gd-GB" sz="4000" b="0" i="0" dirty="0">
                <a:solidFill>
                  <a:srgbClr val="000000"/>
                </a:solidFill>
                <a:effectLst/>
                <a:latin typeface="DM Sans" pitchFamily="2" charset="77"/>
              </a:rPr>
              <a:t>Cad a thagann isteach i d’intinn nuair a chloiseann tú an focal “tionchaire”? </a:t>
            </a:r>
            <a:endParaRPr lang="en-US" sz="4000" dirty="0">
              <a:solidFill>
                <a:srgbClr val="000001"/>
              </a:solidFill>
              <a:latin typeface="DM Sans" pitchFamily="2" charset="77"/>
              <a:ea typeface="DM Sans"/>
              <a:cs typeface="DM Sans"/>
              <a:sym typeface="DM Sans"/>
            </a:endParaRPr>
          </a:p>
        </p:txBody>
      </p:sp>
      <p:sp>
        <p:nvSpPr>
          <p:cNvPr id="6" name="TextBox 6"/>
          <p:cNvSpPr txBox="1"/>
          <p:nvPr/>
        </p:nvSpPr>
        <p:spPr>
          <a:xfrm>
            <a:off x="7519131" y="904424"/>
            <a:ext cx="9925678" cy="1334148"/>
          </a:xfrm>
          <a:prstGeom prst="rect">
            <a:avLst/>
          </a:prstGeom>
        </p:spPr>
        <p:txBody>
          <a:bodyPr lIns="0" tIns="0" rIns="0" bIns="0" rtlCol="0" anchor="t">
            <a:spAutoFit/>
          </a:bodyPr>
          <a:lstStyle/>
          <a:p>
            <a:pPr algn="r">
              <a:lnSpc>
                <a:spcPts val="5600"/>
              </a:lnSpc>
            </a:pPr>
            <a:r>
              <a:rPr lang="gd-GB" sz="5400" b="1" dirty="0">
                <a:solidFill>
                  <a:srgbClr val="000000"/>
                </a:solidFill>
                <a:latin typeface="DM Sans" pitchFamily="2" charset="77"/>
              </a:rPr>
              <a:t>T</a:t>
            </a:r>
            <a:r>
              <a:rPr lang="gd-GB" sz="5400" b="1" i="0" dirty="0">
                <a:solidFill>
                  <a:srgbClr val="000000"/>
                </a:solidFill>
                <a:effectLst/>
                <a:latin typeface="DM Sans" pitchFamily="2" charset="77"/>
              </a:rPr>
              <a:t>ionchaire</a:t>
            </a:r>
            <a:endParaRPr lang="en-US" sz="5000" b="1" dirty="0">
              <a:solidFill>
                <a:srgbClr val="000001"/>
              </a:solidFill>
              <a:latin typeface="DM Sans" pitchFamily="2" charset="77"/>
              <a:ea typeface="DM Sans Bold"/>
              <a:cs typeface="DM Sans Bold"/>
              <a:sym typeface="DM Sans Bold"/>
            </a:endParaRPr>
          </a:p>
          <a:p>
            <a:pPr algn="ctr">
              <a:lnSpc>
                <a:spcPts val="4480"/>
              </a:lnSpc>
            </a:pPr>
            <a:endParaRPr lang="en-US" sz="5000" b="1" dirty="0">
              <a:solidFill>
                <a:srgbClr val="000001"/>
              </a:solidFill>
              <a:latin typeface="DM Sans Bold"/>
              <a:ea typeface="DM Sans Bold"/>
              <a:cs typeface="DM Sans Bold"/>
              <a:sym typeface="DM Sans 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1018982" y="2413638"/>
            <a:ext cx="6425827" cy="6282687"/>
            <a:chOff x="0" y="0"/>
            <a:chExt cx="6328410" cy="6187440"/>
          </a:xfrm>
        </p:grpSpPr>
        <p:sp>
          <p:nvSpPr>
            <p:cNvPr id="4" name="Freeform 4"/>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4"/>
              <a:stretch>
                <a:fillRect l="-17377" r="-25468"/>
              </a:stretch>
            </a:blipFill>
          </p:spPr>
          <p:txBody>
            <a:bodyPr/>
            <a:lstStyle/>
            <a:p>
              <a:endParaRPr lang="en-US"/>
            </a:p>
          </p:txBody>
        </p:sp>
      </p:grpSp>
      <p:sp>
        <p:nvSpPr>
          <p:cNvPr id="5" name="TextBox 5"/>
          <p:cNvSpPr txBox="1"/>
          <p:nvPr/>
        </p:nvSpPr>
        <p:spPr>
          <a:xfrm>
            <a:off x="685800" y="2574655"/>
            <a:ext cx="9990282" cy="492443"/>
          </a:xfrm>
          <a:prstGeom prst="rect">
            <a:avLst/>
          </a:prstGeom>
        </p:spPr>
        <p:txBody>
          <a:bodyPr lIns="0" tIns="0" rIns="0" bIns="0" rtlCol="0" anchor="t">
            <a:spAutoFit/>
          </a:bodyPr>
          <a:lstStyle/>
          <a:p>
            <a:pPr algn="l" rtl="0" fontAlgn="base"/>
            <a:r>
              <a:rPr lang="gd-GB" sz="3200" b="1" i="0" dirty="0">
                <a:solidFill>
                  <a:srgbClr val="000000"/>
                </a:solidFill>
                <a:effectLst/>
                <a:latin typeface="DM Sans" pitchFamily="2" charset="77"/>
              </a:rPr>
              <a:t>Déanaimis Plé: </a:t>
            </a:r>
            <a:endParaRPr lang="en-US" sz="3300" dirty="0">
              <a:solidFill>
                <a:srgbClr val="000001"/>
              </a:solidFill>
              <a:latin typeface="DM Sans"/>
              <a:ea typeface="DM Sans"/>
              <a:cs typeface="DM Sans"/>
              <a:sym typeface="DM Sans"/>
            </a:endParaRPr>
          </a:p>
        </p:txBody>
      </p:sp>
      <p:sp>
        <p:nvSpPr>
          <p:cNvPr id="6" name="TextBox 6"/>
          <p:cNvSpPr txBox="1"/>
          <p:nvPr/>
        </p:nvSpPr>
        <p:spPr>
          <a:xfrm>
            <a:off x="7307409" y="567693"/>
            <a:ext cx="10137400" cy="1334148"/>
          </a:xfrm>
          <a:prstGeom prst="rect">
            <a:avLst/>
          </a:prstGeom>
        </p:spPr>
        <p:txBody>
          <a:bodyPr lIns="0" tIns="0" rIns="0" bIns="0" rtlCol="0" anchor="t">
            <a:spAutoFit/>
          </a:bodyPr>
          <a:lstStyle/>
          <a:p>
            <a:pPr algn="r">
              <a:lnSpc>
                <a:spcPts val="5600"/>
              </a:lnSpc>
            </a:pPr>
            <a:r>
              <a:rPr lang="gd-GB" sz="5400" b="1" i="0" dirty="0">
                <a:solidFill>
                  <a:srgbClr val="000000"/>
                </a:solidFill>
                <a:effectLst/>
                <a:latin typeface="DM Sans" pitchFamily="2" charset="77"/>
              </a:rPr>
              <a:t>Cé a leanann tú?</a:t>
            </a:r>
            <a:endParaRPr lang="en-US" sz="5000" b="1" dirty="0">
              <a:solidFill>
                <a:srgbClr val="000001"/>
              </a:solidFill>
              <a:latin typeface="DM Sans" pitchFamily="2" charset="77"/>
              <a:ea typeface="DM Sans Bold"/>
              <a:cs typeface="DM Sans Bold"/>
              <a:sym typeface="DM Sans Bold"/>
            </a:endParaRPr>
          </a:p>
          <a:p>
            <a:pPr algn="ctr">
              <a:lnSpc>
                <a:spcPts val="4480"/>
              </a:lnSpc>
            </a:pPr>
            <a:endParaRPr lang="en-US" sz="5000" b="1" dirty="0">
              <a:solidFill>
                <a:srgbClr val="000001"/>
              </a:solidFill>
              <a:latin typeface="DM Sans Bold"/>
              <a:ea typeface="DM Sans Bold"/>
              <a:cs typeface="DM Sans Bold"/>
              <a:sym typeface="DM Sans Bold"/>
            </a:endParaRPr>
          </a:p>
        </p:txBody>
      </p:sp>
      <p:sp>
        <p:nvSpPr>
          <p:cNvPr id="7" name="TextBox 5">
            <a:extLst>
              <a:ext uri="{FF2B5EF4-FFF2-40B4-BE49-F238E27FC236}">
                <a16:creationId xmlns:a16="http://schemas.microsoft.com/office/drawing/2014/main" id="{CDEECBC9-35A5-28FF-31CF-6D29E31D7EA3}"/>
              </a:ext>
            </a:extLst>
          </p:cNvPr>
          <p:cNvSpPr txBox="1"/>
          <p:nvPr/>
        </p:nvSpPr>
        <p:spPr>
          <a:xfrm>
            <a:off x="857250" y="3314700"/>
            <a:ext cx="10344150" cy="6122574"/>
          </a:xfrm>
          <a:prstGeom prst="rect">
            <a:avLst/>
          </a:prstGeom>
        </p:spPr>
        <p:txBody>
          <a:bodyPr wrap="square" lIns="0" tIns="0" rIns="0" bIns="0" rtlCol="0" anchor="t">
            <a:spAutoFit/>
          </a:bodyPr>
          <a:lstStyle/>
          <a:p>
            <a:pPr algn="l" rtl="0" fontAlgn="base">
              <a:buFont typeface="+mj-lt"/>
              <a:buAutoNum type="arabicPeriod"/>
            </a:pPr>
            <a:r>
              <a:rPr lang="gd-GB" sz="3200" b="0" i="0" dirty="0">
                <a:solidFill>
                  <a:srgbClr val="000000"/>
                </a:solidFill>
                <a:effectLst/>
                <a:latin typeface="DM Sans" pitchFamily="2" charset="77"/>
              </a:rPr>
              <a:t> Cé hiad na tionchairí a leanann tú nó a bhfuil eolas agat orthu?  </a:t>
            </a:r>
          </a:p>
          <a:p>
            <a:pPr algn="l" rtl="0" fontAlgn="base">
              <a:buFont typeface="+mj-lt"/>
              <a:buAutoNum type="arabicPeriod"/>
            </a:pPr>
            <a:endParaRPr lang="gd-GB" sz="3200" b="0" i="0" dirty="0">
              <a:solidFill>
                <a:srgbClr val="000000"/>
              </a:solidFill>
              <a:effectLst/>
              <a:latin typeface="DM Sans" pitchFamily="2" charset="77"/>
            </a:endParaRPr>
          </a:p>
          <a:p>
            <a:pPr algn="l" rtl="0" fontAlgn="base">
              <a:buFont typeface="+mj-lt"/>
              <a:buAutoNum type="arabicPeriod" startAt="2"/>
            </a:pPr>
            <a:r>
              <a:rPr lang="gd-GB" sz="3200" b="0" i="0" dirty="0">
                <a:solidFill>
                  <a:srgbClr val="000000"/>
                </a:solidFill>
                <a:effectLst/>
                <a:latin typeface="DM Sans" pitchFamily="2" charset="77"/>
              </a:rPr>
              <a:t> Cén fáth a dtaitníonn siad leat? </a:t>
            </a:r>
          </a:p>
          <a:p>
            <a:pPr algn="l" rtl="0" fontAlgn="base">
              <a:buFont typeface="+mj-lt"/>
              <a:buAutoNum type="arabicPeriod" startAt="2"/>
            </a:pPr>
            <a:endParaRPr lang="gd-GB" sz="3200" b="0" i="0" dirty="0">
              <a:solidFill>
                <a:srgbClr val="000000"/>
              </a:solidFill>
              <a:effectLst/>
              <a:latin typeface="DM Sans" pitchFamily="2" charset="77"/>
            </a:endParaRPr>
          </a:p>
          <a:p>
            <a:pPr algn="l" rtl="0" fontAlgn="base">
              <a:buFont typeface="+mj-lt"/>
              <a:buAutoNum type="arabicPeriod" startAt="3"/>
            </a:pPr>
            <a:r>
              <a:rPr lang="gd-GB" sz="3200" b="0" i="0" dirty="0">
                <a:solidFill>
                  <a:srgbClr val="000000"/>
                </a:solidFill>
                <a:effectLst/>
                <a:latin typeface="DM Sans" pitchFamily="2" charset="77"/>
              </a:rPr>
              <a:t> Céard faoi a labhraíonn siad nó a chuireann siad chun cinn go hiondúil?  </a:t>
            </a:r>
          </a:p>
          <a:p>
            <a:pPr algn="l" rtl="0" fontAlgn="base">
              <a:buFont typeface="+mj-lt"/>
              <a:buAutoNum type="arabicPeriod" startAt="3"/>
            </a:pPr>
            <a:endParaRPr lang="gd-GB" sz="3200" b="0" i="0" dirty="0">
              <a:solidFill>
                <a:srgbClr val="000000"/>
              </a:solidFill>
              <a:effectLst/>
              <a:latin typeface="DM Sans" pitchFamily="2" charset="77"/>
            </a:endParaRPr>
          </a:p>
          <a:p>
            <a:pPr algn="l" rtl="0" fontAlgn="base">
              <a:buFont typeface="+mj-lt"/>
              <a:buAutoNum type="arabicPeriod" startAt="4"/>
            </a:pPr>
            <a:r>
              <a:rPr lang="gd-GB" sz="3200" b="0" i="0" dirty="0">
                <a:solidFill>
                  <a:srgbClr val="000000"/>
                </a:solidFill>
                <a:effectLst/>
                <a:latin typeface="DM Sans" pitchFamily="2" charset="77"/>
              </a:rPr>
              <a:t> Cén fáth a gceapann tú go dtugtar “tionchairí” orthu?  </a:t>
            </a:r>
          </a:p>
          <a:p>
            <a:pPr algn="l">
              <a:lnSpc>
                <a:spcPts val="4750"/>
              </a:lnSpc>
            </a:pPr>
            <a:endParaRPr lang="en-US" sz="3300" dirty="0">
              <a:solidFill>
                <a:srgbClr val="000001"/>
              </a:solidFill>
              <a:latin typeface="DM Sans"/>
              <a:ea typeface="DM Sans"/>
              <a:cs typeface="DM Sans"/>
              <a:sym typeface="DM Sans"/>
            </a:endParaRPr>
          </a:p>
          <a:p>
            <a:pPr algn="l">
              <a:lnSpc>
                <a:spcPts val="4750"/>
              </a:lnSpc>
            </a:pPr>
            <a:endParaRPr lang="en-US" sz="3300" dirty="0">
              <a:solidFill>
                <a:srgbClr val="000001"/>
              </a:solidFill>
              <a:latin typeface="DM Sans"/>
              <a:ea typeface="DM Sans"/>
              <a:cs typeface="DM Sans"/>
              <a:sym typeface="DM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028700" y="2800178"/>
            <a:ext cx="9990282" cy="5540556"/>
          </a:xfrm>
          <a:prstGeom prst="rect">
            <a:avLst/>
          </a:prstGeom>
        </p:spPr>
        <p:txBody>
          <a:bodyPr lIns="0" tIns="0" rIns="0" bIns="0" rtlCol="0" anchor="t">
            <a:spAutoFit/>
          </a:bodyPr>
          <a:lstStyle/>
          <a:p>
            <a:pPr algn="l">
              <a:lnSpc>
                <a:spcPts val="4000"/>
              </a:lnSpc>
            </a:pPr>
            <a:endParaRPr lang="en-US" sz="3600" b="1" dirty="0">
              <a:solidFill>
                <a:srgbClr val="000001"/>
              </a:solidFill>
              <a:latin typeface="DM Sans" pitchFamily="2" charset="77"/>
              <a:ea typeface="DM Sans Bold"/>
              <a:cs typeface="DM Sans Bold"/>
              <a:sym typeface="DM Sans Bold"/>
            </a:endParaRPr>
          </a:p>
          <a:p>
            <a:pPr algn="l" rtl="0" fontAlgn="base"/>
            <a:r>
              <a:rPr lang="gd-GB" sz="3600" b="1" i="0" dirty="0">
                <a:solidFill>
                  <a:srgbClr val="000000"/>
                </a:solidFill>
                <a:effectLst/>
                <a:latin typeface="DM Sans" pitchFamily="2" charset="77"/>
              </a:rPr>
              <a:t>Déanaimis Sainmhíniú: </a:t>
            </a:r>
          </a:p>
          <a:p>
            <a:pPr algn="l" rtl="0" fontAlgn="base"/>
            <a:r>
              <a:rPr lang="gd-GB" sz="3600" b="0" i="0" dirty="0">
                <a:solidFill>
                  <a:srgbClr val="000000"/>
                </a:solidFill>
                <a:effectLst/>
                <a:latin typeface="DM Sans" pitchFamily="2" charset="77"/>
              </a:rPr>
              <a:t>Is é is tionchaire ná duine a bhfuil go leor leantóirí ar na meáin shóisialta acu agus ar féidir leo cruth a chur ar threochtaí, tuairimí, nó iompair. D’fhéadfadh suim a bheith acu i gcluichíocht, smideadh, nuacht, spórt, aclaíocht, faisean, etc.  </a:t>
            </a:r>
          </a:p>
          <a:p>
            <a:pPr algn="l">
              <a:lnSpc>
                <a:spcPts val="4625"/>
              </a:lnSpc>
            </a:pPr>
            <a:endParaRPr lang="en-US" sz="3600" dirty="0">
              <a:solidFill>
                <a:srgbClr val="000001"/>
              </a:solidFill>
              <a:latin typeface="DM Sans" pitchFamily="2" charset="77"/>
              <a:ea typeface="DM Sans"/>
              <a:cs typeface="DM Sans"/>
              <a:sym typeface="DM Sans"/>
            </a:endParaRPr>
          </a:p>
          <a:p>
            <a:pPr algn="l">
              <a:lnSpc>
                <a:spcPts val="4625"/>
              </a:lnSpc>
            </a:pPr>
            <a:endParaRPr lang="en-US" sz="3200" dirty="0">
              <a:solidFill>
                <a:srgbClr val="000001"/>
              </a:solidFill>
              <a:latin typeface="DM Sans"/>
              <a:ea typeface="DM Sans"/>
              <a:cs typeface="DM Sans"/>
              <a:sym typeface="DM Sans"/>
            </a:endParaRPr>
          </a:p>
        </p:txBody>
      </p:sp>
      <p:sp>
        <p:nvSpPr>
          <p:cNvPr id="4" name="TextBox 4"/>
          <p:cNvSpPr txBox="1"/>
          <p:nvPr/>
        </p:nvSpPr>
        <p:spPr>
          <a:xfrm>
            <a:off x="7307409" y="567693"/>
            <a:ext cx="10137400" cy="732958"/>
          </a:xfrm>
          <a:prstGeom prst="rect">
            <a:avLst/>
          </a:prstGeom>
        </p:spPr>
        <p:txBody>
          <a:bodyPr lIns="0" tIns="0" rIns="0" bIns="0" rtlCol="0" anchor="t">
            <a:spAutoFit/>
          </a:bodyPr>
          <a:lstStyle/>
          <a:p>
            <a:pPr algn="r">
              <a:lnSpc>
                <a:spcPts val="5600"/>
              </a:lnSpc>
            </a:pPr>
            <a:r>
              <a:rPr lang="gd-GB" sz="5400" b="1" i="0" dirty="0">
                <a:solidFill>
                  <a:srgbClr val="000000"/>
                </a:solidFill>
                <a:effectLst/>
                <a:latin typeface="DM Sans" pitchFamily="2" charset="77"/>
              </a:rPr>
              <a:t>Cad is Tionchaire ann?</a:t>
            </a:r>
            <a:endParaRPr lang="en-US" sz="5000" b="1" dirty="0">
              <a:solidFill>
                <a:srgbClr val="000001"/>
              </a:solidFill>
              <a:latin typeface="DM Sans" pitchFamily="2" charset="77"/>
              <a:ea typeface="DM Sans Bold"/>
              <a:cs typeface="DM Sans Bold"/>
              <a:sym typeface="DM Sans Bold"/>
            </a:endParaRPr>
          </a:p>
        </p:txBody>
      </p:sp>
      <p:grpSp>
        <p:nvGrpSpPr>
          <p:cNvPr id="5" name="Group 5"/>
          <p:cNvGrpSpPr/>
          <p:nvPr/>
        </p:nvGrpSpPr>
        <p:grpSpPr>
          <a:xfrm>
            <a:off x="11018982" y="2413638"/>
            <a:ext cx="6425827" cy="6282687"/>
            <a:chOff x="0" y="0"/>
            <a:chExt cx="6328410" cy="6187440"/>
          </a:xfrm>
        </p:grpSpPr>
        <p:sp>
          <p:nvSpPr>
            <p:cNvPr id="6" name="Freeform 6"/>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4"/>
              <a:stretch>
                <a:fillRect l="-17377" r="-25468"/>
              </a:stretch>
            </a:blipFill>
          </p:spPr>
          <p:txBody>
            <a:bodyPr/>
            <a:lstStyle/>
            <a:p>
              <a:endParaRPr lang="en-US"/>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028700" y="2933700"/>
            <a:ext cx="9716243" cy="492443"/>
          </a:xfrm>
          <a:prstGeom prst="rect">
            <a:avLst/>
          </a:prstGeom>
        </p:spPr>
        <p:txBody>
          <a:bodyPr lIns="0" tIns="0" rIns="0" bIns="0" rtlCol="0" anchor="t">
            <a:spAutoFit/>
          </a:bodyPr>
          <a:lstStyle/>
          <a:p>
            <a:pPr algn="l" rtl="0" fontAlgn="base"/>
            <a:r>
              <a:rPr lang="gd-GB" sz="3200" b="1" i="0" dirty="0">
                <a:solidFill>
                  <a:srgbClr val="000000"/>
                </a:solidFill>
                <a:effectLst/>
                <a:latin typeface="DM Sans" pitchFamily="2" charset="77"/>
              </a:rPr>
              <a:t>Déanaimis Machnamh: </a:t>
            </a:r>
            <a:endParaRPr lang="en-US" sz="3200" dirty="0">
              <a:solidFill>
                <a:srgbClr val="000001"/>
              </a:solidFill>
              <a:latin typeface="DM Sans"/>
              <a:ea typeface="DM Sans"/>
              <a:cs typeface="DM Sans"/>
              <a:sym typeface="DM Sans"/>
            </a:endParaRPr>
          </a:p>
        </p:txBody>
      </p:sp>
      <p:sp>
        <p:nvSpPr>
          <p:cNvPr id="4" name="TextBox 4"/>
          <p:cNvSpPr txBox="1"/>
          <p:nvPr/>
        </p:nvSpPr>
        <p:spPr>
          <a:xfrm>
            <a:off x="7316934" y="567693"/>
            <a:ext cx="10137400" cy="1403333"/>
          </a:xfrm>
          <a:prstGeom prst="rect">
            <a:avLst/>
          </a:prstGeom>
        </p:spPr>
        <p:txBody>
          <a:bodyPr lIns="0" tIns="0" rIns="0" bIns="0" rtlCol="0" anchor="t">
            <a:spAutoFit/>
          </a:bodyPr>
          <a:lstStyle/>
          <a:p>
            <a:pPr algn="r">
              <a:lnSpc>
                <a:spcPts val="5600"/>
              </a:lnSpc>
            </a:pPr>
            <a:r>
              <a:rPr lang="gd-GB" sz="6600" b="1" i="0" dirty="0">
                <a:solidFill>
                  <a:srgbClr val="000000"/>
                </a:solidFill>
                <a:effectLst/>
                <a:latin typeface="DM Sans" pitchFamily="2" charset="77"/>
              </a:rPr>
              <a:t>Faoi Thionchar? </a:t>
            </a:r>
          </a:p>
          <a:p>
            <a:pPr algn="r">
              <a:lnSpc>
                <a:spcPts val="5600"/>
              </a:lnSpc>
            </a:pPr>
            <a:r>
              <a:rPr lang="gd-GB" sz="4000" b="1" i="0" dirty="0">
                <a:solidFill>
                  <a:srgbClr val="00B0F0"/>
                </a:solidFill>
                <a:effectLst/>
                <a:latin typeface="DM Sans" pitchFamily="2" charset="77"/>
              </a:rPr>
              <a:t>Aontaigh/Easaontaigh  </a:t>
            </a:r>
            <a:endParaRPr lang="en-US" sz="8800" b="1" dirty="0">
              <a:solidFill>
                <a:srgbClr val="00B0F0"/>
              </a:solidFill>
              <a:latin typeface="DM Sans" pitchFamily="2" charset="77"/>
              <a:ea typeface="DM Sans Bold"/>
              <a:cs typeface="DM Sans Bold"/>
              <a:sym typeface="DM Sans Bold"/>
            </a:endParaRPr>
          </a:p>
        </p:txBody>
      </p:sp>
      <p:grpSp>
        <p:nvGrpSpPr>
          <p:cNvPr id="5" name="Group 5"/>
          <p:cNvGrpSpPr/>
          <p:nvPr/>
        </p:nvGrpSpPr>
        <p:grpSpPr>
          <a:xfrm>
            <a:off x="11775252" y="2404246"/>
            <a:ext cx="5996848" cy="6193812"/>
            <a:chOff x="0" y="0"/>
            <a:chExt cx="6148070" cy="6350000"/>
          </a:xfrm>
        </p:grpSpPr>
        <p:sp>
          <p:nvSpPr>
            <p:cNvPr id="6" name="Freeform 6"/>
            <p:cNvSpPr/>
            <p:nvPr/>
          </p:nvSpPr>
          <p:spPr>
            <a:xfrm>
              <a:off x="-118110" y="-12700"/>
              <a:ext cx="6300470" cy="6418580"/>
            </a:xfrm>
            <a:custGeom>
              <a:avLst/>
              <a:gdLst/>
              <a:ahLst/>
              <a:cxnLst/>
              <a:rect l="l" t="t" r="r" b="b"/>
              <a:pathLst>
                <a:path w="6300470" h="6418580">
                  <a:moveTo>
                    <a:pt x="1379220" y="12700"/>
                  </a:moveTo>
                  <a:cubicBezTo>
                    <a:pt x="1699260" y="0"/>
                    <a:pt x="2311400" y="720090"/>
                    <a:pt x="2921000" y="1793240"/>
                  </a:cubicBezTo>
                  <a:cubicBezTo>
                    <a:pt x="2966720" y="1583690"/>
                    <a:pt x="3030220" y="1408430"/>
                    <a:pt x="3107690" y="1273810"/>
                  </a:cubicBezTo>
                  <a:cubicBezTo>
                    <a:pt x="3139440" y="1182370"/>
                    <a:pt x="3195320" y="1102360"/>
                    <a:pt x="3271520" y="1042670"/>
                  </a:cubicBezTo>
                  <a:cubicBezTo>
                    <a:pt x="3547110" y="830580"/>
                    <a:pt x="4030980" y="961390"/>
                    <a:pt x="4513580" y="1330960"/>
                  </a:cubicBezTo>
                  <a:cubicBezTo>
                    <a:pt x="4654550" y="760730"/>
                    <a:pt x="4939030" y="370840"/>
                    <a:pt x="5278120" y="359410"/>
                  </a:cubicBezTo>
                  <a:cubicBezTo>
                    <a:pt x="5787390" y="341630"/>
                    <a:pt x="6229350" y="1178560"/>
                    <a:pt x="6264910" y="2226310"/>
                  </a:cubicBezTo>
                  <a:cubicBezTo>
                    <a:pt x="6300470" y="3274060"/>
                    <a:pt x="5916930" y="4138930"/>
                    <a:pt x="5407660" y="4155440"/>
                  </a:cubicBezTo>
                  <a:cubicBezTo>
                    <a:pt x="5382260" y="4156710"/>
                    <a:pt x="5356860" y="4155440"/>
                    <a:pt x="5332730" y="4151630"/>
                  </a:cubicBezTo>
                  <a:cubicBezTo>
                    <a:pt x="5171440" y="4169410"/>
                    <a:pt x="4980940" y="4126230"/>
                    <a:pt x="4779010" y="4033520"/>
                  </a:cubicBezTo>
                  <a:cubicBezTo>
                    <a:pt x="4833620" y="5163820"/>
                    <a:pt x="4585970" y="6042660"/>
                    <a:pt x="4156710" y="6101080"/>
                  </a:cubicBezTo>
                  <a:cubicBezTo>
                    <a:pt x="4141470" y="6103620"/>
                    <a:pt x="4124960" y="6104890"/>
                    <a:pt x="4108450" y="6103620"/>
                  </a:cubicBezTo>
                  <a:cubicBezTo>
                    <a:pt x="4102100" y="6103620"/>
                    <a:pt x="4097020" y="6103620"/>
                    <a:pt x="4090670" y="6103620"/>
                  </a:cubicBezTo>
                  <a:cubicBezTo>
                    <a:pt x="3966210" y="6097270"/>
                    <a:pt x="3839210" y="6022340"/>
                    <a:pt x="3716020" y="5892800"/>
                  </a:cubicBezTo>
                  <a:cubicBezTo>
                    <a:pt x="3503930" y="5703570"/>
                    <a:pt x="3255010" y="5397500"/>
                    <a:pt x="2992120" y="5005070"/>
                  </a:cubicBezTo>
                  <a:cubicBezTo>
                    <a:pt x="2983230" y="5568950"/>
                    <a:pt x="2879090" y="5938520"/>
                    <a:pt x="2682240" y="5984240"/>
                  </a:cubicBezTo>
                  <a:cubicBezTo>
                    <a:pt x="2663190" y="5988050"/>
                    <a:pt x="2644140" y="5989320"/>
                    <a:pt x="2626360" y="5988050"/>
                  </a:cubicBezTo>
                  <a:cubicBezTo>
                    <a:pt x="2410460" y="6003290"/>
                    <a:pt x="2094230" y="5730240"/>
                    <a:pt x="1758950" y="5270500"/>
                  </a:cubicBezTo>
                  <a:cubicBezTo>
                    <a:pt x="1714500" y="5904230"/>
                    <a:pt x="1565910" y="6327140"/>
                    <a:pt x="1336040" y="6360160"/>
                  </a:cubicBezTo>
                  <a:cubicBezTo>
                    <a:pt x="933450" y="6418580"/>
                    <a:pt x="431800" y="5261610"/>
                    <a:pt x="215900" y="3778250"/>
                  </a:cubicBezTo>
                  <a:cubicBezTo>
                    <a:pt x="0" y="2294890"/>
                    <a:pt x="153670" y="1043940"/>
                    <a:pt x="556260" y="985520"/>
                  </a:cubicBezTo>
                  <a:cubicBezTo>
                    <a:pt x="567690" y="984250"/>
                    <a:pt x="577850" y="982980"/>
                    <a:pt x="589280" y="982980"/>
                  </a:cubicBezTo>
                  <a:cubicBezTo>
                    <a:pt x="708660" y="981710"/>
                    <a:pt x="857250" y="1062990"/>
                    <a:pt x="1021080" y="1214120"/>
                  </a:cubicBezTo>
                  <a:cubicBezTo>
                    <a:pt x="1004570" y="529590"/>
                    <a:pt x="1108710" y="67310"/>
                    <a:pt x="1329690" y="17780"/>
                  </a:cubicBezTo>
                  <a:cubicBezTo>
                    <a:pt x="1346200" y="13970"/>
                    <a:pt x="1362710" y="11430"/>
                    <a:pt x="1379220" y="12700"/>
                  </a:cubicBezTo>
                  <a:close/>
                </a:path>
              </a:pathLst>
            </a:custGeom>
            <a:blipFill>
              <a:blip r:embed="rId4"/>
              <a:stretch>
                <a:fillRect l="-27448" r="-27448"/>
              </a:stretch>
            </a:blipFill>
          </p:spPr>
          <p:txBody>
            <a:bodyPr/>
            <a:lstStyle/>
            <a:p>
              <a:endParaRPr lang="en-US"/>
            </a:p>
          </p:txBody>
        </p:sp>
      </p:grpSp>
      <p:sp>
        <p:nvSpPr>
          <p:cNvPr id="7" name="TextBox 3">
            <a:extLst>
              <a:ext uri="{FF2B5EF4-FFF2-40B4-BE49-F238E27FC236}">
                <a16:creationId xmlns:a16="http://schemas.microsoft.com/office/drawing/2014/main" id="{F72C3DB7-5148-1504-4428-713E18DBDB35}"/>
              </a:ext>
            </a:extLst>
          </p:cNvPr>
          <p:cNvSpPr txBox="1"/>
          <p:nvPr/>
        </p:nvSpPr>
        <p:spPr>
          <a:xfrm>
            <a:off x="1295400" y="3660827"/>
            <a:ext cx="9716243" cy="6115072"/>
          </a:xfrm>
          <a:prstGeom prst="rect">
            <a:avLst/>
          </a:prstGeom>
        </p:spPr>
        <p:txBody>
          <a:bodyPr lIns="0" tIns="0" rIns="0" bIns="0" rtlCol="0" anchor="t">
            <a:spAutoFit/>
          </a:bodyPr>
          <a:lstStyle/>
          <a:p>
            <a:pPr algn="l" rtl="0" fontAlgn="base">
              <a:buFont typeface="Arial" panose="020B0604020202020204" pitchFamily="34" charset="0"/>
              <a:buChar char="•"/>
            </a:pPr>
            <a:r>
              <a:rPr lang="gd-GB" sz="3200" b="0" i="0" dirty="0">
                <a:solidFill>
                  <a:srgbClr val="000000"/>
                </a:solidFill>
                <a:effectLst/>
                <a:latin typeface="DM Sans" pitchFamily="2" charset="77"/>
              </a:rPr>
              <a:t>Tá muinín agam as tuairimí tionchairí maidir le táirge níos mó ná fógraí ó chuideachtaí.  </a:t>
            </a:r>
          </a:p>
          <a:p>
            <a:pPr algn="l" rtl="0" fontAlgn="base"/>
            <a:r>
              <a:rPr lang="gd-GB" sz="3200" b="0" i="0" dirty="0">
                <a:solidFill>
                  <a:srgbClr val="000000"/>
                </a:solidFill>
                <a:effectLst/>
                <a:latin typeface="DM Sans" pitchFamily="2" charset="77"/>
              </a:rPr>
              <a:t> </a:t>
            </a:r>
          </a:p>
          <a:p>
            <a:pPr algn="l" rtl="0" fontAlgn="base">
              <a:buFont typeface="Arial" panose="020B0604020202020204" pitchFamily="34" charset="0"/>
              <a:buChar char="•"/>
            </a:pPr>
            <a:r>
              <a:rPr lang="gd-GB" sz="3200" b="0" i="0" dirty="0">
                <a:solidFill>
                  <a:srgbClr val="000000"/>
                </a:solidFill>
                <a:effectLst/>
                <a:latin typeface="DM Sans" pitchFamily="2" charset="77"/>
              </a:rPr>
              <a:t>Leanaim tionchairí mar gheall go bhfuil sé éasca agam dáimh a bheith agam leo. </a:t>
            </a:r>
          </a:p>
          <a:p>
            <a:pPr algn="l" rtl="0" fontAlgn="base"/>
            <a:endParaRPr lang="gd-GB" sz="3200" b="0" i="0" dirty="0">
              <a:solidFill>
                <a:srgbClr val="000000"/>
              </a:solidFill>
              <a:effectLst/>
              <a:latin typeface="DM Sans" pitchFamily="2" charset="77"/>
            </a:endParaRPr>
          </a:p>
          <a:p>
            <a:pPr algn="l" rtl="0" fontAlgn="base">
              <a:buFont typeface="Arial" panose="020B0604020202020204" pitchFamily="34" charset="0"/>
              <a:buChar char="•"/>
            </a:pPr>
            <a:r>
              <a:rPr lang="gd-GB" sz="3200" b="0" i="0" dirty="0">
                <a:solidFill>
                  <a:srgbClr val="000000"/>
                </a:solidFill>
                <a:effectLst/>
                <a:latin typeface="DM Sans" pitchFamily="2" charset="77"/>
              </a:rPr>
              <a:t>Nuair a fheicim tionchairí le saol foirfe, cuireann sé brú orm bheith cosúil leo.  </a:t>
            </a:r>
          </a:p>
          <a:p>
            <a:pPr algn="l">
              <a:lnSpc>
                <a:spcPts val="4000"/>
              </a:lnSpc>
            </a:pPr>
            <a:endParaRPr lang="en-US" sz="3200" dirty="0">
              <a:solidFill>
                <a:srgbClr val="000001"/>
              </a:solidFill>
              <a:latin typeface="DM Sans"/>
              <a:ea typeface="DM Sans"/>
              <a:cs typeface="DM Sans"/>
              <a:sym typeface="DM Sans"/>
            </a:endParaRPr>
          </a:p>
          <a:p>
            <a:pPr algn="l">
              <a:lnSpc>
                <a:spcPts val="4000"/>
              </a:lnSpc>
            </a:pPr>
            <a:endParaRPr lang="en-US" sz="3200" dirty="0">
              <a:solidFill>
                <a:srgbClr val="000001"/>
              </a:solidFill>
              <a:latin typeface="DM Sans"/>
              <a:ea typeface="DM Sans"/>
              <a:cs typeface="DM Sans"/>
              <a:sym typeface="DM Sans"/>
            </a:endParaRPr>
          </a:p>
          <a:p>
            <a:pPr algn="l">
              <a:lnSpc>
                <a:spcPts val="4625"/>
              </a:lnSpc>
            </a:pPr>
            <a:endParaRPr lang="en-US" sz="3200" dirty="0">
              <a:solidFill>
                <a:srgbClr val="000001"/>
              </a:solidFill>
              <a:latin typeface="DM Sans"/>
              <a:ea typeface="DM Sans"/>
              <a:cs typeface="DM Sans"/>
              <a:sym typeface="DM Sans"/>
            </a:endParaRPr>
          </a:p>
          <a:p>
            <a:pPr algn="l">
              <a:lnSpc>
                <a:spcPts val="4625"/>
              </a:lnSpc>
            </a:pPr>
            <a:endParaRPr lang="en-US" sz="3200" dirty="0">
              <a:solidFill>
                <a:srgbClr val="000001"/>
              </a:solidFill>
              <a:latin typeface="DM Sans"/>
              <a:ea typeface="DM Sans"/>
              <a:cs typeface="DM Sans"/>
              <a:sym typeface="DM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135232" y="2031683"/>
            <a:ext cx="9990282" cy="8084842"/>
          </a:xfrm>
          <a:prstGeom prst="rect">
            <a:avLst/>
          </a:prstGeom>
        </p:spPr>
        <p:txBody>
          <a:bodyPr lIns="0" tIns="0" rIns="0" bIns="0" rtlCol="0" anchor="t">
            <a:spAutoFit/>
          </a:bodyPr>
          <a:lstStyle/>
          <a:p>
            <a:pPr algn="l" rtl="0" fontAlgn="base"/>
            <a:r>
              <a:rPr lang="gd-GB" sz="2800" b="1" i="0" dirty="0">
                <a:solidFill>
                  <a:srgbClr val="000000"/>
                </a:solidFill>
                <a:effectLst/>
                <a:latin typeface="DM Sans" pitchFamily="2" charset="77"/>
              </a:rPr>
              <a:t>Scrúdaímis</a:t>
            </a:r>
            <a:r>
              <a:rPr lang="gd-GB" sz="2800" b="0" i="0" dirty="0">
                <a:solidFill>
                  <a:srgbClr val="000000"/>
                </a:solidFill>
                <a:effectLst/>
                <a:latin typeface="DM Sans" pitchFamily="2" charset="77"/>
              </a:rPr>
              <a:t>: </a:t>
            </a:r>
            <a:endParaRPr lang="gd-GB" sz="4400" b="0" i="0" dirty="0">
              <a:solidFill>
                <a:srgbClr val="000000"/>
              </a:solidFill>
              <a:effectLst/>
              <a:latin typeface="DM Sans" pitchFamily="2" charset="77"/>
            </a:endParaRPr>
          </a:p>
          <a:p>
            <a:pPr algn="l" rtl="0" fontAlgn="base"/>
            <a:r>
              <a:rPr lang="gd-GB" sz="2800" b="0" i="0" dirty="0">
                <a:solidFill>
                  <a:srgbClr val="000000"/>
                </a:solidFill>
                <a:effectLst/>
                <a:latin typeface="DM Sans" pitchFamily="2" charset="77"/>
              </a:rPr>
              <a:t>Cad é an difríocht idir an dá phostáil seo? </a:t>
            </a:r>
            <a:endParaRPr lang="gd-GB" sz="4400" b="0" i="0" dirty="0">
              <a:solidFill>
                <a:srgbClr val="000000"/>
              </a:solidFill>
              <a:effectLst/>
              <a:latin typeface="DM Sans" pitchFamily="2" charset="77"/>
            </a:endParaRPr>
          </a:p>
          <a:p>
            <a:pPr algn="just" rtl="0" fontAlgn="base"/>
            <a:r>
              <a:rPr lang="gd-GB" sz="3200" b="0" i="0" dirty="0">
                <a:solidFill>
                  <a:srgbClr val="000000"/>
                </a:solidFill>
                <a:effectLst/>
                <a:latin typeface="Arial" panose="020B0604020202020204" pitchFamily="34" charset="0"/>
              </a:rPr>
              <a:t> </a:t>
            </a:r>
            <a:endParaRPr lang="gd-GB" sz="4400" b="0" i="0" dirty="0">
              <a:solidFill>
                <a:srgbClr val="000000"/>
              </a:solidFill>
              <a:effectLst/>
              <a:latin typeface="Segoe UI" panose="020B0502040204020203" pitchFamily="34" charset="0"/>
            </a:endParaRPr>
          </a:p>
          <a:p>
            <a:pPr algn="l">
              <a:lnSpc>
                <a:spcPts val="4000"/>
              </a:lnSpc>
            </a:pPr>
            <a:endParaRPr lang="en-US" sz="3200" dirty="0">
              <a:solidFill>
                <a:srgbClr val="000001"/>
              </a:solidFill>
              <a:latin typeface="DM Sans"/>
              <a:ea typeface="DM Sans"/>
              <a:cs typeface="DM Sans"/>
              <a:sym typeface="DM Sans"/>
            </a:endParaRPr>
          </a:p>
          <a:p>
            <a:pPr algn="l">
              <a:lnSpc>
                <a:spcPts val="4000"/>
              </a:lnSpc>
            </a:pPr>
            <a:endParaRPr lang="en-US" sz="3200" dirty="0">
              <a:solidFill>
                <a:srgbClr val="000001"/>
              </a:solidFill>
              <a:latin typeface="DM Sans"/>
              <a:ea typeface="DM Sans"/>
              <a:cs typeface="DM Sans"/>
              <a:sym typeface="DM Sans"/>
            </a:endParaRPr>
          </a:p>
          <a:p>
            <a:pPr algn="l">
              <a:lnSpc>
                <a:spcPts val="4000"/>
              </a:lnSpc>
            </a:pPr>
            <a:endParaRPr lang="en-US" sz="3200" dirty="0">
              <a:solidFill>
                <a:srgbClr val="000001"/>
              </a:solidFill>
              <a:latin typeface="DM Sans"/>
              <a:ea typeface="DM Sans"/>
              <a:cs typeface="DM Sans"/>
              <a:sym typeface="DM Sans"/>
            </a:endParaRPr>
          </a:p>
          <a:p>
            <a:pPr algn="l">
              <a:lnSpc>
                <a:spcPts val="4000"/>
              </a:lnSpc>
            </a:pPr>
            <a:endParaRPr lang="en-US" sz="3200" dirty="0">
              <a:solidFill>
                <a:srgbClr val="000001"/>
              </a:solidFill>
              <a:latin typeface="DM Sans"/>
              <a:ea typeface="DM Sans"/>
              <a:cs typeface="DM Sans"/>
              <a:sym typeface="DM Sans"/>
            </a:endParaRPr>
          </a:p>
          <a:p>
            <a:pPr algn="l">
              <a:lnSpc>
                <a:spcPts val="4000"/>
              </a:lnSpc>
            </a:pPr>
            <a:endParaRPr lang="en-US" sz="3200" dirty="0">
              <a:solidFill>
                <a:srgbClr val="000001"/>
              </a:solidFill>
              <a:latin typeface="DM Sans"/>
              <a:ea typeface="DM Sans"/>
              <a:cs typeface="DM Sans"/>
              <a:sym typeface="DM Sans"/>
            </a:endParaRPr>
          </a:p>
          <a:p>
            <a:pPr algn="l">
              <a:lnSpc>
                <a:spcPts val="4000"/>
              </a:lnSpc>
            </a:pPr>
            <a:endParaRPr lang="en-US" sz="3200" dirty="0">
              <a:solidFill>
                <a:srgbClr val="000001"/>
              </a:solidFill>
              <a:latin typeface="DM Sans"/>
              <a:ea typeface="DM Sans"/>
              <a:cs typeface="DM Sans"/>
              <a:sym typeface="DM Sans"/>
            </a:endParaRPr>
          </a:p>
          <a:p>
            <a:pPr algn="l">
              <a:lnSpc>
                <a:spcPts val="4000"/>
              </a:lnSpc>
            </a:pPr>
            <a:endParaRPr lang="en-US" sz="3200" dirty="0">
              <a:solidFill>
                <a:srgbClr val="000001"/>
              </a:solidFill>
              <a:latin typeface="DM Sans"/>
              <a:ea typeface="DM Sans"/>
              <a:cs typeface="DM Sans"/>
              <a:sym typeface="DM Sans"/>
            </a:endParaRPr>
          </a:p>
          <a:p>
            <a:pPr algn="l">
              <a:lnSpc>
                <a:spcPts val="4000"/>
              </a:lnSpc>
            </a:pPr>
            <a:endParaRPr lang="en-US" sz="3200" dirty="0">
              <a:solidFill>
                <a:srgbClr val="000001"/>
              </a:solidFill>
              <a:latin typeface="DM Sans"/>
              <a:ea typeface="DM Sans"/>
              <a:cs typeface="DM Sans"/>
              <a:sym typeface="DM Sans"/>
            </a:endParaRPr>
          </a:p>
          <a:p>
            <a:pPr algn="l">
              <a:lnSpc>
                <a:spcPts val="4000"/>
              </a:lnSpc>
            </a:pPr>
            <a:endParaRPr lang="en-US" sz="3200" dirty="0">
              <a:solidFill>
                <a:srgbClr val="000001"/>
              </a:solidFill>
              <a:latin typeface="DM Sans"/>
              <a:ea typeface="DM Sans"/>
              <a:cs typeface="DM Sans"/>
              <a:sym typeface="DM Sans"/>
            </a:endParaRPr>
          </a:p>
          <a:p>
            <a:pPr algn="l">
              <a:lnSpc>
                <a:spcPts val="4000"/>
              </a:lnSpc>
            </a:pPr>
            <a:endParaRPr lang="en-US" sz="3200" dirty="0">
              <a:solidFill>
                <a:srgbClr val="000001"/>
              </a:solidFill>
              <a:latin typeface="DM Sans"/>
              <a:ea typeface="DM Sans"/>
              <a:cs typeface="DM Sans"/>
              <a:sym typeface="DM Sans"/>
            </a:endParaRPr>
          </a:p>
          <a:p>
            <a:pPr algn="l">
              <a:lnSpc>
                <a:spcPts val="4000"/>
              </a:lnSpc>
            </a:pPr>
            <a:endParaRPr lang="en-US" sz="3200" dirty="0">
              <a:solidFill>
                <a:srgbClr val="000001"/>
              </a:solidFill>
              <a:latin typeface="DM Sans"/>
              <a:ea typeface="DM Sans"/>
              <a:cs typeface="DM Sans"/>
              <a:sym typeface="DM Sans"/>
            </a:endParaRPr>
          </a:p>
          <a:p>
            <a:pPr algn="l">
              <a:lnSpc>
                <a:spcPts val="4625"/>
              </a:lnSpc>
            </a:pPr>
            <a:endParaRPr lang="en-US" sz="3200" dirty="0">
              <a:solidFill>
                <a:srgbClr val="000001"/>
              </a:solidFill>
              <a:latin typeface="DM Sans"/>
              <a:ea typeface="DM Sans"/>
              <a:cs typeface="DM Sans"/>
              <a:sym typeface="DM Sans"/>
            </a:endParaRPr>
          </a:p>
          <a:p>
            <a:pPr algn="l">
              <a:lnSpc>
                <a:spcPts val="4625"/>
              </a:lnSpc>
            </a:pPr>
            <a:endParaRPr lang="en-US" sz="3200" dirty="0">
              <a:solidFill>
                <a:srgbClr val="000001"/>
              </a:solidFill>
              <a:latin typeface="DM Sans"/>
              <a:ea typeface="DM Sans"/>
              <a:cs typeface="DM Sans"/>
              <a:sym typeface="DM Sans"/>
            </a:endParaRPr>
          </a:p>
        </p:txBody>
      </p:sp>
      <p:sp>
        <p:nvSpPr>
          <p:cNvPr id="10" name="TextBox 10"/>
          <p:cNvSpPr txBox="1"/>
          <p:nvPr/>
        </p:nvSpPr>
        <p:spPr>
          <a:xfrm>
            <a:off x="3406698" y="567693"/>
            <a:ext cx="14038111" cy="1388650"/>
          </a:xfrm>
          <a:prstGeom prst="rect">
            <a:avLst/>
          </a:prstGeom>
        </p:spPr>
        <p:txBody>
          <a:bodyPr wrap="square" lIns="0" tIns="0" rIns="0" bIns="0" rtlCol="0" anchor="t">
            <a:spAutoFit/>
          </a:bodyPr>
          <a:lstStyle/>
          <a:p>
            <a:pPr algn="r">
              <a:lnSpc>
                <a:spcPts val="5600"/>
              </a:lnSpc>
            </a:pPr>
            <a:r>
              <a:rPr lang="gd-GB" sz="5400" b="1" i="0" dirty="0">
                <a:solidFill>
                  <a:srgbClr val="000000"/>
                </a:solidFill>
                <a:effectLst/>
                <a:latin typeface="WordVisi_MSFontService"/>
              </a:rPr>
              <a:t>Cén fáth a gcruthaíonn tionchairí ábhar?</a:t>
            </a:r>
            <a:r>
              <a:rPr lang="gd-GB" sz="1800" b="1" i="0" dirty="0">
                <a:solidFill>
                  <a:srgbClr val="000000"/>
                </a:solidFill>
                <a:effectLst/>
                <a:latin typeface="Calibri" panose="020F0502020204030204" pitchFamily="34" charset="0"/>
              </a:rPr>
              <a:t> </a:t>
            </a:r>
          </a:p>
          <a:p>
            <a:pPr algn="r">
              <a:lnSpc>
                <a:spcPts val="5600"/>
              </a:lnSpc>
            </a:pPr>
            <a:r>
              <a:rPr lang="gd-GB" sz="3600" b="1" i="0" dirty="0">
                <a:solidFill>
                  <a:srgbClr val="00B0F0"/>
                </a:solidFill>
                <a:effectLst/>
                <a:latin typeface="DM Sans" pitchFamily="2" charset="77"/>
              </a:rPr>
              <a:t>Fíor nó urraithe? </a:t>
            </a:r>
            <a:endParaRPr lang="en-US" sz="8000" b="1" dirty="0">
              <a:solidFill>
                <a:srgbClr val="00B0F0"/>
              </a:solidFill>
              <a:latin typeface="DM Sans" pitchFamily="2" charset="77"/>
              <a:ea typeface="DM Sans Bold"/>
              <a:cs typeface="DM Sans Bold"/>
              <a:sym typeface="DM Sans Bold"/>
            </a:endParaRPr>
          </a:p>
        </p:txBody>
      </p:sp>
      <p:sp>
        <p:nvSpPr>
          <p:cNvPr id="16" name="TextBox 15">
            <a:extLst>
              <a:ext uri="{FF2B5EF4-FFF2-40B4-BE49-F238E27FC236}">
                <a16:creationId xmlns:a16="http://schemas.microsoft.com/office/drawing/2014/main" id="{BF746F32-68D3-181B-928F-1FED766FDC65}"/>
              </a:ext>
            </a:extLst>
          </p:cNvPr>
          <p:cNvSpPr txBox="1"/>
          <p:nvPr/>
        </p:nvSpPr>
        <p:spPr>
          <a:xfrm>
            <a:off x="3696649" y="8696174"/>
            <a:ext cx="5447350" cy="1107996"/>
          </a:xfrm>
          <a:prstGeom prst="rect">
            <a:avLst/>
          </a:prstGeom>
          <a:noFill/>
        </p:spPr>
        <p:txBody>
          <a:bodyPr wrap="square">
            <a:spAutoFit/>
          </a:bodyPr>
          <a:lstStyle/>
          <a:p>
            <a:pPr algn="l" rtl="0" fontAlgn="base"/>
            <a:r>
              <a:rPr lang="gd-GB" sz="2400" b="1" i="0" dirty="0">
                <a:solidFill>
                  <a:srgbClr val="000000"/>
                </a:solidFill>
                <a:effectLst/>
                <a:latin typeface="DM Sans" pitchFamily="2" charset="77"/>
              </a:rPr>
              <a:t>Comhpháirtíocht Íoctha – Tabhair ar ais go Dubai mé!!  </a:t>
            </a:r>
          </a:p>
          <a:p>
            <a:pPr algn="l" rtl="0" fontAlgn="base"/>
            <a:r>
              <a:rPr lang="gd-GB" sz="1800" b="0" i="0" dirty="0">
                <a:solidFill>
                  <a:srgbClr val="000000"/>
                </a:solidFill>
                <a:effectLst/>
                <a:latin typeface="Calibri" panose="020F0502020204030204" pitchFamily="34" charset="0"/>
              </a:rPr>
              <a:t> </a:t>
            </a:r>
            <a:endParaRPr lang="gd-GB" b="0" i="0" dirty="0">
              <a:solidFill>
                <a:srgbClr val="000000"/>
              </a:solidFill>
              <a:effectLst/>
              <a:latin typeface="Segoe UI" panose="020B0502040204020203" pitchFamily="34" charset="0"/>
            </a:endParaRPr>
          </a:p>
        </p:txBody>
      </p:sp>
      <p:pic>
        <p:nvPicPr>
          <p:cNvPr id="18" name="Picture 17" descr="A screenshot of a cell phone&#10;&#10;Description automatically generated">
            <a:extLst>
              <a:ext uri="{FF2B5EF4-FFF2-40B4-BE49-F238E27FC236}">
                <a16:creationId xmlns:a16="http://schemas.microsoft.com/office/drawing/2014/main" id="{0A8A6D9E-F140-EA46-E912-00823BC492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5361" y="2853027"/>
            <a:ext cx="9397277" cy="5910347"/>
          </a:xfrm>
          <a:prstGeom prst="rect">
            <a:avLst/>
          </a:prstGeom>
        </p:spPr>
      </p:pic>
      <p:sp>
        <p:nvSpPr>
          <p:cNvPr id="19" name="TextBox 18">
            <a:extLst>
              <a:ext uri="{FF2B5EF4-FFF2-40B4-BE49-F238E27FC236}">
                <a16:creationId xmlns:a16="http://schemas.microsoft.com/office/drawing/2014/main" id="{0C24D9CC-E171-2033-9085-0FF0EA5018C6}"/>
              </a:ext>
            </a:extLst>
          </p:cNvPr>
          <p:cNvSpPr txBox="1"/>
          <p:nvPr/>
        </p:nvSpPr>
        <p:spPr>
          <a:xfrm>
            <a:off x="10856345" y="8782749"/>
            <a:ext cx="3755788" cy="738664"/>
          </a:xfrm>
          <a:prstGeom prst="rect">
            <a:avLst/>
          </a:prstGeom>
          <a:noFill/>
        </p:spPr>
        <p:txBody>
          <a:bodyPr wrap="square">
            <a:spAutoFit/>
          </a:bodyPr>
          <a:lstStyle/>
          <a:p>
            <a:pPr algn="l" rtl="0" fontAlgn="base"/>
            <a:r>
              <a:rPr lang="gd-GB" sz="2400" b="1" i="0" dirty="0">
                <a:solidFill>
                  <a:srgbClr val="000000"/>
                </a:solidFill>
                <a:effectLst/>
                <a:latin typeface="DM Sans" pitchFamily="2" charset="77"/>
              </a:rPr>
              <a:t>Leis na cailíní </a:t>
            </a:r>
          </a:p>
          <a:p>
            <a:pPr algn="l" rtl="0" fontAlgn="base"/>
            <a:r>
              <a:rPr lang="gd-GB" sz="1800" b="0" i="0" dirty="0">
                <a:solidFill>
                  <a:srgbClr val="000000"/>
                </a:solidFill>
                <a:effectLst/>
                <a:latin typeface="Calibri" panose="020F0502020204030204" pitchFamily="34" charset="0"/>
              </a:rPr>
              <a:t> </a:t>
            </a:r>
            <a:endParaRPr lang="gd-GB" b="0" i="0" dirty="0">
              <a:solidFill>
                <a:srgbClr val="000000"/>
              </a:solidFill>
              <a:effectLst/>
              <a:latin typeface="Segoe UI" panose="020B0502040204020203"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028700" y="2096377"/>
            <a:ext cx="13220700" cy="844718"/>
          </a:xfrm>
          <a:prstGeom prst="rect">
            <a:avLst/>
          </a:prstGeom>
        </p:spPr>
        <p:txBody>
          <a:bodyPr wrap="square" lIns="0" tIns="0" rIns="0" bIns="0" rtlCol="0" anchor="t">
            <a:spAutoFit/>
          </a:bodyPr>
          <a:lstStyle/>
          <a:p>
            <a:pPr algn="l">
              <a:lnSpc>
                <a:spcPts val="3375"/>
              </a:lnSpc>
            </a:pPr>
            <a:r>
              <a:rPr lang="gd-GB" sz="2800" b="1" i="0" dirty="0">
                <a:solidFill>
                  <a:srgbClr val="000000"/>
                </a:solidFill>
                <a:effectLst/>
                <a:latin typeface="Arial" panose="020B0604020202020204" pitchFamily="34" charset="0"/>
              </a:rPr>
              <a:t>Tabhair faoi deara: Anois, téigh trí na rialacha do thionchairí i gcás ina bhfuil siad ag fógairt ó Údarás na gCaighdeán Fógraíochta:  </a:t>
            </a:r>
          </a:p>
        </p:txBody>
      </p:sp>
      <p:sp>
        <p:nvSpPr>
          <p:cNvPr id="5" name="Freeform 5"/>
          <p:cNvSpPr/>
          <p:nvPr/>
        </p:nvSpPr>
        <p:spPr>
          <a:xfrm>
            <a:off x="14587323" y="6332429"/>
            <a:ext cx="3167276" cy="1240638"/>
          </a:xfrm>
          <a:custGeom>
            <a:avLst/>
            <a:gdLst/>
            <a:ahLst/>
            <a:cxnLst/>
            <a:rect l="l" t="t" r="r" b="b"/>
            <a:pathLst>
              <a:path w="3167276" h="1240638">
                <a:moveTo>
                  <a:pt x="0" y="0"/>
                </a:moveTo>
                <a:lnTo>
                  <a:pt x="3167276" y="0"/>
                </a:lnTo>
                <a:lnTo>
                  <a:pt x="3167276" y="1240638"/>
                </a:lnTo>
                <a:lnTo>
                  <a:pt x="0" y="1240638"/>
                </a:lnTo>
                <a:lnTo>
                  <a:pt x="0" y="0"/>
                </a:lnTo>
                <a:close/>
              </a:path>
            </a:pathLst>
          </a:custGeom>
          <a:blipFill>
            <a:blip r:embed="rId4"/>
            <a:stretch>
              <a:fillRect/>
            </a:stretch>
          </a:blipFill>
          <a:ln w="38100" cap="sq">
            <a:solidFill>
              <a:srgbClr val="000000"/>
            </a:solidFill>
            <a:prstDash val="solid"/>
            <a:miter/>
          </a:ln>
        </p:spPr>
        <p:txBody>
          <a:bodyPr/>
          <a:lstStyle/>
          <a:p>
            <a:endParaRPr lang="en-US"/>
          </a:p>
        </p:txBody>
      </p:sp>
      <p:sp>
        <p:nvSpPr>
          <p:cNvPr id="6" name="TextBox 6"/>
          <p:cNvSpPr txBox="1"/>
          <p:nvPr/>
        </p:nvSpPr>
        <p:spPr>
          <a:xfrm>
            <a:off x="7307409" y="567693"/>
            <a:ext cx="10137400" cy="736484"/>
          </a:xfrm>
          <a:prstGeom prst="rect">
            <a:avLst/>
          </a:prstGeom>
        </p:spPr>
        <p:txBody>
          <a:bodyPr lIns="0" tIns="0" rIns="0" bIns="0" rtlCol="0" anchor="t">
            <a:spAutoFit/>
          </a:bodyPr>
          <a:lstStyle/>
          <a:p>
            <a:pPr algn="r">
              <a:lnSpc>
                <a:spcPts val="5600"/>
              </a:lnSpc>
            </a:pPr>
            <a:r>
              <a:rPr lang="gd-GB" sz="5400" b="1" i="0" dirty="0">
                <a:solidFill>
                  <a:srgbClr val="000000"/>
                </a:solidFill>
                <a:effectLst/>
                <a:latin typeface="DM Sans" pitchFamily="2" charset="77"/>
              </a:rPr>
              <a:t>Fógraíocht Tionchaire</a:t>
            </a:r>
            <a:endParaRPr lang="en-US" sz="5000" b="1" dirty="0">
              <a:solidFill>
                <a:srgbClr val="000001"/>
              </a:solidFill>
              <a:latin typeface="DM Sans" pitchFamily="2" charset="77"/>
              <a:ea typeface="DM Sans Bold"/>
              <a:cs typeface="DM Sans Bold"/>
              <a:sym typeface="DM Sans Bold"/>
            </a:endParaRPr>
          </a:p>
        </p:txBody>
      </p:sp>
      <p:sp>
        <p:nvSpPr>
          <p:cNvPr id="7" name="TextBox 3">
            <a:extLst>
              <a:ext uri="{FF2B5EF4-FFF2-40B4-BE49-F238E27FC236}">
                <a16:creationId xmlns:a16="http://schemas.microsoft.com/office/drawing/2014/main" id="{97C93EA0-0FB9-CB9A-22FF-EF1B0C834933}"/>
              </a:ext>
            </a:extLst>
          </p:cNvPr>
          <p:cNvSpPr txBox="1"/>
          <p:nvPr/>
        </p:nvSpPr>
        <p:spPr>
          <a:xfrm>
            <a:off x="1022454" y="3184883"/>
            <a:ext cx="16732145" cy="6085192"/>
          </a:xfrm>
          <a:prstGeom prst="rect">
            <a:avLst/>
          </a:prstGeom>
        </p:spPr>
        <p:txBody>
          <a:bodyPr wrap="square" lIns="0" tIns="0" rIns="0" bIns="0" rtlCol="0" anchor="t">
            <a:spAutoFit/>
          </a:bodyPr>
          <a:lstStyle/>
          <a:p>
            <a:pPr algn="l" rtl="0" fontAlgn="base"/>
            <a:r>
              <a:rPr lang="gd-GB" sz="2800" b="1" i="0" dirty="0">
                <a:solidFill>
                  <a:srgbClr val="000001"/>
                </a:solidFill>
                <a:effectLst/>
                <a:latin typeface="DM Sans" pitchFamily="2" charset="77"/>
              </a:rPr>
              <a:t>1. Inis do Leantóirí: </a:t>
            </a:r>
            <a:r>
              <a:rPr lang="gd-GB" sz="2800" b="0" i="0" dirty="0">
                <a:solidFill>
                  <a:srgbClr val="000001"/>
                </a:solidFill>
                <a:effectLst/>
                <a:latin typeface="DM Sans" pitchFamily="2" charset="77"/>
              </a:rPr>
              <a:t>Is gá do thionchairí insint dá leantóirí nuair atá siad ag déanamh fógraíochta ionas gur féidir leo an difríocht a insint idir gnáthphostálacha agus fógraí.  </a:t>
            </a:r>
          </a:p>
          <a:p>
            <a:pPr marL="514350" indent="-514350" algn="l" rtl="0" fontAlgn="base">
              <a:buAutoNum type="arabicPeriod"/>
            </a:pPr>
            <a:endParaRPr lang="gd-GB" sz="2800" b="0" i="0" dirty="0">
              <a:solidFill>
                <a:srgbClr val="000000"/>
              </a:solidFill>
              <a:effectLst/>
              <a:latin typeface="DM Sans" pitchFamily="2" charset="77"/>
            </a:endParaRPr>
          </a:p>
          <a:p>
            <a:pPr algn="l" rtl="0" fontAlgn="base"/>
            <a:r>
              <a:rPr lang="gd-GB" sz="2800" b="1" i="0" dirty="0">
                <a:solidFill>
                  <a:srgbClr val="000001"/>
                </a:solidFill>
                <a:effectLst/>
                <a:latin typeface="DM Sans" pitchFamily="2" charset="77"/>
              </a:rPr>
              <a:t>2. Úsáid lipéid shoiléire:</a:t>
            </a:r>
            <a:r>
              <a:rPr lang="gd-GB" sz="2800" b="0" i="0" dirty="0">
                <a:solidFill>
                  <a:srgbClr val="000001"/>
                </a:solidFill>
                <a:effectLst/>
                <a:latin typeface="DM Sans" pitchFamily="2" charset="77"/>
              </a:rPr>
              <a:t> Úsáid lipéid cosúil le '#Ad' ‘#gifted’ nó ‘Comhpháirtíocht íoctha’ ag tús a bpostála.  </a:t>
            </a:r>
            <a:endParaRPr lang="gd-GB" sz="2800" b="0" i="0" dirty="0">
              <a:solidFill>
                <a:srgbClr val="000000"/>
              </a:solidFill>
              <a:effectLst/>
              <a:latin typeface="DM Sans" pitchFamily="2" charset="77"/>
            </a:endParaRPr>
          </a:p>
          <a:p>
            <a:pPr algn="l" rtl="0" fontAlgn="base"/>
            <a:endParaRPr lang="gd-GB" sz="2800" dirty="0">
              <a:solidFill>
                <a:srgbClr val="000000"/>
              </a:solidFill>
              <a:latin typeface="DM Sans" pitchFamily="2" charset="77"/>
            </a:endParaRPr>
          </a:p>
          <a:p>
            <a:pPr algn="l" rtl="0" fontAlgn="base"/>
            <a:r>
              <a:rPr lang="gd-GB" sz="2800" b="1" i="0" dirty="0">
                <a:solidFill>
                  <a:srgbClr val="000001"/>
                </a:solidFill>
                <a:effectLst/>
                <a:latin typeface="DM Sans" pitchFamily="2" charset="77"/>
              </a:rPr>
              <a:t>3. Cén uair is gá Lipéad a úsáid: </a:t>
            </a:r>
            <a:r>
              <a:rPr lang="gd-GB" sz="2800" b="0" i="0" dirty="0">
                <a:solidFill>
                  <a:srgbClr val="000001"/>
                </a:solidFill>
                <a:effectLst/>
                <a:latin typeface="DM Sans" pitchFamily="2" charset="77"/>
              </a:rPr>
              <a:t>Ní mór dóibh lipéad a chur ar phostáil mar fhógra:  </a:t>
            </a:r>
          </a:p>
          <a:p>
            <a:pPr marL="457200" indent="-457200" algn="l" rtl="0" fontAlgn="base">
              <a:buFont typeface="Courier New" panose="02070309020205020404" pitchFamily="49" charset="0"/>
              <a:buChar char="o"/>
            </a:pPr>
            <a:r>
              <a:rPr lang="gd-GB" sz="2800" b="1" i="0" dirty="0">
                <a:solidFill>
                  <a:srgbClr val="000001"/>
                </a:solidFill>
                <a:effectLst/>
                <a:latin typeface="DM Sans" pitchFamily="2" charset="77"/>
              </a:rPr>
              <a:t> </a:t>
            </a:r>
            <a:r>
              <a:rPr lang="gd-GB" sz="2800" i="0" dirty="0">
                <a:solidFill>
                  <a:srgbClr val="000001"/>
                </a:solidFill>
                <a:effectLst/>
                <a:latin typeface="DM Sans" pitchFamily="2" charset="77"/>
              </a:rPr>
              <a:t>Má íoctar airgeadh leo.</a:t>
            </a:r>
          </a:p>
          <a:p>
            <a:pPr marL="457200" indent="-457200" algn="l" rtl="0" fontAlgn="base">
              <a:buFont typeface="Courier New" panose="02070309020205020404" pitchFamily="49" charset="0"/>
              <a:buChar char="o"/>
            </a:pPr>
            <a:r>
              <a:rPr lang="gd-GB" sz="2800" b="1" i="0" dirty="0">
                <a:solidFill>
                  <a:srgbClr val="000001"/>
                </a:solidFill>
                <a:effectLst/>
                <a:latin typeface="DM Sans" pitchFamily="2" charset="77"/>
              </a:rPr>
              <a:t> </a:t>
            </a:r>
            <a:r>
              <a:rPr lang="gd-GB" sz="2800" b="0" i="0" dirty="0">
                <a:solidFill>
                  <a:srgbClr val="000001"/>
                </a:solidFill>
                <a:effectLst/>
                <a:latin typeface="DM Sans" pitchFamily="2" charset="77"/>
              </a:rPr>
              <a:t>Má fhaigheann siad táirgí in aisce, lascainí, nó turais.   </a:t>
            </a:r>
            <a:endParaRPr lang="gd-GB" sz="2800" dirty="0">
              <a:solidFill>
                <a:srgbClr val="000000"/>
              </a:solidFill>
              <a:latin typeface="DM Sans" pitchFamily="2" charset="77"/>
            </a:endParaRPr>
          </a:p>
          <a:p>
            <a:pPr marL="457200" indent="-457200" algn="l" rtl="0" fontAlgn="base">
              <a:buFont typeface="Courier New" panose="02070309020205020404" pitchFamily="49" charset="0"/>
              <a:buChar char="o"/>
            </a:pPr>
            <a:r>
              <a:rPr lang="gd-GB" sz="2800" b="0" i="0" dirty="0">
                <a:solidFill>
                  <a:srgbClr val="000001"/>
                </a:solidFill>
                <a:effectLst/>
                <a:latin typeface="DM Sans" pitchFamily="2" charset="77"/>
              </a:rPr>
              <a:t>Má chuireann siad chun cinn a dtáirgí féin nó táirge bhall teaghlaigh nó cara.  </a:t>
            </a:r>
          </a:p>
          <a:p>
            <a:pPr algn="l" rtl="0" fontAlgn="base"/>
            <a:endParaRPr lang="gd-GB" sz="2800" b="0" i="0" dirty="0">
              <a:solidFill>
                <a:srgbClr val="000000"/>
              </a:solidFill>
              <a:effectLst/>
              <a:latin typeface="DM Sans" pitchFamily="2" charset="77"/>
            </a:endParaRPr>
          </a:p>
          <a:p>
            <a:pPr algn="l" rtl="0" fontAlgn="base"/>
            <a:r>
              <a:rPr lang="gd-GB" sz="2800" b="1" dirty="0">
                <a:solidFill>
                  <a:srgbClr val="000001"/>
                </a:solidFill>
                <a:latin typeface="DM Sans" pitchFamily="2" charset="77"/>
              </a:rPr>
              <a:t>4</a:t>
            </a:r>
            <a:r>
              <a:rPr lang="gd-GB" sz="2800" b="1" i="0" dirty="0">
                <a:solidFill>
                  <a:srgbClr val="000001"/>
                </a:solidFill>
                <a:effectLst/>
                <a:latin typeface="DM Sans" pitchFamily="2" charset="77"/>
              </a:rPr>
              <a:t>. Bí Macánta: </a:t>
            </a:r>
            <a:r>
              <a:rPr lang="gd-GB" sz="2800" b="0" i="0" dirty="0">
                <a:solidFill>
                  <a:srgbClr val="000001"/>
                </a:solidFill>
                <a:effectLst/>
                <a:latin typeface="DM Sans" pitchFamily="2" charset="77"/>
              </a:rPr>
              <a:t>Bí cinnte gur féidir le leantóir a fheiceáil go soiléir gur fógra atá ann. Ná folaigh an lipéad ag an deireadh nó in áit a bhfuil sé deacair a aimsiú. </a:t>
            </a:r>
            <a:endParaRPr lang="en-US" sz="2700" dirty="0">
              <a:solidFill>
                <a:srgbClr val="000001"/>
              </a:solidFill>
              <a:latin typeface="DM Sans" pitchFamily="2" charset="77"/>
              <a:ea typeface="DM Sans"/>
              <a:cs typeface="DM Sans"/>
              <a:sym typeface="DM Sans"/>
            </a:endParaRPr>
          </a:p>
          <a:p>
            <a:pPr algn="l">
              <a:lnSpc>
                <a:spcPts val="4000"/>
              </a:lnSpc>
            </a:pPr>
            <a:endParaRPr lang="en-US" sz="2700" dirty="0">
              <a:solidFill>
                <a:srgbClr val="000001"/>
              </a:solidFill>
              <a:latin typeface="DM Sans"/>
              <a:ea typeface="DM Sans"/>
              <a:cs typeface="DM Sans"/>
              <a:sym typeface="DM San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1229</TotalTime>
  <Words>4602</Words>
  <Application>Microsoft Macintosh PowerPoint</Application>
  <PresentationFormat>Custom</PresentationFormat>
  <Paragraphs>377</Paragraphs>
  <Slides>22</Slides>
  <Notes>22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Canva Sans Bold</vt:lpstr>
      <vt:lpstr>Canva Sans</vt:lpstr>
      <vt:lpstr>Bobby Jones</vt:lpstr>
      <vt:lpstr>Calibri</vt:lpstr>
      <vt:lpstr>DM Sans</vt:lpstr>
      <vt:lpstr>Aptos</vt:lpstr>
      <vt:lpstr>WordVisi_MSFontService</vt:lpstr>
      <vt:lpstr>Times New Roman</vt:lpstr>
      <vt:lpstr>Arial</vt:lpstr>
      <vt:lpstr>Courier New</vt:lpstr>
      <vt:lpstr>Segoe UI</vt:lpstr>
      <vt:lpstr>DM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 SID Primary Presentation</dc:title>
  <cp:lastModifiedBy>Catriona Mulcahy</cp:lastModifiedBy>
  <cp:revision>9</cp:revision>
  <dcterms:created xsi:type="dcterms:W3CDTF">2006-08-16T00:00:00Z</dcterms:created>
  <dcterms:modified xsi:type="dcterms:W3CDTF">2025-01-19T12:14:08Z</dcterms:modified>
  <dc:identifier>DAGYIhxN8No</dc:identifier>
</cp:coreProperties>
</file>