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9"/>
  </p:notesMasterIdLst>
  <p:sldIdLst>
    <p:sldId id="282" r:id="rId2"/>
    <p:sldId id="284" r:id="rId3"/>
    <p:sldId id="280" r:id="rId4"/>
    <p:sldId id="271" r:id="rId5"/>
    <p:sldId id="272" r:id="rId6"/>
    <p:sldId id="273" r:id="rId7"/>
    <p:sldId id="274" r:id="rId8"/>
    <p:sldId id="275" r:id="rId9"/>
    <p:sldId id="276" r:id="rId10"/>
    <p:sldId id="289" r:id="rId11"/>
    <p:sldId id="285" r:id="rId12"/>
    <p:sldId id="286" r:id="rId13"/>
    <p:sldId id="287" r:id="rId14"/>
    <p:sldId id="277" r:id="rId15"/>
    <p:sldId id="288" r:id="rId16"/>
    <p:sldId id="278" r:id="rId17"/>
    <p:sldId id="279" r:id="rId18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62">
          <p15:clr>
            <a:srgbClr val="A4A3A4"/>
          </p15:clr>
        </p15:guide>
        <p15:guide id="2" pos="29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CE8"/>
    <a:srgbClr val="FEC00B"/>
    <a:srgbClr val="484193"/>
    <a:srgbClr val="E94232"/>
    <a:srgbClr val="F05B40"/>
    <a:srgbClr val="FFCA05"/>
    <a:srgbClr val="5E4E9B"/>
    <a:srgbClr val="5E4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55"/>
    <p:restoredTop sz="94694"/>
  </p:normalViewPr>
  <p:slideViewPr>
    <p:cSldViewPr snapToGrid="0">
      <p:cViewPr varScale="1">
        <p:scale>
          <a:sx n="145" d="100"/>
          <a:sy n="145" d="100"/>
        </p:scale>
        <p:origin x="176" y="696"/>
      </p:cViewPr>
      <p:guideLst>
        <p:guide orient="horz" pos="1662"/>
        <p:guide pos="29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69850" marR="0" lvl="0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27050" marR="0" lvl="1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84250" marR="0" lvl="2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41450" marR="0" lvl="3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98650" marR="0" lvl="4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55850" marR="0" lvl="5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13050" marR="0" lvl="6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70250" marR="0" lvl="7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27450" marR="0" lvl="8" indent="63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41863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913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4841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250"/>
            <a:ext cx="8239242" cy="460890"/>
          </a:xfrm>
        </p:spPr>
        <p:txBody>
          <a:bodyPr>
            <a:noAutofit/>
          </a:bodyPr>
          <a:lstStyle>
            <a:lvl1pPr algn="l">
              <a:defRPr sz="3200" b="1" i="0" cap="none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2512"/>
            <a:ext cx="5610801" cy="3711713"/>
          </a:xfrm>
        </p:spPr>
        <p:txBody>
          <a:bodyPr lIns="0" tIns="0" rIns="0" bIns="0">
            <a:normAutofit/>
          </a:bodyPr>
          <a:lstStyle>
            <a:lvl1pPr marL="342900" indent="-3429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1pPr>
            <a:lvl2pPr marL="742950" indent="-28575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2pPr>
            <a:lvl3pPr marL="11430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3pPr>
            <a:lvl4pPr marL="16002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4pPr>
            <a:lvl5pPr marL="20574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2F02-7FEF-2D48-BC4C-8301A70AD5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0625" y="771665"/>
            <a:ext cx="8230049" cy="7893"/>
          </a:xfrm>
          <a:prstGeom prst="line">
            <a:avLst/>
          </a:prstGeom>
          <a:ln>
            <a:solidFill>
              <a:srgbClr val="FFCA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50625" y="4670495"/>
            <a:ext cx="8230049" cy="7893"/>
          </a:xfrm>
          <a:prstGeom prst="line">
            <a:avLst/>
          </a:prstGeom>
          <a:ln>
            <a:solidFill>
              <a:srgbClr val="FFCA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30517" y="4749778"/>
            <a:ext cx="4254942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00" baseline="0" dirty="0">
                <a:solidFill>
                  <a:schemeClr val="bg1"/>
                </a:solidFill>
              </a:rPr>
              <a:t>#</a:t>
            </a:r>
            <a:r>
              <a:rPr lang="en-US" sz="1000" baseline="0" dirty="0" err="1">
                <a:solidFill>
                  <a:schemeClr val="bg1"/>
                </a:solidFill>
              </a:rPr>
              <a:t>BeInCtrl</a:t>
            </a:r>
            <a:r>
              <a:rPr lang="en-US" sz="1000" baseline="0" dirty="0">
                <a:solidFill>
                  <a:schemeClr val="bg1"/>
                </a:solidFill>
              </a:rPr>
              <a:t>   #</a:t>
            </a:r>
            <a:r>
              <a:rPr lang="en-US" sz="1000" baseline="0" dirty="0" err="1">
                <a:solidFill>
                  <a:schemeClr val="bg1"/>
                </a:solidFill>
              </a:rPr>
              <a:t>ExposeExploitation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7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17A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250"/>
            <a:ext cx="8239242" cy="460890"/>
          </a:xfrm>
        </p:spPr>
        <p:txBody>
          <a:bodyPr>
            <a:noAutofit/>
          </a:bodyPr>
          <a:lstStyle>
            <a:lvl1pPr algn="l">
              <a:defRPr sz="3200" b="1" i="0" cap="none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2512"/>
            <a:ext cx="5610801" cy="3711713"/>
          </a:xfrm>
        </p:spPr>
        <p:txBody>
          <a:bodyPr lIns="0" tIns="0" rIns="0" bIns="0">
            <a:normAutofit/>
          </a:bodyPr>
          <a:lstStyle>
            <a:lvl1pPr marL="342900" indent="-3429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1pPr>
            <a:lvl2pPr marL="742950" indent="-28575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2pPr>
            <a:lvl3pPr marL="11430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3pPr>
            <a:lvl4pPr marL="16002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4pPr>
            <a:lvl5pPr marL="20574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2F02-7FEF-2D48-BC4C-8301A70AD5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0625" y="771665"/>
            <a:ext cx="8230049" cy="7893"/>
          </a:xfrm>
          <a:prstGeom prst="line">
            <a:avLst/>
          </a:prstGeom>
          <a:ln>
            <a:solidFill>
              <a:srgbClr val="FFCA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50625" y="4670495"/>
            <a:ext cx="8230049" cy="7893"/>
          </a:xfrm>
          <a:prstGeom prst="line">
            <a:avLst/>
          </a:prstGeom>
          <a:ln>
            <a:solidFill>
              <a:srgbClr val="FFCA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30517" y="4749778"/>
            <a:ext cx="4254942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00" baseline="0" dirty="0">
                <a:solidFill>
                  <a:schemeClr val="bg1"/>
                </a:solidFill>
              </a:rPr>
              <a:t>#</a:t>
            </a:r>
            <a:r>
              <a:rPr lang="en-US" sz="1000" baseline="0" dirty="0" err="1">
                <a:solidFill>
                  <a:schemeClr val="bg1"/>
                </a:solidFill>
              </a:rPr>
              <a:t>BeInCtrl</a:t>
            </a:r>
            <a:r>
              <a:rPr lang="en-US" sz="1000" baseline="0" dirty="0">
                <a:solidFill>
                  <a:schemeClr val="bg1"/>
                </a:solidFill>
              </a:rPr>
              <a:t>   #</a:t>
            </a:r>
            <a:r>
              <a:rPr lang="en-US" sz="1000" baseline="0" dirty="0" err="1">
                <a:solidFill>
                  <a:schemeClr val="bg1"/>
                </a:solidFill>
              </a:rPr>
              <a:t>ExposeExploitation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7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E94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250"/>
            <a:ext cx="8239242" cy="460890"/>
          </a:xfrm>
        </p:spPr>
        <p:txBody>
          <a:bodyPr>
            <a:noAutofit/>
          </a:bodyPr>
          <a:lstStyle>
            <a:lvl1pPr algn="l">
              <a:defRPr sz="3200" b="1" i="0" cap="none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5570482" cy="3711713"/>
          </a:xfrm>
        </p:spPr>
        <p:txBody>
          <a:bodyPr lIns="0" tIns="0" rIns="0" bIns="0">
            <a:normAutofit/>
          </a:bodyPr>
          <a:lstStyle>
            <a:lvl1pPr marL="342900" indent="-3429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1pPr>
            <a:lvl2pPr marL="742950" indent="-28575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2pPr>
            <a:lvl3pPr marL="11430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3pPr>
            <a:lvl4pPr marL="16002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4pPr>
            <a:lvl5pPr marL="2057400" indent="-228600">
              <a:buClr>
                <a:srgbClr val="FFCA05"/>
              </a:buClr>
              <a:buFont typeface="Lucida Grande"/>
              <a:buChar char="—"/>
              <a:defRPr sz="1600">
                <a:solidFill>
                  <a:schemeClr val="bg1"/>
                </a:solidFill>
                <a:latin typeface="Arial"/>
              </a:defRPr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2F02-7FEF-2D48-BC4C-8301A70AD5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0625" y="771665"/>
            <a:ext cx="8230049" cy="7893"/>
          </a:xfrm>
          <a:prstGeom prst="line">
            <a:avLst/>
          </a:prstGeom>
          <a:ln>
            <a:solidFill>
              <a:srgbClr val="FFCA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50625" y="4670495"/>
            <a:ext cx="8230049" cy="7893"/>
          </a:xfrm>
          <a:prstGeom prst="line">
            <a:avLst/>
          </a:prstGeom>
          <a:ln>
            <a:solidFill>
              <a:srgbClr val="FFCA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30517" y="4749778"/>
            <a:ext cx="4254942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00" baseline="0" dirty="0">
                <a:solidFill>
                  <a:schemeClr val="bg1"/>
                </a:solidFill>
              </a:rPr>
              <a:t>#</a:t>
            </a:r>
            <a:r>
              <a:rPr lang="en-US" sz="1000" baseline="0" dirty="0" err="1">
                <a:solidFill>
                  <a:schemeClr val="bg1"/>
                </a:solidFill>
              </a:rPr>
              <a:t>BeInCtrl</a:t>
            </a:r>
            <a:r>
              <a:rPr lang="en-US" sz="1000" baseline="0" dirty="0">
                <a:solidFill>
                  <a:schemeClr val="bg1"/>
                </a:solidFill>
              </a:rPr>
              <a:t>   #</a:t>
            </a:r>
            <a:r>
              <a:rPr lang="en-US" sz="1000" baseline="0" dirty="0" err="1">
                <a:solidFill>
                  <a:schemeClr val="bg1"/>
                </a:solidFill>
              </a:rPr>
              <a:t>ExposeExploitation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95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FEC0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250"/>
            <a:ext cx="8239242" cy="460890"/>
          </a:xfrm>
        </p:spPr>
        <p:txBody>
          <a:bodyPr>
            <a:noAutofit/>
          </a:bodyPr>
          <a:lstStyle>
            <a:lvl1pPr algn="l">
              <a:defRPr sz="3200" b="1" i="0" cap="none" baseline="0">
                <a:solidFill>
                  <a:srgbClr val="484193"/>
                </a:solidFill>
                <a:latin typeface="Arial"/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5570482" cy="3711713"/>
          </a:xfrm>
        </p:spPr>
        <p:txBody>
          <a:bodyPr lIns="0" tIns="0" rIns="0" bIns="0">
            <a:normAutofit/>
          </a:bodyPr>
          <a:lstStyle>
            <a:lvl1pPr marL="342900" indent="-342900">
              <a:buClr>
                <a:srgbClr val="E94232"/>
              </a:buClr>
              <a:buFont typeface="Lucida Grande"/>
              <a:buChar char="—"/>
              <a:defRPr sz="1600">
                <a:solidFill>
                  <a:schemeClr val="tx1"/>
                </a:solidFill>
                <a:latin typeface="Arial"/>
              </a:defRPr>
            </a:lvl1pPr>
            <a:lvl2pPr marL="742950" indent="-285750">
              <a:buClr>
                <a:srgbClr val="E94232"/>
              </a:buClr>
              <a:buFont typeface="Lucida Grande"/>
              <a:buChar char="—"/>
              <a:defRPr sz="1600">
                <a:solidFill>
                  <a:schemeClr val="tx1"/>
                </a:solidFill>
                <a:latin typeface="Arial"/>
              </a:defRPr>
            </a:lvl2pPr>
            <a:lvl3pPr marL="1143000" indent="-228600">
              <a:buClr>
                <a:srgbClr val="E94232"/>
              </a:buClr>
              <a:buFont typeface="Lucida Grande"/>
              <a:buChar char="—"/>
              <a:defRPr sz="1600">
                <a:solidFill>
                  <a:schemeClr val="tx1"/>
                </a:solidFill>
                <a:latin typeface="Arial"/>
              </a:defRPr>
            </a:lvl3pPr>
            <a:lvl4pPr marL="1600200" indent="-228600">
              <a:buClr>
                <a:srgbClr val="E94232"/>
              </a:buClr>
              <a:buFont typeface="Lucida Grande"/>
              <a:buChar char="—"/>
              <a:defRPr sz="1600">
                <a:solidFill>
                  <a:schemeClr val="tx1"/>
                </a:solidFill>
                <a:latin typeface="Arial"/>
              </a:defRPr>
            </a:lvl4pPr>
            <a:lvl5pPr marL="2057400" indent="-228600">
              <a:buClr>
                <a:srgbClr val="E94232"/>
              </a:buClr>
              <a:buFont typeface="Lucida Grande"/>
              <a:buChar char="—"/>
              <a:defRPr sz="1600">
                <a:solidFill>
                  <a:schemeClr val="tx1"/>
                </a:solidFill>
                <a:latin typeface="Arial"/>
              </a:defRPr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2F02-7FEF-2D48-BC4C-8301A70AD5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0625" y="771665"/>
            <a:ext cx="8230049" cy="7893"/>
          </a:xfrm>
          <a:prstGeom prst="line">
            <a:avLst/>
          </a:prstGeom>
          <a:ln>
            <a:solidFill>
              <a:srgbClr val="48419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50625" y="4670495"/>
            <a:ext cx="8230049" cy="7893"/>
          </a:xfrm>
          <a:prstGeom prst="line">
            <a:avLst/>
          </a:prstGeom>
          <a:ln>
            <a:solidFill>
              <a:srgbClr val="48419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30517" y="4749778"/>
            <a:ext cx="4254942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00" baseline="0" dirty="0">
                <a:solidFill>
                  <a:schemeClr val="tx1"/>
                </a:solidFill>
              </a:rPr>
              <a:t>#</a:t>
            </a:r>
            <a:r>
              <a:rPr lang="en-US" sz="1000" baseline="0" dirty="0" err="1">
                <a:solidFill>
                  <a:schemeClr val="tx1"/>
                </a:solidFill>
              </a:rPr>
              <a:t>BeInCtrl</a:t>
            </a:r>
            <a:r>
              <a:rPr lang="en-US" sz="1000" baseline="0" dirty="0">
                <a:solidFill>
                  <a:schemeClr val="tx1"/>
                </a:solidFill>
              </a:rPr>
              <a:t>   #</a:t>
            </a:r>
            <a:r>
              <a:rPr lang="en-US" sz="1000" baseline="0" dirty="0" err="1">
                <a:solidFill>
                  <a:schemeClr val="tx1"/>
                </a:solidFill>
              </a:rPr>
              <a:t>ExposeExploitation</a:t>
            </a:r>
            <a:endParaRPr lang="en-US" sz="100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11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4841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42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EC0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250"/>
            <a:ext cx="8239242" cy="460890"/>
          </a:xfrm>
        </p:spPr>
        <p:txBody>
          <a:bodyPr>
            <a:noAutofit/>
          </a:bodyPr>
          <a:lstStyle>
            <a:lvl1pPr algn="l">
              <a:defRPr sz="3200" b="1" i="0" cap="none" baseline="0">
                <a:solidFill>
                  <a:srgbClr val="5E4E9B"/>
                </a:solidFill>
                <a:latin typeface="Arial"/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76476"/>
            <a:ext cx="5644400" cy="3517749"/>
          </a:xfrm>
        </p:spPr>
        <p:txBody>
          <a:bodyPr lIns="0" tIns="0" rIns="0" bIns="0">
            <a:normAutofit/>
          </a:bodyPr>
          <a:lstStyle>
            <a:lvl1pPr marL="342900" indent="-342900">
              <a:buClr>
                <a:srgbClr val="F05B40"/>
              </a:buClr>
              <a:buFont typeface="+mj-lt"/>
              <a:buAutoNum type="arabicPeriod"/>
              <a:defRPr sz="2200">
                <a:solidFill>
                  <a:schemeClr val="tx1"/>
                </a:solidFill>
                <a:latin typeface="Arial"/>
              </a:defRPr>
            </a:lvl1pPr>
            <a:lvl2pPr marL="800100" indent="-342900">
              <a:buClr>
                <a:srgbClr val="F05B40"/>
              </a:buClr>
              <a:buFont typeface="+mj-lt"/>
              <a:buAutoNum type="arabicPeriod"/>
              <a:defRPr sz="2200">
                <a:solidFill>
                  <a:schemeClr val="tx1"/>
                </a:solidFill>
                <a:latin typeface="Arial"/>
              </a:defRPr>
            </a:lvl2pPr>
            <a:lvl3pPr marL="1257300" indent="-342900">
              <a:buClr>
                <a:srgbClr val="F05B40"/>
              </a:buClr>
              <a:buFont typeface="+mj-lt"/>
              <a:buAutoNum type="arabicPeriod"/>
              <a:defRPr sz="2200">
                <a:solidFill>
                  <a:schemeClr val="tx1"/>
                </a:solidFill>
                <a:latin typeface="Arial"/>
              </a:defRPr>
            </a:lvl3pPr>
            <a:lvl4pPr marL="1714500" indent="-342900">
              <a:buClr>
                <a:srgbClr val="F05B40"/>
              </a:buClr>
              <a:buFont typeface="+mj-lt"/>
              <a:buAutoNum type="arabicPeriod"/>
              <a:defRPr sz="2200">
                <a:solidFill>
                  <a:schemeClr val="tx1"/>
                </a:solidFill>
                <a:latin typeface="Arial"/>
              </a:defRPr>
            </a:lvl4pPr>
            <a:lvl5pPr marL="2171700" indent="-342900">
              <a:buClr>
                <a:srgbClr val="F05B40"/>
              </a:buClr>
              <a:buFont typeface="+mj-lt"/>
              <a:buAutoNum type="arabicPeriod"/>
              <a:defRPr sz="2200">
                <a:solidFill>
                  <a:schemeClr val="tx1"/>
                </a:solidFill>
                <a:latin typeface="Arial"/>
              </a:defRPr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level240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2F02-7FEF-2D48-BC4C-8301A70AD5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0625" y="753882"/>
            <a:ext cx="8230049" cy="7175"/>
          </a:xfrm>
          <a:prstGeom prst="line">
            <a:avLst/>
          </a:prstGeom>
          <a:ln>
            <a:solidFill>
              <a:srgbClr val="5E4E9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50625" y="4670495"/>
            <a:ext cx="8230049" cy="7893"/>
          </a:xfrm>
          <a:prstGeom prst="line">
            <a:avLst/>
          </a:prstGeom>
          <a:ln>
            <a:solidFill>
              <a:srgbClr val="5E4E9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30517" y="4749778"/>
            <a:ext cx="4254942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00" baseline="0" dirty="0">
                <a:solidFill>
                  <a:schemeClr val="tx1"/>
                </a:solidFill>
              </a:rPr>
              <a:t>#</a:t>
            </a:r>
            <a:r>
              <a:rPr lang="en-US" sz="1000" baseline="0" dirty="0" err="1">
                <a:solidFill>
                  <a:schemeClr val="tx1"/>
                </a:solidFill>
              </a:rPr>
              <a:t>BeInCtrl</a:t>
            </a:r>
            <a:r>
              <a:rPr lang="en-US" sz="1000" baseline="0" dirty="0">
                <a:solidFill>
                  <a:schemeClr val="tx1"/>
                </a:solidFill>
              </a:rPr>
              <a:t>   #</a:t>
            </a:r>
            <a:r>
              <a:rPr lang="en-US" sz="1000" baseline="0" dirty="0" err="1">
                <a:solidFill>
                  <a:schemeClr val="tx1"/>
                </a:solidFill>
              </a:rPr>
              <a:t>ExposeExploitation</a:t>
            </a:r>
            <a:endParaRPr lang="en-US" sz="100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71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841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39242" cy="46089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12225-9F6D-9F41-9427-BA76C7713615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82F02-7FEF-2D48-BC4C-8301A70AD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9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5" r:id="rId3"/>
    <p:sldLayoutId id="2147483667" r:id="rId4"/>
    <p:sldLayoutId id="2147483663" r:id="rId5"/>
    <p:sldLayoutId id="214748366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100" b="1" i="0" kern="1200" baseline="0">
          <a:solidFill>
            <a:schemeClr val="bg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000"/>
        </a:spcAft>
        <a:buFont typeface="Arial"/>
        <a:buChar char="•"/>
        <a:defRPr sz="1600" kern="1200" baseline="0">
          <a:solidFill>
            <a:schemeClr val="bg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1000"/>
        </a:spcAft>
        <a:buFont typeface="Arial"/>
        <a:buChar char="–"/>
        <a:defRPr sz="1600" kern="1200" baseline="0">
          <a:solidFill>
            <a:schemeClr val="bg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1000"/>
        </a:spcAft>
        <a:buFont typeface="Arial"/>
        <a:buChar char="•"/>
        <a:defRPr sz="1600" kern="1200" baseline="0">
          <a:solidFill>
            <a:schemeClr val="bg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1000"/>
        </a:spcAft>
        <a:buFont typeface="Arial"/>
        <a:buChar char="–"/>
        <a:defRPr sz="1600" kern="1200" baseline="0">
          <a:solidFill>
            <a:schemeClr val="bg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1000"/>
        </a:spcAft>
        <a:buFont typeface="Arial"/>
        <a:buChar char="»"/>
        <a:defRPr sz="1600" kern="1200" baseline="0">
          <a:solidFill>
            <a:schemeClr val="bg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DST_Powerpoint Opening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2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766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Protecting Yourself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882512"/>
            <a:ext cx="3847968" cy="3711713"/>
          </a:xfrm>
        </p:spPr>
        <p:txBody>
          <a:bodyPr>
            <a:normAutofit/>
          </a:bodyPr>
          <a:lstStyle/>
          <a:p>
            <a:r>
              <a:rPr lang="en-US" sz="2000" b="1" dirty="0"/>
              <a:t>Trustworthy</a:t>
            </a:r>
            <a:br>
              <a:rPr lang="en-US" sz="2000" dirty="0"/>
            </a:br>
            <a:r>
              <a:rPr lang="en-US" sz="2000" dirty="0"/>
              <a:t>A friend of a friend? It’s easy to post fake photos or stream a fake video, ask your friend if they have met them in person.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593" y="1721974"/>
            <a:ext cx="2987250" cy="26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3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Protecting Yourself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3932238" cy="3711713"/>
          </a:xfrm>
        </p:spPr>
        <p:txBody>
          <a:bodyPr>
            <a:normAutofit/>
          </a:bodyPr>
          <a:lstStyle/>
          <a:p>
            <a:r>
              <a:rPr lang="en-US" sz="2000" b="1" dirty="0"/>
              <a:t>Reality Check</a:t>
            </a:r>
            <a:br>
              <a:rPr lang="en-US" sz="2000" dirty="0"/>
            </a:br>
            <a:r>
              <a:rPr lang="en-US" sz="2000" dirty="0"/>
              <a:t>Be aware of your online presence – think about how your online profile makes you appear to others.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8686" y="1750673"/>
            <a:ext cx="2576114" cy="278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62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Protecting Yourself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3932238" cy="3711713"/>
          </a:xfrm>
        </p:spPr>
        <p:txBody>
          <a:bodyPr>
            <a:normAutofit/>
          </a:bodyPr>
          <a:lstStyle/>
          <a:p>
            <a:r>
              <a:rPr lang="en-US" sz="2000" b="1" dirty="0"/>
              <a:t>Location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Put your safety first – don’t share your location or meet up with someone you have only met online. Keep your privacy settings private.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744" y="1377556"/>
            <a:ext cx="2044459" cy="430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96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3815199" cy="3711713"/>
          </a:xfrm>
        </p:spPr>
        <p:txBody>
          <a:bodyPr>
            <a:normAutofit/>
          </a:bodyPr>
          <a:lstStyle/>
          <a:p>
            <a:r>
              <a:rPr lang="en-US" dirty="0"/>
              <a:t>Flattering you, giving you lots of attention, moving very fast</a:t>
            </a:r>
          </a:p>
          <a:p>
            <a:r>
              <a:rPr lang="en-US" dirty="0"/>
              <a:t>Talking about sex online, sometimes really quickly </a:t>
            </a:r>
          </a:p>
          <a:p>
            <a:r>
              <a:rPr lang="en-US" dirty="0"/>
              <a:t>Asking you to send naked pictures</a:t>
            </a:r>
          </a:p>
          <a:p>
            <a:r>
              <a:rPr lang="en-US" dirty="0"/>
              <a:t>Asking you to move to private chat (e.g. </a:t>
            </a:r>
            <a:r>
              <a:rPr lang="en-US" dirty="0" err="1"/>
              <a:t>WhatsApp</a:t>
            </a:r>
            <a:r>
              <a:rPr lang="en-US" dirty="0"/>
              <a:t>) or live streaming platform (e.g. Skype)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023" y="1306151"/>
            <a:ext cx="4743400" cy="279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37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3932238" cy="3711713"/>
          </a:xfrm>
        </p:spPr>
        <p:txBody>
          <a:bodyPr>
            <a:normAutofit/>
          </a:bodyPr>
          <a:lstStyle/>
          <a:p>
            <a:r>
              <a:rPr lang="en-US" dirty="0"/>
              <a:t>Asking you to keep your chat secret</a:t>
            </a:r>
          </a:p>
          <a:p>
            <a:r>
              <a:rPr lang="en-US" dirty="0"/>
              <a:t>Mood swings - taking their flattery away and becoming nasty or threatening</a:t>
            </a:r>
          </a:p>
          <a:p>
            <a:r>
              <a:rPr lang="en-US" dirty="0"/>
              <a:t>Claiming their webcam is broken</a:t>
            </a:r>
          </a:p>
          <a:p>
            <a:r>
              <a:rPr lang="en-US" dirty="0"/>
              <a:t>It is very easy to fake a webcam feed, just because you can see someone on webcam doesn't mean it is really them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9932" y="69972"/>
            <a:ext cx="4208339" cy="452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424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3589658" cy="3711713"/>
          </a:xfrm>
        </p:spPr>
        <p:txBody>
          <a:bodyPr>
            <a:normAutofit/>
          </a:bodyPr>
          <a:lstStyle/>
          <a:p>
            <a:r>
              <a:rPr lang="en-US" b="1" dirty="0"/>
              <a:t>Look for help, you are not alone</a:t>
            </a:r>
          </a:p>
          <a:p>
            <a:r>
              <a:rPr lang="en-US" b="1" dirty="0"/>
              <a:t>Talk to a trusted adult </a:t>
            </a:r>
            <a:r>
              <a:rPr lang="en-US" dirty="0"/>
              <a:t>– family member, teacher, </a:t>
            </a:r>
            <a:r>
              <a:rPr lang="en-US" dirty="0" err="1"/>
              <a:t>counsellor</a:t>
            </a:r>
            <a:r>
              <a:rPr lang="en-US" dirty="0"/>
              <a:t>, Principal</a:t>
            </a:r>
          </a:p>
          <a:p>
            <a:r>
              <a:rPr lang="en-US" b="1" dirty="0"/>
              <a:t>Talk to a friend you can trust</a:t>
            </a:r>
          </a:p>
          <a:p>
            <a:r>
              <a:rPr lang="en-US" b="1" dirty="0"/>
              <a:t>Call </a:t>
            </a:r>
            <a:r>
              <a:rPr lang="en-US" b="1" dirty="0" err="1"/>
              <a:t>Childline</a:t>
            </a:r>
            <a:r>
              <a:rPr lang="en-US" b="1" dirty="0"/>
              <a:t> </a:t>
            </a:r>
            <a:r>
              <a:rPr lang="en-US" dirty="0"/>
              <a:t>on 1800 66 66 66, text ‘Talk’ to 50100 or chat online </a:t>
            </a:r>
            <a:r>
              <a:rPr lang="en-US" dirty="0" err="1"/>
              <a:t>www.childline.ie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98022">
            <a:off x="6191686" y="1411103"/>
            <a:ext cx="4850163" cy="340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53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3932238" cy="3711713"/>
          </a:xfrm>
        </p:spPr>
        <p:txBody>
          <a:bodyPr>
            <a:normAutofit/>
          </a:bodyPr>
          <a:lstStyle/>
          <a:p>
            <a:r>
              <a:rPr lang="en-US" b="1" dirty="0"/>
              <a:t>Don't share more images</a:t>
            </a:r>
            <a:r>
              <a:rPr lang="en-US" dirty="0"/>
              <a:t>, don't pay anything</a:t>
            </a:r>
          </a:p>
          <a:p>
            <a:r>
              <a:rPr lang="en-US" b="1" dirty="0"/>
              <a:t>Don't delete anything </a:t>
            </a:r>
            <a:r>
              <a:rPr lang="en-US" dirty="0"/>
              <a:t>– save messages, take screenshots – keep the evidence </a:t>
            </a:r>
          </a:p>
          <a:p>
            <a:r>
              <a:rPr lang="en-US" b="1" dirty="0"/>
              <a:t>Stop the communication</a:t>
            </a:r>
            <a:r>
              <a:rPr lang="en-US" dirty="0"/>
              <a:t> – block the person, deactivate – don’t delete your social media account</a:t>
            </a:r>
          </a:p>
          <a:p>
            <a:r>
              <a:rPr lang="en-US" b="1" dirty="0"/>
              <a:t>Report it to An Garda </a:t>
            </a:r>
            <a:r>
              <a:rPr lang="en-US" b="1" dirty="0" err="1"/>
              <a:t>Siochana</a:t>
            </a:r>
            <a:r>
              <a:rPr lang="en-US" b="1" dirty="0"/>
              <a:t> </a:t>
            </a:r>
            <a:r>
              <a:rPr lang="en-US" dirty="0"/>
              <a:t>– they will take it seriously and deal with it in confidence, without judging you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322" y="1399029"/>
            <a:ext cx="2095704" cy="247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421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Activity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9272" y="904036"/>
            <a:ext cx="8287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Online Sexual Coercion and Extortion is a crime.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109" y="1797642"/>
            <a:ext cx="5346700" cy="2552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773" y="1690466"/>
            <a:ext cx="8287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To Do</a:t>
            </a:r>
            <a:r>
              <a:rPr lang="is-IS" sz="2800" dirty="0">
                <a:solidFill>
                  <a:schemeClr val="bg1"/>
                </a:solidFill>
              </a:rPr>
              <a:t>…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4771" y="1933790"/>
            <a:ext cx="2516172" cy="95410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2800" b="1" dirty="0">
                <a:solidFill>
                  <a:srgbClr val="484193"/>
                </a:solidFill>
              </a:rPr>
              <a:t>Online </a:t>
            </a:r>
          </a:p>
          <a:p>
            <a:pPr algn="ctr"/>
            <a:r>
              <a:rPr lang="en-US" sz="2800" b="1" dirty="0">
                <a:solidFill>
                  <a:srgbClr val="484193"/>
                </a:solidFill>
              </a:rPr>
              <a:t>Safety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81651" y="1933790"/>
            <a:ext cx="2516172" cy="95410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n-US" sz="2800" b="1" dirty="0">
                <a:solidFill>
                  <a:srgbClr val="484193"/>
                </a:solidFill>
              </a:rPr>
              <a:t>Finding </a:t>
            </a:r>
          </a:p>
          <a:p>
            <a:pPr algn="ctr"/>
            <a:r>
              <a:rPr lang="en-US" sz="2800" b="1" dirty="0">
                <a:solidFill>
                  <a:srgbClr val="484193"/>
                </a:solidFill>
              </a:rPr>
              <a:t>Help</a:t>
            </a:r>
          </a:p>
        </p:txBody>
      </p:sp>
    </p:spTree>
    <p:extLst>
      <p:ext uri="{BB962C8B-B14F-4D97-AF65-F5344CB8AC3E}">
        <p14:creationId xmlns:p14="http://schemas.microsoft.com/office/powerpoint/2010/main" val="269719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Sexual Coercion and Extortion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Looking for sexual material </a:t>
            </a:r>
            <a:br>
              <a:rPr lang="en-US" dirty="0"/>
            </a:br>
            <a:r>
              <a:rPr lang="en-US" dirty="0"/>
              <a:t>(i.e. sexual photos and/or videos) </a:t>
            </a:r>
          </a:p>
          <a:p>
            <a:r>
              <a:rPr lang="en-US" dirty="0"/>
              <a:t>Looking for money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549" y="1917488"/>
            <a:ext cx="256168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5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07" y="1127839"/>
            <a:ext cx="5316096" cy="31748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Think-Pair-Share Language Activity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9445" y="1475787"/>
            <a:ext cx="250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Online </a:t>
            </a:r>
          </a:p>
          <a:p>
            <a:pPr algn="ctr"/>
            <a:r>
              <a:rPr lang="en-US" sz="2000" dirty="0"/>
              <a:t>Communication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094" y="3134913"/>
            <a:ext cx="2564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Online Sexual Exploitation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2444" y="3244264"/>
            <a:ext cx="2564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Extortion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29551" y="1602941"/>
            <a:ext cx="2575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Coercion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600000">
            <a:off x="6839569" y="1198881"/>
            <a:ext cx="2032845" cy="335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90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Communication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747" y="2052589"/>
            <a:ext cx="994174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Email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2059" y="2052589"/>
            <a:ext cx="2052489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Messaging Apps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04121" y="2065416"/>
            <a:ext cx="1475226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Forums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70271" y="3996133"/>
            <a:ext cx="1558609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Chat Rooms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5771" y="3996133"/>
            <a:ext cx="270672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Social Networking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81" y="1180239"/>
            <a:ext cx="833670" cy="7271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5574" y="1167410"/>
            <a:ext cx="767728" cy="79744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5015" y="1114255"/>
            <a:ext cx="849286" cy="84451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9385" y="3117369"/>
            <a:ext cx="840562" cy="7726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6234" y="3046813"/>
            <a:ext cx="821549" cy="84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8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4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Sexual Exploitation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4931436" cy="371171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Young people may be persuaded or forced to:</a:t>
            </a:r>
          </a:p>
          <a:p>
            <a:r>
              <a:rPr lang="en-US" dirty="0"/>
              <a:t>Send/post sexual images of themselves </a:t>
            </a:r>
          </a:p>
          <a:p>
            <a:r>
              <a:rPr lang="en-US" dirty="0"/>
              <a:t>Take part in sexual acts via a webcam or smartphone </a:t>
            </a:r>
          </a:p>
          <a:p>
            <a:r>
              <a:rPr lang="en-US" dirty="0"/>
              <a:t>Have sexual conversations by text or online</a:t>
            </a:r>
          </a:p>
          <a:p>
            <a:pPr marL="0" indent="0">
              <a:buNone/>
            </a:pPr>
            <a:r>
              <a:rPr lang="en-US" b="1" dirty="0"/>
              <a:t>Offenders may be looking for sexual material or looking for money.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0333" y="52387"/>
            <a:ext cx="4744007" cy="562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5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Coercion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3" y="882512"/>
            <a:ext cx="4378938" cy="3711713"/>
          </a:xfrm>
        </p:spPr>
        <p:txBody>
          <a:bodyPr>
            <a:normAutofit/>
          </a:bodyPr>
          <a:lstStyle/>
          <a:p>
            <a:r>
              <a:rPr lang="en-US" dirty="0"/>
              <a:t>Persuading someone to do something by using force or threats </a:t>
            </a:r>
          </a:p>
          <a:p>
            <a:r>
              <a:rPr lang="en-US" dirty="0"/>
              <a:t>When offenders have sexual photos/videos of a young person, they may demand more photos/videos or money</a:t>
            </a:r>
          </a:p>
          <a:p>
            <a:r>
              <a:rPr lang="en-US" dirty="0"/>
              <a:t>They threaten to post the images online or share them with friends/family if you don't do as they say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092" y="990633"/>
            <a:ext cx="3466340" cy="359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12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Extortion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82512"/>
            <a:ext cx="4674083" cy="3711713"/>
          </a:xfrm>
        </p:spPr>
        <p:txBody>
          <a:bodyPr/>
          <a:lstStyle/>
          <a:p>
            <a:r>
              <a:rPr lang="en-US" dirty="0"/>
              <a:t>Obtaining something, especially money or other property, through force or threats</a:t>
            </a:r>
          </a:p>
          <a:p>
            <a:r>
              <a:rPr lang="en-US" dirty="0"/>
              <a:t>Offenders threaten to post sexual images of young people online because they want to receive more explicit photos/videos </a:t>
            </a:r>
          </a:p>
          <a:p>
            <a:r>
              <a:rPr lang="en-US" dirty="0"/>
              <a:t>Or they want the young person to pay them money not to post the images online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38" y="119677"/>
            <a:ext cx="4799576" cy="430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98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22" y="974374"/>
            <a:ext cx="7426231" cy="35028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Discussion Activity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5590" y="1167267"/>
            <a:ext cx="2870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What could Anna </a:t>
            </a:r>
          </a:p>
          <a:p>
            <a:pPr algn="ctr"/>
            <a:r>
              <a:rPr lang="en-US" sz="2000" dirty="0"/>
              <a:t>have done to protect herself online?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61468" y="1123218"/>
            <a:ext cx="33107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What could George </a:t>
            </a:r>
            <a:br>
              <a:rPr lang="en-US" sz="2200" dirty="0"/>
            </a:br>
            <a:r>
              <a:rPr lang="en-US" sz="2200" dirty="0"/>
              <a:t>have done to protect himself online?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7543" y="2903665"/>
            <a:ext cx="3259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Where could Anna and George have found help/support when they were asked to send more images and money?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38" y="2912271"/>
            <a:ext cx="2084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What is the key message from the </a:t>
            </a:r>
            <a:r>
              <a:rPr lang="en-US" sz="1800" dirty="0" err="1"/>
              <a:t>Gardai</a:t>
            </a:r>
            <a:r>
              <a:rPr lang="en-US" sz="1800" dirty="0"/>
              <a:t> for young people?</a:t>
            </a:r>
          </a:p>
        </p:txBody>
      </p:sp>
    </p:spTree>
    <p:extLst>
      <p:ext uri="{BB962C8B-B14F-4D97-AF65-F5344CB8AC3E}">
        <p14:creationId xmlns:p14="http://schemas.microsoft.com/office/powerpoint/2010/main" val="400653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Protecting Yourself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882512"/>
            <a:ext cx="3833618" cy="3711713"/>
          </a:xfrm>
        </p:spPr>
        <p:txBody>
          <a:bodyPr>
            <a:normAutofit/>
          </a:bodyPr>
          <a:lstStyle/>
          <a:p>
            <a:r>
              <a:rPr lang="en-US" sz="2000" b="1" dirty="0"/>
              <a:t>Control</a:t>
            </a:r>
            <a:br>
              <a:rPr lang="en-US" sz="2000" dirty="0"/>
            </a:br>
            <a:r>
              <a:rPr lang="en-US" sz="2000" dirty="0"/>
              <a:t>No regrets! Anything you send to someone, post online or do over a webcam can be saved/recorded without your knowledge.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89238">
            <a:off x="5238389" y="2600901"/>
            <a:ext cx="3396580" cy="156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81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620</Words>
  <Application>Microsoft Macintosh PowerPoint</Application>
  <PresentationFormat>On-screen Show (16:9)</PresentationFormat>
  <Paragraphs>70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Lucida Grande</vt:lpstr>
      <vt:lpstr>Custom Design</vt:lpstr>
      <vt:lpstr>PowerPoint Presentation</vt:lpstr>
      <vt:lpstr>Online Sexual Coercion and Extortion</vt:lpstr>
      <vt:lpstr>Think-Pair-Share Language Activity</vt:lpstr>
      <vt:lpstr>Online Communication </vt:lpstr>
      <vt:lpstr>Online Sexual Exploitation </vt:lpstr>
      <vt:lpstr>Coercion</vt:lpstr>
      <vt:lpstr>Extortion</vt:lpstr>
      <vt:lpstr>Group Discussion Activity</vt:lpstr>
      <vt:lpstr>Tips for Protecting Yourself Online</vt:lpstr>
      <vt:lpstr>Tips for Protecting Yourself Online</vt:lpstr>
      <vt:lpstr>Tips for Protecting Yourself Online</vt:lpstr>
      <vt:lpstr>Tips for Protecting Yourself Online</vt:lpstr>
      <vt:lpstr>Warning Signs</vt:lpstr>
      <vt:lpstr>Warning Signs</vt:lpstr>
      <vt:lpstr>Getting Help and Support</vt:lpstr>
      <vt:lpstr>Getting Help and Support</vt:lpstr>
      <vt:lpstr>Reflection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Sexual Coercion and Extortion   Looking for sexual material  (i.e. sexual photos and/or videos)  Looking for money</dc:title>
  <dc:creator>Tracy Hogan</dc:creator>
  <cp:lastModifiedBy>Catriona Mulcahy</cp:lastModifiedBy>
  <cp:revision>41</cp:revision>
  <dcterms:modified xsi:type="dcterms:W3CDTF">2025-02-06T14:58:51Z</dcterms:modified>
</cp:coreProperties>
</file>