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Arial Bold" panose="020B0802020202020204" pitchFamily="34" charset="77"/>
      <p:regular r:id="rId34"/>
      <p:bold r:id="rId35"/>
    </p:embeddedFont>
    <p:embeddedFont>
      <p:font typeface="Bobby Jones" pitchFamily="2" charset="0"/>
      <p:regular r:id="rId36"/>
    </p:embeddedFont>
    <p:embeddedFont>
      <p:font typeface="Calibri" panose="020F0502020204030204" pitchFamily="34" charset="0"/>
      <p:regular r:id="rId37"/>
      <p:bold r:id="rId38"/>
      <p:italic r:id="rId39"/>
      <p:boldItalic r:id="rId40"/>
    </p:embeddedFont>
    <p:embeddedFont>
      <p:font typeface="DM Sans" pitchFamily="2" charset="77"/>
      <p:regular r:id="rId41"/>
      <p:bold r:id="rId42"/>
      <p:italic r:id="rId43"/>
      <p:boldItalic r:id="rId44"/>
    </p:embeddedFont>
    <p:embeddedFont>
      <p:font typeface="DM Sans Bold" pitchFamily="2" charset="77"/>
      <p:regular r:id="rId45"/>
      <p:bold r:id="rId46"/>
    </p:embeddedFont>
    <p:embeddedFont>
      <p:font typeface="DM Sans Italics" pitchFamily="2" charset="77"/>
      <p:regular r:id="rId47"/>
      <p:italic r:id="rId48"/>
    </p:embeddedFont>
    <p:embeddedFont>
      <p:font typeface="Montserrat Bold" pitchFamily="2" charset="77"/>
      <p:regular r:id="rId49"/>
      <p:bold r:id="rId50"/>
    </p:embeddedFont>
    <p:embeddedFont>
      <p:font typeface="Roboto" panose="02000000000000000000" pitchFamily="2"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31240" autoAdjust="0"/>
  </p:normalViewPr>
  <p:slideViewPr>
    <p:cSldViewPr>
      <p:cViewPr varScale="1">
        <p:scale>
          <a:sx n="20" d="100"/>
          <a:sy n="20" d="100"/>
        </p:scale>
        <p:origin x="372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F6AA8-06A7-6A4E-AA57-F85313D1D56C}" type="datetimeFigureOut">
              <a:rPr lang="en-US" smtClean="0"/>
              <a:t>3/28/25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E8A13-E2B1-C146-B238-1040B19E8304}" type="slidenum">
              <a:rPr lang="en-US" smtClean="0"/>
              <a:t>‹#›</a:t>
            </a:fld>
            <a:endParaRPr lang="en-US"/>
          </a:p>
        </p:txBody>
      </p:sp>
    </p:spTree>
    <p:extLst>
      <p:ext uri="{BB962C8B-B14F-4D97-AF65-F5344CB8AC3E}">
        <p14:creationId xmlns:p14="http://schemas.microsoft.com/office/powerpoint/2010/main" val="148761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imeo.com/35399649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vimeo.com/20080483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vimeo.com/35400451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vimeo.com/19104398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webwise.i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meo.com/35909491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35399467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Welcome to the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Parents Introduction to Online Safety talk. This talk is designed to introduce parents to the first steps of supporting children as the go online.</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a:t>
            </a:fld>
            <a:endParaRPr lang="en-US"/>
          </a:p>
        </p:txBody>
      </p:sp>
    </p:spTree>
    <p:extLst>
      <p:ext uri="{BB962C8B-B14F-4D97-AF65-F5344CB8AC3E}">
        <p14:creationId xmlns:p14="http://schemas.microsoft.com/office/powerpoint/2010/main" val="1928714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Steps that parents can take to manage online safety</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There are practical steps that parents can take to help ensure that their child has a safe and positive experience online.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10</a:t>
            </a:fld>
            <a:endParaRPr lang="en-US"/>
          </a:p>
        </p:txBody>
      </p:sp>
    </p:spTree>
    <p:extLst>
      <p:ext uri="{BB962C8B-B14F-4D97-AF65-F5344CB8AC3E}">
        <p14:creationId xmlns:p14="http://schemas.microsoft.com/office/powerpoint/2010/main" val="3567266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Get informed.</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The first step parents can take is to visit the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Parent Hub. There’s lots of helpful information available on a range of online safety topics and issues.</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11</a:t>
            </a:fld>
            <a:endParaRPr lang="en-US"/>
          </a:p>
        </p:txBody>
      </p:sp>
    </p:spTree>
    <p:extLst>
      <p:ext uri="{BB962C8B-B14F-4D97-AF65-F5344CB8AC3E}">
        <p14:creationId xmlns:p14="http://schemas.microsoft.com/office/powerpoint/2010/main" val="223830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Get informed.</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The Hub has a wide range of free advice and supports that parents can access.</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Resources for Parents:​</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 </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Parents' Guide to a Better Internet​</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This free online safety booklet is a guide for parents with support, advice and information to help their children have a positive experience online. Topics explored in the guide include cyberbullying, screen time, sexting, social media and online pornography. This can be downloaded for free at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Webwise.ie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/parents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Advice Videos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parenting experts offer advice on everything from talking to your child about screentime to modelling good behaviour. The expert videos feature advice from child psychologists, education experts, SPHE experts and tech experts.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‘Apps Explained’ - the latest apps children are using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It can be difficult to stay up to date with the latest apps and platforms that children are using. It is updated on a regular basis and is an excellent starting point for parents who have children using social media for the first time, and also if you want to understand how an app works.</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‘Advice for Parents’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Advice and support for parents on key issues such as making friends online and sharing personal information.​</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‘Talking Po</a:t>
            </a:r>
            <a:r>
              <a:rPr lang="en-IE" sz="1800" b="1" kern="100" dirty="0">
                <a:effectLst/>
                <a:latin typeface="Calibri" panose="020F0502020204030204" pitchFamily="34" charset="0"/>
                <a:ea typeface="Calibri" panose="020F0502020204030204" pitchFamily="34" charset="0"/>
                <a:cs typeface="Calibri" panose="020F0502020204030204" pitchFamily="34" charset="0"/>
              </a:rPr>
              <a:t>ints’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Calibri" panose="020F0502020204030204" pitchFamily="34" charset="0"/>
              </a:rPr>
              <a:t>These are conversation starters to help facilitate parents open communication with their child around internet safety.​</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Calibri" panose="020F0502020204030204" pitchFamily="34" charset="0"/>
              </a:rPr>
              <a: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b="1" kern="100" dirty="0">
                <a:effectLst/>
                <a:latin typeface="Calibri" panose="020F0502020204030204" pitchFamily="34" charset="0"/>
                <a:ea typeface="Calibri" panose="020F0502020204030204" pitchFamily="34" charset="0"/>
                <a:cs typeface="Calibri" panose="020F0502020204030204" pitchFamily="34" charset="0"/>
              </a:rPr>
              <a:t>‘How to’ Guides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Calibri" panose="020F0502020204030204" pitchFamily="34" charset="0"/>
              </a:rPr>
              <a:t>These provide support and step by step instructions on blocking, reporting, parental controls and more.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12</a:t>
            </a:fld>
            <a:endParaRPr lang="en-US"/>
          </a:p>
        </p:txBody>
      </p:sp>
    </p:spTree>
    <p:extLst>
      <p:ext uri="{BB962C8B-B14F-4D97-AF65-F5344CB8AC3E}">
        <p14:creationId xmlns:p14="http://schemas.microsoft.com/office/powerpoint/2010/main" val="178088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Calibri" panose="020F0502020204030204" pitchFamily="34" charset="0"/>
              </a:rPr>
              <a:t>Apps Explained</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 Explainer Guides to popular apps, games and platforms is a great resource for parents to learn about how particular ones work, why children like them, and what risks parents should know about.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AGE RESTRICTIONS ON SOCIAL MEDIA – WHAT I NEED TO KNOW </a:t>
            </a:r>
            <a:r>
              <a:rPr lang="en-GB"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Most social media platforms and services have a minimum age requirement, for the majority of these services it is 13 years old. Therefore technically, children under the age of 13 should not have a social media account. However most social media platforms do not have robust age-verifications in place making it relatively easy for underage users to sign-up with a false age.  </a:t>
            </a:r>
            <a:r>
              <a:rPr lang="en-GB"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457200"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Under the E.U General Data Protection Regulation (GDPR), Ireland has now set the Digital Age of Consent to 16 years old. This is the age at which children can legally consent to companies/</a:t>
            </a:r>
            <a:r>
              <a:rPr lang="en-US" sz="1800" dirty="0" err="1">
                <a:solidFill>
                  <a:srgbClr val="000000"/>
                </a:solidFill>
                <a:effectLst/>
                <a:latin typeface="Calibri" panose="020F0502020204030204" pitchFamily="34" charset="0"/>
                <a:ea typeface="Times New Roman" panose="02020603050405020304" pitchFamily="18" charset="0"/>
              </a:rPr>
              <a:t>organisations</a:t>
            </a:r>
            <a:r>
              <a:rPr lang="en-US" sz="1800" dirty="0">
                <a:solidFill>
                  <a:srgbClr val="000000"/>
                </a:solidFill>
                <a:effectLst/>
                <a:latin typeface="Calibri" panose="020F0502020204030204" pitchFamily="34" charset="0"/>
                <a:ea typeface="Times New Roman" panose="02020603050405020304" pitchFamily="18" charset="0"/>
              </a:rPr>
              <a:t> processing their personal data or information for example when you sign up to an online platform or social media account. For children under the age of 16, consent must be given/</a:t>
            </a:r>
            <a:r>
              <a:rPr lang="en-US" sz="1800" dirty="0" err="1">
                <a:solidFill>
                  <a:srgbClr val="000000"/>
                </a:solidFill>
                <a:effectLst/>
                <a:latin typeface="Calibri" panose="020F0502020204030204" pitchFamily="34" charset="0"/>
                <a:ea typeface="Times New Roman" panose="02020603050405020304" pitchFamily="18" charset="0"/>
              </a:rPr>
              <a:t>authorised</a:t>
            </a:r>
            <a:r>
              <a:rPr lang="en-US" sz="1800" dirty="0">
                <a:solidFill>
                  <a:srgbClr val="000000"/>
                </a:solidFill>
                <a:effectLst/>
                <a:latin typeface="Calibri" panose="020F0502020204030204" pitchFamily="34" charset="0"/>
                <a:ea typeface="Times New Roman" panose="02020603050405020304" pitchFamily="18" charset="0"/>
              </a:rPr>
              <a:t> by the parent or guardian of the child. </a:t>
            </a:r>
            <a:r>
              <a:rPr lang="en-US" sz="1800" b="1" dirty="0">
                <a:solidFill>
                  <a:srgbClr val="000000"/>
                </a:solidFill>
                <a:effectLst/>
                <a:latin typeface="Calibri" panose="020F0502020204030204" pitchFamily="34" charset="0"/>
                <a:ea typeface="Times New Roman" panose="02020603050405020304" pitchFamily="18" charset="0"/>
              </a:rPr>
              <a:t>For the purposes of data collection teenagers between the age of 13 and 16 years old must have parental permission to sign-up to social media services. </a:t>
            </a:r>
            <a:r>
              <a:rPr lang="en-GB"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13</a:t>
            </a:fld>
            <a:endParaRPr lang="en-US"/>
          </a:p>
        </p:txBody>
      </p:sp>
    </p:spTree>
    <p:extLst>
      <p:ext uri="{BB962C8B-B14F-4D97-AF65-F5344CB8AC3E}">
        <p14:creationId xmlns:p14="http://schemas.microsoft.com/office/powerpoint/2010/main" val="402919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Calibri" panose="020F0502020204030204" pitchFamily="34" charset="0"/>
              </a:rPr>
              <a:t>Optional Activity – Get Informed.</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Activity Suggestion – Break the group into small groups and give them one app/network to look up on </a:t>
            </a:r>
            <a:r>
              <a:rPr lang="en-GB" sz="1800" dirty="0" err="1">
                <a:solidFill>
                  <a:srgbClr val="000000"/>
                </a:solidFill>
                <a:effectLst/>
                <a:latin typeface="Calibri" panose="020F0502020204030204" pitchFamily="34" charset="0"/>
                <a:ea typeface="Times New Roman" panose="02020603050405020304" pitchFamily="18" charset="0"/>
              </a:rPr>
              <a:t>Webwise.ie</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Ask each group to have a quick review of an explainer article – and ask them to note down three points about that app. </a:t>
            </a:r>
            <a:endParaRPr lang="en-IE" sz="1800" dirty="0">
              <a:effectLst/>
              <a:latin typeface="Times New Roman" panose="02020603050405020304" pitchFamily="18" charset="0"/>
              <a:ea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14</a:t>
            </a:fld>
            <a:endParaRPr lang="en-US"/>
          </a:p>
        </p:txBody>
      </p:sp>
    </p:spTree>
    <p:extLst>
      <p:ext uri="{BB962C8B-B14F-4D97-AF65-F5344CB8AC3E}">
        <p14:creationId xmlns:p14="http://schemas.microsoft.com/office/powerpoint/2010/main" val="3444881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Have the chat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The most important thing parents can do when it comes to supporting their child online is have regular conversations. Have a conversation with your child on some of the important things to watch out for when going online for the first time.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Not sure how to start a conversation with your child – use the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Talking points or use the Online Topic Generator – available on the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webwise.ie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/parents hub.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We recommend that you speak to your child about what to do if they come across something on the internet that bothers them. This could involve closing the laptop lid, or turning off the screen, and coming to get you.​</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Finally - Keep checking in with your child! Online safety isn’t a once off conversation. The internet is part of all our world now, so it is vital that parents/guardians continue the conversation.​</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15</a:t>
            </a:fld>
            <a:endParaRPr lang="en-US"/>
          </a:p>
        </p:txBody>
      </p:sp>
    </p:spTree>
    <p:extLst>
      <p:ext uri="{BB962C8B-B14F-4D97-AF65-F5344CB8AC3E}">
        <p14:creationId xmlns:p14="http://schemas.microsoft.com/office/powerpoint/2010/main" val="92037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Online Gaming</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Lets look at online gaming as an example. Here are some helpful talking points to help start the conversation with your child about online gaming:​</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1. Can you show me your favourite game?​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It is a good idea to get to know the games yourself, why not sit down with your child and let them show you how the game is played. Talk to your child about what they can do in the game they are playing. What is the overall objective of the game, what do they like most about playing it, and is there anything about the game that they don’t like.​</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2. Can you play against other kids?​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Some games have optional multi-player modes where your child can play with and against others. Make sure you are clear on whether you are happy for your child to play with others. If you are, ask them who they are playing with? Establish rules around this that you can both agree on. Most games have a rating you can check to see if they are age appropriate.​</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3. How much time should you spend playing?​</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It makes life a lot easier if you bring this subject up early on; it can be tricky to change well-established practices. Talk about why it is important to have limits. it is a good opportunity to talk about the importance of being active, being outdoors, and spending time in the company of other children. Striking a suitable balance is key.​</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Remember, it can be hard to enforce restrictions. It can also be difficult to accurately track the amount of time they are spending playing the game. Some devices allow you to use parental controls to strictly enforce daily or weekly limits. In many cases, the device simply switches off once the allocated time has been exceeded. While this is handy; it can be very frustrating for a child who is just about to reach a landmark in the game after a great deal of effort. We recommend not relying exclusively on parental controls. Use them to support your usual parenting approaches.​</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4. Can you chat with the other kids you are playing?​</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Many games allow players to chat with each other. Agree rules around this, ask your child about who they think it is okay to talk to online. Discuss your expectations around the type of language they should not use and how they treat others. Be very clear on consequences of using bad language, being disrespectful, or not following the other agreed rules. The threat of withdrawing access to the game can be a good deterrent to bad behaviour.​</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Check if the game gives the option of disabling chat and if there is a safe chat mode. Some games allow limited forms of chatting where gamers can communicate with each other by selecting from a menu of phrases.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5. What sort of information is NOT okay to share when gaming?​</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Explain to them the importance of not giving away any personal information online. In the case of online gaming, it is a good idea not to use real names for game profiles and not to share passwords with friends.​</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6. What would you do if something inappropriate happens when you are playing a game online?​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It is important that your child is familiar with safety setting, privacy and reporting tools. It is equally important that your child understands they can talk to you if they experience anything inappropriate online. This is also a good opportunity to encourage your child to play fairly and treat other gamers with respect.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For more information on gaming go to: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webwise.ie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/parents/play-it-safe</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16</a:t>
            </a:fld>
            <a:endParaRPr lang="en-US"/>
          </a:p>
        </p:txBody>
      </p:sp>
    </p:spTree>
    <p:extLst>
      <p:ext uri="{BB962C8B-B14F-4D97-AF65-F5344CB8AC3E}">
        <p14:creationId xmlns:p14="http://schemas.microsoft.com/office/powerpoint/2010/main" val="276357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Video – Talking to your child about what they are doing online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CEO of National Parents Council;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Áine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Lynch on the importance of talking to your child about what they do online.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Click the Link to play video: </a:t>
            </a:r>
            <a:r>
              <a:rPr lang="en-I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https://vimeo.com/353996493</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Please ensure pop-ups are enables on your computer. Video will play on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vimeo</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Alternatively videos can be accessed on the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Webwise.ie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/parents page. </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17</a:t>
            </a:fld>
            <a:endParaRPr lang="en-US"/>
          </a:p>
        </p:txBody>
      </p:sp>
    </p:spTree>
    <p:extLst>
      <p:ext uri="{BB962C8B-B14F-4D97-AF65-F5344CB8AC3E}">
        <p14:creationId xmlns:p14="http://schemas.microsoft.com/office/powerpoint/2010/main" val="351273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Agree rules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Agree with your child rules for Internet use in your home</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Every family is different, and the </a:t>
            </a:r>
            <a:r>
              <a:rPr lang="en-US" sz="1800" kern="100" dirty="0" err="1">
                <a:effectLst/>
                <a:latin typeface="Arial" panose="020B0604020202020204" pitchFamily="34" charset="0"/>
                <a:ea typeface="Calibri" panose="020F0502020204030204" pitchFamily="34" charset="0"/>
                <a:cs typeface="Times New Roman" panose="02020603050405020304" pitchFamily="18" charset="0"/>
              </a:rPr>
              <a:t>Webwise</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Family Agreement Template is a great resource to help you agree rules that suit your family and circumstances.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Here are some tips to get started:</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Discuss when and for how long it is acceptable for your child to use the Internet</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Agree how to treat personal information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Discuss how to behave towards others when gaming, chatting, e-mailing or messaging</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Agree what type of sites and activities are OK or not OK in our family</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Follow the rules yourself! Or at least explain why the rules are different for adults.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18</a:t>
            </a:fld>
            <a:endParaRPr lang="en-US"/>
          </a:p>
        </p:txBody>
      </p:sp>
    </p:spTree>
    <p:extLst>
      <p:ext uri="{BB962C8B-B14F-4D97-AF65-F5344CB8AC3E}">
        <p14:creationId xmlns:p14="http://schemas.microsoft.com/office/powerpoint/2010/main" val="1324622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Online Gaming</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Calibri" panose="020F0502020204030204" pitchFamily="34" charset="0"/>
              </a:rPr>
              <a:t>Let’s return to online gaming, what </a:t>
            </a:r>
            <a:r>
              <a:rPr lang="en-IE"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 parents do and what rules can you put in place to ensure your child makes the most of their time online.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b="1" kern="0" dirty="0">
                <a:effectLst/>
                <a:latin typeface="Calibri" panose="020F0502020204030204" pitchFamily="34" charset="0"/>
                <a:ea typeface="Times New Roman" panose="02020603050405020304" pitchFamily="18" charset="0"/>
                <a:cs typeface="Calibri" panose="020F0502020204030204" pitchFamily="34" charset="0"/>
              </a:rPr>
              <a:t>What is Online Gaming?</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0" dirty="0">
                <a:effectLst/>
                <a:latin typeface="Calibri" panose="020F0502020204030204" pitchFamily="34" charset="0"/>
                <a:ea typeface="Times New Roman" panose="02020603050405020304" pitchFamily="18" charset="0"/>
                <a:cs typeface="Calibri" panose="020F0502020204030204" pitchFamily="34" charset="0"/>
              </a:rPr>
              <a:t>Online gaming is a popular activity for many children and teens. These games range from adventure and strategy-based challenges to sports simulations and virtual social spaces.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0" dirty="0">
                <a:effectLst/>
                <a:latin typeface="Calibri" panose="020F0502020204030204" pitchFamily="34" charset="0"/>
                <a:ea typeface="Times New Roman" panose="02020603050405020304" pitchFamily="18" charset="0"/>
                <a:cs typeface="Calibri" panose="020F0502020204030204" pitchFamily="34" charset="0"/>
              </a:rPr>
              <a:t>Gaming can be a great way for young people to have fun, develop problem-solving skills, and connect with friends. However, it’s important for parents to understand the potential risks and ensure their child has a safe and positive gaming experience.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Here are some useful tips:</a:t>
            </a:r>
            <a:endParaRPr lang="en-IE" sz="1800" dirty="0">
              <a:effectLst/>
              <a:latin typeface="Times New Roman" panose="02020603050405020304" pitchFamily="18" charset="0"/>
              <a:ea typeface="Times New Roman" panose="02020603050405020304" pitchFamily="18" charset="0"/>
            </a:endParaRPr>
          </a:p>
          <a:p>
            <a:r>
              <a:rPr lang="en-IE" sz="1800" b="1" dirty="0">
                <a:effectLst/>
                <a:latin typeface="Calibri" panose="020F0502020204030204" pitchFamily="34" charset="0"/>
                <a:ea typeface="Times New Roman" panose="02020603050405020304" pitchFamily="18" charset="0"/>
              </a:rPr>
              <a:t>Check Age Ratings</a:t>
            </a:r>
            <a:endParaRPr lang="en-IE" sz="1800" b="1"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Game ratings, such as PEGI, which indicate appropriate age levels based on content. </a:t>
            </a:r>
            <a:endParaRPr lang="en-IE" sz="1800" dirty="0">
              <a:effectLst/>
              <a:latin typeface="Times New Roman" panose="02020603050405020304" pitchFamily="18" charset="0"/>
              <a:ea typeface="Times New Roman" panose="02020603050405020304" pitchFamily="18" charset="0"/>
            </a:endParaRPr>
          </a:p>
          <a:p>
            <a:r>
              <a:rPr lang="en-IE" sz="1800" b="1" dirty="0">
                <a:effectLst/>
                <a:latin typeface="Calibri" panose="020F0502020204030204" pitchFamily="34" charset="0"/>
                <a:ea typeface="Times New Roman" panose="02020603050405020304" pitchFamily="18" charset="0"/>
              </a:rPr>
              <a:t>Use Parental Controls</a:t>
            </a:r>
            <a:endParaRPr lang="en-IE" sz="1800" b="1"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Most gaming consoles, apps, and devices offer settings to limit screen time, restrict purchases, and block inappropriate content. Activate these controls to manage your child’s gaming experience.</a:t>
            </a:r>
            <a:endParaRPr lang="en-IE" sz="1800" dirty="0">
              <a:effectLst/>
              <a:latin typeface="Times New Roman" panose="02020603050405020304" pitchFamily="18" charset="0"/>
              <a:ea typeface="Times New Roman" panose="02020603050405020304" pitchFamily="18" charset="0"/>
            </a:endParaRPr>
          </a:p>
          <a:p>
            <a:r>
              <a:rPr lang="en-IE" sz="1800" b="1" dirty="0">
                <a:effectLst/>
                <a:latin typeface="Calibri" panose="020F0502020204030204" pitchFamily="34" charset="0"/>
                <a:ea typeface="Times New Roman" panose="02020603050405020304" pitchFamily="18" charset="0"/>
              </a:rPr>
              <a:t>Agree Limits</a:t>
            </a:r>
            <a:endParaRPr lang="en-IE" sz="1800" b="1"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Set clear boundaries on when and how long your child can play. Encourage a healthy balance between gaming, schoolwork, and offline activities.</a:t>
            </a:r>
            <a:endParaRPr lang="en-IE" sz="1800" dirty="0">
              <a:effectLst/>
              <a:latin typeface="Times New Roman" panose="02020603050405020304" pitchFamily="18" charset="0"/>
              <a:ea typeface="Times New Roman" panose="02020603050405020304" pitchFamily="18" charset="0"/>
            </a:endParaRPr>
          </a:p>
          <a:p>
            <a:r>
              <a:rPr lang="en-IE" sz="1800" b="1" dirty="0">
                <a:effectLst/>
                <a:latin typeface="Calibri" panose="020F0502020204030204" pitchFamily="34" charset="0"/>
                <a:ea typeface="Times New Roman" panose="02020603050405020304" pitchFamily="18" charset="0"/>
              </a:rPr>
              <a:t>Know Who They Are Playing With</a:t>
            </a:r>
            <a:endParaRPr lang="en-IE" sz="1800" b="1"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Many games allow interaction with other players. Teach your child to keep their profile private, avoid sharing personal information, and report or block anyone who makes them feel uncomfortable.</a:t>
            </a:r>
            <a:endParaRPr lang="en-IE" sz="1800" dirty="0">
              <a:effectLst/>
              <a:latin typeface="Times New Roman" panose="02020603050405020304" pitchFamily="18" charset="0"/>
              <a:ea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By staying informed and involved, parents can help children enjoy online gaming while staying safe.</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19</a:t>
            </a:fld>
            <a:endParaRPr lang="en-US"/>
          </a:p>
        </p:txBody>
      </p:sp>
    </p:spTree>
    <p:extLst>
      <p:ext uri="{BB962C8B-B14F-4D97-AF65-F5344CB8AC3E}">
        <p14:creationId xmlns:p14="http://schemas.microsoft.com/office/powerpoint/2010/main" val="341785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Notes for speaker – brief introduction and welcome.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Explain how long the talk will take and the types of things you will be doing over that time. For example​:</a:t>
            </a:r>
          </a:p>
          <a:p>
            <a:r>
              <a:rPr lang="en-IE" sz="1800" i="1" kern="100" dirty="0">
                <a:effectLst/>
                <a:latin typeface="Calibri" panose="020F0502020204030204" pitchFamily="34" charset="0"/>
                <a:ea typeface="Calibri" panose="020F0502020204030204" pitchFamily="34" charset="0"/>
                <a:cs typeface="Times New Roman" panose="02020603050405020304" pitchFamily="18" charset="0"/>
              </a:rPr>
              <a:t>‘This evening we are going to talk to you about some common concerns parents have around internet safety. This one hour talk will look at topics such as screen time, cyber-bullying, online gaming and we’ll also do some group activities. The aim of the talk this evening is to give you an introduction to the topic, give you some tips for talking to your child, find out what supports are available and how to access them.’​</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a:t>
            </a:fld>
            <a:endParaRPr lang="en-US"/>
          </a:p>
        </p:txBody>
      </p:sp>
    </p:spTree>
    <p:extLst>
      <p:ext uri="{BB962C8B-B14F-4D97-AF65-F5344CB8AC3E}">
        <p14:creationId xmlns:p14="http://schemas.microsoft.com/office/powerpoint/2010/main" val="245689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Video – Agreeing rules around technology use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Child Psychologist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Dr.</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John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Sharry</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offers advice on agreeing rules around technology use on the home.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Click the Link to play video: </a:t>
            </a:r>
            <a:r>
              <a:rPr lang="en-I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https://vimeo.com/200804832</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dirty="0">
                <a:effectLst/>
                <a:latin typeface="Calibri" panose="020F0502020204030204" pitchFamily="34" charset="0"/>
                <a:ea typeface="Calibri" panose="020F0502020204030204" pitchFamily="34" charset="0"/>
                <a:cs typeface="Times New Roman" panose="02020603050405020304" pitchFamily="18" charset="0"/>
              </a:rPr>
              <a:t>Please ensure pop-ups are enables on your computer. Video will play on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vimeo</a:t>
            </a:r>
            <a:r>
              <a:rPr lang="en-IE" sz="1800" dirty="0">
                <a:effectLst/>
                <a:latin typeface="Calibri" panose="020F0502020204030204" pitchFamily="34" charset="0"/>
                <a:ea typeface="Calibri" panose="020F0502020204030204" pitchFamily="34" charset="0"/>
                <a:cs typeface="Times New Roman" panose="02020603050405020304" pitchFamily="18" charset="0"/>
              </a:rPr>
              <a:t>. Alternatively videos can be accessed on the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Webwise.ie</a:t>
            </a:r>
            <a:r>
              <a:rPr lang="en-IE" sz="1800" dirty="0">
                <a:effectLst/>
                <a:latin typeface="Calibri" panose="020F0502020204030204" pitchFamily="34" charset="0"/>
                <a:ea typeface="Calibri" panose="020F0502020204030204" pitchFamily="34" charset="0"/>
                <a:cs typeface="Times New Roman" panose="02020603050405020304" pitchFamily="18" charset="0"/>
              </a:rPr>
              <a:t>/parents page.</a:t>
            </a:r>
            <a:r>
              <a:rPr lang="en-IE" dirty="0">
                <a:effectLst/>
              </a:rPr>
              <a:t> </a:t>
            </a:r>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20</a:t>
            </a:fld>
            <a:endParaRPr lang="en-US"/>
          </a:p>
        </p:txBody>
      </p:sp>
    </p:spTree>
    <p:extLst>
      <p:ext uri="{BB962C8B-B14F-4D97-AF65-F5344CB8AC3E}">
        <p14:creationId xmlns:p14="http://schemas.microsoft.com/office/powerpoint/2010/main" val="2971311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Ask for Help</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200" b="1" kern="100" dirty="0">
                <a:effectLst/>
                <a:latin typeface="Calibri" panose="020F0502020204030204" pitchFamily="34" charset="0"/>
                <a:ea typeface="Calibri" panose="020F0502020204030204" pitchFamily="34" charset="0"/>
                <a:cs typeface="Times New Roman" panose="02020603050405020304" pitchFamily="18" charset="0"/>
              </a:rPr>
              <a:t>Reassure your child</a:t>
            </a:r>
            <a:r>
              <a:rPr lang="en-IE" sz="1200" kern="100" dirty="0">
                <a:effectLst/>
                <a:latin typeface="Calibri" panose="020F0502020204030204" pitchFamily="34" charset="0"/>
                <a:ea typeface="Calibri" panose="020F0502020204030204" pitchFamily="34" charset="0"/>
                <a:cs typeface="Times New Roman" panose="02020603050405020304" pitchFamily="18" charset="0"/>
              </a:rPr>
              <a:t> that they will be listened to and they should come to you if something upsets or bothers them online.​</a:t>
            </a:r>
          </a:p>
          <a:p>
            <a:pPr marL="742950" lvl="1" indent="-285750">
              <a:buFont typeface="Courier New" panose="02070309020205020404" pitchFamily="49" charset="0"/>
              <a:buChar char="o"/>
            </a:pPr>
            <a:r>
              <a:rPr lang="en-IE" sz="1200" kern="100" dirty="0">
                <a:effectLst/>
                <a:latin typeface="Calibri" panose="020F0502020204030204" pitchFamily="34" charset="0"/>
                <a:ea typeface="Calibri" panose="020F0502020204030204" pitchFamily="34" charset="0"/>
                <a:cs typeface="Times New Roman" panose="02020603050405020304" pitchFamily="18" charset="0"/>
              </a:rPr>
              <a:t>Listen to what your child has to say to help them make sense of what’s happened.​</a:t>
            </a:r>
          </a:p>
          <a:p>
            <a:pPr marL="342900" lvl="0" indent="-342900">
              <a:buFont typeface="Symbol" pitchFamily="2" charset="2"/>
              <a:buChar char=""/>
            </a:pPr>
            <a:r>
              <a:rPr lang="en-IE" sz="1200" b="1" kern="100" dirty="0">
                <a:effectLst/>
                <a:latin typeface="Calibri" panose="020F0502020204030204" pitchFamily="34" charset="0"/>
                <a:ea typeface="Calibri" panose="020F0502020204030204" pitchFamily="34" charset="0"/>
                <a:cs typeface="Times New Roman" panose="02020603050405020304" pitchFamily="18" charset="0"/>
              </a:rPr>
              <a:t>Stay calm and don’t panic.</a:t>
            </a:r>
            <a:r>
              <a:rPr lang="en-IE" sz="1200" kern="100" dirty="0">
                <a:effectLst/>
                <a:latin typeface="Calibri" panose="020F0502020204030204" pitchFamily="34" charset="0"/>
                <a:ea typeface="Calibri" panose="020F0502020204030204" pitchFamily="34" charset="0"/>
                <a:cs typeface="Times New Roman" panose="02020603050405020304" pitchFamily="18" charset="0"/>
              </a:rPr>
              <a:t> The best way to do this is make sure you have an open dialogue from the beginning. ​</a:t>
            </a:r>
          </a:p>
          <a:p>
            <a:pPr marL="742950" lvl="1" indent="-285750">
              <a:buFont typeface="Courier New" panose="02070309020205020404" pitchFamily="49" charset="0"/>
              <a:buChar char="o"/>
            </a:pPr>
            <a:r>
              <a:rPr lang="en-IE" sz="1200" kern="100" dirty="0">
                <a:effectLst/>
                <a:latin typeface="Calibri" panose="020F0502020204030204" pitchFamily="34" charset="0"/>
                <a:ea typeface="Calibri" panose="020F0502020204030204" pitchFamily="34" charset="0"/>
                <a:cs typeface="Times New Roman" panose="02020603050405020304" pitchFamily="18" charset="0"/>
              </a:rPr>
              <a:t>Don’t be too critical towards your child’s exploration of the Internet​</a:t>
            </a:r>
          </a:p>
          <a:p>
            <a:pPr marL="742950" lvl="1" indent="-285750">
              <a:buFont typeface="Courier New" panose="02070309020205020404" pitchFamily="49" charset="0"/>
              <a:buChar char="o"/>
            </a:pPr>
            <a:r>
              <a:rPr lang="en-IE" sz="1200" kern="100" dirty="0">
                <a:effectLst/>
                <a:latin typeface="Calibri" panose="020F0502020204030204" pitchFamily="34" charset="0"/>
                <a:ea typeface="Calibri" panose="020F0502020204030204" pitchFamily="34" charset="0"/>
                <a:cs typeface="Times New Roman" panose="02020603050405020304" pitchFamily="18" charset="0"/>
              </a:rPr>
              <a:t>Children may come across adult material by accident on the web. Also, a child may intentionally search for such websites; remember that it is natural for children to be curious about off-limits material. Try to use this as an opening to discuss the content with them and perhaps make rules for this kind of activity. Be realistic in your assessment of how your child uses the internet.​</a:t>
            </a:r>
          </a:p>
          <a:p>
            <a:pPr marL="342900" lvl="0" indent="-342900">
              <a:buFont typeface="Symbol" pitchFamily="2" charset="2"/>
              <a:buChar char=""/>
            </a:pPr>
            <a:r>
              <a:rPr lang="en-IE" sz="1200" b="1" kern="100" dirty="0">
                <a:effectLst/>
                <a:latin typeface="Calibri" panose="020F0502020204030204" pitchFamily="34" charset="0"/>
                <a:ea typeface="Calibri" panose="020F0502020204030204" pitchFamily="34" charset="0"/>
                <a:cs typeface="Times New Roman" panose="02020603050405020304" pitchFamily="18" charset="0"/>
              </a:rPr>
              <a:t>Avoid bans</a:t>
            </a:r>
            <a:r>
              <a:rPr lang="en-IE" sz="1200" kern="100" dirty="0">
                <a:effectLst/>
                <a:latin typeface="Calibri" panose="020F0502020204030204" pitchFamily="34" charset="0"/>
                <a:ea typeface="Calibri" panose="020F0502020204030204" pitchFamily="34" charset="0"/>
                <a:cs typeface="Times New Roman" panose="02020603050405020304" pitchFamily="18" charset="0"/>
              </a:rPr>
              <a:t> - sometimes teens may not tell you about a bad experience if they know it will lead to getting cut off from their online world. If they feel like they can talk about their online habits with you, without judgement or the treat of being disconnected, it will lead to more honesty in the long-run.​</a:t>
            </a:r>
          </a:p>
          <a:p>
            <a:pPr marL="457200"/>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kern="100" dirty="0">
                <a:effectLst/>
                <a:latin typeface="Calibri" panose="020F0502020204030204" pitchFamily="34" charset="0"/>
                <a:ea typeface="Calibri" panose="020F0502020204030204" pitchFamily="34" charset="0"/>
                <a:cs typeface="Times New Roman" panose="02020603050405020304" pitchFamily="18" charset="0"/>
              </a:rPr>
              <a:t>Having continuous open communication is a vital part of helping your child engage positively online​.</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21</a:t>
            </a:fld>
            <a:endParaRPr lang="en-US"/>
          </a:p>
        </p:txBody>
      </p:sp>
    </p:spTree>
    <p:extLst>
      <p:ext uri="{BB962C8B-B14F-4D97-AF65-F5344CB8AC3E}">
        <p14:creationId xmlns:p14="http://schemas.microsoft.com/office/powerpoint/2010/main" val="1950224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Video – What to do if something goes wrong online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Áine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Lynch, CEO of the National Parents Council Primary offers advice for parents on supporting their children online.​</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br>
              <a:rPr lang="en-IE" sz="1800" kern="100" dirty="0">
                <a:effectLst/>
                <a:latin typeface="Calibri" panose="020F0502020204030204" pitchFamily="34" charset="0"/>
                <a:ea typeface="Calibri" panose="020F0502020204030204" pitchFamily="34" charset="0"/>
                <a:cs typeface="Times New Roman" panose="02020603050405020304" pitchFamily="18" charset="0"/>
              </a:rPr>
            </a:b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Click the Link to play video: </a:t>
            </a:r>
            <a:r>
              <a:rPr lang="en-I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https://vimeo.com/354004510</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Please ensure pop-ups are enables on your computer. Video will play on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vimeo</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Alternatively videos can be accessed on the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Webwise.ie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/parents page. ​</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22</a:t>
            </a:fld>
            <a:endParaRPr lang="en-US"/>
          </a:p>
        </p:txBody>
      </p:sp>
    </p:spTree>
    <p:extLst>
      <p:ext uri="{BB962C8B-B14F-4D97-AF65-F5344CB8AC3E}">
        <p14:creationId xmlns:p14="http://schemas.microsoft.com/office/powerpoint/2010/main" val="4284800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Lead by example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Lead by example -</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Modelling behaviour is the most powerful way you can influence your child’s behaviour.</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Stick to the rules -</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To avoid confusion about the rules on technology use, stick to the boundaries that you have agreed with your child, and remember to set a good example. Review the rules with your child as they get older.</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Promote the importance of respect, consent, and being a good friend online.</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23</a:t>
            </a:fld>
            <a:endParaRPr lang="en-US"/>
          </a:p>
        </p:txBody>
      </p:sp>
    </p:spTree>
    <p:extLst>
      <p:ext uri="{BB962C8B-B14F-4D97-AF65-F5344CB8AC3E}">
        <p14:creationId xmlns:p14="http://schemas.microsoft.com/office/powerpoint/2010/main" val="3632037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Video – Lead by example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CEO of National Parents Council;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Áine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Lynch on the importance of modelling good behaviour when it comes to addressing internet safety in the home.​</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Click the Link to play video: </a:t>
            </a:r>
            <a:r>
              <a:rPr lang="en-I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https://vimeo.com/191043980</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dirty="0">
                <a:effectLst/>
                <a:latin typeface="Calibri" panose="020F0502020204030204" pitchFamily="34" charset="0"/>
                <a:ea typeface="Calibri" panose="020F0502020204030204" pitchFamily="34" charset="0"/>
                <a:cs typeface="Times New Roman" panose="02020603050405020304" pitchFamily="18" charset="0"/>
              </a:rPr>
              <a:t>Please ensure pop-ups are enables on your computer. Video will play on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vimeo</a:t>
            </a:r>
            <a:r>
              <a:rPr lang="en-IE" sz="1800" dirty="0">
                <a:effectLst/>
                <a:latin typeface="Calibri" panose="020F0502020204030204" pitchFamily="34" charset="0"/>
                <a:ea typeface="Calibri" panose="020F0502020204030204" pitchFamily="34" charset="0"/>
                <a:cs typeface="Times New Roman" panose="02020603050405020304" pitchFamily="18" charset="0"/>
              </a:rPr>
              <a:t>. Alternatively, videos can be accessed on the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Webwise.ie</a:t>
            </a:r>
            <a:r>
              <a:rPr lang="en-IE" sz="1800" dirty="0">
                <a:effectLst/>
                <a:latin typeface="Calibri" panose="020F0502020204030204" pitchFamily="34" charset="0"/>
                <a:ea typeface="Calibri" panose="020F0502020204030204" pitchFamily="34" charset="0"/>
                <a:cs typeface="Times New Roman" panose="02020603050405020304" pitchFamily="18" charset="0"/>
              </a:rPr>
              <a:t>/parents page</a:t>
            </a:r>
            <a:r>
              <a:rPr lang="en-GB" sz="1800" dirty="0">
                <a:solidFill>
                  <a:srgbClr val="000000"/>
                </a:solidFill>
                <a:effectLst/>
                <a:latin typeface="Arial" panose="020B060402020202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24</a:t>
            </a:fld>
            <a:endParaRPr lang="en-US"/>
          </a:p>
        </p:txBody>
      </p:sp>
    </p:spTree>
    <p:extLst>
      <p:ext uri="{BB962C8B-B14F-4D97-AF65-F5344CB8AC3E}">
        <p14:creationId xmlns:p14="http://schemas.microsoft.com/office/powerpoint/2010/main" val="2493751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Finally – join in!</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Remember that the positive aspects of the Internet outweigh the negatives.​</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The Internet is an excellent educational and recreational resource for children. Encourage your child to make the most of it and explore the internet to its full potential.​</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Discover the Internet together​</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Be the one to introduce your child to the internet. For both parent and child, it is an advantage to discover the internet together. Try to find websites that are exciting and fun so that together you achieve a positive attitude to internet exploration. This could make it easier to share both positive and negative experiences in the future.​</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Let your children show you what they like to do online​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To be able to guide your child with regard to Internet use, it is important to understand how children use the Internet and know what they like to do online. Let your child show you which websites they like visiting and what they do there.​</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About Safer Internet Day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Safer Internet Day (SID) is an EU wide initiative to promote a safer internet for all users, especially young people.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Safer Internet Day offers a great opportunity for parents to have a chat with your child about online safety. Celebrated every February, Parents can get involved by using the brilliant resources and videos developed by </a:t>
            </a:r>
            <a:r>
              <a:rPr lang="en-I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Webwise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25</a:t>
            </a:fld>
            <a:endParaRPr lang="en-US"/>
          </a:p>
        </p:txBody>
      </p:sp>
    </p:spTree>
    <p:extLst>
      <p:ext uri="{BB962C8B-B14F-4D97-AF65-F5344CB8AC3E}">
        <p14:creationId xmlns:p14="http://schemas.microsoft.com/office/powerpoint/2010/main" val="3697725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Optional activity – Respectful Communication</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This final activity looks at cyberbullying and respectful communication.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Play the Connected Video: </a:t>
            </a:r>
            <a:r>
              <a:rPr lang="en-I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https://vimeo.com/359094916</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Ask parents to go to page 18 of the </a:t>
            </a:r>
            <a:r>
              <a:rPr lang="en-IE" sz="1800" kern="100" dirty="0" err="1">
                <a:effectLst/>
                <a:latin typeface="Calibri" panose="020F0502020204030204" pitchFamily="34" charset="0"/>
                <a:ea typeface="Calibri" panose="020F0502020204030204" pitchFamily="34" charset="0"/>
                <a:cs typeface="Times New Roman" panose="02020603050405020304" pitchFamily="18" charset="0"/>
              </a:rPr>
              <a:t>Webwise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Parents booklet offering advice on what advice to give their child on cyberbullying. Ask them to spend a few minutes in pairs going over the advice and agree some steps they would take on what a parent can do their child is being bullied online.​</a:t>
            </a:r>
          </a:p>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Sample answers include:</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Listen to your child, be supportive, seek advice from school – they may be able to help, keep the evidence. In serious incidents report it to the Gardai, </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26</a:t>
            </a:fld>
            <a:endParaRPr lang="en-US"/>
          </a:p>
        </p:txBody>
      </p:sp>
    </p:spTree>
    <p:extLst>
      <p:ext uri="{BB962C8B-B14F-4D97-AF65-F5344CB8AC3E}">
        <p14:creationId xmlns:p14="http://schemas.microsoft.com/office/powerpoint/2010/main" val="3183226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b="1" kern="100" dirty="0">
                <a:effectLst/>
                <a:latin typeface="Calibri" panose="020F0502020204030204" pitchFamily="34" charset="0"/>
                <a:ea typeface="Calibri" panose="020F0502020204030204" pitchFamily="34" charset="0"/>
                <a:cs typeface="Times New Roman" panose="02020603050405020304" pitchFamily="18" charset="0"/>
              </a:rPr>
              <a:t>Critical thinking tips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With so much information online it can be hard to know if what we are seeing, reading or hearing online is accurate and reliable.</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By encouraging your child to STOP, THINK, CHECK when they are online, it will help to develop their critical thinking skills to question the accuracy of what they encounter online. </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Here are some simple tips: </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Check the source</a:t>
            </a:r>
            <a:r>
              <a:rPr lang="en-US" sz="1800" dirty="0">
                <a:solidFill>
                  <a:srgbClr val="000000"/>
                </a:solidFill>
                <a:effectLst/>
                <a:latin typeface="Calibri" panose="020F0502020204030204" pitchFamily="34" charset="0"/>
                <a:ea typeface="Times New Roman" panose="02020603050405020304" pitchFamily="18" charset="0"/>
              </a:rPr>
              <a:t> – check the source of the story, is it a credible, reliable source? If you can't find the same information from other sources, it might be inaccurate, unreliable, or outdated. This is especially true if the information seems overly topical or sensational.</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Look beyond the headline</a:t>
            </a:r>
            <a:r>
              <a:rPr lang="en-US" sz="1800" dirty="0">
                <a:solidFill>
                  <a:srgbClr val="000000"/>
                </a:solidFill>
                <a:effectLst/>
                <a:latin typeface="Calibri" panose="020F0502020204030204" pitchFamily="34" charset="0"/>
                <a:ea typeface="Times New Roman" panose="02020603050405020304" pitchFamily="18" charset="0"/>
              </a:rPr>
              <a:t> - Headlines are meant to grab your attention, but they can't tell the whole story, and neither can a brief social media post. If it seems too good (or bad) to be true, it likely is.</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Sometimes pictures lie.</a:t>
            </a:r>
            <a:r>
              <a:rPr lang="en-US" sz="1800" dirty="0">
                <a:solidFill>
                  <a:srgbClr val="000000"/>
                </a:solidFill>
                <a:effectLst/>
                <a:latin typeface="Calibri" panose="020F0502020204030204" pitchFamily="34" charset="0"/>
                <a:ea typeface="Times New Roman" panose="02020603050405020304" pitchFamily="18" charset="0"/>
              </a:rPr>
              <a:t> - Don’t assume that a picture or video is giving you the whole story. If a picture or video has been altered or simply used out of context, then it can be easy to draw the wrong conclusions. </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Just because something is viral or trending doesn't mean it's accurate</a:t>
            </a:r>
            <a:r>
              <a:rPr lang="en-US" sz="1800" dirty="0">
                <a:solidFill>
                  <a:srgbClr val="000000"/>
                </a:solidFill>
                <a:effectLst/>
                <a:latin typeface="Calibri" panose="020F0502020204030204" pitchFamily="34" charset="0"/>
                <a:ea typeface="Times New Roman" panose="02020603050405020304" pitchFamily="18" charset="0"/>
              </a:rPr>
              <a:t>. - Disinformation is often created to trigger strong emotional reactions, encouraging immediate sharing or "liking" in moments of outrage, excitement, or disbelief. Social media and messaging apps make it incredibly easy to spread information quickly to large groups of people.</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You are what you like? </a:t>
            </a:r>
            <a:r>
              <a:rPr lang="en-US" sz="1800" dirty="0">
                <a:solidFill>
                  <a:srgbClr val="000000"/>
                </a:solidFill>
                <a:effectLst/>
                <a:latin typeface="Calibri" panose="020F0502020204030204" pitchFamily="34" charset="0"/>
                <a:ea typeface="Times New Roman" panose="02020603050405020304" pitchFamily="18" charset="0"/>
              </a:rPr>
              <a:t>Be aware that what you see online has been tailored to your preferences, and online algorithms filter what content you see, </a:t>
            </a:r>
            <a:r>
              <a:rPr lang="en-US" sz="1800" b="1" i="1" dirty="0">
                <a:solidFill>
                  <a:srgbClr val="000000"/>
                </a:solidFill>
                <a:effectLst/>
                <a:latin typeface="Calibri" panose="020F0502020204030204" pitchFamily="34" charset="0"/>
                <a:ea typeface="Times New Roman" panose="02020603050405020304" pitchFamily="18" charset="0"/>
              </a:rPr>
              <a:t>and </a:t>
            </a:r>
            <a:r>
              <a:rPr lang="en-US" sz="1800" dirty="0">
                <a:solidFill>
                  <a:srgbClr val="000000"/>
                </a:solidFill>
                <a:effectLst/>
                <a:latin typeface="Calibri" panose="020F0502020204030204" pitchFamily="34" charset="0"/>
                <a:ea typeface="Times New Roman" panose="02020603050405020304" pitchFamily="18" charset="0"/>
              </a:rPr>
              <a:t>what you don’t see, in order to try to hold your interest. If a piece of content is being highlighted by an online platform, why might that be? It is because you are likely to be interested in it? </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27</a:t>
            </a:fld>
            <a:endParaRPr lang="en-US"/>
          </a:p>
        </p:txBody>
      </p:sp>
    </p:spTree>
    <p:extLst>
      <p:ext uri="{BB962C8B-B14F-4D97-AF65-F5344CB8AC3E}">
        <p14:creationId xmlns:p14="http://schemas.microsoft.com/office/powerpoint/2010/main" val="234530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sz="1800" b="1" dirty="0">
                <a:solidFill>
                  <a:srgbClr val="000000"/>
                </a:solidFill>
                <a:effectLst/>
                <a:latin typeface="Calibri" panose="020F0502020204030204" pitchFamily="34" charset="0"/>
                <a:ea typeface="Times New Roman" panose="02020603050405020304" pitchFamily="18" charset="0"/>
              </a:rPr>
              <a:t>Reflection Slide </a:t>
            </a:r>
            <a:endParaRPr lang="en-IE" sz="1800" dirty="0">
              <a:effectLst/>
              <a:latin typeface="Times New Roman" panose="02020603050405020304" pitchFamily="18" charset="0"/>
              <a:ea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Think back over some of the issues we have spoken about today:</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Managing Screen time</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startAt="2"/>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Dealing with conflict</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startAt="3"/>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Talking to your child about what they do online</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startAt="4"/>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Social Media </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startAt="5"/>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Image-sharing</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startAt="6"/>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Digital Footprint </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startAt="7"/>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Responding to cyberbullying</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eriod" startAt="8"/>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Teaching your child how to protect themselves online. </a:t>
            </a:r>
            <a:r>
              <a:rPr lang="en-GB"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800100"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ACTIVITY </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Create a to do list of actions that you think will help your children to have more positive online experiences. </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Suggestion – go around the room and take some responses from the group </a:t>
            </a:r>
            <a:r>
              <a:rPr lang="en-IE"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28</a:t>
            </a:fld>
            <a:endParaRPr lang="en-US"/>
          </a:p>
        </p:txBody>
      </p:sp>
    </p:spTree>
    <p:extLst>
      <p:ext uri="{BB962C8B-B14F-4D97-AF65-F5344CB8AC3E}">
        <p14:creationId xmlns:p14="http://schemas.microsoft.com/office/powerpoint/2010/main" val="1109438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sz="1800" b="1" dirty="0">
                <a:solidFill>
                  <a:srgbClr val="000000"/>
                </a:solidFill>
                <a:effectLst/>
                <a:latin typeface="Calibri" panose="020F0502020204030204" pitchFamily="34" charset="0"/>
                <a:ea typeface="Times New Roman" panose="02020603050405020304" pitchFamily="18" charset="0"/>
              </a:rPr>
              <a:t>Supports for parents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There are more great supports from the other </a:t>
            </a:r>
            <a:r>
              <a:rPr lang="en-US" sz="1800" dirty="0" err="1">
                <a:solidFill>
                  <a:srgbClr val="000000"/>
                </a:solidFill>
                <a:effectLst/>
                <a:latin typeface="Calibri" panose="020F0502020204030204" pitchFamily="34" charset="0"/>
                <a:ea typeface="Times New Roman" panose="02020603050405020304" pitchFamily="18" charset="0"/>
              </a:rPr>
              <a:t>organisations</a:t>
            </a:r>
            <a:r>
              <a:rPr lang="en-US" sz="1800" dirty="0">
                <a:solidFill>
                  <a:srgbClr val="000000"/>
                </a:solidFill>
                <a:effectLst/>
                <a:latin typeface="Calibri" panose="020F0502020204030204" pitchFamily="34" charset="0"/>
                <a:ea typeface="Times New Roman" panose="02020603050405020304" pitchFamily="18" charset="0"/>
              </a:rPr>
              <a:t> in the </a:t>
            </a:r>
            <a:r>
              <a:rPr lang="en-US" sz="1800" b="1" dirty="0">
                <a:solidFill>
                  <a:srgbClr val="000000"/>
                </a:solidFill>
                <a:effectLst/>
                <a:latin typeface="Calibri" panose="020F0502020204030204" pitchFamily="34" charset="0"/>
                <a:ea typeface="Times New Roman" panose="02020603050405020304" pitchFamily="18" charset="0"/>
              </a:rPr>
              <a:t>Irish Safer Internet Centre</a:t>
            </a:r>
            <a:r>
              <a:rPr lang="en-US" sz="1800" dirty="0">
                <a:solidFill>
                  <a:srgbClr val="000000"/>
                </a:solidFill>
                <a:effectLst/>
                <a:latin typeface="Calibri" panose="020F0502020204030204" pitchFamily="34" charset="0"/>
                <a:ea typeface="Times New Roman" panose="02020603050405020304" pitchFamily="18" charset="0"/>
              </a:rPr>
              <a:t>, alongside </a:t>
            </a:r>
            <a:r>
              <a:rPr lang="en-US" sz="1800" dirty="0" err="1">
                <a:solidFill>
                  <a:srgbClr val="000000"/>
                </a:solidFill>
                <a:effectLst/>
                <a:latin typeface="Calibri" panose="020F0502020204030204" pitchFamily="34" charset="0"/>
                <a:ea typeface="Times New Roman" panose="02020603050405020304" pitchFamily="18" charset="0"/>
              </a:rPr>
              <a:t>Webwise</a:t>
            </a:r>
            <a:r>
              <a:rPr lang="en-US" sz="1800" dirty="0">
                <a:solidFill>
                  <a:srgbClr val="000000"/>
                </a:solidFill>
                <a:effectLst/>
                <a:latin typeface="Calibri" panose="020F0502020204030204" pitchFamily="34"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Calibri" panose="020F0502020204030204" pitchFamily="34" charset="0"/>
                <a:ea typeface="Times New Roman" panose="02020603050405020304" pitchFamily="18" charset="0"/>
              </a:rPr>
              <a:t>The </a:t>
            </a:r>
            <a:r>
              <a:rPr lang="en-US" sz="1800" b="1" dirty="0">
                <a:solidFill>
                  <a:srgbClr val="000000"/>
                </a:solidFill>
                <a:effectLst/>
                <a:latin typeface="Calibri" panose="020F0502020204030204" pitchFamily="34" charset="0"/>
                <a:ea typeface="Times New Roman" panose="02020603050405020304" pitchFamily="18" charset="0"/>
              </a:rPr>
              <a:t>National Parents Council</a:t>
            </a:r>
            <a:r>
              <a:rPr lang="en-US" sz="1800" dirty="0">
                <a:solidFill>
                  <a:srgbClr val="000000"/>
                </a:solidFill>
                <a:effectLst/>
                <a:latin typeface="Calibri" panose="020F0502020204030204" pitchFamily="34" charset="0"/>
                <a:ea typeface="Times New Roman" panose="02020603050405020304" pitchFamily="18" charset="0"/>
              </a:rPr>
              <a:t> operates a parent/adult helpline, which is a dedicated helpline to deal with issues relating to internet safety, including cyberbullying. The NPC also provides parents with training courses, both online and face to face</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Calibri" panose="020F0502020204030204" pitchFamily="34" charset="0"/>
                <a:ea typeface="Times New Roman" panose="02020603050405020304" pitchFamily="18" charset="0"/>
              </a:rPr>
              <a:t>ISPCC</a:t>
            </a:r>
            <a:r>
              <a:rPr lang="en-US" sz="1800" dirty="0">
                <a:solidFill>
                  <a:srgbClr val="000000"/>
                </a:solidFill>
                <a:effectLst/>
                <a:latin typeface="Calibri" panose="020F0502020204030204" pitchFamily="34" charset="0"/>
                <a:ea typeface="Times New Roman" panose="02020603050405020304" pitchFamily="18" charset="0"/>
              </a:rPr>
              <a:t> operates a helpline (Childline), which provides services on a 24/7 basis where children affected by issues encountered on the internet may turn for advice and guidance. They also have Digital Ready Hub which provides advice and information on online safety.</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err="1">
                <a:solidFill>
                  <a:srgbClr val="000000"/>
                </a:solidFill>
                <a:effectLst/>
                <a:latin typeface="Calibri" panose="020F0502020204030204" pitchFamily="34" charset="0"/>
                <a:ea typeface="Times New Roman" panose="02020603050405020304" pitchFamily="18" charset="0"/>
              </a:rPr>
              <a:t>Hotline.ie</a:t>
            </a:r>
            <a:r>
              <a:rPr lang="en-US" sz="1800" dirty="0">
                <a:solidFill>
                  <a:srgbClr val="000000"/>
                </a:solidFill>
                <a:effectLst/>
                <a:latin typeface="Calibri" panose="020F0502020204030204" pitchFamily="34" charset="0"/>
                <a:ea typeface="Times New Roman" panose="02020603050405020304" pitchFamily="18" charset="0"/>
              </a:rPr>
              <a:t> is the Irish national reporting </a:t>
            </a:r>
            <a:r>
              <a:rPr lang="en-US" sz="1800" dirty="0" err="1">
                <a:solidFill>
                  <a:srgbClr val="000000"/>
                </a:solidFill>
                <a:effectLst/>
                <a:latin typeface="Calibri" panose="020F0502020204030204" pitchFamily="34" charset="0"/>
                <a:ea typeface="Times New Roman" panose="02020603050405020304" pitchFamily="18" charset="0"/>
              </a:rPr>
              <a:t>centre</a:t>
            </a:r>
            <a:r>
              <a:rPr lang="en-US" sz="1800" dirty="0">
                <a:solidFill>
                  <a:srgbClr val="000000"/>
                </a:solidFill>
                <a:effectLst/>
                <a:latin typeface="Calibri" panose="020F0502020204030204" pitchFamily="34" charset="0"/>
                <a:ea typeface="Times New Roman" panose="02020603050405020304" pitchFamily="18" charset="0"/>
              </a:rPr>
              <a:t> where members of the public can securely, anonymously, and confidentially report concerns in respect of illegal content online, especially child sexual abuse material (CSAM).</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b="1" dirty="0" err="1">
                <a:solidFill>
                  <a:srgbClr val="000000"/>
                </a:solidFill>
                <a:effectLst/>
                <a:latin typeface="Calibri" panose="020F0502020204030204" pitchFamily="34" charset="0"/>
                <a:ea typeface="Times New Roman" panose="02020603050405020304" pitchFamily="18" charset="0"/>
              </a:rPr>
              <a:t>Coimisiún</a:t>
            </a:r>
            <a:r>
              <a:rPr lang="en-US" sz="1800" b="1" dirty="0">
                <a:solidFill>
                  <a:srgbClr val="000000"/>
                </a:solidFill>
                <a:effectLst/>
                <a:latin typeface="Calibri" panose="020F0502020204030204" pitchFamily="34" charset="0"/>
                <a:ea typeface="Times New Roman" panose="02020603050405020304" pitchFamily="18" charset="0"/>
              </a:rPr>
              <a:t> </a:t>
            </a:r>
            <a:r>
              <a:rPr lang="en-US" sz="1800" b="1" dirty="0" err="1">
                <a:solidFill>
                  <a:srgbClr val="000000"/>
                </a:solidFill>
                <a:effectLst/>
                <a:latin typeface="Calibri" panose="020F0502020204030204" pitchFamily="34" charset="0"/>
                <a:ea typeface="Times New Roman" panose="02020603050405020304" pitchFamily="18" charset="0"/>
              </a:rPr>
              <a:t>na</a:t>
            </a:r>
            <a:r>
              <a:rPr lang="en-US" sz="1800" b="1" dirty="0">
                <a:solidFill>
                  <a:srgbClr val="000000"/>
                </a:solidFill>
                <a:effectLst/>
                <a:latin typeface="Calibri" panose="020F0502020204030204" pitchFamily="34" charset="0"/>
                <a:ea typeface="Times New Roman" panose="02020603050405020304" pitchFamily="18" charset="0"/>
              </a:rPr>
              <a:t> </a:t>
            </a:r>
            <a:r>
              <a:rPr lang="en-US" sz="1800" b="1" dirty="0" err="1">
                <a:solidFill>
                  <a:srgbClr val="000000"/>
                </a:solidFill>
                <a:effectLst/>
                <a:latin typeface="Calibri" panose="020F0502020204030204" pitchFamily="34" charset="0"/>
                <a:ea typeface="Times New Roman" panose="02020603050405020304" pitchFamily="18" charset="0"/>
              </a:rPr>
              <a:t>Meán</a:t>
            </a:r>
            <a:r>
              <a:rPr lang="en-US" sz="1800" dirty="0">
                <a:solidFill>
                  <a:srgbClr val="000000"/>
                </a:solidFill>
                <a:effectLst/>
                <a:latin typeface="Calibri" panose="020F0502020204030204" pitchFamily="34" charset="0"/>
                <a:ea typeface="Times New Roman" panose="02020603050405020304" pitchFamily="18" charset="0"/>
              </a:rPr>
              <a:t> are responsible for Ireland’s Online Safety Framework. This framework means that there are now more rules requiring online platforms to protect children and adults rights online. Online platforms must protect people, especially children, from being harmed by their experience online.</a:t>
            </a:r>
            <a:r>
              <a:rPr lang="en-IE"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29</a:t>
            </a:fld>
            <a:endParaRPr lang="en-US"/>
          </a:p>
        </p:txBody>
      </p:sp>
    </p:spTree>
    <p:extLst>
      <p:ext uri="{BB962C8B-B14F-4D97-AF65-F5344CB8AC3E}">
        <p14:creationId xmlns:p14="http://schemas.microsoft.com/office/powerpoint/2010/main" val="1615070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What do we know?</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Almost one quarter of parents say their children have been bothered or upset by something that has happened online.</a:t>
            </a:r>
          </a:p>
          <a:p>
            <a:pPr marL="342900" lvl="0" indent="-342900">
              <a:buFont typeface="Symbol" pitchFamily="2"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59% of parents are unsure of how often their child has been upset by something online.</a:t>
            </a:r>
          </a:p>
          <a:p>
            <a:pPr marL="342900" lvl="0" indent="-342900">
              <a:buFont typeface="Symbol" pitchFamily="2"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Only 26% of parents think their child can cope with things online that bother or upset them. </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3</a:t>
            </a:fld>
            <a:endParaRPr lang="en-US"/>
          </a:p>
        </p:txBody>
      </p:sp>
    </p:spTree>
    <p:extLst>
      <p:ext uri="{BB962C8B-B14F-4D97-AF65-F5344CB8AC3E}">
        <p14:creationId xmlns:p14="http://schemas.microsoft.com/office/powerpoint/2010/main" val="243529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sz="1800" b="1" dirty="0">
                <a:effectLst/>
                <a:latin typeface="Calibri" panose="020F0502020204030204" pitchFamily="34" charset="0"/>
                <a:ea typeface="Times New Roman" panose="02020603050405020304" pitchFamily="18" charset="0"/>
              </a:rPr>
              <a:t>Next steps  </a:t>
            </a:r>
          </a:p>
          <a:p>
            <a:pPr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Stay informed by visiting the </a:t>
            </a:r>
            <a:r>
              <a:rPr lang="en-US" sz="1800" b="1" dirty="0" err="1">
                <a:solidFill>
                  <a:srgbClr val="000000"/>
                </a:solidFill>
                <a:effectLst/>
                <a:latin typeface="Calibri" panose="020F0502020204030204" pitchFamily="34" charset="0"/>
                <a:ea typeface="Times New Roman" panose="02020603050405020304" pitchFamily="18" charset="0"/>
              </a:rPr>
              <a:t>Webwise</a:t>
            </a:r>
            <a:r>
              <a:rPr lang="en-US" sz="1800" b="1" dirty="0">
                <a:solidFill>
                  <a:srgbClr val="000000"/>
                </a:solidFill>
                <a:effectLst/>
                <a:latin typeface="Calibri" panose="020F0502020204030204" pitchFamily="34" charset="0"/>
                <a:ea typeface="Times New Roman" panose="02020603050405020304" pitchFamily="18" charset="0"/>
              </a:rPr>
              <a:t> Parents Hub</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Have regular, open, conversations</a:t>
            </a:r>
            <a:r>
              <a:rPr lang="en-US" sz="1800" dirty="0">
                <a:solidFill>
                  <a:srgbClr val="000000"/>
                </a:solidFill>
                <a:effectLst/>
                <a:latin typeface="Calibri" panose="020F0502020204030204" pitchFamily="34" charset="0"/>
                <a:ea typeface="Times New Roman" panose="02020603050405020304" pitchFamily="18" charset="0"/>
              </a:rPr>
              <a:t> with your child about the opportunities and challenges they may encounter online</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Agree guidelines to help protect your child</a:t>
            </a:r>
            <a:r>
              <a:rPr lang="en-US" sz="1800" dirty="0">
                <a:solidFill>
                  <a:srgbClr val="000000"/>
                </a:solidFill>
                <a:effectLst/>
                <a:latin typeface="Calibri" panose="020F0502020204030204" pitchFamily="34" charset="0"/>
                <a:ea typeface="Times New Roman" panose="02020603050405020304" pitchFamily="18" charset="0"/>
              </a:rPr>
              <a:t>, and to help ensure they strike a healthy balance</a:t>
            </a:r>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And stay up to date by following </a:t>
            </a:r>
            <a:r>
              <a:rPr lang="en-US" sz="1800" dirty="0" err="1">
                <a:solidFill>
                  <a:srgbClr val="000000"/>
                </a:solidFill>
                <a:effectLst/>
                <a:latin typeface="Calibri" panose="020F0502020204030204" pitchFamily="34" charset="0"/>
                <a:ea typeface="Times New Roman" panose="02020603050405020304" pitchFamily="18" charset="0"/>
              </a:rPr>
              <a:t>Webwise</a:t>
            </a:r>
            <a:r>
              <a:rPr lang="en-US" sz="1800" dirty="0">
                <a:solidFill>
                  <a:srgbClr val="000000"/>
                </a:solidFill>
                <a:effectLst/>
                <a:latin typeface="Calibri" panose="020F0502020204030204" pitchFamily="34" charset="0"/>
                <a:ea typeface="Times New Roman" panose="02020603050405020304" pitchFamily="18" charset="0"/>
              </a:rPr>
              <a:t> on social media</a:t>
            </a:r>
            <a:r>
              <a:rPr lang="en-IE"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30</a:t>
            </a:fld>
            <a:endParaRPr lang="en-US"/>
          </a:p>
        </p:txBody>
      </p:sp>
    </p:spTree>
    <p:extLst>
      <p:ext uri="{BB962C8B-B14F-4D97-AF65-F5344CB8AC3E}">
        <p14:creationId xmlns:p14="http://schemas.microsoft.com/office/powerpoint/2010/main" val="4084906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sz="1800" b="1" dirty="0">
                <a:effectLst/>
                <a:latin typeface="Calibri" panose="020F0502020204030204" pitchFamily="34" charset="0"/>
                <a:ea typeface="Times New Roman" panose="02020603050405020304" pitchFamily="18" charset="0"/>
              </a:rPr>
              <a:t>Take questions.  </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rPr>
              <a:t>Thank you for joining us.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31</a:t>
            </a:fld>
            <a:endParaRPr lang="en-US"/>
          </a:p>
        </p:txBody>
      </p:sp>
    </p:spTree>
    <p:extLst>
      <p:ext uri="{BB962C8B-B14F-4D97-AF65-F5344CB8AC3E}">
        <p14:creationId xmlns:p14="http://schemas.microsoft.com/office/powerpoint/2010/main" val="320989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What do we know?</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Almost one quarter of parents say their children have been bothered or upset by something that has happened online.</a:t>
            </a:r>
          </a:p>
          <a:p>
            <a:pPr marL="342900" lvl="0" indent="-342900">
              <a:buFont typeface="Symbol" pitchFamily="2"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59% of parents are unsure of how often their child has been upset by something online.</a:t>
            </a:r>
          </a:p>
          <a:p>
            <a:pPr marL="342900" lvl="0" indent="-342900">
              <a:buFont typeface="Symbol" pitchFamily="2"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Only 26% of parents think their child can cope with things online that bother or upset them. </a:t>
            </a: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4</a:t>
            </a:fld>
            <a:endParaRPr lang="en-US"/>
          </a:p>
        </p:txBody>
      </p:sp>
    </p:spTree>
    <p:extLst>
      <p:ext uri="{BB962C8B-B14F-4D97-AF65-F5344CB8AC3E}">
        <p14:creationId xmlns:p14="http://schemas.microsoft.com/office/powerpoint/2010/main" val="174116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sz="1800" b="1" dirty="0">
                <a:effectLst/>
                <a:latin typeface="Calibri" panose="020F0502020204030204" pitchFamily="34" charset="0"/>
                <a:ea typeface="Times New Roman" panose="02020603050405020304" pitchFamily="18" charset="0"/>
              </a:rPr>
              <a:t>What do we know about the children’s negative experiences online? </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rPr>
              <a:t>The most common experiences that upset them are,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People being nasty to each other;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Bullying;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solidFill>
                  <a:srgbClr val="000000"/>
                </a:solidFill>
                <a:effectLst/>
                <a:latin typeface="Calibri" panose="020F0502020204030204" pitchFamily="34" charset="0"/>
                <a:ea typeface="Times New Roman" panose="02020603050405020304" pitchFamily="18" charset="0"/>
              </a:rPr>
              <a:t>Inappropriate/disturbing videos/ photos; </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The research also shows us that many children’s don’t tell if they encounter something that bothers them online. This shows the importance of encouraging regular conversations, and helping to ensure that children do ask for help if something bothers them online.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5</a:t>
            </a:fld>
            <a:endParaRPr lang="en-US"/>
          </a:p>
        </p:txBody>
      </p:sp>
    </p:spTree>
    <p:extLst>
      <p:ext uri="{BB962C8B-B14F-4D97-AF65-F5344CB8AC3E}">
        <p14:creationId xmlns:p14="http://schemas.microsoft.com/office/powerpoint/2010/main" val="412667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sz="1800" b="1" dirty="0">
                <a:effectLst/>
                <a:latin typeface="Calibri" panose="020F0502020204030204" pitchFamily="34" charset="0"/>
                <a:ea typeface="Times New Roman" panose="02020603050405020304" pitchFamily="18" charset="0"/>
              </a:rPr>
              <a:t>Group Discussion Activity – The benefits of the Internet </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3D3D3D"/>
                </a:solidFill>
                <a:effectLst/>
                <a:latin typeface="Calibri" panose="020F0502020204030204" pitchFamily="34" charset="0"/>
                <a:ea typeface="Times New Roman" panose="02020603050405020304" pitchFamily="18" charset="0"/>
              </a:rPr>
              <a:t>While undoubtedly there are valid concerns about children spending too much time online, accessing inappropriate content, and communicating with people with intent to harm or exploit them: </a:t>
            </a:r>
            <a:r>
              <a:rPr lang="en-IE" sz="1800" b="1" dirty="0">
                <a:solidFill>
                  <a:srgbClr val="3D3D3D"/>
                </a:solidFill>
                <a:effectLst/>
                <a:latin typeface="Calibri" panose="020F0502020204030204" pitchFamily="34" charset="0"/>
                <a:ea typeface="Times New Roman" panose="02020603050405020304" pitchFamily="18" charset="0"/>
              </a:rPr>
              <a:t>it is equally clear that the internet presents fantastic opportunities for children.</a:t>
            </a:r>
            <a:r>
              <a:rPr lang="en-IE" sz="1800" dirty="0">
                <a:solidFill>
                  <a:srgbClr val="3D3D3D"/>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algn="just" fontAlgn="base"/>
            <a:r>
              <a:rPr lang="en-IE" sz="1800" dirty="0">
                <a:effectLst/>
                <a:latin typeface="Calibri" panose="020F0502020204030204" pitchFamily="34" charset="0"/>
                <a:ea typeface="Times New Roman" panose="02020603050405020304" pitchFamily="18" charset="0"/>
              </a:rPr>
              <a:t>Ask the group</a:t>
            </a:r>
            <a:r>
              <a:rPr lang="en-IE" sz="1800" dirty="0">
                <a:solidFill>
                  <a:srgbClr val="FF0000"/>
                </a:solidFill>
                <a:effectLst/>
                <a:latin typeface="Calibri" panose="020F0502020204030204" pitchFamily="34" charset="0"/>
                <a:ea typeface="Times New Roman" panose="02020603050405020304" pitchFamily="18" charset="0"/>
              </a:rPr>
              <a:t> </a:t>
            </a:r>
            <a:r>
              <a:rPr lang="en-IE" sz="1800" dirty="0">
                <a:effectLst/>
                <a:latin typeface="Calibri" panose="020F0502020204030204" pitchFamily="34" charset="0"/>
                <a:ea typeface="Times New Roman" panose="02020603050405020304" pitchFamily="18" charset="0"/>
              </a:rPr>
              <a:t>‘</a:t>
            </a:r>
            <a:r>
              <a:rPr lang="en-IE" sz="1800" b="1" dirty="0">
                <a:effectLst/>
                <a:latin typeface="Calibri" panose="020F0502020204030204" pitchFamily="34" charset="0"/>
                <a:ea typeface="Times New Roman" panose="02020603050405020304" pitchFamily="18" charset="0"/>
              </a:rPr>
              <a:t>What do you think are the main benefits for children from using the internet?’ </a:t>
            </a:r>
            <a:endParaRPr lang="en-IE" sz="1800" dirty="0">
              <a:effectLst/>
              <a:latin typeface="Times New Roman" panose="02020603050405020304" pitchFamily="18" charset="0"/>
              <a:ea typeface="Times New Roman" panose="02020603050405020304" pitchFamily="18" charset="0"/>
            </a:endParaRPr>
          </a:p>
          <a:p>
            <a:pPr algn="just" fontAlgn="base"/>
            <a:r>
              <a:rPr lang="en-IE" sz="1800" dirty="0">
                <a:effectLst/>
                <a:latin typeface="Calibri" panose="020F0502020204030204" pitchFamily="34" charset="0"/>
                <a:ea typeface="Times New Roman" panose="02020603050405020304" pitchFamily="18" charset="0"/>
              </a:rPr>
              <a:t>Sample responses: Learning, communicating with people, developing new skills – coding, creativity, etc.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6</a:t>
            </a:fld>
            <a:endParaRPr lang="en-US"/>
          </a:p>
        </p:txBody>
      </p:sp>
    </p:spTree>
    <p:extLst>
      <p:ext uri="{BB962C8B-B14F-4D97-AF65-F5344CB8AC3E}">
        <p14:creationId xmlns:p14="http://schemas.microsoft.com/office/powerpoint/2010/main" val="144546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sz="1200" b="1" dirty="0">
                <a:effectLst/>
                <a:latin typeface="Calibri" panose="020F0502020204030204" pitchFamily="34" charset="0"/>
                <a:ea typeface="Times New Roman" panose="02020603050405020304" pitchFamily="18" charset="0"/>
              </a:rPr>
              <a:t>Practical steps for parents</a:t>
            </a:r>
            <a:endParaRPr lang="en-IE" sz="1200" dirty="0">
              <a:effectLst/>
              <a:latin typeface="Times New Roman" panose="02020603050405020304" pitchFamily="18" charset="0"/>
              <a:ea typeface="Times New Roman" panose="02020603050405020304" pitchFamily="18" charset="0"/>
            </a:endParaRPr>
          </a:p>
          <a:p>
            <a:pPr fontAlgn="base"/>
            <a:r>
              <a:rPr lang="en-IE" sz="1200" b="1" dirty="0">
                <a:solidFill>
                  <a:srgbClr val="000000"/>
                </a:solidFill>
                <a:effectLst/>
                <a:latin typeface="Calibri" panose="020F0502020204030204" pitchFamily="34" charset="0"/>
                <a:ea typeface="Times New Roman" panose="02020603050405020304" pitchFamily="18" charset="0"/>
              </a:rPr>
              <a:t>Internet Safety Advice for Parents of Young Children</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fontAlgn="base"/>
            <a:r>
              <a:rPr lang="en-IE" sz="1200" dirty="0">
                <a:solidFill>
                  <a:srgbClr val="000000"/>
                </a:solidFill>
                <a:effectLst/>
                <a:latin typeface="Calibri" panose="020F0502020204030204" pitchFamily="34" charset="0"/>
                <a:ea typeface="Times New Roman" panose="02020603050405020304" pitchFamily="18" charset="0"/>
              </a:rPr>
              <a:t>It is never too early to think about your child’s safety online. If you are a parent of a young child who is just starting to discover the online world, there are a few things to consider:</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133350" fontAlgn="base"/>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sz="1200" b="1" dirty="0">
                <a:solidFill>
                  <a:srgbClr val="000000"/>
                </a:solidFill>
                <a:effectLst/>
                <a:latin typeface="Calibri" panose="020F0502020204030204" pitchFamily="34" charset="0"/>
                <a:ea typeface="Times New Roman" panose="02020603050405020304" pitchFamily="18" charset="0"/>
              </a:rPr>
              <a:t>Parental Supervision</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742950" lvl="1" indent="-285750" fontAlgn="base">
              <a:buFont typeface="Courier New" panose="02070309020205020404" pitchFamily="49" charset="0"/>
              <a:buChar char="o"/>
            </a:pPr>
            <a:r>
              <a:rPr lang="en-IE" sz="1200" dirty="0">
                <a:solidFill>
                  <a:srgbClr val="000000"/>
                </a:solidFill>
                <a:effectLst/>
                <a:latin typeface="Calibri" panose="020F0502020204030204" pitchFamily="34" charset="0"/>
                <a:ea typeface="Times New Roman" panose="02020603050405020304" pitchFamily="18" charset="0"/>
              </a:rPr>
              <a:t>It is very important that young children be supervised at all times while using the internet. It can be easy to access inappropriate content without intending to, parents should guide their child as they discover the online world for the first time.</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indent="133350" fontAlgn="base"/>
            <a:r>
              <a:rPr lang="en-US" sz="1100" dirty="0">
                <a:effectLst/>
                <a:latin typeface="Calibri" panose="020F0502020204030204" pitchFamily="34" charset="0"/>
                <a:ea typeface="Times New Roman" panose="02020603050405020304" pitchFamily="18" charset="0"/>
              </a:rPr>
              <a:t> </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sz="1200" b="1" dirty="0">
                <a:solidFill>
                  <a:srgbClr val="000000"/>
                </a:solidFill>
                <a:effectLst/>
                <a:latin typeface="Calibri" panose="020F0502020204030204" pitchFamily="34" charset="0"/>
                <a:ea typeface="Times New Roman" panose="02020603050405020304" pitchFamily="18" charset="0"/>
              </a:rPr>
              <a:t>Talk about Internet Safety with your Child</a:t>
            </a:r>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742950" lvl="1" indent="-285750" fontAlgn="base">
              <a:buFont typeface="Courier New" panose="02070309020205020404" pitchFamily="49" charset="0"/>
              <a:buChar char="o"/>
            </a:pPr>
            <a:r>
              <a:rPr lang="en-IE" sz="1200" dirty="0">
                <a:solidFill>
                  <a:srgbClr val="000000"/>
                </a:solidFill>
                <a:effectLst/>
                <a:latin typeface="Calibri" panose="020F0502020204030204" pitchFamily="34" charset="0"/>
                <a:ea typeface="Times New Roman" panose="02020603050405020304" pitchFamily="18" charset="0"/>
              </a:rPr>
              <a:t>Have a conversation with your child on some of the important things to watch out for when going online for the first time. Young children will not be aware of the dangers, so it is very important to talk with them about who they talk to online and about sharing personal information online.</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133350" fontAlgn="base"/>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sz="1200" b="1" dirty="0">
                <a:solidFill>
                  <a:srgbClr val="000000"/>
                </a:solidFill>
                <a:effectLst/>
                <a:latin typeface="Calibri" panose="020F0502020204030204" pitchFamily="34" charset="0"/>
                <a:ea typeface="Times New Roman" panose="02020603050405020304" pitchFamily="18" charset="0"/>
              </a:rPr>
              <a:t>Use Parental Controls</a:t>
            </a:r>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742950" lvl="1" indent="-285750" fontAlgn="base">
              <a:buFont typeface="Courier New" panose="02070309020205020404" pitchFamily="49" charset="0"/>
              <a:buChar char="o"/>
            </a:pPr>
            <a:r>
              <a:rPr lang="en-IE" sz="1200" dirty="0">
                <a:solidFill>
                  <a:srgbClr val="000000"/>
                </a:solidFill>
                <a:effectLst/>
                <a:latin typeface="Calibri" panose="020F0502020204030204" pitchFamily="34" charset="0"/>
                <a:ea typeface="Times New Roman" panose="02020603050405020304" pitchFamily="18" charset="0"/>
              </a:rPr>
              <a:t>Most internet technologies have built-in controls that allow you to limit the amount of time your child can spend online, restrict their access to adult content, and switch off functions like shopping and chatting. Filtering controls are particularly useful at preventing young children from accidentally encountering content that might bother them.</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133350" fontAlgn="base"/>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sz="1200" b="1" dirty="0">
                <a:solidFill>
                  <a:srgbClr val="000000"/>
                </a:solidFill>
                <a:effectLst/>
                <a:latin typeface="Calibri" panose="020F0502020204030204" pitchFamily="34" charset="0"/>
                <a:ea typeface="Times New Roman" panose="02020603050405020304" pitchFamily="18" charset="0"/>
              </a:rPr>
              <a:t>Disable In-App Purchases</a:t>
            </a:r>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742950" lvl="1" indent="-285750" fontAlgn="base">
              <a:buFont typeface="Courier New" panose="02070309020205020404" pitchFamily="49" charset="0"/>
              <a:buChar char="o"/>
            </a:pPr>
            <a:r>
              <a:rPr lang="en-IE" sz="1200" dirty="0">
                <a:solidFill>
                  <a:srgbClr val="000000"/>
                </a:solidFill>
                <a:effectLst/>
                <a:latin typeface="Calibri" panose="020F0502020204030204" pitchFamily="34" charset="0"/>
                <a:ea typeface="Times New Roman" panose="02020603050405020304" pitchFamily="18" charset="0"/>
              </a:rPr>
              <a:t>Many apps and games give their users the option of buying additional game functionality, additional points/bonuses, or a host of other extras. Children can easily make purchases without even realising. You can disable in-app purchases using your phone/device settings. </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133350" fontAlgn="base"/>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sz="1200" b="1" dirty="0">
                <a:solidFill>
                  <a:srgbClr val="000000"/>
                </a:solidFill>
                <a:effectLst/>
                <a:latin typeface="Calibri" panose="020F0502020204030204" pitchFamily="34" charset="0"/>
                <a:ea typeface="Times New Roman" panose="02020603050405020304" pitchFamily="18" charset="0"/>
              </a:rPr>
              <a:t>Activate Safe Search</a:t>
            </a:r>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742950" lvl="1" indent="-285750" fontAlgn="base">
              <a:buFont typeface="Courier New" panose="02070309020205020404" pitchFamily="49" charset="0"/>
              <a:buChar char="o"/>
            </a:pPr>
            <a:r>
              <a:rPr lang="en-IE" sz="1200" dirty="0">
                <a:solidFill>
                  <a:srgbClr val="000000"/>
                </a:solidFill>
                <a:effectLst/>
                <a:latin typeface="Calibri" panose="020F0502020204030204" pitchFamily="34" charset="0"/>
                <a:ea typeface="Times New Roman" panose="02020603050405020304" pitchFamily="18" charset="0"/>
              </a:rPr>
              <a:t>Help minimise the risk of your child coming across inappropriate content in response to search queries by activating “safe search” in your search engine. </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133350" fontAlgn="base"/>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sz="1200" b="1" dirty="0">
                <a:solidFill>
                  <a:srgbClr val="000000"/>
                </a:solidFill>
                <a:effectLst/>
                <a:latin typeface="Calibri" panose="020F0502020204030204" pitchFamily="34" charset="0"/>
                <a:ea typeface="Times New Roman" panose="02020603050405020304" pitchFamily="18" charset="0"/>
              </a:rPr>
              <a:t>Agree on what to do when things go wrong</a:t>
            </a:r>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742950" lvl="1" indent="-285750" fontAlgn="base">
              <a:buFont typeface="Courier New" panose="02070309020205020404" pitchFamily="49" charset="0"/>
              <a:buChar char="o"/>
            </a:pPr>
            <a:r>
              <a:rPr lang="en-IE" sz="1200" dirty="0">
                <a:solidFill>
                  <a:srgbClr val="000000"/>
                </a:solidFill>
                <a:effectLst/>
                <a:latin typeface="Calibri" panose="020F0502020204030204" pitchFamily="34" charset="0"/>
                <a:ea typeface="Times New Roman" panose="02020603050405020304" pitchFamily="18" charset="0"/>
              </a:rPr>
              <a:t>We recommend that you speak to your child about what to do if they come across something on the internet that bothers them. This could be closing the laptop lid, or turning off the screen, and coming to get you. </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133350" fontAlgn="base"/>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sz="1200" b="1" dirty="0">
                <a:solidFill>
                  <a:srgbClr val="000000"/>
                </a:solidFill>
                <a:effectLst/>
                <a:latin typeface="Calibri" panose="020F0502020204030204" pitchFamily="34" charset="0"/>
                <a:ea typeface="Times New Roman" panose="02020603050405020304" pitchFamily="18" charset="0"/>
              </a:rPr>
              <a:t>Set Up a Family Email</a:t>
            </a:r>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742950" lvl="1" indent="-285750" fontAlgn="base">
              <a:buFont typeface="Courier New" panose="02070309020205020404" pitchFamily="49" charset="0"/>
              <a:buChar char="o"/>
            </a:pPr>
            <a:r>
              <a:rPr lang="en-IE" sz="1200" dirty="0">
                <a:solidFill>
                  <a:srgbClr val="000000"/>
                </a:solidFill>
                <a:effectLst/>
                <a:latin typeface="Calibri" panose="020F0502020204030204" pitchFamily="34" charset="0"/>
                <a:ea typeface="Times New Roman" panose="02020603050405020304" pitchFamily="18" charset="0"/>
              </a:rPr>
              <a:t>Set up a family email address that your children can use when signing up to new games and websites online.</a:t>
            </a:r>
            <a:r>
              <a:rPr lang="en-US" sz="1200" dirty="0">
                <a:effectLst/>
                <a:latin typeface="Calibri" panose="020F0502020204030204" pitchFamily="34" charset="0"/>
                <a:ea typeface="Times New Roman" panose="02020603050405020304" pitchFamily="18" charset="0"/>
              </a:rPr>
              <a:t>​</a:t>
            </a:r>
          </a:p>
          <a:p>
            <a:pPr marL="742950" lvl="1" indent="-285750" fontAlgn="base">
              <a:buFont typeface="Courier New" panose="02070309020205020404" pitchFamily="49" charset="0"/>
              <a:buChar char="o"/>
            </a:pPr>
            <a:endParaRPr lang="en-US" sz="1200" dirty="0">
              <a:effectLst/>
              <a:latin typeface="Calibri" panose="020F0502020204030204" pitchFamily="34" charset="0"/>
              <a:ea typeface="Times New Roman" panose="02020603050405020304" pitchFamily="18" charset="0"/>
            </a:endParaRPr>
          </a:p>
          <a:p>
            <a:pPr marL="133350" fontAlgn="base"/>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b="1" dirty="0">
                <a:effectLst/>
                <a:latin typeface="Calibri" panose="020F0502020204030204" pitchFamily="34" charset="0"/>
              </a:rPr>
              <a:t>Play it Safe</a:t>
            </a:r>
          </a:p>
          <a:p>
            <a:pPr marL="800100" lvl="1" indent="-342900" fontAlgn="base">
              <a:buFont typeface="Symbol" pitchFamily="2" charset="2"/>
              <a:buChar char=""/>
            </a:pPr>
            <a:r>
              <a:rPr lang="en-IE" dirty="0">
                <a:effectLst/>
                <a:latin typeface="Calibri" panose="020F0502020204030204" pitchFamily="34" charset="0"/>
              </a:rPr>
              <a:t>For young children we would recommend that parents choose safe and appropriate games for their child to play online. Most games should have a PEGI rating to check what if they are age appropriate, parents should also check if a game allows for player interaction and if there is a safe chat mode. </a:t>
            </a:r>
            <a:br>
              <a:rPr lang="en-IE" dirty="0">
                <a:effectLst/>
                <a:latin typeface="Calibri" panose="020F0502020204030204" pitchFamily="34" charset="0"/>
              </a:rPr>
            </a:br>
            <a:endParaRPr lang="en-IE" dirty="0">
              <a:effectLst/>
              <a:latin typeface="Calibri" panose="020F0502020204030204" pitchFamily="34" charset="0"/>
            </a:endParaRPr>
          </a:p>
          <a:p>
            <a:pPr marL="800100" lvl="1" indent="-342900" fontAlgn="base">
              <a:buFont typeface="Symbol" pitchFamily="2" charset="2"/>
              <a:buChar char=""/>
            </a:pPr>
            <a:endParaRPr lang="en-IE" dirty="0">
              <a:effectLst/>
              <a:latin typeface="Calibri" panose="020F0502020204030204" pitchFamily="34" charset="0"/>
            </a:endParaRPr>
          </a:p>
          <a:p>
            <a:br>
              <a:rPr lang="en-IE" dirty="0">
                <a:effectLst/>
                <a:latin typeface="Calibri" panose="020F0502020204030204" pitchFamily="34" charset="0"/>
              </a:rPr>
            </a:br>
            <a:endParaRPr lang="en-IE" dirty="0">
              <a:effectLst/>
              <a:latin typeface="Calibri" panose="020F0502020204030204" pitchFamily="34" charset="0"/>
            </a:endParaRPr>
          </a:p>
          <a:p>
            <a:pPr marL="742950" lvl="1" indent="-285750" fontAlgn="base">
              <a:buFont typeface="Courier New" panose="02070309020205020404" pitchFamily="49" charset="0"/>
              <a:buChar char="o"/>
            </a:pPr>
            <a:endParaRPr lang="en-US" sz="1200" dirty="0">
              <a:effectLst/>
              <a:latin typeface="Calibri" panose="020F0502020204030204" pitchFamily="34" charset="0"/>
              <a:ea typeface="Times New Roman" panose="02020603050405020304" pitchFamily="18" charset="0"/>
            </a:endParaRPr>
          </a:p>
          <a:p>
            <a:pPr marL="742950" lvl="1" indent="-285750" fontAlgn="base">
              <a:buFont typeface="Courier New" panose="02070309020205020404" pitchFamily="49" charset="0"/>
              <a:buChar char="o"/>
            </a:pPr>
            <a:endParaRPr lang="en-IE" sz="1200" dirty="0">
              <a:effectLst/>
              <a:latin typeface="Times New Roman" panose="02020603050405020304" pitchFamily="18" charset="0"/>
              <a:ea typeface="Times New Roman" panose="02020603050405020304" pitchFamily="18" charset="0"/>
            </a:endParaRPr>
          </a:p>
          <a:p>
            <a:pPr marL="133350" fontAlgn="base"/>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342900" lvl="0" indent="-342900" fontAlgn="base">
              <a:buFont typeface="Symbol" pitchFamily="2" charset="2"/>
              <a:buChar char=""/>
            </a:pPr>
            <a:r>
              <a:rPr lang="en-IE" sz="1200" b="1" dirty="0">
                <a:solidFill>
                  <a:srgbClr val="000000"/>
                </a:solidFill>
                <a:effectLst/>
                <a:latin typeface="Calibri" panose="020F0502020204030204" pitchFamily="34" charset="0"/>
                <a:ea typeface="Times New Roman" panose="02020603050405020304" pitchFamily="18" charset="0"/>
              </a:rPr>
              <a:t>Play it Safe</a:t>
            </a:r>
            <a:r>
              <a:rPr lang="en-IE"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marL="742950" lvl="1" indent="-285750" fontAlgn="base">
              <a:buFont typeface="Courier New" panose="02070309020205020404" pitchFamily="49" charset="0"/>
              <a:buChar char="o"/>
            </a:pPr>
            <a:r>
              <a:rPr lang="en-IE" sz="1200" dirty="0">
                <a:solidFill>
                  <a:srgbClr val="000000"/>
                </a:solidFill>
                <a:effectLst/>
                <a:latin typeface="Calibri" panose="020F0502020204030204" pitchFamily="34" charset="0"/>
                <a:ea typeface="Times New Roman" panose="02020603050405020304" pitchFamily="18" charset="0"/>
              </a:rPr>
              <a:t>For young children we would recommend that parents choose safe and appropriate games for their child to play online. Most games should have a PEGI rating to check what if they are age appropriate, parents should also check if a game allows for player interaction and if there is a safe chat mode. </a:t>
            </a:r>
            <a:r>
              <a:rPr lang="en-US" sz="1200" dirty="0">
                <a:effectLst/>
                <a:latin typeface="Calibri" panose="020F0502020204030204" pitchFamily="34" charset="0"/>
                <a:ea typeface="Times New Roman" panose="02020603050405020304" pitchFamily="18" charset="0"/>
              </a:rPr>
              <a:t>​</a:t>
            </a:r>
            <a:endParaRPr lang="en-IE" sz="1200" dirty="0">
              <a:effectLst/>
              <a:latin typeface="Times New Roman" panose="02020603050405020304" pitchFamily="18" charset="0"/>
              <a:ea typeface="Times New Roman" panose="02020603050405020304" pitchFamily="18" charset="0"/>
            </a:endParaRPr>
          </a:p>
          <a:p>
            <a:pPr>
              <a:lnSpc>
                <a:spcPct val="107000"/>
              </a:lnSpc>
              <a:spcAft>
                <a:spcPts val="85"/>
              </a:spcAft>
            </a:pP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72390">
              <a:spcAft>
                <a:spcPts val="0"/>
              </a:spcAft>
            </a:pPr>
            <a:endParaRPr lang="en-IE" sz="1800" dirty="0">
              <a:effectLst/>
              <a:latin typeface="Times New Roman" panose="02020603050405020304" pitchFamily="18" charset="0"/>
              <a:ea typeface="Times New Roman" panose="02020603050405020304" pitchFamily="18" charset="0"/>
            </a:endParaRPr>
          </a:p>
          <a:p>
            <a:pPr marL="140335">
              <a:lnSpc>
                <a:spcPct val="107000"/>
              </a:lnSpc>
              <a:spcAft>
                <a:spcPts val="80"/>
              </a:spcAft>
            </a:pPr>
            <a:r>
              <a:rPr lang="en-IE" sz="1800" b="1" dirty="0">
                <a:effectLst/>
                <a:latin typeface="Calibri" panose="020F0502020204030204" pitchFamily="34" charset="0"/>
                <a:ea typeface="Arial" panose="020B0604020202020204" pitchFamily="34" charset="0"/>
              </a:rPr>
              <a:t> </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7</a:t>
            </a:fld>
            <a:endParaRPr lang="en-US"/>
          </a:p>
        </p:txBody>
      </p:sp>
    </p:spTree>
    <p:extLst>
      <p:ext uri="{BB962C8B-B14F-4D97-AF65-F5344CB8AC3E}">
        <p14:creationId xmlns:p14="http://schemas.microsoft.com/office/powerpoint/2010/main" val="189026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66675" fontAlgn="base"/>
            <a:r>
              <a:rPr lang="en-IE" sz="1800" b="1" dirty="0">
                <a:effectLst/>
                <a:latin typeface="Calibri" panose="020F0502020204030204" pitchFamily="34" charset="0"/>
                <a:ea typeface="Times New Roman" panose="02020603050405020304" pitchFamily="18" charset="0"/>
              </a:rPr>
              <a:t>Time online / Screentime</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marR="66675" fontAlgn="base"/>
            <a:r>
              <a:rPr lang="en-IE" sz="1800" dirty="0">
                <a:effectLst/>
                <a:latin typeface="Calibri" panose="020F0502020204030204" pitchFamily="34" charset="0"/>
                <a:ea typeface="Times New Roman" panose="02020603050405020304" pitchFamily="18" charset="0"/>
              </a:rPr>
              <a:t>Are you concerned about how much time your child spends on their phone, tablet, or computer? We’ve put together a guide for parents to help deal with this tricky issue. It is important to remember that children often welcome time-off from social media and games and can welcome clear guidelines and boundaries in this area.  </a:t>
            </a:r>
            <a:endParaRPr lang="en-IE" sz="1800" dirty="0">
              <a:effectLst/>
              <a:latin typeface="Times New Roman" panose="02020603050405020304" pitchFamily="18" charset="0"/>
              <a:ea typeface="Times New Roman" panose="02020603050405020304" pitchFamily="18" charset="0"/>
            </a:endParaRPr>
          </a:p>
          <a:p>
            <a:pPr marL="133350" fontAlgn="base"/>
            <a:r>
              <a:rPr lang="en-IE" sz="1800" b="1" dirty="0">
                <a:effectLst/>
                <a:latin typeface="Calibri" panose="020F0502020204030204" pitchFamily="34" charset="0"/>
                <a:ea typeface="Times New Roman" panose="02020603050405020304" pitchFamily="18" charset="0"/>
              </a:rPr>
              <a:t> </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effectLst/>
                <a:latin typeface="Calibri" panose="020F0502020204030204" pitchFamily="34" charset="0"/>
                <a:ea typeface="Times New Roman" panose="02020603050405020304" pitchFamily="18" charset="0"/>
              </a:rPr>
              <a:t>How much is too much? </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dirty="0">
                <a:effectLst/>
                <a:latin typeface="Calibri" panose="020F0502020204030204" pitchFamily="34" charset="0"/>
                <a:ea typeface="Times New Roman" panose="02020603050405020304" pitchFamily="18" charset="0"/>
                <a:cs typeface="Times New Roman" panose="02020603050405020304" pitchFamily="18" charset="0"/>
              </a:rPr>
              <a:t>Unfortunately, there is no magic number, children use their devices and computers for lots of different reasons – to learn, to play, and to socialise.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you are concerned your child is spending too much time online, the most important thing is to agree clear rules on screen time and set a good example.</a:t>
            </a:r>
            <a:r>
              <a:rPr lang="en-I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effectLst/>
                <a:latin typeface="Calibri" panose="020F0502020204030204" pitchFamily="34" charset="0"/>
                <a:ea typeface="Times New Roman" panose="02020603050405020304" pitchFamily="18" charset="0"/>
              </a:rPr>
              <a:t> </a:t>
            </a:r>
            <a:r>
              <a:rPr lang="en-IE"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b="1" dirty="0">
                <a:solidFill>
                  <a:srgbClr val="000000"/>
                </a:solidFill>
                <a:effectLst/>
                <a:latin typeface="Calibri" panose="020F0502020204030204" pitchFamily="34" charset="0"/>
                <a:ea typeface="Times New Roman" panose="02020603050405020304" pitchFamily="18" charset="0"/>
              </a:rPr>
              <a:t>Here are some helpful Pointers  </a:t>
            </a:r>
            <a:endParaRPr lang="en-IE"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Agree a clear set of rules with your child</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on screen time in the home. Talk to your child on when and where you think it is appropriate to use screens. Agree times when screens are allowed and when they are not allowed in the home. We suggest dinner time, homework time and bed time is a good start to the not-allowed list.  </a:t>
            </a:r>
            <a:endParaRPr lang="en-IE"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Restrict the use of computers and devices in the bedroom.</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Depending on the age of your child you may want to set a curfew or ban devices from the bedroom completely.</a:t>
            </a:r>
            <a:endParaRPr lang="en-IE"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Avoid conflict over time online </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it can be helpful to give your child 10 minute, 5 minute warnings before the end of their time online. Display Family Agreements in the home to help reinforce the rules and be ready with alternative for when their time online is over.</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Try not to rely on screens too much to keep the kids amused. It can be easy to encourage them to pick up the tablet or play a game on the computer to keep them occupied. This only confuses rules on screen time, </a:t>
            </a: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try and stick to the agreed rules with your child and remember to set a good example. </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Chat to your child about what they do online</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and encourage them to use their screen time for learning and education.  Help your child find good quality content online for example RTE Junior, National Geographic, BBC Bitesize</a:t>
            </a:r>
            <a:r>
              <a:rPr lang="en-IE" sz="1800" dirty="0">
                <a:effectLst/>
                <a:latin typeface="Times New Roman" panose="02020603050405020304" pitchFamily="18" charset="0"/>
                <a:ea typeface="Times New Roman" panose="02020603050405020304" pitchFamily="18" charset="0"/>
              </a:rPr>
              <a:t> </a:t>
            </a:r>
          </a:p>
          <a:p>
            <a:pPr marL="342900" lvl="0" indent="-342900" fontAlgn="base">
              <a:buSzPts val="1000"/>
              <a:buFont typeface="Symbol" pitchFamily="2" charset="2"/>
              <a:buChar char=""/>
              <a:tabLst>
                <a:tab pos="457200" algn="l"/>
              </a:tabLs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Encourage your child to develop healthy digital habits by setting boundaries around screen time and promoting a balanced lifestyle. Make time for offline activities, such as being outdoors, hobbies, and family activities, to ensure they strike a healthy balance.</a:t>
            </a:r>
            <a:endParaRPr lang="en-IE"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Don’t have screens always on in the background.</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Turn off TVs and computers when not in use, these can be distracting for kids if they are trying to participate in another activity. </a:t>
            </a:r>
            <a:endParaRPr lang="en-IE"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Do as you say.</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Modelling behaviour is the most powerful way you can influence your child’s behaviour.  </a:t>
            </a:r>
            <a:r>
              <a:rPr lang="en-IE" sz="1800" dirty="0">
                <a:effectLst/>
                <a:latin typeface="Times New Roman" panose="02020603050405020304" pitchFamily="18" charset="0"/>
                <a:ea typeface="Times New Roman" panose="02020603050405020304" pitchFamily="18" charset="0"/>
              </a:rPr>
              <a:t> </a:t>
            </a:r>
          </a:p>
          <a:p>
            <a:pPr marL="342900" lvl="0" indent="-342900" fontAlgn="base">
              <a:buSzPts val="1000"/>
              <a:buFont typeface="Symbol" pitchFamily="2" charset="2"/>
              <a:buChar char=""/>
              <a:tabLst>
                <a:tab pos="457200" algn="l"/>
              </a:tabLs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Finally, join in</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 why not set some time aside to play your child’s favourite computer game and discover the online world together.  </a:t>
            </a:r>
            <a:endParaRPr lang="en-IE" sz="1800" dirty="0">
              <a:effectLst/>
              <a:latin typeface="Times New Roman" panose="02020603050405020304" pitchFamily="18" charset="0"/>
              <a:ea typeface="Times New Roman" panose="02020603050405020304" pitchFamily="18" charset="0"/>
            </a:endParaRP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add in... Help your child find good quality content online for example...RTE Junior, National Geographic, BBC Bitesize, etc. </a:t>
            </a:r>
          </a:p>
          <a:p>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8</a:t>
            </a:fld>
            <a:endParaRPr lang="en-US"/>
          </a:p>
        </p:txBody>
      </p:sp>
    </p:spTree>
    <p:extLst>
      <p:ext uri="{BB962C8B-B14F-4D97-AF65-F5344CB8AC3E}">
        <p14:creationId xmlns:p14="http://schemas.microsoft.com/office/powerpoint/2010/main" val="2363977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E" sz="1800" b="1" dirty="0">
                <a:effectLst/>
                <a:latin typeface="Calibri" panose="020F0502020204030204" pitchFamily="34" charset="0"/>
                <a:ea typeface="Times New Roman" panose="02020603050405020304" pitchFamily="18" charset="0"/>
              </a:rPr>
              <a:t>Video – Is my child spending too much time online?</a:t>
            </a:r>
            <a:endParaRPr lang="en-IE" sz="1800" dirty="0">
              <a:effectLst/>
              <a:latin typeface="Times New Roman" panose="02020603050405020304" pitchFamily="18" charset="0"/>
              <a:ea typeface="Times New Roman" panose="02020603050405020304" pitchFamily="18" charset="0"/>
            </a:endParaRPr>
          </a:p>
          <a:p>
            <a:pPr fontAlgn="base"/>
            <a:r>
              <a:rPr lang="en-IE" sz="1800" dirty="0">
                <a:solidFill>
                  <a:srgbClr val="000000"/>
                </a:solidFill>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IE" sz="1800" dirty="0" err="1">
                <a:solidFill>
                  <a:srgbClr val="000000"/>
                </a:solidFill>
                <a:effectLst/>
                <a:latin typeface="Calibri" panose="020F0502020204030204" pitchFamily="34" charset="0"/>
                <a:ea typeface="Times New Roman" panose="02020603050405020304" pitchFamily="18" charset="0"/>
              </a:rPr>
              <a:t>Áine</a:t>
            </a:r>
            <a:r>
              <a:rPr lang="en-IE" sz="1800" dirty="0">
                <a:solidFill>
                  <a:srgbClr val="000000"/>
                </a:solidFill>
                <a:effectLst/>
                <a:latin typeface="Calibri" panose="020F0502020204030204" pitchFamily="34" charset="0"/>
                <a:ea typeface="Times New Roman" panose="02020603050405020304" pitchFamily="18" charset="0"/>
              </a:rPr>
              <a:t> Lynch, CEO of the National Parents Council offers advice on managing screen time in the home.</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GB"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Click the Link to play video or click the image on screen: </a:t>
            </a:r>
            <a:r>
              <a:rPr lang="en-IE" sz="1800" u="sng" dirty="0">
                <a:solidFill>
                  <a:srgbClr val="0563C1"/>
                </a:solidFill>
                <a:effectLst/>
                <a:latin typeface="Calibri" panose="020F0502020204030204" pitchFamily="34" charset="0"/>
                <a:ea typeface="Times New Roman" panose="02020603050405020304" pitchFamily="18" charset="0"/>
                <a:hlinkClick r:id="rId3"/>
              </a:rPr>
              <a:t>https://vimeo.com/353994676</a:t>
            </a:r>
            <a:r>
              <a:rPr lang="en-US"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fontAlgn="base"/>
            <a:r>
              <a:rPr lang="en-US" sz="1800" dirty="0">
                <a:effectLst/>
                <a:latin typeface="Calibri" panose="020F0502020204030204" pitchFamily="34"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pPr fontAlgn="base"/>
            <a:r>
              <a:rPr lang="en-GB" sz="1800" dirty="0">
                <a:solidFill>
                  <a:srgbClr val="000000"/>
                </a:solidFill>
                <a:effectLst/>
                <a:latin typeface="Calibri" panose="020F0502020204030204" pitchFamily="34" charset="0"/>
                <a:ea typeface="Times New Roman" panose="02020603050405020304" pitchFamily="18" charset="0"/>
              </a:rPr>
              <a:t>Please ensure pop-ups are enables on your computer. Video will play on </a:t>
            </a:r>
            <a:r>
              <a:rPr lang="en-GB" sz="1800" dirty="0" err="1">
                <a:solidFill>
                  <a:srgbClr val="000000"/>
                </a:solidFill>
                <a:effectLst/>
                <a:latin typeface="Calibri" panose="020F0502020204030204" pitchFamily="34" charset="0"/>
                <a:ea typeface="Times New Roman" panose="02020603050405020304" pitchFamily="18" charset="0"/>
              </a:rPr>
              <a:t>vimeo</a:t>
            </a:r>
            <a:r>
              <a:rPr lang="en-GB" sz="1800" dirty="0">
                <a:solidFill>
                  <a:srgbClr val="000000"/>
                </a:solidFill>
                <a:effectLst/>
                <a:latin typeface="Calibri" panose="020F0502020204030204" pitchFamily="34" charset="0"/>
                <a:ea typeface="Times New Roman" panose="02020603050405020304" pitchFamily="18" charset="0"/>
              </a:rPr>
              <a:t>. Alternatively, videos can be accessed on the </a:t>
            </a:r>
            <a:r>
              <a:rPr lang="en-GB" sz="1800" dirty="0" err="1">
                <a:solidFill>
                  <a:srgbClr val="000000"/>
                </a:solidFill>
                <a:effectLst/>
                <a:latin typeface="Calibri" panose="020F0502020204030204" pitchFamily="34" charset="0"/>
                <a:ea typeface="Times New Roman" panose="02020603050405020304" pitchFamily="18" charset="0"/>
              </a:rPr>
              <a:t>Webwise.ie</a:t>
            </a:r>
            <a:r>
              <a:rPr lang="en-GB" sz="1800" dirty="0">
                <a:solidFill>
                  <a:srgbClr val="000000"/>
                </a:solidFill>
                <a:effectLst/>
                <a:latin typeface="Calibri" panose="020F0502020204030204" pitchFamily="34" charset="0"/>
                <a:ea typeface="Times New Roman" panose="02020603050405020304" pitchFamily="18" charset="0"/>
              </a:rPr>
              <a:t>/parents page.</a:t>
            </a:r>
            <a:endParaRPr lang="en-IE"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EE8A13-E2B1-C146-B238-1040B19E8304}" type="slidenum">
              <a:rPr lang="en-US" smtClean="0"/>
              <a:t>9</a:t>
            </a:fld>
            <a:endParaRPr lang="en-US"/>
          </a:p>
        </p:txBody>
      </p:sp>
    </p:spTree>
    <p:extLst>
      <p:ext uri="{BB962C8B-B14F-4D97-AF65-F5344CB8AC3E}">
        <p14:creationId xmlns:p14="http://schemas.microsoft.com/office/powerpoint/2010/main" val="20137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31.jpeg"/><Relationship Id="rId12"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13.sv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9.png"/><Relationship Id="rId7" Type="http://schemas.openxmlformats.org/officeDocument/2006/relationships/image" Target="../media/image3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1.jpe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https://vimeo.com/353996493" TargetMode="External"/><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2.jpe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12.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13.svg"/><Relationship Id="rId9" Type="http://schemas.openxmlformats.org/officeDocument/2006/relationships/image" Target="../media/image48.sv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https://vimeo.com/200804832" TargetMode="External"/><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3.jpe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https://vimeo.com/354004510" TargetMode="External"/><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5.jpe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6.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vimeo.com/191043980" TargetMode="External"/><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7.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8.jpe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9.png"/><Relationship Id="rId7" Type="http://schemas.openxmlformats.org/officeDocument/2006/relationships/image" Target="../media/image38.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5.svg"/><Relationship Id="rId5" Type="http://schemas.openxmlformats.org/officeDocument/2006/relationships/image" Target="../media/image13.sv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hyperlink" Target="https://vimeo.com/359094916"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0.jpeg"/><Relationship Id="rId2" Type="http://schemas.openxmlformats.org/officeDocument/2006/relationships/notesSlide" Target="../notesSlides/notesSlide27.xml"/><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24.png"/><Relationship Id="rId10" Type="http://schemas.openxmlformats.org/officeDocument/2006/relationships/image" Target="../media/image65.svg"/><Relationship Id="rId4" Type="http://schemas.openxmlformats.org/officeDocument/2006/relationships/image" Target="../media/image13.svg"/><Relationship Id="rId9" Type="http://schemas.openxmlformats.org/officeDocument/2006/relationships/image" Target="../media/image64.png"/><Relationship Id="rId14" Type="http://schemas.openxmlformats.org/officeDocument/2006/relationships/image" Target="../media/image69.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2.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3.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6.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webwise.ie/" TargetMode="External"/><Relationship Id="rId5" Type="http://schemas.openxmlformats.org/officeDocument/2006/relationships/hyperlink" Target="http://creativecommons.org/licenses/by-sa/3.0/ie/" TargetMode="External"/><Relationship Id="rId10" Type="http://schemas.openxmlformats.org/officeDocument/2006/relationships/image" Target="../media/image4.png"/><Relationship Id="rId4" Type="http://schemas.openxmlformats.org/officeDocument/2006/relationships/image" Target="../media/image77.png"/><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https://vimeo.com/353994676" TargetMode="External"/><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8756752" y="-913024"/>
            <a:ext cx="12389022" cy="12113047"/>
            <a:chOff x="0" y="0"/>
            <a:chExt cx="6328410" cy="6187440"/>
          </a:xfrm>
        </p:grpSpPr>
        <p:sp>
          <p:nvSpPr>
            <p:cNvPr id="3" name="Freeform 3"/>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3"/>
              <a:stretch>
                <a:fillRect l="-24186" t="-704"/>
              </a:stretch>
            </a:blipFill>
          </p:spPr>
          <p:txBody>
            <a:bodyPr/>
            <a:lstStyle/>
            <a:p>
              <a:endParaRPr lang="en-US"/>
            </a:p>
          </p:txBody>
        </p:sp>
      </p:grpSp>
      <p:sp>
        <p:nvSpPr>
          <p:cNvPr id="4" name="Freeform 4"/>
          <p:cNvSpPr/>
          <p:nvPr/>
        </p:nvSpPr>
        <p:spPr>
          <a:xfrm>
            <a:off x="2504103" y="488627"/>
            <a:ext cx="3980205" cy="880032"/>
          </a:xfrm>
          <a:custGeom>
            <a:avLst/>
            <a:gdLst/>
            <a:ahLst/>
            <a:cxnLst/>
            <a:rect l="l" t="t" r="r" b="b"/>
            <a:pathLst>
              <a:path w="3980205" h="880032">
                <a:moveTo>
                  <a:pt x="0" y="0"/>
                </a:moveTo>
                <a:lnTo>
                  <a:pt x="3980204" y="0"/>
                </a:lnTo>
                <a:lnTo>
                  <a:pt x="3980204" y="880032"/>
                </a:lnTo>
                <a:lnTo>
                  <a:pt x="0" y="880032"/>
                </a:lnTo>
                <a:lnTo>
                  <a:pt x="0" y="0"/>
                </a:lnTo>
                <a:close/>
              </a:path>
            </a:pathLst>
          </a:custGeom>
          <a:blipFill>
            <a:blip r:embed="rId4"/>
            <a:stretch>
              <a:fillRect/>
            </a:stretch>
          </a:blipFill>
        </p:spPr>
        <p:txBody>
          <a:bodyPr/>
          <a:lstStyle/>
          <a:p>
            <a:endParaRPr lang="en-US"/>
          </a:p>
        </p:txBody>
      </p:sp>
      <p:sp>
        <p:nvSpPr>
          <p:cNvPr id="5" name="Freeform 5"/>
          <p:cNvSpPr/>
          <p:nvPr/>
        </p:nvSpPr>
        <p:spPr>
          <a:xfrm>
            <a:off x="3457787" y="9168335"/>
            <a:ext cx="2072837" cy="434432"/>
          </a:xfrm>
          <a:custGeom>
            <a:avLst/>
            <a:gdLst/>
            <a:ahLst/>
            <a:cxnLst/>
            <a:rect l="l" t="t" r="r" b="b"/>
            <a:pathLst>
              <a:path w="2072837" h="434432">
                <a:moveTo>
                  <a:pt x="0" y="0"/>
                </a:moveTo>
                <a:lnTo>
                  <a:pt x="2072836" y="0"/>
                </a:lnTo>
                <a:lnTo>
                  <a:pt x="2072836" y="434432"/>
                </a:lnTo>
                <a:lnTo>
                  <a:pt x="0" y="434432"/>
                </a:lnTo>
                <a:lnTo>
                  <a:pt x="0" y="0"/>
                </a:lnTo>
                <a:close/>
              </a:path>
            </a:pathLst>
          </a:custGeom>
          <a:blipFill>
            <a:blip r:embed="rId5"/>
            <a:stretch>
              <a:fillRect/>
            </a:stretch>
          </a:blipFill>
        </p:spPr>
        <p:txBody>
          <a:bodyPr/>
          <a:lstStyle/>
          <a:p>
            <a:endParaRPr lang="en-US"/>
          </a:p>
        </p:txBody>
      </p:sp>
      <p:sp>
        <p:nvSpPr>
          <p:cNvPr id="6" name="Freeform 6"/>
          <p:cNvSpPr/>
          <p:nvPr/>
        </p:nvSpPr>
        <p:spPr>
          <a:xfrm>
            <a:off x="639431" y="8867385"/>
            <a:ext cx="2644531" cy="1036331"/>
          </a:xfrm>
          <a:custGeom>
            <a:avLst/>
            <a:gdLst/>
            <a:ahLst/>
            <a:cxnLst/>
            <a:rect l="l" t="t" r="r" b="b"/>
            <a:pathLst>
              <a:path w="2644531" h="1036331">
                <a:moveTo>
                  <a:pt x="0" y="0"/>
                </a:moveTo>
                <a:lnTo>
                  <a:pt x="2644531" y="0"/>
                </a:lnTo>
                <a:lnTo>
                  <a:pt x="2644531" y="1036331"/>
                </a:lnTo>
                <a:lnTo>
                  <a:pt x="0" y="1036331"/>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647730" y="5321604"/>
            <a:ext cx="7692950" cy="1866784"/>
          </a:xfrm>
          <a:prstGeom prst="rect">
            <a:avLst/>
          </a:prstGeom>
        </p:spPr>
        <p:txBody>
          <a:bodyPr lIns="0" tIns="0" rIns="0" bIns="0" rtlCol="0" anchor="t">
            <a:spAutoFit/>
          </a:bodyPr>
          <a:lstStyle/>
          <a:p>
            <a:pPr algn="ctr">
              <a:lnSpc>
                <a:spcPts val="7171"/>
              </a:lnSpc>
            </a:pPr>
            <a:r>
              <a:rPr lang="en-US" sz="7100">
                <a:solidFill>
                  <a:srgbClr val="FF66C4"/>
                </a:solidFill>
                <a:latin typeface="Bobby Jones"/>
                <a:ea typeface="Bobby Jones"/>
                <a:cs typeface="Bobby Jones"/>
                <a:sym typeface="Bobby Jones"/>
              </a:rPr>
              <a:t>SUPPORTING  </a:t>
            </a:r>
            <a:r>
              <a:rPr lang="en-US" sz="7100">
                <a:solidFill>
                  <a:srgbClr val="38B6FF"/>
                </a:solidFill>
                <a:latin typeface="Bobby Jones"/>
                <a:ea typeface="Bobby Jones"/>
                <a:cs typeface="Bobby Jones"/>
                <a:sym typeface="Bobby Jones"/>
              </a:rPr>
              <a:t>Children</a:t>
            </a:r>
            <a:r>
              <a:rPr lang="en-US" sz="7100">
                <a:solidFill>
                  <a:srgbClr val="FF66C4"/>
                </a:solidFill>
                <a:latin typeface="Bobby Jones"/>
                <a:ea typeface="Bobby Jones"/>
                <a:cs typeface="Bobby Jones"/>
                <a:sym typeface="Bobby Jones"/>
              </a:rPr>
              <a:t> ONLINE</a:t>
            </a:r>
          </a:p>
        </p:txBody>
      </p:sp>
      <p:sp>
        <p:nvSpPr>
          <p:cNvPr id="8" name="TextBox 8"/>
          <p:cNvSpPr txBox="1"/>
          <p:nvPr/>
        </p:nvSpPr>
        <p:spPr>
          <a:xfrm>
            <a:off x="-388040" y="3976813"/>
            <a:ext cx="9764491" cy="1064523"/>
          </a:xfrm>
          <a:prstGeom prst="rect">
            <a:avLst/>
          </a:prstGeom>
        </p:spPr>
        <p:txBody>
          <a:bodyPr lIns="0" tIns="0" rIns="0" bIns="0" rtlCol="0" anchor="t">
            <a:spAutoFit/>
          </a:bodyPr>
          <a:lstStyle/>
          <a:p>
            <a:pPr algn="ctr">
              <a:lnSpc>
                <a:spcPts val="7878"/>
              </a:lnSpc>
            </a:pPr>
            <a:r>
              <a:rPr lang="en-US" sz="7800">
                <a:solidFill>
                  <a:srgbClr val="FFFFFF"/>
                </a:solidFill>
                <a:latin typeface="Bobby Jones"/>
                <a:ea typeface="Bobby Jones"/>
                <a:cs typeface="Bobby Jones"/>
                <a:sym typeface="Bobby Jones"/>
              </a:rPr>
              <a:t>webwise parents</a:t>
            </a:r>
          </a:p>
        </p:txBody>
      </p:sp>
      <p:sp>
        <p:nvSpPr>
          <p:cNvPr id="9" name="Freeform 9"/>
          <p:cNvSpPr/>
          <p:nvPr/>
        </p:nvSpPr>
        <p:spPr>
          <a:xfrm rot="9483711">
            <a:off x="7611174" y="6987211"/>
            <a:ext cx="2618462" cy="2691877"/>
          </a:xfrm>
          <a:custGeom>
            <a:avLst/>
            <a:gdLst/>
            <a:ahLst/>
            <a:cxnLst/>
            <a:rect l="l" t="t" r="r" b="b"/>
            <a:pathLst>
              <a:path w="2618462" h="2691877">
                <a:moveTo>
                  <a:pt x="0" y="0"/>
                </a:moveTo>
                <a:lnTo>
                  <a:pt x="2618462" y="0"/>
                </a:lnTo>
                <a:lnTo>
                  <a:pt x="2618462" y="2691877"/>
                </a:lnTo>
                <a:lnTo>
                  <a:pt x="0" y="269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flipH="1">
            <a:off x="439694" y="2373990"/>
            <a:ext cx="8109022" cy="987826"/>
          </a:xfrm>
          <a:custGeom>
            <a:avLst/>
            <a:gdLst/>
            <a:ahLst/>
            <a:cxnLst/>
            <a:rect l="l" t="t" r="r" b="b"/>
            <a:pathLst>
              <a:path w="8109022" h="987826">
                <a:moveTo>
                  <a:pt x="8109022" y="0"/>
                </a:moveTo>
                <a:lnTo>
                  <a:pt x="0" y="0"/>
                </a:lnTo>
                <a:lnTo>
                  <a:pt x="0" y="987826"/>
                </a:lnTo>
                <a:lnTo>
                  <a:pt x="8109022" y="987826"/>
                </a:lnTo>
                <a:lnTo>
                  <a:pt x="810902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1" name="Group 11"/>
          <p:cNvGrpSpPr/>
          <p:nvPr/>
        </p:nvGrpSpPr>
        <p:grpSpPr>
          <a:xfrm>
            <a:off x="3200702" y="2383515"/>
            <a:ext cx="8004852" cy="3277362"/>
            <a:chOff x="0" y="0"/>
            <a:chExt cx="7110281" cy="2911105"/>
          </a:xfrm>
        </p:grpSpPr>
        <p:sp>
          <p:nvSpPr>
            <p:cNvPr id="12" name="Freeform 12"/>
            <p:cNvSpPr/>
            <p:nvPr/>
          </p:nvSpPr>
          <p:spPr>
            <a:xfrm>
              <a:off x="0" y="0"/>
              <a:ext cx="7110281" cy="2911105"/>
            </a:xfrm>
            <a:custGeom>
              <a:avLst/>
              <a:gdLst/>
              <a:ahLst/>
              <a:cxnLst/>
              <a:rect l="l" t="t" r="r" b="b"/>
              <a:pathLst>
                <a:path w="7110281" h="2911105">
                  <a:moveTo>
                    <a:pt x="0" y="0"/>
                  </a:moveTo>
                  <a:lnTo>
                    <a:pt x="7110281" y="0"/>
                  </a:lnTo>
                  <a:lnTo>
                    <a:pt x="7110281" y="2911105"/>
                  </a:lnTo>
                  <a:lnTo>
                    <a:pt x="0" y="2911105"/>
                  </a:lnTo>
                  <a:close/>
                </a:path>
              </a:pathLst>
            </a:custGeom>
            <a:solidFill>
              <a:srgbClr val="000000">
                <a:alpha val="0"/>
              </a:srgbClr>
            </a:solidFill>
          </p:spPr>
          <p:txBody>
            <a:bodyPr/>
            <a:lstStyle/>
            <a:p>
              <a:endParaRPr lang="en-US"/>
            </a:p>
          </p:txBody>
        </p:sp>
        <p:sp>
          <p:nvSpPr>
            <p:cNvPr id="13" name="TextBox 13"/>
            <p:cNvSpPr txBox="1"/>
            <p:nvPr/>
          </p:nvSpPr>
          <p:spPr>
            <a:xfrm>
              <a:off x="0" y="-9525"/>
              <a:ext cx="7110281" cy="2920630"/>
            </a:xfrm>
            <a:prstGeom prst="rect">
              <a:avLst/>
            </a:prstGeom>
          </p:spPr>
          <p:txBody>
            <a:bodyPr lIns="0" tIns="0" rIns="0" bIns="0" rtlCol="0" anchor="t"/>
            <a:lstStyle/>
            <a:p>
              <a:pPr algn="l">
                <a:lnSpc>
                  <a:spcPts val="6119"/>
                </a:lnSpc>
              </a:pPr>
              <a:r>
                <a:rPr lang="en-US" sz="5099" b="1">
                  <a:solidFill>
                    <a:srgbClr val="FFFFFF"/>
                  </a:solidFill>
                  <a:latin typeface="DM Sans Bold"/>
                  <a:ea typeface="DM Sans Bold"/>
                  <a:cs typeface="DM Sans Bold"/>
                  <a:sym typeface="DM Sans Bold"/>
                </a:rPr>
                <a:t>Primary</a:t>
              </a:r>
            </a:p>
            <a:p>
              <a:pPr algn="l">
                <a:lnSpc>
                  <a:spcPts val="720"/>
                </a:lnSpc>
              </a:pPr>
              <a:endParaRPr lang="en-US" sz="5099" b="1">
                <a:solidFill>
                  <a:srgbClr val="FFFFFF"/>
                </a:solidFill>
                <a:latin typeface="DM Sans Bold"/>
                <a:ea typeface="DM Sans Bold"/>
                <a:cs typeface="DM Sans Bold"/>
                <a:sym typeface="DM Sans Bold"/>
              </a:endParaRPr>
            </a:p>
          </p:txBody>
        </p:sp>
      </p:grpSp>
      <p:sp>
        <p:nvSpPr>
          <p:cNvPr id="14" name="TextBox 12">
            <a:extLst>
              <a:ext uri="{FF2B5EF4-FFF2-40B4-BE49-F238E27FC236}">
                <a16:creationId xmlns:a16="http://schemas.microsoft.com/office/drawing/2014/main" id="{3C428A14-0701-299F-5678-A10F0DFEB6E1}"/>
              </a:ext>
            </a:extLst>
          </p:cNvPr>
          <p:cNvSpPr txBox="1"/>
          <p:nvPr/>
        </p:nvSpPr>
        <p:spPr>
          <a:xfrm>
            <a:off x="3283962" y="7552415"/>
            <a:ext cx="8004852" cy="3277362"/>
          </a:xfrm>
          <a:prstGeom prst="rect">
            <a:avLst/>
          </a:prstGeom>
        </p:spPr>
        <p:txBody>
          <a:bodyPr lIns="0" tIns="0" rIns="0" bIns="0" rtlCol="0" anchor="t"/>
          <a:lstStyle/>
          <a:p>
            <a:pPr algn="l">
              <a:lnSpc>
                <a:spcPts val="6479"/>
              </a:lnSpc>
            </a:pPr>
            <a:r>
              <a:rPr lang="en-US" sz="5399" dirty="0">
                <a:solidFill>
                  <a:srgbClr val="FFFFFF"/>
                </a:solidFill>
                <a:latin typeface="DM Sans"/>
                <a:ea typeface="DM Sans"/>
                <a:cs typeface="DM Sans"/>
                <a:sym typeface="DM Sans"/>
              </a:rPr>
              <a:t>Primary</a:t>
            </a:r>
          </a:p>
          <a:p>
            <a:pPr algn="l">
              <a:lnSpc>
                <a:spcPts val="1080"/>
              </a:lnSpc>
            </a:pPr>
            <a:endParaRPr lang="en-US" sz="5399" dirty="0">
              <a:solidFill>
                <a:srgbClr val="FFFFFF"/>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8756752" y="-913024"/>
            <a:ext cx="12389022" cy="12113047"/>
            <a:chOff x="0" y="0"/>
            <a:chExt cx="6328410" cy="6187440"/>
          </a:xfrm>
        </p:grpSpPr>
        <p:sp>
          <p:nvSpPr>
            <p:cNvPr id="3" name="Freeform 3"/>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3"/>
              <a:stretch>
                <a:fillRect l="-79771"/>
              </a:stretch>
            </a:blipFill>
          </p:spPr>
          <p:txBody>
            <a:bodyPr/>
            <a:lstStyle/>
            <a:p>
              <a:endParaRPr lang="en-US"/>
            </a:p>
          </p:txBody>
        </p:sp>
      </p:grpSp>
      <p:sp>
        <p:nvSpPr>
          <p:cNvPr id="4" name="Freeform 4"/>
          <p:cNvSpPr/>
          <p:nvPr/>
        </p:nvSpPr>
        <p:spPr>
          <a:xfrm>
            <a:off x="2504103" y="488627"/>
            <a:ext cx="3980205" cy="880032"/>
          </a:xfrm>
          <a:custGeom>
            <a:avLst/>
            <a:gdLst/>
            <a:ahLst/>
            <a:cxnLst/>
            <a:rect l="l" t="t" r="r" b="b"/>
            <a:pathLst>
              <a:path w="3980205" h="880032">
                <a:moveTo>
                  <a:pt x="0" y="0"/>
                </a:moveTo>
                <a:lnTo>
                  <a:pt x="3980204" y="0"/>
                </a:lnTo>
                <a:lnTo>
                  <a:pt x="3980204" y="880032"/>
                </a:lnTo>
                <a:lnTo>
                  <a:pt x="0" y="88003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709530" y="4480042"/>
            <a:ext cx="8994181" cy="1999108"/>
          </a:xfrm>
          <a:prstGeom prst="rect">
            <a:avLst/>
          </a:prstGeom>
        </p:spPr>
        <p:txBody>
          <a:bodyPr lIns="0" tIns="0" rIns="0" bIns="0" rtlCol="0" anchor="t">
            <a:spAutoFit/>
          </a:bodyPr>
          <a:lstStyle/>
          <a:p>
            <a:pPr algn="l">
              <a:lnSpc>
                <a:spcPts val="7854"/>
              </a:lnSpc>
            </a:pPr>
            <a:r>
              <a:rPr lang="en-US" sz="6600">
                <a:solidFill>
                  <a:srgbClr val="00B0F0"/>
                </a:solidFill>
                <a:latin typeface="Bobby Jones"/>
                <a:ea typeface="Bobby Jones"/>
                <a:cs typeface="Bobby Jones"/>
                <a:sym typeface="Bobby Jones"/>
              </a:rPr>
              <a:t>parents can take to </a:t>
            </a:r>
          </a:p>
          <a:p>
            <a:pPr algn="l">
              <a:lnSpc>
                <a:spcPts val="7854"/>
              </a:lnSpc>
            </a:pPr>
            <a:r>
              <a:rPr lang="en-US" sz="6600">
                <a:solidFill>
                  <a:srgbClr val="FF66C4"/>
                </a:solidFill>
                <a:latin typeface="Bobby Jones"/>
                <a:ea typeface="Bobby Jones"/>
                <a:cs typeface="Bobby Jones"/>
                <a:sym typeface="Bobby Jones"/>
              </a:rPr>
              <a:t>manage online safety</a:t>
            </a:r>
          </a:p>
        </p:txBody>
      </p:sp>
      <p:sp>
        <p:nvSpPr>
          <p:cNvPr id="6" name="Freeform 6"/>
          <p:cNvSpPr/>
          <p:nvPr/>
        </p:nvSpPr>
        <p:spPr>
          <a:xfrm rot="8915153">
            <a:off x="7329721" y="6824157"/>
            <a:ext cx="2854061" cy="2934081"/>
          </a:xfrm>
          <a:custGeom>
            <a:avLst/>
            <a:gdLst/>
            <a:ahLst/>
            <a:cxnLst/>
            <a:rect l="l" t="t" r="r" b="b"/>
            <a:pathLst>
              <a:path w="2854061" h="2934081">
                <a:moveTo>
                  <a:pt x="0" y="0"/>
                </a:moveTo>
                <a:lnTo>
                  <a:pt x="2854061" y="0"/>
                </a:lnTo>
                <a:lnTo>
                  <a:pt x="2854061"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2672761" y="2946447"/>
            <a:ext cx="9764491" cy="1064523"/>
          </a:xfrm>
          <a:prstGeom prst="rect">
            <a:avLst/>
          </a:prstGeom>
        </p:spPr>
        <p:txBody>
          <a:bodyPr lIns="0" tIns="0" rIns="0" bIns="0" rtlCol="0" anchor="t">
            <a:spAutoFit/>
          </a:bodyPr>
          <a:lstStyle/>
          <a:p>
            <a:pPr algn="ctr">
              <a:lnSpc>
                <a:spcPts val="7878"/>
              </a:lnSpc>
            </a:pPr>
            <a:r>
              <a:rPr lang="en-US" sz="7800">
                <a:solidFill>
                  <a:srgbClr val="FFFFFF"/>
                </a:solidFill>
                <a:latin typeface="Bobby Jones"/>
                <a:ea typeface="Bobby Jones"/>
                <a:cs typeface="Bobby Jones"/>
                <a:sym typeface="Bobby Jones"/>
              </a:rPr>
              <a:t>6 steps</a:t>
            </a:r>
          </a:p>
        </p:txBody>
      </p:sp>
      <p:sp>
        <p:nvSpPr>
          <p:cNvPr id="8" name="Freeform 8"/>
          <p:cNvSpPr/>
          <p:nvPr/>
        </p:nvSpPr>
        <p:spPr>
          <a:xfrm rot="-426989">
            <a:off x="723494" y="4063448"/>
            <a:ext cx="1396269" cy="312257"/>
          </a:xfrm>
          <a:custGeom>
            <a:avLst/>
            <a:gdLst/>
            <a:ahLst/>
            <a:cxnLst/>
            <a:rect l="l" t="t" r="r" b="b"/>
            <a:pathLst>
              <a:path w="1396269" h="312257">
                <a:moveTo>
                  <a:pt x="0" y="0"/>
                </a:moveTo>
                <a:lnTo>
                  <a:pt x="1396270" y="0"/>
                </a:lnTo>
                <a:lnTo>
                  <a:pt x="1396270" y="312257"/>
                </a:lnTo>
                <a:lnTo>
                  <a:pt x="0" y="312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708612" y="286256"/>
            <a:ext cx="6928672" cy="1201240"/>
            <a:chOff x="0" y="0"/>
            <a:chExt cx="9238229" cy="1601654"/>
          </a:xfrm>
        </p:grpSpPr>
        <p:sp>
          <p:nvSpPr>
            <p:cNvPr id="3" name="Freeform 3"/>
            <p:cNvSpPr/>
            <p:nvPr/>
          </p:nvSpPr>
          <p:spPr>
            <a:xfrm>
              <a:off x="0" y="0"/>
              <a:ext cx="9238230" cy="1601654"/>
            </a:xfrm>
            <a:custGeom>
              <a:avLst/>
              <a:gdLst/>
              <a:ahLst/>
              <a:cxnLst/>
              <a:rect l="l" t="t" r="r" b="b"/>
              <a:pathLst>
                <a:path w="9238230" h="1601654">
                  <a:moveTo>
                    <a:pt x="0" y="0"/>
                  </a:moveTo>
                  <a:lnTo>
                    <a:pt x="9238230" y="0"/>
                  </a:lnTo>
                  <a:lnTo>
                    <a:pt x="9238230" y="1601654"/>
                  </a:lnTo>
                  <a:lnTo>
                    <a:pt x="0" y="1601654"/>
                  </a:lnTo>
                  <a:close/>
                </a:path>
              </a:pathLst>
            </a:custGeom>
            <a:solidFill>
              <a:srgbClr val="000000">
                <a:alpha val="0"/>
              </a:srgbClr>
            </a:solidFill>
          </p:spPr>
          <p:txBody>
            <a:bodyPr/>
            <a:lstStyle/>
            <a:p>
              <a:endParaRPr lang="en-US"/>
            </a:p>
          </p:txBody>
        </p:sp>
        <p:sp>
          <p:nvSpPr>
            <p:cNvPr id="4" name="TextBox 4"/>
            <p:cNvSpPr txBox="1"/>
            <p:nvPr/>
          </p:nvSpPr>
          <p:spPr>
            <a:xfrm>
              <a:off x="0" y="-19050"/>
              <a:ext cx="92382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get informed</a:t>
              </a:r>
            </a:p>
          </p:txBody>
        </p:sp>
      </p:grpSp>
      <p:sp>
        <p:nvSpPr>
          <p:cNvPr id="5" name="Freeform 5"/>
          <p:cNvSpPr/>
          <p:nvPr/>
        </p:nvSpPr>
        <p:spPr>
          <a:xfrm rot="-426989">
            <a:off x="16258605" y="1429909"/>
            <a:ext cx="1396269" cy="312257"/>
          </a:xfrm>
          <a:custGeom>
            <a:avLst/>
            <a:gdLst/>
            <a:ahLst/>
            <a:cxnLst/>
            <a:rect l="l" t="t" r="r" b="b"/>
            <a:pathLst>
              <a:path w="1396269" h="312257">
                <a:moveTo>
                  <a:pt x="0" y="0"/>
                </a:moveTo>
                <a:lnTo>
                  <a:pt x="1396270" y="0"/>
                </a:lnTo>
                <a:lnTo>
                  <a:pt x="1396270"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5178695" y="2159801"/>
            <a:ext cx="8591781" cy="6436025"/>
          </a:xfrm>
          <a:custGeom>
            <a:avLst/>
            <a:gdLst/>
            <a:ahLst/>
            <a:cxnLst/>
            <a:rect l="l" t="t" r="r" b="b"/>
            <a:pathLst>
              <a:path w="8591781" h="6436025">
                <a:moveTo>
                  <a:pt x="0" y="0"/>
                </a:moveTo>
                <a:lnTo>
                  <a:pt x="8591781" y="0"/>
                </a:lnTo>
                <a:lnTo>
                  <a:pt x="8591781" y="6436025"/>
                </a:lnTo>
                <a:lnTo>
                  <a:pt x="0" y="6436025"/>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12244313" y="276425"/>
            <a:ext cx="793839" cy="1211072"/>
            <a:chOff x="0" y="0"/>
            <a:chExt cx="1049859" cy="1601654"/>
          </a:xfrm>
        </p:grpSpPr>
        <p:sp>
          <p:nvSpPr>
            <p:cNvPr id="8" name="Freeform 8"/>
            <p:cNvSpPr/>
            <p:nvPr/>
          </p:nvSpPr>
          <p:spPr>
            <a:xfrm>
              <a:off x="0" y="0"/>
              <a:ext cx="1049860" cy="1601654"/>
            </a:xfrm>
            <a:custGeom>
              <a:avLst/>
              <a:gdLst/>
              <a:ahLst/>
              <a:cxnLst/>
              <a:rect l="l" t="t" r="r" b="b"/>
              <a:pathLst>
                <a:path w="1049860" h="1601654">
                  <a:moveTo>
                    <a:pt x="0" y="0"/>
                  </a:moveTo>
                  <a:lnTo>
                    <a:pt x="1049860" y="0"/>
                  </a:lnTo>
                  <a:lnTo>
                    <a:pt x="1049860" y="1601654"/>
                  </a:lnTo>
                  <a:lnTo>
                    <a:pt x="0" y="1601654"/>
                  </a:lnTo>
                  <a:close/>
                </a:path>
              </a:pathLst>
            </a:custGeom>
            <a:solidFill>
              <a:srgbClr val="000000">
                <a:alpha val="0"/>
              </a:srgbClr>
            </a:solidFill>
          </p:spPr>
          <p:txBody>
            <a:bodyPr/>
            <a:lstStyle/>
            <a:p>
              <a:endParaRPr lang="en-US"/>
            </a:p>
          </p:txBody>
        </p:sp>
        <p:sp>
          <p:nvSpPr>
            <p:cNvPr id="9" name="TextBox 9"/>
            <p:cNvSpPr txBox="1"/>
            <p:nvPr/>
          </p:nvSpPr>
          <p:spPr>
            <a:xfrm>
              <a:off x="0" y="-19050"/>
              <a:ext cx="1049859" cy="1620704"/>
            </a:xfrm>
            <a:prstGeom prst="rect">
              <a:avLst/>
            </a:prstGeom>
          </p:spPr>
          <p:txBody>
            <a:bodyPr lIns="0" tIns="0" rIns="0" bIns="0" rtlCol="0" anchor="t"/>
            <a:lstStyle/>
            <a:p>
              <a:pPr algn="r">
                <a:lnSpc>
                  <a:spcPts val="7440"/>
                </a:lnSpc>
              </a:pPr>
              <a:r>
                <a:rPr lang="en-US" sz="6200">
                  <a:solidFill>
                    <a:srgbClr val="000000"/>
                  </a:solidFill>
                  <a:latin typeface="Bobby Jones"/>
                  <a:ea typeface="Bobby Jones"/>
                  <a:cs typeface="Bobby Jones"/>
                  <a:sym typeface="Bobby Jones"/>
                </a:rPr>
                <a:t>1.</a:t>
              </a:r>
            </a:p>
          </p:txBody>
        </p:sp>
      </p:grpSp>
      <p:grpSp>
        <p:nvGrpSpPr>
          <p:cNvPr id="10" name="Group 10"/>
          <p:cNvGrpSpPr/>
          <p:nvPr/>
        </p:nvGrpSpPr>
        <p:grpSpPr>
          <a:xfrm>
            <a:off x="6780580" y="9258300"/>
            <a:ext cx="4726840" cy="717244"/>
            <a:chOff x="0" y="0"/>
            <a:chExt cx="6302454" cy="956326"/>
          </a:xfrm>
        </p:grpSpPr>
        <p:sp>
          <p:nvSpPr>
            <p:cNvPr id="11" name="Freeform 11"/>
            <p:cNvSpPr/>
            <p:nvPr/>
          </p:nvSpPr>
          <p:spPr>
            <a:xfrm>
              <a:off x="0" y="0"/>
              <a:ext cx="6302454" cy="956326"/>
            </a:xfrm>
            <a:custGeom>
              <a:avLst/>
              <a:gdLst/>
              <a:ahLst/>
              <a:cxnLst/>
              <a:rect l="l" t="t" r="r" b="b"/>
              <a:pathLst>
                <a:path w="6302454" h="956326">
                  <a:moveTo>
                    <a:pt x="0" y="0"/>
                  </a:moveTo>
                  <a:lnTo>
                    <a:pt x="6302454" y="0"/>
                  </a:lnTo>
                  <a:lnTo>
                    <a:pt x="6302454" y="956326"/>
                  </a:lnTo>
                  <a:lnTo>
                    <a:pt x="0" y="956326"/>
                  </a:lnTo>
                  <a:close/>
                </a:path>
              </a:pathLst>
            </a:custGeom>
            <a:solidFill>
              <a:srgbClr val="000000">
                <a:alpha val="0"/>
              </a:srgbClr>
            </a:solidFill>
          </p:spPr>
          <p:txBody>
            <a:bodyPr/>
            <a:lstStyle/>
            <a:p>
              <a:endParaRPr lang="en-US"/>
            </a:p>
          </p:txBody>
        </p:sp>
        <p:sp>
          <p:nvSpPr>
            <p:cNvPr id="12" name="TextBox 12"/>
            <p:cNvSpPr txBox="1"/>
            <p:nvPr/>
          </p:nvSpPr>
          <p:spPr>
            <a:xfrm>
              <a:off x="0" y="0"/>
              <a:ext cx="6302454" cy="956326"/>
            </a:xfrm>
            <a:prstGeom prst="rect">
              <a:avLst/>
            </a:prstGeom>
          </p:spPr>
          <p:txBody>
            <a:bodyPr lIns="0" tIns="0" rIns="0" bIns="0" rtlCol="0" anchor="t"/>
            <a:lstStyle/>
            <a:p>
              <a:pPr algn="l">
                <a:lnSpc>
                  <a:spcPts val="4559"/>
                </a:lnSpc>
              </a:pPr>
              <a:r>
                <a:rPr lang="en-US" sz="3799" b="1">
                  <a:solidFill>
                    <a:srgbClr val="000000"/>
                  </a:solidFill>
                  <a:latin typeface="DM Sans Bold"/>
                  <a:ea typeface="DM Sans Bold"/>
                  <a:cs typeface="DM Sans Bold"/>
                  <a:sym typeface="DM Sans Bold"/>
                </a:rPr>
                <a:t>webwise.ie/parents</a:t>
              </a:r>
            </a:p>
          </p:txBody>
        </p:sp>
      </p:grpSp>
      <p:sp>
        <p:nvSpPr>
          <p:cNvPr id="13" name="Freeform 13"/>
          <p:cNvSpPr/>
          <p:nvPr/>
        </p:nvSpPr>
        <p:spPr>
          <a:xfrm rot="-6794679" flipH="1">
            <a:off x="-125706" y="4760917"/>
            <a:ext cx="4065065" cy="4179038"/>
          </a:xfrm>
          <a:custGeom>
            <a:avLst/>
            <a:gdLst/>
            <a:ahLst/>
            <a:cxnLst/>
            <a:rect l="l" t="t" r="r" b="b"/>
            <a:pathLst>
              <a:path w="4065065" h="4179038">
                <a:moveTo>
                  <a:pt x="4065064" y="0"/>
                </a:moveTo>
                <a:lnTo>
                  <a:pt x="0" y="0"/>
                </a:lnTo>
                <a:lnTo>
                  <a:pt x="0" y="4179038"/>
                </a:lnTo>
                <a:lnTo>
                  <a:pt x="4065064" y="4179038"/>
                </a:lnTo>
                <a:lnTo>
                  <a:pt x="406506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124839" y="3545372"/>
            <a:ext cx="5691794" cy="1005030"/>
            <a:chOff x="0" y="0"/>
            <a:chExt cx="7589059" cy="1340040"/>
          </a:xfrm>
        </p:grpSpPr>
        <p:grpSp>
          <p:nvGrpSpPr>
            <p:cNvPr id="3" name="Group 3"/>
            <p:cNvGrpSpPr/>
            <p:nvPr/>
          </p:nvGrpSpPr>
          <p:grpSpPr>
            <a:xfrm>
              <a:off x="1828989" y="231278"/>
              <a:ext cx="5760069" cy="877484"/>
              <a:chOff x="0" y="0"/>
              <a:chExt cx="5760069" cy="877484"/>
            </a:xfrm>
          </p:grpSpPr>
          <p:sp>
            <p:nvSpPr>
              <p:cNvPr id="4" name="Freeform 4"/>
              <p:cNvSpPr/>
              <p:nvPr/>
            </p:nvSpPr>
            <p:spPr>
              <a:xfrm>
                <a:off x="0" y="0"/>
                <a:ext cx="5760069" cy="877484"/>
              </a:xfrm>
              <a:custGeom>
                <a:avLst/>
                <a:gdLst/>
                <a:ahLst/>
                <a:cxnLst/>
                <a:rect l="l" t="t" r="r" b="b"/>
                <a:pathLst>
                  <a:path w="5760069" h="877484">
                    <a:moveTo>
                      <a:pt x="0" y="0"/>
                    </a:moveTo>
                    <a:lnTo>
                      <a:pt x="5760069" y="0"/>
                    </a:lnTo>
                    <a:lnTo>
                      <a:pt x="5760069" y="877484"/>
                    </a:lnTo>
                    <a:lnTo>
                      <a:pt x="0" y="877484"/>
                    </a:lnTo>
                    <a:close/>
                  </a:path>
                </a:pathLst>
              </a:custGeom>
              <a:solidFill>
                <a:srgbClr val="000000">
                  <a:alpha val="0"/>
                </a:srgbClr>
              </a:solidFill>
            </p:spPr>
            <p:txBody>
              <a:bodyPr/>
              <a:lstStyle/>
              <a:p>
                <a:endParaRPr lang="en-US"/>
              </a:p>
            </p:txBody>
          </p:sp>
          <p:sp>
            <p:nvSpPr>
              <p:cNvPr id="5" name="TextBox 5"/>
              <p:cNvSpPr txBox="1"/>
              <p:nvPr/>
            </p:nvSpPr>
            <p:spPr>
              <a:xfrm>
                <a:off x="0" y="0"/>
                <a:ext cx="5760069"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Explainer Guides </a:t>
                </a:r>
              </a:p>
            </p:txBody>
          </p:sp>
        </p:grpSp>
        <p:grpSp>
          <p:nvGrpSpPr>
            <p:cNvPr id="6" name="Group 6"/>
            <p:cNvGrpSpPr/>
            <p:nvPr/>
          </p:nvGrpSpPr>
          <p:grpSpPr>
            <a:xfrm>
              <a:off x="0" y="0"/>
              <a:ext cx="1340040" cy="1340040"/>
              <a:chOff x="0" y="0"/>
              <a:chExt cx="1340040" cy="1340040"/>
            </a:xfrm>
          </p:grpSpPr>
          <p:sp>
            <p:nvSpPr>
              <p:cNvPr id="7" name="Freeform 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8" name="Group 8"/>
          <p:cNvGrpSpPr/>
          <p:nvPr/>
        </p:nvGrpSpPr>
        <p:grpSpPr>
          <a:xfrm>
            <a:off x="10128227" y="2061064"/>
            <a:ext cx="6244740" cy="1005030"/>
            <a:chOff x="0" y="0"/>
            <a:chExt cx="8326320" cy="1340040"/>
          </a:xfrm>
        </p:grpSpPr>
        <p:grpSp>
          <p:nvGrpSpPr>
            <p:cNvPr id="9" name="Group 9"/>
            <p:cNvGrpSpPr/>
            <p:nvPr/>
          </p:nvGrpSpPr>
          <p:grpSpPr>
            <a:xfrm>
              <a:off x="1824469" y="231278"/>
              <a:ext cx="6501851" cy="877484"/>
              <a:chOff x="0" y="0"/>
              <a:chExt cx="6501851" cy="877484"/>
            </a:xfrm>
          </p:grpSpPr>
          <p:sp>
            <p:nvSpPr>
              <p:cNvPr id="10" name="Freeform 10"/>
              <p:cNvSpPr/>
              <p:nvPr/>
            </p:nvSpPr>
            <p:spPr>
              <a:xfrm>
                <a:off x="0" y="0"/>
                <a:ext cx="6501851" cy="877484"/>
              </a:xfrm>
              <a:custGeom>
                <a:avLst/>
                <a:gdLst/>
                <a:ahLst/>
                <a:cxnLst/>
                <a:rect l="l" t="t" r="r" b="b"/>
                <a:pathLst>
                  <a:path w="6501851" h="877484">
                    <a:moveTo>
                      <a:pt x="0" y="0"/>
                    </a:moveTo>
                    <a:lnTo>
                      <a:pt x="6501851" y="0"/>
                    </a:lnTo>
                    <a:lnTo>
                      <a:pt x="6501851" y="877484"/>
                    </a:lnTo>
                    <a:lnTo>
                      <a:pt x="0" y="877484"/>
                    </a:lnTo>
                    <a:close/>
                  </a:path>
                </a:pathLst>
              </a:custGeom>
              <a:solidFill>
                <a:srgbClr val="000000">
                  <a:alpha val="0"/>
                </a:srgbClr>
              </a:solidFill>
            </p:spPr>
            <p:txBody>
              <a:bodyPr/>
              <a:lstStyle/>
              <a:p>
                <a:endParaRPr lang="en-US"/>
              </a:p>
            </p:txBody>
          </p:sp>
          <p:sp>
            <p:nvSpPr>
              <p:cNvPr id="11" name="TextBox 11"/>
              <p:cNvSpPr txBox="1"/>
              <p:nvPr/>
            </p:nvSpPr>
            <p:spPr>
              <a:xfrm>
                <a:off x="0" y="0"/>
                <a:ext cx="6501851"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Expert Advice Videos</a:t>
                </a:r>
              </a:p>
            </p:txBody>
          </p:sp>
        </p:grpSp>
        <p:grpSp>
          <p:nvGrpSpPr>
            <p:cNvPr id="12" name="Group 12"/>
            <p:cNvGrpSpPr/>
            <p:nvPr/>
          </p:nvGrpSpPr>
          <p:grpSpPr>
            <a:xfrm>
              <a:off x="0" y="0"/>
              <a:ext cx="1340040" cy="1340040"/>
              <a:chOff x="0" y="0"/>
              <a:chExt cx="1340040" cy="1340040"/>
            </a:xfrm>
          </p:grpSpPr>
          <p:sp>
            <p:nvSpPr>
              <p:cNvPr id="13" name="Freeform 13"/>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grpSp>
        <p:nvGrpSpPr>
          <p:cNvPr id="14" name="Group 14"/>
          <p:cNvGrpSpPr/>
          <p:nvPr/>
        </p:nvGrpSpPr>
        <p:grpSpPr>
          <a:xfrm>
            <a:off x="10128227" y="5029679"/>
            <a:ext cx="6654160" cy="1005030"/>
            <a:chOff x="0" y="0"/>
            <a:chExt cx="8872213" cy="1340040"/>
          </a:xfrm>
        </p:grpSpPr>
        <p:grpSp>
          <p:nvGrpSpPr>
            <p:cNvPr id="15" name="Group 15"/>
            <p:cNvGrpSpPr/>
            <p:nvPr/>
          </p:nvGrpSpPr>
          <p:grpSpPr>
            <a:xfrm>
              <a:off x="1824469" y="231278"/>
              <a:ext cx="7047744" cy="877484"/>
              <a:chOff x="0" y="0"/>
              <a:chExt cx="7047744" cy="877484"/>
            </a:xfrm>
          </p:grpSpPr>
          <p:sp>
            <p:nvSpPr>
              <p:cNvPr id="16" name="Freeform 16"/>
              <p:cNvSpPr/>
              <p:nvPr/>
            </p:nvSpPr>
            <p:spPr>
              <a:xfrm>
                <a:off x="0" y="0"/>
                <a:ext cx="7047744" cy="877484"/>
              </a:xfrm>
              <a:custGeom>
                <a:avLst/>
                <a:gdLst/>
                <a:ahLst/>
                <a:cxnLst/>
                <a:rect l="l" t="t" r="r" b="b"/>
                <a:pathLst>
                  <a:path w="7047744" h="877484">
                    <a:moveTo>
                      <a:pt x="0" y="0"/>
                    </a:moveTo>
                    <a:lnTo>
                      <a:pt x="7047744" y="0"/>
                    </a:lnTo>
                    <a:lnTo>
                      <a:pt x="7047744" y="877484"/>
                    </a:lnTo>
                    <a:lnTo>
                      <a:pt x="0" y="877484"/>
                    </a:lnTo>
                    <a:close/>
                  </a:path>
                </a:pathLst>
              </a:custGeom>
              <a:solidFill>
                <a:srgbClr val="000000">
                  <a:alpha val="0"/>
                </a:srgbClr>
              </a:solidFill>
            </p:spPr>
            <p:txBody>
              <a:bodyPr/>
              <a:lstStyle/>
              <a:p>
                <a:endParaRPr lang="en-US"/>
              </a:p>
            </p:txBody>
          </p:sp>
          <p:sp>
            <p:nvSpPr>
              <p:cNvPr id="17" name="TextBox 17"/>
              <p:cNvSpPr txBox="1"/>
              <p:nvPr/>
            </p:nvSpPr>
            <p:spPr>
              <a:xfrm>
                <a:off x="0" y="0"/>
                <a:ext cx="7047744"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Talking Points </a:t>
                </a:r>
              </a:p>
            </p:txBody>
          </p:sp>
        </p:grpSp>
        <p:grpSp>
          <p:nvGrpSpPr>
            <p:cNvPr id="18" name="Group 18"/>
            <p:cNvGrpSpPr/>
            <p:nvPr/>
          </p:nvGrpSpPr>
          <p:grpSpPr>
            <a:xfrm>
              <a:off x="0" y="0"/>
              <a:ext cx="1340040" cy="1340040"/>
              <a:chOff x="0" y="0"/>
              <a:chExt cx="1340040" cy="1340040"/>
            </a:xfrm>
          </p:grpSpPr>
          <p:sp>
            <p:nvSpPr>
              <p:cNvPr id="19" name="Freeform 19"/>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0" name="Group 20"/>
          <p:cNvGrpSpPr/>
          <p:nvPr/>
        </p:nvGrpSpPr>
        <p:grpSpPr>
          <a:xfrm>
            <a:off x="10816669" y="394206"/>
            <a:ext cx="6928672" cy="1201240"/>
            <a:chOff x="0" y="0"/>
            <a:chExt cx="9238229" cy="1601654"/>
          </a:xfrm>
        </p:grpSpPr>
        <p:sp>
          <p:nvSpPr>
            <p:cNvPr id="21" name="Freeform 21"/>
            <p:cNvSpPr/>
            <p:nvPr/>
          </p:nvSpPr>
          <p:spPr>
            <a:xfrm>
              <a:off x="0" y="0"/>
              <a:ext cx="9238230" cy="1601654"/>
            </a:xfrm>
            <a:custGeom>
              <a:avLst/>
              <a:gdLst/>
              <a:ahLst/>
              <a:cxnLst/>
              <a:rect l="l" t="t" r="r" b="b"/>
              <a:pathLst>
                <a:path w="9238230" h="1601654">
                  <a:moveTo>
                    <a:pt x="0" y="0"/>
                  </a:moveTo>
                  <a:lnTo>
                    <a:pt x="9238230" y="0"/>
                  </a:lnTo>
                  <a:lnTo>
                    <a:pt x="9238230" y="1601654"/>
                  </a:lnTo>
                  <a:lnTo>
                    <a:pt x="0" y="1601654"/>
                  </a:lnTo>
                  <a:close/>
                </a:path>
              </a:pathLst>
            </a:custGeom>
            <a:solidFill>
              <a:srgbClr val="000000">
                <a:alpha val="0"/>
              </a:srgbClr>
            </a:solidFill>
          </p:spPr>
          <p:txBody>
            <a:bodyPr/>
            <a:lstStyle/>
            <a:p>
              <a:endParaRPr lang="en-US"/>
            </a:p>
          </p:txBody>
        </p:sp>
        <p:sp>
          <p:nvSpPr>
            <p:cNvPr id="22" name="TextBox 22"/>
            <p:cNvSpPr txBox="1"/>
            <p:nvPr/>
          </p:nvSpPr>
          <p:spPr>
            <a:xfrm>
              <a:off x="0" y="-19050"/>
              <a:ext cx="92382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WEBWISE.IE/</a:t>
              </a:r>
              <a:r>
                <a:rPr lang="en-US" sz="6199">
                  <a:solidFill>
                    <a:srgbClr val="FF66C4"/>
                  </a:solidFill>
                  <a:latin typeface="Bobby Jones"/>
                  <a:ea typeface="Bobby Jones"/>
                  <a:cs typeface="Bobby Jones"/>
                  <a:sym typeface="Bobby Jones"/>
                </a:rPr>
                <a:t>PARENTS</a:t>
              </a:r>
            </a:p>
          </p:txBody>
        </p:sp>
      </p:grpSp>
      <p:grpSp>
        <p:nvGrpSpPr>
          <p:cNvPr id="23" name="Group 23"/>
          <p:cNvGrpSpPr/>
          <p:nvPr/>
        </p:nvGrpSpPr>
        <p:grpSpPr>
          <a:xfrm>
            <a:off x="10128229" y="6513987"/>
            <a:ext cx="4805348" cy="1005030"/>
            <a:chOff x="0" y="0"/>
            <a:chExt cx="6407130" cy="1340040"/>
          </a:xfrm>
        </p:grpSpPr>
        <p:grpSp>
          <p:nvGrpSpPr>
            <p:cNvPr id="24" name="Group 24"/>
            <p:cNvGrpSpPr/>
            <p:nvPr/>
          </p:nvGrpSpPr>
          <p:grpSpPr>
            <a:xfrm>
              <a:off x="1824467" y="231278"/>
              <a:ext cx="4582664" cy="877484"/>
              <a:chOff x="0" y="0"/>
              <a:chExt cx="4582664" cy="877484"/>
            </a:xfrm>
          </p:grpSpPr>
          <p:sp>
            <p:nvSpPr>
              <p:cNvPr id="25" name="Freeform 25"/>
              <p:cNvSpPr/>
              <p:nvPr/>
            </p:nvSpPr>
            <p:spPr>
              <a:xfrm>
                <a:off x="0" y="0"/>
                <a:ext cx="4582663" cy="877484"/>
              </a:xfrm>
              <a:custGeom>
                <a:avLst/>
                <a:gdLst/>
                <a:ahLst/>
                <a:cxnLst/>
                <a:rect l="l" t="t" r="r" b="b"/>
                <a:pathLst>
                  <a:path w="4582663" h="877484">
                    <a:moveTo>
                      <a:pt x="0" y="0"/>
                    </a:moveTo>
                    <a:lnTo>
                      <a:pt x="4582663" y="0"/>
                    </a:lnTo>
                    <a:lnTo>
                      <a:pt x="4582663" y="877484"/>
                    </a:lnTo>
                    <a:lnTo>
                      <a:pt x="0" y="877484"/>
                    </a:lnTo>
                    <a:close/>
                  </a:path>
                </a:pathLst>
              </a:custGeom>
              <a:solidFill>
                <a:srgbClr val="000000">
                  <a:alpha val="0"/>
                </a:srgbClr>
              </a:solidFill>
            </p:spPr>
            <p:txBody>
              <a:bodyPr/>
              <a:lstStyle/>
              <a:p>
                <a:endParaRPr lang="en-US"/>
              </a:p>
            </p:txBody>
          </p:sp>
          <p:sp>
            <p:nvSpPr>
              <p:cNvPr id="26" name="TextBox 26"/>
              <p:cNvSpPr txBox="1"/>
              <p:nvPr/>
            </p:nvSpPr>
            <p:spPr>
              <a:xfrm>
                <a:off x="0" y="0"/>
                <a:ext cx="4582664"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How-To Guides</a:t>
                </a:r>
              </a:p>
            </p:txBody>
          </p:sp>
        </p:grpSp>
        <p:grpSp>
          <p:nvGrpSpPr>
            <p:cNvPr id="27" name="Group 27"/>
            <p:cNvGrpSpPr/>
            <p:nvPr/>
          </p:nvGrpSpPr>
          <p:grpSpPr>
            <a:xfrm>
              <a:off x="0" y="0"/>
              <a:ext cx="1340040" cy="1340040"/>
              <a:chOff x="0" y="0"/>
              <a:chExt cx="1340040" cy="1340040"/>
            </a:xfrm>
          </p:grpSpPr>
          <p:sp>
            <p:nvSpPr>
              <p:cNvPr id="28" name="Freeform 28"/>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grpSp>
        <p:nvGrpSpPr>
          <p:cNvPr id="29" name="Group 29"/>
          <p:cNvGrpSpPr/>
          <p:nvPr/>
        </p:nvGrpSpPr>
        <p:grpSpPr>
          <a:xfrm>
            <a:off x="1028700" y="2101099"/>
            <a:ext cx="6929602" cy="7157201"/>
            <a:chOff x="0" y="0"/>
            <a:chExt cx="6148070" cy="6350000"/>
          </a:xfrm>
        </p:grpSpPr>
        <p:sp>
          <p:nvSpPr>
            <p:cNvPr id="30" name="Freeform 30"/>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3"/>
              <a:stretch>
                <a:fillRect l="-4383" r="-85094"/>
              </a:stretch>
            </a:blipFill>
          </p:spPr>
          <p:txBody>
            <a:bodyPr/>
            <a:lstStyle/>
            <a:p>
              <a:endParaRPr lang="en-US"/>
            </a:p>
          </p:txBody>
        </p:sp>
      </p:grpSp>
      <p:grpSp>
        <p:nvGrpSpPr>
          <p:cNvPr id="31" name="Group 31"/>
          <p:cNvGrpSpPr/>
          <p:nvPr/>
        </p:nvGrpSpPr>
        <p:grpSpPr>
          <a:xfrm>
            <a:off x="10128229" y="7998295"/>
            <a:ext cx="4805350" cy="1005030"/>
            <a:chOff x="0" y="0"/>
            <a:chExt cx="6407133" cy="1340040"/>
          </a:xfrm>
        </p:grpSpPr>
        <p:grpSp>
          <p:nvGrpSpPr>
            <p:cNvPr id="32" name="Group 32"/>
            <p:cNvGrpSpPr/>
            <p:nvPr/>
          </p:nvGrpSpPr>
          <p:grpSpPr>
            <a:xfrm>
              <a:off x="1824469" y="231278"/>
              <a:ext cx="4582664" cy="877484"/>
              <a:chOff x="0" y="0"/>
              <a:chExt cx="4582664" cy="877484"/>
            </a:xfrm>
          </p:grpSpPr>
          <p:sp>
            <p:nvSpPr>
              <p:cNvPr id="33" name="Freeform 33"/>
              <p:cNvSpPr/>
              <p:nvPr/>
            </p:nvSpPr>
            <p:spPr>
              <a:xfrm>
                <a:off x="0" y="0"/>
                <a:ext cx="4582663" cy="877484"/>
              </a:xfrm>
              <a:custGeom>
                <a:avLst/>
                <a:gdLst/>
                <a:ahLst/>
                <a:cxnLst/>
                <a:rect l="l" t="t" r="r" b="b"/>
                <a:pathLst>
                  <a:path w="4582663" h="877484">
                    <a:moveTo>
                      <a:pt x="0" y="0"/>
                    </a:moveTo>
                    <a:lnTo>
                      <a:pt x="4582663" y="0"/>
                    </a:lnTo>
                    <a:lnTo>
                      <a:pt x="4582663" y="877484"/>
                    </a:lnTo>
                    <a:lnTo>
                      <a:pt x="0" y="877484"/>
                    </a:lnTo>
                    <a:close/>
                  </a:path>
                </a:pathLst>
              </a:custGeom>
              <a:solidFill>
                <a:srgbClr val="000000">
                  <a:alpha val="0"/>
                </a:srgbClr>
              </a:solidFill>
            </p:spPr>
            <p:txBody>
              <a:bodyPr/>
              <a:lstStyle/>
              <a:p>
                <a:endParaRPr lang="en-US"/>
              </a:p>
            </p:txBody>
          </p:sp>
          <p:sp>
            <p:nvSpPr>
              <p:cNvPr id="34" name="TextBox 34"/>
              <p:cNvSpPr txBox="1"/>
              <p:nvPr/>
            </p:nvSpPr>
            <p:spPr>
              <a:xfrm>
                <a:off x="0" y="0"/>
                <a:ext cx="4582664" cy="877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Free Resources</a:t>
                </a:r>
              </a:p>
            </p:txBody>
          </p:sp>
        </p:grpSp>
        <p:grpSp>
          <p:nvGrpSpPr>
            <p:cNvPr id="35" name="Group 35"/>
            <p:cNvGrpSpPr/>
            <p:nvPr/>
          </p:nvGrpSpPr>
          <p:grpSpPr>
            <a:xfrm>
              <a:off x="0" y="0"/>
              <a:ext cx="1340040" cy="1340040"/>
              <a:chOff x="0" y="0"/>
              <a:chExt cx="1340040" cy="1340040"/>
            </a:xfrm>
          </p:grpSpPr>
          <p:sp>
            <p:nvSpPr>
              <p:cNvPr id="36" name="Freeform 36"/>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A2AD"/>
              </a:solidFill>
            </p:spPr>
            <p:txBody>
              <a:bodyPr/>
              <a:lstStyle/>
              <a:p>
                <a:endParaRPr lang="en-US"/>
              </a:p>
            </p:txBody>
          </p:sp>
        </p:grpSp>
      </p:grpSp>
      <p:sp>
        <p:nvSpPr>
          <p:cNvPr id="37" name="Freeform 37"/>
          <p:cNvSpPr/>
          <p:nvPr/>
        </p:nvSpPr>
        <p:spPr>
          <a:xfrm rot="-426989">
            <a:off x="16182903" y="1537859"/>
            <a:ext cx="1396269" cy="312257"/>
          </a:xfrm>
          <a:custGeom>
            <a:avLst/>
            <a:gdLst/>
            <a:ahLst/>
            <a:cxnLst/>
            <a:rect l="l" t="t" r="r" b="b"/>
            <a:pathLst>
              <a:path w="1396269" h="312257">
                <a:moveTo>
                  <a:pt x="0" y="0"/>
                </a:moveTo>
                <a:lnTo>
                  <a:pt x="1396270" y="0"/>
                </a:lnTo>
                <a:lnTo>
                  <a:pt x="1396270" y="312256"/>
                </a:lnTo>
                <a:lnTo>
                  <a:pt x="0" y="312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8" name="Freeform 38"/>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2019678" y="419606"/>
            <a:ext cx="5658262" cy="983970"/>
            <a:chOff x="0" y="0"/>
            <a:chExt cx="7544349" cy="1311960"/>
          </a:xfrm>
        </p:grpSpPr>
        <p:sp>
          <p:nvSpPr>
            <p:cNvPr id="3" name="Freeform 3"/>
            <p:cNvSpPr/>
            <p:nvPr/>
          </p:nvSpPr>
          <p:spPr>
            <a:xfrm>
              <a:off x="0" y="0"/>
              <a:ext cx="7544350" cy="1311960"/>
            </a:xfrm>
            <a:custGeom>
              <a:avLst/>
              <a:gdLst/>
              <a:ahLst/>
              <a:cxnLst/>
              <a:rect l="l" t="t" r="r" b="b"/>
              <a:pathLst>
                <a:path w="7544350" h="1311960">
                  <a:moveTo>
                    <a:pt x="0" y="0"/>
                  </a:moveTo>
                  <a:lnTo>
                    <a:pt x="7544350" y="0"/>
                  </a:lnTo>
                  <a:lnTo>
                    <a:pt x="7544350" y="1311960"/>
                  </a:lnTo>
                  <a:lnTo>
                    <a:pt x="0" y="1311960"/>
                  </a:lnTo>
                  <a:close/>
                </a:path>
              </a:pathLst>
            </a:custGeom>
            <a:solidFill>
              <a:srgbClr val="000000">
                <a:alpha val="0"/>
              </a:srgbClr>
            </a:solidFill>
          </p:spPr>
          <p:txBody>
            <a:bodyPr/>
            <a:lstStyle/>
            <a:p>
              <a:endParaRPr lang="en-US"/>
            </a:p>
          </p:txBody>
        </p:sp>
        <p:sp>
          <p:nvSpPr>
            <p:cNvPr id="4" name="TextBox 4"/>
            <p:cNvSpPr txBox="1"/>
            <p:nvPr/>
          </p:nvSpPr>
          <p:spPr>
            <a:xfrm>
              <a:off x="0" y="-19050"/>
              <a:ext cx="7544349" cy="1331010"/>
            </a:xfrm>
            <a:prstGeom prst="rect">
              <a:avLst/>
            </a:prstGeom>
          </p:spPr>
          <p:txBody>
            <a:bodyPr lIns="0" tIns="0" rIns="0" bIns="0" rtlCol="0" anchor="t"/>
            <a:lstStyle/>
            <a:p>
              <a:pPr algn="r">
                <a:lnSpc>
                  <a:spcPts val="6119"/>
                </a:lnSpc>
              </a:pPr>
              <a:r>
                <a:rPr lang="en-US" sz="5099">
                  <a:solidFill>
                    <a:srgbClr val="00B0F0"/>
                  </a:solidFill>
                  <a:latin typeface="Bobby Jones"/>
                  <a:ea typeface="Bobby Jones"/>
                  <a:cs typeface="Bobby Jones"/>
                  <a:sym typeface="Bobby Jones"/>
                </a:rPr>
                <a:t>WEBWISE.IE/PARENTS</a:t>
              </a:r>
            </a:p>
          </p:txBody>
        </p:sp>
      </p:grpSp>
      <p:grpSp>
        <p:nvGrpSpPr>
          <p:cNvPr id="5" name="Group 5"/>
          <p:cNvGrpSpPr/>
          <p:nvPr/>
        </p:nvGrpSpPr>
        <p:grpSpPr>
          <a:xfrm>
            <a:off x="10749267" y="1162050"/>
            <a:ext cx="6928672" cy="1238146"/>
            <a:chOff x="0" y="0"/>
            <a:chExt cx="9238229" cy="1650862"/>
          </a:xfrm>
        </p:grpSpPr>
        <p:sp>
          <p:nvSpPr>
            <p:cNvPr id="6" name="Freeform 6"/>
            <p:cNvSpPr/>
            <p:nvPr/>
          </p:nvSpPr>
          <p:spPr>
            <a:xfrm>
              <a:off x="0" y="0"/>
              <a:ext cx="9238230" cy="1650862"/>
            </a:xfrm>
            <a:custGeom>
              <a:avLst/>
              <a:gdLst/>
              <a:ahLst/>
              <a:cxnLst/>
              <a:rect l="l" t="t" r="r" b="b"/>
              <a:pathLst>
                <a:path w="9238230" h="1650862">
                  <a:moveTo>
                    <a:pt x="0" y="0"/>
                  </a:moveTo>
                  <a:lnTo>
                    <a:pt x="9238230" y="0"/>
                  </a:lnTo>
                  <a:lnTo>
                    <a:pt x="9238230" y="1650862"/>
                  </a:lnTo>
                  <a:lnTo>
                    <a:pt x="0" y="1650862"/>
                  </a:lnTo>
                  <a:close/>
                </a:path>
              </a:pathLst>
            </a:custGeom>
            <a:solidFill>
              <a:srgbClr val="000000">
                <a:alpha val="0"/>
              </a:srgbClr>
            </a:solidFill>
          </p:spPr>
          <p:txBody>
            <a:bodyPr/>
            <a:lstStyle/>
            <a:p>
              <a:endParaRPr lang="en-US"/>
            </a:p>
          </p:txBody>
        </p:sp>
        <p:sp>
          <p:nvSpPr>
            <p:cNvPr id="7" name="TextBox 7"/>
            <p:cNvSpPr txBox="1"/>
            <p:nvPr/>
          </p:nvSpPr>
          <p:spPr>
            <a:xfrm>
              <a:off x="0" y="-19050"/>
              <a:ext cx="9238229" cy="1669912"/>
            </a:xfrm>
            <a:prstGeom prst="rect">
              <a:avLst/>
            </a:prstGeom>
          </p:spPr>
          <p:txBody>
            <a:bodyPr lIns="0" tIns="0" rIns="0" bIns="0" rtlCol="0" anchor="t"/>
            <a:lstStyle/>
            <a:p>
              <a:pPr algn="r">
                <a:lnSpc>
                  <a:spcPts val="7679"/>
                </a:lnSpc>
              </a:pPr>
              <a:r>
                <a:rPr lang="en-US" sz="6399">
                  <a:solidFill>
                    <a:srgbClr val="F89A00"/>
                  </a:solidFill>
                  <a:latin typeface="Bobby Jones"/>
                  <a:ea typeface="Bobby Jones"/>
                  <a:cs typeface="Bobby Jones"/>
                  <a:sym typeface="Bobby Jones"/>
                </a:rPr>
                <a:t>apps explained</a:t>
              </a:r>
            </a:p>
          </p:txBody>
        </p:sp>
      </p:grpSp>
      <p:sp>
        <p:nvSpPr>
          <p:cNvPr id="8" name="Freeform 8"/>
          <p:cNvSpPr/>
          <p:nvPr/>
        </p:nvSpPr>
        <p:spPr>
          <a:xfrm rot="-426989">
            <a:off x="15992765" y="2314034"/>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422966" y="5584213"/>
            <a:ext cx="1792344" cy="1792344"/>
          </a:xfrm>
          <a:custGeom>
            <a:avLst/>
            <a:gdLst/>
            <a:ahLst/>
            <a:cxnLst/>
            <a:rect l="l" t="t" r="r" b="b"/>
            <a:pathLst>
              <a:path w="1792344" h="1792344">
                <a:moveTo>
                  <a:pt x="0" y="0"/>
                </a:moveTo>
                <a:lnTo>
                  <a:pt x="1792344" y="0"/>
                </a:lnTo>
                <a:lnTo>
                  <a:pt x="1792344" y="1792344"/>
                </a:lnTo>
                <a:lnTo>
                  <a:pt x="0" y="1792344"/>
                </a:lnTo>
                <a:lnTo>
                  <a:pt x="0" y="0"/>
                </a:lnTo>
                <a:close/>
              </a:path>
            </a:pathLst>
          </a:custGeom>
          <a:blipFill>
            <a:blip r:embed="rId5"/>
            <a:stretch>
              <a:fillRect/>
            </a:stretch>
          </a:blipFill>
        </p:spPr>
        <p:txBody>
          <a:bodyPr/>
          <a:lstStyle/>
          <a:p>
            <a:endParaRPr lang="en-US"/>
          </a:p>
        </p:txBody>
      </p:sp>
      <p:sp>
        <p:nvSpPr>
          <p:cNvPr id="10" name="Freeform 10"/>
          <p:cNvSpPr/>
          <p:nvPr/>
        </p:nvSpPr>
        <p:spPr>
          <a:xfrm>
            <a:off x="2327900" y="5546113"/>
            <a:ext cx="1792344" cy="1792344"/>
          </a:xfrm>
          <a:custGeom>
            <a:avLst/>
            <a:gdLst/>
            <a:ahLst/>
            <a:cxnLst/>
            <a:rect l="l" t="t" r="r" b="b"/>
            <a:pathLst>
              <a:path w="1792344" h="1792344">
                <a:moveTo>
                  <a:pt x="0" y="0"/>
                </a:moveTo>
                <a:lnTo>
                  <a:pt x="1792344" y="0"/>
                </a:lnTo>
                <a:lnTo>
                  <a:pt x="1792344" y="1792344"/>
                </a:lnTo>
                <a:lnTo>
                  <a:pt x="0" y="1792344"/>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10034238" y="5584213"/>
            <a:ext cx="1807546" cy="1807546"/>
            <a:chOff x="0" y="0"/>
            <a:chExt cx="2410062" cy="2410062"/>
          </a:xfrm>
        </p:grpSpPr>
        <p:grpSp>
          <p:nvGrpSpPr>
            <p:cNvPr id="12" name="Group 12"/>
            <p:cNvGrpSpPr/>
            <p:nvPr/>
          </p:nvGrpSpPr>
          <p:grpSpPr>
            <a:xfrm>
              <a:off x="0" y="0"/>
              <a:ext cx="2410062" cy="2410062"/>
              <a:chOff x="0" y="0"/>
              <a:chExt cx="812800" cy="812800"/>
            </a:xfrm>
          </p:grpSpPr>
          <p:sp>
            <p:nvSpPr>
              <p:cNvPr id="13" name="Freeform 13"/>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FC04"/>
              </a:solidFill>
            </p:spPr>
            <p:txBody>
              <a:bodyPr/>
              <a:lstStyle/>
              <a:p>
                <a:endParaRPr lang="en-US"/>
              </a:p>
            </p:txBody>
          </p:sp>
          <p:sp>
            <p:nvSpPr>
              <p:cNvPr id="14" name="TextBox 14"/>
              <p:cNvSpPr txBox="1"/>
              <p:nvPr/>
            </p:nvSpPr>
            <p:spPr>
              <a:xfrm>
                <a:off x="0" y="0"/>
                <a:ext cx="812800" cy="812800"/>
              </a:xfrm>
              <a:prstGeom prst="rect">
                <a:avLst/>
              </a:prstGeom>
            </p:spPr>
            <p:txBody>
              <a:bodyPr lIns="50800" tIns="50800" rIns="50800" bIns="50800" rtlCol="0" anchor="ctr"/>
              <a:lstStyle/>
              <a:p>
                <a:pPr algn="ctr">
                  <a:lnSpc>
                    <a:spcPts val="3119"/>
                  </a:lnSpc>
                </a:pPr>
                <a:endParaRPr/>
              </a:p>
            </p:txBody>
          </p:sp>
        </p:grpSp>
        <p:sp>
          <p:nvSpPr>
            <p:cNvPr id="15" name="Freeform 15"/>
            <p:cNvSpPr/>
            <p:nvPr/>
          </p:nvSpPr>
          <p:spPr>
            <a:xfrm>
              <a:off x="104118" y="265281"/>
              <a:ext cx="2201825" cy="2018745"/>
            </a:xfrm>
            <a:custGeom>
              <a:avLst/>
              <a:gdLst/>
              <a:ahLst/>
              <a:cxnLst/>
              <a:rect l="l" t="t" r="r" b="b"/>
              <a:pathLst>
                <a:path w="2201825" h="2018745">
                  <a:moveTo>
                    <a:pt x="0" y="0"/>
                  </a:moveTo>
                  <a:lnTo>
                    <a:pt x="2201826" y="0"/>
                  </a:lnTo>
                  <a:lnTo>
                    <a:pt x="2201826" y="2018746"/>
                  </a:lnTo>
                  <a:lnTo>
                    <a:pt x="0" y="2018746"/>
                  </a:lnTo>
                  <a:lnTo>
                    <a:pt x="0" y="0"/>
                  </a:lnTo>
                  <a:close/>
                </a:path>
              </a:pathLst>
            </a:custGeom>
            <a:blipFill>
              <a:blip r:embed="rId7"/>
              <a:stretch>
                <a:fillRect l="-31791" t="-42912" r="-32272" b="-36030"/>
              </a:stretch>
            </a:blipFill>
          </p:spPr>
          <p:txBody>
            <a:bodyPr/>
            <a:lstStyle/>
            <a:p>
              <a:endParaRPr lang="en-US"/>
            </a:p>
          </p:txBody>
        </p:sp>
      </p:grpSp>
      <p:sp>
        <p:nvSpPr>
          <p:cNvPr id="16" name="Freeform 16"/>
          <p:cNvSpPr/>
          <p:nvPr/>
        </p:nvSpPr>
        <p:spPr>
          <a:xfrm>
            <a:off x="13673067" y="5179920"/>
            <a:ext cx="2692948" cy="2692948"/>
          </a:xfrm>
          <a:custGeom>
            <a:avLst/>
            <a:gdLst/>
            <a:ahLst/>
            <a:cxnLst/>
            <a:rect l="l" t="t" r="r" b="b"/>
            <a:pathLst>
              <a:path w="2692948" h="2692948">
                <a:moveTo>
                  <a:pt x="0" y="0"/>
                </a:moveTo>
                <a:lnTo>
                  <a:pt x="2692948" y="0"/>
                </a:lnTo>
                <a:lnTo>
                  <a:pt x="2692948" y="2692948"/>
                </a:lnTo>
                <a:lnTo>
                  <a:pt x="0" y="2692948"/>
                </a:lnTo>
                <a:lnTo>
                  <a:pt x="0" y="0"/>
                </a:lnTo>
                <a:close/>
              </a:path>
            </a:pathLst>
          </a:custGeom>
          <a:blipFill>
            <a:blip r:embed="rId8"/>
            <a:stretch>
              <a:fillRect/>
            </a:stretch>
          </a:blipFill>
        </p:spPr>
        <p:txBody>
          <a:bodyPr/>
          <a:lstStyle/>
          <a:p>
            <a:endParaRPr lang="en-US"/>
          </a:p>
        </p:txBody>
      </p:sp>
      <p:sp>
        <p:nvSpPr>
          <p:cNvPr id="17" name="AutoShape 17"/>
          <p:cNvSpPr/>
          <p:nvPr/>
        </p:nvSpPr>
        <p:spPr>
          <a:xfrm>
            <a:off x="5066680" y="5492778"/>
            <a:ext cx="9525" cy="3098001"/>
          </a:xfrm>
          <a:prstGeom prst="line">
            <a:avLst/>
          </a:prstGeom>
          <a:ln w="9525" cap="flat">
            <a:solidFill>
              <a:srgbClr val="BCBCBB"/>
            </a:solidFill>
            <a:prstDash val="solid"/>
            <a:headEnd type="none" w="sm" len="sm"/>
            <a:tailEnd type="none" w="sm" len="sm"/>
          </a:ln>
        </p:spPr>
        <p:txBody>
          <a:bodyPr/>
          <a:lstStyle/>
          <a:p>
            <a:endParaRPr lang="en-US"/>
          </a:p>
        </p:txBody>
      </p:sp>
      <p:sp>
        <p:nvSpPr>
          <p:cNvPr id="18" name="AutoShape 18"/>
          <p:cNvSpPr/>
          <p:nvPr/>
        </p:nvSpPr>
        <p:spPr>
          <a:xfrm>
            <a:off x="9179257" y="5492778"/>
            <a:ext cx="9525" cy="3098001"/>
          </a:xfrm>
          <a:prstGeom prst="line">
            <a:avLst/>
          </a:prstGeom>
          <a:ln w="9525" cap="flat">
            <a:solidFill>
              <a:srgbClr val="BCBCBB"/>
            </a:solidFill>
            <a:prstDash val="solid"/>
            <a:headEnd type="none" w="sm" len="sm"/>
            <a:tailEnd type="none" w="sm" len="sm"/>
          </a:ln>
        </p:spPr>
        <p:txBody>
          <a:bodyPr/>
          <a:lstStyle/>
          <a:p>
            <a:endParaRPr lang="en-US"/>
          </a:p>
        </p:txBody>
      </p:sp>
      <p:sp>
        <p:nvSpPr>
          <p:cNvPr id="19" name="AutoShape 19"/>
          <p:cNvSpPr/>
          <p:nvPr/>
        </p:nvSpPr>
        <p:spPr>
          <a:xfrm>
            <a:off x="13182540" y="5492778"/>
            <a:ext cx="9525" cy="3098001"/>
          </a:xfrm>
          <a:prstGeom prst="line">
            <a:avLst/>
          </a:prstGeom>
          <a:ln w="9525" cap="flat">
            <a:solidFill>
              <a:srgbClr val="BCBCBB"/>
            </a:solidFill>
            <a:prstDash val="solid"/>
            <a:headEnd type="none" w="sm" len="sm"/>
            <a:tailEnd type="none" w="sm" len="sm"/>
          </a:ln>
        </p:spPr>
        <p:txBody>
          <a:bodyPr/>
          <a:lstStyle/>
          <a:p>
            <a:endParaRPr lang="en-US"/>
          </a:p>
        </p:txBody>
      </p:sp>
      <p:sp>
        <p:nvSpPr>
          <p:cNvPr id="20" name="TextBox 20"/>
          <p:cNvSpPr txBox="1"/>
          <p:nvPr/>
        </p:nvSpPr>
        <p:spPr>
          <a:xfrm>
            <a:off x="7020490" y="2693954"/>
            <a:ext cx="4336584" cy="666750"/>
          </a:xfrm>
          <a:prstGeom prst="rect">
            <a:avLst/>
          </a:prstGeom>
        </p:spPr>
        <p:txBody>
          <a:bodyPr wrap="square" lIns="0" tIns="0" rIns="0" bIns="0" rtlCol="0" anchor="t">
            <a:spAutoFit/>
          </a:bodyPr>
          <a:lstStyle/>
          <a:p>
            <a:pPr algn="ctr">
              <a:lnSpc>
                <a:spcPts val="5279"/>
              </a:lnSpc>
              <a:spcBef>
                <a:spcPct val="0"/>
              </a:spcBef>
            </a:pPr>
            <a:r>
              <a:rPr lang="en-US" sz="4399" b="1" dirty="0">
                <a:solidFill>
                  <a:srgbClr val="000000"/>
                </a:solidFill>
                <a:latin typeface="DM Sans Bold"/>
                <a:ea typeface="DM Sans Bold"/>
                <a:cs typeface="DM Sans Bold"/>
                <a:sym typeface="DM Sans Bold"/>
              </a:rPr>
              <a:t>Get Informed</a:t>
            </a:r>
          </a:p>
        </p:txBody>
      </p:sp>
      <p:sp>
        <p:nvSpPr>
          <p:cNvPr id="21" name="TextBox 21"/>
          <p:cNvSpPr txBox="1"/>
          <p:nvPr/>
        </p:nvSpPr>
        <p:spPr>
          <a:xfrm>
            <a:off x="2669318" y="3559302"/>
            <a:ext cx="12949364" cy="1047750"/>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Keep up-to-date with the latest apps and platforms your children are using</a:t>
            </a:r>
          </a:p>
        </p:txBody>
      </p:sp>
      <p:sp>
        <p:nvSpPr>
          <p:cNvPr id="22" name="TextBox 22"/>
          <p:cNvSpPr txBox="1"/>
          <p:nvPr/>
        </p:nvSpPr>
        <p:spPr>
          <a:xfrm>
            <a:off x="2327900" y="7556286"/>
            <a:ext cx="1792344" cy="523875"/>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TikTok</a:t>
            </a:r>
          </a:p>
        </p:txBody>
      </p:sp>
      <p:sp>
        <p:nvSpPr>
          <p:cNvPr id="23" name="TextBox 23"/>
          <p:cNvSpPr txBox="1"/>
          <p:nvPr/>
        </p:nvSpPr>
        <p:spPr>
          <a:xfrm>
            <a:off x="6260471" y="7582355"/>
            <a:ext cx="2117333" cy="523875"/>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Instagram</a:t>
            </a:r>
          </a:p>
        </p:txBody>
      </p:sp>
      <p:sp>
        <p:nvSpPr>
          <p:cNvPr id="24" name="TextBox 24"/>
          <p:cNvSpPr txBox="1"/>
          <p:nvPr/>
        </p:nvSpPr>
        <p:spPr>
          <a:xfrm>
            <a:off x="9879345" y="7601405"/>
            <a:ext cx="2117333" cy="523875"/>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Snapchat</a:t>
            </a:r>
          </a:p>
        </p:txBody>
      </p:sp>
      <p:sp>
        <p:nvSpPr>
          <p:cNvPr id="25" name="TextBox 25"/>
          <p:cNvSpPr txBox="1"/>
          <p:nvPr/>
        </p:nvSpPr>
        <p:spPr>
          <a:xfrm>
            <a:off x="13978846" y="7610930"/>
            <a:ext cx="2261860" cy="523875"/>
          </a:xfrm>
          <a:prstGeom prst="rect">
            <a:avLst/>
          </a:prstGeom>
        </p:spPr>
        <p:txBody>
          <a:bodyPr lIns="0" tIns="0" rIns="0" bIns="0" rtlCol="0" anchor="t">
            <a:spAutoFit/>
          </a:bodyPr>
          <a:lstStyle/>
          <a:p>
            <a:pPr algn="ctr">
              <a:lnSpc>
                <a:spcPts val="4199"/>
              </a:lnSpc>
              <a:spcBef>
                <a:spcPct val="0"/>
              </a:spcBef>
            </a:pPr>
            <a:r>
              <a:rPr lang="en-US" sz="3499">
                <a:solidFill>
                  <a:srgbClr val="000000"/>
                </a:solidFill>
                <a:latin typeface="DM Sans"/>
                <a:ea typeface="DM Sans"/>
                <a:cs typeface="DM Sans"/>
                <a:sym typeface="DM Sans"/>
              </a:rPr>
              <a:t>WhatsApp</a:t>
            </a:r>
          </a:p>
        </p:txBody>
      </p:sp>
      <p:grpSp>
        <p:nvGrpSpPr>
          <p:cNvPr id="26" name="Group 26"/>
          <p:cNvGrpSpPr/>
          <p:nvPr/>
        </p:nvGrpSpPr>
        <p:grpSpPr>
          <a:xfrm>
            <a:off x="2327900" y="8559180"/>
            <a:ext cx="1792344" cy="456979"/>
            <a:chOff x="0" y="0"/>
            <a:chExt cx="2389792" cy="609305"/>
          </a:xfrm>
        </p:grpSpPr>
        <p:sp>
          <p:nvSpPr>
            <p:cNvPr id="27" name="Freeform 27"/>
            <p:cNvSpPr/>
            <p:nvPr/>
          </p:nvSpPr>
          <p:spPr>
            <a:xfrm>
              <a:off x="206950" y="257237"/>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a:off x="206950" y="0"/>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9"/>
            <p:cNvSpPr txBox="1"/>
            <p:nvPr/>
          </p:nvSpPr>
          <p:spPr>
            <a:xfrm>
              <a:off x="0" y="104837"/>
              <a:ext cx="2389792" cy="355600"/>
            </a:xfrm>
            <a:prstGeom prst="rect">
              <a:avLst/>
            </a:prstGeom>
          </p:spPr>
          <p:txBody>
            <a:bodyPr lIns="0" tIns="0" rIns="0" bIns="0" rtlCol="0" anchor="t">
              <a:spAutoFit/>
            </a:bodyPr>
            <a:lstStyle/>
            <a:p>
              <a:pPr algn="ctr">
                <a:lnSpc>
                  <a:spcPts val="2160"/>
                </a:lnSpc>
                <a:spcBef>
                  <a:spcPct val="0"/>
                </a:spcBef>
              </a:pPr>
              <a:r>
                <a:rPr lang="en-US" sz="1800" b="1">
                  <a:solidFill>
                    <a:srgbClr val="FFFFFF"/>
                  </a:solidFill>
                  <a:latin typeface="DM Sans Bold"/>
                  <a:ea typeface="DM Sans Bold"/>
                  <a:cs typeface="DM Sans Bold"/>
                  <a:sym typeface="DM Sans Bold"/>
                </a:rPr>
                <a:t>Learn More</a:t>
              </a:r>
            </a:p>
          </p:txBody>
        </p:sp>
      </p:grpSp>
      <p:grpSp>
        <p:nvGrpSpPr>
          <p:cNvPr id="30" name="Group 30"/>
          <p:cNvGrpSpPr/>
          <p:nvPr/>
        </p:nvGrpSpPr>
        <p:grpSpPr>
          <a:xfrm>
            <a:off x="6422966" y="8559180"/>
            <a:ext cx="1792344" cy="456979"/>
            <a:chOff x="0" y="0"/>
            <a:chExt cx="2389792" cy="609305"/>
          </a:xfrm>
        </p:grpSpPr>
        <p:sp>
          <p:nvSpPr>
            <p:cNvPr id="31" name="Freeform 31"/>
            <p:cNvSpPr/>
            <p:nvPr/>
          </p:nvSpPr>
          <p:spPr>
            <a:xfrm>
              <a:off x="206950" y="257237"/>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a:off x="206950" y="0"/>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3" name="TextBox 33"/>
            <p:cNvSpPr txBox="1"/>
            <p:nvPr/>
          </p:nvSpPr>
          <p:spPr>
            <a:xfrm>
              <a:off x="0" y="104837"/>
              <a:ext cx="2389792" cy="355600"/>
            </a:xfrm>
            <a:prstGeom prst="rect">
              <a:avLst/>
            </a:prstGeom>
          </p:spPr>
          <p:txBody>
            <a:bodyPr lIns="0" tIns="0" rIns="0" bIns="0" rtlCol="0" anchor="t">
              <a:spAutoFit/>
            </a:bodyPr>
            <a:lstStyle/>
            <a:p>
              <a:pPr algn="ctr">
                <a:lnSpc>
                  <a:spcPts val="2160"/>
                </a:lnSpc>
                <a:spcBef>
                  <a:spcPct val="0"/>
                </a:spcBef>
              </a:pPr>
              <a:r>
                <a:rPr lang="en-US" sz="1800" b="1">
                  <a:solidFill>
                    <a:srgbClr val="FFFFFF"/>
                  </a:solidFill>
                  <a:latin typeface="DM Sans Bold"/>
                  <a:ea typeface="DM Sans Bold"/>
                  <a:cs typeface="DM Sans Bold"/>
                  <a:sym typeface="DM Sans Bold"/>
                </a:rPr>
                <a:t>Learn More</a:t>
              </a:r>
            </a:p>
          </p:txBody>
        </p:sp>
      </p:grpSp>
      <p:grpSp>
        <p:nvGrpSpPr>
          <p:cNvPr id="34" name="Group 34"/>
          <p:cNvGrpSpPr/>
          <p:nvPr/>
        </p:nvGrpSpPr>
        <p:grpSpPr>
          <a:xfrm>
            <a:off x="10049440" y="8559180"/>
            <a:ext cx="1792344" cy="456979"/>
            <a:chOff x="0" y="0"/>
            <a:chExt cx="2389792" cy="609305"/>
          </a:xfrm>
        </p:grpSpPr>
        <p:sp>
          <p:nvSpPr>
            <p:cNvPr id="35" name="Freeform 35"/>
            <p:cNvSpPr/>
            <p:nvPr/>
          </p:nvSpPr>
          <p:spPr>
            <a:xfrm>
              <a:off x="206950" y="257237"/>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36"/>
            <p:cNvSpPr/>
            <p:nvPr/>
          </p:nvSpPr>
          <p:spPr>
            <a:xfrm>
              <a:off x="206950" y="0"/>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TextBox 37"/>
            <p:cNvSpPr txBox="1"/>
            <p:nvPr/>
          </p:nvSpPr>
          <p:spPr>
            <a:xfrm>
              <a:off x="0" y="104837"/>
              <a:ext cx="2389792" cy="355600"/>
            </a:xfrm>
            <a:prstGeom prst="rect">
              <a:avLst/>
            </a:prstGeom>
          </p:spPr>
          <p:txBody>
            <a:bodyPr lIns="0" tIns="0" rIns="0" bIns="0" rtlCol="0" anchor="t">
              <a:spAutoFit/>
            </a:bodyPr>
            <a:lstStyle/>
            <a:p>
              <a:pPr algn="ctr">
                <a:lnSpc>
                  <a:spcPts val="2160"/>
                </a:lnSpc>
                <a:spcBef>
                  <a:spcPct val="0"/>
                </a:spcBef>
              </a:pPr>
              <a:r>
                <a:rPr lang="en-US" sz="1800" b="1">
                  <a:solidFill>
                    <a:srgbClr val="FFFFFF"/>
                  </a:solidFill>
                  <a:latin typeface="DM Sans Bold"/>
                  <a:ea typeface="DM Sans Bold"/>
                  <a:cs typeface="DM Sans Bold"/>
                  <a:sym typeface="DM Sans Bold"/>
                </a:rPr>
                <a:t>Learn More</a:t>
              </a:r>
            </a:p>
          </p:txBody>
        </p:sp>
      </p:grpSp>
      <p:grpSp>
        <p:nvGrpSpPr>
          <p:cNvPr id="38" name="Group 38"/>
          <p:cNvGrpSpPr/>
          <p:nvPr/>
        </p:nvGrpSpPr>
        <p:grpSpPr>
          <a:xfrm>
            <a:off x="14213603" y="8559180"/>
            <a:ext cx="1792344" cy="456979"/>
            <a:chOff x="0" y="0"/>
            <a:chExt cx="2389792" cy="609305"/>
          </a:xfrm>
        </p:grpSpPr>
        <p:sp>
          <p:nvSpPr>
            <p:cNvPr id="39" name="Freeform 39"/>
            <p:cNvSpPr/>
            <p:nvPr/>
          </p:nvSpPr>
          <p:spPr>
            <a:xfrm>
              <a:off x="206950" y="257237"/>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0" name="Freeform 40"/>
            <p:cNvSpPr/>
            <p:nvPr/>
          </p:nvSpPr>
          <p:spPr>
            <a:xfrm>
              <a:off x="206950" y="0"/>
              <a:ext cx="1975893" cy="352068"/>
            </a:xfrm>
            <a:custGeom>
              <a:avLst/>
              <a:gdLst/>
              <a:ahLst/>
              <a:cxnLst/>
              <a:rect l="l" t="t" r="r" b="b"/>
              <a:pathLst>
                <a:path w="1975893" h="352068">
                  <a:moveTo>
                    <a:pt x="0" y="0"/>
                  </a:moveTo>
                  <a:lnTo>
                    <a:pt x="1975892" y="0"/>
                  </a:lnTo>
                  <a:lnTo>
                    <a:pt x="1975892" y="352068"/>
                  </a:lnTo>
                  <a:lnTo>
                    <a:pt x="0" y="3520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1" name="TextBox 41"/>
            <p:cNvSpPr txBox="1"/>
            <p:nvPr/>
          </p:nvSpPr>
          <p:spPr>
            <a:xfrm>
              <a:off x="0" y="104837"/>
              <a:ext cx="2389792" cy="355600"/>
            </a:xfrm>
            <a:prstGeom prst="rect">
              <a:avLst/>
            </a:prstGeom>
          </p:spPr>
          <p:txBody>
            <a:bodyPr lIns="0" tIns="0" rIns="0" bIns="0" rtlCol="0" anchor="t">
              <a:spAutoFit/>
            </a:bodyPr>
            <a:lstStyle/>
            <a:p>
              <a:pPr algn="ctr">
                <a:lnSpc>
                  <a:spcPts val="2160"/>
                </a:lnSpc>
                <a:spcBef>
                  <a:spcPct val="0"/>
                </a:spcBef>
              </a:pPr>
              <a:r>
                <a:rPr lang="en-US" sz="1800" b="1">
                  <a:solidFill>
                    <a:srgbClr val="FFFFFF"/>
                  </a:solidFill>
                  <a:latin typeface="DM Sans Bold"/>
                  <a:ea typeface="DM Sans Bold"/>
                  <a:cs typeface="DM Sans Bold"/>
                  <a:sym typeface="DM Sans Bold"/>
                </a:rPr>
                <a:t>Learn More</a:t>
              </a:r>
            </a:p>
          </p:txBody>
        </p:sp>
      </p:grpSp>
      <p:sp>
        <p:nvSpPr>
          <p:cNvPr id="42" name="Freeform 42"/>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TextBox 2"/>
          <p:cNvSpPr txBox="1"/>
          <p:nvPr/>
        </p:nvSpPr>
        <p:spPr>
          <a:xfrm>
            <a:off x="663657" y="2246018"/>
            <a:ext cx="12728621" cy="1866900"/>
          </a:xfrm>
          <a:prstGeom prst="rect">
            <a:avLst/>
          </a:prstGeom>
        </p:spPr>
        <p:txBody>
          <a:bodyPr lIns="0" tIns="0" rIns="0" bIns="0" rtlCol="0" anchor="t">
            <a:spAutoFit/>
          </a:bodyPr>
          <a:lstStyle/>
          <a:p>
            <a:pPr algn="l">
              <a:lnSpc>
                <a:spcPts val="4919"/>
              </a:lnSpc>
              <a:spcBef>
                <a:spcPct val="0"/>
              </a:spcBef>
            </a:pPr>
            <a:r>
              <a:rPr lang="en-US" sz="4099" b="1">
                <a:solidFill>
                  <a:srgbClr val="000000"/>
                </a:solidFill>
                <a:latin typeface="DM Sans Bold"/>
                <a:ea typeface="DM Sans Bold"/>
                <a:cs typeface="DM Sans Bold"/>
                <a:sym typeface="DM Sans Bold"/>
              </a:rPr>
              <a:t>As a parent it is important that you understand what apps, games and social networks your child is using.</a:t>
            </a:r>
          </a:p>
        </p:txBody>
      </p:sp>
      <p:sp>
        <p:nvSpPr>
          <p:cNvPr id="3" name="Freeform 3"/>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2819583" y="410817"/>
            <a:ext cx="4956619" cy="703884"/>
            <a:chOff x="0" y="0"/>
            <a:chExt cx="6608825" cy="938512"/>
          </a:xfrm>
        </p:grpSpPr>
        <p:sp>
          <p:nvSpPr>
            <p:cNvPr id="5" name="Freeform 5"/>
            <p:cNvSpPr/>
            <p:nvPr/>
          </p:nvSpPr>
          <p:spPr>
            <a:xfrm>
              <a:off x="0" y="0"/>
              <a:ext cx="6608825" cy="938512"/>
            </a:xfrm>
            <a:custGeom>
              <a:avLst/>
              <a:gdLst/>
              <a:ahLst/>
              <a:cxnLst/>
              <a:rect l="l" t="t" r="r" b="b"/>
              <a:pathLst>
                <a:path w="6608825" h="938512">
                  <a:moveTo>
                    <a:pt x="0" y="0"/>
                  </a:moveTo>
                  <a:lnTo>
                    <a:pt x="6608825" y="0"/>
                  </a:lnTo>
                  <a:lnTo>
                    <a:pt x="6608825" y="938512"/>
                  </a:lnTo>
                  <a:lnTo>
                    <a:pt x="0" y="938512"/>
                  </a:lnTo>
                  <a:close/>
                </a:path>
              </a:pathLst>
            </a:custGeom>
            <a:solidFill>
              <a:srgbClr val="000000">
                <a:alpha val="0"/>
              </a:srgbClr>
            </a:solidFill>
          </p:spPr>
          <p:txBody>
            <a:bodyPr/>
            <a:lstStyle/>
            <a:p>
              <a:endParaRPr lang="en-US"/>
            </a:p>
          </p:txBody>
        </p:sp>
        <p:sp>
          <p:nvSpPr>
            <p:cNvPr id="6" name="TextBox 6"/>
            <p:cNvSpPr txBox="1"/>
            <p:nvPr/>
          </p:nvSpPr>
          <p:spPr>
            <a:xfrm>
              <a:off x="0" y="0"/>
              <a:ext cx="6608825"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OPTIONAL </a:t>
              </a:r>
              <a:r>
                <a:rPr lang="en-US" sz="3699">
                  <a:solidFill>
                    <a:srgbClr val="000000"/>
                  </a:solidFill>
                  <a:latin typeface="DM Sans"/>
                  <a:ea typeface="DM Sans"/>
                  <a:cs typeface="DM Sans"/>
                  <a:sym typeface="DM Sans"/>
                </a:rPr>
                <a:t>ACTIVITY</a:t>
              </a:r>
              <a:r>
                <a:rPr lang="en-US" sz="3699" b="1">
                  <a:solidFill>
                    <a:srgbClr val="000000"/>
                  </a:solidFill>
                  <a:latin typeface="DM Sans Bold"/>
                  <a:ea typeface="DM Sans Bold"/>
                  <a:cs typeface="DM Sans Bold"/>
                  <a:sym typeface="DM Sans Bold"/>
                </a:rPr>
                <a:t>: </a:t>
              </a:r>
            </a:p>
          </p:txBody>
        </p:sp>
      </p:grpSp>
      <p:sp>
        <p:nvSpPr>
          <p:cNvPr id="7" name="Freeform 7"/>
          <p:cNvSpPr/>
          <p:nvPr/>
        </p:nvSpPr>
        <p:spPr>
          <a:xfrm rot="-426989">
            <a:off x="16005980" y="1996045"/>
            <a:ext cx="1396269" cy="312257"/>
          </a:xfrm>
          <a:custGeom>
            <a:avLst/>
            <a:gdLst/>
            <a:ahLst/>
            <a:cxnLst/>
            <a:rect l="l" t="t" r="r" b="b"/>
            <a:pathLst>
              <a:path w="1396269" h="312257">
                <a:moveTo>
                  <a:pt x="0" y="0"/>
                </a:moveTo>
                <a:lnTo>
                  <a:pt x="1396270" y="0"/>
                </a:lnTo>
                <a:lnTo>
                  <a:pt x="1396270" y="312256"/>
                </a:lnTo>
                <a:lnTo>
                  <a:pt x="0" y="312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3727598" y="1248051"/>
            <a:ext cx="3688616" cy="625483"/>
          </a:xfrm>
          <a:prstGeom prst="rect">
            <a:avLst/>
          </a:prstGeom>
        </p:spPr>
        <p:txBody>
          <a:bodyPr lIns="0" tIns="0" rIns="0" bIns="0" rtlCol="0" anchor="t">
            <a:spAutoFit/>
          </a:bodyPr>
          <a:lstStyle/>
          <a:p>
            <a:pPr marL="0" lvl="0" indent="0" algn="l">
              <a:lnSpc>
                <a:spcPts val="4450"/>
              </a:lnSpc>
              <a:spcBef>
                <a:spcPct val="0"/>
              </a:spcBef>
            </a:pPr>
            <a:r>
              <a:rPr lang="en-US" sz="5000">
                <a:solidFill>
                  <a:srgbClr val="00B0F0"/>
                </a:solidFill>
                <a:latin typeface="Bobby Jones"/>
                <a:ea typeface="Bobby Jones"/>
                <a:cs typeface="Bobby Jones"/>
                <a:sym typeface="Bobby Jones"/>
              </a:rPr>
              <a:t>GET INFORMED</a:t>
            </a:r>
          </a:p>
        </p:txBody>
      </p:sp>
      <p:grpSp>
        <p:nvGrpSpPr>
          <p:cNvPr id="9" name="Group 9"/>
          <p:cNvGrpSpPr/>
          <p:nvPr/>
        </p:nvGrpSpPr>
        <p:grpSpPr>
          <a:xfrm>
            <a:off x="663657" y="4541543"/>
            <a:ext cx="6237945" cy="762381"/>
            <a:chOff x="0" y="0"/>
            <a:chExt cx="8317260" cy="1016508"/>
          </a:xfrm>
        </p:grpSpPr>
        <p:grpSp>
          <p:nvGrpSpPr>
            <p:cNvPr id="10" name="Group 10"/>
            <p:cNvGrpSpPr/>
            <p:nvPr/>
          </p:nvGrpSpPr>
          <p:grpSpPr>
            <a:xfrm>
              <a:off x="943312" y="0"/>
              <a:ext cx="7373949" cy="1016508"/>
              <a:chOff x="0" y="0"/>
              <a:chExt cx="5221445" cy="719783"/>
            </a:xfrm>
          </p:grpSpPr>
          <p:sp>
            <p:nvSpPr>
              <p:cNvPr id="11" name="Freeform 11"/>
              <p:cNvSpPr/>
              <p:nvPr/>
            </p:nvSpPr>
            <p:spPr>
              <a:xfrm>
                <a:off x="0" y="0"/>
                <a:ext cx="5221445" cy="719783"/>
              </a:xfrm>
              <a:custGeom>
                <a:avLst/>
                <a:gdLst/>
                <a:ahLst/>
                <a:cxnLst/>
                <a:rect l="l" t="t" r="r" b="b"/>
                <a:pathLst>
                  <a:path w="5221445" h="719783">
                    <a:moveTo>
                      <a:pt x="0" y="0"/>
                    </a:moveTo>
                    <a:lnTo>
                      <a:pt x="5221445" y="0"/>
                    </a:lnTo>
                    <a:lnTo>
                      <a:pt x="5221445" y="719783"/>
                    </a:lnTo>
                    <a:lnTo>
                      <a:pt x="0" y="719783"/>
                    </a:lnTo>
                    <a:close/>
                  </a:path>
                </a:pathLst>
              </a:custGeom>
              <a:solidFill>
                <a:srgbClr val="000000">
                  <a:alpha val="0"/>
                </a:srgbClr>
              </a:solidFill>
            </p:spPr>
            <p:txBody>
              <a:bodyPr/>
              <a:lstStyle/>
              <a:p>
                <a:endParaRPr lang="en-US"/>
              </a:p>
            </p:txBody>
          </p:sp>
          <p:sp>
            <p:nvSpPr>
              <p:cNvPr id="12" name="TextBox 12"/>
              <p:cNvSpPr txBox="1"/>
              <p:nvPr/>
            </p:nvSpPr>
            <p:spPr>
              <a:xfrm>
                <a:off x="0" y="-104775"/>
                <a:ext cx="5221445" cy="824558"/>
              </a:xfrm>
              <a:prstGeom prst="rect">
                <a:avLst/>
              </a:prstGeom>
            </p:spPr>
            <p:txBody>
              <a:bodyPr lIns="0" tIns="0" rIns="0" bIns="0" rtlCol="0" anchor="t"/>
              <a:lstStyle/>
              <a:p>
                <a:pPr algn="l">
                  <a:lnSpc>
                    <a:spcPts val="4864"/>
                  </a:lnSpc>
                </a:pPr>
                <a:r>
                  <a:rPr lang="en-US" sz="3200">
                    <a:solidFill>
                      <a:srgbClr val="000000"/>
                    </a:solidFill>
                    <a:latin typeface="DM Sans"/>
                    <a:ea typeface="DM Sans"/>
                    <a:cs typeface="DM Sans"/>
                    <a:sym typeface="DM Sans"/>
                  </a:rPr>
                  <a:t>Work in groups of four.</a:t>
                </a:r>
              </a:p>
            </p:txBody>
          </p:sp>
        </p:grpSp>
        <p:sp>
          <p:nvSpPr>
            <p:cNvPr id="13" name="Freeform 13"/>
            <p:cNvSpPr/>
            <p:nvPr/>
          </p:nvSpPr>
          <p:spPr>
            <a:xfrm>
              <a:off x="0" y="146944"/>
              <a:ext cx="483347" cy="722620"/>
            </a:xfrm>
            <a:custGeom>
              <a:avLst/>
              <a:gdLst/>
              <a:ahLst/>
              <a:cxnLst/>
              <a:rect l="l" t="t" r="r" b="b"/>
              <a:pathLst>
                <a:path w="483347" h="722620">
                  <a:moveTo>
                    <a:pt x="0" y="0"/>
                  </a:moveTo>
                  <a:lnTo>
                    <a:pt x="483347" y="0"/>
                  </a:lnTo>
                  <a:lnTo>
                    <a:pt x="483347" y="722620"/>
                  </a:lnTo>
                  <a:lnTo>
                    <a:pt x="0" y="7226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4" name="Group 14"/>
          <p:cNvGrpSpPr/>
          <p:nvPr/>
        </p:nvGrpSpPr>
        <p:grpSpPr>
          <a:xfrm>
            <a:off x="663657" y="5670233"/>
            <a:ext cx="12873479" cy="762381"/>
            <a:chOff x="0" y="0"/>
            <a:chExt cx="17164639" cy="1016508"/>
          </a:xfrm>
        </p:grpSpPr>
        <p:grpSp>
          <p:nvGrpSpPr>
            <p:cNvPr id="15" name="Group 15"/>
            <p:cNvGrpSpPr/>
            <p:nvPr/>
          </p:nvGrpSpPr>
          <p:grpSpPr>
            <a:xfrm>
              <a:off x="943312" y="0"/>
              <a:ext cx="16221327" cy="1016508"/>
              <a:chOff x="0" y="0"/>
              <a:chExt cx="11486217" cy="719783"/>
            </a:xfrm>
          </p:grpSpPr>
          <p:sp>
            <p:nvSpPr>
              <p:cNvPr id="16" name="Freeform 16"/>
              <p:cNvSpPr/>
              <p:nvPr/>
            </p:nvSpPr>
            <p:spPr>
              <a:xfrm>
                <a:off x="0" y="0"/>
                <a:ext cx="11486217" cy="719783"/>
              </a:xfrm>
              <a:custGeom>
                <a:avLst/>
                <a:gdLst/>
                <a:ahLst/>
                <a:cxnLst/>
                <a:rect l="l" t="t" r="r" b="b"/>
                <a:pathLst>
                  <a:path w="11486217" h="719783">
                    <a:moveTo>
                      <a:pt x="0" y="0"/>
                    </a:moveTo>
                    <a:lnTo>
                      <a:pt x="11486217" y="0"/>
                    </a:lnTo>
                    <a:lnTo>
                      <a:pt x="11486217" y="719783"/>
                    </a:lnTo>
                    <a:lnTo>
                      <a:pt x="0" y="719783"/>
                    </a:lnTo>
                    <a:close/>
                  </a:path>
                </a:pathLst>
              </a:custGeom>
              <a:solidFill>
                <a:srgbClr val="000000">
                  <a:alpha val="0"/>
                </a:srgbClr>
              </a:solidFill>
            </p:spPr>
            <p:txBody>
              <a:bodyPr/>
              <a:lstStyle/>
              <a:p>
                <a:endParaRPr lang="en-US"/>
              </a:p>
            </p:txBody>
          </p:sp>
          <p:sp>
            <p:nvSpPr>
              <p:cNvPr id="17" name="TextBox 17"/>
              <p:cNvSpPr txBox="1"/>
              <p:nvPr/>
            </p:nvSpPr>
            <p:spPr>
              <a:xfrm>
                <a:off x="0" y="-104775"/>
                <a:ext cx="11486217" cy="824558"/>
              </a:xfrm>
              <a:prstGeom prst="rect">
                <a:avLst/>
              </a:prstGeom>
            </p:spPr>
            <p:txBody>
              <a:bodyPr lIns="0" tIns="0" rIns="0" bIns="0" rtlCol="0" anchor="t"/>
              <a:lstStyle/>
              <a:p>
                <a:pPr algn="l">
                  <a:lnSpc>
                    <a:spcPts val="4864"/>
                  </a:lnSpc>
                </a:pPr>
                <a:r>
                  <a:rPr lang="en-US" sz="3200">
                    <a:solidFill>
                      <a:srgbClr val="000000"/>
                    </a:solidFill>
                    <a:latin typeface="DM Sans"/>
                    <a:ea typeface="DM Sans"/>
                    <a:cs typeface="DM Sans"/>
                    <a:sym typeface="DM Sans"/>
                  </a:rPr>
                  <a:t>Visit Webwise.ie/parents - Explainers/Get Informed</a:t>
                </a:r>
              </a:p>
            </p:txBody>
          </p:sp>
        </p:grpSp>
        <p:sp>
          <p:nvSpPr>
            <p:cNvPr id="18" name="Freeform 18"/>
            <p:cNvSpPr/>
            <p:nvPr/>
          </p:nvSpPr>
          <p:spPr>
            <a:xfrm>
              <a:off x="0" y="146944"/>
              <a:ext cx="483347" cy="722620"/>
            </a:xfrm>
            <a:custGeom>
              <a:avLst/>
              <a:gdLst/>
              <a:ahLst/>
              <a:cxnLst/>
              <a:rect l="l" t="t" r="r" b="b"/>
              <a:pathLst>
                <a:path w="483347" h="722620">
                  <a:moveTo>
                    <a:pt x="0" y="0"/>
                  </a:moveTo>
                  <a:lnTo>
                    <a:pt x="483347" y="0"/>
                  </a:lnTo>
                  <a:lnTo>
                    <a:pt x="483347" y="722620"/>
                  </a:lnTo>
                  <a:lnTo>
                    <a:pt x="0" y="7226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9" name="Group 19"/>
          <p:cNvGrpSpPr/>
          <p:nvPr/>
        </p:nvGrpSpPr>
        <p:grpSpPr>
          <a:xfrm>
            <a:off x="663657" y="6798923"/>
            <a:ext cx="14634236" cy="1032815"/>
            <a:chOff x="0" y="0"/>
            <a:chExt cx="19512315" cy="1377087"/>
          </a:xfrm>
        </p:grpSpPr>
        <p:grpSp>
          <p:nvGrpSpPr>
            <p:cNvPr id="20" name="Group 20"/>
            <p:cNvGrpSpPr/>
            <p:nvPr/>
          </p:nvGrpSpPr>
          <p:grpSpPr>
            <a:xfrm>
              <a:off x="943312" y="0"/>
              <a:ext cx="18569004" cy="1377087"/>
              <a:chOff x="0" y="0"/>
              <a:chExt cx="13148592" cy="975106"/>
            </a:xfrm>
          </p:grpSpPr>
          <p:sp>
            <p:nvSpPr>
              <p:cNvPr id="21" name="Freeform 21"/>
              <p:cNvSpPr/>
              <p:nvPr/>
            </p:nvSpPr>
            <p:spPr>
              <a:xfrm>
                <a:off x="0" y="0"/>
                <a:ext cx="13148591" cy="975106"/>
              </a:xfrm>
              <a:custGeom>
                <a:avLst/>
                <a:gdLst/>
                <a:ahLst/>
                <a:cxnLst/>
                <a:rect l="l" t="t" r="r" b="b"/>
                <a:pathLst>
                  <a:path w="13148591" h="975106">
                    <a:moveTo>
                      <a:pt x="0" y="0"/>
                    </a:moveTo>
                    <a:lnTo>
                      <a:pt x="13148591" y="0"/>
                    </a:lnTo>
                    <a:lnTo>
                      <a:pt x="13148591" y="975106"/>
                    </a:lnTo>
                    <a:lnTo>
                      <a:pt x="0" y="975106"/>
                    </a:lnTo>
                    <a:close/>
                  </a:path>
                </a:pathLst>
              </a:custGeom>
              <a:solidFill>
                <a:srgbClr val="000000">
                  <a:alpha val="0"/>
                </a:srgbClr>
              </a:solidFill>
            </p:spPr>
            <p:txBody>
              <a:bodyPr/>
              <a:lstStyle/>
              <a:p>
                <a:endParaRPr lang="en-US"/>
              </a:p>
            </p:txBody>
          </p:sp>
          <p:sp>
            <p:nvSpPr>
              <p:cNvPr id="22" name="TextBox 22"/>
              <p:cNvSpPr txBox="1"/>
              <p:nvPr/>
            </p:nvSpPr>
            <p:spPr>
              <a:xfrm>
                <a:off x="0" y="28575"/>
                <a:ext cx="13148592" cy="946531"/>
              </a:xfrm>
              <a:prstGeom prst="rect">
                <a:avLst/>
              </a:prstGeom>
            </p:spPr>
            <p:txBody>
              <a:bodyPr lIns="0" tIns="0" rIns="0" bIns="0" rtlCol="0" anchor="t"/>
              <a:lstStyle/>
              <a:p>
                <a:pPr algn="l">
                  <a:lnSpc>
                    <a:spcPts val="3424"/>
                  </a:lnSpc>
                </a:pPr>
                <a:r>
                  <a:rPr lang="en-US" sz="3200">
                    <a:solidFill>
                      <a:srgbClr val="000000"/>
                    </a:solidFill>
                    <a:latin typeface="DM Sans"/>
                    <a:ea typeface="DM Sans"/>
                    <a:cs typeface="DM Sans"/>
                    <a:sym typeface="DM Sans"/>
                  </a:rPr>
                  <a:t>Find the relevant explainer for the </a:t>
                </a:r>
              </a:p>
              <a:p>
                <a:pPr algn="l">
                  <a:lnSpc>
                    <a:spcPts val="3424"/>
                  </a:lnSpc>
                </a:pPr>
                <a:r>
                  <a:rPr lang="en-US" sz="3200">
                    <a:solidFill>
                      <a:srgbClr val="000000"/>
                    </a:solidFill>
                    <a:latin typeface="DM Sans"/>
                    <a:ea typeface="DM Sans"/>
                    <a:cs typeface="DM Sans"/>
                    <a:sym typeface="DM Sans"/>
                  </a:rPr>
                  <a:t>app/game/network given to your group</a:t>
                </a:r>
              </a:p>
            </p:txBody>
          </p:sp>
        </p:grpSp>
        <p:sp>
          <p:nvSpPr>
            <p:cNvPr id="23" name="Freeform 23"/>
            <p:cNvSpPr/>
            <p:nvPr/>
          </p:nvSpPr>
          <p:spPr>
            <a:xfrm>
              <a:off x="0" y="146944"/>
              <a:ext cx="483347" cy="722620"/>
            </a:xfrm>
            <a:custGeom>
              <a:avLst/>
              <a:gdLst/>
              <a:ahLst/>
              <a:cxnLst/>
              <a:rect l="l" t="t" r="r" b="b"/>
              <a:pathLst>
                <a:path w="483347" h="722620">
                  <a:moveTo>
                    <a:pt x="0" y="0"/>
                  </a:moveTo>
                  <a:lnTo>
                    <a:pt x="483347" y="0"/>
                  </a:lnTo>
                  <a:lnTo>
                    <a:pt x="483347" y="722620"/>
                  </a:lnTo>
                  <a:lnTo>
                    <a:pt x="0" y="7226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24" name="Group 24"/>
          <p:cNvGrpSpPr/>
          <p:nvPr/>
        </p:nvGrpSpPr>
        <p:grpSpPr>
          <a:xfrm>
            <a:off x="663657" y="8290707"/>
            <a:ext cx="12873479" cy="1461440"/>
            <a:chOff x="0" y="0"/>
            <a:chExt cx="17164639" cy="1948587"/>
          </a:xfrm>
        </p:grpSpPr>
        <p:grpSp>
          <p:nvGrpSpPr>
            <p:cNvPr id="25" name="Group 25"/>
            <p:cNvGrpSpPr/>
            <p:nvPr/>
          </p:nvGrpSpPr>
          <p:grpSpPr>
            <a:xfrm>
              <a:off x="943312" y="0"/>
              <a:ext cx="16221327" cy="1948587"/>
              <a:chOff x="0" y="0"/>
              <a:chExt cx="11486217" cy="1379782"/>
            </a:xfrm>
          </p:grpSpPr>
          <p:sp>
            <p:nvSpPr>
              <p:cNvPr id="26" name="Freeform 26"/>
              <p:cNvSpPr/>
              <p:nvPr/>
            </p:nvSpPr>
            <p:spPr>
              <a:xfrm>
                <a:off x="0" y="0"/>
                <a:ext cx="11486217" cy="1379782"/>
              </a:xfrm>
              <a:custGeom>
                <a:avLst/>
                <a:gdLst/>
                <a:ahLst/>
                <a:cxnLst/>
                <a:rect l="l" t="t" r="r" b="b"/>
                <a:pathLst>
                  <a:path w="11486217" h="1379782">
                    <a:moveTo>
                      <a:pt x="0" y="0"/>
                    </a:moveTo>
                    <a:lnTo>
                      <a:pt x="11486217" y="0"/>
                    </a:lnTo>
                    <a:lnTo>
                      <a:pt x="11486217" y="1379782"/>
                    </a:lnTo>
                    <a:lnTo>
                      <a:pt x="0" y="1379782"/>
                    </a:lnTo>
                    <a:close/>
                  </a:path>
                </a:pathLst>
              </a:custGeom>
              <a:solidFill>
                <a:srgbClr val="000000">
                  <a:alpha val="0"/>
                </a:srgbClr>
              </a:solidFill>
            </p:spPr>
            <p:txBody>
              <a:bodyPr/>
              <a:lstStyle/>
              <a:p>
                <a:endParaRPr lang="en-US"/>
              </a:p>
            </p:txBody>
          </p:sp>
          <p:sp>
            <p:nvSpPr>
              <p:cNvPr id="27" name="TextBox 27"/>
              <p:cNvSpPr txBox="1"/>
              <p:nvPr/>
            </p:nvSpPr>
            <p:spPr>
              <a:xfrm>
                <a:off x="0" y="28575"/>
                <a:ext cx="11486217" cy="1351207"/>
              </a:xfrm>
              <a:prstGeom prst="rect">
                <a:avLst/>
              </a:prstGeom>
            </p:spPr>
            <p:txBody>
              <a:bodyPr lIns="0" tIns="0" rIns="0" bIns="0" rtlCol="0" anchor="t"/>
              <a:lstStyle/>
              <a:p>
                <a:pPr algn="l">
                  <a:lnSpc>
                    <a:spcPts val="3424"/>
                  </a:lnSpc>
                </a:pPr>
                <a:r>
                  <a:rPr lang="en-US" sz="3200">
                    <a:solidFill>
                      <a:srgbClr val="000000"/>
                    </a:solidFill>
                    <a:latin typeface="DM Sans"/>
                    <a:ea typeface="DM Sans"/>
                    <a:cs typeface="DM Sans"/>
                    <a:sym typeface="DM Sans"/>
                  </a:rPr>
                  <a:t>Review of the explainer and note down three points </a:t>
                </a:r>
              </a:p>
              <a:p>
                <a:pPr algn="l">
                  <a:lnSpc>
                    <a:spcPts val="3424"/>
                  </a:lnSpc>
                </a:pPr>
                <a:r>
                  <a:rPr lang="en-US" sz="3200">
                    <a:solidFill>
                      <a:srgbClr val="000000"/>
                    </a:solidFill>
                    <a:latin typeface="DM Sans"/>
                    <a:ea typeface="DM Sans"/>
                    <a:cs typeface="DM Sans"/>
                    <a:sym typeface="DM Sans"/>
                  </a:rPr>
                  <a:t>about the app (for example; potential risks, how it </a:t>
                </a:r>
              </a:p>
              <a:p>
                <a:pPr algn="l">
                  <a:lnSpc>
                    <a:spcPts val="3424"/>
                  </a:lnSpc>
                </a:pPr>
                <a:r>
                  <a:rPr lang="en-US" sz="3200">
                    <a:solidFill>
                      <a:srgbClr val="000000"/>
                    </a:solidFill>
                    <a:latin typeface="DM Sans"/>
                    <a:ea typeface="DM Sans"/>
                    <a:cs typeface="DM Sans"/>
                    <a:sym typeface="DM Sans"/>
                  </a:rPr>
                  <a:t>works, why it is popular). </a:t>
                </a:r>
              </a:p>
            </p:txBody>
          </p:sp>
        </p:grpSp>
        <p:sp>
          <p:nvSpPr>
            <p:cNvPr id="28" name="Freeform 28"/>
            <p:cNvSpPr/>
            <p:nvPr/>
          </p:nvSpPr>
          <p:spPr>
            <a:xfrm>
              <a:off x="0" y="146944"/>
              <a:ext cx="483347" cy="722620"/>
            </a:xfrm>
            <a:custGeom>
              <a:avLst/>
              <a:gdLst/>
              <a:ahLst/>
              <a:cxnLst/>
              <a:rect l="l" t="t" r="r" b="b"/>
              <a:pathLst>
                <a:path w="483347" h="722620">
                  <a:moveTo>
                    <a:pt x="0" y="0"/>
                  </a:moveTo>
                  <a:lnTo>
                    <a:pt x="483347" y="0"/>
                  </a:lnTo>
                  <a:lnTo>
                    <a:pt x="483347" y="722620"/>
                  </a:lnTo>
                  <a:lnTo>
                    <a:pt x="0" y="7226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29" name="Group 29"/>
          <p:cNvGrpSpPr/>
          <p:nvPr/>
        </p:nvGrpSpPr>
        <p:grpSpPr>
          <a:xfrm>
            <a:off x="12453873" y="4018256"/>
            <a:ext cx="5688040" cy="5561335"/>
            <a:chOff x="0" y="0"/>
            <a:chExt cx="6328410" cy="6187440"/>
          </a:xfrm>
        </p:grpSpPr>
        <p:sp>
          <p:nvSpPr>
            <p:cNvPr id="30" name="Freeform 30"/>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8"/>
              <a:stretch>
                <a:fillRect l="-15292" t="-22637" r="-33582" b="-29694"/>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763503" y="276425"/>
            <a:ext cx="6928672" cy="1201240"/>
            <a:chOff x="0" y="0"/>
            <a:chExt cx="9238229" cy="1601654"/>
          </a:xfrm>
        </p:grpSpPr>
        <p:sp>
          <p:nvSpPr>
            <p:cNvPr id="3" name="Freeform 3"/>
            <p:cNvSpPr/>
            <p:nvPr/>
          </p:nvSpPr>
          <p:spPr>
            <a:xfrm>
              <a:off x="0" y="0"/>
              <a:ext cx="9238230" cy="1601654"/>
            </a:xfrm>
            <a:custGeom>
              <a:avLst/>
              <a:gdLst/>
              <a:ahLst/>
              <a:cxnLst/>
              <a:rect l="l" t="t" r="r" b="b"/>
              <a:pathLst>
                <a:path w="9238230" h="1601654">
                  <a:moveTo>
                    <a:pt x="0" y="0"/>
                  </a:moveTo>
                  <a:lnTo>
                    <a:pt x="9238230" y="0"/>
                  </a:lnTo>
                  <a:lnTo>
                    <a:pt x="9238230" y="1601654"/>
                  </a:lnTo>
                  <a:lnTo>
                    <a:pt x="0" y="1601654"/>
                  </a:lnTo>
                  <a:close/>
                </a:path>
              </a:pathLst>
            </a:custGeom>
            <a:solidFill>
              <a:srgbClr val="000000">
                <a:alpha val="0"/>
              </a:srgbClr>
            </a:solidFill>
          </p:spPr>
          <p:txBody>
            <a:bodyPr/>
            <a:lstStyle/>
            <a:p>
              <a:endParaRPr lang="en-US"/>
            </a:p>
          </p:txBody>
        </p:sp>
        <p:sp>
          <p:nvSpPr>
            <p:cNvPr id="4" name="TextBox 4"/>
            <p:cNvSpPr txBox="1"/>
            <p:nvPr/>
          </p:nvSpPr>
          <p:spPr>
            <a:xfrm>
              <a:off x="0" y="-19050"/>
              <a:ext cx="92382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Have the </a:t>
              </a:r>
              <a:r>
                <a:rPr lang="en-US" sz="6199">
                  <a:solidFill>
                    <a:srgbClr val="F89A00"/>
                  </a:solidFill>
                  <a:latin typeface="Bobby Jones"/>
                  <a:ea typeface="Bobby Jones"/>
                  <a:cs typeface="Bobby Jones"/>
                  <a:sym typeface="Bobby Jones"/>
                </a:rPr>
                <a:t>chat</a:t>
              </a:r>
            </a:p>
          </p:txBody>
        </p:sp>
      </p:grpSp>
      <p:sp>
        <p:nvSpPr>
          <p:cNvPr id="5" name="Freeform 5"/>
          <p:cNvSpPr/>
          <p:nvPr/>
        </p:nvSpPr>
        <p:spPr>
          <a:xfrm rot="-426989">
            <a:off x="16313496" y="1420077"/>
            <a:ext cx="1396269" cy="312257"/>
          </a:xfrm>
          <a:custGeom>
            <a:avLst/>
            <a:gdLst/>
            <a:ahLst/>
            <a:cxnLst/>
            <a:rect l="l" t="t" r="r" b="b"/>
            <a:pathLst>
              <a:path w="1396269" h="312257">
                <a:moveTo>
                  <a:pt x="0" y="0"/>
                </a:moveTo>
                <a:lnTo>
                  <a:pt x="1396270" y="0"/>
                </a:lnTo>
                <a:lnTo>
                  <a:pt x="1396270"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1970796" y="276425"/>
            <a:ext cx="793839" cy="1211072"/>
            <a:chOff x="0" y="0"/>
            <a:chExt cx="1049859" cy="1601654"/>
          </a:xfrm>
        </p:grpSpPr>
        <p:sp>
          <p:nvSpPr>
            <p:cNvPr id="7" name="Freeform 7"/>
            <p:cNvSpPr/>
            <p:nvPr/>
          </p:nvSpPr>
          <p:spPr>
            <a:xfrm>
              <a:off x="0" y="0"/>
              <a:ext cx="1049860" cy="1601654"/>
            </a:xfrm>
            <a:custGeom>
              <a:avLst/>
              <a:gdLst/>
              <a:ahLst/>
              <a:cxnLst/>
              <a:rect l="l" t="t" r="r" b="b"/>
              <a:pathLst>
                <a:path w="1049860" h="1601654">
                  <a:moveTo>
                    <a:pt x="0" y="0"/>
                  </a:moveTo>
                  <a:lnTo>
                    <a:pt x="1049860" y="0"/>
                  </a:lnTo>
                  <a:lnTo>
                    <a:pt x="1049860" y="1601654"/>
                  </a:lnTo>
                  <a:lnTo>
                    <a:pt x="0" y="1601654"/>
                  </a:lnTo>
                  <a:close/>
                </a:path>
              </a:pathLst>
            </a:custGeom>
            <a:solidFill>
              <a:srgbClr val="000000">
                <a:alpha val="0"/>
              </a:srgbClr>
            </a:solidFill>
          </p:spPr>
          <p:txBody>
            <a:bodyPr/>
            <a:lstStyle/>
            <a:p>
              <a:endParaRPr lang="en-US"/>
            </a:p>
          </p:txBody>
        </p:sp>
        <p:sp>
          <p:nvSpPr>
            <p:cNvPr id="8" name="TextBox 8"/>
            <p:cNvSpPr txBox="1"/>
            <p:nvPr/>
          </p:nvSpPr>
          <p:spPr>
            <a:xfrm>
              <a:off x="0" y="-19050"/>
              <a:ext cx="1049859" cy="1620704"/>
            </a:xfrm>
            <a:prstGeom prst="rect">
              <a:avLst/>
            </a:prstGeom>
          </p:spPr>
          <p:txBody>
            <a:bodyPr lIns="0" tIns="0" rIns="0" bIns="0" rtlCol="0" anchor="t"/>
            <a:lstStyle/>
            <a:p>
              <a:pPr algn="r">
                <a:lnSpc>
                  <a:spcPts val="7440"/>
                </a:lnSpc>
              </a:pPr>
              <a:r>
                <a:rPr lang="en-US" sz="6200">
                  <a:solidFill>
                    <a:srgbClr val="000000"/>
                  </a:solidFill>
                  <a:latin typeface="Bobby Jones"/>
                  <a:ea typeface="Bobby Jones"/>
                  <a:cs typeface="Bobby Jones"/>
                  <a:sym typeface="Bobby Jones"/>
                </a:rPr>
                <a:t>2.</a:t>
              </a:r>
            </a:p>
          </p:txBody>
        </p:sp>
      </p:grpSp>
      <p:grpSp>
        <p:nvGrpSpPr>
          <p:cNvPr id="9" name="Group 9"/>
          <p:cNvGrpSpPr/>
          <p:nvPr/>
        </p:nvGrpSpPr>
        <p:grpSpPr>
          <a:xfrm>
            <a:off x="8643716" y="5539250"/>
            <a:ext cx="9296128" cy="1005030"/>
            <a:chOff x="0" y="0"/>
            <a:chExt cx="12394837" cy="1340040"/>
          </a:xfrm>
        </p:grpSpPr>
        <p:grpSp>
          <p:nvGrpSpPr>
            <p:cNvPr id="10" name="Group 10"/>
            <p:cNvGrpSpPr/>
            <p:nvPr/>
          </p:nvGrpSpPr>
          <p:grpSpPr>
            <a:xfrm>
              <a:off x="1828989" y="34173"/>
              <a:ext cx="10565848" cy="1144524"/>
              <a:chOff x="0" y="0"/>
              <a:chExt cx="10565848" cy="1144524"/>
            </a:xfrm>
          </p:grpSpPr>
          <p:sp>
            <p:nvSpPr>
              <p:cNvPr id="11" name="Freeform 11"/>
              <p:cNvSpPr/>
              <p:nvPr/>
            </p:nvSpPr>
            <p:spPr>
              <a:xfrm>
                <a:off x="0" y="0"/>
                <a:ext cx="10565848" cy="1144524"/>
              </a:xfrm>
              <a:custGeom>
                <a:avLst/>
                <a:gdLst/>
                <a:ahLst/>
                <a:cxnLst/>
                <a:rect l="l" t="t" r="r" b="b"/>
                <a:pathLst>
                  <a:path w="10565848" h="1144524">
                    <a:moveTo>
                      <a:pt x="0" y="0"/>
                    </a:moveTo>
                    <a:lnTo>
                      <a:pt x="10565848" y="0"/>
                    </a:lnTo>
                    <a:lnTo>
                      <a:pt x="10565848" y="1144524"/>
                    </a:lnTo>
                    <a:lnTo>
                      <a:pt x="0" y="1144524"/>
                    </a:lnTo>
                    <a:close/>
                  </a:path>
                </a:pathLst>
              </a:custGeom>
              <a:solidFill>
                <a:srgbClr val="000000">
                  <a:alpha val="0"/>
                </a:srgbClr>
              </a:solidFill>
            </p:spPr>
            <p:txBody>
              <a:bodyPr/>
              <a:lstStyle/>
              <a:p>
                <a:endParaRPr lang="en-US"/>
              </a:p>
            </p:txBody>
          </p:sp>
          <p:sp>
            <p:nvSpPr>
              <p:cNvPr id="12" name="TextBox 12"/>
              <p:cNvSpPr txBox="1"/>
              <p:nvPr/>
            </p:nvSpPr>
            <p:spPr>
              <a:xfrm>
                <a:off x="0" y="-9525"/>
                <a:ext cx="10565848"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Webwise Talking Points</a:t>
                </a:r>
              </a:p>
            </p:txBody>
          </p:sp>
        </p:grpSp>
        <p:grpSp>
          <p:nvGrpSpPr>
            <p:cNvPr id="13" name="Group 13"/>
            <p:cNvGrpSpPr/>
            <p:nvPr/>
          </p:nvGrpSpPr>
          <p:grpSpPr>
            <a:xfrm>
              <a:off x="0" y="0"/>
              <a:ext cx="1340040" cy="1340040"/>
              <a:chOff x="0" y="0"/>
              <a:chExt cx="1340040" cy="1340040"/>
            </a:xfrm>
          </p:grpSpPr>
          <p:sp>
            <p:nvSpPr>
              <p:cNvPr id="14" name="Freeform 14"/>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15" name="Group 15"/>
          <p:cNvGrpSpPr/>
          <p:nvPr/>
        </p:nvGrpSpPr>
        <p:grpSpPr>
          <a:xfrm>
            <a:off x="8600153" y="3352363"/>
            <a:ext cx="9292740" cy="1005030"/>
            <a:chOff x="0" y="0"/>
            <a:chExt cx="12390320" cy="1340040"/>
          </a:xfrm>
        </p:grpSpPr>
        <p:grpSp>
          <p:nvGrpSpPr>
            <p:cNvPr id="16" name="Group 16"/>
            <p:cNvGrpSpPr/>
            <p:nvPr/>
          </p:nvGrpSpPr>
          <p:grpSpPr>
            <a:xfrm>
              <a:off x="1824469" y="34173"/>
              <a:ext cx="10565851" cy="1144524"/>
              <a:chOff x="0" y="0"/>
              <a:chExt cx="10565851" cy="1144524"/>
            </a:xfrm>
          </p:grpSpPr>
          <p:sp>
            <p:nvSpPr>
              <p:cNvPr id="17" name="Freeform 17"/>
              <p:cNvSpPr/>
              <p:nvPr/>
            </p:nvSpPr>
            <p:spPr>
              <a:xfrm>
                <a:off x="0" y="0"/>
                <a:ext cx="10565850" cy="1144524"/>
              </a:xfrm>
              <a:custGeom>
                <a:avLst/>
                <a:gdLst/>
                <a:ahLst/>
                <a:cxnLst/>
                <a:rect l="l" t="t" r="r" b="b"/>
                <a:pathLst>
                  <a:path w="10565850" h="1144524">
                    <a:moveTo>
                      <a:pt x="0" y="0"/>
                    </a:moveTo>
                    <a:lnTo>
                      <a:pt x="10565850" y="0"/>
                    </a:lnTo>
                    <a:lnTo>
                      <a:pt x="10565850" y="1144524"/>
                    </a:lnTo>
                    <a:lnTo>
                      <a:pt x="0" y="1144524"/>
                    </a:lnTo>
                    <a:close/>
                  </a:path>
                </a:pathLst>
              </a:custGeom>
              <a:solidFill>
                <a:srgbClr val="000000">
                  <a:alpha val="0"/>
                </a:srgbClr>
              </a:solidFill>
            </p:spPr>
            <p:txBody>
              <a:bodyPr/>
              <a:lstStyle/>
              <a:p>
                <a:endParaRPr lang="en-US"/>
              </a:p>
            </p:txBody>
          </p:sp>
          <p:sp>
            <p:nvSpPr>
              <p:cNvPr id="18" name="TextBox 18"/>
              <p:cNvSpPr txBox="1"/>
              <p:nvPr/>
            </p:nvSpPr>
            <p:spPr>
              <a:xfrm>
                <a:off x="0" y="-9525"/>
                <a:ext cx="10565851"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Ask them about interests</a:t>
                </a:r>
              </a:p>
            </p:txBody>
          </p:sp>
        </p:grpSp>
        <p:grpSp>
          <p:nvGrpSpPr>
            <p:cNvPr id="19" name="Group 19"/>
            <p:cNvGrpSpPr/>
            <p:nvPr/>
          </p:nvGrpSpPr>
          <p:grpSpPr>
            <a:xfrm>
              <a:off x="0" y="0"/>
              <a:ext cx="1340040" cy="1340040"/>
              <a:chOff x="0" y="0"/>
              <a:chExt cx="1340040" cy="1340040"/>
            </a:xfrm>
          </p:grpSpPr>
          <p:sp>
            <p:nvSpPr>
              <p:cNvPr id="20" name="Freeform 20"/>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grpSp>
        <p:nvGrpSpPr>
          <p:cNvPr id="21" name="Group 21"/>
          <p:cNvGrpSpPr/>
          <p:nvPr/>
        </p:nvGrpSpPr>
        <p:grpSpPr>
          <a:xfrm>
            <a:off x="8643716" y="7726137"/>
            <a:ext cx="6654160" cy="1005030"/>
            <a:chOff x="0" y="0"/>
            <a:chExt cx="8872213" cy="1340040"/>
          </a:xfrm>
        </p:grpSpPr>
        <p:grpSp>
          <p:nvGrpSpPr>
            <p:cNvPr id="22" name="Group 22"/>
            <p:cNvGrpSpPr/>
            <p:nvPr/>
          </p:nvGrpSpPr>
          <p:grpSpPr>
            <a:xfrm>
              <a:off x="1824469" y="34173"/>
              <a:ext cx="7047744" cy="1144524"/>
              <a:chOff x="0" y="0"/>
              <a:chExt cx="7047744" cy="1144524"/>
            </a:xfrm>
          </p:grpSpPr>
          <p:sp>
            <p:nvSpPr>
              <p:cNvPr id="23" name="Freeform 23"/>
              <p:cNvSpPr/>
              <p:nvPr/>
            </p:nvSpPr>
            <p:spPr>
              <a:xfrm>
                <a:off x="0" y="0"/>
                <a:ext cx="7047744" cy="1144524"/>
              </a:xfrm>
              <a:custGeom>
                <a:avLst/>
                <a:gdLst/>
                <a:ahLst/>
                <a:cxnLst/>
                <a:rect l="l" t="t" r="r" b="b"/>
                <a:pathLst>
                  <a:path w="7047744" h="1144524">
                    <a:moveTo>
                      <a:pt x="0" y="0"/>
                    </a:moveTo>
                    <a:lnTo>
                      <a:pt x="7047744" y="0"/>
                    </a:lnTo>
                    <a:lnTo>
                      <a:pt x="7047744" y="1144524"/>
                    </a:lnTo>
                    <a:lnTo>
                      <a:pt x="0" y="1144524"/>
                    </a:lnTo>
                    <a:close/>
                  </a:path>
                </a:pathLst>
              </a:custGeom>
              <a:solidFill>
                <a:srgbClr val="000000">
                  <a:alpha val="0"/>
                </a:srgbClr>
              </a:solidFill>
            </p:spPr>
            <p:txBody>
              <a:bodyPr/>
              <a:lstStyle/>
              <a:p>
                <a:endParaRPr lang="en-US"/>
              </a:p>
            </p:txBody>
          </p:sp>
          <p:sp>
            <p:nvSpPr>
              <p:cNvPr id="24" name="TextBox 24"/>
              <p:cNvSpPr txBox="1"/>
              <p:nvPr/>
            </p:nvSpPr>
            <p:spPr>
              <a:xfrm>
                <a:off x="0" y="-9525"/>
                <a:ext cx="7047744"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Keep Talking  </a:t>
                </a:r>
              </a:p>
            </p:txBody>
          </p:sp>
        </p:grpSp>
        <p:grpSp>
          <p:nvGrpSpPr>
            <p:cNvPr id="25" name="Group 25"/>
            <p:cNvGrpSpPr/>
            <p:nvPr/>
          </p:nvGrpSpPr>
          <p:grpSpPr>
            <a:xfrm>
              <a:off x="0" y="0"/>
              <a:ext cx="1340040" cy="1340040"/>
              <a:chOff x="0" y="0"/>
              <a:chExt cx="1340040" cy="1340040"/>
            </a:xfrm>
          </p:grpSpPr>
          <p:sp>
            <p:nvSpPr>
              <p:cNvPr id="26" name="Freeform 26"/>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7" name="Group 27"/>
          <p:cNvGrpSpPr/>
          <p:nvPr/>
        </p:nvGrpSpPr>
        <p:grpSpPr>
          <a:xfrm>
            <a:off x="419100" y="2705450"/>
            <a:ext cx="7013766" cy="7244129"/>
            <a:chOff x="0" y="0"/>
            <a:chExt cx="6148070" cy="6350000"/>
          </a:xfrm>
        </p:grpSpPr>
        <p:sp>
          <p:nvSpPr>
            <p:cNvPr id="28" name="Freeform 28"/>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b="-16037"/>
              </a:stretch>
            </a:blipFill>
          </p:spPr>
          <p:txBody>
            <a:bodyPr/>
            <a:lstStyle/>
            <a:p>
              <a:endParaRPr lang="en-US"/>
            </a:p>
          </p:txBody>
        </p:sp>
      </p:grpSp>
      <p:sp>
        <p:nvSpPr>
          <p:cNvPr id="29" name="Freeform 29"/>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717008" y="405596"/>
            <a:ext cx="6928672" cy="1201240"/>
            <a:chOff x="0" y="0"/>
            <a:chExt cx="9238229" cy="1601654"/>
          </a:xfrm>
        </p:grpSpPr>
        <p:sp>
          <p:nvSpPr>
            <p:cNvPr id="3" name="Freeform 3"/>
            <p:cNvSpPr/>
            <p:nvPr/>
          </p:nvSpPr>
          <p:spPr>
            <a:xfrm>
              <a:off x="0" y="0"/>
              <a:ext cx="9238230" cy="1601654"/>
            </a:xfrm>
            <a:custGeom>
              <a:avLst/>
              <a:gdLst/>
              <a:ahLst/>
              <a:cxnLst/>
              <a:rect l="l" t="t" r="r" b="b"/>
              <a:pathLst>
                <a:path w="9238230" h="1601654">
                  <a:moveTo>
                    <a:pt x="0" y="0"/>
                  </a:moveTo>
                  <a:lnTo>
                    <a:pt x="9238230" y="0"/>
                  </a:lnTo>
                  <a:lnTo>
                    <a:pt x="9238230" y="1601654"/>
                  </a:lnTo>
                  <a:lnTo>
                    <a:pt x="0" y="1601654"/>
                  </a:lnTo>
                  <a:close/>
                </a:path>
              </a:pathLst>
            </a:custGeom>
            <a:solidFill>
              <a:srgbClr val="000000">
                <a:alpha val="0"/>
              </a:srgbClr>
            </a:solidFill>
          </p:spPr>
          <p:txBody>
            <a:bodyPr/>
            <a:lstStyle/>
            <a:p>
              <a:endParaRPr lang="en-US"/>
            </a:p>
          </p:txBody>
        </p:sp>
        <p:sp>
          <p:nvSpPr>
            <p:cNvPr id="4" name="TextBox 4"/>
            <p:cNvSpPr txBox="1"/>
            <p:nvPr/>
          </p:nvSpPr>
          <p:spPr>
            <a:xfrm>
              <a:off x="0" y="-19050"/>
              <a:ext cx="92382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Have the chat</a:t>
              </a:r>
            </a:p>
          </p:txBody>
        </p:sp>
      </p:grpSp>
      <p:sp>
        <p:nvSpPr>
          <p:cNvPr id="5" name="Freeform 5"/>
          <p:cNvSpPr/>
          <p:nvPr/>
        </p:nvSpPr>
        <p:spPr>
          <a:xfrm rot="-426989">
            <a:off x="16235446" y="2363612"/>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2018669" y="405596"/>
            <a:ext cx="793839" cy="1211072"/>
            <a:chOff x="0" y="0"/>
            <a:chExt cx="1049859" cy="1601654"/>
          </a:xfrm>
        </p:grpSpPr>
        <p:sp>
          <p:nvSpPr>
            <p:cNvPr id="7" name="Freeform 7"/>
            <p:cNvSpPr/>
            <p:nvPr/>
          </p:nvSpPr>
          <p:spPr>
            <a:xfrm>
              <a:off x="0" y="0"/>
              <a:ext cx="1049860" cy="1601654"/>
            </a:xfrm>
            <a:custGeom>
              <a:avLst/>
              <a:gdLst/>
              <a:ahLst/>
              <a:cxnLst/>
              <a:rect l="l" t="t" r="r" b="b"/>
              <a:pathLst>
                <a:path w="1049860" h="1601654">
                  <a:moveTo>
                    <a:pt x="0" y="0"/>
                  </a:moveTo>
                  <a:lnTo>
                    <a:pt x="1049860" y="0"/>
                  </a:lnTo>
                  <a:lnTo>
                    <a:pt x="1049860" y="1601654"/>
                  </a:lnTo>
                  <a:lnTo>
                    <a:pt x="0" y="1601654"/>
                  </a:lnTo>
                  <a:close/>
                </a:path>
              </a:pathLst>
            </a:custGeom>
            <a:solidFill>
              <a:srgbClr val="000000">
                <a:alpha val="0"/>
              </a:srgbClr>
            </a:solidFill>
          </p:spPr>
          <p:txBody>
            <a:bodyPr/>
            <a:lstStyle/>
            <a:p>
              <a:endParaRPr lang="en-US"/>
            </a:p>
          </p:txBody>
        </p:sp>
        <p:sp>
          <p:nvSpPr>
            <p:cNvPr id="8" name="TextBox 8"/>
            <p:cNvSpPr txBox="1"/>
            <p:nvPr/>
          </p:nvSpPr>
          <p:spPr>
            <a:xfrm>
              <a:off x="0" y="-19050"/>
              <a:ext cx="1049859" cy="1620704"/>
            </a:xfrm>
            <a:prstGeom prst="rect">
              <a:avLst/>
            </a:prstGeom>
          </p:spPr>
          <p:txBody>
            <a:bodyPr lIns="0" tIns="0" rIns="0" bIns="0" rtlCol="0" anchor="t"/>
            <a:lstStyle/>
            <a:p>
              <a:pPr algn="r">
                <a:lnSpc>
                  <a:spcPts val="7440"/>
                </a:lnSpc>
              </a:pPr>
              <a:r>
                <a:rPr lang="en-US" sz="6200">
                  <a:solidFill>
                    <a:srgbClr val="000000"/>
                  </a:solidFill>
                  <a:latin typeface="Bobby Jones"/>
                  <a:ea typeface="Bobby Jones"/>
                  <a:cs typeface="Bobby Jones"/>
                  <a:sym typeface="Bobby Jones"/>
                </a:rPr>
                <a:t>2.</a:t>
              </a:r>
            </a:p>
          </p:txBody>
        </p:sp>
      </p:grpSp>
      <p:grpSp>
        <p:nvGrpSpPr>
          <p:cNvPr id="9" name="Group 9"/>
          <p:cNvGrpSpPr/>
          <p:nvPr/>
        </p:nvGrpSpPr>
        <p:grpSpPr>
          <a:xfrm>
            <a:off x="12812508" y="1258546"/>
            <a:ext cx="4833172" cy="1201240"/>
            <a:chOff x="0" y="0"/>
            <a:chExt cx="6444229" cy="1601654"/>
          </a:xfrm>
        </p:grpSpPr>
        <p:sp>
          <p:nvSpPr>
            <p:cNvPr id="10" name="Freeform 10"/>
            <p:cNvSpPr/>
            <p:nvPr/>
          </p:nvSpPr>
          <p:spPr>
            <a:xfrm>
              <a:off x="0" y="0"/>
              <a:ext cx="6444230" cy="1601654"/>
            </a:xfrm>
            <a:custGeom>
              <a:avLst/>
              <a:gdLst/>
              <a:ahLst/>
              <a:cxnLst/>
              <a:rect l="l" t="t" r="r" b="b"/>
              <a:pathLst>
                <a:path w="6444230" h="1601654">
                  <a:moveTo>
                    <a:pt x="0" y="0"/>
                  </a:moveTo>
                  <a:lnTo>
                    <a:pt x="6444230" y="0"/>
                  </a:lnTo>
                  <a:lnTo>
                    <a:pt x="6444230" y="1601654"/>
                  </a:lnTo>
                  <a:lnTo>
                    <a:pt x="0" y="1601654"/>
                  </a:lnTo>
                  <a:close/>
                </a:path>
              </a:pathLst>
            </a:custGeom>
            <a:solidFill>
              <a:srgbClr val="000000">
                <a:alpha val="0"/>
              </a:srgbClr>
            </a:solidFill>
          </p:spPr>
          <p:txBody>
            <a:bodyPr/>
            <a:lstStyle/>
            <a:p>
              <a:endParaRPr lang="en-US"/>
            </a:p>
          </p:txBody>
        </p:sp>
        <p:sp>
          <p:nvSpPr>
            <p:cNvPr id="11" name="TextBox 11"/>
            <p:cNvSpPr txBox="1"/>
            <p:nvPr/>
          </p:nvSpPr>
          <p:spPr>
            <a:xfrm>
              <a:off x="0" y="-19050"/>
              <a:ext cx="6444229" cy="1620704"/>
            </a:xfrm>
            <a:prstGeom prst="rect">
              <a:avLst/>
            </a:prstGeom>
          </p:spPr>
          <p:txBody>
            <a:bodyPr lIns="0" tIns="0" rIns="0" bIns="0" rtlCol="0" anchor="t"/>
            <a:lstStyle/>
            <a:p>
              <a:pPr algn="r">
                <a:lnSpc>
                  <a:spcPts val="7439"/>
                </a:lnSpc>
              </a:pPr>
              <a:r>
                <a:rPr lang="en-US" sz="6199">
                  <a:solidFill>
                    <a:srgbClr val="EEA116"/>
                  </a:solidFill>
                  <a:latin typeface="Bobby Jones"/>
                  <a:ea typeface="Bobby Jones"/>
                  <a:cs typeface="Bobby Jones"/>
                  <a:sym typeface="Bobby Jones"/>
                </a:rPr>
                <a:t>ONLINE GAMING</a:t>
              </a:r>
            </a:p>
          </p:txBody>
        </p:sp>
      </p:grpSp>
      <p:grpSp>
        <p:nvGrpSpPr>
          <p:cNvPr id="12" name="Group 12"/>
          <p:cNvGrpSpPr/>
          <p:nvPr/>
        </p:nvGrpSpPr>
        <p:grpSpPr>
          <a:xfrm>
            <a:off x="11305336" y="3432644"/>
            <a:ext cx="6340343" cy="6199107"/>
            <a:chOff x="0" y="0"/>
            <a:chExt cx="6328410" cy="6187440"/>
          </a:xfrm>
        </p:grpSpPr>
        <p:sp>
          <p:nvSpPr>
            <p:cNvPr id="13" name="Freeform 13"/>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5"/>
              <a:stretch>
                <a:fillRect l="-14307" r="-14307"/>
              </a:stretch>
            </a:blipFill>
          </p:spPr>
          <p:txBody>
            <a:bodyPr/>
            <a:lstStyle/>
            <a:p>
              <a:endParaRPr lang="en-US"/>
            </a:p>
          </p:txBody>
        </p:sp>
      </p:grpSp>
      <p:sp>
        <p:nvSpPr>
          <p:cNvPr id="14" name="TextBox 14"/>
          <p:cNvSpPr txBox="1"/>
          <p:nvPr/>
        </p:nvSpPr>
        <p:spPr>
          <a:xfrm>
            <a:off x="612252" y="2099655"/>
            <a:ext cx="11179987" cy="1685925"/>
          </a:xfrm>
          <a:prstGeom prst="rect">
            <a:avLst/>
          </a:prstGeom>
        </p:spPr>
        <p:txBody>
          <a:bodyPr lIns="0" tIns="0" rIns="0" bIns="0" rtlCol="0" anchor="t">
            <a:spAutoFit/>
          </a:bodyPr>
          <a:lstStyle/>
          <a:p>
            <a:pPr algn="l">
              <a:lnSpc>
                <a:spcPts val="4439"/>
              </a:lnSpc>
              <a:spcBef>
                <a:spcPct val="0"/>
              </a:spcBef>
            </a:pPr>
            <a:r>
              <a:rPr lang="en-US" sz="3699" b="1">
                <a:solidFill>
                  <a:srgbClr val="000000"/>
                </a:solidFill>
                <a:latin typeface="DM Sans Bold"/>
                <a:ea typeface="DM Sans Bold"/>
                <a:cs typeface="DM Sans Bold"/>
                <a:sym typeface="DM Sans Bold"/>
              </a:rPr>
              <a:t>Here are some helpful talking points to help start the conversation with your child about online gaming:</a:t>
            </a:r>
          </a:p>
        </p:txBody>
      </p:sp>
      <p:grpSp>
        <p:nvGrpSpPr>
          <p:cNvPr id="15" name="Group 15"/>
          <p:cNvGrpSpPr/>
          <p:nvPr/>
        </p:nvGrpSpPr>
        <p:grpSpPr>
          <a:xfrm>
            <a:off x="663657" y="4219542"/>
            <a:ext cx="10048316" cy="5786200"/>
            <a:chOff x="0" y="0"/>
            <a:chExt cx="13397754" cy="7714933"/>
          </a:xfrm>
        </p:grpSpPr>
        <p:sp>
          <p:nvSpPr>
            <p:cNvPr id="16" name="Freeform 16"/>
            <p:cNvSpPr/>
            <p:nvPr/>
          </p:nvSpPr>
          <p:spPr>
            <a:xfrm>
              <a:off x="0" y="0"/>
              <a:ext cx="13397754" cy="7714933"/>
            </a:xfrm>
            <a:custGeom>
              <a:avLst/>
              <a:gdLst/>
              <a:ahLst/>
              <a:cxnLst/>
              <a:rect l="l" t="t" r="r" b="b"/>
              <a:pathLst>
                <a:path w="13397754" h="7714933">
                  <a:moveTo>
                    <a:pt x="0" y="0"/>
                  </a:moveTo>
                  <a:lnTo>
                    <a:pt x="13397754" y="0"/>
                  </a:lnTo>
                  <a:lnTo>
                    <a:pt x="13397754" y="7714933"/>
                  </a:lnTo>
                  <a:lnTo>
                    <a:pt x="0" y="7714933"/>
                  </a:lnTo>
                  <a:close/>
                </a:path>
              </a:pathLst>
            </a:custGeom>
            <a:solidFill>
              <a:srgbClr val="000000">
                <a:alpha val="0"/>
              </a:srgbClr>
            </a:solidFill>
          </p:spPr>
          <p:txBody>
            <a:bodyPr/>
            <a:lstStyle/>
            <a:p>
              <a:endParaRPr lang="en-US"/>
            </a:p>
          </p:txBody>
        </p:sp>
        <p:sp>
          <p:nvSpPr>
            <p:cNvPr id="17" name="TextBox 17"/>
            <p:cNvSpPr txBox="1"/>
            <p:nvPr/>
          </p:nvSpPr>
          <p:spPr>
            <a:xfrm>
              <a:off x="0" y="0"/>
              <a:ext cx="13397754" cy="7714933"/>
            </a:xfrm>
            <a:prstGeom prst="rect">
              <a:avLst/>
            </a:prstGeom>
          </p:spPr>
          <p:txBody>
            <a:bodyPr lIns="0" tIns="0" rIns="0" bIns="0" rtlCol="0" anchor="t"/>
            <a:lstStyle/>
            <a:p>
              <a:pPr algn="l">
                <a:lnSpc>
                  <a:spcPts val="3120"/>
                </a:lnSpc>
              </a:pPr>
              <a:r>
                <a:rPr lang="en-US" sz="2600" dirty="0">
                  <a:solidFill>
                    <a:srgbClr val="000000"/>
                  </a:solidFill>
                  <a:latin typeface="DM Sans"/>
                  <a:ea typeface="DM Sans"/>
                  <a:cs typeface="DM Sans"/>
                  <a:sym typeface="DM Sans"/>
                </a:rPr>
                <a:t>1. Can you show me your </a:t>
              </a:r>
              <a:r>
                <a:rPr lang="en-US" sz="2600" dirty="0" err="1">
                  <a:solidFill>
                    <a:srgbClr val="000000"/>
                  </a:solidFill>
                  <a:latin typeface="DM Sans"/>
                  <a:ea typeface="DM Sans"/>
                  <a:cs typeface="DM Sans"/>
                  <a:sym typeface="DM Sans"/>
                </a:rPr>
                <a:t>favourite</a:t>
              </a:r>
              <a:r>
                <a:rPr lang="en-US" sz="2600" dirty="0">
                  <a:solidFill>
                    <a:srgbClr val="000000"/>
                  </a:solidFill>
                  <a:latin typeface="DM Sans"/>
                  <a:ea typeface="DM Sans"/>
                  <a:cs typeface="DM Sans"/>
                  <a:sym typeface="DM Sans"/>
                </a:rPr>
                <a:t> game?</a:t>
              </a:r>
            </a:p>
            <a:p>
              <a:pPr algn="l">
                <a:lnSpc>
                  <a:spcPts val="3120"/>
                </a:lnSpc>
              </a:pPr>
              <a:r>
                <a:rPr lang="en-US" sz="2600" dirty="0">
                  <a:solidFill>
                    <a:srgbClr val="000000"/>
                  </a:solidFill>
                  <a:latin typeface="DM Sans"/>
                  <a:ea typeface="DM Sans"/>
                  <a:cs typeface="DM Sans"/>
                  <a:sym typeface="DM Sans"/>
                </a:rPr>
                <a:t> </a:t>
              </a:r>
            </a:p>
            <a:p>
              <a:pPr algn="l">
                <a:lnSpc>
                  <a:spcPts val="3120"/>
                </a:lnSpc>
              </a:pPr>
              <a:r>
                <a:rPr lang="en-US" sz="2600" dirty="0">
                  <a:solidFill>
                    <a:srgbClr val="000000"/>
                  </a:solidFill>
                  <a:latin typeface="DM Sans"/>
                  <a:ea typeface="DM Sans"/>
                  <a:cs typeface="DM Sans"/>
                  <a:sym typeface="DM Sans"/>
                </a:rPr>
                <a:t>2. Can you play against other kids?</a:t>
              </a:r>
            </a:p>
            <a:p>
              <a:pPr algn="l">
                <a:lnSpc>
                  <a:spcPts val="3120"/>
                </a:lnSpc>
              </a:pPr>
              <a:r>
                <a:rPr lang="en-US" sz="2600" dirty="0">
                  <a:solidFill>
                    <a:srgbClr val="000000"/>
                  </a:solidFill>
                  <a:latin typeface="DM Sans"/>
                  <a:ea typeface="DM Sans"/>
                  <a:cs typeface="DM Sans"/>
                  <a:sym typeface="DM Sans"/>
                </a:rPr>
                <a:t> </a:t>
              </a:r>
            </a:p>
            <a:p>
              <a:pPr algn="l">
                <a:lnSpc>
                  <a:spcPts val="3120"/>
                </a:lnSpc>
              </a:pPr>
              <a:r>
                <a:rPr lang="en-US" sz="2600" dirty="0">
                  <a:solidFill>
                    <a:srgbClr val="000000"/>
                  </a:solidFill>
                  <a:latin typeface="DM Sans"/>
                  <a:ea typeface="DM Sans"/>
                  <a:cs typeface="DM Sans"/>
                  <a:sym typeface="DM Sans"/>
                </a:rPr>
                <a:t>3. How much time should you spend playing?</a:t>
              </a:r>
            </a:p>
            <a:p>
              <a:pPr algn="l">
                <a:lnSpc>
                  <a:spcPts val="3120"/>
                </a:lnSpc>
              </a:pPr>
              <a:r>
                <a:rPr lang="en-US" sz="2600" dirty="0">
                  <a:solidFill>
                    <a:srgbClr val="000000"/>
                  </a:solidFill>
                  <a:latin typeface="DM Sans"/>
                  <a:ea typeface="DM Sans"/>
                  <a:cs typeface="DM Sans"/>
                  <a:sym typeface="DM Sans"/>
                </a:rPr>
                <a:t> </a:t>
              </a:r>
            </a:p>
            <a:p>
              <a:pPr algn="l">
                <a:lnSpc>
                  <a:spcPts val="3120"/>
                </a:lnSpc>
              </a:pPr>
              <a:r>
                <a:rPr lang="en-US" sz="2600" dirty="0">
                  <a:solidFill>
                    <a:srgbClr val="000000"/>
                  </a:solidFill>
                  <a:latin typeface="DM Sans"/>
                  <a:ea typeface="DM Sans"/>
                  <a:cs typeface="DM Sans"/>
                  <a:sym typeface="DM Sans"/>
                </a:rPr>
                <a:t>4. Can you chat with the other kids you are playing?</a:t>
              </a:r>
            </a:p>
            <a:p>
              <a:pPr algn="l">
                <a:lnSpc>
                  <a:spcPts val="3120"/>
                </a:lnSpc>
              </a:pPr>
              <a:r>
                <a:rPr lang="en-US" sz="2600" dirty="0">
                  <a:solidFill>
                    <a:srgbClr val="000000"/>
                  </a:solidFill>
                  <a:latin typeface="DM Sans"/>
                  <a:ea typeface="DM Sans"/>
                  <a:cs typeface="DM Sans"/>
                  <a:sym typeface="DM Sans"/>
                </a:rPr>
                <a:t> </a:t>
              </a:r>
            </a:p>
            <a:p>
              <a:pPr algn="l">
                <a:lnSpc>
                  <a:spcPts val="3120"/>
                </a:lnSpc>
              </a:pPr>
              <a:r>
                <a:rPr lang="en-US" sz="2600" dirty="0">
                  <a:solidFill>
                    <a:srgbClr val="000000"/>
                  </a:solidFill>
                  <a:latin typeface="DM Sans"/>
                  <a:ea typeface="DM Sans"/>
                  <a:cs typeface="DM Sans"/>
                  <a:sym typeface="DM Sans"/>
                </a:rPr>
                <a:t>5. What sort of information is NOT okay to share when            gaming?</a:t>
              </a:r>
            </a:p>
            <a:p>
              <a:pPr algn="l">
                <a:lnSpc>
                  <a:spcPts val="3120"/>
                </a:lnSpc>
              </a:pPr>
              <a:r>
                <a:rPr lang="en-US" sz="2600" dirty="0">
                  <a:solidFill>
                    <a:srgbClr val="000000"/>
                  </a:solidFill>
                  <a:latin typeface="DM Sans"/>
                  <a:ea typeface="DM Sans"/>
                  <a:cs typeface="DM Sans"/>
                  <a:sym typeface="DM Sans"/>
                </a:rPr>
                <a:t> </a:t>
              </a:r>
            </a:p>
            <a:p>
              <a:pPr algn="l">
                <a:lnSpc>
                  <a:spcPts val="3120"/>
                </a:lnSpc>
              </a:pPr>
              <a:r>
                <a:rPr lang="en-US" sz="2600" dirty="0">
                  <a:solidFill>
                    <a:srgbClr val="000000"/>
                  </a:solidFill>
                  <a:latin typeface="DM Sans"/>
                  <a:ea typeface="DM Sans"/>
                  <a:cs typeface="DM Sans"/>
                  <a:sym typeface="DM Sans"/>
                </a:rPr>
                <a:t>6. What would you do if something inappropriate happens when you are playing a game online?</a:t>
              </a:r>
            </a:p>
          </p:txBody>
        </p:sp>
      </p:grpSp>
      <p:sp>
        <p:nvSpPr>
          <p:cNvPr id="18" name="Freeform 18"/>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3747207" y="9240462"/>
            <a:ext cx="10496188" cy="1046440"/>
            <a:chOff x="0" y="0"/>
            <a:chExt cx="13994918" cy="1395253"/>
          </a:xfrm>
        </p:grpSpPr>
        <p:sp>
          <p:nvSpPr>
            <p:cNvPr id="3" name="Freeform 3"/>
            <p:cNvSpPr/>
            <p:nvPr/>
          </p:nvSpPr>
          <p:spPr>
            <a:xfrm>
              <a:off x="0" y="0"/>
              <a:ext cx="13994918" cy="1395253"/>
            </a:xfrm>
            <a:custGeom>
              <a:avLst/>
              <a:gdLst/>
              <a:ahLst/>
              <a:cxnLst/>
              <a:rect l="l" t="t" r="r" b="b"/>
              <a:pathLst>
                <a:path w="13994918" h="1395253">
                  <a:moveTo>
                    <a:pt x="0" y="0"/>
                  </a:moveTo>
                  <a:lnTo>
                    <a:pt x="13994918" y="0"/>
                  </a:lnTo>
                  <a:lnTo>
                    <a:pt x="13994918" y="1395253"/>
                  </a:lnTo>
                  <a:lnTo>
                    <a:pt x="0" y="1395253"/>
                  </a:lnTo>
                  <a:close/>
                </a:path>
              </a:pathLst>
            </a:custGeom>
            <a:solidFill>
              <a:srgbClr val="000000">
                <a:alpha val="0"/>
              </a:srgbClr>
            </a:solidFill>
          </p:spPr>
          <p:txBody>
            <a:bodyPr/>
            <a:lstStyle/>
            <a:p>
              <a:endParaRPr lang="en-US"/>
            </a:p>
          </p:txBody>
        </p:sp>
        <p:sp>
          <p:nvSpPr>
            <p:cNvPr id="4" name="TextBox 4"/>
            <p:cNvSpPr txBox="1"/>
            <p:nvPr/>
          </p:nvSpPr>
          <p:spPr>
            <a:xfrm>
              <a:off x="0" y="0"/>
              <a:ext cx="13994918" cy="1395253"/>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b="1" u="sng">
                  <a:solidFill>
                    <a:srgbClr val="000000"/>
                  </a:solidFill>
                  <a:latin typeface="DM Sans Bold"/>
                  <a:ea typeface="DM Sans Bold"/>
                  <a:cs typeface="DM Sans Bold"/>
                  <a:sym typeface="DM Sans Bold"/>
                  <a:hlinkClick r:id="rId3" tooltip="https://vimeo.com/353996493"/>
                </a:rPr>
                <a:t>https://vimeo.com/353996493</a:t>
              </a:r>
            </a:p>
            <a:p>
              <a:pPr algn="l">
                <a:lnSpc>
                  <a:spcPts val="3359"/>
                </a:lnSpc>
              </a:pPr>
              <a:endParaRPr lang="en-US" sz="2799" b="1" u="sng">
                <a:solidFill>
                  <a:srgbClr val="000000"/>
                </a:solidFill>
                <a:latin typeface="DM Sans Bold"/>
                <a:ea typeface="DM Sans Bold"/>
                <a:cs typeface="DM Sans Bold"/>
                <a:sym typeface="DM Sans Bold"/>
                <a:hlinkClick r:id="rId3" tooltip="https://vimeo.com/353996493"/>
              </a:endParaRPr>
            </a:p>
          </p:txBody>
        </p:sp>
      </p:grpSp>
      <p:grpSp>
        <p:nvGrpSpPr>
          <p:cNvPr id="5" name="Group 5"/>
          <p:cNvGrpSpPr/>
          <p:nvPr/>
        </p:nvGrpSpPr>
        <p:grpSpPr>
          <a:xfrm>
            <a:off x="17113568" y="9499702"/>
            <a:ext cx="1097400" cy="787200"/>
            <a:chOff x="0" y="0"/>
            <a:chExt cx="1463200" cy="1049600"/>
          </a:xfrm>
        </p:grpSpPr>
        <p:sp>
          <p:nvSpPr>
            <p:cNvPr id="6" name="Freeform 6"/>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7" name="TextBox 7"/>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8</a:t>
              </a:r>
            </a:p>
          </p:txBody>
        </p:sp>
      </p:grpSp>
      <p:sp>
        <p:nvSpPr>
          <p:cNvPr id="8" name="Freeform 8">
            <a:hlinkClick r:id="rId3" tooltip="https://vimeo.com/353996493"/>
          </p:cNvPr>
          <p:cNvSpPr/>
          <p:nvPr/>
        </p:nvSpPr>
        <p:spPr>
          <a:xfrm>
            <a:off x="3838650" y="2888510"/>
            <a:ext cx="10610701" cy="5909453"/>
          </a:xfrm>
          <a:custGeom>
            <a:avLst/>
            <a:gdLst/>
            <a:ahLst/>
            <a:cxnLst/>
            <a:rect l="l" t="t" r="r" b="b"/>
            <a:pathLst>
              <a:path w="10610701" h="5909453">
                <a:moveTo>
                  <a:pt x="0" y="0"/>
                </a:moveTo>
                <a:lnTo>
                  <a:pt x="10610700" y="0"/>
                </a:lnTo>
                <a:lnTo>
                  <a:pt x="10610700" y="5909453"/>
                </a:lnTo>
                <a:lnTo>
                  <a:pt x="0" y="5909453"/>
                </a:lnTo>
                <a:lnTo>
                  <a:pt x="0" y="0"/>
                </a:lnTo>
                <a:close/>
              </a:path>
            </a:pathLst>
          </a:custGeom>
          <a:blipFill>
            <a:blip r:embed="rId4"/>
            <a:stretch>
              <a:fillRect l="-4754" r="-4754" b="-9607"/>
            </a:stretch>
          </a:blipFill>
        </p:spPr>
        <p:txBody>
          <a:bodyPr/>
          <a:lstStyle/>
          <a:p>
            <a:endParaRPr lang="en-US"/>
          </a:p>
        </p:txBody>
      </p:sp>
      <p:grpSp>
        <p:nvGrpSpPr>
          <p:cNvPr id="9" name="Group 9"/>
          <p:cNvGrpSpPr/>
          <p:nvPr/>
        </p:nvGrpSpPr>
        <p:grpSpPr>
          <a:xfrm>
            <a:off x="15992808" y="424119"/>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TextBox 12"/>
          <p:cNvSpPr txBox="1"/>
          <p:nvPr/>
        </p:nvSpPr>
        <p:spPr>
          <a:xfrm>
            <a:off x="4182393" y="1134094"/>
            <a:ext cx="13479875" cy="1311918"/>
          </a:xfrm>
          <a:prstGeom prst="rect">
            <a:avLst/>
          </a:prstGeom>
        </p:spPr>
        <p:txBody>
          <a:bodyPr lIns="0" tIns="0" rIns="0" bIns="0" rtlCol="0" anchor="t">
            <a:spAutoFit/>
          </a:bodyPr>
          <a:lstStyle/>
          <a:p>
            <a:pPr algn="r">
              <a:lnSpc>
                <a:spcPts val="4895"/>
              </a:lnSpc>
            </a:pPr>
            <a:r>
              <a:rPr lang="en-US" sz="5500">
                <a:solidFill>
                  <a:srgbClr val="F89A00"/>
                </a:solidFill>
                <a:latin typeface="Bobby Jones"/>
                <a:ea typeface="Bobby Jones"/>
                <a:cs typeface="Bobby Jones"/>
                <a:sym typeface="Bobby Jones"/>
              </a:rPr>
              <a:t>TALKING TO YOUR CHILD </a:t>
            </a:r>
          </a:p>
          <a:p>
            <a:pPr marL="0" lvl="0" indent="0" algn="r">
              <a:lnSpc>
                <a:spcPts val="4895"/>
              </a:lnSpc>
              <a:spcBef>
                <a:spcPct val="0"/>
              </a:spcBef>
            </a:pPr>
            <a:r>
              <a:rPr lang="en-US" sz="5500">
                <a:solidFill>
                  <a:srgbClr val="F89A00"/>
                </a:solidFill>
                <a:latin typeface="Bobby Jones"/>
                <a:ea typeface="Bobby Jones"/>
                <a:cs typeface="Bobby Jones"/>
                <a:sym typeface="Bobby Jones"/>
              </a:rPr>
              <a:t>ABOUT WHAT THEY DO ONLINE  </a:t>
            </a:r>
          </a:p>
        </p:txBody>
      </p:sp>
      <p:sp>
        <p:nvSpPr>
          <p:cNvPr id="13" name="Freeform 13"/>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426989">
            <a:off x="16129403" y="2610313"/>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730223" y="276425"/>
            <a:ext cx="6928672" cy="1201240"/>
            <a:chOff x="0" y="0"/>
            <a:chExt cx="9238229" cy="1601654"/>
          </a:xfrm>
        </p:grpSpPr>
        <p:sp>
          <p:nvSpPr>
            <p:cNvPr id="3" name="Freeform 3"/>
            <p:cNvSpPr/>
            <p:nvPr/>
          </p:nvSpPr>
          <p:spPr>
            <a:xfrm>
              <a:off x="0" y="0"/>
              <a:ext cx="9238230" cy="1601654"/>
            </a:xfrm>
            <a:custGeom>
              <a:avLst/>
              <a:gdLst/>
              <a:ahLst/>
              <a:cxnLst/>
              <a:rect l="l" t="t" r="r" b="b"/>
              <a:pathLst>
                <a:path w="9238230" h="1601654">
                  <a:moveTo>
                    <a:pt x="0" y="0"/>
                  </a:moveTo>
                  <a:lnTo>
                    <a:pt x="9238230" y="0"/>
                  </a:lnTo>
                  <a:lnTo>
                    <a:pt x="9238230" y="1601654"/>
                  </a:lnTo>
                  <a:lnTo>
                    <a:pt x="0" y="1601654"/>
                  </a:lnTo>
                  <a:close/>
                </a:path>
              </a:pathLst>
            </a:custGeom>
            <a:solidFill>
              <a:srgbClr val="000000">
                <a:alpha val="0"/>
              </a:srgbClr>
            </a:solidFill>
          </p:spPr>
          <p:txBody>
            <a:bodyPr/>
            <a:lstStyle/>
            <a:p>
              <a:endParaRPr lang="en-US"/>
            </a:p>
          </p:txBody>
        </p:sp>
        <p:sp>
          <p:nvSpPr>
            <p:cNvPr id="4" name="TextBox 4"/>
            <p:cNvSpPr txBox="1"/>
            <p:nvPr/>
          </p:nvSpPr>
          <p:spPr>
            <a:xfrm>
              <a:off x="0" y="-19050"/>
              <a:ext cx="92382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Agree Rules</a:t>
              </a:r>
            </a:p>
          </p:txBody>
        </p:sp>
      </p:grpSp>
      <p:sp>
        <p:nvSpPr>
          <p:cNvPr id="5" name="Freeform 5"/>
          <p:cNvSpPr/>
          <p:nvPr/>
        </p:nvSpPr>
        <p:spPr>
          <a:xfrm rot="-426989">
            <a:off x="16248662" y="1562952"/>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2497941" y="276425"/>
            <a:ext cx="793839" cy="1211072"/>
            <a:chOff x="0" y="0"/>
            <a:chExt cx="1049859" cy="1601654"/>
          </a:xfrm>
        </p:grpSpPr>
        <p:sp>
          <p:nvSpPr>
            <p:cNvPr id="7" name="Freeform 7"/>
            <p:cNvSpPr/>
            <p:nvPr/>
          </p:nvSpPr>
          <p:spPr>
            <a:xfrm>
              <a:off x="0" y="0"/>
              <a:ext cx="1049860" cy="1601654"/>
            </a:xfrm>
            <a:custGeom>
              <a:avLst/>
              <a:gdLst/>
              <a:ahLst/>
              <a:cxnLst/>
              <a:rect l="l" t="t" r="r" b="b"/>
              <a:pathLst>
                <a:path w="1049860" h="1601654">
                  <a:moveTo>
                    <a:pt x="0" y="0"/>
                  </a:moveTo>
                  <a:lnTo>
                    <a:pt x="1049860" y="0"/>
                  </a:lnTo>
                  <a:lnTo>
                    <a:pt x="1049860" y="1601654"/>
                  </a:lnTo>
                  <a:lnTo>
                    <a:pt x="0" y="1601654"/>
                  </a:lnTo>
                  <a:close/>
                </a:path>
              </a:pathLst>
            </a:custGeom>
            <a:solidFill>
              <a:srgbClr val="000000">
                <a:alpha val="0"/>
              </a:srgbClr>
            </a:solidFill>
          </p:spPr>
          <p:txBody>
            <a:bodyPr/>
            <a:lstStyle/>
            <a:p>
              <a:endParaRPr lang="en-US"/>
            </a:p>
          </p:txBody>
        </p:sp>
        <p:sp>
          <p:nvSpPr>
            <p:cNvPr id="8" name="TextBox 8"/>
            <p:cNvSpPr txBox="1"/>
            <p:nvPr/>
          </p:nvSpPr>
          <p:spPr>
            <a:xfrm>
              <a:off x="0" y="-19050"/>
              <a:ext cx="1049859" cy="1620704"/>
            </a:xfrm>
            <a:prstGeom prst="rect">
              <a:avLst/>
            </a:prstGeom>
          </p:spPr>
          <p:txBody>
            <a:bodyPr lIns="0" tIns="0" rIns="0" bIns="0" rtlCol="0" anchor="t"/>
            <a:lstStyle/>
            <a:p>
              <a:pPr algn="r">
                <a:lnSpc>
                  <a:spcPts val="7440"/>
                </a:lnSpc>
              </a:pPr>
              <a:r>
                <a:rPr lang="en-US" sz="6200">
                  <a:solidFill>
                    <a:srgbClr val="000000"/>
                  </a:solidFill>
                  <a:latin typeface="Bobby Jones"/>
                  <a:ea typeface="Bobby Jones"/>
                  <a:cs typeface="Bobby Jones"/>
                  <a:sym typeface="Bobby Jones"/>
                </a:rPr>
                <a:t>3.</a:t>
              </a:r>
            </a:p>
          </p:txBody>
        </p:sp>
      </p:grpSp>
      <p:grpSp>
        <p:nvGrpSpPr>
          <p:cNvPr id="9" name="Group 9"/>
          <p:cNvGrpSpPr/>
          <p:nvPr/>
        </p:nvGrpSpPr>
        <p:grpSpPr>
          <a:xfrm>
            <a:off x="8643716" y="5539250"/>
            <a:ext cx="9296128" cy="1005030"/>
            <a:chOff x="0" y="0"/>
            <a:chExt cx="12394837" cy="1340040"/>
          </a:xfrm>
        </p:grpSpPr>
        <p:grpSp>
          <p:nvGrpSpPr>
            <p:cNvPr id="10" name="Group 10"/>
            <p:cNvGrpSpPr/>
            <p:nvPr/>
          </p:nvGrpSpPr>
          <p:grpSpPr>
            <a:xfrm>
              <a:off x="1828989" y="97758"/>
              <a:ext cx="10565848" cy="1144524"/>
              <a:chOff x="0" y="0"/>
              <a:chExt cx="10565848" cy="1144524"/>
            </a:xfrm>
          </p:grpSpPr>
          <p:sp>
            <p:nvSpPr>
              <p:cNvPr id="11" name="Freeform 11"/>
              <p:cNvSpPr/>
              <p:nvPr/>
            </p:nvSpPr>
            <p:spPr>
              <a:xfrm>
                <a:off x="0" y="0"/>
                <a:ext cx="10565848" cy="1144524"/>
              </a:xfrm>
              <a:custGeom>
                <a:avLst/>
                <a:gdLst/>
                <a:ahLst/>
                <a:cxnLst/>
                <a:rect l="l" t="t" r="r" b="b"/>
                <a:pathLst>
                  <a:path w="10565848" h="1144524">
                    <a:moveTo>
                      <a:pt x="0" y="0"/>
                    </a:moveTo>
                    <a:lnTo>
                      <a:pt x="10565848" y="0"/>
                    </a:lnTo>
                    <a:lnTo>
                      <a:pt x="10565848" y="1144524"/>
                    </a:lnTo>
                    <a:lnTo>
                      <a:pt x="0" y="1144524"/>
                    </a:lnTo>
                    <a:close/>
                  </a:path>
                </a:pathLst>
              </a:custGeom>
              <a:solidFill>
                <a:srgbClr val="000000">
                  <a:alpha val="0"/>
                </a:srgbClr>
              </a:solidFill>
            </p:spPr>
            <p:txBody>
              <a:bodyPr/>
              <a:lstStyle/>
              <a:p>
                <a:endParaRPr lang="en-US"/>
              </a:p>
            </p:txBody>
          </p:sp>
          <p:sp>
            <p:nvSpPr>
              <p:cNvPr id="12" name="TextBox 12"/>
              <p:cNvSpPr txBox="1"/>
              <p:nvPr/>
            </p:nvSpPr>
            <p:spPr>
              <a:xfrm>
                <a:off x="0" y="-9525"/>
                <a:ext cx="10565848"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Set clear boundaries</a:t>
                </a:r>
              </a:p>
            </p:txBody>
          </p:sp>
        </p:grpSp>
        <p:grpSp>
          <p:nvGrpSpPr>
            <p:cNvPr id="13" name="Group 13"/>
            <p:cNvGrpSpPr/>
            <p:nvPr/>
          </p:nvGrpSpPr>
          <p:grpSpPr>
            <a:xfrm>
              <a:off x="0" y="0"/>
              <a:ext cx="1340040" cy="1340040"/>
              <a:chOff x="0" y="0"/>
              <a:chExt cx="1340040" cy="1340040"/>
            </a:xfrm>
          </p:grpSpPr>
          <p:sp>
            <p:nvSpPr>
              <p:cNvPr id="14" name="Freeform 14"/>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15" name="Group 15"/>
          <p:cNvGrpSpPr/>
          <p:nvPr/>
        </p:nvGrpSpPr>
        <p:grpSpPr>
          <a:xfrm>
            <a:off x="8600153" y="3352363"/>
            <a:ext cx="10016640" cy="1005030"/>
            <a:chOff x="0" y="0"/>
            <a:chExt cx="13355520" cy="1340040"/>
          </a:xfrm>
        </p:grpSpPr>
        <p:grpSp>
          <p:nvGrpSpPr>
            <p:cNvPr id="16" name="Group 16"/>
            <p:cNvGrpSpPr/>
            <p:nvPr/>
          </p:nvGrpSpPr>
          <p:grpSpPr>
            <a:xfrm>
              <a:off x="1824469" y="97758"/>
              <a:ext cx="11531051" cy="1144524"/>
              <a:chOff x="0" y="0"/>
              <a:chExt cx="11531051" cy="1144524"/>
            </a:xfrm>
          </p:grpSpPr>
          <p:sp>
            <p:nvSpPr>
              <p:cNvPr id="17" name="Freeform 17"/>
              <p:cNvSpPr/>
              <p:nvPr/>
            </p:nvSpPr>
            <p:spPr>
              <a:xfrm>
                <a:off x="0" y="0"/>
                <a:ext cx="11531050" cy="1144524"/>
              </a:xfrm>
              <a:custGeom>
                <a:avLst/>
                <a:gdLst/>
                <a:ahLst/>
                <a:cxnLst/>
                <a:rect l="l" t="t" r="r" b="b"/>
                <a:pathLst>
                  <a:path w="11531050" h="1144524">
                    <a:moveTo>
                      <a:pt x="0" y="0"/>
                    </a:moveTo>
                    <a:lnTo>
                      <a:pt x="11531050" y="0"/>
                    </a:lnTo>
                    <a:lnTo>
                      <a:pt x="11531050" y="1144524"/>
                    </a:lnTo>
                    <a:lnTo>
                      <a:pt x="0" y="1144524"/>
                    </a:lnTo>
                    <a:close/>
                  </a:path>
                </a:pathLst>
              </a:custGeom>
              <a:solidFill>
                <a:srgbClr val="000000">
                  <a:alpha val="0"/>
                </a:srgbClr>
              </a:solidFill>
            </p:spPr>
            <p:txBody>
              <a:bodyPr/>
              <a:lstStyle/>
              <a:p>
                <a:endParaRPr lang="en-US"/>
              </a:p>
            </p:txBody>
          </p:sp>
          <p:sp>
            <p:nvSpPr>
              <p:cNvPr id="18" name="TextBox 18"/>
              <p:cNvSpPr txBox="1"/>
              <p:nvPr/>
            </p:nvSpPr>
            <p:spPr>
              <a:xfrm>
                <a:off x="0" y="-9525"/>
                <a:ext cx="11531051" cy="1154049"/>
              </a:xfrm>
              <a:prstGeom prst="rect">
                <a:avLst/>
              </a:prstGeom>
            </p:spPr>
            <p:txBody>
              <a:bodyPr lIns="0" tIns="0" rIns="0" bIns="0" rtlCol="0" anchor="t"/>
              <a:lstStyle/>
              <a:p>
                <a:pPr algn="l">
                  <a:lnSpc>
                    <a:spcPts val="5400"/>
                  </a:lnSpc>
                </a:pPr>
                <a:r>
                  <a:rPr lang="en-US" sz="4500" dirty="0">
                    <a:solidFill>
                      <a:srgbClr val="000000"/>
                    </a:solidFill>
                    <a:latin typeface="DM Sans"/>
                    <a:ea typeface="DM Sans"/>
                    <a:cs typeface="DM Sans"/>
                    <a:sym typeface="DM Sans"/>
                  </a:rPr>
                  <a:t>Have a two-way conversation</a:t>
                </a:r>
              </a:p>
            </p:txBody>
          </p:sp>
        </p:grpSp>
        <p:grpSp>
          <p:nvGrpSpPr>
            <p:cNvPr id="19" name="Group 19"/>
            <p:cNvGrpSpPr/>
            <p:nvPr/>
          </p:nvGrpSpPr>
          <p:grpSpPr>
            <a:xfrm>
              <a:off x="0" y="0"/>
              <a:ext cx="1340040" cy="1340040"/>
              <a:chOff x="0" y="0"/>
              <a:chExt cx="1340040" cy="1340040"/>
            </a:xfrm>
          </p:grpSpPr>
          <p:sp>
            <p:nvSpPr>
              <p:cNvPr id="20" name="Freeform 20"/>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grpSp>
        <p:nvGrpSpPr>
          <p:cNvPr id="21" name="Group 21"/>
          <p:cNvGrpSpPr/>
          <p:nvPr/>
        </p:nvGrpSpPr>
        <p:grpSpPr>
          <a:xfrm>
            <a:off x="8643716" y="7726137"/>
            <a:ext cx="6654160" cy="1005030"/>
            <a:chOff x="0" y="0"/>
            <a:chExt cx="8872213" cy="1340040"/>
          </a:xfrm>
        </p:grpSpPr>
        <p:grpSp>
          <p:nvGrpSpPr>
            <p:cNvPr id="22" name="Group 22"/>
            <p:cNvGrpSpPr/>
            <p:nvPr/>
          </p:nvGrpSpPr>
          <p:grpSpPr>
            <a:xfrm>
              <a:off x="1824469" y="97758"/>
              <a:ext cx="7047744" cy="1144524"/>
              <a:chOff x="0" y="0"/>
              <a:chExt cx="7047744" cy="1144524"/>
            </a:xfrm>
          </p:grpSpPr>
          <p:sp>
            <p:nvSpPr>
              <p:cNvPr id="23" name="Freeform 23"/>
              <p:cNvSpPr/>
              <p:nvPr/>
            </p:nvSpPr>
            <p:spPr>
              <a:xfrm>
                <a:off x="0" y="0"/>
                <a:ext cx="7047744" cy="1144524"/>
              </a:xfrm>
              <a:custGeom>
                <a:avLst/>
                <a:gdLst/>
                <a:ahLst/>
                <a:cxnLst/>
                <a:rect l="l" t="t" r="r" b="b"/>
                <a:pathLst>
                  <a:path w="7047744" h="1144524">
                    <a:moveTo>
                      <a:pt x="0" y="0"/>
                    </a:moveTo>
                    <a:lnTo>
                      <a:pt x="7047744" y="0"/>
                    </a:lnTo>
                    <a:lnTo>
                      <a:pt x="7047744" y="1144524"/>
                    </a:lnTo>
                    <a:lnTo>
                      <a:pt x="0" y="1144524"/>
                    </a:lnTo>
                    <a:close/>
                  </a:path>
                </a:pathLst>
              </a:custGeom>
              <a:solidFill>
                <a:srgbClr val="000000">
                  <a:alpha val="0"/>
                </a:srgbClr>
              </a:solidFill>
            </p:spPr>
            <p:txBody>
              <a:bodyPr/>
              <a:lstStyle/>
              <a:p>
                <a:endParaRPr lang="en-US"/>
              </a:p>
            </p:txBody>
          </p:sp>
          <p:sp>
            <p:nvSpPr>
              <p:cNvPr id="24" name="TextBox 24"/>
              <p:cNvSpPr txBox="1"/>
              <p:nvPr/>
            </p:nvSpPr>
            <p:spPr>
              <a:xfrm>
                <a:off x="0" y="-9525"/>
                <a:ext cx="7047744"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Follow the rules!</a:t>
                </a:r>
              </a:p>
            </p:txBody>
          </p:sp>
        </p:grpSp>
        <p:grpSp>
          <p:nvGrpSpPr>
            <p:cNvPr id="25" name="Group 25"/>
            <p:cNvGrpSpPr/>
            <p:nvPr/>
          </p:nvGrpSpPr>
          <p:grpSpPr>
            <a:xfrm>
              <a:off x="0" y="0"/>
              <a:ext cx="1340040" cy="1340040"/>
              <a:chOff x="0" y="0"/>
              <a:chExt cx="1340040" cy="1340040"/>
            </a:xfrm>
          </p:grpSpPr>
          <p:sp>
            <p:nvSpPr>
              <p:cNvPr id="26" name="Freeform 26"/>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sp>
        <p:nvSpPr>
          <p:cNvPr id="27" name="Freeform 27"/>
          <p:cNvSpPr/>
          <p:nvPr/>
        </p:nvSpPr>
        <p:spPr>
          <a:xfrm>
            <a:off x="1013951" y="1487496"/>
            <a:ext cx="6047014" cy="8594741"/>
          </a:xfrm>
          <a:custGeom>
            <a:avLst/>
            <a:gdLst/>
            <a:ahLst/>
            <a:cxnLst/>
            <a:rect l="l" t="t" r="r" b="b"/>
            <a:pathLst>
              <a:path w="6047014" h="8594741">
                <a:moveTo>
                  <a:pt x="0" y="0"/>
                </a:moveTo>
                <a:lnTo>
                  <a:pt x="6047013" y="0"/>
                </a:lnTo>
                <a:lnTo>
                  <a:pt x="6047013" y="8594741"/>
                </a:lnTo>
                <a:lnTo>
                  <a:pt x="0" y="8594741"/>
                </a:lnTo>
                <a:lnTo>
                  <a:pt x="0" y="0"/>
                </a:lnTo>
                <a:close/>
              </a:path>
            </a:pathLst>
          </a:custGeom>
          <a:blipFill>
            <a:blip r:embed="rId5"/>
            <a:stretch>
              <a:fillRect/>
            </a:stretch>
          </a:blipFill>
        </p:spPr>
        <p:txBody>
          <a:bodyPr/>
          <a:lstStyle/>
          <a:p>
            <a:endParaRPr lang="en-US"/>
          </a:p>
        </p:txBody>
      </p:sp>
      <p:sp>
        <p:nvSpPr>
          <p:cNvPr id="28" name="Freeform 28"/>
          <p:cNvSpPr/>
          <p:nvPr/>
        </p:nvSpPr>
        <p:spPr>
          <a:xfrm rot="-2700000">
            <a:off x="-1351076" y="-507294"/>
            <a:ext cx="3880774" cy="3989581"/>
          </a:xfrm>
          <a:custGeom>
            <a:avLst/>
            <a:gdLst/>
            <a:ahLst/>
            <a:cxnLst/>
            <a:rect l="l" t="t" r="r" b="b"/>
            <a:pathLst>
              <a:path w="3880774" h="3989581">
                <a:moveTo>
                  <a:pt x="0" y="0"/>
                </a:moveTo>
                <a:lnTo>
                  <a:pt x="3880774" y="0"/>
                </a:lnTo>
                <a:lnTo>
                  <a:pt x="3880774" y="3989581"/>
                </a:lnTo>
                <a:lnTo>
                  <a:pt x="0" y="39895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3044130" y="286256"/>
            <a:ext cx="4895714" cy="1201240"/>
            <a:chOff x="0" y="0"/>
            <a:chExt cx="6527619" cy="1601654"/>
          </a:xfrm>
        </p:grpSpPr>
        <p:sp>
          <p:nvSpPr>
            <p:cNvPr id="3" name="Freeform 3"/>
            <p:cNvSpPr/>
            <p:nvPr/>
          </p:nvSpPr>
          <p:spPr>
            <a:xfrm>
              <a:off x="0" y="0"/>
              <a:ext cx="6527619" cy="1601654"/>
            </a:xfrm>
            <a:custGeom>
              <a:avLst/>
              <a:gdLst/>
              <a:ahLst/>
              <a:cxnLst/>
              <a:rect l="l" t="t" r="r" b="b"/>
              <a:pathLst>
                <a:path w="6527619" h="1601654">
                  <a:moveTo>
                    <a:pt x="0" y="0"/>
                  </a:moveTo>
                  <a:lnTo>
                    <a:pt x="6527619" y="0"/>
                  </a:lnTo>
                  <a:lnTo>
                    <a:pt x="6527619" y="1601654"/>
                  </a:lnTo>
                  <a:lnTo>
                    <a:pt x="0" y="1601654"/>
                  </a:lnTo>
                  <a:close/>
                </a:path>
              </a:pathLst>
            </a:custGeom>
            <a:solidFill>
              <a:srgbClr val="000000">
                <a:alpha val="0"/>
              </a:srgbClr>
            </a:solidFill>
          </p:spPr>
          <p:txBody>
            <a:bodyPr/>
            <a:lstStyle/>
            <a:p>
              <a:endParaRPr lang="en-US"/>
            </a:p>
          </p:txBody>
        </p:sp>
        <p:sp>
          <p:nvSpPr>
            <p:cNvPr id="4" name="TextBox 4"/>
            <p:cNvSpPr txBox="1"/>
            <p:nvPr/>
          </p:nvSpPr>
          <p:spPr>
            <a:xfrm>
              <a:off x="0" y="-19050"/>
              <a:ext cx="652761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Online Games:</a:t>
              </a:r>
            </a:p>
          </p:txBody>
        </p:sp>
      </p:grpSp>
      <p:sp>
        <p:nvSpPr>
          <p:cNvPr id="5" name="Freeform 5"/>
          <p:cNvSpPr/>
          <p:nvPr/>
        </p:nvSpPr>
        <p:spPr>
          <a:xfrm rot="-426989">
            <a:off x="16529611" y="2073812"/>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1285684" y="3200987"/>
            <a:ext cx="6615944" cy="6833242"/>
            <a:chOff x="0" y="0"/>
            <a:chExt cx="6148070" cy="6350000"/>
          </a:xfrm>
        </p:grpSpPr>
        <p:sp>
          <p:nvSpPr>
            <p:cNvPr id="7" name="Freeform 7" descr="https://apollo2.dl.playstation.net/cdn/EP4433/NPEB01899_00/FREE_CONTENTmdfqwosijtoBs1YWk4qK/720_PowerRangers_Shot1_Megazord.jpg"/>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l="-24169" r="-24349"/>
              </a:stretch>
            </a:blipFill>
          </p:spPr>
          <p:txBody>
            <a:bodyPr/>
            <a:lstStyle/>
            <a:p>
              <a:endParaRPr lang="en-US"/>
            </a:p>
          </p:txBody>
        </p:sp>
      </p:grpSp>
      <p:grpSp>
        <p:nvGrpSpPr>
          <p:cNvPr id="8" name="Group 8"/>
          <p:cNvGrpSpPr/>
          <p:nvPr/>
        </p:nvGrpSpPr>
        <p:grpSpPr>
          <a:xfrm>
            <a:off x="11247468" y="1028700"/>
            <a:ext cx="6654160" cy="1201240"/>
            <a:chOff x="0" y="0"/>
            <a:chExt cx="8872213" cy="1601654"/>
          </a:xfrm>
        </p:grpSpPr>
        <p:sp>
          <p:nvSpPr>
            <p:cNvPr id="9" name="Freeform 9"/>
            <p:cNvSpPr/>
            <p:nvPr/>
          </p:nvSpPr>
          <p:spPr>
            <a:xfrm>
              <a:off x="0" y="0"/>
              <a:ext cx="8872214" cy="1601654"/>
            </a:xfrm>
            <a:custGeom>
              <a:avLst/>
              <a:gdLst/>
              <a:ahLst/>
              <a:cxnLst/>
              <a:rect l="l" t="t" r="r" b="b"/>
              <a:pathLst>
                <a:path w="8872214" h="1601654">
                  <a:moveTo>
                    <a:pt x="0" y="0"/>
                  </a:moveTo>
                  <a:lnTo>
                    <a:pt x="8872214" y="0"/>
                  </a:lnTo>
                  <a:lnTo>
                    <a:pt x="8872214" y="1601654"/>
                  </a:lnTo>
                  <a:lnTo>
                    <a:pt x="0" y="1601654"/>
                  </a:lnTo>
                  <a:close/>
                </a:path>
              </a:pathLst>
            </a:custGeom>
            <a:solidFill>
              <a:srgbClr val="000000">
                <a:alpha val="0"/>
              </a:srgbClr>
            </a:solidFill>
          </p:spPr>
          <p:txBody>
            <a:bodyPr/>
            <a:lstStyle/>
            <a:p>
              <a:endParaRPr lang="en-US"/>
            </a:p>
          </p:txBody>
        </p:sp>
        <p:sp>
          <p:nvSpPr>
            <p:cNvPr id="10" name="TextBox 10"/>
            <p:cNvSpPr txBox="1"/>
            <p:nvPr/>
          </p:nvSpPr>
          <p:spPr>
            <a:xfrm>
              <a:off x="0" y="-19050"/>
              <a:ext cx="8872213" cy="1620704"/>
            </a:xfrm>
            <a:prstGeom prst="rect">
              <a:avLst/>
            </a:prstGeom>
          </p:spPr>
          <p:txBody>
            <a:bodyPr lIns="0" tIns="0" rIns="0" bIns="0" rtlCol="0" anchor="t"/>
            <a:lstStyle/>
            <a:p>
              <a:pPr algn="r">
                <a:lnSpc>
                  <a:spcPts val="7439"/>
                </a:lnSpc>
              </a:pPr>
              <a:r>
                <a:rPr lang="en-US" sz="6199">
                  <a:solidFill>
                    <a:srgbClr val="EEA116"/>
                  </a:solidFill>
                  <a:latin typeface="Bobby Jones"/>
                  <a:ea typeface="Bobby Jones"/>
                  <a:cs typeface="Bobby Jones"/>
                  <a:sym typeface="Bobby Jones"/>
                </a:rPr>
                <a:t>things to consider</a:t>
              </a:r>
            </a:p>
          </p:txBody>
        </p:sp>
      </p:grpSp>
      <p:grpSp>
        <p:nvGrpSpPr>
          <p:cNvPr id="11" name="Group 11"/>
          <p:cNvGrpSpPr/>
          <p:nvPr/>
        </p:nvGrpSpPr>
        <p:grpSpPr>
          <a:xfrm>
            <a:off x="1028700" y="2542712"/>
            <a:ext cx="10061256" cy="6715588"/>
            <a:chOff x="0" y="0"/>
            <a:chExt cx="13415008" cy="8954117"/>
          </a:xfrm>
        </p:grpSpPr>
        <p:grpSp>
          <p:nvGrpSpPr>
            <p:cNvPr id="12" name="Group 12"/>
            <p:cNvGrpSpPr/>
            <p:nvPr/>
          </p:nvGrpSpPr>
          <p:grpSpPr>
            <a:xfrm>
              <a:off x="1883957" y="2565773"/>
              <a:ext cx="10565848" cy="1144524"/>
              <a:chOff x="0" y="0"/>
              <a:chExt cx="10565848" cy="1144524"/>
            </a:xfrm>
          </p:grpSpPr>
          <p:sp>
            <p:nvSpPr>
              <p:cNvPr id="13" name="Freeform 13"/>
              <p:cNvSpPr/>
              <p:nvPr/>
            </p:nvSpPr>
            <p:spPr>
              <a:xfrm>
                <a:off x="0" y="0"/>
                <a:ext cx="10565848" cy="1144524"/>
              </a:xfrm>
              <a:custGeom>
                <a:avLst/>
                <a:gdLst/>
                <a:ahLst/>
                <a:cxnLst/>
                <a:rect l="l" t="t" r="r" b="b"/>
                <a:pathLst>
                  <a:path w="10565848" h="1144524">
                    <a:moveTo>
                      <a:pt x="0" y="0"/>
                    </a:moveTo>
                    <a:lnTo>
                      <a:pt x="10565848" y="0"/>
                    </a:lnTo>
                    <a:lnTo>
                      <a:pt x="10565848" y="1144524"/>
                    </a:lnTo>
                    <a:lnTo>
                      <a:pt x="0" y="1144524"/>
                    </a:lnTo>
                    <a:close/>
                  </a:path>
                </a:pathLst>
              </a:custGeom>
              <a:solidFill>
                <a:srgbClr val="000000">
                  <a:alpha val="0"/>
                </a:srgbClr>
              </a:solidFill>
            </p:spPr>
            <p:txBody>
              <a:bodyPr/>
              <a:lstStyle/>
              <a:p>
                <a:endParaRPr lang="en-US"/>
              </a:p>
            </p:txBody>
          </p:sp>
          <p:sp>
            <p:nvSpPr>
              <p:cNvPr id="14" name="TextBox 14"/>
              <p:cNvSpPr txBox="1"/>
              <p:nvPr/>
            </p:nvSpPr>
            <p:spPr>
              <a:xfrm>
                <a:off x="0" y="-9525"/>
                <a:ext cx="10565848"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Use parental controls</a:t>
                </a:r>
              </a:p>
            </p:txBody>
          </p:sp>
        </p:grpSp>
        <p:sp>
          <p:nvSpPr>
            <p:cNvPr id="15" name="Freeform 15"/>
            <p:cNvSpPr/>
            <p:nvPr/>
          </p:nvSpPr>
          <p:spPr>
            <a:xfrm>
              <a:off x="192558" y="2427215"/>
              <a:ext cx="1119217" cy="1421639"/>
            </a:xfrm>
            <a:custGeom>
              <a:avLst/>
              <a:gdLst/>
              <a:ahLst/>
              <a:cxnLst/>
              <a:rect l="l" t="t" r="r" b="b"/>
              <a:pathLst>
                <a:path w="1119217" h="1421639">
                  <a:moveTo>
                    <a:pt x="0" y="0"/>
                  </a:moveTo>
                  <a:lnTo>
                    <a:pt x="1119218" y="0"/>
                  </a:lnTo>
                  <a:lnTo>
                    <a:pt x="1119218" y="1421639"/>
                  </a:lnTo>
                  <a:lnTo>
                    <a:pt x="0" y="14216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6" name="Group 16"/>
            <p:cNvGrpSpPr/>
            <p:nvPr/>
          </p:nvGrpSpPr>
          <p:grpSpPr>
            <a:xfrm>
              <a:off x="1883957" y="0"/>
              <a:ext cx="11531051" cy="1144524"/>
              <a:chOff x="0" y="0"/>
              <a:chExt cx="11531051" cy="1144524"/>
            </a:xfrm>
          </p:grpSpPr>
          <p:sp>
            <p:nvSpPr>
              <p:cNvPr id="17" name="Freeform 17"/>
              <p:cNvSpPr/>
              <p:nvPr/>
            </p:nvSpPr>
            <p:spPr>
              <a:xfrm>
                <a:off x="0" y="0"/>
                <a:ext cx="11531050" cy="1144524"/>
              </a:xfrm>
              <a:custGeom>
                <a:avLst/>
                <a:gdLst/>
                <a:ahLst/>
                <a:cxnLst/>
                <a:rect l="l" t="t" r="r" b="b"/>
                <a:pathLst>
                  <a:path w="11531050" h="1144524">
                    <a:moveTo>
                      <a:pt x="0" y="0"/>
                    </a:moveTo>
                    <a:lnTo>
                      <a:pt x="11531050" y="0"/>
                    </a:lnTo>
                    <a:lnTo>
                      <a:pt x="11531050" y="1144524"/>
                    </a:lnTo>
                    <a:lnTo>
                      <a:pt x="0" y="1144524"/>
                    </a:lnTo>
                    <a:close/>
                  </a:path>
                </a:pathLst>
              </a:custGeom>
              <a:solidFill>
                <a:srgbClr val="000000">
                  <a:alpha val="0"/>
                </a:srgbClr>
              </a:solidFill>
            </p:spPr>
            <p:txBody>
              <a:bodyPr/>
              <a:lstStyle/>
              <a:p>
                <a:endParaRPr lang="en-US"/>
              </a:p>
            </p:txBody>
          </p:sp>
          <p:sp>
            <p:nvSpPr>
              <p:cNvPr id="18" name="TextBox 18"/>
              <p:cNvSpPr txBox="1"/>
              <p:nvPr/>
            </p:nvSpPr>
            <p:spPr>
              <a:xfrm>
                <a:off x="0" y="-9525"/>
                <a:ext cx="11531051"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Check age rating</a:t>
                </a:r>
              </a:p>
            </p:txBody>
          </p:sp>
        </p:grpSp>
        <p:sp>
          <p:nvSpPr>
            <p:cNvPr id="19" name="Freeform 19"/>
            <p:cNvSpPr/>
            <p:nvPr/>
          </p:nvSpPr>
          <p:spPr>
            <a:xfrm>
              <a:off x="192558" y="12653"/>
              <a:ext cx="1119217" cy="1119217"/>
            </a:xfrm>
            <a:custGeom>
              <a:avLst/>
              <a:gdLst/>
              <a:ahLst/>
              <a:cxnLst/>
              <a:rect l="l" t="t" r="r" b="b"/>
              <a:pathLst>
                <a:path w="1119217" h="1119217">
                  <a:moveTo>
                    <a:pt x="0" y="0"/>
                  </a:moveTo>
                  <a:lnTo>
                    <a:pt x="1119218" y="0"/>
                  </a:lnTo>
                  <a:lnTo>
                    <a:pt x="1119218" y="1119218"/>
                  </a:lnTo>
                  <a:lnTo>
                    <a:pt x="0" y="1119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0" name="Group 20"/>
            <p:cNvGrpSpPr/>
            <p:nvPr/>
          </p:nvGrpSpPr>
          <p:grpSpPr>
            <a:xfrm>
              <a:off x="1883957" y="7809593"/>
              <a:ext cx="11284388" cy="1144524"/>
              <a:chOff x="0" y="0"/>
              <a:chExt cx="11284388" cy="1144524"/>
            </a:xfrm>
          </p:grpSpPr>
          <p:sp>
            <p:nvSpPr>
              <p:cNvPr id="21" name="Freeform 21"/>
              <p:cNvSpPr/>
              <p:nvPr/>
            </p:nvSpPr>
            <p:spPr>
              <a:xfrm>
                <a:off x="0" y="0"/>
                <a:ext cx="11284389" cy="1144524"/>
              </a:xfrm>
              <a:custGeom>
                <a:avLst/>
                <a:gdLst/>
                <a:ahLst/>
                <a:cxnLst/>
                <a:rect l="l" t="t" r="r" b="b"/>
                <a:pathLst>
                  <a:path w="11284389" h="1144524">
                    <a:moveTo>
                      <a:pt x="0" y="0"/>
                    </a:moveTo>
                    <a:lnTo>
                      <a:pt x="11284389" y="0"/>
                    </a:lnTo>
                    <a:lnTo>
                      <a:pt x="11284389" y="1144524"/>
                    </a:lnTo>
                    <a:lnTo>
                      <a:pt x="0" y="1144524"/>
                    </a:lnTo>
                    <a:close/>
                  </a:path>
                </a:pathLst>
              </a:custGeom>
              <a:solidFill>
                <a:srgbClr val="000000">
                  <a:alpha val="0"/>
                </a:srgbClr>
              </a:solidFill>
            </p:spPr>
            <p:txBody>
              <a:bodyPr/>
              <a:lstStyle/>
              <a:p>
                <a:endParaRPr lang="en-US"/>
              </a:p>
            </p:txBody>
          </p:sp>
          <p:sp>
            <p:nvSpPr>
              <p:cNvPr id="22" name="TextBox 22"/>
              <p:cNvSpPr txBox="1"/>
              <p:nvPr/>
            </p:nvSpPr>
            <p:spPr>
              <a:xfrm>
                <a:off x="0" y="-9525"/>
                <a:ext cx="11284388"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Know who they are playing with</a:t>
                </a:r>
              </a:p>
            </p:txBody>
          </p:sp>
        </p:grpSp>
        <p:sp>
          <p:nvSpPr>
            <p:cNvPr id="23" name="Freeform 23"/>
            <p:cNvSpPr/>
            <p:nvPr/>
          </p:nvSpPr>
          <p:spPr>
            <a:xfrm>
              <a:off x="0" y="7892263"/>
              <a:ext cx="1504334" cy="979185"/>
            </a:xfrm>
            <a:custGeom>
              <a:avLst/>
              <a:gdLst/>
              <a:ahLst/>
              <a:cxnLst/>
              <a:rect l="l" t="t" r="r" b="b"/>
              <a:pathLst>
                <a:path w="1504334" h="979185">
                  <a:moveTo>
                    <a:pt x="0" y="0"/>
                  </a:moveTo>
                  <a:lnTo>
                    <a:pt x="1504334" y="0"/>
                  </a:lnTo>
                  <a:lnTo>
                    <a:pt x="1504334" y="979184"/>
                  </a:lnTo>
                  <a:lnTo>
                    <a:pt x="0" y="9791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4" name="Group 24"/>
            <p:cNvGrpSpPr/>
            <p:nvPr/>
          </p:nvGrpSpPr>
          <p:grpSpPr>
            <a:xfrm>
              <a:off x="1883957" y="5256962"/>
              <a:ext cx="7047744" cy="1144524"/>
              <a:chOff x="0" y="0"/>
              <a:chExt cx="7047744" cy="1144524"/>
            </a:xfrm>
          </p:grpSpPr>
          <p:sp>
            <p:nvSpPr>
              <p:cNvPr id="25" name="Freeform 25"/>
              <p:cNvSpPr/>
              <p:nvPr/>
            </p:nvSpPr>
            <p:spPr>
              <a:xfrm>
                <a:off x="0" y="0"/>
                <a:ext cx="7047744" cy="1144524"/>
              </a:xfrm>
              <a:custGeom>
                <a:avLst/>
                <a:gdLst/>
                <a:ahLst/>
                <a:cxnLst/>
                <a:rect l="l" t="t" r="r" b="b"/>
                <a:pathLst>
                  <a:path w="7047744" h="1144524">
                    <a:moveTo>
                      <a:pt x="0" y="0"/>
                    </a:moveTo>
                    <a:lnTo>
                      <a:pt x="7047744" y="0"/>
                    </a:lnTo>
                    <a:lnTo>
                      <a:pt x="7047744" y="1144524"/>
                    </a:lnTo>
                    <a:lnTo>
                      <a:pt x="0" y="1144524"/>
                    </a:lnTo>
                    <a:close/>
                  </a:path>
                </a:pathLst>
              </a:custGeom>
              <a:solidFill>
                <a:srgbClr val="000000">
                  <a:alpha val="0"/>
                </a:srgbClr>
              </a:solidFill>
            </p:spPr>
            <p:txBody>
              <a:bodyPr/>
              <a:lstStyle/>
              <a:p>
                <a:endParaRPr lang="en-US"/>
              </a:p>
            </p:txBody>
          </p:sp>
          <p:sp>
            <p:nvSpPr>
              <p:cNvPr id="26" name="TextBox 26"/>
              <p:cNvSpPr txBox="1"/>
              <p:nvPr/>
            </p:nvSpPr>
            <p:spPr>
              <a:xfrm>
                <a:off x="0" y="-9525"/>
                <a:ext cx="7047744"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Agree limits</a:t>
                </a:r>
              </a:p>
            </p:txBody>
          </p:sp>
        </p:grpSp>
        <p:sp>
          <p:nvSpPr>
            <p:cNvPr id="27" name="Freeform 27"/>
            <p:cNvSpPr/>
            <p:nvPr/>
          </p:nvSpPr>
          <p:spPr>
            <a:xfrm>
              <a:off x="142016" y="5131545"/>
              <a:ext cx="1220303" cy="1395357"/>
            </a:xfrm>
            <a:custGeom>
              <a:avLst/>
              <a:gdLst/>
              <a:ahLst/>
              <a:cxnLst/>
              <a:rect l="l" t="t" r="r" b="b"/>
              <a:pathLst>
                <a:path w="1220303" h="1395357">
                  <a:moveTo>
                    <a:pt x="0" y="0"/>
                  </a:moveTo>
                  <a:lnTo>
                    <a:pt x="1220302" y="0"/>
                  </a:lnTo>
                  <a:lnTo>
                    <a:pt x="1220302" y="1395357"/>
                  </a:lnTo>
                  <a:lnTo>
                    <a:pt x="0" y="13953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8" name="Freeform 28"/>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572151" y="589747"/>
            <a:ext cx="3970594" cy="877907"/>
          </a:xfrm>
          <a:custGeom>
            <a:avLst/>
            <a:gdLst/>
            <a:ahLst/>
            <a:cxnLst/>
            <a:rect l="l" t="t" r="r" b="b"/>
            <a:pathLst>
              <a:path w="3970594" h="877907">
                <a:moveTo>
                  <a:pt x="0" y="0"/>
                </a:moveTo>
                <a:lnTo>
                  <a:pt x="3970593" y="0"/>
                </a:lnTo>
                <a:lnTo>
                  <a:pt x="3970593" y="877906"/>
                </a:lnTo>
                <a:lnTo>
                  <a:pt x="0" y="877906"/>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71598" y="1910322"/>
            <a:ext cx="4159025" cy="2328672"/>
            <a:chOff x="0" y="0"/>
            <a:chExt cx="3694239" cy="2068434"/>
          </a:xfrm>
        </p:grpSpPr>
        <p:sp>
          <p:nvSpPr>
            <p:cNvPr id="4" name="Freeform 4"/>
            <p:cNvSpPr/>
            <p:nvPr/>
          </p:nvSpPr>
          <p:spPr>
            <a:xfrm>
              <a:off x="0" y="0"/>
              <a:ext cx="3694239" cy="2068434"/>
            </a:xfrm>
            <a:custGeom>
              <a:avLst/>
              <a:gdLst/>
              <a:ahLst/>
              <a:cxnLst/>
              <a:rect l="l" t="t" r="r" b="b"/>
              <a:pathLst>
                <a:path w="3694239" h="2068434">
                  <a:moveTo>
                    <a:pt x="0" y="0"/>
                  </a:moveTo>
                  <a:lnTo>
                    <a:pt x="3694239" y="0"/>
                  </a:lnTo>
                  <a:lnTo>
                    <a:pt x="3694239" y="2068434"/>
                  </a:lnTo>
                  <a:lnTo>
                    <a:pt x="0" y="2068434"/>
                  </a:lnTo>
                  <a:close/>
                </a:path>
              </a:pathLst>
            </a:custGeom>
            <a:solidFill>
              <a:srgbClr val="00B0F0">
                <a:alpha val="0"/>
              </a:srgbClr>
            </a:solidFill>
          </p:spPr>
          <p:txBody>
            <a:bodyPr/>
            <a:lstStyle/>
            <a:p>
              <a:endParaRPr lang="en-US"/>
            </a:p>
          </p:txBody>
        </p:sp>
        <p:sp>
          <p:nvSpPr>
            <p:cNvPr id="5" name="TextBox 5"/>
            <p:cNvSpPr txBox="1"/>
            <p:nvPr/>
          </p:nvSpPr>
          <p:spPr>
            <a:xfrm>
              <a:off x="0" y="-38100"/>
              <a:ext cx="3694239" cy="2106534"/>
            </a:xfrm>
            <a:prstGeom prst="rect">
              <a:avLst/>
            </a:prstGeom>
          </p:spPr>
          <p:txBody>
            <a:bodyPr lIns="0" tIns="0" rIns="0" bIns="0" rtlCol="0" anchor="b"/>
            <a:lstStyle/>
            <a:p>
              <a:pPr algn="l">
                <a:lnSpc>
                  <a:spcPts val="14400"/>
                </a:lnSpc>
              </a:pPr>
              <a:r>
                <a:rPr lang="en-US" sz="12000">
                  <a:solidFill>
                    <a:srgbClr val="00B0F0"/>
                  </a:solidFill>
                  <a:latin typeface="Bobby Jones"/>
                  <a:ea typeface="Bobby Jones"/>
                  <a:cs typeface="Bobby Jones"/>
                  <a:sym typeface="Bobby Jones"/>
                </a:rPr>
                <a:t>Hello!</a:t>
              </a:r>
            </a:p>
          </p:txBody>
        </p:sp>
      </p:grpSp>
      <p:grpSp>
        <p:nvGrpSpPr>
          <p:cNvPr id="6" name="Group 6"/>
          <p:cNvGrpSpPr/>
          <p:nvPr/>
        </p:nvGrpSpPr>
        <p:grpSpPr>
          <a:xfrm>
            <a:off x="1371598" y="4438499"/>
            <a:ext cx="14925710" cy="5087112"/>
            <a:chOff x="0" y="0"/>
            <a:chExt cx="13257707" cy="4518608"/>
          </a:xfrm>
        </p:grpSpPr>
        <p:sp>
          <p:nvSpPr>
            <p:cNvPr id="7" name="Freeform 7"/>
            <p:cNvSpPr/>
            <p:nvPr/>
          </p:nvSpPr>
          <p:spPr>
            <a:xfrm>
              <a:off x="0" y="0"/>
              <a:ext cx="13257707" cy="4518608"/>
            </a:xfrm>
            <a:custGeom>
              <a:avLst/>
              <a:gdLst/>
              <a:ahLst/>
              <a:cxnLst/>
              <a:rect l="l" t="t" r="r" b="b"/>
              <a:pathLst>
                <a:path w="13257707" h="4518608">
                  <a:moveTo>
                    <a:pt x="0" y="0"/>
                  </a:moveTo>
                  <a:lnTo>
                    <a:pt x="13257707" y="0"/>
                  </a:lnTo>
                  <a:lnTo>
                    <a:pt x="13257707" y="4518608"/>
                  </a:lnTo>
                  <a:lnTo>
                    <a:pt x="0" y="4518608"/>
                  </a:lnTo>
                  <a:close/>
                </a:path>
              </a:pathLst>
            </a:custGeom>
            <a:solidFill>
              <a:srgbClr val="000000">
                <a:alpha val="0"/>
              </a:srgbClr>
            </a:solidFill>
          </p:spPr>
          <p:txBody>
            <a:bodyPr/>
            <a:lstStyle/>
            <a:p>
              <a:endParaRPr lang="en-US"/>
            </a:p>
          </p:txBody>
        </p:sp>
        <p:sp>
          <p:nvSpPr>
            <p:cNvPr id="8" name="TextBox 8"/>
            <p:cNvSpPr txBox="1"/>
            <p:nvPr/>
          </p:nvSpPr>
          <p:spPr>
            <a:xfrm>
              <a:off x="0" y="0"/>
              <a:ext cx="13257707" cy="4518608"/>
            </a:xfrm>
            <a:prstGeom prst="rect">
              <a:avLst/>
            </a:prstGeom>
          </p:spPr>
          <p:txBody>
            <a:bodyPr lIns="0" tIns="0" rIns="0" bIns="0" rtlCol="0" anchor="t"/>
            <a:lstStyle/>
            <a:p>
              <a:pPr algn="l">
                <a:lnSpc>
                  <a:spcPts val="4320"/>
                </a:lnSpc>
              </a:pPr>
              <a:r>
                <a:rPr lang="en-US" sz="3600" b="1">
                  <a:solidFill>
                    <a:srgbClr val="000000"/>
                  </a:solidFill>
                  <a:latin typeface="DM Sans Bold"/>
                  <a:ea typeface="DM Sans Bold"/>
                  <a:cs typeface="DM Sans Bold"/>
                  <a:sym typeface="DM Sans Bold"/>
                </a:rPr>
                <a:t>I am INSERT NAME</a:t>
              </a:r>
            </a:p>
            <a:p>
              <a:pPr algn="l">
                <a:lnSpc>
                  <a:spcPts val="3119"/>
                </a:lnSpc>
              </a:pPr>
              <a:endParaRPr lang="en-US" sz="3600" b="1">
                <a:solidFill>
                  <a:srgbClr val="000000"/>
                </a:solidFill>
                <a:latin typeface="DM Sans Bold"/>
                <a:ea typeface="DM Sans Bold"/>
                <a:cs typeface="DM Sans Bold"/>
                <a:sym typeface="DM Sans Bold"/>
              </a:endParaRPr>
            </a:p>
            <a:p>
              <a:pPr algn="l">
                <a:lnSpc>
                  <a:spcPts val="3119"/>
                </a:lnSpc>
              </a:pPr>
              <a:r>
                <a:rPr lang="en-US" sz="2599">
                  <a:solidFill>
                    <a:srgbClr val="000000"/>
                  </a:solidFill>
                  <a:latin typeface="DM Sans"/>
                  <a:ea typeface="DM Sans"/>
                  <a:cs typeface="DM Sans"/>
                  <a:sym typeface="DM Sans"/>
                </a:rPr>
                <a:t>Webwise is the online safety initiative of the Department of Education and co-funded by the European Commission.</a:t>
              </a:r>
            </a:p>
            <a:p>
              <a:pPr algn="l">
                <a:lnSpc>
                  <a:spcPts val="2879"/>
                </a:lnSpc>
              </a:pPr>
              <a:endParaRPr lang="en-US" sz="2599">
                <a:solidFill>
                  <a:srgbClr val="000000"/>
                </a:solidFill>
                <a:latin typeface="DM Sans"/>
                <a:ea typeface="DM Sans"/>
                <a:cs typeface="DM Sans"/>
                <a:sym typeface="DM Sans"/>
              </a:endParaRPr>
            </a:p>
            <a:p>
              <a:pPr algn="just">
                <a:lnSpc>
                  <a:spcPts val="2879"/>
                </a:lnSpc>
              </a:pPr>
              <a:r>
                <a:rPr lang="en-US" sz="2400" b="1">
                  <a:solidFill>
                    <a:srgbClr val="000000"/>
                  </a:solidFill>
                  <a:latin typeface="DM Sans Bold"/>
                  <a:ea typeface="DM Sans Bold"/>
                  <a:cs typeface="DM Sans Bold"/>
                  <a:sym typeface="DM Sans Bold"/>
                </a:rPr>
                <a:t>The overall objective of this workshop is to provide parents with information and skills to support their children's online activity.</a:t>
              </a:r>
            </a:p>
            <a:p>
              <a:pPr algn="just">
                <a:lnSpc>
                  <a:spcPts val="2879"/>
                </a:lnSpc>
              </a:pPr>
              <a:endParaRPr lang="en-US" sz="2400" b="1">
                <a:solidFill>
                  <a:srgbClr val="000000"/>
                </a:solidFill>
                <a:latin typeface="DM Sans Bold"/>
                <a:ea typeface="DM Sans Bold"/>
                <a:cs typeface="DM Sans Bold"/>
                <a:sym typeface="DM Sans Bold"/>
              </a:endParaRPr>
            </a:p>
            <a:p>
              <a:pPr marL="518160" lvl="1" indent="-259080" algn="just">
                <a:lnSpc>
                  <a:spcPts val="2879"/>
                </a:lnSpc>
                <a:buFont typeface="Arial"/>
                <a:buChar char="•"/>
              </a:pPr>
              <a:r>
                <a:rPr lang="en-US" sz="2400" b="1">
                  <a:solidFill>
                    <a:srgbClr val="000000"/>
                  </a:solidFill>
                  <a:latin typeface="DM Sans Bold"/>
                  <a:ea typeface="DM Sans Bold"/>
                  <a:cs typeface="DM Sans Bold"/>
                  <a:sym typeface="DM Sans Bold"/>
                </a:rPr>
                <a:t>We recognise every family and child is different</a:t>
              </a:r>
            </a:p>
            <a:p>
              <a:pPr marL="518160" lvl="1" indent="-259080" algn="just">
                <a:lnSpc>
                  <a:spcPts val="2879"/>
                </a:lnSpc>
                <a:buFont typeface="Arial"/>
                <a:buChar char="•"/>
              </a:pPr>
              <a:r>
                <a:rPr lang="en-US" sz="2400" b="1">
                  <a:solidFill>
                    <a:srgbClr val="000000"/>
                  </a:solidFill>
                  <a:latin typeface="DM Sans Bold"/>
                  <a:ea typeface="DM Sans Bold"/>
                  <a:cs typeface="DM Sans Bold"/>
                  <a:sym typeface="DM Sans Bold"/>
                </a:rPr>
                <a:t>You know your family best</a:t>
              </a:r>
            </a:p>
            <a:p>
              <a:pPr marL="518160" lvl="1" indent="-259080" algn="just">
                <a:lnSpc>
                  <a:spcPts val="2879"/>
                </a:lnSpc>
                <a:buFont typeface="Arial"/>
                <a:buChar char="•"/>
              </a:pPr>
              <a:r>
                <a:rPr lang="en-US" sz="2400" b="1">
                  <a:solidFill>
                    <a:srgbClr val="000000"/>
                  </a:solidFill>
                  <a:latin typeface="DM Sans Bold"/>
                  <a:ea typeface="DM Sans Bold"/>
                  <a:cs typeface="DM Sans Bold"/>
                  <a:sym typeface="DM Sans Bold"/>
                </a:rPr>
                <a:t>Today is about giving you information you need to make best decisions </a:t>
              </a:r>
            </a:p>
            <a:p>
              <a:pPr algn="just">
                <a:lnSpc>
                  <a:spcPts val="2879"/>
                </a:lnSpc>
              </a:pPr>
              <a:endParaRPr lang="en-US" sz="2400" b="1">
                <a:solidFill>
                  <a:srgbClr val="000000"/>
                </a:solidFill>
                <a:latin typeface="DM Sans Bold"/>
                <a:ea typeface="DM Sans Bold"/>
                <a:cs typeface="DM Sans Bold"/>
                <a:sym typeface="DM Sans Bold"/>
              </a:endParaRPr>
            </a:p>
            <a:p>
              <a:pPr algn="l">
                <a:lnSpc>
                  <a:spcPts val="2879"/>
                </a:lnSpc>
              </a:pPr>
              <a:endParaRPr lang="en-US" sz="2400" b="1">
                <a:solidFill>
                  <a:srgbClr val="000000"/>
                </a:solidFill>
                <a:latin typeface="DM Sans Bold"/>
                <a:ea typeface="DM Sans Bold"/>
                <a:cs typeface="DM Sans Bold"/>
                <a:sym typeface="DM Sans Bold"/>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3747207" y="9240462"/>
            <a:ext cx="10610701" cy="1046440"/>
            <a:chOff x="0" y="0"/>
            <a:chExt cx="14147601" cy="1395253"/>
          </a:xfrm>
        </p:grpSpPr>
        <p:sp>
          <p:nvSpPr>
            <p:cNvPr id="3" name="Freeform 3"/>
            <p:cNvSpPr/>
            <p:nvPr/>
          </p:nvSpPr>
          <p:spPr>
            <a:xfrm>
              <a:off x="0" y="0"/>
              <a:ext cx="14147602" cy="1395253"/>
            </a:xfrm>
            <a:custGeom>
              <a:avLst/>
              <a:gdLst/>
              <a:ahLst/>
              <a:cxnLst/>
              <a:rect l="l" t="t" r="r" b="b"/>
              <a:pathLst>
                <a:path w="14147602" h="1395253">
                  <a:moveTo>
                    <a:pt x="0" y="0"/>
                  </a:moveTo>
                  <a:lnTo>
                    <a:pt x="14147602" y="0"/>
                  </a:lnTo>
                  <a:lnTo>
                    <a:pt x="14147602" y="1395253"/>
                  </a:lnTo>
                  <a:lnTo>
                    <a:pt x="0" y="1395253"/>
                  </a:lnTo>
                  <a:close/>
                </a:path>
              </a:pathLst>
            </a:custGeom>
            <a:solidFill>
              <a:srgbClr val="000000">
                <a:alpha val="0"/>
              </a:srgbClr>
            </a:solidFill>
          </p:spPr>
          <p:txBody>
            <a:bodyPr/>
            <a:lstStyle/>
            <a:p>
              <a:endParaRPr lang="en-US"/>
            </a:p>
          </p:txBody>
        </p:sp>
        <p:sp>
          <p:nvSpPr>
            <p:cNvPr id="4" name="TextBox 4"/>
            <p:cNvSpPr txBox="1"/>
            <p:nvPr/>
          </p:nvSpPr>
          <p:spPr>
            <a:xfrm>
              <a:off x="0" y="0"/>
              <a:ext cx="14147601" cy="1395253"/>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b="1" u="sng">
                  <a:solidFill>
                    <a:srgbClr val="000000"/>
                  </a:solidFill>
                  <a:latin typeface="DM Sans Bold"/>
                  <a:ea typeface="DM Sans Bold"/>
                  <a:cs typeface="DM Sans Bold"/>
                  <a:sym typeface="DM Sans Bold"/>
                  <a:hlinkClick r:id="rId3" tooltip="https://vimeo.com/200804832"/>
                </a:rPr>
                <a:t>https://vimeo.com/200804832</a:t>
              </a:r>
              <a:r>
                <a:rPr lang="en-US" sz="2799" b="1">
                  <a:solidFill>
                    <a:srgbClr val="000000"/>
                  </a:solidFill>
                  <a:latin typeface="DM Sans Bold"/>
                  <a:ea typeface="DM Sans Bold"/>
                  <a:cs typeface="DM Sans Bold"/>
                  <a:sym typeface="DM Sans Bold"/>
                </a:rPr>
                <a:t> </a:t>
              </a:r>
            </a:p>
            <a:p>
              <a:pPr algn="l">
                <a:lnSpc>
                  <a:spcPts val="3359"/>
                </a:lnSpc>
              </a:pPr>
              <a:endParaRPr lang="en-US" sz="2799" b="1">
                <a:solidFill>
                  <a:srgbClr val="000000"/>
                </a:solidFill>
                <a:latin typeface="DM Sans Bold"/>
                <a:ea typeface="DM Sans Bold"/>
                <a:cs typeface="DM Sans Bold"/>
                <a:sym typeface="DM Sans Bold"/>
              </a:endParaRPr>
            </a:p>
          </p:txBody>
        </p:sp>
      </p:grpSp>
      <p:grpSp>
        <p:nvGrpSpPr>
          <p:cNvPr id="5" name="Group 5"/>
          <p:cNvGrpSpPr/>
          <p:nvPr/>
        </p:nvGrpSpPr>
        <p:grpSpPr>
          <a:xfrm>
            <a:off x="17113568" y="9499702"/>
            <a:ext cx="1097400" cy="787200"/>
            <a:chOff x="0" y="0"/>
            <a:chExt cx="1463200" cy="1049600"/>
          </a:xfrm>
        </p:grpSpPr>
        <p:sp>
          <p:nvSpPr>
            <p:cNvPr id="6" name="Freeform 6"/>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7" name="TextBox 7"/>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8</a:t>
              </a:r>
            </a:p>
          </p:txBody>
        </p:sp>
      </p:grpSp>
      <p:sp>
        <p:nvSpPr>
          <p:cNvPr id="8" name="Freeform 8">
            <a:hlinkClick r:id="rId3" tooltip="https://vimeo.com/200804832"/>
          </p:cNvPr>
          <p:cNvSpPr/>
          <p:nvPr/>
        </p:nvSpPr>
        <p:spPr>
          <a:xfrm>
            <a:off x="3747207" y="2810044"/>
            <a:ext cx="10610701" cy="6034909"/>
          </a:xfrm>
          <a:custGeom>
            <a:avLst/>
            <a:gdLst/>
            <a:ahLst/>
            <a:cxnLst/>
            <a:rect l="l" t="t" r="r" b="b"/>
            <a:pathLst>
              <a:path w="10610701" h="6034909">
                <a:moveTo>
                  <a:pt x="0" y="0"/>
                </a:moveTo>
                <a:lnTo>
                  <a:pt x="10610701" y="0"/>
                </a:lnTo>
                <a:lnTo>
                  <a:pt x="10610701" y="6034909"/>
                </a:lnTo>
                <a:lnTo>
                  <a:pt x="0" y="6034909"/>
                </a:lnTo>
                <a:lnTo>
                  <a:pt x="0" y="0"/>
                </a:lnTo>
                <a:close/>
              </a:path>
            </a:pathLst>
          </a:custGeom>
          <a:blipFill>
            <a:blip r:embed="rId4"/>
            <a:stretch>
              <a:fillRect r="-30158" b="-27723"/>
            </a:stretch>
          </a:blipFill>
        </p:spPr>
        <p:txBody>
          <a:bodyPr/>
          <a:lstStyle/>
          <a:p>
            <a:endParaRPr lang="en-US"/>
          </a:p>
        </p:txBody>
      </p:sp>
      <p:grpSp>
        <p:nvGrpSpPr>
          <p:cNvPr id="9" name="Group 9"/>
          <p:cNvGrpSpPr/>
          <p:nvPr/>
        </p:nvGrpSpPr>
        <p:grpSpPr>
          <a:xfrm>
            <a:off x="15992808" y="424119"/>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TextBox 12"/>
          <p:cNvSpPr txBox="1"/>
          <p:nvPr/>
        </p:nvSpPr>
        <p:spPr>
          <a:xfrm>
            <a:off x="4182393" y="1134094"/>
            <a:ext cx="13479875" cy="1311918"/>
          </a:xfrm>
          <a:prstGeom prst="rect">
            <a:avLst/>
          </a:prstGeom>
        </p:spPr>
        <p:txBody>
          <a:bodyPr lIns="0" tIns="0" rIns="0" bIns="0" rtlCol="0" anchor="t">
            <a:spAutoFit/>
          </a:bodyPr>
          <a:lstStyle/>
          <a:p>
            <a:pPr algn="r">
              <a:lnSpc>
                <a:spcPts val="4895"/>
              </a:lnSpc>
            </a:pPr>
            <a:r>
              <a:rPr lang="en-US" sz="5500">
                <a:solidFill>
                  <a:srgbClr val="F89A00"/>
                </a:solidFill>
                <a:latin typeface="Bobby Jones"/>
                <a:ea typeface="Bobby Jones"/>
                <a:cs typeface="Bobby Jones"/>
                <a:sym typeface="Bobby Jones"/>
              </a:rPr>
              <a:t>Agreeing rules around </a:t>
            </a:r>
          </a:p>
          <a:p>
            <a:pPr marL="0" lvl="0" indent="0" algn="r">
              <a:lnSpc>
                <a:spcPts val="4895"/>
              </a:lnSpc>
              <a:spcBef>
                <a:spcPct val="0"/>
              </a:spcBef>
            </a:pPr>
            <a:r>
              <a:rPr lang="en-US" sz="5500">
                <a:solidFill>
                  <a:srgbClr val="F89A00"/>
                </a:solidFill>
                <a:latin typeface="Bobby Jones"/>
                <a:ea typeface="Bobby Jones"/>
                <a:cs typeface="Bobby Jones"/>
                <a:sym typeface="Bobby Jones"/>
              </a:rPr>
              <a:t> technology use at home</a:t>
            </a:r>
          </a:p>
        </p:txBody>
      </p:sp>
      <p:sp>
        <p:nvSpPr>
          <p:cNvPr id="13" name="Freeform 13"/>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426989">
            <a:off x="16129403" y="2610313"/>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1011172" y="286256"/>
            <a:ext cx="6928672" cy="1201240"/>
            <a:chOff x="0" y="0"/>
            <a:chExt cx="9238229" cy="1601654"/>
          </a:xfrm>
        </p:grpSpPr>
        <p:sp>
          <p:nvSpPr>
            <p:cNvPr id="3" name="Freeform 3"/>
            <p:cNvSpPr/>
            <p:nvPr/>
          </p:nvSpPr>
          <p:spPr>
            <a:xfrm>
              <a:off x="0" y="0"/>
              <a:ext cx="9238230" cy="1601654"/>
            </a:xfrm>
            <a:custGeom>
              <a:avLst/>
              <a:gdLst/>
              <a:ahLst/>
              <a:cxnLst/>
              <a:rect l="l" t="t" r="r" b="b"/>
              <a:pathLst>
                <a:path w="9238230" h="1601654">
                  <a:moveTo>
                    <a:pt x="0" y="0"/>
                  </a:moveTo>
                  <a:lnTo>
                    <a:pt x="9238230" y="0"/>
                  </a:lnTo>
                  <a:lnTo>
                    <a:pt x="9238230" y="1601654"/>
                  </a:lnTo>
                  <a:lnTo>
                    <a:pt x="0" y="1601654"/>
                  </a:lnTo>
                  <a:close/>
                </a:path>
              </a:pathLst>
            </a:custGeom>
            <a:solidFill>
              <a:srgbClr val="000000">
                <a:alpha val="0"/>
              </a:srgbClr>
            </a:solidFill>
          </p:spPr>
          <p:txBody>
            <a:bodyPr/>
            <a:lstStyle/>
            <a:p>
              <a:endParaRPr lang="en-US"/>
            </a:p>
          </p:txBody>
        </p:sp>
        <p:sp>
          <p:nvSpPr>
            <p:cNvPr id="4" name="TextBox 4"/>
            <p:cNvSpPr txBox="1"/>
            <p:nvPr/>
          </p:nvSpPr>
          <p:spPr>
            <a:xfrm>
              <a:off x="0" y="-19050"/>
              <a:ext cx="92382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ask for help</a:t>
              </a:r>
            </a:p>
          </p:txBody>
        </p:sp>
      </p:grpSp>
      <p:sp>
        <p:nvSpPr>
          <p:cNvPr id="5" name="Freeform 5"/>
          <p:cNvSpPr/>
          <p:nvPr/>
        </p:nvSpPr>
        <p:spPr>
          <a:xfrm rot="-426989">
            <a:off x="16561165" y="1429909"/>
            <a:ext cx="1396269" cy="312257"/>
          </a:xfrm>
          <a:custGeom>
            <a:avLst/>
            <a:gdLst/>
            <a:ahLst/>
            <a:cxnLst/>
            <a:rect l="l" t="t" r="r" b="b"/>
            <a:pathLst>
              <a:path w="1396269" h="312257">
                <a:moveTo>
                  <a:pt x="0" y="0"/>
                </a:moveTo>
                <a:lnTo>
                  <a:pt x="1396270" y="0"/>
                </a:lnTo>
                <a:lnTo>
                  <a:pt x="1396270"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2700334" y="276425"/>
            <a:ext cx="793839" cy="1211072"/>
            <a:chOff x="0" y="0"/>
            <a:chExt cx="1049859" cy="1601654"/>
          </a:xfrm>
        </p:grpSpPr>
        <p:sp>
          <p:nvSpPr>
            <p:cNvPr id="7" name="Freeform 7"/>
            <p:cNvSpPr/>
            <p:nvPr/>
          </p:nvSpPr>
          <p:spPr>
            <a:xfrm>
              <a:off x="0" y="0"/>
              <a:ext cx="1049860" cy="1601654"/>
            </a:xfrm>
            <a:custGeom>
              <a:avLst/>
              <a:gdLst/>
              <a:ahLst/>
              <a:cxnLst/>
              <a:rect l="l" t="t" r="r" b="b"/>
              <a:pathLst>
                <a:path w="1049860" h="1601654">
                  <a:moveTo>
                    <a:pt x="0" y="0"/>
                  </a:moveTo>
                  <a:lnTo>
                    <a:pt x="1049860" y="0"/>
                  </a:lnTo>
                  <a:lnTo>
                    <a:pt x="1049860" y="1601654"/>
                  </a:lnTo>
                  <a:lnTo>
                    <a:pt x="0" y="1601654"/>
                  </a:lnTo>
                  <a:close/>
                </a:path>
              </a:pathLst>
            </a:custGeom>
            <a:solidFill>
              <a:srgbClr val="000000">
                <a:alpha val="0"/>
              </a:srgbClr>
            </a:solidFill>
          </p:spPr>
          <p:txBody>
            <a:bodyPr/>
            <a:lstStyle/>
            <a:p>
              <a:endParaRPr lang="en-US"/>
            </a:p>
          </p:txBody>
        </p:sp>
        <p:sp>
          <p:nvSpPr>
            <p:cNvPr id="8" name="TextBox 8"/>
            <p:cNvSpPr txBox="1"/>
            <p:nvPr/>
          </p:nvSpPr>
          <p:spPr>
            <a:xfrm>
              <a:off x="0" y="-19050"/>
              <a:ext cx="1049859" cy="1620704"/>
            </a:xfrm>
            <a:prstGeom prst="rect">
              <a:avLst/>
            </a:prstGeom>
          </p:spPr>
          <p:txBody>
            <a:bodyPr lIns="0" tIns="0" rIns="0" bIns="0" rtlCol="0" anchor="t"/>
            <a:lstStyle/>
            <a:p>
              <a:pPr algn="r">
                <a:lnSpc>
                  <a:spcPts val="7440"/>
                </a:lnSpc>
              </a:pPr>
              <a:r>
                <a:rPr lang="en-US" sz="6200">
                  <a:solidFill>
                    <a:srgbClr val="000000"/>
                  </a:solidFill>
                  <a:latin typeface="Bobby Jones"/>
                  <a:ea typeface="Bobby Jones"/>
                  <a:cs typeface="Bobby Jones"/>
                  <a:sym typeface="Bobby Jones"/>
                </a:rPr>
                <a:t>4.</a:t>
              </a:r>
            </a:p>
          </p:txBody>
        </p:sp>
      </p:grpSp>
      <p:grpSp>
        <p:nvGrpSpPr>
          <p:cNvPr id="9" name="Group 9"/>
          <p:cNvGrpSpPr/>
          <p:nvPr/>
        </p:nvGrpSpPr>
        <p:grpSpPr>
          <a:xfrm>
            <a:off x="8643716" y="5539250"/>
            <a:ext cx="9296128" cy="1005030"/>
            <a:chOff x="0" y="0"/>
            <a:chExt cx="12394837" cy="1340040"/>
          </a:xfrm>
        </p:grpSpPr>
        <p:grpSp>
          <p:nvGrpSpPr>
            <p:cNvPr id="10" name="Group 10"/>
            <p:cNvGrpSpPr/>
            <p:nvPr/>
          </p:nvGrpSpPr>
          <p:grpSpPr>
            <a:xfrm>
              <a:off x="1828989" y="97758"/>
              <a:ext cx="10565848" cy="1144524"/>
              <a:chOff x="0" y="0"/>
              <a:chExt cx="10565848" cy="1144524"/>
            </a:xfrm>
          </p:grpSpPr>
          <p:sp>
            <p:nvSpPr>
              <p:cNvPr id="11" name="Freeform 11"/>
              <p:cNvSpPr/>
              <p:nvPr/>
            </p:nvSpPr>
            <p:spPr>
              <a:xfrm>
                <a:off x="0" y="0"/>
                <a:ext cx="10565848" cy="1144524"/>
              </a:xfrm>
              <a:custGeom>
                <a:avLst/>
                <a:gdLst/>
                <a:ahLst/>
                <a:cxnLst/>
                <a:rect l="l" t="t" r="r" b="b"/>
                <a:pathLst>
                  <a:path w="10565848" h="1144524">
                    <a:moveTo>
                      <a:pt x="0" y="0"/>
                    </a:moveTo>
                    <a:lnTo>
                      <a:pt x="10565848" y="0"/>
                    </a:lnTo>
                    <a:lnTo>
                      <a:pt x="10565848" y="1144524"/>
                    </a:lnTo>
                    <a:lnTo>
                      <a:pt x="0" y="1144524"/>
                    </a:lnTo>
                    <a:close/>
                  </a:path>
                </a:pathLst>
              </a:custGeom>
              <a:solidFill>
                <a:srgbClr val="000000">
                  <a:alpha val="0"/>
                </a:srgbClr>
              </a:solidFill>
            </p:spPr>
            <p:txBody>
              <a:bodyPr/>
              <a:lstStyle/>
              <a:p>
                <a:endParaRPr lang="en-US"/>
              </a:p>
            </p:txBody>
          </p:sp>
          <p:sp>
            <p:nvSpPr>
              <p:cNvPr id="12" name="TextBox 12"/>
              <p:cNvSpPr txBox="1"/>
              <p:nvPr/>
            </p:nvSpPr>
            <p:spPr>
              <a:xfrm>
                <a:off x="0" y="-9525"/>
                <a:ext cx="10565848"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Don’t panic</a:t>
                </a:r>
              </a:p>
            </p:txBody>
          </p:sp>
        </p:grpSp>
        <p:grpSp>
          <p:nvGrpSpPr>
            <p:cNvPr id="13" name="Group 13"/>
            <p:cNvGrpSpPr/>
            <p:nvPr/>
          </p:nvGrpSpPr>
          <p:grpSpPr>
            <a:xfrm>
              <a:off x="0" y="0"/>
              <a:ext cx="1340040" cy="1340040"/>
              <a:chOff x="0" y="0"/>
              <a:chExt cx="1340040" cy="1340040"/>
            </a:xfrm>
          </p:grpSpPr>
          <p:sp>
            <p:nvSpPr>
              <p:cNvPr id="14" name="Freeform 14"/>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15" name="Group 15"/>
          <p:cNvGrpSpPr/>
          <p:nvPr/>
        </p:nvGrpSpPr>
        <p:grpSpPr>
          <a:xfrm>
            <a:off x="8600153" y="3352363"/>
            <a:ext cx="10016640" cy="1005030"/>
            <a:chOff x="0" y="0"/>
            <a:chExt cx="13355520" cy="1340040"/>
          </a:xfrm>
        </p:grpSpPr>
        <p:grpSp>
          <p:nvGrpSpPr>
            <p:cNvPr id="16" name="Group 16"/>
            <p:cNvGrpSpPr/>
            <p:nvPr/>
          </p:nvGrpSpPr>
          <p:grpSpPr>
            <a:xfrm>
              <a:off x="1824469" y="97758"/>
              <a:ext cx="11531051" cy="1144524"/>
              <a:chOff x="0" y="0"/>
              <a:chExt cx="11531051" cy="1144524"/>
            </a:xfrm>
          </p:grpSpPr>
          <p:sp>
            <p:nvSpPr>
              <p:cNvPr id="17" name="Freeform 17"/>
              <p:cNvSpPr/>
              <p:nvPr/>
            </p:nvSpPr>
            <p:spPr>
              <a:xfrm>
                <a:off x="0" y="0"/>
                <a:ext cx="11531050" cy="1144524"/>
              </a:xfrm>
              <a:custGeom>
                <a:avLst/>
                <a:gdLst/>
                <a:ahLst/>
                <a:cxnLst/>
                <a:rect l="l" t="t" r="r" b="b"/>
                <a:pathLst>
                  <a:path w="11531050" h="1144524">
                    <a:moveTo>
                      <a:pt x="0" y="0"/>
                    </a:moveTo>
                    <a:lnTo>
                      <a:pt x="11531050" y="0"/>
                    </a:lnTo>
                    <a:lnTo>
                      <a:pt x="11531050" y="1144524"/>
                    </a:lnTo>
                    <a:lnTo>
                      <a:pt x="0" y="1144524"/>
                    </a:lnTo>
                    <a:close/>
                  </a:path>
                </a:pathLst>
              </a:custGeom>
              <a:solidFill>
                <a:srgbClr val="000000">
                  <a:alpha val="0"/>
                </a:srgbClr>
              </a:solidFill>
            </p:spPr>
            <p:txBody>
              <a:bodyPr/>
              <a:lstStyle/>
              <a:p>
                <a:endParaRPr lang="en-US"/>
              </a:p>
            </p:txBody>
          </p:sp>
          <p:sp>
            <p:nvSpPr>
              <p:cNvPr id="18" name="TextBox 18"/>
              <p:cNvSpPr txBox="1"/>
              <p:nvPr/>
            </p:nvSpPr>
            <p:spPr>
              <a:xfrm>
                <a:off x="0" y="-9525"/>
                <a:ext cx="11531051"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Reassure your child</a:t>
                </a:r>
              </a:p>
            </p:txBody>
          </p:sp>
        </p:grpSp>
        <p:grpSp>
          <p:nvGrpSpPr>
            <p:cNvPr id="19" name="Group 19"/>
            <p:cNvGrpSpPr/>
            <p:nvPr/>
          </p:nvGrpSpPr>
          <p:grpSpPr>
            <a:xfrm>
              <a:off x="0" y="0"/>
              <a:ext cx="1340040" cy="1340040"/>
              <a:chOff x="0" y="0"/>
              <a:chExt cx="1340040" cy="1340040"/>
            </a:xfrm>
          </p:grpSpPr>
          <p:sp>
            <p:nvSpPr>
              <p:cNvPr id="20" name="Freeform 20"/>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grpSp>
        <p:nvGrpSpPr>
          <p:cNvPr id="21" name="Group 21"/>
          <p:cNvGrpSpPr/>
          <p:nvPr/>
        </p:nvGrpSpPr>
        <p:grpSpPr>
          <a:xfrm>
            <a:off x="8643716" y="7726137"/>
            <a:ext cx="6654160" cy="1005030"/>
            <a:chOff x="0" y="0"/>
            <a:chExt cx="8872213" cy="1340040"/>
          </a:xfrm>
        </p:grpSpPr>
        <p:grpSp>
          <p:nvGrpSpPr>
            <p:cNvPr id="22" name="Group 22"/>
            <p:cNvGrpSpPr/>
            <p:nvPr/>
          </p:nvGrpSpPr>
          <p:grpSpPr>
            <a:xfrm>
              <a:off x="1824469" y="97758"/>
              <a:ext cx="7047744" cy="1144524"/>
              <a:chOff x="0" y="0"/>
              <a:chExt cx="7047744" cy="1144524"/>
            </a:xfrm>
          </p:grpSpPr>
          <p:sp>
            <p:nvSpPr>
              <p:cNvPr id="23" name="Freeform 23"/>
              <p:cNvSpPr/>
              <p:nvPr/>
            </p:nvSpPr>
            <p:spPr>
              <a:xfrm>
                <a:off x="0" y="0"/>
                <a:ext cx="7047744" cy="1144524"/>
              </a:xfrm>
              <a:custGeom>
                <a:avLst/>
                <a:gdLst/>
                <a:ahLst/>
                <a:cxnLst/>
                <a:rect l="l" t="t" r="r" b="b"/>
                <a:pathLst>
                  <a:path w="7047744" h="1144524">
                    <a:moveTo>
                      <a:pt x="0" y="0"/>
                    </a:moveTo>
                    <a:lnTo>
                      <a:pt x="7047744" y="0"/>
                    </a:lnTo>
                    <a:lnTo>
                      <a:pt x="7047744" y="1144524"/>
                    </a:lnTo>
                    <a:lnTo>
                      <a:pt x="0" y="1144524"/>
                    </a:lnTo>
                    <a:close/>
                  </a:path>
                </a:pathLst>
              </a:custGeom>
              <a:solidFill>
                <a:srgbClr val="000000">
                  <a:alpha val="0"/>
                </a:srgbClr>
              </a:solidFill>
            </p:spPr>
            <p:txBody>
              <a:bodyPr/>
              <a:lstStyle/>
              <a:p>
                <a:endParaRPr lang="en-US"/>
              </a:p>
            </p:txBody>
          </p:sp>
          <p:sp>
            <p:nvSpPr>
              <p:cNvPr id="24" name="TextBox 24"/>
              <p:cNvSpPr txBox="1"/>
              <p:nvPr/>
            </p:nvSpPr>
            <p:spPr>
              <a:xfrm>
                <a:off x="0" y="-9525"/>
                <a:ext cx="7047744"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Avoid total bans</a:t>
                </a:r>
              </a:p>
            </p:txBody>
          </p:sp>
        </p:grpSp>
        <p:grpSp>
          <p:nvGrpSpPr>
            <p:cNvPr id="25" name="Group 25"/>
            <p:cNvGrpSpPr/>
            <p:nvPr/>
          </p:nvGrpSpPr>
          <p:grpSpPr>
            <a:xfrm>
              <a:off x="0" y="0"/>
              <a:ext cx="1340040" cy="1340040"/>
              <a:chOff x="0" y="0"/>
              <a:chExt cx="1340040" cy="1340040"/>
            </a:xfrm>
          </p:grpSpPr>
          <p:sp>
            <p:nvSpPr>
              <p:cNvPr id="26" name="Freeform 26"/>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7" name="Group 27"/>
          <p:cNvGrpSpPr/>
          <p:nvPr/>
        </p:nvGrpSpPr>
        <p:grpSpPr>
          <a:xfrm>
            <a:off x="663657" y="2340368"/>
            <a:ext cx="7571453" cy="7402794"/>
            <a:chOff x="0" y="0"/>
            <a:chExt cx="6328410" cy="6187440"/>
          </a:xfrm>
        </p:grpSpPr>
        <p:sp>
          <p:nvSpPr>
            <p:cNvPr id="28" name="Freeform 28"/>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5"/>
              <a:stretch>
                <a:fillRect l="-23481" r="-23481"/>
              </a:stretch>
            </a:blipFill>
          </p:spPr>
          <p:txBody>
            <a:bodyPr/>
            <a:lstStyle/>
            <a:p>
              <a:endParaRPr lang="en-US"/>
            </a:p>
          </p:txBody>
        </p:sp>
      </p:grpSp>
      <p:sp>
        <p:nvSpPr>
          <p:cNvPr id="29" name="Freeform 29"/>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3747207" y="9240462"/>
            <a:ext cx="10610701" cy="1046440"/>
            <a:chOff x="0" y="0"/>
            <a:chExt cx="14147601" cy="1395253"/>
          </a:xfrm>
        </p:grpSpPr>
        <p:sp>
          <p:nvSpPr>
            <p:cNvPr id="3" name="Freeform 3"/>
            <p:cNvSpPr/>
            <p:nvPr/>
          </p:nvSpPr>
          <p:spPr>
            <a:xfrm>
              <a:off x="0" y="0"/>
              <a:ext cx="14147602" cy="1395253"/>
            </a:xfrm>
            <a:custGeom>
              <a:avLst/>
              <a:gdLst/>
              <a:ahLst/>
              <a:cxnLst/>
              <a:rect l="l" t="t" r="r" b="b"/>
              <a:pathLst>
                <a:path w="14147602" h="1395253">
                  <a:moveTo>
                    <a:pt x="0" y="0"/>
                  </a:moveTo>
                  <a:lnTo>
                    <a:pt x="14147602" y="0"/>
                  </a:lnTo>
                  <a:lnTo>
                    <a:pt x="14147602" y="1395253"/>
                  </a:lnTo>
                  <a:lnTo>
                    <a:pt x="0" y="1395253"/>
                  </a:lnTo>
                  <a:close/>
                </a:path>
              </a:pathLst>
            </a:custGeom>
            <a:solidFill>
              <a:srgbClr val="000000">
                <a:alpha val="0"/>
              </a:srgbClr>
            </a:solidFill>
          </p:spPr>
          <p:txBody>
            <a:bodyPr/>
            <a:lstStyle/>
            <a:p>
              <a:endParaRPr lang="en-US"/>
            </a:p>
          </p:txBody>
        </p:sp>
        <p:sp>
          <p:nvSpPr>
            <p:cNvPr id="4" name="TextBox 4"/>
            <p:cNvSpPr txBox="1"/>
            <p:nvPr/>
          </p:nvSpPr>
          <p:spPr>
            <a:xfrm>
              <a:off x="0" y="0"/>
              <a:ext cx="14147601" cy="1395253"/>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b="1" u="sng">
                  <a:solidFill>
                    <a:srgbClr val="000000"/>
                  </a:solidFill>
                  <a:latin typeface="DM Sans Bold"/>
                  <a:ea typeface="DM Sans Bold"/>
                  <a:cs typeface="DM Sans Bold"/>
                  <a:sym typeface="DM Sans Bold"/>
                  <a:hlinkClick r:id="rId3" tooltip="https://vimeo.com/354004510"/>
                </a:rPr>
                <a:t>https://vimeo.com/354004510</a:t>
              </a:r>
            </a:p>
            <a:p>
              <a:pPr algn="l">
                <a:lnSpc>
                  <a:spcPts val="3359"/>
                </a:lnSpc>
              </a:pPr>
              <a:endParaRPr lang="en-US" sz="2799" b="1" u="sng">
                <a:solidFill>
                  <a:srgbClr val="000000"/>
                </a:solidFill>
                <a:latin typeface="DM Sans Bold"/>
                <a:ea typeface="DM Sans Bold"/>
                <a:cs typeface="DM Sans Bold"/>
                <a:sym typeface="DM Sans Bold"/>
                <a:hlinkClick r:id="rId3" tooltip="https://vimeo.com/354004510"/>
              </a:endParaRPr>
            </a:p>
          </p:txBody>
        </p:sp>
      </p:grpSp>
      <p:grpSp>
        <p:nvGrpSpPr>
          <p:cNvPr id="5" name="Group 5"/>
          <p:cNvGrpSpPr/>
          <p:nvPr/>
        </p:nvGrpSpPr>
        <p:grpSpPr>
          <a:xfrm>
            <a:off x="17113568" y="9499702"/>
            <a:ext cx="1097400" cy="787200"/>
            <a:chOff x="0" y="0"/>
            <a:chExt cx="1463200" cy="1049600"/>
          </a:xfrm>
        </p:grpSpPr>
        <p:sp>
          <p:nvSpPr>
            <p:cNvPr id="6" name="Freeform 6"/>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7" name="TextBox 7"/>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8</a:t>
              </a:r>
            </a:p>
          </p:txBody>
        </p:sp>
      </p:grpSp>
      <p:sp>
        <p:nvSpPr>
          <p:cNvPr id="8" name="Freeform 8"/>
          <p:cNvSpPr/>
          <p:nvPr/>
        </p:nvSpPr>
        <p:spPr>
          <a:xfrm>
            <a:off x="3838650" y="2810044"/>
            <a:ext cx="10610701" cy="6197917"/>
          </a:xfrm>
          <a:custGeom>
            <a:avLst/>
            <a:gdLst/>
            <a:ahLst/>
            <a:cxnLst/>
            <a:rect l="l" t="t" r="r" b="b"/>
            <a:pathLst>
              <a:path w="10610701" h="6197917">
                <a:moveTo>
                  <a:pt x="0" y="0"/>
                </a:moveTo>
                <a:lnTo>
                  <a:pt x="10610700" y="0"/>
                </a:lnTo>
                <a:lnTo>
                  <a:pt x="10610700" y="6197917"/>
                </a:lnTo>
                <a:lnTo>
                  <a:pt x="0" y="6197917"/>
                </a:lnTo>
                <a:lnTo>
                  <a:pt x="0" y="0"/>
                </a:lnTo>
                <a:close/>
              </a:path>
            </a:pathLst>
          </a:custGeom>
          <a:blipFill>
            <a:blip r:embed="rId4"/>
            <a:stretch>
              <a:fillRect l="-5785" t="-1455" r="-5619"/>
            </a:stretch>
          </a:blipFill>
        </p:spPr>
        <p:txBody>
          <a:bodyPr/>
          <a:lstStyle/>
          <a:p>
            <a:endParaRPr lang="en-US"/>
          </a:p>
        </p:txBody>
      </p:sp>
      <p:grpSp>
        <p:nvGrpSpPr>
          <p:cNvPr id="9" name="Group 9"/>
          <p:cNvGrpSpPr/>
          <p:nvPr/>
        </p:nvGrpSpPr>
        <p:grpSpPr>
          <a:xfrm>
            <a:off x="15992808" y="424119"/>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TextBox 12"/>
          <p:cNvSpPr txBox="1"/>
          <p:nvPr/>
        </p:nvSpPr>
        <p:spPr>
          <a:xfrm>
            <a:off x="4182393" y="1134094"/>
            <a:ext cx="13479875" cy="1311918"/>
          </a:xfrm>
          <a:prstGeom prst="rect">
            <a:avLst/>
          </a:prstGeom>
        </p:spPr>
        <p:txBody>
          <a:bodyPr lIns="0" tIns="0" rIns="0" bIns="0" rtlCol="0" anchor="t">
            <a:spAutoFit/>
          </a:bodyPr>
          <a:lstStyle/>
          <a:p>
            <a:pPr algn="r">
              <a:lnSpc>
                <a:spcPts val="4895"/>
              </a:lnSpc>
            </a:pPr>
            <a:r>
              <a:rPr lang="en-US" sz="5500">
                <a:solidFill>
                  <a:srgbClr val="F89A00"/>
                </a:solidFill>
                <a:latin typeface="Bobby Jones"/>
                <a:ea typeface="Bobby Jones"/>
                <a:cs typeface="Bobby Jones"/>
                <a:sym typeface="Bobby Jones"/>
              </a:rPr>
              <a:t>What to do if something </a:t>
            </a:r>
          </a:p>
          <a:p>
            <a:pPr marL="0" lvl="0" indent="0" algn="r">
              <a:lnSpc>
                <a:spcPts val="4895"/>
              </a:lnSpc>
              <a:spcBef>
                <a:spcPct val="0"/>
              </a:spcBef>
            </a:pPr>
            <a:r>
              <a:rPr lang="en-US" sz="5500">
                <a:solidFill>
                  <a:srgbClr val="F89A00"/>
                </a:solidFill>
                <a:latin typeface="Bobby Jones"/>
                <a:ea typeface="Bobby Jones"/>
                <a:cs typeface="Bobby Jones"/>
                <a:sym typeface="Bobby Jones"/>
              </a:rPr>
              <a:t>goes wrong online</a:t>
            </a:r>
          </a:p>
        </p:txBody>
      </p:sp>
      <p:sp>
        <p:nvSpPr>
          <p:cNvPr id="13" name="Freeform 13"/>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426989">
            <a:off x="16129403" y="2610313"/>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2014258" y="437536"/>
            <a:ext cx="5709472" cy="1201240"/>
            <a:chOff x="0" y="0"/>
            <a:chExt cx="7612629" cy="1601654"/>
          </a:xfrm>
        </p:grpSpPr>
        <p:sp>
          <p:nvSpPr>
            <p:cNvPr id="3" name="Freeform 3"/>
            <p:cNvSpPr/>
            <p:nvPr/>
          </p:nvSpPr>
          <p:spPr>
            <a:xfrm>
              <a:off x="0" y="0"/>
              <a:ext cx="7612630" cy="1601654"/>
            </a:xfrm>
            <a:custGeom>
              <a:avLst/>
              <a:gdLst/>
              <a:ahLst/>
              <a:cxnLst/>
              <a:rect l="l" t="t" r="r" b="b"/>
              <a:pathLst>
                <a:path w="7612630" h="1601654">
                  <a:moveTo>
                    <a:pt x="0" y="0"/>
                  </a:moveTo>
                  <a:lnTo>
                    <a:pt x="7612630" y="0"/>
                  </a:lnTo>
                  <a:lnTo>
                    <a:pt x="7612630" y="1601654"/>
                  </a:lnTo>
                  <a:lnTo>
                    <a:pt x="0" y="1601654"/>
                  </a:lnTo>
                  <a:close/>
                </a:path>
              </a:pathLst>
            </a:custGeom>
            <a:solidFill>
              <a:srgbClr val="000000">
                <a:alpha val="0"/>
              </a:srgbClr>
            </a:solidFill>
          </p:spPr>
          <p:txBody>
            <a:bodyPr/>
            <a:lstStyle/>
            <a:p>
              <a:endParaRPr lang="en-US"/>
            </a:p>
          </p:txBody>
        </p:sp>
        <p:sp>
          <p:nvSpPr>
            <p:cNvPr id="4" name="TextBox 4"/>
            <p:cNvSpPr txBox="1"/>
            <p:nvPr/>
          </p:nvSpPr>
          <p:spPr>
            <a:xfrm>
              <a:off x="0" y="-19050"/>
              <a:ext cx="76126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lead by example</a:t>
              </a:r>
            </a:p>
          </p:txBody>
        </p:sp>
      </p:grpSp>
      <p:sp>
        <p:nvSpPr>
          <p:cNvPr id="5" name="Freeform 5"/>
          <p:cNvSpPr/>
          <p:nvPr/>
        </p:nvSpPr>
        <p:spPr>
          <a:xfrm rot="-426989">
            <a:off x="16345051" y="1581189"/>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1201369" y="427705"/>
            <a:ext cx="793839" cy="1211072"/>
            <a:chOff x="0" y="0"/>
            <a:chExt cx="1049859" cy="1601654"/>
          </a:xfrm>
        </p:grpSpPr>
        <p:sp>
          <p:nvSpPr>
            <p:cNvPr id="7" name="Freeform 7"/>
            <p:cNvSpPr/>
            <p:nvPr/>
          </p:nvSpPr>
          <p:spPr>
            <a:xfrm>
              <a:off x="0" y="0"/>
              <a:ext cx="1049860" cy="1601654"/>
            </a:xfrm>
            <a:custGeom>
              <a:avLst/>
              <a:gdLst/>
              <a:ahLst/>
              <a:cxnLst/>
              <a:rect l="l" t="t" r="r" b="b"/>
              <a:pathLst>
                <a:path w="1049860" h="1601654">
                  <a:moveTo>
                    <a:pt x="0" y="0"/>
                  </a:moveTo>
                  <a:lnTo>
                    <a:pt x="1049860" y="0"/>
                  </a:lnTo>
                  <a:lnTo>
                    <a:pt x="1049860" y="1601654"/>
                  </a:lnTo>
                  <a:lnTo>
                    <a:pt x="0" y="1601654"/>
                  </a:lnTo>
                  <a:close/>
                </a:path>
              </a:pathLst>
            </a:custGeom>
            <a:solidFill>
              <a:srgbClr val="000000">
                <a:alpha val="0"/>
              </a:srgbClr>
            </a:solidFill>
          </p:spPr>
          <p:txBody>
            <a:bodyPr/>
            <a:lstStyle/>
            <a:p>
              <a:endParaRPr lang="en-US"/>
            </a:p>
          </p:txBody>
        </p:sp>
        <p:sp>
          <p:nvSpPr>
            <p:cNvPr id="8" name="TextBox 8"/>
            <p:cNvSpPr txBox="1"/>
            <p:nvPr/>
          </p:nvSpPr>
          <p:spPr>
            <a:xfrm>
              <a:off x="0" y="-19050"/>
              <a:ext cx="1049859" cy="1620704"/>
            </a:xfrm>
            <a:prstGeom prst="rect">
              <a:avLst/>
            </a:prstGeom>
          </p:spPr>
          <p:txBody>
            <a:bodyPr lIns="0" tIns="0" rIns="0" bIns="0" rtlCol="0" anchor="t"/>
            <a:lstStyle/>
            <a:p>
              <a:pPr algn="r">
                <a:lnSpc>
                  <a:spcPts val="7440"/>
                </a:lnSpc>
              </a:pPr>
              <a:r>
                <a:rPr lang="en-US" sz="6200">
                  <a:solidFill>
                    <a:srgbClr val="000000"/>
                  </a:solidFill>
                  <a:latin typeface="Bobby Jones"/>
                  <a:ea typeface="Bobby Jones"/>
                  <a:cs typeface="Bobby Jones"/>
                  <a:sym typeface="Bobby Jones"/>
                </a:rPr>
                <a:t>5.</a:t>
              </a:r>
            </a:p>
          </p:txBody>
        </p:sp>
      </p:grpSp>
      <p:grpSp>
        <p:nvGrpSpPr>
          <p:cNvPr id="9" name="Group 9"/>
          <p:cNvGrpSpPr/>
          <p:nvPr/>
        </p:nvGrpSpPr>
        <p:grpSpPr>
          <a:xfrm>
            <a:off x="8643716" y="2647860"/>
            <a:ext cx="10016640" cy="5946139"/>
            <a:chOff x="0" y="0"/>
            <a:chExt cx="13355520" cy="7928186"/>
          </a:xfrm>
        </p:grpSpPr>
        <p:grpSp>
          <p:nvGrpSpPr>
            <p:cNvPr id="10" name="Group 10"/>
            <p:cNvGrpSpPr/>
            <p:nvPr/>
          </p:nvGrpSpPr>
          <p:grpSpPr>
            <a:xfrm>
              <a:off x="1828989" y="3391831"/>
              <a:ext cx="10565848" cy="1144524"/>
              <a:chOff x="0" y="0"/>
              <a:chExt cx="10565848" cy="1144524"/>
            </a:xfrm>
          </p:grpSpPr>
          <p:sp>
            <p:nvSpPr>
              <p:cNvPr id="11" name="Freeform 11"/>
              <p:cNvSpPr/>
              <p:nvPr/>
            </p:nvSpPr>
            <p:spPr>
              <a:xfrm>
                <a:off x="0" y="0"/>
                <a:ext cx="10565848" cy="1144524"/>
              </a:xfrm>
              <a:custGeom>
                <a:avLst/>
                <a:gdLst/>
                <a:ahLst/>
                <a:cxnLst/>
                <a:rect l="l" t="t" r="r" b="b"/>
                <a:pathLst>
                  <a:path w="10565848" h="1144524">
                    <a:moveTo>
                      <a:pt x="0" y="0"/>
                    </a:moveTo>
                    <a:lnTo>
                      <a:pt x="10565848" y="0"/>
                    </a:lnTo>
                    <a:lnTo>
                      <a:pt x="10565848" y="1144524"/>
                    </a:lnTo>
                    <a:lnTo>
                      <a:pt x="0" y="1144524"/>
                    </a:lnTo>
                    <a:close/>
                  </a:path>
                </a:pathLst>
              </a:custGeom>
              <a:solidFill>
                <a:srgbClr val="000000">
                  <a:alpha val="0"/>
                </a:srgbClr>
              </a:solidFill>
            </p:spPr>
            <p:txBody>
              <a:bodyPr/>
              <a:lstStyle/>
              <a:p>
                <a:endParaRPr lang="en-US"/>
              </a:p>
            </p:txBody>
          </p:sp>
          <p:sp>
            <p:nvSpPr>
              <p:cNvPr id="12" name="TextBox 12"/>
              <p:cNvSpPr txBox="1"/>
              <p:nvPr/>
            </p:nvSpPr>
            <p:spPr>
              <a:xfrm>
                <a:off x="0" y="-9525"/>
                <a:ext cx="10565848"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Follow the rules</a:t>
                </a:r>
              </a:p>
            </p:txBody>
          </p:sp>
        </p:grpSp>
        <p:grpSp>
          <p:nvGrpSpPr>
            <p:cNvPr id="13" name="Group 13"/>
            <p:cNvGrpSpPr/>
            <p:nvPr/>
          </p:nvGrpSpPr>
          <p:grpSpPr>
            <a:xfrm>
              <a:off x="0" y="3294073"/>
              <a:ext cx="1340040" cy="1340040"/>
              <a:chOff x="0" y="0"/>
              <a:chExt cx="1340040" cy="1340040"/>
            </a:xfrm>
          </p:grpSpPr>
          <p:sp>
            <p:nvSpPr>
              <p:cNvPr id="14" name="Freeform 14"/>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nvGrpSpPr>
            <p:cNvPr id="15" name="Group 15"/>
            <p:cNvGrpSpPr/>
            <p:nvPr/>
          </p:nvGrpSpPr>
          <p:grpSpPr>
            <a:xfrm>
              <a:off x="1824469" y="97758"/>
              <a:ext cx="11531051" cy="1144524"/>
              <a:chOff x="0" y="0"/>
              <a:chExt cx="11531051" cy="1144524"/>
            </a:xfrm>
          </p:grpSpPr>
          <p:sp>
            <p:nvSpPr>
              <p:cNvPr id="16" name="Freeform 16"/>
              <p:cNvSpPr/>
              <p:nvPr/>
            </p:nvSpPr>
            <p:spPr>
              <a:xfrm>
                <a:off x="0" y="0"/>
                <a:ext cx="11531050" cy="1144524"/>
              </a:xfrm>
              <a:custGeom>
                <a:avLst/>
                <a:gdLst/>
                <a:ahLst/>
                <a:cxnLst/>
                <a:rect l="l" t="t" r="r" b="b"/>
                <a:pathLst>
                  <a:path w="11531050" h="1144524">
                    <a:moveTo>
                      <a:pt x="0" y="0"/>
                    </a:moveTo>
                    <a:lnTo>
                      <a:pt x="11531050" y="0"/>
                    </a:lnTo>
                    <a:lnTo>
                      <a:pt x="11531050" y="1144524"/>
                    </a:lnTo>
                    <a:lnTo>
                      <a:pt x="0" y="1144524"/>
                    </a:lnTo>
                    <a:close/>
                  </a:path>
                </a:pathLst>
              </a:custGeom>
              <a:solidFill>
                <a:srgbClr val="000000">
                  <a:alpha val="0"/>
                </a:srgbClr>
              </a:solidFill>
            </p:spPr>
            <p:txBody>
              <a:bodyPr/>
              <a:lstStyle/>
              <a:p>
                <a:endParaRPr lang="en-US"/>
              </a:p>
            </p:txBody>
          </p:sp>
          <p:sp>
            <p:nvSpPr>
              <p:cNvPr id="17" name="TextBox 17"/>
              <p:cNvSpPr txBox="1"/>
              <p:nvPr/>
            </p:nvSpPr>
            <p:spPr>
              <a:xfrm>
                <a:off x="0" y="-9525"/>
                <a:ext cx="11531051"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Model good behaviour</a:t>
                </a:r>
              </a:p>
            </p:txBody>
          </p:sp>
        </p:grpSp>
        <p:grpSp>
          <p:nvGrpSpPr>
            <p:cNvPr id="18" name="Group 18"/>
            <p:cNvGrpSpPr/>
            <p:nvPr/>
          </p:nvGrpSpPr>
          <p:grpSpPr>
            <a:xfrm>
              <a:off x="0" y="0"/>
              <a:ext cx="1340040" cy="1340040"/>
              <a:chOff x="0" y="0"/>
              <a:chExt cx="1340040" cy="1340040"/>
            </a:xfrm>
          </p:grpSpPr>
          <p:sp>
            <p:nvSpPr>
              <p:cNvPr id="19" name="Freeform 19"/>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nvGrpSpPr>
            <p:cNvPr id="20" name="Group 20"/>
            <p:cNvGrpSpPr/>
            <p:nvPr/>
          </p:nvGrpSpPr>
          <p:grpSpPr>
            <a:xfrm>
              <a:off x="1824469" y="6685904"/>
              <a:ext cx="10832344" cy="1144524"/>
              <a:chOff x="0" y="0"/>
              <a:chExt cx="10832344" cy="1144524"/>
            </a:xfrm>
          </p:grpSpPr>
          <p:sp>
            <p:nvSpPr>
              <p:cNvPr id="21" name="Freeform 21"/>
              <p:cNvSpPr/>
              <p:nvPr/>
            </p:nvSpPr>
            <p:spPr>
              <a:xfrm>
                <a:off x="0" y="0"/>
                <a:ext cx="10832344" cy="1144524"/>
              </a:xfrm>
              <a:custGeom>
                <a:avLst/>
                <a:gdLst/>
                <a:ahLst/>
                <a:cxnLst/>
                <a:rect l="l" t="t" r="r" b="b"/>
                <a:pathLst>
                  <a:path w="10832344" h="1144524">
                    <a:moveTo>
                      <a:pt x="0" y="0"/>
                    </a:moveTo>
                    <a:lnTo>
                      <a:pt x="10832344" y="0"/>
                    </a:lnTo>
                    <a:lnTo>
                      <a:pt x="10832344" y="1144524"/>
                    </a:lnTo>
                    <a:lnTo>
                      <a:pt x="0" y="1144524"/>
                    </a:lnTo>
                    <a:close/>
                  </a:path>
                </a:pathLst>
              </a:custGeom>
              <a:solidFill>
                <a:srgbClr val="000000">
                  <a:alpha val="0"/>
                </a:srgbClr>
              </a:solidFill>
            </p:spPr>
            <p:txBody>
              <a:bodyPr/>
              <a:lstStyle/>
              <a:p>
                <a:endParaRPr lang="en-US"/>
              </a:p>
            </p:txBody>
          </p:sp>
          <p:sp>
            <p:nvSpPr>
              <p:cNvPr id="22" name="TextBox 22"/>
              <p:cNvSpPr txBox="1"/>
              <p:nvPr/>
            </p:nvSpPr>
            <p:spPr>
              <a:xfrm>
                <a:off x="0" y="-9525"/>
                <a:ext cx="10832344"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Promote respect and consent</a:t>
                </a:r>
              </a:p>
            </p:txBody>
          </p:sp>
        </p:grpSp>
        <p:grpSp>
          <p:nvGrpSpPr>
            <p:cNvPr id="23" name="Group 23"/>
            <p:cNvGrpSpPr/>
            <p:nvPr/>
          </p:nvGrpSpPr>
          <p:grpSpPr>
            <a:xfrm>
              <a:off x="0" y="6588146"/>
              <a:ext cx="1340040" cy="1340040"/>
              <a:chOff x="0" y="0"/>
              <a:chExt cx="1340040" cy="1340040"/>
            </a:xfrm>
          </p:grpSpPr>
          <p:sp>
            <p:nvSpPr>
              <p:cNvPr id="24" name="Freeform 24"/>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5" name="Group 25"/>
          <p:cNvGrpSpPr/>
          <p:nvPr/>
        </p:nvGrpSpPr>
        <p:grpSpPr>
          <a:xfrm>
            <a:off x="1028700" y="2425058"/>
            <a:ext cx="6615944" cy="6833242"/>
            <a:chOff x="0" y="0"/>
            <a:chExt cx="6148070" cy="6350000"/>
          </a:xfrm>
        </p:grpSpPr>
        <p:sp>
          <p:nvSpPr>
            <p:cNvPr id="26" name="Freeform 26"/>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l="-45036" r="-26035"/>
              </a:stretch>
            </a:blipFill>
          </p:spPr>
          <p:txBody>
            <a:bodyPr/>
            <a:lstStyle/>
            <a:p>
              <a:endParaRPr lang="en-US"/>
            </a:p>
          </p:txBody>
        </p:sp>
      </p:grpSp>
      <p:sp>
        <p:nvSpPr>
          <p:cNvPr id="27" name="Freeform 2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3747207" y="9240462"/>
            <a:ext cx="11715601" cy="1046440"/>
            <a:chOff x="0" y="0"/>
            <a:chExt cx="15620801" cy="1395253"/>
          </a:xfrm>
        </p:grpSpPr>
        <p:sp>
          <p:nvSpPr>
            <p:cNvPr id="3" name="Freeform 3"/>
            <p:cNvSpPr/>
            <p:nvPr/>
          </p:nvSpPr>
          <p:spPr>
            <a:xfrm>
              <a:off x="0" y="0"/>
              <a:ext cx="15620802" cy="1395253"/>
            </a:xfrm>
            <a:custGeom>
              <a:avLst/>
              <a:gdLst/>
              <a:ahLst/>
              <a:cxnLst/>
              <a:rect l="l" t="t" r="r" b="b"/>
              <a:pathLst>
                <a:path w="15620802" h="1395253">
                  <a:moveTo>
                    <a:pt x="0" y="0"/>
                  </a:moveTo>
                  <a:lnTo>
                    <a:pt x="15620802" y="0"/>
                  </a:lnTo>
                  <a:lnTo>
                    <a:pt x="15620802" y="1395253"/>
                  </a:lnTo>
                  <a:lnTo>
                    <a:pt x="0" y="1395253"/>
                  </a:lnTo>
                  <a:close/>
                </a:path>
              </a:pathLst>
            </a:custGeom>
            <a:solidFill>
              <a:srgbClr val="000000">
                <a:alpha val="0"/>
              </a:srgbClr>
            </a:solidFill>
          </p:spPr>
          <p:txBody>
            <a:bodyPr/>
            <a:lstStyle/>
            <a:p>
              <a:endParaRPr lang="en-US"/>
            </a:p>
          </p:txBody>
        </p:sp>
        <p:sp>
          <p:nvSpPr>
            <p:cNvPr id="4" name="TextBox 4"/>
            <p:cNvSpPr txBox="1"/>
            <p:nvPr/>
          </p:nvSpPr>
          <p:spPr>
            <a:xfrm>
              <a:off x="0" y="9525"/>
              <a:ext cx="15620801" cy="1385728"/>
            </a:xfrm>
            <a:prstGeom prst="rect">
              <a:avLst/>
            </a:prstGeom>
          </p:spPr>
          <p:txBody>
            <a:bodyPr lIns="0" tIns="0" rIns="0" bIns="0" rtlCol="0" anchor="t"/>
            <a:lstStyle/>
            <a:p>
              <a:pPr algn="l">
                <a:lnSpc>
                  <a:spcPts val="3359"/>
                </a:lnSpc>
              </a:pPr>
              <a:r>
                <a:rPr lang="en-US" sz="2799" b="1">
                  <a:solidFill>
                    <a:srgbClr val="000000"/>
                  </a:solidFill>
                  <a:latin typeface="Montserrat Bold"/>
                  <a:ea typeface="Montserrat Bold"/>
                  <a:cs typeface="Montserrat Bold"/>
                  <a:sym typeface="Montserrat Bold"/>
                </a:rPr>
                <a:t>Click the link to play video: </a:t>
              </a:r>
              <a:r>
                <a:rPr lang="en-US" sz="2799" b="1" u="sng">
                  <a:solidFill>
                    <a:srgbClr val="000000"/>
                  </a:solidFill>
                  <a:latin typeface="Montserrat Bold"/>
                  <a:ea typeface="Montserrat Bold"/>
                  <a:cs typeface="Montserrat Bold"/>
                  <a:sym typeface="Montserrat Bold"/>
                  <a:hlinkClick r:id="rId3" tooltip="https://vimeo.com/191043980"/>
                </a:rPr>
                <a:t>https://vimeo.com/191043980 </a:t>
              </a:r>
            </a:p>
          </p:txBody>
        </p:sp>
      </p:grpSp>
      <p:grpSp>
        <p:nvGrpSpPr>
          <p:cNvPr id="5" name="Group 5"/>
          <p:cNvGrpSpPr/>
          <p:nvPr/>
        </p:nvGrpSpPr>
        <p:grpSpPr>
          <a:xfrm>
            <a:off x="17113568" y="9499702"/>
            <a:ext cx="1097400" cy="787200"/>
            <a:chOff x="0" y="0"/>
            <a:chExt cx="1463200" cy="1049600"/>
          </a:xfrm>
        </p:grpSpPr>
        <p:sp>
          <p:nvSpPr>
            <p:cNvPr id="6" name="Freeform 6"/>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7" name="TextBox 7"/>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8</a:t>
              </a:r>
            </a:p>
          </p:txBody>
        </p:sp>
      </p:grpSp>
      <p:sp>
        <p:nvSpPr>
          <p:cNvPr id="8" name="Freeform 8"/>
          <p:cNvSpPr/>
          <p:nvPr/>
        </p:nvSpPr>
        <p:spPr>
          <a:xfrm>
            <a:off x="3838650" y="2810044"/>
            <a:ext cx="10610701" cy="6017427"/>
          </a:xfrm>
          <a:custGeom>
            <a:avLst/>
            <a:gdLst/>
            <a:ahLst/>
            <a:cxnLst/>
            <a:rect l="l" t="t" r="r" b="b"/>
            <a:pathLst>
              <a:path w="10610701" h="6017427">
                <a:moveTo>
                  <a:pt x="0" y="0"/>
                </a:moveTo>
                <a:lnTo>
                  <a:pt x="10610700" y="0"/>
                </a:lnTo>
                <a:lnTo>
                  <a:pt x="10610700" y="6017427"/>
                </a:lnTo>
                <a:lnTo>
                  <a:pt x="0" y="6017427"/>
                </a:lnTo>
                <a:lnTo>
                  <a:pt x="0" y="0"/>
                </a:lnTo>
                <a:close/>
              </a:path>
            </a:pathLst>
          </a:custGeom>
          <a:blipFill>
            <a:blip r:embed="rId4"/>
            <a:stretch>
              <a:fillRect l="-615" r="-615"/>
            </a:stretch>
          </a:blipFill>
        </p:spPr>
        <p:txBody>
          <a:bodyPr/>
          <a:lstStyle/>
          <a:p>
            <a:endParaRPr lang="en-US"/>
          </a:p>
        </p:txBody>
      </p:sp>
      <p:grpSp>
        <p:nvGrpSpPr>
          <p:cNvPr id="9" name="Group 9"/>
          <p:cNvGrpSpPr/>
          <p:nvPr/>
        </p:nvGrpSpPr>
        <p:grpSpPr>
          <a:xfrm>
            <a:off x="15992808" y="424119"/>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Freeform 12"/>
          <p:cNvSpPr/>
          <p:nvPr/>
        </p:nvSpPr>
        <p:spPr>
          <a:xfrm rot="-426989">
            <a:off x="16252035" y="1912174"/>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4182393" y="1134094"/>
            <a:ext cx="13479875" cy="692793"/>
          </a:xfrm>
          <a:prstGeom prst="rect">
            <a:avLst/>
          </a:prstGeom>
        </p:spPr>
        <p:txBody>
          <a:bodyPr lIns="0" tIns="0" rIns="0" bIns="0" rtlCol="0" anchor="t">
            <a:spAutoFit/>
          </a:bodyPr>
          <a:lstStyle/>
          <a:p>
            <a:pPr marL="0" lvl="0" indent="0" algn="r">
              <a:lnSpc>
                <a:spcPts val="4895"/>
              </a:lnSpc>
              <a:spcBef>
                <a:spcPct val="0"/>
              </a:spcBef>
            </a:pPr>
            <a:r>
              <a:rPr lang="en-US" sz="5500">
                <a:solidFill>
                  <a:srgbClr val="F89A00"/>
                </a:solidFill>
                <a:latin typeface="Bobby Jones"/>
                <a:ea typeface="Bobby Jones"/>
                <a:cs typeface="Bobby Jones"/>
                <a:sym typeface="Bobby Jones"/>
              </a:rPr>
              <a:t>lead by example</a:t>
            </a:r>
          </a:p>
        </p:txBody>
      </p:sp>
      <p:sp>
        <p:nvSpPr>
          <p:cNvPr id="14" name="Freeform 14"/>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2230372" y="286256"/>
            <a:ext cx="5709472" cy="1201240"/>
            <a:chOff x="0" y="0"/>
            <a:chExt cx="7612629" cy="1601654"/>
          </a:xfrm>
        </p:grpSpPr>
        <p:sp>
          <p:nvSpPr>
            <p:cNvPr id="3" name="Freeform 3"/>
            <p:cNvSpPr/>
            <p:nvPr/>
          </p:nvSpPr>
          <p:spPr>
            <a:xfrm>
              <a:off x="0" y="0"/>
              <a:ext cx="7612630" cy="1601654"/>
            </a:xfrm>
            <a:custGeom>
              <a:avLst/>
              <a:gdLst/>
              <a:ahLst/>
              <a:cxnLst/>
              <a:rect l="l" t="t" r="r" b="b"/>
              <a:pathLst>
                <a:path w="7612630" h="1601654">
                  <a:moveTo>
                    <a:pt x="0" y="0"/>
                  </a:moveTo>
                  <a:lnTo>
                    <a:pt x="7612630" y="0"/>
                  </a:lnTo>
                  <a:lnTo>
                    <a:pt x="7612630" y="1601654"/>
                  </a:lnTo>
                  <a:lnTo>
                    <a:pt x="0" y="1601654"/>
                  </a:lnTo>
                  <a:close/>
                </a:path>
              </a:pathLst>
            </a:custGeom>
            <a:solidFill>
              <a:srgbClr val="000000">
                <a:alpha val="0"/>
              </a:srgbClr>
            </a:solidFill>
          </p:spPr>
          <p:txBody>
            <a:bodyPr/>
            <a:lstStyle/>
            <a:p>
              <a:endParaRPr lang="en-US"/>
            </a:p>
          </p:txBody>
        </p:sp>
        <p:sp>
          <p:nvSpPr>
            <p:cNvPr id="4" name="TextBox 4"/>
            <p:cNvSpPr txBox="1"/>
            <p:nvPr/>
          </p:nvSpPr>
          <p:spPr>
            <a:xfrm>
              <a:off x="0" y="-19050"/>
              <a:ext cx="7612629" cy="1620704"/>
            </a:xfrm>
            <a:prstGeom prst="rect">
              <a:avLst/>
            </a:prstGeom>
          </p:spPr>
          <p:txBody>
            <a:bodyPr lIns="0" tIns="0" rIns="0" bIns="0" rtlCol="0" anchor="t"/>
            <a:lstStyle/>
            <a:p>
              <a:pPr algn="r">
                <a:lnSpc>
                  <a:spcPts val="7439"/>
                </a:lnSpc>
              </a:pPr>
              <a:r>
                <a:rPr lang="en-US" sz="6199">
                  <a:solidFill>
                    <a:srgbClr val="00B0F0"/>
                  </a:solidFill>
                  <a:latin typeface="Bobby Jones"/>
                  <a:ea typeface="Bobby Jones"/>
                  <a:cs typeface="Bobby Jones"/>
                  <a:sym typeface="Bobby Jones"/>
                </a:rPr>
                <a:t>Finally join in!</a:t>
              </a:r>
            </a:p>
          </p:txBody>
        </p:sp>
      </p:grpSp>
      <p:sp>
        <p:nvSpPr>
          <p:cNvPr id="5" name="Freeform 5"/>
          <p:cNvSpPr/>
          <p:nvPr/>
        </p:nvSpPr>
        <p:spPr>
          <a:xfrm rot="-426989">
            <a:off x="16561165" y="1429909"/>
            <a:ext cx="1396269" cy="312257"/>
          </a:xfrm>
          <a:custGeom>
            <a:avLst/>
            <a:gdLst/>
            <a:ahLst/>
            <a:cxnLst/>
            <a:rect l="l" t="t" r="r" b="b"/>
            <a:pathLst>
              <a:path w="1396269" h="312257">
                <a:moveTo>
                  <a:pt x="0" y="0"/>
                </a:moveTo>
                <a:lnTo>
                  <a:pt x="1396270" y="0"/>
                </a:lnTo>
                <a:lnTo>
                  <a:pt x="1396270"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2097022" y="276425"/>
            <a:ext cx="793839" cy="1211072"/>
            <a:chOff x="0" y="0"/>
            <a:chExt cx="1049859" cy="1601654"/>
          </a:xfrm>
        </p:grpSpPr>
        <p:sp>
          <p:nvSpPr>
            <p:cNvPr id="7" name="Freeform 7"/>
            <p:cNvSpPr/>
            <p:nvPr/>
          </p:nvSpPr>
          <p:spPr>
            <a:xfrm>
              <a:off x="0" y="0"/>
              <a:ext cx="1049860" cy="1601654"/>
            </a:xfrm>
            <a:custGeom>
              <a:avLst/>
              <a:gdLst/>
              <a:ahLst/>
              <a:cxnLst/>
              <a:rect l="l" t="t" r="r" b="b"/>
              <a:pathLst>
                <a:path w="1049860" h="1601654">
                  <a:moveTo>
                    <a:pt x="0" y="0"/>
                  </a:moveTo>
                  <a:lnTo>
                    <a:pt x="1049860" y="0"/>
                  </a:lnTo>
                  <a:lnTo>
                    <a:pt x="1049860" y="1601654"/>
                  </a:lnTo>
                  <a:lnTo>
                    <a:pt x="0" y="1601654"/>
                  </a:lnTo>
                  <a:close/>
                </a:path>
              </a:pathLst>
            </a:custGeom>
            <a:solidFill>
              <a:srgbClr val="000000">
                <a:alpha val="0"/>
              </a:srgbClr>
            </a:solidFill>
          </p:spPr>
          <p:txBody>
            <a:bodyPr/>
            <a:lstStyle/>
            <a:p>
              <a:endParaRPr lang="en-US"/>
            </a:p>
          </p:txBody>
        </p:sp>
        <p:sp>
          <p:nvSpPr>
            <p:cNvPr id="8" name="TextBox 8"/>
            <p:cNvSpPr txBox="1"/>
            <p:nvPr/>
          </p:nvSpPr>
          <p:spPr>
            <a:xfrm>
              <a:off x="0" y="-19050"/>
              <a:ext cx="1049859" cy="1620704"/>
            </a:xfrm>
            <a:prstGeom prst="rect">
              <a:avLst/>
            </a:prstGeom>
          </p:spPr>
          <p:txBody>
            <a:bodyPr lIns="0" tIns="0" rIns="0" bIns="0" rtlCol="0" anchor="t"/>
            <a:lstStyle/>
            <a:p>
              <a:pPr algn="r">
                <a:lnSpc>
                  <a:spcPts val="7440"/>
                </a:lnSpc>
              </a:pPr>
              <a:r>
                <a:rPr lang="en-US" sz="6200">
                  <a:solidFill>
                    <a:srgbClr val="000000"/>
                  </a:solidFill>
                  <a:latin typeface="Bobby Jones"/>
                  <a:ea typeface="Bobby Jones"/>
                  <a:cs typeface="Bobby Jones"/>
                  <a:sym typeface="Bobby Jones"/>
                </a:rPr>
                <a:t>6.</a:t>
              </a:r>
            </a:p>
          </p:txBody>
        </p:sp>
      </p:grpSp>
      <p:grpSp>
        <p:nvGrpSpPr>
          <p:cNvPr id="9" name="Group 9"/>
          <p:cNvGrpSpPr/>
          <p:nvPr/>
        </p:nvGrpSpPr>
        <p:grpSpPr>
          <a:xfrm>
            <a:off x="8319232" y="5069583"/>
            <a:ext cx="9870442" cy="1005030"/>
            <a:chOff x="0" y="0"/>
            <a:chExt cx="13160589" cy="1340040"/>
          </a:xfrm>
        </p:grpSpPr>
        <p:grpSp>
          <p:nvGrpSpPr>
            <p:cNvPr id="10" name="Group 10"/>
            <p:cNvGrpSpPr/>
            <p:nvPr/>
          </p:nvGrpSpPr>
          <p:grpSpPr>
            <a:xfrm>
              <a:off x="2199032" y="97758"/>
              <a:ext cx="10961557" cy="1144524"/>
              <a:chOff x="0" y="0"/>
              <a:chExt cx="10961557" cy="1144524"/>
            </a:xfrm>
          </p:grpSpPr>
          <p:sp>
            <p:nvSpPr>
              <p:cNvPr id="11" name="Freeform 11"/>
              <p:cNvSpPr/>
              <p:nvPr/>
            </p:nvSpPr>
            <p:spPr>
              <a:xfrm>
                <a:off x="0" y="0"/>
                <a:ext cx="10961557" cy="1144524"/>
              </a:xfrm>
              <a:custGeom>
                <a:avLst/>
                <a:gdLst/>
                <a:ahLst/>
                <a:cxnLst/>
                <a:rect l="l" t="t" r="r" b="b"/>
                <a:pathLst>
                  <a:path w="10961557" h="1144524">
                    <a:moveTo>
                      <a:pt x="0" y="0"/>
                    </a:moveTo>
                    <a:lnTo>
                      <a:pt x="10961557" y="0"/>
                    </a:lnTo>
                    <a:lnTo>
                      <a:pt x="10961557" y="1144524"/>
                    </a:lnTo>
                    <a:lnTo>
                      <a:pt x="0" y="1144524"/>
                    </a:lnTo>
                    <a:close/>
                  </a:path>
                </a:pathLst>
              </a:custGeom>
              <a:solidFill>
                <a:srgbClr val="000000">
                  <a:alpha val="0"/>
                </a:srgbClr>
              </a:solidFill>
            </p:spPr>
            <p:txBody>
              <a:bodyPr/>
              <a:lstStyle/>
              <a:p>
                <a:endParaRPr lang="en-US"/>
              </a:p>
            </p:txBody>
          </p:sp>
          <p:sp>
            <p:nvSpPr>
              <p:cNvPr id="12" name="TextBox 12"/>
              <p:cNvSpPr txBox="1"/>
              <p:nvPr/>
            </p:nvSpPr>
            <p:spPr>
              <a:xfrm>
                <a:off x="0" y="-9525"/>
                <a:ext cx="10961557"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Discover the internet together</a:t>
                </a:r>
              </a:p>
            </p:txBody>
          </p:sp>
        </p:grpSp>
        <p:grpSp>
          <p:nvGrpSpPr>
            <p:cNvPr id="13" name="Group 13"/>
            <p:cNvGrpSpPr/>
            <p:nvPr/>
          </p:nvGrpSpPr>
          <p:grpSpPr>
            <a:xfrm>
              <a:off x="0" y="0"/>
              <a:ext cx="1390227" cy="1340040"/>
              <a:chOff x="0" y="0"/>
              <a:chExt cx="1390227" cy="1340040"/>
            </a:xfrm>
          </p:grpSpPr>
          <p:sp>
            <p:nvSpPr>
              <p:cNvPr id="14" name="Freeform 14"/>
              <p:cNvSpPr/>
              <p:nvPr/>
            </p:nvSpPr>
            <p:spPr>
              <a:xfrm>
                <a:off x="0" y="0"/>
                <a:ext cx="1390291" cy="1340104"/>
              </a:xfrm>
              <a:custGeom>
                <a:avLst/>
                <a:gdLst/>
                <a:ahLst/>
                <a:cxnLst/>
                <a:rect l="l" t="t" r="r" b="b"/>
                <a:pathLst>
                  <a:path w="1390291" h="1340104">
                    <a:moveTo>
                      <a:pt x="0" y="670052"/>
                    </a:moveTo>
                    <a:cubicBezTo>
                      <a:pt x="0" y="299974"/>
                      <a:pt x="311209" y="0"/>
                      <a:pt x="695147" y="0"/>
                    </a:cubicBezTo>
                    <a:cubicBezTo>
                      <a:pt x="1079085" y="0"/>
                      <a:pt x="1390291" y="299974"/>
                      <a:pt x="1390291" y="670052"/>
                    </a:cubicBezTo>
                    <a:cubicBezTo>
                      <a:pt x="1390291" y="1040130"/>
                      <a:pt x="1079085" y="1340104"/>
                      <a:pt x="695147" y="1340104"/>
                    </a:cubicBezTo>
                    <a:cubicBezTo>
                      <a:pt x="311209" y="1340104"/>
                      <a:pt x="0" y="1040003"/>
                      <a:pt x="0" y="670052"/>
                    </a:cubicBezTo>
                    <a:close/>
                  </a:path>
                </a:pathLst>
              </a:custGeom>
              <a:solidFill>
                <a:srgbClr val="9F8BFF"/>
              </a:solidFill>
            </p:spPr>
            <p:txBody>
              <a:bodyPr/>
              <a:lstStyle/>
              <a:p>
                <a:endParaRPr lang="en-US"/>
              </a:p>
            </p:txBody>
          </p:sp>
        </p:grpSp>
      </p:grpSp>
      <p:grpSp>
        <p:nvGrpSpPr>
          <p:cNvPr id="15" name="Group 15"/>
          <p:cNvGrpSpPr/>
          <p:nvPr/>
        </p:nvGrpSpPr>
        <p:grpSpPr>
          <a:xfrm>
            <a:off x="8338052" y="2888711"/>
            <a:ext cx="10278742" cy="1005030"/>
            <a:chOff x="0" y="0"/>
            <a:chExt cx="13704989" cy="1340040"/>
          </a:xfrm>
        </p:grpSpPr>
        <p:grpSp>
          <p:nvGrpSpPr>
            <p:cNvPr id="16" name="Group 16"/>
            <p:cNvGrpSpPr/>
            <p:nvPr/>
          </p:nvGrpSpPr>
          <p:grpSpPr>
            <a:xfrm>
              <a:off x="2173938" y="97758"/>
              <a:ext cx="11531051" cy="1144524"/>
              <a:chOff x="0" y="0"/>
              <a:chExt cx="11531051" cy="1144524"/>
            </a:xfrm>
          </p:grpSpPr>
          <p:sp>
            <p:nvSpPr>
              <p:cNvPr id="17" name="Freeform 17"/>
              <p:cNvSpPr/>
              <p:nvPr/>
            </p:nvSpPr>
            <p:spPr>
              <a:xfrm>
                <a:off x="0" y="0"/>
                <a:ext cx="11531050" cy="1144524"/>
              </a:xfrm>
              <a:custGeom>
                <a:avLst/>
                <a:gdLst/>
                <a:ahLst/>
                <a:cxnLst/>
                <a:rect l="l" t="t" r="r" b="b"/>
                <a:pathLst>
                  <a:path w="11531050" h="1144524">
                    <a:moveTo>
                      <a:pt x="0" y="0"/>
                    </a:moveTo>
                    <a:lnTo>
                      <a:pt x="11531050" y="0"/>
                    </a:lnTo>
                    <a:lnTo>
                      <a:pt x="11531050" y="1144524"/>
                    </a:lnTo>
                    <a:lnTo>
                      <a:pt x="0" y="1144524"/>
                    </a:lnTo>
                    <a:close/>
                  </a:path>
                </a:pathLst>
              </a:custGeom>
              <a:solidFill>
                <a:srgbClr val="000000">
                  <a:alpha val="0"/>
                </a:srgbClr>
              </a:solidFill>
            </p:spPr>
            <p:txBody>
              <a:bodyPr/>
              <a:lstStyle/>
              <a:p>
                <a:endParaRPr lang="en-US"/>
              </a:p>
            </p:txBody>
          </p:sp>
          <p:sp>
            <p:nvSpPr>
              <p:cNvPr id="18" name="TextBox 18"/>
              <p:cNvSpPr txBox="1"/>
              <p:nvPr/>
            </p:nvSpPr>
            <p:spPr>
              <a:xfrm>
                <a:off x="0" y="-9525"/>
                <a:ext cx="11531051" cy="11540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The Internet is a great tool!</a:t>
                </a:r>
              </a:p>
            </p:txBody>
          </p:sp>
        </p:grpSp>
        <p:grpSp>
          <p:nvGrpSpPr>
            <p:cNvPr id="19" name="Group 19"/>
            <p:cNvGrpSpPr/>
            <p:nvPr/>
          </p:nvGrpSpPr>
          <p:grpSpPr>
            <a:xfrm>
              <a:off x="0" y="0"/>
              <a:ext cx="1340040" cy="1340040"/>
              <a:chOff x="0" y="0"/>
              <a:chExt cx="1340040" cy="1340040"/>
            </a:xfrm>
          </p:grpSpPr>
          <p:sp>
            <p:nvSpPr>
              <p:cNvPr id="20" name="Freeform 20"/>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grpSp>
        <p:nvGrpSpPr>
          <p:cNvPr id="21" name="Group 21"/>
          <p:cNvGrpSpPr/>
          <p:nvPr/>
        </p:nvGrpSpPr>
        <p:grpSpPr>
          <a:xfrm>
            <a:off x="8338052" y="7250455"/>
            <a:ext cx="10927644" cy="1544193"/>
            <a:chOff x="0" y="0"/>
            <a:chExt cx="14570192" cy="2058924"/>
          </a:xfrm>
        </p:grpSpPr>
        <p:grpSp>
          <p:nvGrpSpPr>
            <p:cNvPr id="22" name="Group 22"/>
            <p:cNvGrpSpPr/>
            <p:nvPr/>
          </p:nvGrpSpPr>
          <p:grpSpPr>
            <a:xfrm>
              <a:off x="2232022" y="0"/>
              <a:ext cx="12338170" cy="2058924"/>
              <a:chOff x="0" y="0"/>
              <a:chExt cx="12338170" cy="2058924"/>
            </a:xfrm>
          </p:grpSpPr>
          <p:sp>
            <p:nvSpPr>
              <p:cNvPr id="23" name="Freeform 23"/>
              <p:cNvSpPr/>
              <p:nvPr/>
            </p:nvSpPr>
            <p:spPr>
              <a:xfrm>
                <a:off x="0" y="0"/>
                <a:ext cx="12338170" cy="2058924"/>
              </a:xfrm>
              <a:custGeom>
                <a:avLst/>
                <a:gdLst/>
                <a:ahLst/>
                <a:cxnLst/>
                <a:rect l="l" t="t" r="r" b="b"/>
                <a:pathLst>
                  <a:path w="12338170" h="2058924">
                    <a:moveTo>
                      <a:pt x="0" y="0"/>
                    </a:moveTo>
                    <a:lnTo>
                      <a:pt x="12338170" y="0"/>
                    </a:lnTo>
                    <a:lnTo>
                      <a:pt x="12338170" y="2058924"/>
                    </a:lnTo>
                    <a:lnTo>
                      <a:pt x="0" y="2058924"/>
                    </a:lnTo>
                    <a:close/>
                  </a:path>
                </a:pathLst>
              </a:custGeom>
              <a:solidFill>
                <a:srgbClr val="000000">
                  <a:alpha val="0"/>
                </a:srgbClr>
              </a:solidFill>
            </p:spPr>
            <p:txBody>
              <a:bodyPr/>
              <a:lstStyle/>
              <a:p>
                <a:endParaRPr lang="en-US"/>
              </a:p>
            </p:txBody>
          </p:sp>
          <p:sp>
            <p:nvSpPr>
              <p:cNvPr id="24" name="TextBox 24"/>
              <p:cNvSpPr txBox="1"/>
              <p:nvPr/>
            </p:nvSpPr>
            <p:spPr>
              <a:xfrm>
                <a:off x="0" y="-9525"/>
                <a:ext cx="12338170" cy="2068449"/>
              </a:xfrm>
              <a:prstGeom prst="rect">
                <a:avLst/>
              </a:prstGeom>
            </p:spPr>
            <p:txBody>
              <a:bodyPr lIns="0" tIns="0" rIns="0" bIns="0" rtlCol="0" anchor="t"/>
              <a:lstStyle/>
              <a:p>
                <a:pPr algn="l">
                  <a:lnSpc>
                    <a:spcPts val="5400"/>
                  </a:lnSpc>
                </a:pPr>
                <a:r>
                  <a:rPr lang="en-US" sz="4500">
                    <a:solidFill>
                      <a:srgbClr val="000000"/>
                    </a:solidFill>
                    <a:latin typeface="DM Sans"/>
                    <a:ea typeface="DM Sans"/>
                    <a:cs typeface="DM Sans"/>
                    <a:sym typeface="DM Sans"/>
                  </a:rPr>
                  <a:t>Get involved in </a:t>
                </a:r>
              </a:p>
              <a:p>
                <a:pPr algn="l">
                  <a:lnSpc>
                    <a:spcPts val="5400"/>
                  </a:lnSpc>
                </a:pPr>
                <a:r>
                  <a:rPr lang="en-US" sz="4500" b="1">
                    <a:solidFill>
                      <a:srgbClr val="000000"/>
                    </a:solidFill>
                    <a:latin typeface="DM Sans Bold"/>
                    <a:ea typeface="DM Sans Bold"/>
                    <a:cs typeface="DM Sans Bold"/>
                    <a:sym typeface="DM Sans Bold"/>
                  </a:rPr>
                  <a:t>Safer Internet Day!</a:t>
                </a:r>
              </a:p>
            </p:txBody>
          </p:sp>
        </p:grpSp>
        <p:grpSp>
          <p:nvGrpSpPr>
            <p:cNvPr id="25" name="Group 25"/>
            <p:cNvGrpSpPr/>
            <p:nvPr/>
          </p:nvGrpSpPr>
          <p:grpSpPr>
            <a:xfrm>
              <a:off x="0" y="359442"/>
              <a:ext cx="1340040" cy="1340040"/>
              <a:chOff x="0" y="0"/>
              <a:chExt cx="1340040" cy="1340040"/>
            </a:xfrm>
          </p:grpSpPr>
          <p:sp>
            <p:nvSpPr>
              <p:cNvPr id="26" name="Freeform 26"/>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7" name="Group 27"/>
          <p:cNvGrpSpPr/>
          <p:nvPr/>
        </p:nvGrpSpPr>
        <p:grpSpPr>
          <a:xfrm>
            <a:off x="1028700" y="2425058"/>
            <a:ext cx="6615944" cy="6833242"/>
            <a:chOff x="0" y="0"/>
            <a:chExt cx="6148070" cy="6350000"/>
          </a:xfrm>
        </p:grpSpPr>
        <p:sp>
          <p:nvSpPr>
            <p:cNvPr id="28" name="Freeform 28"/>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l="-20874" r="-34274"/>
              </a:stretch>
            </a:blipFill>
          </p:spPr>
          <p:txBody>
            <a:bodyPr/>
            <a:lstStyle/>
            <a:p>
              <a:endParaRPr lang="en-US"/>
            </a:p>
          </p:txBody>
        </p:sp>
      </p:grpSp>
      <p:sp>
        <p:nvSpPr>
          <p:cNvPr id="29" name="Freeform 29"/>
          <p:cNvSpPr/>
          <p:nvPr/>
        </p:nvSpPr>
        <p:spPr>
          <a:xfrm>
            <a:off x="68270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2728621" y="374907"/>
            <a:ext cx="4956619" cy="703884"/>
            <a:chOff x="0" y="0"/>
            <a:chExt cx="6608825" cy="938512"/>
          </a:xfrm>
        </p:grpSpPr>
        <p:sp>
          <p:nvSpPr>
            <p:cNvPr id="4" name="Freeform 4"/>
            <p:cNvSpPr/>
            <p:nvPr/>
          </p:nvSpPr>
          <p:spPr>
            <a:xfrm>
              <a:off x="0" y="0"/>
              <a:ext cx="6608825" cy="938512"/>
            </a:xfrm>
            <a:custGeom>
              <a:avLst/>
              <a:gdLst/>
              <a:ahLst/>
              <a:cxnLst/>
              <a:rect l="l" t="t" r="r" b="b"/>
              <a:pathLst>
                <a:path w="6608825" h="938512">
                  <a:moveTo>
                    <a:pt x="0" y="0"/>
                  </a:moveTo>
                  <a:lnTo>
                    <a:pt x="6608825" y="0"/>
                  </a:lnTo>
                  <a:lnTo>
                    <a:pt x="6608825" y="938512"/>
                  </a:lnTo>
                  <a:lnTo>
                    <a:pt x="0" y="938512"/>
                  </a:lnTo>
                  <a:close/>
                </a:path>
              </a:pathLst>
            </a:custGeom>
            <a:solidFill>
              <a:srgbClr val="000000">
                <a:alpha val="0"/>
              </a:srgbClr>
            </a:solidFill>
          </p:spPr>
          <p:txBody>
            <a:bodyPr/>
            <a:lstStyle/>
            <a:p>
              <a:endParaRPr lang="en-US"/>
            </a:p>
          </p:txBody>
        </p:sp>
        <p:sp>
          <p:nvSpPr>
            <p:cNvPr id="5" name="TextBox 5"/>
            <p:cNvSpPr txBox="1"/>
            <p:nvPr/>
          </p:nvSpPr>
          <p:spPr>
            <a:xfrm>
              <a:off x="0" y="0"/>
              <a:ext cx="6608825"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OPTIONAL </a:t>
              </a:r>
              <a:r>
                <a:rPr lang="en-US" sz="3699">
                  <a:solidFill>
                    <a:srgbClr val="000000"/>
                  </a:solidFill>
                  <a:latin typeface="DM Sans"/>
                  <a:ea typeface="DM Sans"/>
                  <a:cs typeface="DM Sans"/>
                  <a:sym typeface="DM Sans"/>
                </a:rPr>
                <a:t>ACTIVITY</a:t>
              </a:r>
              <a:r>
                <a:rPr lang="en-US" sz="3699" b="1">
                  <a:solidFill>
                    <a:srgbClr val="000000"/>
                  </a:solidFill>
                  <a:latin typeface="DM Sans Bold"/>
                  <a:ea typeface="DM Sans Bold"/>
                  <a:cs typeface="DM Sans Bold"/>
                  <a:sym typeface="DM Sans Bold"/>
                </a:rPr>
                <a:t>: </a:t>
              </a:r>
            </a:p>
          </p:txBody>
        </p:sp>
      </p:grpSp>
      <p:sp>
        <p:nvSpPr>
          <p:cNvPr id="6" name="Freeform 6"/>
          <p:cNvSpPr/>
          <p:nvPr/>
        </p:nvSpPr>
        <p:spPr>
          <a:xfrm rot="-426989">
            <a:off x="16005980" y="1910044"/>
            <a:ext cx="1396269" cy="312257"/>
          </a:xfrm>
          <a:custGeom>
            <a:avLst/>
            <a:gdLst/>
            <a:ahLst/>
            <a:cxnLst/>
            <a:rect l="l" t="t" r="r" b="b"/>
            <a:pathLst>
              <a:path w="1396269" h="312257">
                <a:moveTo>
                  <a:pt x="0" y="0"/>
                </a:moveTo>
                <a:lnTo>
                  <a:pt x="1396270" y="0"/>
                </a:lnTo>
                <a:lnTo>
                  <a:pt x="1396270" y="312256"/>
                </a:lnTo>
                <a:lnTo>
                  <a:pt x="0" y="312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315861" y="1171575"/>
            <a:ext cx="8523461" cy="692793"/>
          </a:xfrm>
          <a:prstGeom prst="rect">
            <a:avLst/>
          </a:prstGeom>
        </p:spPr>
        <p:txBody>
          <a:bodyPr lIns="0" tIns="0" rIns="0" bIns="0" rtlCol="0" anchor="t">
            <a:spAutoFit/>
          </a:bodyPr>
          <a:lstStyle/>
          <a:p>
            <a:pPr marL="0" lvl="0" indent="0" algn="l">
              <a:lnSpc>
                <a:spcPts val="4895"/>
              </a:lnSpc>
              <a:spcBef>
                <a:spcPct val="0"/>
              </a:spcBef>
            </a:pPr>
            <a:r>
              <a:rPr lang="en-US" sz="5500">
                <a:solidFill>
                  <a:srgbClr val="00B0F0"/>
                </a:solidFill>
                <a:latin typeface="Bobby Jones"/>
                <a:ea typeface="Bobby Jones"/>
                <a:cs typeface="Bobby Jones"/>
                <a:sym typeface="Bobby Jones"/>
              </a:rPr>
              <a:t>Respectful Communication</a:t>
            </a:r>
          </a:p>
        </p:txBody>
      </p:sp>
      <p:grpSp>
        <p:nvGrpSpPr>
          <p:cNvPr id="8" name="Group 8"/>
          <p:cNvGrpSpPr/>
          <p:nvPr/>
        </p:nvGrpSpPr>
        <p:grpSpPr>
          <a:xfrm>
            <a:off x="1354361" y="2968707"/>
            <a:ext cx="10559661" cy="1843659"/>
            <a:chOff x="0" y="0"/>
            <a:chExt cx="9969638" cy="1740644"/>
          </a:xfrm>
        </p:grpSpPr>
        <p:sp>
          <p:nvSpPr>
            <p:cNvPr id="9" name="Freeform 9"/>
            <p:cNvSpPr/>
            <p:nvPr/>
          </p:nvSpPr>
          <p:spPr>
            <a:xfrm>
              <a:off x="0" y="0"/>
              <a:ext cx="9969637" cy="1740644"/>
            </a:xfrm>
            <a:custGeom>
              <a:avLst/>
              <a:gdLst/>
              <a:ahLst/>
              <a:cxnLst/>
              <a:rect l="l" t="t" r="r" b="b"/>
              <a:pathLst>
                <a:path w="9969637" h="1740644">
                  <a:moveTo>
                    <a:pt x="0" y="0"/>
                  </a:moveTo>
                  <a:lnTo>
                    <a:pt x="9969637" y="0"/>
                  </a:lnTo>
                  <a:lnTo>
                    <a:pt x="9969637" y="1740644"/>
                  </a:lnTo>
                  <a:lnTo>
                    <a:pt x="0" y="1740644"/>
                  </a:lnTo>
                  <a:close/>
                </a:path>
              </a:pathLst>
            </a:custGeom>
            <a:solidFill>
              <a:srgbClr val="000000">
                <a:alpha val="0"/>
              </a:srgbClr>
            </a:solidFill>
          </p:spPr>
          <p:txBody>
            <a:bodyPr/>
            <a:lstStyle/>
            <a:p>
              <a:endParaRPr lang="en-US"/>
            </a:p>
          </p:txBody>
        </p:sp>
        <p:sp>
          <p:nvSpPr>
            <p:cNvPr id="10" name="TextBox 10"/>
            <p:cNvSpPr txBox="1"/>
            <p:nvPr/>
          </p:nvSpPr>
          <p:spPr>
            <a:xfrm>
              <a:off x="0" y="-47625"/>
              <a:ext cx="9969638" cy="1788269"/>
            </a:xfrm>
            <a:prstGeom prst="rect">
              <a:avLst/>
            </a:prstGeom>
          </p:spPr>
          <p:txBody>
            <a:bodyPr lIns="0" tIns="0" rIns="0" bIns="0" rtlCol="0" anchor="t"/>
            <a:lstStyle/>
            <a:p>
              <a:pPr algn="l">
                <a:lnSpc>
                  <a:spcPts val="4690"/>
                </a:lnSpc>
              </a:pPr>
              <a:r>
                <a:rPr lang="en-US" sz="3500">
                  <a:solidFill>
                    <a:srgbClr val="000000"/>
                  </a:solidFill>
                  <a:latin typeface="DM Sans"/>
                  <a:ea typeface="DM Sans"/>
                  <a:cs typeface="DM Sans"/>
                  <a:sym typeface="DM Sans"/>
                </a:rPr>
                <a:t>Go to p.18 of the Webwise Parents booklet offering advice on what advice to give their child on cyberbullying. </a:t>
              </a:r>
            </a:p>
          </p:txBody>
        </p:sp>
      </p:grpSp>
      <p:sp>
        <p:nvSpPr>
          <p:cNvPr id="11" name="Freeform 11"/>
          <p:cNvSpPr/>
          <p:nvPr/>
        </p:nvSpPr>
        <p:spPr>
          <a:xfrm>
            <a:off x="663657" y="3151251"/>
            <a:ext cx="362511" cy="541965"/>
          </a:xfrm>
          <a:custGeom>
            <a:avLst/>
            <a:gdLst/>
            <a:ahLst/>
            <a:cxnLst/>
            <a:rect l="l" t="t" r="r" b="b"/>
            <a:pathLst>
              <a:path w="362511" h="541965">
                <a:moveTo>
                  <a:pt x="0" y="0"/>
                </a:moveTo>
                <a:lnTo>
                  <a:pt x="362510" y="0"/>
                </a:lnTo>
                <a:lnTo>
                  <a:pt x="362510" y="541965"/>
                </a:lnTo>
                <a:lnTo>
                  <a:pt x="0" y="5419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1354361" y="5822967"/>
            <a:ext cx="10375295" cy="2434209"/>
            <a:chOff x="0" y="0"/>
            <a:chExt cx="9795573" cy="2298197"/>
          </a:xfrm>
        </p:grpSpPr>
        <p:sp>
          <p:nvSpPr>
            <p:cNvPr id="13" name="Freeform 13"/>
            <p:cNvSpPr/>
            <p:nvPr/>
          </p:nvSpPr>
          <p:spPr>
            <a:xfrm>
              <a:off x="0" y="0"/>
              <a:ext cx="9795573" cy="2298197"/>
            </a:xfrm>
            <a:custGeom>
              <a:avLst/>
              <a:gdLst/>
              <a:ahLst/>
              <a:cxnLst/>
              <a:rect l="l" t="t" r="r" b="b"/>
              <a:pathLst>
                <a:path w="9795573" h="2298197">
                  <a:moveTo>
                    <a:pt x="0" y="0"/>
                  </a:moveTo>
                  <a:lnTo>
                    <a:pt x="9795573" y="0"/>
                  </a:lnTo>
                  <a:lnTo>
                    <a:pt x="9795573" y="2298197"/>
                  </a:lnTo>
                  <a:lnTo>
                    <a:pt x="0" y="2298197"/>
                  </a:lnTo>
                  <a:close/>
                </a:path>
              </a:pathLst>
            </a:custGeom>
            <a:solidFill>
              <a:srgbClr val="000000">
                <a:alpha val="0"/>
              </a:srgbClr>
            </a:solidFill>
          </p:spPr>
          <p:txBody>
            <a:bodyPr/>
            <a:lstStyle/>
            <a:p>
              <a:endParaRPr lang="en-US"/>
            </a:p>
          </p:txBody>
        </p:sp>
        <p:sp>
          <p:nvSpPr>
            <p:cNvPr id="14" name="TextBox 14"/>
            <p:cNvSpPr txBox="1"/>
            <p:nvPr/>
          </p:nvSpPr>
          <p:spPr>
            <a:xfrm>
              <a:off x="0" y="-47625"/>
              <a:ext cx="9795573" cy="2345822"/>
            </a:xfrm>
            <a:prstGeom prst="rect">
              <a:avLst/>
            </a:prstGeom>
          </p:spPr>
          <p:txBody>
            <a:bodyPr lIns="0" tIns="0" rIns="0" bIns="0" rtlCol="0" anchor="t"/>
            <a:lstStyle/>
            <a:p>
              <a:pPr algn="l">
                <a:lnSpc>
                  <a:spcPts val="4690"/>
                </a:lnSpc>
              </a:pPr>
              <a:r>
                <a:rPr lang="en-US" sz="3500">
                  <a:solidFill>
                    <a:srgbClr val="000000"/>
                  </a:solidFill>
                  <a:latin typeface="DM Sans"/>
                  <a:ea typeface="DM Sans"/>
                  <a:cs typeface="DM Sans"/>
                  <a:sym typeface="DM Sans"/>
                </a:rPr>
                <a:t>Spend a few minutes in pairs going over the advice and agree some steps they would take on what a parent can do their child is being bullied online.</a:t>
              </a:r>
            </a:p>
          </p:txBody>
        </p:sp>
      </p:grpSp>
      <p:sp>
        <p:nvSpPr>
          <p:cNvPr id="15" name="Freeform 15"/>
          <p:cNvSpPr/>
          <p:nvPr/>
        </p:nvSpPr>
        <p:spPr>
          <a:xfrm>
            <a:off x="663657" y="6066526"/>
            <a:ext cx="362511" cy="541965"/>
          </a:xfrm>
          <a:custGeom>
            <a:avLst/>
            <a:gdLst/>
            <a:ahLst/>
            <a:cxnLst/>
            <a:rect l="l" t="t" r="r" b="b"/>
            <a:pathLst>
              <a:path w="362511" h="541965">
                <a:moveTo>
                  <a:pt x="0" y="0"/>
                </a:moveTo>
                <a:lnTo>
                  <a:pt x="362510" y="0"/>
                </a:lnTo>
                <a:lnTo>
                  <a:pt x="362510" y="541964"/>
                </a:lnTo>
                <a:lnTo>
                  <a:pt x="0" y="5419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6" name="Group 16"/>
          <p:cNvGrpSpPr/>
          <p:nvPr/>
        </p:nvGrpSpPr>
        <p:grpSpPr>
          <a:xfrm>
            <a:off x="12242217" y="3763144"/>
            <a:ext cx="6045783" cy="5911109"/>
            <a:chOff x="0" y="0"/>
            <a:chExt cx="6328410" cy="6187440"/>
          </a:xfrm>
        </p:grpSpPr>
        <p:sp>
          <p:nvSpPr>
            <p:cNvPr id="17" name="Freeform 17"/>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8"/>
              <a:stretch>
                <a:fillRect l="-36545" t="-33067" r="-34468"/>
              </a:stretch>
            </a:blipFill>
          </p:spPr>
          <p:txBody>
            <a:bodyPr/>
            <a:lstStyle/>
            <a:p>
              <a:endParaRPr lang="en-US"/>
            </a:p>
          </p:txBody>
        </p:sp>
      </p:grpSp>
      <p:grpSp>
        <p:nvGrpSpPr>
          <p:cNvPr id="18" name="Group 18"/>
          <p:cNvGrpSpPr/>
          <p:nvPr/>
        </p:nvGrpSpPr>
        <p:grpSpPr>
          <a:xfrm>
            <a:off x="3492918" y="9499702"/>
            <a:ext cx="9867228" cy="615554"/>
            <a:chOff x="0" y="0"/>
            <a:chExt cx="13156304" cy="820739"/>
          </a:xfrm>
        </p:grpSpPr>
        <p:sp>
          <p:nvSpPr>
            <p:cNvPr id="19" name="Freeform 19"/>
            <p:cNvSpPr/>
            <p:nvPr/>
          </p:nvSpPr>
          <p:spPr>
            <a:xfrm>
              <a:off x="0" y="0"/>
              <a:ext cx="13156304" cy="820739"/>
            </a:xfrm>
            <a:custGeom>
              <a:avLst/>
              <a:gdLst/>
              <a:ahLst/>
              <a:cxnLst/>
              <a:rect l="l" t="t" r="r" b="b"/>
              <a:pathLst>
                <a:path w="13156304" h="820739">
                  <a:moveTo>
                    <a:pt x="0" y="0"/>
                  </a:moveTo>
                  <a:lnTo>
                    <a:pt x="13156304" y="0"/>
                  </a:lnTo>
                  <a:lnTo>
                    <a:pt x="13156304" y="820739"/>
                  </a:lnTo>
                  <a:lnTo>
                    <a:pt x="0" y="820739"/>
                  </a:lnTo>
                  <a:close/>
                </a:path>
              </a:pathLst>
            </a:custGeom>
            <a:solidFill>
              <a:srgbClr val="000000">
                <a:alpha val="0"/>
              </a:srgbClr>
            </a:solidFill>
          </p:spPr>
          <p:txBody>
            <a:bodyPr/>
            <a:lstStyle/>
            <a:p>
              <a:endParaRPr lang="en-US"/>
            </a:p>
          </p:txBody>
        </p:sp>
        <p:sp>
          <p:nvSpPr>
            <p:cNvPr id="20" name="TextBox 20"/>
            <p:cNvSpPr txBox="1"/>
            <p:nvPr/>
          </p:nvSpPr>
          <p:spPr>
            <a:xfrm>
              <a:off x="0" y="0"/>
              <a:ext cx="13156304" cy="820739"/>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u="sng">
                  <a:solidFill>
                    <a:srgbClr val="1155CC"/>
                  </a:solidFill>
                  <a:latin typeface="DM Sans"/>
                  <a:ea typeface="DM Sans"/>
                  <a:cs typeface="DM Sans"/>
                  <a:sym typeface="DM Sans"/>
                  <a:hlinkClick r:id="rId9" tooltip="https://vimeo.com/359094916"/>
                </a:rPr>
                <a:t>https://vimeo.com/359094916</a:t>
              </a:r>
            </a:p>
          </p:txBody>
        </p:sp>
      </p:grpSp>
      <p:sp>
        <p:nvSpPr>
          <p:cNvPr id="21" name="Freeform 21"/>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15</a:t>
              </a:r>
            </a:p>
          </p:txBody>
        </p:sp>
      </p:grpSp>
      <p:sp>
        <p:nvSpPr>
          <p:cNvPr id="5" name="Freeform 5"/>
          <p:cNvSpPr/>
          <p:nvPr/>
        </p:nvSpPr>
        <p:spPr>
          <a:xfrm rot="-426989">
            <a:off x="16080121" y="2209184"/>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887459" y="1961974"/>
            <a:ext cx="8983727" cy="644753"/>
            <a:chOff x="0" y="0"/>
            <a:chExt cx="11978303" cy="859671"/>
          </a:xfrm>
        </p:grpSpPr>
        <p:sp>
          <p:nvSpPr>
            <p:cNvPr id="7" name="Freeform 7"/>
            <p:cNvSpPr/>
            <p:nvPr/>
          </p:nvSpPr>
          <p:spPr>
            <a:xfrm>
              <a:off x="0" y="0"/>
              <a:ext cx="11978303" cy="859671"/>
            </a:xfrm>
            <a:custGeom>
              <a:avLst/>
              <a:gdLst/>
              <a:ahLst/>
              <a:cxnLst/>
              <a:rect l="l" t="t" r="r" b="b"/>
              <a:pathLst>
                <a:path w="11978303" h="859671">
                  <a:moveTo>
                    <a:pt x="0" y="0"/>
                  </a:moveTo>
                  <a:lnTo>
                    <a:pt x="11978303" y="0"/>
                  </a:lnTo>
                  <a:lnTo>
                    <a:pt x="11978303" y="859671"/>
                  </a:lnTo>
                  <a:lnTo>
                    <a:pt x="0" y="859671"/>
                  </a:lnTo>
                  <a:close/>
                </a:path>
              </a:pathLst>
            </a:custGeom>
            <a:solidFill>
              <a:srgbClr val="000000">
                <a:alpha val="0"/>
              </a:srgbClr>
            </a:solidFill>
          </p:spPr>
          <p:txBody>
            <a:bodyPr/>
            <a:lstStyle/>
            <a:p>
              <a:endParaRPr lang="en-US"/>
            </a:p>
          </p:txBody>
        </p:sp>
        <p:sp>
          <p:nvSpPr>
            <p:cNvPr id="8" name="TextBox 8"/>
            <p:cNvSpPr txBox="1"/>
            <p:nvPr/>
          </p:nvSpPr>
          <p:spPr>
            <a:xfrm>
              <a:off x="0" y="0"/>
              <a:ext cx="11978303"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Encourage your child to </a:t>
              </a:r>
              <a:r>
                <a:rPr lang="en-US" sz="3399" b="1">
                  <a:solidFill>
                    <a:srgbClr val="000000"/>
                  </a:solidFill>
                  <a:latin typeface="DM Sans Bold"/>
                  <a:ea typeface="DM Sans Bold"/>
                  <a:cs typeface="DM Sans Bold"/>
                  <a:sym typeface="DM Sans Bold"/>
                </a:rPr>
                <a:t>Stop, Think, Check!</a:t>
              </a:r>
            </a:p>
          </p:txBody>
        </p:sp>
      </p:grpSp>
      <p:grpSp>
        <p:nvGrpSpPr>
          <p:cNvPr id="9" name="Group 9"/>
          <p:cNvGrpSpPr/>
          <p:nvPr/>
        </p:nvGrpSpPr>
        <p:grpSpPr>
          <a:xfrm>
            <a:off x="887459" y="4498747"/>
            <a:ext cx="5727016" cy="644753"/>
            <a:chOff x="0" y="0"/>
            <a:chExt cx="7636022" cy="859671"/>
          </a:xfrm>
        </p:grpSpPr>
        <p:sp>
          <p:nvSpPr>
            <p:cNvPr id="10" name="Freeform 10"/>
            <p:cNvSpPr/>
            <p:nvPr/>
          </p:nvSpPr>
          <p:spPr>
            <a:xfrm>
              <a:off x="0" y="0"/>
              <a:ext cx="7636022" cy="859671"/>
            </a:xfrm>
            <a:custGeom>
              <a:avLst/>
              <a:gdLst/>
              <a:ahLst/>
              <a:cxnLst/>
              <a:rect l="l" t="t" r="r" b="b"/>
              <a:pathLst>
                <a:path w="7636022" h="859671">
                  <a:moveTo>
                    <a:pt x="0" y="0"/>
                  </a:moveTo>
                  <a:lnTo>
                    <a:pt x="7636022" y="0"/>
                  </a:lnTo>
                  <a:lnTo>
                    <a:pt x="7636022" y="859671"/>
                  </a:lnTo>
                  <a:lnTo>
                    <a:pt x="0" y="859671"/>
                  </a:lnTo>
                  <a:close/>
                </a:path>
              </a:pathLst>
            </a:custGeom>
            <a:solidFill>
              <a:srgbClr val="000000">
                <a:alpha val="0"/>
              </a:srgbClr>
            </a:solidFill>
          </p:spPr>
          <p:txBody>
            <a:bodyPr/>
            <a:lstStyle/>
            <a:p>
              <a:endParaRPr lang="en-US"/>
            </a:p>
          </p:txBody>
        </p:sp>
        <p:sp>
          <p:nvSpPr>
            <p:cNvPr id="11" name="TextBox 11"/>
            <p:cNvSpPr txBox="1"/>
            <p:nvPr/>
          </p:nvSpPr>
          <p:spPr>
            <a:xfrm>
              <a:off x="0" y="0"/>
              <a:ext cx="7636022" cy="859671"/>
            </a:xfrm>
            <a:prstGeom prst="rect">
              <a:avLst/>
            </a:prstGeom>
          </p:spPr>
          <p:txBody>
            <a:bodyPr lIns="0" tIns="0" rIns="0" bIns="0" rtlCol="0" anchor="t"/>
            <a:lstStyle/>
            <a:p>
              <a:pPr algn="l">
                <a:lnSpc>
                  <a:spcPts val="4079"/>
                </a:lnSpc>
              </a:pPr>
              <a:r>
                <a:rPr lang="en-US" sz="3399" b="1">
                  <a:solidFill>
                    <a:srgbClr val="000000"/>
                  </a:solidFill>
                  <a:latin typeface="DM Sans Bold"/>
                  <a:ea typeface="DM Sans Bold"/>
                  <a:cs typeface="DM Sans Bold"/>
                  <a:sym typeface="DM Sans Bold"/>
                </a:rPr>
                <a:t>Here are some simple tips:</a:t>
              </a:r>
            </a:p>
          </p:txBody>
        </p:sp>
      </p:grpSp>
      <p:grpSp>
        <p:nvGrpSpPr>
          <p:cNvPr id="12" name="Group 12"/>
          <p:cNvGrpSpPr/>
          <p:nvPr/>
        </p:nvGrpSpPr>
        <p:grpSpPr>
          <a:xfrm>
            <a:off x="887459" y="5328253"/>
            <a:ext cx="4935329" cy="780978"/>
            <a:chOff x="0" y="0"/>
            <a:chExt cx="6580438" cy="1041304"/>
          </a:xfrm>
        </p:grpSpPr>
        <p:grpSp>
          <p:nvGrpSpPr>
            <p:cNvPr id="13" name="Group 13"/>
            <p:cNvGrpSpPr/>
            <p:nvPr/>
          </p:nvGrpSpPr>
          <p:grpSpPr>
            <a:xfrm>
              <a:off x="1392600" y="115204"/>
              <a:ext cx="5187838" cy="810896"/>
              <a:chOff x="0" y="0"/>
              <a:chExt cx="5187838" cy="810896"/>
            </a:xfrm>
          </p:grpSpPr>
          <p:sp>
            <p:nvSpPr>
              <p:cNvPr id="14" name="Freeform 14"/>
              <p:cNvSpPr/>
              <p:nvPr/>
            </p:nvSpPr>
            <p:spPr>
              <a:xfrm>
                <a:off x="0" y="0"/>
                <a:ext cx="5187838" cy="810896"/>
              </a:xfrm>
              <a:custGeom>
                <a:avLst/>
                <a:gdLst/>
                <a:ahLst/>
                <a:cxnLst/>
                <a:rect l="l" t="t" r="r" b="b"/>
                <a:pathLst>
                  <a:path w="5187838" h="810896">
                    <a:moveTo>
                      <a:pt x="0" y="0"/>
                    </a:moveTo>
                    <a:lnTo>
                      <a:pt x="5187838" y="0"/>
                    </a:lnTo>
                    <a:lnTo>
                      <a:pt x="5187838" y="810896"/>
                    </a:lnTo>
                    <a:lnTo>
                      <a:pt x="0" y="810896"/>
                    </a:lnTo>
                    <a:close/>
                  </a:path>
                </a:pathLst>
              </a:custGeom>
              <a:solidFill>
                <a:srgbClr val="000000">
                  <a:alpha val="0"/>
                </a:srgbClr>
              </a:solidFill>
            </p:spPr>
            <p:txBody>
              <a:bodyPr/>
              <a:lstStyle/>
              <a:p>
                <a:endParaRPr lang="en-US"/>
              </a:p>
            </p:txBody>
          </p:sp>
          <p:sp>
            <p:nvSpPr>
              <p:cNvPr id="15" name="TextBox 15"/>
              <p:cNvSpPr txBox="1"/>
              <p:nvPr/>
            </p:nvSpPr>
            <p:spPr>
              <a:xfrm>
                <a:off x="0" y="0"/>
                <a:ext cx="5187838" cy="810896"/>
              </a:xfrm>
              <a:prstGeom prst="rect">
                <a:avLst/>
              </a:prstGeom>
            </p:spPr>
            <p:txBody>
              <a:bodyPr lIns="0" tIns="0" rIns="0" bIns="0" rtlCol="0" anchor="t"/>
              <a:lstStyle/>
              <a:p>
                <a:pPr algn="l">
                  <a:lnSpc>
                    <a:spcPts val="3599"/>
                  </a:lnSpc>
                </a:pPr>
                <a:r>
                  <a:rPr lang="en-US" sz="2999">
                    <a:solidFill>
                      <a:srgbClr val="010101"/>
                    </a:solidFill>
                    <a:latin typeface="DM Sans"/>
                    <a:ea typeface="DM Sans"/>
                    <a:cs typeface="DM Sans"/>
                    <a:sym typeface="DM Sans"/>
                  </a:rPr>
                  <a:t>Check the source</a:t>
                </a:r>
              </a:p>
            </p:txBody>
          </p:sp>
        </p:grpSp>
        <p:grpSp>
          <p:nvGrpSpPr>
            <p:cNvPr id="16" name="Group 16"/>
            <p:cNvGrpSpPr/>
            <p:nvPr/>
          </p:nvGrpSpPr>
          <p:grpSpPr>
            <a:xfrm>
              <a:off x="0" y="0"/>
              <a:ext cx="1041304" cy="10413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18" name="TextBox 18"/>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19" name="Freeform 19"/>
            <p:cNvSpPr/>
            <p:nvPr/>
          </p:nvSpPr>
          <p:spPr>
            <a:xfrm>
              <a:off x="183626" y="186690"/>
              <a:ext cx="674052" cy="667924"/>
            </a:xfrm>
            <a:custGeom>
              <a:avLst/>
              <a:gdLst/>
              <a:ahLst/>
              <a:cxnLst/>
              <a:rect l="l" t="t" r="r" b="b"/>
              <a:pathLst>
                <a:path w="674052" h="667924">
                  <a:moveTo>
                    <a:pt x="0" y="0"/>
                  </a:moveTo>
                  <a:lnTo>
                    <a:pt x="674052" y="0"/>
                  </a:lnTo>
                  <a:lnTo>
                    <a:pt x="674052" y="667924"/>
                  </a:lnTo>
                  <a:lnTo>
                    <a:pt x="0" y="667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20" name="Group 20"/>
          <p:cNvGrpSpPr/>
          <p:nvPr/>
        </p:nvGrpSpPr>
        <p:grpSpPr>
          <a:xfrm>
            <a:off x="887459" y="7220289"/>
            <a:ext cx="7877857" cy="780978"/>
            <a:chOff x="0" y="0"/>
            <a:chExt cx="10503810" cy="1041304"/>
          </a:xfrm>
        </p:grpSpPr>
        <p:grpSp>
          <p:nvGrpSpPr>
            <p:cNvPr id="21" name="Group 21"/>
            <p:cNvGrpSpPr/>
            <p:nvPr/>
          </p:nvGrpSpPr>
          <p:grpSpPr>
            <a:xfrm>
              <a:off x="1392600" y="145494"/>
              <a:ext cx="9111210" cy="750316"/>
              <a:chOff x="0" y="0"/>
              <a:chExt cx="9111210" cy="750316"/>
            </a:xfrm>
          </p:grpSpPr>
          <p:sp>
            <p:nvSpPr>
              <p:cNvPr id="22" name="Freeform 22"/>
              <p:cNvSpPr/>
              <p:nvPr/>
            </p:nvSpPr>
            <p:spPr>
              <a:xfrm>
                <a:off x="0" y="0"/>
                <a:ext cx="9111210" cy="750316"/>
              </a:xfrm>
              <a:custGeom>
                <a:avLst/>
                <a:gdLst/>
                <a:ahLst/>
                <a:cxnLst/>
                <a:rect l="l" t="t" r="r" b="b"/>
                <a:pathLst>
                  <a:path w="9111210" h="750316">
                    <a:moveTo>
                      <a:pt x="0" y="0"/>
                    </a:moveTo>
                    <a:lnTo>
                      <a:pt x="9111210" y="0"/>
                    </a:lnTo>
                    <a:lnTo>
                      <a:pt x="9111210" y="750316"/>
                    </a:lnTo>
                    <a:lnTo>
                      <a:pt x="0" y="750316"/>
                    </a:lnTo>
                    <a:close/>
                  </a:path>
                </a:pathLst>
              </a:custGeom>
              <a:solidFill>
                <a:srgbClr val="000000">
                  <a:alpha val="0"/>
                </a:srgbClr>
              </a:solidFill>
            </p:spPr>
            <p:txBody>
              <a:bodyPr/>
              <a:lstStyle/>
              <a:p>
                <a:endParaRPr lang="en-US"/>
              </a:p>
            </p:txBody>
          </p:sp>
          <p:sp>
            <p:nvSpPr>
              <p:cNvPr id="23" name="TextBox 23"/>
              <p:cNvSpPr txBox="1"/>
              <p:nvPr/>
            </p:nvSpPr>
            <p:spPr>
              <a:xfrm>
                <a:off x="0" y="0"/>
                <a:ext cx="9111210" cy="750316"/>
              </a:xfrm>
              <a:prstGeom prst="rect">
                <a:avLst/>
              </a:prstGeom>
            </p:spPr>
            <p:txBody>
              <a:bodyPr lIns="0" tIns="0" rIns="0" bIns="0" rtlCol="0" anchor="t"/>
              <a:lstStyle/>
              <a:p>
                <a:pPr algn="l">
                  <a:lnSpc>
                    <a:spcPts val="3599"/>
                  </a:lnSpc>
                </a:pPr>
                <a:r>
                  <a:rPr lang="en-US" sz="2999">
                    <a:solidFill>
                      <a:srgbClr val="010101"/>
                    </a:solidFill>
                    <a:latin typeface="DM Sans"/>
                    <a:ea typeface="DM Sans"/>
                    <a:cs typeface="DM Sans"/>
                    <a:sym typeface="DM Sans"/>
                  </a:rPr>
                  <a:t>Remember - the camera can lie</a:t>
                </a:r>
              </a:p>
            </p:txBody>
          </p:sp>
        </p:grpSp>
        <p:grpSp>
          <p:nvGrpSpPr>
            <p:cNvPr id="24" name="Group 24"/>
            <p:cNvGrpSpPr/>
            <p:nvPr/>
          </p:nvGrpSpPr>
          <p:grpSpPr>
            <a:xfrm>
              <a:off x="0" y="0"/>
              <a:ext cx="1041304" cy="104130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26" name="TextBox 26"/>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27" name="Freeform 27"/>
            <p:cNvSpPr/>
            <p:nvPr/>
          </p:nvSpPr>
          <p:spPr>
            <a:xfrm>
              <a:off x="171067" y="231919"/>
              <a:ext cx="699170" cy="577466"/>
            </a:xfrm>
            <a:custGeom>
              <a:avLst/>
              <a:gdLst/>
              <a:ahLst/>
              <a:cxnLst/>
              <a:rect l="l" t="t" r="r" b="b"/>
              <a:pathLst>
                <a:path w="699170" h="577466">
                  <a:moveTo>
                    <a:pt x="0" y="0"/>
                  </a:moveTo>
                  <a:lnTo>
                    <a:pt x="699170" y="0"/>
                  </a:lnTo>
                  <a:lnTo>
                    <a:pt x="699170" y="577466"/>
                  </a:lnTo>
                  <a:lnTo>
                    <a:pt x="0" y="5774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8" name="TextBox 28"/>
          <p:cNvSpPr txBox="1"/>
          <p:nvPr/>
        </p:nvSpPr>
        <p:spPr>
          <a:xfrm>
            <a:off x="13657334" y="1643900"/>
            <a:ext cx="3833021" cy="433696"/>
          </a:xfrm>
          <a:prstGeom prst="rect">
            <a:avLst/>
          </a:prstGeom>
        </p:spPr>
        <p:txBody>
          <a:bodyPr lIns="0" tIns="0" rIns="0" bIns="0" rtlCol="0" anchor="t">
            <a:spAutoFit/>
          </a:bodyPr>
          <a:lstStyle/>
          <a:p>
            <a:pPr marL="0" lvl="0" indent="0" algn="l">
              <a:lnSpc>
                <a:spcPts val="3036"/>
              </a:lnSpc>
              <a:spcBef>
                <a:spcPct val="0"/>
              </a:spcBef>
            </a:pPr>
            <a:r>
              <a:rPr lang="en-US" sz="3411">
                <a:solidFill>
                  <a:srgbClr val="00B0F0"/>
                </a:solidFill>
                <a:latin typeface="Bobby Jones"/>
                <a:ea typeface="Bobby Jones"/>
                <a:cs typeface="Bobby Jones"/>
                <a:sym typeface="Bobby Jones"/>
              </a:rPr>
              <a:t>stop </a:t>
            </a:r>
            <a:r>
              <a:rPr lang="en-US" sz="3411">
                <a:solidFill>
                  <a:srgbClr val="43C466"/>
                </a:solidFill>
                <a:latin typeface="Bobby Jones"/>
                <a:ea typeface="Bobby Jones"/>
                <a:cs typeface="Bobby Jones"/>
                <a:sym typeface="Bobby Jones"/>
              </a:rPr>
              <a:t>/</a:t>
            </a:r>
            <a:r>
              <a:rPr lang="en-US" sz="3411">
                <a:solidFill>
                  <a:srgbClr val="00B0F0"/>
                </a:solidFill>
                <a:latin typeface="Bobby Jones"/>
                <a:ea typeface="Bobby Jones"/>
                <a:cs typeface="Bobby Jones"/>
                <a:sym typeface="Bobby Jones"/>
              </a:rPr>
              <a:t> think </a:t>
            </a:r>
            <a:r>
              <a:rPr lang="en-US" sz="3411">
                <a:solidFill>
                  <a:srgbClr val="43C466"/>
                </a:solidFill>
                <a:latin typeface="Bobby Jones"/>
                <a:ea typeface="Bobby Jones"/>
                <a:cs typeface="Bobby Jones"/>
                <a:sym typeface="Bobby Jones"/>
              </a:rPr>
              <a:t>/</a:t>
            </a:r>
            <a:r>
              <a:rPr lang="en-US" sz="3411">
                <a:solidFill>
                  <a:srgbClr val="00B0F0"/>
                </a:solidFill>
                <a:latin typeface="Bobby Jones"/>
                <a:ea typeface="Bobby Jones"/>
                <a:cs typeface="Bobby Jones"/>
                <a:sym typeface="Bobby Jones"/>
              </a:rPr>
              <a:t> check</a:t>
            </a:r>
          </a:p>
        </p:txBody>
      </p:sp>
      <p:grpSp>
        <p:nvGrpSpPr>
          <p:cNvPr id="29" name="Group 29"/>
          <p:cNvGrpSpPr/>
          <p:nvPr/>
        </p:nvGrpSpPr>
        <p:grpSpPr>
          <a:xfrm>
            <a:off x="887459" y="6274271"/>
            <a:ext cx="6673935" cy="780978"/>
            <a:chOff x="0" y="0"/>
            <a:chExt cx="8898581" cy="1041304"/>
          </a:xfrm>
        </p:grpSpPr>
        <p:grpSp>
          <p:nvGrpSpPr>
            <p:cNvPr id="30" name="Group 30"/>
            <p:cNvGrpSpPr/>
            <p:nvPr/>
          </p:nvGrpSpPr>
          <p:grpSpPr>
            <a:xfrm>
              <a:off x="1392600" y="88270"/>
              <a:ext cx="7505980" cy="864763"/>
              <a:chOff x="0" y="0"/>
              <a:chExt cx="7505980" cy="864763"/>
            </a:xfrm>
          </p:grpSpPr>
          <p:sp>
            <p:nvSpPr>
              <p:cNvPr id="31" name="Freeform 31"/>
              <p:cNvSpPr/>
              <p:nvPr/>
            </p:nvSpPr>
            <p:spPr>
              <a:xfrm>
                <a:off x="0" y="0"/>
                <a:ext cx="7505981" cy="864763"/>
              </a:xfrm>
              <a:custGeom>
                <a:avLst/>
                <a:gdLst/>
                <a:ahLst/>
                <a:cxnLst/>
                <a:rect l="l" t="t" r="r" b="b"/>
                <a:pathLst>
                  <a:path w="7505981" h="864763">
                    <a:moveTo>
                      <a:pt x="0" y="0"/>
                    </a:moveTo>
                    <a:lnTo>
                      <a:pt x="7505981" y="0"/>
                    </a:lnTo>
                    <a:lnTo>
                      <a:pt x="7505981" y="864763"/>
                    </a:lnTo>
                    <a:lnTo>
                      <a:pt x="0" y="864763"/>
                    </a:lnTo>
                    <a:close/>
                  </a:path>
                </a:pathLst>
              </a:custGeom>
              <a:solidFill>
                <a:srgbClr val="000000">
                  <a:alpha val="0"/>
                </a:srgbClr>
              </a:solidFill>
            </p:spPr>
            <p:txBody>
              <a:bodyPr/>
              <a:lstStyle/>
              <a:p>
                <a:endParaRPr lang="en-US"/>
              </a:p>
            </p:txBody>
          </p:sp>
          <p:sp>
            <p:nvSpPr>
              <p:cNvPr id="32" name="TextBox 32"/>
              <p:cNvSpPr txBox="1"/>
              <p:nvPr/>
            </p:nvSpPr>
            <p:spPr>
              <a:xfrm>
                <a:off x="0" y="0"/>
                <a:ext cx="7505980" cy="864763"/>
              </a:xfrm>
              <a:prstGeom prst="rect">
                <a:avLst/>
              </a:prstGeom>
            </p:spPr>
            <p:txBody>
              <a:bodyPr lIns="0" tIns="0" rIns="0" bIns="0" rtlCol="0" anchor="t"/>
              <a:lstStyle/>
              <a:p>
                <a:pPr algn="l">
                  <a:lnSpc>
                    <a:spcPts val="3599"/>
                  </a:lnSpc>
                </a:pPr>
                <a:r>
                  <a:rPr lang="en-US" sz="2999">
                    <a:solidFill>
                      <a:srgbClr val="010101"/>
                    </a:solidFill>
                    <a:latin typeface="DM Sans"/>
                    <a:ea typeface="DM Sans"/>
                    <a:cs typeface="DM Sans"/>
                    <a:sym typeface="DM Sans"/>
                  </a:rPr>
                  <a:t>Look beyond the headline</a:t>
                </a:r>
              </a:p>
            </p:txBody>
          </p:sp>
        </p:grpSp>
        <p:grpSp>
          <p:nvGrpSpPr>
            <p:cNvPr id="33" name="Group 33"/>
            <p:cNvGrpSpPr/>
            <p:nvPr/>
          </p:nvGrpSpPr>
          <p:grpSpPr>
            <a:xfrm>
              <a:off x="0" y="0"/>
              <a:ext cx="1041304" cy="104130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36" name="Freeform 36"/>
            <p:cNvSpPr/>
            <p:nvPr/>
          </p:nvSpPr>
          <p:spPr>
            <a:xfrm>
              <a:off x="152171" y="271961"/>
              <a:ext cx="736963" cy="497383"/>
            </a:xfrm>
            <a:custGeom>
              <a:avLst/>
              <a:gdLst/>
              <a:ahLst/>
              <a:cxnLst/>
              <a:rect l="l" t="t" r="r" b="b"/>
              <a:pathLst>
                <a:path w="736963" h="497383">
                  <a:moveTo>
                    <a:pt x="0" y="0"/>
                  </a:moveTo>
                  <a:lnTo>
                    <a:pt x="736963" y="0"/>
                  </a:lnTo>
                  <a:lnTo>
                    <a:pt x="736963" y="497383"/>
                  </a:lnTo>
                  <a:lnTo>
                    <a:pt x="0" y="4973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37" name="Group 37"/>
          <p:cNvGrpSpPr/>
          <p:nvPr/>
        </p:nvGrpSpPr>
        <p:grpSpPr>
          <a:xfrm>
            <a:off x="887459" y="9112324"/>
            <a:ext cx="10514363" cy="780978"/>
            <a:chOff x="0" y="0"/>
            <a:chExt cx="14019151" cy="1041304"/>
          </a:xfrm>
        </p:grpSpPr>
        <p:grpSp>
          <p:nvGrpSpPr>
            <p:cNvPr id="38" name="Group 38"/>
            <p:cNvGrpSpPr/>
            <p:nvPr/>
          </p:nvGrpSpPr>
          <p:grpSpPr>
            <a:xfrm>
              <a:off x="1392600" y="128239"/>
              <a:ext cx="12626551" cy="784825"/>
              <a:chOff x="0" y="0"/>
              <a:chExt cx="12626551" cy="784825"/>
            </a:xfrm>
          </p:grpSpPr>
          <p:sp>
            <p:nvSpPr>
              <p:cNvPr id="39" name="Freeform 39"/>
              <p:cNvSpPr/>
              <p:nvPr/>
            </p:nvSpPr>
            <p:spPr>
              <a:xfrm>
                <a:off x="0" y="0"/>
                <a:ext cx="12626551" cy="784825"/>
              </a:xfrm>
              <a:custGeom>
                <a:avLst/>
                <a:gdLst/>
                <a:ahLst/>
                <a:cxnLst/>
                <a:rect l="l" t="t" r="r" b="b"/>
                <a:pathLst>
                  <a:path w="12626551" h="784825">
                    <a:moveTo>
                      <a:pt x="0" y="0"/>
                    </a:moveTo>
                    <a:lnTo>
                      <a:pt x="12626551" y="0"/>
                    </a:lnTo>
                    <a:lnTo>
                      <a:pt x="12626551" y="784825"/>
                    </a:lnTo>
                    <a:lnTo>
                      <a:pt x="0" y="784825"/>
                    </a:lnTo>
                    <a:close/>
                  </a:path>
                </a:pathLst>
              </a:custGeom>
              <a:solidFill>
                <a:srgbClr val="000000">
                  <a:alpha val="0"/>
                </a:srgbClr>
              </a:solidFill>
            </p:spPr>
            <p:txBody>
              <a:bodyPr/>
              <a:lstStyle/>
              <a:p>
                <a:endParaRPr lang="en-US"/>
              </a:p>
            </p:txBody>
          </p:sp>
          <p:sp>
            <p:nvSpPr>
              <p:cNvPr id="40" name="TextBox 40"/>
              <p:cNvSpPr txBox="1"/>
              <p:nvPr/>
            </p:nvSpPr>
            <p:spPr>
              <a:xfrm>
                <a:off x="0" y="0"/>
                <a:ext cx="12626551" cy="784825"/>
              </a:xfrm>
              <a:prstGeom prst="rect">
                <a:avLst/>
              </a:prstGeom>
            </p:spPr>
            <p:txBody>
              <a:bodyPr lIns="0" tIns="0" rIns="0" bIns="0" rtlCol="0" anchor="t"/>
              <a:lstStyle/>
              <a:p>
                <a:pPr algn="l">
                  <a:lnSpc>
                    <a:spcPts val="3599"/>
                  </a:lnSpc>
                </a:pPr>
                <a:r>
                  <a:rPr lang="en-US" sz="2999">
                    <a:solidFill>
                      <a:srgbClr val="010101"/>
                    </a:solidFill>
                    <a:latin typeface="DM Sans"/>
                    <a:ea typeface="DM Sans"/>
                    <a:cs typeface="DM Sans"/>
                    <a:sym typeface="DM Sans"/>
                  </a:rPr>
                  <a:t>You are what you like?</a:t>
                </a:r>
              </a:p>
            </p:txBody>
          </p:sp>
        </p:grpSp>
        <p:grpSp>
          <p:nvGrpSpPr>
            <p:cNvPr id="41" name="Group 41"/>
            <p:cNvGrpSpPr/>
            <p:nvPr/>
          </p:nvGrpSpPr>
          <p:grpSpPr>
            <a:xfrm>
              <a:off x="0" y="0"/>
              <a:ext cx="1041304" cy="1041304"/>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43" name="TextBox 43"/>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44" name="Freeform 44"/>
            <p:cNvSpPr/>
            <p:nvPr/>
          </p:nvSpPr>
          <p:spPr>
            <a:xfrm>
              <a:off x="228443" y="83927"/>
              <a:ext cx="584418" cy="873451"/>
            </a:xfrm>
            <a:custGeom>
              <a:avLst/>
              <a:gdLst/>
              <a:ahLst/>
              <a:cxnLst/>
              <a:rect l="l" t="t" r="r" b="b"/>
              <a:pathLst>
                <a:path w="584418" h="873451">
                  <a:moveTo>
                    <a:pt x="0" y="0"/>
                  </a:moveTo>
                  <a:lnTo>
                    <a:pt x="584418" y="0"/>
                  </a:lnTo>
                  <a:lnTo>
                    <a:pt x="584418" y="873450"/>
                  </a:lnTo>
                  <a:lnTo>
                    <a:pt x="0" y="8734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45" name="Group 45"/>
          <p:cNvGrpSpPr/>
          <p:nvPr/>
        </p:nvGrpSpPr>
        <p:grpSpPr>
          <a:xfrm>
            <a:off x="887459" y="8166306"/>
            <a:ext cx="15405132" cy="780978"/>
            <a:chOff x="0" y="0"/>
            <a:chExt cx="20540176" cy="1041304"/>
          </a:xfrm>
        </p:grpSpPr>
        <p:grpSp>
          <p:nvGrpSpPr>
            <p:cNvPr id="46" name="Group 46"/>
            <p:cNvGrpSpPr/>
            <p:nvPr/>
          </p:nvGrpSpPr>
          <p:grpSpPr>
            <a:xfrm>
              <a:off x="1392600" y="145494"/>
              <a:ext cx="19147576" cy="750316"/>
              <a:chOff x="0" y="0"/>
              <a:chExt cx="19147576" cy="750316"/>
            </a:xfrm>
          </p:grpSpPr>
          <p:sp>
            <p:nvSpPr>
              <p:cNvPr id="47" name="Freeform 47"/>
              <p:cNvSpPr/>
              <p:nvPr/>
            </p:nvSpPr>
            <p:spPr>
              <a:xfrm>
                <a:off x="0" y="0"/>
                <a:ext cx="19147577" cy="750316"/>
              </a:xfrm>
              <a:custGeom>
                <a:avLst/>
                <a:gdLst/>
                <a:ahLst/>
                <a:cxnLst/>
                <a:rect l="l" t="t" r="r" b="b"/>
                <a:pathLst>
                  <a:path w="19147577" h="750316">
                    <a:moveTo>
                      <a:pt x="0" y="0"/>
                    </a:moveTo>
                    <a:lnTo>
                      <a:pt x="19147577" y="0"/>
                    </a:lnTo>
                    <a:lnTo>
                      <a:pt x="19147577" y="750316"/>
                    </a:lnTo>
                    <a:lnTo>
                      <a:pt x="0" y="750316"/>
                    </a:lnTo>
                    <a:close/>
                  </a:path>
                </a:pathLst>
              </a:custGeom>
              <a:solidFill>
                <a:srgbClr val="000000">
                  <a:alpha val="0"/>
                </a:srgbClr>
              </a:solidFill>
            </p:spPr>
            <p:txBody>
              <a:bodyPr/>
              <a:lstStyle/>
              <a:p>
                <a:endParaRPr lang="en-US"/>
              </a:p>
            </p:txBody>
          </p:sp>
          <p:sp>
            <p:nvSpPr>
              <p:cNvPr id="48" name="TextBox 48"/>
              <p:cNvSpPr txBox="1"/>
              <p:nvPr/>
            </p:nvSpPr>
            <p:spPr>
              <a:xfrm>
                <a:off x="0" y="0"/>
                <a:ext cx="19147576" cy="750316"/>
              </a:xfrm>
              <a:prstGeom prst="rect">
                <a:avLst/>
              </a:prstGeom>
            </p:spPr>
            <p:txBody>
              <a:bodyPr lIns="0" tIns="0" rIns="0" bIns="0" rtlCol="0" anchor="t"/>
              <a:lstStyle/>
              <a:p>
                <a:pPr algn="l">
                  <a:lnSpc>
                    <a:spcPts val="3599"/>
                  </a:lnSpc>
                </a:pPr>
                <a:r>
                  <a:rPr lang="en-US" sz="2999">
                    <a:solidFill>
                      <a:srgbClr val="010101"/>
                    </a:solidFill>
                    <a:latin typeface="DM Sans"/>
                    <a:ea typeface="DM Sans"/>
                    <a:cs typeface="DM Sans"/>
                    <a:sym typeface="DM Sans"/>
                  </a:rPr>
                  <a:t>Just because information goes viral does not mean that it is accurate</a:t>
                </a:r>
              </a:p>
            </p:txBody>
          </p:sp>
        </p:grpSp>
        <p:grpSp>
          <p:nvGrpSpPr>
            <p:cNvPr id="49" name="Group 49"/>
            <p:cNvGrpSpPr/>
            <p:nvPr/>
          </p:nvGrpSpPr>
          <p:grpSpPr>
            <a:xfrm>
              <a:off x="0" y="0"/>
              <a:ext cx="1041304" cy="1041304"/>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C466"/>
              </a:solidFill>
            </p:spPr>
            <p:txBody>
              <a:bodyPr/>
              <a:lstStyle/>
              <a:p>
                <a:endParaRPr lang="en-US"/>
              </a:p>
            </p:txBody>
          </p:sp>
          <p:sp>
            <p:nvSpPr>
              <p:cNvPr id="51" name="TextBox 51"/>
              <p:cNvSpPr txBox="1"/>
              <p:nvPr/>
            </p:nvSpPr>
            <p:spPr>
              <a:xfrm>
                <a:off x="76200" y="76200"/>
                <a:ext cx="660400" cy="660400"/>
              </a:xfrm>
              <a:prstGeom prst="rect">
                <a:avLst/>
              </a:prstGeom>
            </p:spPr>
            <p:txBody>
              <a:bodyPr lIns="50800" tIns="50800" rIns="50800" bIns="50800" rtlCol="0" anchor="ctr"/>
              <a:lstStyle/>
              <a:p>
                <a:pPr algn="ctr">
                  <a:lnSpc>
                    <a:spcPts val="3120"/>
                  </a:lnSpc>
                </a:pPr>
                <a:endParaRPr/>
              </a:p>
            </p:txBody>
          </p:sp>
        </p:grpSp>
        <p:sp>
          <p:nvSpPr>
            <p:cNvPr id="52" name="Freeform 52"/>
            <p:cNvSpPr/>
            <p:nvPr/>
          </p:nvSpPr>
          <p:spPr>
            <a:xfrm>
              <a:off x="220932" y="204855"/>
              <a:ext cx="599441" cy="631594"/>
            </a:xfrm>
            <a:custGeom>
              <a:avLst/>
              <a:gdLst/>
              <a:ahLst/>
              <a:cxnLst/>
              <a:rect l="l" t="t" r="r" b="b"/>
              <a:pathLst>
                <a:path w="599441" h="631594">
                  <a:moveTo>
                    <a:pt x="0" y="0"/>
                  </a:moveTo>
                  <a:lnTo>
                    <a:pt x="599440" y="0"/>
                  </a:lnTo>
                  <a:lnTo>
                    <a:pt x="599440" y="631594"/>
                  </a:lnTo>
                  <a:lnTo>
                    <a:pt x="0" y="6315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53" name="TextBox 53"/>
          <p:cNvSpPr txBox="1"/>
          <p:nvPr/>
        </p:nvSpPr>
        <p:spPr>
          <a:xfrm>
            <a:off x="10034794" y="716975"/>
            <a:ext cx="7627474" cy="794900"/>
          </a:xfrm>
          <a:prstGeom prst="rect">
            <a:avLst/>
          </a:prstGeom>
        </p:spPr>
        <p:txBody>
          <a:bodyPr lIns="0" tIns="0" rIns="0" bIns="0" rtlCol="0" anchor="t">
            <a:spAutoFit/>
          </a:bodyPr>
          <a:lstStyle/>
          <a:p>
            <a:pPr marL="0" lvl="0" indent="0" algn="l">
              <a:lnSpc>
                <a:spcPts val="5696"/>
              </a:lnSpc>
              <a:spcBef>
                <a:spcPct val="0"/>
              </a:spcBef>
            </a:pPr>
            <a:r>
              <a:rPr lang="en-US" sz="6400">
                <a:solidFill>
                  <a:srgbClr val="004AAD"/>
                </a:solidFill>
                <a:latin typeface="Bobby Jones"/>
                <a:ea typeface="Bobby Jones"/>
                <a:cs typeface="Bobby Jones"/>
                <a:sym typeface="Bobby Jones"/>
              </a:rPr>
              <a:t>Critical thinking</a:t>
            </a:r>
            <a:r>
              <a:rPr lang="en-US" sz="6400">
                <a:solidFill>
                  <a:srgbClr val="00B0F0"/>
                </a:solidFill>
                <a:latin typeface="Bobby Jones"/>
                <a:ea typeface="Bobby Jones"/>
                <a:cs typeface="Bobby Jones"/>
                <a:sym typeface="Bobby Jones"/>
              </a:rPr>
              <a:t> </a:t>
            </a:r>
            <a:r>
              <a:rPr lang="en-US" sz="6400">
                <a:solidFill>
                  <a:srgbClr val="F89A00"/>
                </a:solidFill>
                <a:latin typeface="Bobby Jones"/>
                <a:ea typeface="Bobby Jones"/>
                <a:cs typeface="Bobby Jones"/>
                <a:sym typeface="Bobby Jones"/>
              </a:rPr>
              <a:t>tips</a:t>
            </a:r>
            <a:r>
              <a:rPr lang="en-US" sz="6400">
                <a:solidFill>
                  <a:srgbClr val="00B0F0"/>
                </a:solidFill>
                <a:latin typeface="Bobby Jones"/>
                <a:ea typeface="Bobby Jones"/>
                <a:cs typeface="Bobby Jones"/>
                <a:sym typeface="Bobby Jones"/>
              </a:rPr>
              <a:t>  </a:t>
            </a:r>
          </a:p>
        </p:txBody>
      </p:sp>
      <p:sp>
        <p:nvSpPr>
          <p:cNvPr id="54" name="Freeform 54"/>
          <p:cNvSpPr/>
          <p:nvPr/>
        </p:nvSpPr>
        <p:spPr>
          <a:xfrm rot="3182607" flipH="1">
            <a:off x="8935439" y="4188280"/>
            <a:ext cx="3737124" cy="3841903"/>
          </a:xfrm>
          <a:custGeom>
            <a:avLst/>
            <a:gdLst/>
            <a:ahLst/>
            <a:cxnLst/>
            <a:rect l="l" t="t" r="r" b="b"/>
            <a:pathLst>
              <a:path w="3737124" h="3841903">
                <a:moveTo>
                  <a:pt x="3737124" y="0"/>
                </a:moveTo>
                <a:lnTo>
                  <a:pt x="0" y="0"/>
                </a:lnTo>
                <a:lnTo>
                  <a:pt x="0" y="3841903"/>
                </a:lnTo>
                <a:lnTo>
                  <a:pt x="3737124" y="3841903"/>
                </a:lnTo>
                <a:lnTo>
                  <a:pt x="373712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55" name="Group 55"/>
          <p:cNvGrpSpPr/>
          <p:nvPr/>
        </p:nvGrpSpPr>
        <p:grpSpPr>
          <a:xfrm>
            <a:off x="13165118" y="3381198"/>
            <a:ext cx="4817453" cy="4975679"/>
            <a:chOff x="0" y="0"/>
            <a:chExt cx="6148070" cy="6350000"/>
          </a:xfrm>
        </p:grpSpPr>
        <p:sp>
          <p:nvSpPr>
            <p:cNvPr id="56" name="Freeform 56"/>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17"/>
              <a:stretch>
                <a:fillRect l="-52443" r="-47653" b="-8996"/>
              </a:stretch>
            </a:blipFill>
          </p:spPr>
          <p:txBody>
            <a:bodyPr/>
            <a:lstStyle/>
            <a:p>
              <a:endParaRPr lang="en-US"/>
            </a:p>
          </p:txBody>
        </p:sp>
      </p:grpSp>
      <p:sp>
        <p:nvSpPr>
          <p:cNvPr id="57" name="Freeform 5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18"/>
            <a:stretch>
              <a:fillRect/>
            </a:stretch>
          </a:blipFill>
        </p:spPr>
        <p:txBody>
          <a:bodyPr/>
          <a:lstStyle/>
          <a:p>
            <a:endParaRPr lang="en-US"/>
          </a:p>
        </p:txBody>
      </p:sp>
      <p:grpSp>
        <p:nvGrpSpPr>
          <p:cNvPr id="58" name="Group 58"/>
          <p:cNvGrpSpPr/>
          <p:nvPr/>
        </p:nvGrpSpPr>
        <p:grpSpPr>
          <a:xfrm>
            <a:off x="887459" y="2630959"/>
            <a:ext cx="12277659" cy="1705863"/>
            <a:chOff x="0" y="0"/>
            <a:chExt cx="16370212" cy="2274484"/>
          </a:xfrm>
        </p:grpSpPr>
        <p:sp>
          <p:nvSpPr>
            <p:cNvPr id="59" name="Freeform 59"/>
            <p:cNvSpPr/>
            <p:nvPr/>
          </p:nvSpPr>
          <p:spPr>
            <a:xfrm>
              <a:off x="0" y="0"/>
              <a:ext cx="16370212" cy="2274484"/>
            </a:xfrm>
            <a:custGeom>
              <a:avLst/>
              <a:gdLst/>
              <a:ahLst/>
              <a:cxnLst/>
              <a:rect l="l" t="t" r="r" b="b"/>
              <a:pathLst>
                <a:path w="16370212" h="2274484">
                  <a:moveTo>
                    <a:pt x="0" y="0"/>
                  </a:moveTo>
                  <a:lnTo>
                    <a:pt x="16370212" y="0"/>
                  </a:lnTo>
                  <a:lnTo>
                    <a:pt x="16370212" y="2274484"/>
                  </a:lnTo>
                  <a:lnTo>
                    <a:pt x="0" y="2274484"/>
                  </a:lnTo>
                  <a:close/>
                </a:path>
              </a:pathLst>
            </a:custGeom>
            <a:solidFill>
              <a:srgbClr val="000000">
                <a:alpha val="0"/>
              </a:srgbClr>
            </a:solidFill>
          </p:spPr>
          <p:txBody>
            <a:bodyPr/>
            <a:lstStyle/>
            <a:p>
              <a:endParaRPr lang="en-US"/>
            </a:p>
          </p:txBody>
        </p:sp>
        <p:sp>
          <p:nvSpPr>
            <p:cNvPr id="60" name="TextBox 60"/>
            <p:cNvSpPr txBox="1"/>
            <p:nvPr/>
          </p:nvSpPr>
          <p:spPr>
            <a:xfrm>
              <a:off x="0" y="0"/>
              <a:ext cx="16370212" cy="2274484"/>
            </a:xfrm>
            <a:prstGeom prst="rect">
              <a:avLst/>
            </a:prstGeom>
          </p:spPr>
          <p:txBody>
            <a:bodyPr lIns="0" tIns="0" rIns="0" bIns="0" rtlCol="0" anchor="t"/>
            <a:lstStyle/>
            <a:p>
              <a:pPr algn="l">
                <a:lnSpc>
                  <a:spcPts val="4199"/>
                </a:lnSpc>
              </a:pPr>
              <a:r>
                <a:rPr lang="en-US" sz="3499">
                  <a:solidFill>
                    <a:srgbClr val="000000"/>
                  </a:solidFill>
                  <a:latin typeface="DM Sans"/>
                  <a:ea typeface="DM Sans"/>
                  <a:cs typeface="DM Sans"/>
                  <a:sym typeface="DM Sans"/>
                </a:rPr>
                <a:t>With so much information at our fingertips it can be hard to judge if what you see, read, or hear online is accurate and reliable.</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784510"/>
            <a:ext cx="9722785" cy="1477706"/>
            <a:chOff x="0" y="0"/>
            <a:chExt cx="12963714" cy="1970274"/>
          </a:xfrm>
        </p:grpSpPr>
        <p:sp>
          <p:nvSpPr>
            <p:cNvPr id="3" name="Freeform 3"/>
            <p:cNvSpPr/>
            <p:nvPr/>
          </p:nvSpPr>
          <p:spPr>
            <a:xfrm>
              <a:off x="0" y="0"/>
              <a:ext cx="12963714" cy="1970274"/>
            </a:xfrm>
            <a:custGeom>
              <a:avLst/>
              <a:gdLst/>
              <a:ahLst/>
              <a:cxnLst/>
              <a:rect l="l" t="t" r="r" b="b"/>
              <a:pathLst>
                <a:path w="12963714" h="1970274">
                  <a:moveTo>
                    <a:pt x="0" y="0"/>
                  </a:moveTo>
                  <a:lnTo>
                    <a:pt x="12963714" y="0"/>
                  </a:lnTo>
                  <a:lnTo>
                    <a:pt x="12963714" y="1970274"/>
                  </a:lnTo>
                  <a:lnTo>
                    <a:pt x="0" y="1970274"/>
                  </a:lnTo>
                  <a:close/>
                </a:path>
              </a:pathLst>
            </a:custGeom>
            <a:solidFill>
              <a:srgbClr val="000000">
                <a:alpha val="0"/>
              </a:srgbClr>
            </a:solidFill>
          </p:spPr>
          <p:txBody>
            <a:bodyPr/>
            <a:lstStyle/>
            <a:p>
              <a:endParaRPr lang="en-US"/>
            </a:p>
          </p:txBody>
        </p:sp>
        <p:sp>
          <p:nvSpPr>
            <p:cNvPr id="4" name="TextBox 4"/>
            <p:cNvSpPr txBox="1"/>
            <p:nvPr/>
          </p:nvSpPr>
          <p:spPr>
            <a:xfrm>
              <a:off x="0" y="-66675"/>
              <a:ext cx="12963714" cy="2036949"/>
            </a:xfrm>
            <a:prstGeom prst="rect">
              <a:avLst/>
            </a:prstGeom>
          </p:spPr>
          <p:txBody>
            <a:bodyPr lIns="0" tIns="0" rIns="0" bIns="0" rtlCol="0" anchor="ctr"/>
            <a:lstStyle/>
            <a:p>
              <a:pPr algn="l">
                <a:lnSpc>
                  <a:spcPts val="5075"/>
                </a:lnSpc>
              </a:pPr>
              <a:r>
                <a:rPr lang="en-US" sz="3599" b="1">
                  <a:solidFill>
                    <a:srgbClr val="000000"/>
                  </a:solidFill>
                  <a:latin typeface="DM Sans Bold"/>
                  <a:ea typeface="DM Sans Bold"/>
                  <a:cs typeface="DM Sans Bold"/>
                  <a:sym typeface="DM Sans Bold"/>
                </a:rPr>
                <a:t>Think back over some of the issues we have spoken about today:</a:t>
              </a:r>
            </a:p>
          </p:txBody>
        </p:sp>
      </p:grpSp>
      <p:grpSp>
        <p:nvGrpSpPr>
          <p:cNvPr id="5" name="Group 5"/>
          <p:cNvGrpSpPr/>
          <p:nvPr/>
        </p:nvGrpSpPr>
        <p:grpSpPr>
          <a:xfrm>
            <a:off x="15169114" y="321792"/>
            <a:ext cx="2402892" cy="703884"/>
            <a:chOff x="0" y="0"/>
            <a:chExt cx="3203856" cy="938512"/>
          </a:xfrm>
        </p:grpSpPr>
        <p:sp>
          <p:nvSpPr>
            <p:cNvPr id="6" name="Freeform 6"/>
            <p:cNvSpPr/>
            <p:nvPr/>
          </p:nvSpPr>
          <p:spPr>
            <a:xfrm>
              <a:off x="0" y="0"/>
              <a:ext cx="3203856" cy="938512"/>
            </a:xfrm>
            <a:custGeom>
              <a:avLst/>
              <a:gdLst/>
              <a:ahLst/>
              <a:cxnLst/>
              <a:rect l="l" t="t" r="r" b="b"/>
              <a:pathLst>
                <a:path w="3203856" h="938512">
                  <a:moveTo>
                    <a:pt x="0" y="0"/>
                  </a:moveTo>
                  <a:lnTo>
                    <a:pt x="3203856" y="0"/>
                  </a:lnTo>
                  <a:lnTo>
                    <a:pt x="3203856" y="938512"/>
                  </a:lnTo>
                  <a:lnTo>
                    <a:pt x="0" y="938512"/>
                  </a:lnTo>
                  <a:close/>
                </a:path>
              </a:pathLst>
            </a:custGeom>
            <a:solidFill>
              <a:srgbClr val="000000">
                <a:alpha val="0"/>
              </a:srgbClr>
            </a:solidFill>
          </p:spPr>
          <p:txBody>
            <a:bodyPr/>
            <a:lstStyle/>
            <a:p>
              <a:endParaRPr lang="en-US"/>
            </a:p>
          </p:txBody>
        </p:sp>
        <p:sp>
          <p:nvSpPr>
            <p:cNvPr id="7" name="TextBox 7"/>
            <p:cNvSpPr txBox="1"/>
            <p:nvPr/>
          </p:nvSpPr>
          <p:spPr>
            <a:xfrm>
              <a:off x="0" y="0"/>
              <a:ext cx="3203856"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ACTIVITY: </a:t>
              </a:r>
            </a:p>
          </p:txBody>
        </p:sp>
      </p:grpSp>
      <p:sp>
        <p:nvSpPr>
          <p:cNvPr id="8" name="Freeform 8"/>
          <p:cNvSpPr/>
          <p:nvPr/>
        </p:nvSpPr>
        <p:spPr>
          <a:xfrm rot="-426989">
            <a:off x="15975393" y="1869797"/>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4203544" y="1168552"/>
            <a:ext cx="3368462" cy="692793"/>
          </a:xfrm>
          <a:prstGeom prst="rect">
            <a:avLst/>
          </a:prstGeom>
        </p:spPr>
        <p:txBody>
          <a:bodyPr lIns="0" tIns="0" rIns="0" bIns="0" rtlCol="0" anchor="t">
            <a:spAutoFit/>
          </a:bodyPr>
          <a:lstStyle/>
          <a:p>
            <a:pPr marL="0" lvl="0" indent="0" algn="l">
              <a:lnSpc>
                <a:spcPts val="4895"/>
              </a:lnSpc>
              <a:spcBef>
                <a:spcPct val="0"/>
              </a:spcBef>
            </a:pPr>
            <a:r>
              <a:rPr lang="en-US" sz="5500">
                <a:solidFill>
                  <a:srgbClr val="00B0F0"/>
                </a:solidFill>
                <a:latin typeface="Bobby Jones"/>
                <a:ea typeface="Bobby Jones"/>
                <a:cs typeface="Bobby Jones"/>
                <a:sym typeface="Bobby Jones"/>
              </a:rPr>
              <a:t>reflection</a:t>
            </a:r>
          </a:p>
        </p:txBody>
      </p:sp>
      <p:grpSp>
        <p:nvGrpSpPr>
          <p:cNvPr id="10" name="Group 10"/>
          <p:cNvGrpSpPr/>
          <p:nvPr/>
        </p:nvGrpSpPr>
        <p:grpSpPr>
          <a:xfrm>
            <a:off x="1028700" y="3262215"/>
            <a:ext cx="7392575" cy="4459412"/>
            <a:chOff x="0" y="0"/>
            <a:chExt cx="9014632" cy="5437883"/>
          </a:xfrm>
        </p:grpSpPr>
        <p:sp>
          <p:nvSpPr>
            <p:cNvPr id="11" name="Freeform 11"/>
            <p:cNvSpPr/>
            <p:nvPr/>
          </p:nvSpPr>
          <p:spPr>
            <a:xfrm>
              <a:off x="0" y="0"/>
              <a:ext cx="9014632" cy="5437884"/>
            </a:xfrm>
            <a:custGeom>
              <a:avLst/>
              <a:gdLst/>
              <a:ahLst/>
              <a:cxnLst/>
              <a:rect l="l" t="t" r="r" b="b"/>
              <a:pathLst>
                <a:path w="9014632" h="5437884">
                  <a:moveTo>
                    <a:pt x="0" y="0"/>
                  </a:moveTo>
                  <a:lnTo>
                    <a:pt x="9014632" y="0"/>
                  </a:lnTo>
                  <a:lnTo>
                    <a:pt x="9014632" y="5437884"/>
                  </a:lnTo>
                  <a:lnTo>
                    <a:pt x="0" y="5437884"/>
                  </a:lnTo>
                  <a:close/>
                </a:path>
              </a:pathLst>
            </a:custGeom>
            <a:solidFill>
              <a:srgbClr val="000000">
                <a:alpha val="0"/>
              </a:srgbClr>
            </a:solidFill>
          </p:spPr>
          <p:txBody>
            <a:bodyPr/>
            <a:lstStyle/>
            <a:p>
              <a:endParaRPr lang="en-US"/>
            </a:p>
          </p:txBody>
        </p:sp>
        <p:sp>
          <p:nvSpPr>
            <p:cNvPr id="12" name="TextBox 12"/>
            <p:cNvSpPr txBox="1"/>
            <p:nvPr/>
          </p:nvSpPr>
          <p:spPr>
            <a:xfrm>
              <a:off x="0" y="-142875"/>
              <a:ext cx="9014632" cy="5580758"/>
            </a:xfrm>
            <a:prstGeom prst="rect">
              <a:avLst/>
            </a:prstGeom>
          </p:spPr>
          <p:txBody>
            <a:bodyPr lIns="0" tIns="0" rIns="0" bIns="0" rtlCol="0" anchor="ctr"/>
            <a:lstStyle/>
            <a:p>
              <a:pPr marL="627379" lvl="1" indent="-313689" algn="l">
                <a:lnSpc>
                  <a:spcPts val="4679"/>
                </a:lnSpc>
                <a:buAutoNum type="arabicPeriod"/>
              </a:pPr>
              <a:r>
                <a:rPr lang="en-US" sz="2599">
                  <a:solidFill>
                    <a:srgbClr val="000000"/>
                  </a:solidFill>
                  <a:latin typeface="DM Sans"/>
                  <a:ea typeface="DM Sans"/>
                  <a:cs typeface="DM Sans"/>
                  <a:sym typeface="DM Sans"/>
                </a:rPr>
                <a:t> Parental controls</a:t>
              </a:r>
            </a:p>
            <a:p>
              <a:pPr marL="627379" lvl="1" indent="-313689" algn="l">
                <a:lnSpc>
                  <a:spcPts val="4679"/>
                </a:lnSpc>
                <a:buAutoNum type="arabicPeriod"/>
              </a:pPr>
              <a:r>
                <a:rPr lang="en-US" sz="2599">
                  <a:solidFill>
                    <a:srgbClr val="000000"/>
                  </a:solidFill>
                  <a:latin typeface="DM Sans"/>
                  <a:ea typeface="DM Sans"/>
                  <a:cs typeface="DM Sans"/>
                  <a:sym typeface="DM Sans"/>
                </a:rPr>
                <a:t> Managing screen time</a:t>
              </a:r>
            </a:p>
            <a:p>
              <a:pPr marL="627379" lvl="1" indent="-313689" algn="l">
                <a:lnSpc>
                  <a:spcPts val="4679"/>
                </a:lnSpc>
                <a:buAutoNum type="arabicPeriod"/>
              </a:pPr>
              <a:r>
                <a:rPr lang="en-US" sz="2599">
                  <a:solidFill>
                    <a:srgbClr val="000000"/>
                  </a:solidFill>
                  <a:latin typeface="DM Sans"/>
                  <a:ea typeface="DM Sans"/>
                  <a:cs typeface="DM Sans"/>
                  <a:sym typeface="DM Sans"/>
                </a:rPr>
                <a:t> Setting guidelines around technology use</a:t>
              </a:r>
            </a:p>
            <a:p>
              <a:pPr marL="627379" lvl="1" indent="-313689" algn="l">
                <a:lnSpc>
                  <a:spcPts val="4679"/>
                </a:lnSpc>
                <a:buAutoNum type="arabicPeriod"/>
              </a:pPr>
              <a:r>
                <a:rPr lang="en-US" sz="2599">
                  <a:solidFill>
                    <a:srgbClr val="000000"/>
                  </a:solidFill>
                  <a:latin typeface="DM Sans"/>
                  <a:ea typeface="DM Sans"/>
                  <a:cs typeface="DM Sans"/>
                  <a:sym typeface="DM Sans"/>
                </a:rPr>
                <a:t> Online Gaming</a:t>
              </a:r>
            </a:p>
            <a:p>
              <a:pPr marL="627379" lvl="1" indent="-313689" algn="l">
                <a:lnSpc>
                  <a:spcPts val="4679"/>
                </a:lnSpc>
                <a:buAutoNum type="arabicPeriod"/>
              </a:pPr>
              <a:r>
                <a:rPr lang="en-US" sz="2599">
                  <a:solidFill>
                    <a:srgbClr val="000000"/>
                  </a:solidFill>
                  <a:latin typeface="DM Sans"/>
                  <a:ea typeface="DM Sans"/>
                  <a:cs typeface="DM Sans"/>
                  <a:sym typeface="DM Sans"/>
                </a:rPr>
                <a:t> Talking to your child about online safety</a:t>
              </a:r>
            </a:p>
            <a:p>
              <a:pPr marL="627379" lvl="1" indent="-313689" algn="l">
                <a:lnSpc>
                  <a:spcPts val="4679"/>
                </a:lnSpc>
                <a:buAutoNum type="arabicPeriod"/>
              </a:pPr>
              <a:r>
                <a:rPr lang="en-US" sz="2599">
                  <a:solidFill>
                    <a:srgbClr val="000000"/>
                  </a:solidFill>
                  <a:latin typeface="DM Sans"/>
                  <a:ea typeface="DM Sans"/>
                  <a:cs typeface="DM Sans"/>
                  <a:sym typeface="DM Sans"/>
                </a:rPr>
                <a:t> Leading by example</a:t>
              </a:r>
            </a:p>
            <a:p>
              <a:pPr marL="627379" lvl="1" indent="-313689" algn="l">
                <a:lnSpc>
                  <a:spcPts val="4679"/>
                </a:lnSpc>
                <a:buAutoNum type="arabicPeriod"/>
              </a:pPr>
              <a:r>
                <a:rPr lang="en-US" sz="2599">
                  <a:solidFill>
                    <a:srgbClr val="000000"/>
                  </a:solidFill>
                  <a:latin typeface="DM Sans"/>
                  <a:ea typeface="DM Sans"/>
                  <a:cs typeface="DM Sans"/>
                  <a:sym typeface="DM Sans"/>
                </a:rPr>
                <a:t> Respectful communication</a:t>
              </a:r>
            </a:p>
          </p:txBody>
        </p:sp>
      </p:grpSp>
      <p:grpSp>
        <p:nvGrpSpPr>
          <p:cNvPr id="13" name="Group 13"/>
          <p:cNvGrpSpPr/>
          <p:nvPr/>
        </p:nvGrpSpPr>
        <p:grpSpPr>
          <a:xfrm>
            <a:off x="1370510" y="8467878"/>
            <a:ext cx="372514" cy="637527"/>
            <a:chOff x="0" y="0"/>
            <a:chExt cx="667649" cy="1142624"/>
          </a:xfrm>
        </p:grpSpPr>
        <p:sp>
          <p:nvSpPr>
            <p:cNvPr id="14" name="Freeform 14"/>
            <p:cNvSpPr/>
            <p:nvPr/>
          </p:nvSpPr>
          <p:spPr>
            <a:xfrm>
              <a:off x="0" y="0"/>
              <a:ext cx="667649" cy="1142624"/>
            </a:xfrm>
            <a:custGeom>
              <a:avLst/>
              <a:gdLst/>
              <a:ahLst/>
              <a:cxnLst/>
              <a:rect l="l" t="t" r="r" b="b"/>
              <a:pathLst>
                <a:path w="667649" h="1142624">
                  <a:moveTo>
                    <a:pt x="0" y="0"/>
                  </a:moveTo>
                  <a:lnTo>
                    <a:pt x="667649" y="0"/>
                  </a:lnTo>
                  <a:lnTo>
                    <a:pt x="667649" y="1142624"/>
                  </a:lnTo>
                  <a:lnTo>
                    <a:pt x="0" y="1142624"/>
                  </a:lnTo>
                  <a:close/>
                </a:path>
              </a:pathLst>
            </a:custGeom>
            <a:solidFill>
              <a:srgbClr val="000000">
                <a:alpha val="0"/>
              </a:srgbClr>
            </a:solidFill>
          </p:spPr>
          <p:txBody>
            <a:bodyPr/>
            <a:lstStyle/>
            <a:p>
              <a:endParaRPr lang="en-US"/>
            </a:p>
          </p:txBody>
        </p:sp>
        <p:sp>
          <p:nvSpPr>
            <p:cNvPr id="15" name="TextBox 15"/>
            <p:cNvSpPr txBox="1"/>
            <p:nvPr/>
          </p:nvSpPr>
          <p:spPr>
            <a:xfrm>
              <a:off x="0" y="-123825"/>
              <a:ext cx="667649" cy="1266449"/>
            </a:xfrm>
            <a:prstGeom prst="rect">
              <a:avLst/>
            </a:prstGeom>
          </p:spPr>
          <p:txBody>
            <a:bodyPr lIns="0" tIns="0" rIns="0" bIns="0" rtlCol="0" anchor="t"/>
            <a:lstStyle/>
            <a:p>
              <a:pPr algn="l">
                <a:lnSpc>
                  <a:spcPts val="5851"/>
                </a:lnSpc>
              </a:pPr>
              <a:endParaRPr/>
            </a:p>
          </p:txBody>
        </p:sp>
      </p:grpSp>
      <p:grpSp>
        <p:nvGrpSpPr>
          <p:cNvPr id="16" name="Group 16"/>
          <p:cNvGrpSpPr/>
          <p:nvPr/>
        </p:nvGrpSpPr>
        <p:grpSpPr>
          <a:xfrm>
            <a:off x="769363" y="8387577"/>
            <a:ext cx="11739175" cy="1428544"/>
            <a:chOff x="0" y="0"/>
            <a:chExt cx="20007496" cy="2434718"/>
          </a:xfrm>
        </p:grpSpPr>
        <p:sp>
          <p:nvSpPr>
            <p:cNvPr id="17" name="Freeform 17"/>
            <p:cNvSpPr/>
            <p:nvPr/>
          </p:nvSpPr>
          <p:spPr>
            <a:xfrm>
              <a:off x="0" y="0"/>
              <a:ext cx="20007495" cy="2434718"/>
            </a:xfrm>
            <a:custGeom>
              <a:avLst/>
              <a:gdLst/>
              <a:ahLst/>
              <a:cxnLst/>
              <a:rect l="l" t="t" r="r" b="b"/>
              <a:pathLst>
                <a:path w="20007495" h="2434718">
                  <a:moveTo>
                    <a:pt x="19883036" y="2434718"/>
                  </a:moveTo>
                  <a:lnTo>
                    <a:pt x="124460" y="2434718"/>
                  </a:lnTo>
                  <a:cubicBezTo>
                    <a:pt x="55880" y="2434718"/>
                    <a:pt x="0" y="2378838"/>
                    <a:pt x="0" y="2310258"/>
                  </a:cubicBezTo>
                  <a:lnTo>
                    <a:pt x="0" y="124460"/>
                  </a:lnTo>
                  <a:cubicBezTo>
                    <a:pt x="0" y="55880"/>
                    <a:pt x="55880" y="0"/>
                    <a:pt x="124460" y="0"/>
                  </a:cubicBezTo>
                  <a:lnTo>
                    <a:pt x="19883036" y="0"/>
                  </a:lnTo>
                  <a:cubicBezTo>
                    <a:pt x="19951616" y="0"/>
                    <a:pt x="20007495" y="55880"/>
                    <a:pt x="20007495" y="124460"/>
                  </a:cubicBezTo>
                  <a:lnTo>
                    <a:pt x="20007495" y="2310258"/>
                  </a:lnTo>
                  <a:cubicBezTo>
                    <a:pt x="20007495" y="2378838"/>
                    <a:pt x="19951616" y="2434718"/>
                    <a:pt x="19883036" y="2434718"/>
                  </a:cubicBezTo>
                  <a:close/>
                </a:path>
              </a:pathLst>
            </a:custGeom>
            <a:solidFill>
              <a:srgbClr val="EDFFEA"/>
            </a:solidFill>
          </p:spPr>
          <p:txBody>
            <a:bodyPr/>
            <a:lstStyle/>
            <a:p>
              <a:endParaRPr lang="en-US"/>
            </a:p>
          </p:txBody>
        </p:sp>
      </p:grpSp>
      <p:grpSp>
        <p:nvGrpSpPr>
          <p:cNvPr id="18" name="Group 18"/>
          <p:cNvGrpSpPr/>
          <p:nvPr/>
        </p:nvGrpSpPr>
        <p:grpSpPr>
          <a:xfrm>
            <a:off x="2419815" y="8519674"/>
            <a:ext cx="10269417" cy="1303558"/>
            <a:chOff x="0" y="0"/>
            <a:chExt cx="13692556" cy="1738078"/>
          </a:xfrm>
        </p:grpSpPr>
        <p:sp>
          <p:nvSpPr>
            <p:cNvPr id="19" name="Freeform 19"/>
            <p:cNvSpPr/>
            <p:nvPr/>
          </p:nvSpPr>
          <p:spPr>
            <a:xfrm>
              <a:off x="0" y="0"/>
              <a:ext cx="13692556" cy="1738078"/>
            </a:xfrm>
            <a:custGeom>
              <a:avLst/>
              <a:gdLst/>
              <a:ahLst/>
              <a:cxnLst/>
              <a:rect l="l" t="t" r="r" b="b"/>
              <a:pathLst>
                <a:path w="13692556" h="1738078">
                  <a:moveTo>
                    <a:pt x="0" y="0"/>
                  </a:moveTo>
                  <a:lnTo>
                    <a:pt x="13692556" y="0"/>
                  </a:lnTo>
                  <a:lnTo>
                    <a:pt x="13692556" y="1738078"/>
                  </a:lnTo>
                  <a:lnTo>
                    <a:pt x="0" y="1738078"/>
                  </a:lnTo>
                  <a:close/>
                </a:path>
              </a:pathLst>
            </a:custGeom>
            <a:solidFill>
              <a:srgbClr val="000000">
                <a:alpha val="0"/>
              </a:srgbClr>
            </a:solidFill>
          </p:spPr>
          <p:txBody>
            <a:bodyPr/>
            <a:lstStyle/>
            <a:p>
              <a:endParaRPr lang="en-US"/>
            </a:p>
          </p:txBody>
        </p:sp>
        <p:sp>
          <p:nvSpPr>
            <p:cNvPr id="20" name="TextBox 20"/>
            <p:cNvSpPr txBox="1"/>
            <p:nvPr/>
          </p:nvSpPr>
          <p:spPr>
            <a:xfrm>
              <a:off x="0" y="9525"/>
              <a:ext cx="13692556" cy="1728553"/>
            </a:xfrm>
            <a:prstGeom prst="rect">
              <a:avLst/>
            </a:prstGeom>
          </p:spPr>
          <p:txBody>
            <a:bodyPr lIns="0" tIns="0" rIns="0" bIns="0" rtlCol="0" anchor="t"/>
            <a:lstStyle/>
            <a:p>
              <a:pPr algn="l">
                <a:lnSpc>
                  <a:spcPts val="3392"/>
                </a:lnSpc>
              </a:pPr>
              <a:r>
                <a:rPr lang="en-US" sz="2899" i="1">
                  <a:solidFill>
                    <a:srgbClr val="000000"/>
                  </a:solidFill>
                  <a:latin typeface="DM Sans Italics"/>
                  <a:ea typeface="DM Sans Italics"/>
                  <a:cs typeface="DM Sans Italics"/>
                  <a:sym typeface="DM Sans Italics"/>
                </a:rPr>
                <a:t>Create a to-do list of actions that you think will help your children to have more positive online experiences. </a:t>
              </a:r>
            </a:p>
          </p:txBody>
        </p:sp>
      </p:grpSp>
      <p:grpSp>
        <p:nvGrpSpPr>
          <p:cNvPr id="21" name="Group 21"/>
          <p:cNvGrpSpPr/>
          <p:nvPr/>
        </p:nvGrpSpPr>
        <p:grpSpPr>
          <a:xfrm>
            <a:off x="769363" y="8387577"/>
            <a:ext cx="1472813" cy="1428544"/>
            <a:chOff x="0" y="0"/>
            <a:chExt cx="2510167" cy="2434718"/>
          </a:xfrm>
        </p:grpSpPr>
        <p:sp>
          <p:nvSpPr>
            <p:cNvPr id="22" name="Freeform 22"/>
            <p:cNvSpPr/>
            <p:nvPr/>
          </p:nvSpPr>
          <p:spPr>
            <a:xfrm>
              <a:off x="0" y="0"/>
              <a:ext cx="2510167" cy="2434718"/>
            </a:xfrm>
            <a:custGeom>
              <a:avLst/>
              <a:gdLst/>
              <a:ahLst/>
              <a:cxnLst/>
              <a:rect l="l" t="t" r="r" b="b"/>
              <a:pathLst>
                <a:path w="2510167" h="2434718">
                  <a:moveTo>
                    <a:pt x="2385707" y="2434718"/>
                  </a:moveTo>
                  <a:lnTo>
                    <a:pt x="124460" y="2434718"/>
                  </a:lnTo>
                  <a:cubicBezTo>
                    <a:pt x="55880" y="2434718"/>
                    <a:pt x="0" y="2378838"/>
                    <a:pt x="0" y="2310258"/>
                  </a:cubicBezTo>
                  <a:lnTo>
                    <a:pt x="0" y="124460"/>
                  </a:lnTo>
                  <a:cubicBezTo>
                    <a:pt x="0" y="55880"/>
                    <a:pt x="55880" y="0"/>
                    <a:pt x="124460" y="0"/>
                  </a:cubicBezTo>
                  <a:lnTo>
                    <a:pt x="2385707" y="0"/>
                  </a:lnTo>
                  <a:cubicBezTo>
                    <a:pt x="2454287" y="0"/>
                    <a:pt x="2510167" y="55880"/>
                    <a:pt x="2510167" y="124460"/>
                  </a:cubicBezTo>
                  <a:lnTo>
                    <a:pt x="2510167" y="2310258"/>
                  </a:lnTo>
                  <a:cubicBezTo>
                    <a:pt x="2510167" y="2378838"/>
                    <a:pt x="2454287" y="2434718"/>
                    <a:pt x="2385707" y="2434718"/>
                  </a:cubicBezTo>
                  <a:close/>
                </a:path>
              </a:pathLst>
            </a:custGeom>
            <a:solidFill>
              <a:srgbClr val="43C466"/>
            </a:solidFill>
          </p:spPr>
          <p:txBody>
            <a:bodyPr/>
            <a:lstStyle/>
            <a:p>
              <a:endParaRPr lang="en-US"/>
            </a:p>
          </p:txBody>
        </p:sp>
      </p:grpSp>
      <p:sp>
        <p:nvSpPr>
          <p:cNvPr id="23" name="Freeform 23"/>
          <p:cNvSpPr/>
          <p:nvPr/>
        </p:nvSpPr>
        <p:spPr>
          <a:xfrm>
            <a:off x="1133983" y="8512563"/>
            <a:ext cx="743572" cy="1178573"/>
          </a:xfrm>
          <a:custGeom>
            <a:avLst/>
            <a:gdLst/>
            <a:ahLst/>
            <a:cxnLst/>
            <a:rect l="l" t="t" r="r" b="b"/>
            <a:pathLst>
              <a:path w="743572" h="1178573">
                <a:moveTo>
                  <a:pt x="0" y="0"/>
                </a:moveTo>
                <a:lnTo>
                  <a:pt x="743572" y="0"/>
                </a:lnTo>
                <a:lnTo>
                  <a:pt x="743572" y="1178573"/>
                </a:lnTo>
                <a:lnTo>
                  <a:pt x="0" y="11785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 name="Group 24"/>
          <p:cNvGrpSpPr/>
          <p:nvPr/>
        </p:nvGrpSpPr>
        <p:grpSpPr>
          <a:xfrm>
            <a:off x="11906117" y="2457165"/>
            <a:ext cx="5892122" cy="5760871"/>
            <a:chOff x="0" y="0"/>
            <a:chExt cx="6328410" cy="6187440"/>
          </a:xfrm>
        </p:grpSpPr>
        <p:sp>
          <p:nvSpPr>
            <p:cNvPr id="25" name="Freeform 25"/>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7"/>
              <a:stretch>
                <a:fillRect l="-19780" r="-19780"/>
              </a:stretch>
            </a:blipFill>
          </p:spPr>
          <p:txBody>
            <a:bodyPr/>
            <a:lstStyle/>
            <a:p>
              <a:endParaRPr lang="en-US"/>
            </a:p>
          </p:txBody>
        </p:sp>
      </p:grpSp>
      <p:sp>
        <p:nvSpPr>
          <p:cNvPr id="26" name="Freeform 26"/>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830392" y="483338"/>
            <a:ext cx="6928672" cy="1057782"/>
            <a:chOff x="0" y="0"/>
            <a:chExt cx="9238229" cy="1410376"/>
          </a:xfrm>
        </p:grpSpPr>
        <p:sp>
          <p:nvSpPr>
            <p:cNvPr id="3" name="Freeform 3"/>
            <p:cNvSpPr/>
            <p:nvPr/>
          </p:nvSpPr>
          <p:spPr>
            <a:xfrm>
              <a:off x="0" y="0"/>
              <a:ext cx="9238230" cy="1410376"/>
            </a:xfrm>
            <a:custGeom>
              <a:avLst/>
              <a:gdLst/>
              <a:ahLst/>
              <a:cxnLst/>
              <a:rect l="l" t="t" r="r" b="b"/>
              <a:pathLst>
                <a:path w="9238230" h="1410376">
                  <a:moveTo>
                    <a:pt x="0" y="0"/>
                  </a:moveTo>
                  <a:lnTo>
                    <a:pt x="9238230" y="0"/>
                  </a:lnTo>
                  <a:lnTo>
                    <a:pt x="9238230" y="1410376"/>
                  </a:lnTo>
                  <a:lnTo>
                    <a:pt x="0" y="1410376"/>
                  </a:lnTo>
                  <a:close/>
                </a:path>
              </a:pathLst>
            </a:custGeom>
            <a:solidFill>
              <a:srgbClr val="000000">
                <a:alpha val="0"/>
              </a:srgbClr>
            </a:solidFill>
          </p:spPr>
          <p:txBody>
            <a:bodyPr/>
            <a:lstStyle/>
            <a:p>
              <a:endParaRPr lang="en-US"/>
            </a:p>
          </p:txBody>
        </p:sp>
        <p:sp>
          <p:nvSpPr>
            <p:cNvPr id="4" name="TextBox 4"/>
            <p:cNvSpPr txBox="1"/>
            <p:nvPr/>
          </p:nvSpPr>
          <p:spPr>
            <a:xfrm>
              <a:off x="0" y="-19050"/>
              <a:ext cx="9238229" cy="1429426"/>
            </a:xfrm>
            <a:prstGeom prst="rect">
              <a:avLst/>
            </a:prstGeom>
          </p:spPr>
          <p:txBody>
            <a:bodyPr lIns="0" tIns="0" rIns="0" bIns="0" rtlCol="0" anchor="t"/>
            <a:lstStyle/>
            <a:p>
              <a:pPr algn="r">
                <a:lnSpc>
                  <a:spcPts val="6599"/>
                </a:lnSpc>
              </a:pPr>
              <a:r>
                <a:rPr lang="en-US" sz="5499">
                  <a:solidFill>
                    <a:srgbClr val="00B0F0"/>
                  </a:solidFill>
                  <a:latin typeface="Bobby Jones"/>
                  <a:ea typeface="Bobby Jones"/>
                  <a:cs typeface="Bobby Jones"/>
                  <a:sym typeface="Bobby Jones"/>
                </a:rPr>
                <a:t>supports for parents</a:t>
              </a:r>
            </a:p>
          </p:txBody>
        </p:sp>
      </p:grpSp>
      <p:grpSp>
        <p:nvGrpSpPr>
          <p:cNvPr id="5" name="Group 5"/>
          <p:cNvGrpSpPr/>
          <p:nvPr/>
        </p:nvGrpSpPr>
        <p:grpSpPr>
          <a:xfrm>
            <a:off x="5782577" y="1708724"/>
            <a:ext cx="6722846" cy="946626"/>
            <a:chOff x="0" y="0"/>
            <a:chExt cx="8963795" cy="1262168"/>
          </a:xfrm>
        </p:grpSpPr>
        <p:sp>
          <p:nvSpPr>
            <p:cNvPr id="6" name="Freeform 6"/>
            <p:cNvSpPr/>
            <p:nvPr/>
          </p:nvSpPr>
          <p:spPr>
            <a:xfrm>
              <a:off x="0" y="0"/>
              <a:ext cx="8963795" cy="1262168"/>
            </a:xfrm>
            <a:custGeom>
              <a:avLst/>
              <a:gdLst/>
              <a:ahLst/>
              <a:cxnLst/>
              <a:rect l="l" t="t" r="r" b="b"/>
              <a:pathLst>
                <a:path w="8963795" h="1262168">
                  <a:moveTo>
                    <a:pt x="0" y="0"/>
                  </a:moveTo>
                  <a:lnTo>
                    <a:pt x="8963795" y="0"/>
                  </a:lnTo>
                  <a:lnTo>
                    <a:pt x="8963795" y="1262168"/>
                  </a:lnTo>
                  <a:lnTo>
                    <a:pt x="0" y="1262168"/>
                  </a:lnTo>
                  <a:close/>
                </a:path>
              </a:pathLst>
            </a:custGeom>
            <a:solidFill>
              <a:srgbClr val="000000">
                <a:alpha val="0"/>
              </a:srgbClr>
            </a:solidFill>
          </p:spPr>
          <p:txBody>
            <a:bodyPr/>
            <a:lstStyle/>
            <a:p>
              <a:endParaRPr lang="en-US"/>
            </a:p>
          </p:txBody>
        </p:sp>
        <p:sp>
          <p:nvSpPr>
            <p:cNvPr id="7" name="TextBox 7"/>
            <p:cNvSpPr txBox="1"/>
            <p:nvPr/>
          </p:nvSpPr>
          <p:spPr>
            <a:xfrm>
              <a:off x="0" y="0"/>
              <a:ext cx="8963795" cy="1262168"/>
            </a:xfrm>
            <a:prstGeom prst="rect">
              <a:avLst/>
            </a:prstGeom>
          </p:spPr>
          <p:txBody>
            <a:bodyPr lIns="0" tIns="0" rIns="0" bIns="0" rtlCol="0" anchor="t"/>
            <a:lstStyle/>
            <a:p>
              <a:pPr algn="l">
                <a:lnSpc>
                  <a:spcPts val="5280"/>
                </a:lnSpc>
              </a:pPr>
              <a:r>
                <a:rPr lang="en-US" sz="4400">
                  <a:solidFill>
                    <a:srgbClr val="F89A00"/>
                  </a:solidFill>
                  <a:latin typeface="Bobby Jones"/>
                  <a:ea typeface="Bobby Jones"/>
                  <a:cs typeface="Bobby Jones"/>
                  <a:sym typeface="Bobby Jones"/>
                </a:rPr>
                <a:t>IRISH SAFER INTERNET CENTRE</a:t>
              </a:r>
            </a:p>
          </p:txBody>
        </p:sp>
      </p:grpSp>
      <p:sp>
        <p:nvSpPr>
          <p:cNvPr id="8" name="Freeform 8"/>
          <p:cNvSpPr/>
          <p:nvPr/>
        </p:nvSpPr>
        <p:spPr>
          <a:xfrm rot="-426989">
            <a:off x="16348831" y="1552595"/>
            <a:ext cx="1396269" cy="312257"/>
          </a:xfrm>
          <a:custGeom>
            <a:avLst/>
            <a:gdLst/>
            <a:ahLst/>
            <a:cxnLst/>
            <a:rect l="l" t="t" r="r" b="b"/>
            <a:pathLst>
              <a:path w="1396269" h="312257">
                <a:moveTo>
                  <a:pt x="0" y="0"/>
                </a:moveTo>
                <a:lnTo>
                  <a:pt x="1396269" y="0"/>
                </a:lnTo>
                <a:lnTo>
                  <a:pt x="1396269" y="312257"/>
                </a:lnTo>
                <a:lnTo>
                  <a:pt x="0" y="312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533988" y="2803720"/>
            <a:ext cx="4658050" cy="2773920"/>
            <a:chOff x="0" y="0"/>
            <a:chExt cx="6210734" cy="3698560"/>
          </a:xfrm>
        </p:grpSpPr>
        <p:grpSp>
          <p:nvGrpSpPr>
            <p:cNvPr id="10" name="Group 10"/>
            <p:cNvGrpSpPr/>
            <p:nvPr/>
          </p:nvGrpSpPr>
          <p:grpSpPr>
            <a:xfrm>
              <a:off x="1787381" y="593868"/>
              <a:ext cx="2635971" cy="653661"/>
              <a:chOff x="0" y="0"/>
              <a:chExt cx="2798255" cy="693904"/>
            </a:xfrm>
          </p:grpSpPr>
          <p:sp>
            <p:nvSpPr>
              <p:cNvPr id="11" name="Freeform 11"/>
              <p:cNvSpPr/>
              <p:nvPr/>
            </p:nvSpPr>
            <p:spPr>
              <a:xfrm>
                <a:off x="0" y="0"/>
                <a:ext cx="2798255" cy="693904"/>
              </a:xfrm>
              <a:custGeom>
                <a:avLst/>
                <a:gdLst/>
                <a:ahLst/>
                <a:cxnLst/>
                <a:rect l="l" t="t" r="r" b="b"/>
                <a:pathLst>
                  <a:path w="2798255" h="693904">
                    <a:moveTo>
                      <a:pt x="0" y="0"/>
                    </a:moveTo>
                    <a:lnTo>
                      <a:pt x="2798255" y="0"/>
                    </a:lnTo>
                    <a:lnTo>
                      <a:pt x="2798255" y="693904"/>
                    </a:lnTo>
                    <a:lnTo>
                      <a:pt x="0" y="693904"/>
                    </a:lnTo>
                    <a:close/>
                  </a:path>
                </a:pathLst>
              </a:custGeom>
              <a:solidFill>
                <a:srgbClr val="000000">
                  <a:alpha val="0"/>
                </a:srgbClr>
              </a:solidFill>
            </p:spPr>
            <p:txBody>
              <a:bodyPr/>
              <a:lstStyle/>
              <a:p>
                <a:endParaRPr lang="en-US"/>
              </a:p>
            </p:txBody>
          </p:sp>
          <p:sp>
            <p:nvSpPr>
              <p:cNvPr id="12" name="TextBox 12"/>
              <p:cNvSpPr txBox="1"/>
              <p:nvPr/>
            </p:nvSpPr>
            <p:spPr>
              <a:xfrm>
                <a:off x="0" y="0"/>
                <a:ext cx="2798255" cy="693904"/>
              </a:xfrm>
              <a:prstGeom prst="rect">
                <a:avLst/>
              </a:prstGeom>
            </p:spPr>
            <p:txBody>
              <a:bodyPr lIns="0" tIns="0" rIns="0" bIns="0" rtlCol="0" anchor="t"/>
              <a:lstStyle/>
              <a:p>
                <a:pPr algn="l">
                  <a:lnSpc>
                    <a:spcPts val="3120"/>
                  </a:lnSpc>
                </a:pPr>
                <a:r>
                  <a:rPr lang="en-US" sz="2600">
                    <a:solidFill>
                      <a:srgbClr val="000000"/>
                    </a:solidFill>
                    <a:latin typeface="DM Sans"/>
                    <a:ea typeface="DM Sans"/>
                    <a:cs typeface="DM Sans"/>
                    <a:sym typeface="DM Sans"/>
                  </a:rPr>
                  <a:t>www.npc.ie</a:t>
                </a:r>
              </a:p>
            </p:txBody>
          </p:sp>
        </p:grpSp>
        <p:grpSp>
          <p:nvGrpSpPr>
            <p:cNvPr id="13" name="Group 13"/>
            <p:cNvGrpSpPr/>
            <p:nvPr/>
          </p:nvGrpSpPr>
          <p:grpSpPr>
            <a:xfrm>
              <a:off x="0" y="0"/>
              <a:ext cx="6210734" cy="907998"/>
              <a:chOff x="0" y="0"/>
              <a:chExt cx="6593099" cy="963900"/>
            </a:xfrm>
          </p:grpSpPr>
          <p:sp>
            <p:nvSpPr>
              <p:cNvPr id="14" name="Freeform 14"/>
              <p:cNvSpPr/>
              <p:nvPr/>
            </p:nvSpPr>
            <p:spPr>
              <a:xfrm>
                <a:off x="0" y="0"/>
                <a:ext cx="6593099" cy="963899"/>
              </a:xfrm>
              <a:custGeom>
                <a:avLst/>
                <a:gdLst/>
                <a:ahLst/>
                <a:cxnLst/>
                <a:rect l="l" t="t" r="r" b="b"/>
                <a:pathLst>
                  <a:path w="6593099" h="963899">
                    <a:moveTo>
                      <a:pt x="0" y="0"/>
                    </a:moveTo>
                    <a:lnTo>
                      <a:pt x="6593099" y="0"/>
                    </a:lnTo>
                    <a:lnTo>
                      <a:pt x="6593099" y="963899"/>
                    </a:lnTo>
                    <a:lnTo>
                      <a:pt x="0" y="963899"/>
                    </a:lnTo>
                    <a:close/>
                  </a:path>
                </a:pathLst>
              </a:custGeom>
              <a:solidFill>
                <a:srgbClr val="000000">
                  <a:alpha val="0"/>
                </a:srgbClr>
              </a:solidFill>
            </p:spPr>
            <p:txBody>
              <a:bodyPr/>
              <a:lstStyle/>
              <a:p>
                <a:endParaRPr lang="en-US"/>
              </a:p>
            </p:txBody>
          </p:sp>
          <p:sp>
            <p:nvSpPr>
              <p:cNvPr id="15" name="TextBox 15"/>
              <p:cNvSpPr txBox="1"/>
              <p:nvPr/>
            </p:nvSpPr>
            <p:spPr>
              <a:xfrm>
                <a:off x="0" y="0"/>
                <a:ext cx="6593099" cy="963900"/>
              </a:xfrm>
              <a:prstGeom prst="rect">
                <a:avLst/>
              </a:prstGeom>
            </p:spPr>
            <p:txBody>
              <a:bodyPr lIns="0" tIns="0" rIns="0" bIns="0" rtlCol="0" anchor="t"/>
              <a:lstStyle/>
              <a:p>
                <a:pPr algn="l">
                  <a:lnSpc>
                    <a:spcPts val="3480"/>
                  </a:lnSpc>
                </a:pPr>
                <a:r>
                  <a:rPr lang="en-US" sz="2900" b="1">
                    <a:solidFill>
                      <a:srgbClr val="000000"/>
                    </a:solidFill>
                    <a:latin typeface="DM Sans Bold"/>
                    <a:ea typeface="DM Sans Bold"/>
                    <a:cs typeface="DM Sans Bold"/>
                    <a:sym typeface="DM Sans Bold"/>
                  </a:rPr>
                  <a:t>National Parents Council</a:t>
                </a:r>
              </a:p>
            </p:txBody>
          </p:sp>
        </p:grpSp>
        <p:sp>
          <p:nvSpPr>
            <p:cNvPr id="16" name="Freeform 16"/>
            <p:cNvSpPr/>
            <p:nvPr/>
          </p:nvSpPr>
          <p:spPr>
            <a:xfrm>
              <a:off x="699487" y="1538572"/>
              <a:ext cx="4811759" cy="2159988"/>
            </a:xfrm>
            <a:custGeom>
              <a:avLst/>
              <a:gdLst/>
              <a:ahLst/>
              <a:cxnLst/>
              <a:rect l="l" t="t" r="r" b="b"/>
              <a:pathLst>
                <a:path w="4811759" h="2159988">
                  <a:moveTo>
                    <a:pt x="0" y="0"/>
                  </a:moveTo>
                  <a:lnTo>
                    <a:pt x="4811759" y="0"/>
                  </a:lnTo>
                  <a:lnTo>
                    <a:pt x="4811759" y="2159988"/>
                  </a:lnTo>
                  <a:lnTo>
                    <a:pt x="0" y="2159988"/>
                  </a:lnTo>
                  <a:lnTo>
                    <a:pt x="0" y="0"/>
                  </a:lnTo>
                  <a:close/>
                </a:path>
              </a:pathLst>
            </a:custGeom>
            <a:blipFill>
              <a:blip r:embed="rId5"/>
              <a:stretch>
                <a:fillRect/>
              </a:stretch>
            </a:blipFill>
          </p:spPr>
          <p:txBody>
            <a:bodyPr/>
            <a:lstStyle/>
            <a:p>
              <a:endParaRPr lang="en-US"/>
            </a:p>
          </p:txBody>
        </p:sp>
      </p:grpSp>
      <p:grpSp>
        <p:nvGrpSpPr>
          <p:cNvPr id="17" name="Group 17"/>
          <p:cNvGrpSpPr/>
          <p:nvPr/>
        </p:nvGrpSpPr>
        <p:grpSpPr>
          <a:xfrm>
            <a:off x="7616850" y="2877357"/>
            <a:ext cx="3608819" cy="2741315"/>
            <a:chOff x="0" y="0"/>
            <a:chExt cx="4811759" cy="3655087"/>
          </a:xfrm>
        </p:grpSpPr>
        <p:grpSp>
          <p:nvGrpSpPr>
            <p:cNvPr id="18" name="Group 18"/>
            <p:cNvGrpSpPr/>
            <p:nvPr/>
          </p:nvGrpSpPr>
          <p:grpSpPr>
            <a:xfrm>
              <a:off x="0" y="1495099"/>
              <a:ext cx="4811759" cy="2159988"/>
              <a:chOff x="0" y="0"/>
              <a:chExt cx="1166692" cy="523726"/>
            </a:xfrm>
          </p:grpSpPr>
          <p:sp>
            <p:nvSpPr>
              <p:cNvPr id="19" name="Freeform 19"/>
              <p:cNvSpPr/>
              <p:nvPr/>
            </p:nvSpPr>
            <p:spPr>
              <a:xfrm>
                <a:off x="0" y="0"/>
                <a:ext cx="1166692" cy="523726"/>
              </a:xfrm>
              <a:custGeom>
                <a:avLst/>
                <a:gdLst/>
                <a:ahLst/>
                <a:cxnLst/>
                <a:rect l="l" t="t" r="r" b="b"/>
                <a:pathLst>
                  <a:path w="1166692" h="523726">
                    <a:moveTo>
                      <a:pt x="0" y="0"/>
                    </a:moveTo>
                    <a:lnTo>
                      <a:pt x="1166692" y="0"/>
                    </a:lnTo>
                    <a:lnTo>
                      <a:pt x="1166692" y="523726"/>
                    </a:lnTo>
                    <a:lnTo>
                      <a:pt x="0" y="523726"/>
                    </a:lnTo>
                    <a:close/>
                  </a:path>
                </a:pathLst>
              </a:custGeom>
              <a:solidFill>
                <a:srgbClr val="FFFFFF"/>
              </a:solidFill>
            </p:spPr>
            <p:txBody>
              <a:bodyPr/>
              <a:lstStyle/>
              <a:p>
                <a:endParaRPr lang="en-US"/>
              </a:p>
            </p:txBody>
          </p:sp>
          <p:sp>
            <p:nvSpPr>
              <p:cNvPr id="20" name="TextBox 20"/>
              <p:cNvSpPr txBox="1"/>
              <p:nvPr/>
            </p:nvSpPr>
            <p:spPr>
              <a:xfrm>
                <a:off x="0" y="0"/>
                <a:ext cx="1166692" cy="523726"/>
              </a:xfrm>
              <a:prstGeom prst="rect">
                <a:avLst/>
              </a:prstGeom>
            </p:spPr>
            <p:txBody>
              <a:bodyPr lIns="41385" tIns="41385" rIns="41385" bIns="41385" rtlCol="0" anchor="ctr"/>
              <a:lstStyle/>
              <a:p>
                <a:pPr algn="ctr">
                  <a:lnSpc>
                    <a:spcPts val="3120"/>
                  </a:lnSpc>
                </a:pPr>
                <a:endParaRPr/>
              </a:p>
            </p:txBody>
          </p:sp>
        </p:grpSp>
        <p:sp>
          <p:nvSpPr>
            <p:cNvPr id="21" name="Freeform 21"/>
            <p:cNvSpPr/>
            <p:nvPr/>
          </p:nvSpPr>
          <p:spPr>
            <a:xfrm>
              <a:off x="126194" y="1613145"/>
              <a:ext cx="4559372" cy="1923897"/>
            </a:xfrm>
            <a:custGeom>
              <a:avLst/>
              <a:gdLst/>
              <a:ahLst/>
              <a:cxnLst/>
              <a:rect l="l" t="t" r="r" b="b"/>
              <a:pathLst>
                <a:path w="4559372" h="1923897">
                  <a:moveTo>
                    <a:pt x="0" y="0"/>
                  </a:moveTo>
                  <a:lnTo>
                    <a:pt x="4559371" y="0"/>
                  </a:lnTo>
                  <a:lnTo>
                    <a:pt x="4559371" y="1923897"/>
                  </a:lnTo>
                  <a:lnTo>
                    <a:pt x="0" y="1923897"/>
                  </a:lnTo>
                  <a:lnTo>
                    <a:pt x="0" y="0"/>
                  </a:lnTo>
                  <a:close/>
                </a:path>
              </a:pathLst>
            </a:custGeom>
            <a:blipFill>
              <a:blip r:embed="rId6"/>
              <a:stretch>
                <a:fillRect/>
              </a:stretch>
            </a:blipFill>
          </p:spPr>
          <p:txBody>
            <a:bodyPr/>
            <a:lstStyle/>
            <a:p>
              <a:endParaRPr lang="en-US"/>
            </a:p>
          </p:txBody>
        </p:sp>
        <p:grpSp>
          <p:nvGrpSpPr>
            <p:cNvPr id="22" name="Group 22"/>
            <p:cNvGrpSpPr/>
            <p:nvPr/>
          </p:nvGrpSpPr>
          <p:grpSpPr>
            <a:xfrm>
              <a:off x="1087894" y="593868"/>
              <a:ext cx="2635971" cy="653661"/>
              <a:chOff x="0" y="0"/>
              <a:chExt cx="2798255" cy="693904"/>
            </a:xfrm>
          </p:grpSpPr>
          <p:sp>
            <p:nvSpPr>
              <p:cNvPr id="23" name="Freeform 23"/>
              <p:cNvSpPr/>
              <p:nvPr/>
            </p:nvSpPr>
            <p:spPr>
              <a:xfrm>
                <a:off x="0" y="0"/>
                <a:ext cx="2798255" cy="693904"/>
              </a:xfrm>
              <a:custGeom>
                <a:avLst/>
                <a:gdLst/>
                <a:ahLst/>
                <a:cxnLst/>
                <a:rect l="l" t="t" r="r" b="b"/>
                <a:pathLst>
                  <a:path w="2798255" h="693904">
                    <a:moveTo>
                      <a:pt x="0" y="0"/>
                    </a:moveTo>
                    <a:lnTo>
                      <a:pt x="2798255" y="0"/>
                    </a:lnTo>
                    <a:lnTo>
                      <a:pt x="2798255" y="693904"/>
                    </a:lnTo>
                    <a:lnTo>
                      <a:pt x="0" y="693904"/>
                    </a:lnTo>
                    <a:close/>
                  </a:path>
                </a:pathLst>
              </a:custGeom>
              <a:solidFill>
                <a:srgbClr val="000000">
                  <a:alpha val="0"/>
                </a:srgbClr>
              </a:solidFill>
            </p:spPr>
            <p:txBody>
              <a:bodyPr/>
              <a:lstStyle/>
              <a:p>
                <a:endParaRPr lang="en-US"/>
              </a:p>
            </p:txBody>
          </p:sp>
          <p:sp>
            <p:nvSpPr>
              <p:cNvPr id="24" name="TextBox 24"/>
              <p:cNvSpPr txBox="1"/>
              <p:nvPr/>
            </p:nvSpPr>
            <p:spPr>
              <a:xfrm>
                <a:off x="0" y="0"/>
                <a:ext cx="2798255" cy="693904"/>
              </a:xfrm>
              <a:prstGeom prst="rect">
                <a:avLst/>
              </a:prstGeom>
            </p:spPr>
            <p:txBody>
              <a:bodyPr lIns="0" tIns="0" rIns="0" bIns="0" rtlCol="0" anchor="t"/>
              <a:lstStyle/>
              <a:p>
                <a:pPr algn="l">
                  <a:lnSpc>
                    <a:spcPts val="3120"/>
                  </a:lnSpc>
                </a:pPr>
                <a:r>
                  <a:rPr lang="en-US" sz="2600">
                    <a:solidFill>
                      <a:srgbClr val="000000"/>
                    </a:solidFill>
                    <a:latin typeface="DM Sans"/>
                    <a:ea typeface="DM Sans"/>
                    <a:cs typeface="DM Sans"/>
                    <a:sym typeface="DM Sans"/>
                  </a:rPr>
                  <a:t>www.ispcc.ie</a:t>
                </a:r>
              </a:p>
            </p:txBody>
          </p:sp>
        </p:grpSp>
        <p:grpSp>
          <p:nvGrpSpPr>
            <p:cNvPr id="25" name="Group 25"/>
            <p:cNvGrpSpPr/>
            <p:nvPr/>
          </p:nvGrpSpPr>
          <p:grpSpPr>
            <a:xfrm>
              <a:off x="1611479" y="0"/>
              <a:ext cx="1588802" cy="732502"/>
              <a:chOff x="0" y="0"/>
              <a:chExt cx="1686617" cy="777599"/>
            </a:xfrm>
          </p:grpSpPr>
          <p:sp>
            <p:nvSpPr>
              <p:cNvPr id="26" name="Freeform 26"/>
              <p:cNvSpPr/>
              <p:nvPr/>
            </p:nvSpPr>
            <p:spPr>
              <a:xfrm>
                <a:off x="0" y="0"/>
                <a:ext cx="1686617" cy="777599"/>
              </a:xfrm>
              <a:custGeom>
                <a:avLst/>
                <a:gdLst/>
                <a:ahLst/>
                <a:cxnLst/>
                <a:rect l="l" t="t" r="r" b="b"/>
                <a:pathLst>
                  <a:path w="1686617" h="777599">
                    <a:moveTo>
                      <a:pt x="0" y="0"/>
                    </a:moveTo>
                    <a:lnTo>
                      <a:pt x="1686617" y="0"/>
                    </a:lnTo>
                    <a:lnTo>
                      <a:pt x="1686617" y="777599"/>
                    </a:lnTo>
                    <a:lnTo>
                      <a:pt x="0" y="777599"/>
                    </a:lnTo>
                    <a:close/>
                  </a:path>
                </a:pathLst>
              </a:custGeom>
              <a:solidFill>
                <a:srgbClr val="000000">
                  <a:alpha val="0"/>
                </a:srgbClr>
              </a:solidFill>
            </p:spPr>
            <p:txBody>
              <a:bodyPr/>
              <a:lstStyle/>
              <a:p>
                <a:endParaRPr lang="en-US"/>
              </a:p>
            </p:txBody>
          </p:sp>
          <p:sp>
            <p:nvSpPr>
              <p:cNvPr id="27" name="TextBox 27"/>
              <p:cNvSpPr txBox="1"/>
              <p:nvPr/>
            </p:nvSpPr>
            <p:spPr>
              <a:xfrm>
                <a:off x="0" y="0"/>
                <a:ext cx="1686617" cy="777599"/>
              </a:xfrm>
              <a:prstGeom prst="rect">
                <a:avLst/>
              </a:prstGeom>
            </p:spPr>
            <p:txBody>
              <a:bodyPr lIns="0" tIns="0" rIns="0" bIns="0" rtlCol="0" anchor="t"/>
              <a:lstStyle/>
              <a:p>
                <a:pPr algn="l">
                  <a:lnSpc>
                    <a:spcPts val="3480"/>
                  </a:lnSpc>
                </a:pPr>
                <a:r>
                  <a:rPr lang="en-US" sz="2900" b="1">
                    <a:solidFill>
                      <a:srgbClr val="000000"/>
                    </a:solidFill>
                    <a:latin typeface="DM Sans Bold"/>
                    <a:ea typeface="DM Sans Bold"/>
                    <a:cs typeface="DM Sans Bold"/>
                    <a:sym typeface="DM Sans Bold"/>
                  </a:rPr>
                  <a:t>ISPCC</a:t>
                </a:r>
              </a:p>
            </p:txBody>
          </p:sp>
        </p:grpSp>
      </p:grpSp>
      <p:grpSp>
        <p:nvGrpSpPr>
          <p:cNvPr id="28" name="Group 28"/>
          <p:cNvGrpSpPr/>
          <p:nvPr/>
        </p:nvGrpSpPr>
        <p:grpSpPr>
          <a:xfrm>
            <a:off x="13650481" y="3998681"/>
            <a:ext cx="3608819" cy="2796343"/>
            <a:chOff x="0" y="0"/>
            <a:chExt cx="4811759" cy="3728457"/>
          </a:xfrm>
        </p:grpSpPr>
        <p:grpSp>
          <p:nvGrpSpPr>
            <p:cNvPr id="29" name="Group 29"/>
            <p:cNvGrpSpPr/>
            <p:nvPr/>
          </p:nvGrpSpPr>
          <p:grpSpPr>
            <a:xfrm>
              <a:off x="0" y="0"/>
              <a:ext cx="4811759" cy="2159988"/>
              <a:chOff x="0" y="0"/>
              <a:chExt cx="1166692" cy="523726"/>
            </a:xfrm>
          </p:grpSpPr>
          <p:sp>
            <p:nvSpPr>
              <p:cNvPr id="30" name="Freeform 30"/>
              <p:cNvSpPr/>
              <p:nvPr/>
            </p:nvSpPr>
            <p:spPr>
              <a:xfrm>
                <a:off x="0" y="0"/>
                <a:ext cx="1166692" cy="523726"/>
              </a:xfrm>
              <a:custGeom>
                <a:avLst/>
                <a:gdLst/>
                <a:ahLst/>
                <a:cxnLst/>
                <a:rect l="l" t="t" r="r" b="b"/>
                <a:pathLst>
                  <a:path w="1166692" h="523726">
                    <a:moveTo>
                      <a:pt x="0" y="0"/>
                    </a:moveTo>
                    <a:lnTo>
                      <a:pt x="1166692" y="0"/>
                    </a:lnTo>
                    <a:lnTo>
                      <a:pt x="1166692" y="523726"/>
                    </a:lnTo>
                    <a:lnTo>
                      <a:pt x="0" y="523726"/>
                    </a:lnTo>
                    <a:close/>
                  </a:path>
                </a:pathLst>
              </a:custGeom>
              <a:solidFill>
                <a:srgbClr val="FFFFFF"/>
              </a:solidFill>
            </p:spPr>
            <p:txBody>
              <a:bodyPr/>
              <a:lstStyle/>
              <a:p>
                <a:endParaRPr lang="en-US"/>
              </a:p>
            </p:txBody>
          </p:sp>
          <p:sp>
            <p:nvSpPr>
              <p:cNvPr id="31" name="TextBox 31"/>
              <p:cNvSpPr txBox="1"/>
              <p:nvPr/>
            </p:nvSpPr>
            <p:spPr>
              <a:xfrm>
                <a:off x="0" y="0"/>
                <a:ext cx="1166692" cy="523726"/>
              </a:xfrm>
              <a:prstGeom prst="rect">
                <a:avLst/>
              </a:prstGeom>
            </p:spPr>
            <p:txBody>
              <a:bodyPr lIns="50800" tIns="50800" rIns="50800" bIns="50800" rtlCol="0" anchor="ctr"/>
              <a:lstStyle/>
              <a:p>
                <a:pPr algn="ctr">
                  <a:lnSpc>
                    <a:spcPts val="3120"/>
                  </a:lnSpc>
                </a:pPr>
                <a:endParaRPr/>
              </a:p>
            </p:txBody>
          </p:sp>
        </p:grpSp>
        <p:sp>
          <p:nvSpPr>
            <p:cNvPr id="32" name="Freeform 32"/>
            <p:cNvSpPr/>
            <p:nvPr/>
          </p:nvSpPr>
          <p:spPr>
            <a:xfrm>
              <a:off x="79199" y="512425"/>
              <a:ext cx="4653360" cy="1135138"/>
            </a:xfrm>
            <a:custGeom>
              <a:avLst/>
              <a:gdLst/>
              <a:ahLst/>
              <a:cxnLst/>
              <a:rect l="l" t="t" r="r" b="b"/>
              <a:pathLst>
                <a:path w="4653360" h="1135138">
                  <a:moveTo>
                    <a:pt x="0" y="0"/>
                  </a:moveTo>
                  <a:lnTo>
                    <a:pt x="4653361" y="0"/>
                  </a:lnTo>
                  <a:lnTo>
                    <a:pt x="4653361" y="1135138"/>
                  </a:lnTo>
                  <a:lnTo>
                    <a:pt x="0" y="1135138"/>
                  </a:lnTo>
                  <a:lnTo>
                    <a:pt x="0" y="0"/>
                  </a:lnTo>
                  <a:close/>
                </a:path>
              </a:pathLst>
            </a:custGeom>
            <a:blipFill>
              <a:blip r:embed="rId7"/>
              <a:stretch>
                <a:fillRect/>
              </a:stretch>
            </a:blipFill>
          </p:spPr>
          <p:txBody>
            <a:bodyPr/>
            <a:lstStyle/>
            <a:p>
              <a:endParaRPr lang="en-US"/>
            </a:p>
          </p:txBody>
        </p:sp>
        <p:grpSp>
          <p:nvGrpSpPr>
            <p:cNvPr id="33" name="Group 33"/>
            <p:cNvGrpSpPr/>
            <p:nvPr/>
          </p:nvGrpSpPr>
          <p:grpSpPr>
            <a:xfrm>
              <a:off x="922825" y="-974601"/>
              <a:ext cx="2966109" cy="653661"/>
              <a:chOff x="0" y="0"/>
              <a:chExt cx="3148718" cy="693904"/>
            </a:xfrm>
          </p:grpSpPr>
          <p:sp>
            <p:nvSpPr>
              <p:cNvPr id="34" name="Freeform 34"/>
              <p:cNvSpPr/>
              <p:nvPr/>
            </p:nvSpPr>
            <p:spPr>
              <a:xfrm>
                <a:off x="0" y="0"/>
                <a:ext cx="3148718" cy="693904"/>
              </a:xfrm>
              <a:custGeom>
                <a:avLst/>
                <a:gdLst/>
                <a:ahLst/>
                <a:cxnLst/>
                <a:rect l="l" t="t" r="r" b="b"/>
                <a:pathLst>
                  <a:path w="3148718" h="693904">
                    <a:moveTo>
                      <a:pt x="0" y="0"/>
                    </a:moveTo>
                    <a:lnTo>
                      <a:pt x="3148718" y="0"/>
                    </a:lnTo>
                    <a:lnTo>
                      <a:pt x="3148718" y="693904"/>
                    </a:lnTo>
                    <a:lnTo>
                      <a:pt x="0" y="693904"/>
                    </a:lnTo>
                    <a:close/>
                  </a:path>
                </a:pathLst>
              </a:custGeom>
              <a:solidFill>
                <a:srgbClr val="000000">
                  <a:alpha val="0"/>
                </a:srgbClr>
              </a:solidFill>
            </p:spPr>
            <p:txBody>
              <a:bodyPr/>
              <a:lstStyle/>
              <a:p>
                <a:endParaRPr lang="en-US"/>
              </a:p>
            </p:txBody>
          </p:sp>
          <p:sp>
            <p:nvSpPr>
              <p:cNvPr id="35" name="TextBox 35"/>
              <p:cNvSpPr txBox="1"/>
              <p:nvPr/>
            </p:nvSpPr>
            <p:spPr>
              <a:xfrm>
                <a:off x="0" y="0"/>
                <a:ext cx="3148718" cy="693904"/>
              </a:xfrm>
              <a:prstGeom prst="rect">
                <a:avLst/>
              </a:prstGeom>
            </p:spPr>
            <p:txBody>
              <a:bodyPr lIns="0" tIns="0" rIns="0" bIns="0" rtlCol="0" anchor="t"/>
              <a:lstStyle/>
              <a:p>
                <a:pPr algn="l">
                  <a:lnSpc>
                    <a:spcPts val="3120"/>
                  </a:lnSpc>
                </a:pPr>
                <a:r>
                  <a:rPr lang="en-US" sz="2600">
                    <a:solidFill>
                      <a:srgbClr val="000000"/>
                    </a:solidFill>
                    <a:latin typeface="DM Sans"/>
                    <a:ea typeface="DM Sans"/>
                    <a:cs typeface="DM Sans"/>
                    <a:sym typeface="DM Sans"/>
                  </a:rPr>
                  <a:t>www.hotline.ie</a:t>
                </a:r>
              </a:p>
            </p:txBody>
          </p:sp>
        </p:grpSp>
        <p:grpSp>
          <p:nvGrpSpPr>
            <p:cNvPr id="36" name="Group 36"/>
            <p:cNvGrpSpPr/>
            <p:nvPr/>
          </p:nvGrpSpPr>
          <p:grpSpPr>
            <a:xfrm>
              <a:off x="1281341" y="-1568469"/>
              <a:ext cx="2249078" cy="732502"/>
              <a:chOff x="0" y="0"/>
              <a:chExt cx="2387543" cy="777599"/>
            </a:xfrm>
          </p:grpSpPr>
          <p:sp>
            <p:nvSpPr>
              <p:cNvPr id="37" name="Freeform 37"/>
              <p:cNvSpPr/>
              <p:nvPr/>
            </p:nvSpPr>
            <p:spPr>
              <a:xfrm>
                <a:off x="0" y="0"/>
                <a:ext cx="2387543" cy="777599"/>
              </a:xfrm>
              <a:custGeom>
                <a:avLst/>
                <a:gdLst/>
                <a:ahLst/>
                <a:cxnLst/>
                <a:rect l="l" t="t" r="r" b="b"/>
                <a:pathLst>
                  <a:path w="2387543" h="777599">
                    <a:moveTo>
                      <a:pt x="0" y="0"/>
                    </a:moveTo>
                    <a:lnTo>
                      <a:pt x="2387543" y="0"/>
                    </a:lnTo>
                    <a:lnTo>
                      <a:pt x="2387543" y="777599"/>
                    </a:lnTo>
                    <a:lnTo>
                      <a:pt x="0" y="777599"/>
                    </a:lnTo>
                    <a:close/>
                  </a:path>
                </a:pathLst>
              </a:custGeom>
              <a:solidFill>
                <a:srgbClr val="000000">
                  <a:alpha val="0"/>
                </a:srgbClr>
              </a:solidFill>
            </p:spPr>
            <p:txBody>
              <a:bodyPr/>
              <a:lstStyle/>
              <a:p>
                <a:endParaRPr lang="en-US"/>
              </a:p>
            </p:txBody>
          </p:sp>
          <p:sp>
            <p:nvSpPr>
              <p:cNvPr id="38" name="TextBox 38"/>
              <p:cNvSpPr txBox="1"/>
              <p:nvPr/>
            </p:nvSpPr>
            <p:spPr>
              <a:xfrm>
                <a:off x="0" y="0"/>
                <a:ext cx="2387543" cy="777599"/>
              </a:xfrm>
              <a:prstGeom prst="rect">
                <a:avLst/>
              </a:prstGeom>
            </p:spPr>
            <p:txBody>
              <a:bodyPr lIns="0" tIns="0" rIns="0" bIns="0" rtlCol="0" anchor="t"/>
              <a:lstStyle/>
              <a:p>
                <a:pPr algn="l">
                  <a:lnSpc>
                    <a:spcPts val="3480"/>
                  </a:lnSpc>
                </a:pPr>
                <a:r>
                  <a:rPr lang="en-US" sz="2900" b="1">
                    <a:solidFill>
                      <a:srgbClr val="000000"/>
                    </a:solidFill>
                    <a:latin typeface="DM Sans Bold"/>
                    <a:ea typeface="DM Sans Bold"/>
                    <a:cs typeface="DM Sans Bold"/>
                    <a:sym typeface="DM Sans Bold"/>
                  </a:rPr>
                  <a:t>Hotline.ie</a:t>
                </a:r>
              </a:p>
            </p:txBody>
          </p:sp>
        </p:grpSp>
      </p:grpSp>
      <p:grpSp>
        <p:nvGrpSpPr>
          <p:cNvPr id="39" name="Group 39"/>
          <p:cNvGrpSpPr/>
          <p:nvPr/>
        </p:nvGrpSpPr>
        <p:grpSpPr>
          <a:xfrm>
            <a:off x="6793155" y="6595561"/>
            <a:ext cx="4432514" cy="946626"/>
            <a:chOff x="0" y="0"/>
            <a:chExt cx="5910018" cy="1262168"/>
          </a:xfrm>
        </p:grpSpPr>
        <p:sp>
          <p:nvSpPr>
            <p:cNvPr id="40" name="Freeform 40"/>
            <p:cNvSpPr/>
            <p:nvPr/>
          </p:nvSpPr>
          <p:spPr>
            <a:xfrm>
              <a:off x="0" y="0"/>
              <a:ext cx="5910019" cy="1262168"/>
            </a:xfrm>
            <a:custGeom>
              <a:avLst/>
              <a:gdLst/>
              <a:ahLst/>
              <a:cxnLst/>
              <a:rect l="l" t="t" r="r" b="b"/>
              <a:pathLst>
                <a:path w="5910019" h="1262168">
                  <a:moveTo>
                    <a:pt x="0" y="0"/>
                  </a:moveTo>
                  <a:lnTo>
                    <a:pt x="5910019" y="0"/>
                  </a:lnTo>
                  <a:lnTo>
                    <a:pt x="5910019" y="1262168"/>
                  </a:lnTo>
                  <a:lnTo>
                    <a:pt x="0" y="1262168"/>
                  </a:lnTo>
                  <a:close/>
                </a:path>
              </a:pathLst>
            </a:custGeom>
            <a:solidFill>
              <a:srgbClr val="000000">
                <a:alpha val="0"/>
              </a:srgbClr>
            </a:solidFill>
          </p:spPr>
          <p:txBody>
            <a:bodyPr/>
            <a:lstStyle/>
            <a:p>
              <a:endParaRPr lang="en-US"/>
            </a:p>
          </p:txBody>
        </p:sp>
        <p:sp>
          <p:nvSpPr>
            <p:cNvPr id="41" name="TextBox 41"/>
            <p:cNvSpPr txBox="1"/>
            <p:nvPr/>
          </p:nvSpPr>
          <p:spPr>
            <a:xfrm>
              <a:off x="0" y="0"/>
              <a:ext cx="5910018" cy="1262168"/>
            </a:xfrm>
            <a:prstGeom prst="rect">
              <a:avLst/>
            </a:prstGeom>
          </p:spPr>
          <p:txBody>
            <a:bodyPr lIns="0" tIns="0" rIns="0" bIns="0" rtlCol="0" anchor="t"/>
            <a:lstStyle/>
            <a:p>
              <a:pPr algn="l">
                <a:lnSpc>
                  <a:spcPts val="5280"/>
                </a:lnSpc>
              </a:pPr>
              <a:r>
                <a:rPr lang="en-US" sz="4400">
                  <a:solidFill>
                    <a:srgbClr val="43C466"/>
                  </a:solidFill>
                  <a:latin typeface="Bobby Jones"/>
                  <a:ea typeface="Bobby Jones"/>
                  <a:cs typeface="Bobby Jones"/>
                  <a:sym typeface="Bobby Jones"/>
                </a:rPr>
                <a:t>Coimisiún na Meán</a:t>
              </a:r>
            </a:p>
          </p:txBody>
        </p:sp>
      </p:grpSp>
      <p:sp>
        <p:nvSpPr>
          <p:cNvPr id="42" name="Freeform 42"/>
          <p:cNvSpPr/>
          <p:nvPr/>
        </p:nvSpPr>
        <p:spPr>
          <a:xfrm>
            <a:off x="7222346" y="8251508"/>
            <a:ext cx="3574133" cy="1619991"/>
          </a:xfrm>
          <a:custGeom>
            <a:avLst/>
            <a:gdLst/>
            <a:ahLst/>
            <a:cxnLst/>
            <a:rect l="l" t="t" r="r" b="b"/>
            <a:pathLst>
              <a:path w="3574133" h="1619991">
                <a:moveTo>
                  <a:pt x="0" y="0"/>
                </a:moveTo>
                <a:lnTo>
                  <a:pt x="3574133" y="0"/>
                </a:lnTo>
                <a:lnTo>
                  <a:pt x="3574133" y="1619991"/>
                </a:lnTo>
                <a:lnTo>
                  <a:pt x="0" y="1619991"/>
                </a:lnTo>
                <a:lnTo>
                  <a:pt x="0" y="0"/>
                </a:lnTo>
                <a:close/>
              </a:path>
            </a:pathLst>
          </a:custGeom>
          <a:blipFill>
            <a:blip r:embed="rId8"/>
            <a:stretch>
              <a:fillRect t="-34545" b="-30924"/>
            </a:stretch>
          </a:blipFill>
        </p:spPr>
        <p:txBody>
          <a:bodyPr/>
          <a:lstStyle/>
          <a:p>
            <a:endParaRPr lang="en-US"/>
          </a:p>
        </p:txBody>
      </p:sp>
      <p:grpSp>
        <p:nvGrpSpPr>
          <p:cNvPr id="43" name="Group 43"/>
          <p:cNvGrpSpPr/>
          <p:nvPr/>
        </p:nvGrpSpPr>
        <p:grpSpPr>
          <a:xfrm>
            <a:off x="7959022" y="7542187"/>
            <a:ext cx="2100780" cy="490246"/>
            <a:chOff x="0" y="0"/>
            <a:chExt cx="2973486" cy="693904"/>
          </a:xfrm>
        </p:grpSpPr>
        <p:sp>
          <p:nvSpPr>
            <p:cNvPr id="44" name="Freeform 44"/>
            <p:cNvSpPr/>
            <p:nvPr/>
          </p:nvSpPr>
          <p:spPr>
            <a:xfrm>
              <a:off x="0" y="0"/>
              <a:ext cx="2973487" cy="693904"/>
            </a:xfrm>
            <a:custGeom>
              <a:avLst/>
              <a:gdLst/>
              <a:ahLst/>
              <a:cxnLst/>
              <a:rect l="l" t="t" r="r" b="b"/>
              <a:pathLst>
                <a:path w="2973487" h="693904">
                  <a:moveTo>
                    <a:pt x="0" y="0"/>
                  </a:moveTo>
                  <a:lnTo>
                    <a:pt x="2973487" y="0"/>
                  </a:lnTo>
                  <a:lnTo>
                    <a:pt x="2973487" y="693904"/>
                  </a:lnTo>
                  <a:lnTo>
                    <a:pt x="0" y="693904"/>
                  </a:lnTo>
                  <a:close/>
                </a:path>
              </a:pathLst>
            </a:custGeom>
            <a:solidFill>
              <a:srgbClr val="000000">
                <a:alpha val="0"/>
              </a:srgbClr>
            </a:solidFill>
          </p:spPr>
          <p:txBody>
            <a:bodyPr/>
            <a:lstStyle/>
            <a:p>
              <a:endParaRPr lang="en-US"/>
            </a:p>
          </p:txBody>
        </p:sp>
        <p:sp>
          <p:nvSpPr>
            <p:cNvPr id="45" name="TextBox 45"/>
            <p:cNvSpPr txBox="1"/>
            <p:nvPr/>
          </p:nvSpPr>
          <p:spPr>
            <a:xfrm>
              <a:off x="0" y="0"/>
              <a:ext cx="2973486" cy="693904"/>
            </a:xfrm>
            <a:prstGeom prst="rect">
              <a:avLst/>
            </a:prstGeom>
          </p:spPr>
          <p:txBody>
            <a:bodyPr lIns="0" tIns="0" rIns="0" bIns="0" rtlCol="0" anchor="t"/>
            <a:lstStyle/>
            <a:p>
              <a:pPr algn="l">
                <a:lnSpc>
                  <a:spcPts val="3120"/>
                </a:lnSpc>
              </a:pPr>
              <a:r>
                <a:rPr lang="en-US" sz="2600">
                  <a:solidFill>
                    <a:srgbClr val="000000"/>
                  </a:solidFill>
                  <a:latin typeface="DM Sans"/>
                  <a:ea typeface="DM Sans"/>
                  <a:cs typeface="DM Sans"/>
                  <a:sym typeface="DM Sans"/>
                </a:rPr>
                <a:t>www.cnam.ie</a:t>
              </a:r>
            </a:p>
          </p:txBody>
        </p:sp>
      </p:grpSp>
      <p:sp>
        <p:nvSpPr>
          <p:cNvPr id="46" name="Freeform 46"/>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448671" y="2483158"/>
            <a:ext cx="6900259" cy="6206599"/>
            <a:chOff x="0" y="0"/>
            <a:chExt cx="8748918" cy="7869419"/>
          </a:xfrm>
        </p:grpSpPr>
        <p:sp>
          <p:nvSpPr>
            <p:cNvPr id="3" name="Freeform 3"/>
            <p:cNvSpPr/>
            <p:nvPr/>
          </p:nvSpPr>
          <p:spPr>
            <a:xfrm>
              <a:off x="0" y="0"/>
              <a:ext cx="8748919" cy="7869419"/>
            </a:xfrm>
            <a:custGeom>
              <a:avLst/>
              <a:gdLst/>
              <a:ahLst/>
              <a:cxnLst/>
              <a:rect l="l" t="t" r="r" b="b"/>
              <a:pathLst>
                <a:path w="8748919" h="7869419">
                  <a:moveTo>
                    <a:pt x="8624458" y="7869419"/>
                  </a:moveTo>
                  <a:lnTo>
                    <a:pt x="124460" y="7869419"/>
                  </a:lnTo>
                  <a:cubicBezTo>
                    <a:pt x="55880" y="7869419"/>
                    <a:pt x="0" y="7813539"/>
                    <a:pt x="0" y="7744959"/>
                  </a:cubicBezTo>
                  <a:lnTo>
                    <a:pt x="0" y="124460"/>
                  </a:lnTo>
                  <a:cubicBezTo>
                    <a:pt x="0" y="55880"/>
                    <a:pt x="55880" y="0"/>
                    <a:pt x="124460" y="0"/>
                  </a:cubicBezTo>
                  <a:lnTo>
                    <a:pt x="8624459" y="0"/>
                  </a:lnTo>
                  <a:cubicBezTo>
                    <a:pt x="8693038" y="0"/>
                    <a:pt x="8748919" y="55880"/>
                    <a:pt x="8748919" y="124460"/>
                  </a:cubicBezTo>
                  <a:lnTo>
                    <a:pt x="8748919" y="7744959"/>
                  </a:lnTo>
                  <a:cubicBezTo>
                    <a:pt x="8748919" y="7813539"/>
                    <a:pt x="8693038" y="7869419"/>
                    <a:pt x="8624459" y="7869419"/>
                  </a:cubicBezTo>
                  <a:close/>
                </a:path>
              </a:pathLst>
            </a:custGeom>
            <a:solidFill>
              <a:srgbClr val="38B6FF"/>
            </a:solidFill>
          </p:spPr>
          <p:txBody>
            <a:bodyPr/>
            <a:lstStyle/>
            <a:p>
              <a:endParaRPr lang="en-US"/>
            </a:p>
          </p:txBody>
        </p:sp>
      </p:grpSp>
      <p:grpSp>
        <p:nvGrpSpPr>
          <p:cNvPr id="4" name="Group 4"/>
          <p:cNvGrpSpPr/>
          <p:nvPr/>
        </p:nvGrpSpPr>
        <p:grpSpPr>
          <a:xfrm>
            <a:off x="1535411" y="2468941"/>
            <a:ext cx="15303917" cy="6220816"/>
            <a:chOff x="0" y="0"/>
            <a:chExt cx="18779854" cy="7633733"/>
          </a:xfrm>
        </p:grpSpPr>
        <p:sp>
          <p:nvSpPr>
            <p:cNvPr id="5" name="Freeform 5"/>
            <p:cNvSpPr/>
            <p:nvPr/>
          </p:nvSpPr>
          <p:spPr>
            <a:xfrm>
              <a:off x="0" y="0"/>
              <a:ext cx="18779855" cy="7633733"/>
            </a:xfrm>
            <a:custGeom>
              <a:avLst/>
              <a:gdLst/>
              <a:ahLst/>
              <a:cxnLst/>
              <a:rect l="l" t="t" r="r" b="b"/>
              <a:pathLst>
                <a:path w="18779855" h="7633733">
                  <a:moveTo>
                    <a:pt x="18655395" y="7633733"/>
                  </a:moveTo>
                  <a:lnTo>
                    <a:pt x="124460" y="7633733"/>
                  </a:lnTo>
                  <a:cubicBezTo>
                    <a:pt x="55880" y="7633733"/>
                    <a:pt x="0" y="7577853"/>
                    <a:pt x="0" y="7509273"/>
                  </a:cubicBezTo>
                  <a:lnTo>
                    <a:pt x="0" y="124460"/>
                  </a:lnTo>
                  <a:cubicBezTo>
                    <a:pt x="0" y="55880"/>
                    <a:pt x="55880" y="0"/>
                    <a:pt x="124460" y="0"/>
                  </a:cubicBezTo>
                  <a:lnTo>
                    <a:pt x="18655395" y="0"/>
                  </a:lnTo>
                  <a:cubicBezTo>
                    <a:pt x="18723975" y="0"/>
                    <a:pt x="18779855" y="55880"/>
                    <a:pt x="18779855" y="124460"/>
                  </a:cubicBezTo>
                  <a:lnTo>
                    <a:pt x="18779855" y="7509273"/>
                  </a:lnTo>
                  <a:cubicBezTo>
                    <a:pt x="18779855" y="7577853"/>
                    <a:pt x="18723975" y="7633733"/>
                    <a:pt x="18655395" y="7633733"/>
                  </a:cubicBezTo>
                  <a:close/>
                </a:path>
              </a:pathLst>
            </a:custGeom>
            <a:solidFill>
              <a:srgbClr val="EBF8FF"/>
            </a:solidFill>
          </p:spPr>
          <p:txBody>
            <a:bodyPr/>
            <a:lstStyle/>
            <a:p>
              <a:endParaRPr lang="en-US"/>
            </a:p>
          </p:txBody>
        </p:sp>
      </p:grpSp>
      <p:grpSp>
        <p:nvGrpSpPr>
          <p:cNvPr id="6" name="Group 6"/>
          <p:cNvGrpSpPr/>
          <p:nvPr/>
        </p:nvGrpSpPr>
        <p:grpSpPr>
          <a:xfrm>
            <a:off x="1753585" y="2679929"/>
            <a:ext cx="13721371" cy="5897549"/>
            <a:chOff x="0" y="0"/>
            <a:chExt cx="18234785" cy="7837448"/>
          </a:xfrm>
        </p:grpSpPr>
        <p:sp>
          <p:nvSpPr>
            <p:cNvPr id="7" name="Freeform 7"/>
            <p:cNvSpPr/>
            <p:nvPr/>
          </p:nvSpPr>
          <p:spPr>
            <a:xfrm>
              <a:off x="0" y="0"/>
              <a:ext cx="18234785" cy="7837449"/>
            </a:xfrm>
            <a:custGeom>
              <a:avLst/>
              <a:gdLst/>
              <a:ahLst/>
              <a:cxnLst/>
              <a:rect l="l" t="t" r="r" b="b"/>
              <a:pathLst>
                <a:path w="18234785" h="7837449">
                  <a:moveTo>
                    <a:pt x="0" y="0"/>
                  </a:moveTo>
                  <a:lnTo>
                    <a:pt x="18234785" y="0"/>
                  </a:lnTo>
                  <a:lnTo>
                    <a:pt x="18234785" y="7837449"/>
                  </a:lnTo>
                  <a:lnTo>
                    <a:pt x="0" y="7837449"/>
                  </a:lnTo>
                  <a:close/>
                </a:path>
              </a:pathLst>
            </a:custGeom>
            <a:solidFill>
              <a:srgbClr val="000000">
                <a:alpha val="0"/>
              </a:srgbClr>
            </a:solidFill>
          </p:spPr>
          <p:txBody>
            <a:bodyPr/>
            <a:lstStyle/>
            <a:p>
              <a:endParaRPr lang="en-US"/>
            </a:p>
          </p:txBody>
        </p:sp>
        <p:sp>
          <p:nvSpPr>
            <p:cNvPr id="8" name="TextBox 8"/>
            <p:cNvSpPr txBox="1"/>
            <p:nvPr/>
          </p:nvSpPr>
          <p:spPr>
            <a:xfrm>
              <a:off x="0" y="-142875"/>
              <a:ext cx="18234785" cy="7980323"/>
            </a:xfrm>
            <a:prstGeom prst="rect">
              <a:avLst/>
            </a:prstGeom>
          </p:spPr>
          <p:txBody>
            <a:bodyPr lIns="0" tIns="0" rIns="0" bIns="0" rtlCol="0" anchor="t"/>
            <a:lstStyle/>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Almost one quarter (24%) of parents say their children have been bothered or upset by something that has happened online.</a:t>
              </a:r>
            </a:p>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59% of parents are unsure of how often their child has been upset by something online.</a:t>
              </a:r>
            </a:p>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Only 26% of parents think their child can cope with things online that bother or upset them.  </a:t>
              </a:r>
            </a:p>
            <a:p>
              <a:pPr algn="l">
                <a:lnSpc>
                  <a:spcPts val="5920"/>
                </a:lnSpc>
              </a:pPr>
              <a:endParaRPr lang="en-US" sz="3700" i="1">
                <a:solidFill>
                  <a:srgbClr val="000000"/>
                </a:solidFill>
                <a:latin typeface="DM Sans Italics"/>
                <a:ea typeface="DM Sans Italics"/>
                <a:cs typeface="DM Sans Italics"/>
                <a:sym typeface="DM Sans Italics"/>
              </a:endParaRPr>
            </a:p>
          </p:txBody>
        </p:sp>
      </p:grpSp>
      <p:sp>
        <p:nvSpPr>
          <p:cNvPr id="9" name="Freeform 9"/>
          <p:cNvSpPr/>
          <p:nvPr/>
        </p:nvSpPr>
        <p:spPr>
          <a:xfrm rot="8100000">
            <a:off x="16394167" y="3649800"/>
            <a:ext cx="2854061" cy="2934081"/>
          </a:xfrm>
          <a:custGeom>
            <a:avLst/>
            <a:gdLst/>
            <a:ahLst/>
            <a:cxnLst/>
            <a:rect l="l" t="t" r="r" b="b"/>
            <a:pathLst>
              <a:path w="2854061" h="2934081">
                <a:moveTo>
                  <a:pt x="0" y="0"/>
                </a:moveTo>
                <a:lnTo>
                  <a:pt x="2854061" y="0"/>
                </a:lnTo>
                <a:lnTo>
                  <a:pt x="2854061" y="2934081"/>
                </a:lnTo>
                <a:lnTo>
                  <a:pt x="0" y="2934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10097291" y="282538"/>
            <a:ext cx="16381417" cy="1492324"/>
            <a:chOff x="0" y="0"/>
            <a:chExt cx="20471715" cy="1864944"/>
          </a:xfrm>
        </p:grpSpPr>
        <p:sp>
          <p:nvSpPr>
            <p:cNvPr id="11" name="Freeform 11"/>
            <p:cNvSpPr/>
            <p:nvPr/>
          </p:nvSpPr>
          <p:spPr>
            <a:xfrm>
              <a:off x="0" y="0"/>
              <a:ext cx="20471715" cy="1864944"/>
            </a:xfrm>
            <a:custGeom>
              <a:avLst/>
              <a:gdLst/>
              <a:ahLst/>
              <a:cxnLst/>
              <a:rect l="l" t="t" r="r" b="b"/>
              <a:pathLst>
                <a:path w="20471715" h="1864944">
                  <a:moveTo>
                    <a:pt x="0" y="0"/>
                  </a:moveTo>
                  <a:lnTo>
                    <a:pt x="20471715" y="0"/>
                  </a:lnTo>
                  <a:lnTo>
                    <a:pt x="20471715" y="1864944"/>
                  </a:lnTo>
                  <a:lnTo>
                    <a:pt x="0" y="1864944"/>
                  </a:lnTo>
                  <a:close/>
                </a:path>
              </a:pathLst>
            </a:custGeom>
            <a:solidFill>
              <a:srgbClr val="000000">
                <a:alpha val="0"/>
              </a:srgbClr>
            </a:solidFill>
          </p:spPr>
          <p:txBody>
            <a:bodyPr/>
            <a:lstStyle/>
            <a:p>
              <a:endParaRPr lang="en-US"/>
            </a:p>
          </p:txBody>
        </p:sp>
        <p:sp>
          <p:nvSpPr>
            <p:cNvPr id="12" name="TextBox 12"/>
            <p:cNvSpPr txBox="1"/>
            <p:nvPr/>
          </p:nvSpPr>
          <p:spPr>
            <a:xfrm>
              <a:off x="0" y="-28575"/>
              <a:ext cx="20471715" cy="1893519"/>
            </a:xfrm>
            <a:prstGeom prst="rect">
              <a:avLst/>
            </a:prstGeom>
          </p:spPr>
          <p:txBody>
            <a:bodyPr lIns="0" tIns="0" rIns="0" bIns="0" rtlCol="0" anchor="t"/>
            <a:lstStyle/>
            <a:p>
              <a:pPr algn="l">
                <a:lnSpc>
                  <a:spcPts val="9239"/>
                </a:lnSpc>
              </a:pPr>
              <a:r>
                <a:rPr lang="en-US" sz="7699">
                  <a:solidFill>
                    <a:srgbClr val="FF66C4"/>
                  </a:solidFill>
                  <a:latin typeface="Bobby Jones"/>
                  <a:ea typeface="Bobby Jones"/>
                  <a:cs typeface="Bobby Jones"/>
                  <a:sym typeface="Bobby Jones"/>
                </a:rPr>
                <a:t>What do we know?</a:t>
              </a:r>
            </a:p>
          </p:txBody>
        </p:sp>
      </p:grpSp>
      <p:sp>
        <p:nvSpPr>
          <p:cNvPr id="13" name="Freeform 13"/>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5"/>
            <a:stretch>
              <a:fillRect/>
            </a:stretch>
          </a:blipFill>
        </p:spPr>
        <p:txBody>
          <a:bodyPr/>
          <a:lstStyle/>
          <a:p>
            <a:endParaRPr lang="en-US"/>
          </a:p>
        </p:txBody>
      </p:sp>
      <p:sp>
        <p:nvSpPr>
          <p:cNvPr id="15" name="Freeform 15"/>
          <p:cNvSpPr/>
          <p:nvPr/>
        </p:nvSpPr>
        <p:spPr>
          <a:xfrm>
            <a:off x="8574988" y="8940686"/>
            <a:ext cx="8264340" cy="635228"/>
          </a:xfrm>
          <a:custGeom>
            <a:avLst/>
            <a:gdLst/>
            <a:ahLst/>
            <a:cxnLst/>
            <a:rect l="l" t="t" r="r" b="b"/>
            <a:pathLst>
              <a:path w="11448513" h="879976">
                <a:moveTo>
                  <a:pt x="0" y="0"/>
                </a:moveTo>
                <a:lnTo>
                  <a:pt x="11448513" y="0"/>
                </a:lnTo>
                <a:lnTo>
                  <a:pt x="11448513" y="879976"/>
                </a:lnTo>
                <a:lnTo>
                  <a:pt x="0" y="879976"/>
                </a:lnTo>
                <a:close/>
              </a:path>
            </a:pathLst>
          </a:custGeom>
          <a:solidFill>
            <a:srgbClr val="000000">
              <a:alpha val="0"/>
            </a:srgbClr>
          </a:solidFill>
        </p:spPr>
        <p:txBody>
          <a:bodyPr/>
          <a:lstStyle/>
          <a:p>
            <a:endParaRPr lang="en-US"/>
          </a:p>
        </p:txBody>
      </p:sp>
      <p:grpSp>
        <p:nvGrpSpPr>
          <p:cNvPr id="17" name="Group 14">
            <a:extLst>
              <a:ext uri="{FF2B5EF4-FFF2-40B4-BE49-F238E27FC236}">
                <a16:creationId xmlns:a16="http://schemas.microsoft.com/office/drawing/2014/main" id="{853CF04E-94CD-9991-5E11-FE900297FD3B}"/>
              </a:ext>
            </a:extLst>
          </p:cNvPr>
          <p:cNvGrpSpPr/>
          <p:nvPr/>
        </p:nvGrpSpPr>
        <p:grpSpPr>
          <a:xfrm>
            <a:off x="8574988" y="8940686"/>
            <a:ext cx="8264341" cy="635228"/>
            <a:chOff x="0" y="0"/>
            <a:chExt cx="11448514" cy="879976"/>
          </a:xfrm>
        </p:grpSpPr>
        <p:sp>
          <p:nvSpPr>
            <p:cNvPr id="18" name="Freeform 15">
              <a:extLst>
                <a:ext uri="{FF2B5EF4-FFF2-40B4-BE49-F238E27FC236}">
                  <a16:creationId xmlns:a16="http://schemas.microsoft.com/office/drawing/2014/main" id="{AF1FAB1C-E7D5-D391-8BE8-B64238C9D37D}"/>
                </a:ext>
              </a:extLst>
            </p:cNvPr>
            <p:cNvSpPr/>
            <p:nvPr/>
          </p:nvSpPr>
          <p:spPr>
            <a:xfrm>
              <a:off x="0" y="0"/>
              <a:ext cx="11448513" cy="879976"/>
            </a:xfrm>
            <a:custGeom>
              <a:avLst/>
              <a:gdLst/>
              <a:ahLst/>
              <a:cxnLst/>
              <a:rect l="l" t="t" r="r" b="b"/>
              <a:pathLst>
                <a:path w="11448513" h="879976">
                  <a:moveTo>
                    <a:pt x="0" y="0"/>
                  </a:moveTo>
                  <a:lnTo>
                    <a:pt x="11448513" y="0"/>
                  </a:lnTo>
                  <a:lnTo>
                    <a:pt x="11448513" y="879976"/>
                  </a:lnTo>
                  <a:lnTo>
                    <a:pt x="0" y="879976"/>
                  </a:lnTo>
                  <a:close/>
                </a:path>
              </a:pathLst>
            </a:custGeom>
            <a:solidFill>
              <a:srgbClr val="000000">
                <a:alpha val="0"/>
              </a:srgbClr>
            </a:solidFill>
          </p:spPr>
          <p:txBody>
            <a:bodyPr/>
            <a:lstStyle/>
            <a:p>
              <a:endParaRPr lang="en-US"/>
            </a:p>
          </p:txBody>
        </p:sp>
        <p:sp>
          <p:nvSpPr>
            <p:cNvPr id="19" name="TextBox 16">
              <a:extLst>
                <a:ext uri="{FF2B5EF4-FFF2-40B4-BE49-F238E27FC236}">
                  <a16:creationId xmlns:a16="http://schemas.microsoft.com/office/drawing/2014/main" id="{348670E1-B2F4-DF8A-F174-DC385826CBCD}"/>
                </a:ext>
              </a:extLst>
            </p:cNvPr>
            <p:cNvSpPr txBox="1"/>
            <p:nvPr/>
          </p:nvSpPr>
          <p:spPr>
            <a:xfrm>
              <a:off x="0" y="0"/>
              <a:ext cx="11448514" cy="879976"/>
            </a:xfrm>
            <a:prstGeom prst="rect">
              <a:avLst/>
            </a:prstGeom>
          </p:spPr>
          <p:txBody>
            <a:bodyPr lIns="0" tIns="0" rIns="0" bIns="0" rtlCol="0" anchor="t"/>
            <a:lstStyle/>
            <a:p>
              <a:pPr algn="r">
                <a:lnSpc>
                  <a:spcPts val="2160"/>
                </a:lnSpc>
              </a:pPr>
              <a:r>
                <a:rPr lang="en-US" sz="1800" i="1" dirty="0">
                  <a:solidFill>
                    <a:srgbClr val="000000"/>
                  </a:solidFill>
                  <a:latin typeface="DM Sans Italics"/>
                  <a:ea typeface="DM Sans Italics"/>
                  <a:cs typeface="DM Sans Italics"/>
                  <a:sym typeface="DM Sans Italics"/>
                </a:rPr>
                <a:t>National Parents Council Primary’s (NPC) “Your Child &amp; The Internet”</a:t>
              </a:r>
            </a:p>
            <a:p>
              <a:pPr algn="r">
                <a:lnSpc>
                  <a:spcPts val="2160"/>
                </a:lnSpc>
              </a:pPr>
              <a:r>
                <a:rPr lang="en-US" sz="1800" i="1" dirty="0">
                  <a:solidFill>
                    <a:srgbClr val="000000"/>
                  </a:solidFill>
                  <a:latin typeface="DM Sans Italics"/>
                  <a:ea typeface="DM Sans Italics"/>
                  <a:cs typeface="DM Sans Italics"/>
                  <a:sym typeface="DM Sans Italics"/>
                </a:rPr>
                <a:t>2022</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9144000" y="4576886"/>
            <a:ext cx="6248128" cy="1005030"/>
            <a:chOff x="0" y="0"/>
            <a:chExt cx="8330837" cy="1340040"/>
          </a:xfrm>
        </p:grpSpPr>
        <p:grpSp>
          <p:nvGrpSpPr>
            <p:cNvPr id="3" name="Group 3"/>
            <p:cNvGrpSpPr/>
            <p:nvPr/>
          </p:nvGrpSpPr>
          <p:grpSpPr>
            <a:xfrm>
              <a:off x="1828990" y="224927"/>
              <a:ext cx="6501848" cy="890185"/>
              <a:chOff x="0" y="0"/>
              <a:chExt cx="6501848" cy="890185"/>
            </a:xfrm>
          </p:grpSpPr>
          <p:sp>
            <p:nvSpPr>
              <p:cNvPr id="4" name="Freeform 4"/>
              <p:cNvSpPr/>
              <p:nvPr/>
            </p:nvSpPr>
            <p:spPr>
              <a:xfrm>
                <a:off x="0" y="0"/>
                <a:ext cx="6501848" cy="890185"/>
              </a:xfrm>
              <a:custGeom>
                <a:avLst/>
                <a:gdLst/>
                <a:ahLst/>
                <a:cxnLst/>
                <a:rect l="l" t="t" r="r" b="b"/>
                <a:pathLst>
                  <a:path w="6501848" h="890185">
                    <a:moveTo>
                      <a:pt x="0" y="0"/>
                    </a:moveTo>
                    <a:lnTo>
                      <a:pt x="6501848" y="0"/>
                    </a:lnTo>
                    <a:lnTo>
                      <a:pt x="6501848" y="890185"/>
                    </a:lnTo>
                    <a:lnTo>
                      <a:pt x="0" y="890185"/>
                    </a:lnTo>
                    <a:close/>
                  </a:path>
                </a:pathLst>
              </a:custGeom>
              <a:solidFill>
                <a:srgbClr val="000000">
                  <a:alpha val="0"/>
                </a:srgbClr>
              </a:solidFill>
            </p:spPr>
            <p:txBody>
              <a:bodyPr/>
              <a:lstStyle/>
              <a:p>
                <a:endParaRPr lang="en-US"/>
              </a:p>
            </p:txBody>
          </p:sp>
          <p:sp>
            <p:nvSpPr>
              <p:cNvPr id="5" name="TextBox 5"/>
              <p:cNvSpPr txBox="1"/>
              <p:nvPr/>
            </p:nvSpPr>
            <p:spPr>
              <a:xfrm>
                <a:off x="0" y="-9525"/>
                <a:ext cx="6501848" cy="899710"/>
              </a:xfrm>
              <a:prstGeom prst="rect">
                <a:avLst/>
              </a:prstGeom>
            </p:spPr>
            <p:txBody>
              <a:bodyPr lIns="0" tIns="0" rIns="0" bIns="0" rtlCol="0" anchor="t"/>
              <a:lstStyle/>
              <a:p>
                <a:pPr algn="l">
                  <a:lnSpc>
                    <a:spcPts val="4200"/>
                  </a:lnSpc>
                </a:pPr>
                <a:r>
                  <a:rPr lang="en-US" sz="3500">
                    <a:solidFill>
                      <a:srgbClr val="000000"/>
                    </a:solidFill>
                    <a:latin typeface="DM Sans"/>
                    <a:ea typeface="DM Sans"/>
                    <a:cs typeface="DM Sans"/>
                    <a:sym typeface="DM Sans"/>
                  </a:rPr>
                  <a:t>Have the chat</a:t>
                </a:r>
              </a:p>
            </p:txBody>
          </p:sp>
        </p:grpSp>
        <p:grpSp>
          <p:nvGrpSpPr>
            <p:cNvPr id="6" name="Group 6"/>
            <p:cNvGrpSpPr/>
            <p:nvPr/>
          </p:nvGrpSpPr>
          <p:grpSpPr>
            <a:xfrm>
              <a:off x="0" y="0"/>
              <a:ext cx="1340040" cy="1340040"/>
              <a:chOff x="0" y="0"/>
              <a:chExt cx="1340040" cy="1340040"/>
            </a:xfrm>
          </p:grpSpPr>
          <p:sp>
            <p:nvSpPr>
              <p:cNvPr id="7" name="Freeform 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8" name="Group 8"/>
          <p:cNvGrpSpPr/>
          <p:nvPr/>
        </p:nvGrpSpPr>
        <p:grpSpPr>
          <a:xfrm>
            <a:off x="9147388" y="2969210"/>
            <a:ext cx="7273440" cy="1005030"/>
            <a:chOff x="0" y="0"/>
            <a:chExt cx="9697920" cy="1340040"/>
          </a:xfrm>
        </p:grpSpPr>
        <p:grpSp>
          <p:nvGrpSpPr>
            <p:cNvPr id="9" name="Group 9"/>
            <p:cNvGrpSpPr/>
            <p:nvPr/>
          </p:nvGrpSpPr>
          <p:grpSpPr>
            <a:xfrm>
              <a:off x="1824469" y="224927"/>
              <a:ext cx="7873451" cy="890185"/>
              <a:chOff x="0" y="0"/>
              <a:chExt cx="7873451" cy="890185"/>
            </a:xfrm>
          </p:grpSpPr>
          <p:sp>
            <p:nvSpPr>
              <p:cNvPr id="10" name="Freeform 10"/>
              <p:cNvSpPr/>
              <p:nvPr/>
            </p:nvSpPr>
            <p:spPr>
              <a:xfrm>
                <a:off x="0" y="0"/>
                <a:ext cx="7873450" cy="890185"/>
              </a:xfrm>
              <a:custGeom>
                <a:avLst/>
                <a:gdLst/>
                <a:ahLst/>
                <a:cxnLst/>
                <a:rect l="l" t="t" r="r" b="b"/>
                <a:pathLst>
                  <a:path w="7873450" h="890185">
                    <a:moveTo>
                      <a:pt x="0" y="0"/>
                    </a:moveTo>
                    <a:lnTo>
                      <a:pt x="7873450" y="0"/>
                    </a:lnTo>
                    <a:lnTo>
                      <a:pt x="7873450" y="890185"/>
                    </a:lnTo>
                    <a:lnTo>
                      <a:pt x="0" y="890185"/>
                    </a:lnTo>
                    <a:close/>
                  </a:path>
                </a:pathLst>
              </a:custGeom>
              <a:solidFill>
                <a:srgbClr val="000000">
                  <a:alpha val="0"/>
                </a:srgbClr>
              </a:solidFill>
            </p:spPr>
            <p:txBody>
              <a:bodyPr/>
              <a:lstStyle/>
              <a:p>
                <a:endParaRPr lang="en-US"/>
              </a:p>
            </p:txBody>
          </p:sp>
          <p:sp>
            <p:nvSpPr>
              <p:cNvPr id="11" name="TextBox 11"/>
              <p:cNvSpPr txBox="1"/>
              <p:nvPr/>
            </p:nvSpPr>
            <p:spPr>
              <a:xfrm>
                <a:off x="0" y="-9525"/>
                <a:ext cx="7873451" cy="899710"/>
              </a:xfrm>
              <a:prstGeom prst="rect">
                <a:avLst/>
              </a:prstGeom>
            </p:spPr>
            <p:txBody>
              <a:bodyPr lIns="0" tIns="0" rIns="0" bIns="0" rtlCol="0" anchor="t"/>
              <a:lstStyle/>
              <a:p>
                <a:pPr algn="l">
                  <a:lnSpc>
                    <a:spcPts val="4200"/>
                  </a:lnSpc>
                </a:pPr>
                <a:r>
                  <a:rPr lang="en-US" sz="3500">
                    <a:solidFill>
                      <a:srgbClr val="000000"/>
                    </a:solidFill>
                    <a:latin typeface="DM Sans"/>
                    <a:ea typeface="DM Sans"/>
                    <a:cs typeface="DM Sans"/>
                    <a:sym typeface="DM Sans"/>
                  </a:rPr>
                  <a:t>Visit Webwise.ie/Parents </a:t>
                </a:r>
              </a:p>
            </p:txBody>
          </p:sp>
        </p:grpSp>
        <p:grpSp>
          <p:nvGrpSpPr>
            <p:cNvPr id="12" name="Group 12"/>
            <p:cNvGrpSpPr/>
            <p:nvPr/>
          </p:nvGrpSpPr>
          <p:grpSpPr>
            <a:xfrm>
              <a:off x="0" y="0"/>
              <a:ext cx="1340040" cy="1340040"/>
              <a:chOff x="0" y="0"/>
              <a:chExt cx="1340040" cy="1340040"/>
            </a:xfrm>
          </p:grpSpPr>
          <p:sp>
            <p:nvSpPr>
              <p:cNvPr id="13" name="Freeform 13"/>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grpSp>
        <p:nvGrpSpPr>
          <p:cNvPr id="14" name="Group 14"/>
          <p:cNvGrpSpPr/>
          <p:nvPr/>
        </p:nvGrpSpPr>
        <p:grpSpPr>
          <a:xfrm>
            <a:off x="9147388" y="6184562"/>
            <a:ext cx="6654160" cy="1005030"/>
            <a:chOff x="0" y="0"/>
            <a:chExt cx="8872213" cy="1340040"/>
          </a:xfrm>
        </p:grpSpPr>
        <p:grpSp>
          <p:nvGrpSpPr>
            <p:cNvPr id="15" name="Group 15"/>
            <p:cNvGrpSpPr/>
            <p:nvPr/>
          </p:nvGrpSpPr>
          <p:grpSpPr>
            <a:xfrm>
              <a:off x="1824469" y="224927"/>
              <a:ext cx="7047744" cy="890185"/>
              <a:chOff x="0" y="0"/>
              <a:chExt cx="7047744" cy="890185"/>
            </a:xfrm>
          </p:grpSpPr>
          <p:sp>
            <p:nvSpPr>
              <p:cNvPr id="16" name="Freeform 16"/>
              <p:cNvSpPr/>
              <p:nvPr/>
            </p:nvSpPr>
            <p:spPr>
              <a:xfrm>
                <a:off x="0" y="0"/>
                <a:ext cx="7047744" cy="890185"/>
              </a:xfrm>
              <a:custGeom>
                <a:avLst/>
                <a:gdLst/>
                <a:ahLst/>
                <a:cxnLst/>
                <a:rect l="l" t="t" r="r" b="b"/>
                <a:pathLst>
                  <a:path w="7047744" h="890185">
                    <a:moveTo>
                      <a:pt x="0" y="0"/>
                    </a:moveTo>
                    <a:lnTo>
                      <a:pt x="7047744" y="0"/>
                    </a:lnTo>
                    <a:lnTo>
                      <a:pt x="7047744" y="890185"/>
                    </a:lnTo>
                    <a:lnTo>
                      <a:pt x="0" y="890185"/>
                    </a:lnTo>
                    <a:close/>
                  </a:path>
                </a:pathLst>
              </a:custGeom>
              <a:solidFill>
                <a:srgbClr val="000000">
                  <a:alpha val="0"/>
                </a:srgbClr>
              </a:solidFill>
            </p:spPr>
            <p:txBody>
              <a:bodyPr/>
              <a:lstStyle/>
              <a:p>
                <a:endParaRPr lang="en-US"/>
              </a:p>
            </p:txBody>
          </p:sp>
          <p:sp>
            <p:nvSpPr>
              <p:cNvPr id="17" name="TextBox 17"/>
              <p:cNvSpPr txBox="1"/>
              <p:nvPr/>
            </p:nvSpPr>
            <p:spPr>
              <a:xfrm>
                <a:off x="0" y="-9525"/>
                <a:ext cx="7047744" cy="899710"/>
              </a:xfrm>
              <a:prstGeom prst="rect">
                <a:avLst/>
              </a:prstGeom>
            </p:spPr>
            <p:txBody>
              <a:bodyPr lIns="0" tIns="0" rIns="0" bIns="0" rtlCol="0" anchor="t"/>
              <a:lstStyle/>
              <a:p>
                <a:pPr algn="l">
                  <a:lnSpc>
                    <a:spcPts val="4200"/>
                  </a:lnSpc>
                </a:pPr>
                <a:r>
                  <a:rPr lang="en-US" sz="3500">
                    <a:solidFill>
                      <a:srgbClr val="000000"/>
                    </a:solidFill>
                    <a:latin typeface="DM Sans"/>
                    <a:ea typeface="DM Sans"/>
                    <a:cs typeface="DM Sans"/>
                    <a:sym typeface="DM Sans"/>
                  </a:rPr>
                  <a:t>Agree guidelines </a:t>
                </a:r>
              </a:p>
            </p:txBody>
          </p:sp>
        </p:grpSp>
        <p:grpSp>
          <p:nvGrpSpPr>
            <p:cNvPr id="18" name="Group 18"/>
            <p:cNvGrpSpPr/>
            <p:nvPr/>
          </p:nvGrpSpPr>
          <p:grpSpPr>
            <a:xfrm>
              <a:off x="0" y="0"/>
              <a:ext cx="1340040" cy="1340040"/>
              <a:chOff x="0" y="0"/>
              <a:chExt cx="1340040" cy="1340040"/>
            </a:xfrm>
          </p:grpSpPr>
          <p:sp>
            <p:nvSpPr>
              <p:cNvPr id="19" name="Freeform 19"/>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0" name="Group 20"/>
          <p:cNvGrpSpPr/>
          <p:nvPr/>
        </p:nvGrpSpPr>
        <p:grpSpPr>
          <a:xfrm>
            <a:off x="9147390" y="7792238"/>
            <a:ext cx="6925282" cy="1181988"/>
            <a:chOff x="0" y="0"/>
            <a:chExt cx="9233709" cy="1575984"/>
          </a:xfrm>
        </p:grpSpPr>
        <p:grpSp>
          <p:nvGrpSpPr>
            <p:cNvPr id="21" name="Group 21"/>
            <p:cNvGrpSpPr/>
            <p:nvPr/>
          </p:nvGrpSpPr>
          <p:grpSpPr>
            <a:xfrm>
              <a:off x="1824467" y="0"/>
              <a:ext cx="7409243" cy="1575984"/>
              <a:chOff x="0" y="0"/>
              <a:chExt cx="7409243" cy="1575984"/>
            </a:xfrm>
          </p:grpSpPr>
          <p:sp>
            <p:nvSpPr>
              <p:cNvPr id="22" name="Freeform 22"/>
              <p:cNvSpPr/>
              <p:nvPr/>
            </p:nvSpPr>
            <p:spPr>
              <a:xfrm>
                <a:off x="0" y="0"/>
                <a:ext cx="7409242" cy="1575984"/>
              </a:xfrm>
              <a:custGeom>
                <a:avLst/>
                <a:gdLst/>
                <a:ahLst/>
                <a:cxnLst/>
                <a:rect l="l" t="t" r="r" b="b"/>
                <a:pathLst>
                  <a:path w="7409242" h="1575984">
                    <a:moveTo>
                      <a:pt x="0" y="0"/>
                    </a:moveTo>
                    <a:lnTo>
                      <a:pt x="7409242" y="0"/>
                    </a:lnTo>
                    <a:lnTo>
                      <a:pt x="7409242" y="1575984"/>
                    </a:lnTo>
                    <a:lnTo>
                      <a:pt x="0" y="1575984"/>
                    </a:lnTo>
                    <a:close/>
                  </a:path>
                </a:pathLst>
              </a:custGeom>
              <a:solidFill>
                <a:srgbClr val="000000">
                  <a:alpha val="0"/>
                </a:srgbClr>
              </a:solidFill>
            </p:spPr>
            <p:txBody>
              <a:bodyPr/>
              <a:lstStyle/>
              <a:p>
                <a:endParaRPr lang="en-US"/>
              </a:p>
            </p:txBody>
          </p:sp>
          <p:sp>
            <p:nvSpPr>
              <p:cNvPr id="23" name="TextBox 23"/>
              <p:cNvSpPr txBox="1"/>
              <p:nvPr/>
            </p:nvSpPr>
            <p:spPr>
              <a:xfrm>
                <a:off x="0" y="0"/>
                <a:ext cx="7409243" cy="1575984"/>
              </a:xfrm>
              <a:prstGeom prst="rect">
                <a:avLst/>
              </a:prstGeom>
            </p:spPr>
            <p:txBody>
              <a:bodyPr lIns="0" tIns="0" rIns="0" bIns="0" rtlCol="0" anchor="t"/>
              <a:lstStyle/>
              <a:p>
                <a:pPr algn="l">
                  <a:lnSpc>
                    <a:spcPts val="4199"/>
                  </a:lnSpc>
                </a:pPr>
                <a:r>
                  <a:rPr lang="en-US" sz="3499" b="1">
                    <a:solidFill>
                      <a:srgbClr val="000000"/>
                    </a:solidFill>
                    <a:latin typeface="DM Sans Bold"/>
                    <a:ea typeface="DM Sans Bold"/>
                    <a:cs typeface="DM Sans Bold"/>
                    <a:sym typeface="DM Sans Bold"/>
                  </a:rPr>
                  <a:t>Keep up to date.. </a:t>
                </a:r>
              </a:p>
              <a:p>
                <a:pPr algn="l">
                  <a:lnSpc>
                    <a:spcPts val="4199"/>
                  </a:lnSpc>
                </a:pPr>
                <a:r>
                  <a:rPr lang="en-US" sz="3499">
                    <a:solidFill>
                      <a:srgbClr val="000000"/>
                    </a:solidFill>
                    <a:latin typeface="DM Sans"/>
                    <a:ea typeface="DM Sans"/>
                    <a:cs typeface="DM Sans"/>
                    <a:sym typeface="DM Sans"/>
                  </a:rPr>
                  <a:t>Follow Webwise Ireland </a:t>
                </a:r>
              </a:p>
            </p:txBody>
          </p:sp>
        </p:grpSp>
        <p:grpSp>
          <p:nvGrpSpPr>
            <p:cNvPr id="24" name="Group 24"/>
            <p:cNvGrpSpPr/>
            <p:nvPr/>
          </p:nvGrpSpPr>
          <p:grpSpPr>
            <a:xfrm>
              <a:off x="0" y="117972"/>
              <a:ext cx="1340040" cy="1340040"/>
              <a:chOff x="0" y="0"/>
              <a:chExt cx="1340040" cy="1340040"/>
            </a:xfrm>
          </p:grpSpPr>
          <p:sp>
            <p:nvSpPr>
              <p:cNvPr id="25" name="Freeform 25"/>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00B0F0"/>
              </a:solidFill>
            </p:spPr>
            <p:txBody>
              <a:bodyPr/>
              <a:lstStyle/>
              <a:p>
                <a:endParaRPr lang="en-US"/>
              </a:p>
            </p:txBody>
          </p:sp>
        </p:grpSp>
      </p:grpSp>
      <p:sp>
        <p:nvSpPr>
          <p:cNvPr id="26" name="TextBox 26"/>
          <p:cNvSpPr txBox="1"/>
          <p:nvPr/>
        </p:nvSpPr>
        <p:spPr>
          <a:xfrm>
            <a:off x="9144000" y="668018"/>
            <a:ext cx="8518268" cy="778514"/>
          </a:xfrm>
          <a:prstGeom prst="rect">
            <a:avLst/>
          </a:prstGeom>
        </p:spPr>
        <p:txBody>
          <a:bodyPr lIns="0" tIns="0" rIns="0" bIns="0" rtlCol="0" anchor="t">
            <a:spAutoFit/>
          </a:bodyPr>
          <a:lstStyle/>
          <a:p>
            <a:pPr marL="0" lvl="0" indent="0" algn="r">
              <a:lnSpc>
                <a:spcPts val="5720"/>
              </a:lnSpc>
            </a:pPr>
            <a:r>
              <a:rPr lang="en-US" sz="5500">
                <a:solidFill>
                  <a:srgbClr val="00B0F0"/>
                </a:solidFill>
                <a:latin typeface="Bobby Jones"/>
                <a:ea typeface="Bobby Jones"/>
                <a:cs typeface="Bobby Jones"/>
                <a:sym typeface="Bobby Jones"/>
              </a:rPr>
              <a:t>Next</a:t>
            </a:r>
            <a:r>
              <a:rPr lang="en-US" sz="5500">
                <a:solidFill>
                  <a:srgbClr val="F89A00"/>
                </a:solidFill>
                <a:latin typeface="Bobby Jones"/>
                <a:ea typeface="Bobby Jones"/>
                <a:cs typeface="Bobby Jones"/>
                <a:sym typeface="Bobby Jones"/>
              </a:rPr>
              <a:t> </a:t>
            </a:r>
            <a:r>
              <a:rPr lang="en-US" sz="5500">
                <a:solidFill>
                  <a:srgbClr val="FF66C4"/>
                </a:solidFill>
                <a:latin typeface="Bobby Jones"/>
                <a:ea typeface="Bobby Jones"/>
                <a:cs typeface="Bobby Jones"/>
                <a:sym typeface="Bobby Jones"/>
              </a:rPr>
              <a:t>Steps</a:t>
            </a:r>
          </a:p>
        </p:txBody>
      </p:sp>
      <p:sp>
        <p:nvSpPr>
          <p:cNvPr id="27" name="Freeform 27"/>
          <p:cNvSpPr/>
          <p:nvPr/>
        </p:nvSpPr>
        <p:spPr>
          <a:xfrm rot="-426989">
            <a:off x="16129403" y="1652833"/>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8" name="Group 28"/>
          <p:cNvGrpSpPr/>
          <p:nvPr/>
        </p:nvGrpSpPr>
        <p:grpSpPr>
          <a:xfrm>
            <a:off x="930058" y="2050376"/>
            <a:ext cx="7225373" cy="7462686"/>
            <a:chOff x="0" y="0"/>
            <a:chExt cx="6148070" cy="6350000"/>
          </a:xfrm>
        </p:grpSpPr>
        <p:sp>
          <p:nvSpPr>
            <p:cNvPr id="29" name="Freeform 29"/>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l="-35875" r="-35875"/>
              </a:stretch>
            </a:blipFill>
          </p:spPr>
          <p:txBody>
            <a:bodyPr/>
            <a:lstStyle/>
            <a:p>
              <a:endParaRPr lang="en-US"/>
            </a:p>
          </p:txBody>
        </p:sp>
      </p:grpSp>
      <p:sp>
        <p:nvSpPr>
          <p:cNvPr id="30" name="Freeform 30"/>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719667" y="4576526"/>
            <a:ext cx="17179824" cy="1588199"/>
            <a:chOff x="0" y="0"/>
            <a:chExt cx="22906432" cy="2117598"/>
          </a:xfrm>
        </p:grpSpPr>
        <p:sp>
          <p:nvSpPr>
            <p:cNvPr id="3" name="Freeform 3"/>
            <p:cNvSpPr/>
            <p:nvPr/>
          </p:nvSpPr>
          <p:spPr>
            <a:xfrm>
              <a:off x="0" y="0"/>
              <a:ext cx="22906433" cy="2117598"/>
            </a:xfrm>
            <a:custGeom>
              <a:avLst/>
              <a:gdLst/>
              <a:ahLst/>
              <a:cxnLst/>
              <a:rect l="l" t="t" r="r" b="b"/>
              <a:pathLst>
                <a:path w="22906433" h="2117598">
                  <a:moveTo>
                    <a:pt x="0" y="0"/>
                  </a:moveTo>
                  <a:lnTo>
                    <a:pt x="22906433" y="0"/>
                  </a:lnTo>
                  <a:lnTo>
                    <a:pt x="22906433" y="2117598"/>
                  </a:lnTo>
                  <a:lnTo>
                    <a:pt x="0" y="2117598"/>
                  </a:lnTo>
                  <a:close/>
                </a:path>
              </a:pathLst>
            </a:custGeom>
            <a:solidFill>
              <a:srgbClr val="000000">
                <a:alpha val="0"/>
              </a:srgbClr>
            </a:solidFill>
          </p:spPr>
          <p:txBody>
            <a:bodyPr/>
            <a:lstStyle/>
            <a:p>
              <a:endParaRPr lang="en-US"/>
            </a:p>
          </p:txBody>
        </p:sp>
        <p:sp>
          <p:nvSpPr>
            <p:cNvPr id="4" name="TextBox 4"/>
            <p:cNvSpPr txBox="1"/>
            <p:nvPr/>
          </p:nvSpPr>
          <p:spPr>
            <a:xfrm>
              <a:off x="0" y="0"/>
              <a:ext cx="22906432" cy="2117598"/>
            </a:xfrm>
            <a:prstGeom prst="rect">
              <a:avLst/>
            </a:prstGeom>
          </p:spPr>
          <p:txBody>
            <a:bodyPr lIns="0" tIns="0" rIns="0" bIns="0" rtlCol="0" anchor="t"/>
            <a:lstStyle/>
            <a:p>
              <a:pPr algn="ctr">
                <a:lnSpc>
                  <a:spcPts val="5400"/>
                </a:lnSpc>
              </a:pPr>
              <a:endParaRPr/>
            </a:p>
            <a:p>
              <a:pPr algn="ctr">
                <a:lnSpc>
                  <a:spcPts val="5400"/>
                </a:lnSpc>
              </a:pPr>
              <a:r>
                <a:rPr lang="en-US" sz="4500" b="1">
                  <a:solidFill>
                    <a:srgbClr val="FFFFFF"/>
                  </a:solidFill>
                  <a:latin typeface="Montserrat Bold"/>
                  <a:ea typeface="Montserrat Bold"/>
                  <a:cs typeface="Montserrat Bold"/>
                  <a:sym typeface="Montserrat Bold"/>
                </a:rPr>
                <a:t>ANY QUESTIONS? </a:t>
              </a:r>
            </a:p>
          </p:txBody>
        </p:sp>
      </p:grpSp>
      <p:sp>
        <p:nvSpPr>
          <p:cNvPr id="5" name="Freeform 5"/>
          <p:cNvSpPr/>
          <p:nvPr/>
        </p:nvSpPr>
        <p:spPr>
          <a:xfrm>
            <a:off x="5824471" y="1573632"/>
            <a:ext cx="6970216" cy="1541130"/>
          </a:xfrm>
          <a:custGeom>
            <a:avLst/>
            <a:gdLst/>
            <a:ahLst/>
            <a:cxnLst/>
            <a:rect l="l" t="t" r="r" b="b"/>
            <a:pathLst>
              <a:path w="6970216" h="1541130">
                <a:moveTo>
                  <a:pt x="0" y="0"/>
                </a:moveTo>
                <a:lnTo>
                  <a:pt x="6970216" y="0"/>
                </a:lnTo>
                <a:lnTo>
                  <a:pt x="6970216" y="1541130"/>
                </a:lnTo>
                <a:lnTo>
                  <a:pt x="0" y="1541130"/>
                </a:lnTo>
                <a:lnTo>
                  <a:pt x="0" y="0"/>
                </a:lnTo>
                <a:close/>
              </a:path>
            </a:pathLst>
          </a:custGeom>
          <a:blipFill>
            <a:blip r:embed="rId3"/>
            <a:stretch>
              <a:fillRect/>
            </a:stretch>
          </a:blipFill>
        </p:spPr>
        <p:txBody>
          <a:bodyPr/>
          <a:lstStyle/>
          <a:p>
            <a:endParaRPr lang="en-US"/>
          </a:p>
        </p:txBody>
      </p:sp>
      <p:sp>
        <p:nvSpPr>
          <p:cNvPr id="6" name="Freeform 6"/>
          <p:cNvSpPr/>
          <p:nvPr/>
        </p:nvSpPr>
        <p:spPr>
          <a:xfrm>
            <a:off x="3115980" y="7971794"/>
            <a:ext cx="2456398" cy="859798"/>
          </a:xfrm>
          <a:custGeom>
            <a:avLst/>
            <a:gdLst/>
            <a:ahLst/>
            <a:cxnLst/>
            <a:rect l="l" t="t" r="r" b="b"/>
            <a:pathLst>
              <a:path w="2456398" h="859798">
                <a:moveTo>
                  <a:pt x="0" y="0"/>
                </a:moveTo>
                <a:lnTo>
                  <a:pt x="2456398" y="0"/>
                </a:lnTo>
                <a:lnTo>
                  <a:pt x="2456398" y="859798"/>
                </a:lnTo>
                <a:lnTo>
                  <a:pt x="0" y="859798"/>
                </a:lnTo>
                <a:lnTo>
                  <a:pt x="0" y="0"/>
                </a:lnTo>
                <a:close/>
              </a:path>
            </a:pathLst>
          </a:custGeom>
          <a:blipFill>
            <a:blip r:embed="rId4"/>
            <a:stretch>
              <a:fillRect r="-589"/>
            </a:stretch>
          </a:blipFill>
        </p:spPr>
        <p:txBody>
          <a:bodyPr/>
          <a:lstStyle/>
          <a:p>
            <a:endParaRPr lang="en-US"/>
          </a:p>
        </p:txBody>
      </p:sp>
      <p:grpSp>
        <p:nvGrpSpPr>
          <p:cNvPr id="7" name="Group 7"/>
          <p:cNvGrpSpPr/>
          <p:nvPr/>
        </p:nvGrpSpPr>
        <p:grpSpPr>
          <a:xfrm>
            <a:off x="5824471" y="8401693"/>
            <a:ext cx="10225200" cy="738598"/>
            <a:chOff x="0" y="0"/>
            <a:chExt cx="13633600" cy="984797"/>
          </a:xfrm>
        </p:grpSpPr>
        <p:sp>
          <p:nvSpPr>
            <p:cNvPr id="8" name="Freeform 8"/>
            <p:cNvSpPr/>
            <p:nvPr/>
          </p:nvSpPr>
          <p:spPr>
            <a:xfrm>
              <a:off x="0" y="0"/>
              <a:ext cx="13633600" cy="984797"/>
            </a:xfrm>
            <a:custGeom>
              <a:avLst/>
              <a:gdLst/>
              <a:ahLst/>
              <a:cxnLst/>
              <a:rect l="l" t="t" r="r" b="b"/>
              <a:pathLst>
                <a:path w="13633600" h="984797">
                  <a:moveTo>
                    <a:pt x="0" y="0"/>
                  </a:moveTo>
                  <a:lnTo>
                    <a:pt x="13633600" y="0"/>
                  </a:lnTo>
                  <a:lnTo>
                    <a:pt x="13633600" y="984797"/>
                  </a:lnTo>
                  <a:lnTo>
                    <a:pt x="0" y="984797"/>
                  </a:lnTo>
                  <a:close/>
                </a:path>
              </a:pathLst>
            </a:custGeom>
            <a:solidFill>
              <a:srgbClr val="000000">
                <a:alpha val="0"/>
              </a:srgbClr>
            </a:solidFill>
          </p:spPr>
          <p:txBody>
            <a:bodyPr/>
            <a:lstStyle/>
            <a:p>
              <a:endParaRPr lang="en-US"/>
            </a:p>
          </p:txBody>
        </p:sp>
        <p:sp>
          <p:nvSpPr>
            <p:cNvPr id="9" name="TextBox 9"/>
            <p:cNvSpPr txBox="1"/>
            <p:nvPr/>
          </p:nvSpPr>
          <p:spPr>
            <a:xfrm>
              <a:off x="0" y="-57150"/>
              <a:ext cx="13633600" cy="1041947"/>
            </a:xfrm>
            <a:prstGeom prst="rect">
              <a:avLst/>
            </a:prstGeom>
          </p:spPr>
          <p:txBody>
            <a:bodyPr lIns="0" tIns="0" rIns="0" bIns="0" rtlCol="0" anchor="t"/>
            <a:lstStyle/>
            <a:p>
              <a:pPr algn="l">
                <a:lnSpc>
                  <a:spcPts val="3359"/>
                </a:lnSpc>
              </a:pPr>
              <a:r>
                <a:rPr lang="en-US" sz="2799" b="1">
                  <a:solidFill>
                    <a:srgbClr val="FFFFFF"/>
                  </a:solidFill>
                  <a:latin typeface="Arial Bold"/>
                  <a:ea typeface="Arial Bold"/>
                  <a:cs typeface="Arial Bold"/>
                  <a:sym typeface="Arial Bold"/>
                </a:rPr>
                <a:t>© Webwise_Ireland</a:t>
              </a:r>
            </a:p>
          </p:txBody>
        </p:sp>
      </p:grpSp>
      <p:grpSp>
        <p:nvGrpSpPr>
          <p:cNvPr id="10" name="Group 10"/>
          <p:cNvGrpSpPr/>
          <p:nvPr/>
        </p:nvGrpSpPr>
        <p:grpSpPr>
          <a:xfrm>
            <a:off x="1399200" y="9079242"/>
            <a:ext cx="16888800" cy="1007998"/>
            <a:chOff x="0" y="0"/>
            <a:chExt cx="22518400" cy="1343997"/>
          </a:xfrm>
        </p:grpSpPr>
        <p:sp>
          <p:nvSpPr>
            <p:cNvPr id="11" name="Freeform 11"/>
            <p:cNvSpPr/>
            <p:nvPr/>
          </p:nvSpPr>
          <p:spPr>
            <a:xfrm>
              <a:off x="0" y="0"/>
              <a:ext cx="22518401" cy="1343997"/>
            </a:xfrm>
            <a:custGeom>
              <a:avLst/>
              <a:gdLst/>
              <a:ahLst/>
              <a:cxnLst/>
              <a:rect l="l" t="t" r="r" b="b"/>
              <a:pathLst>
                <a:path w="22518401" h="1343997">
                  <a:moveTo>
                    <a:pt x="0" y="0"/>
                  </a:moveTo>
                  <a:lnTo>
                    <a:pt x="22518401" y="0"/>
                  </a:lnTo>
                  <a:lnTo>
                    <a:pt x="22518401" y="1343997"/>
                  </a:lnTo>
                  <a:lnTo>
                    <a:pt x="0" y="1343997"/>
                  </a:lnTo>
                  <a:close/>
                </a:path>
              </a:pathLst>
            </a:custGeom>
            <a:solidFill>
              <a:srgbClr val="000000">
                <a:alpha val="0"/>
              </a:srgbClr>
            </a:solidFill>
          </p:spPr>
          <p:txBody>
            <a:bodyPr/>
            <a:lstStyle/>
            <a:p>
              <a:endParaRPr lang="en-US"/>
            </a:p>
          </p:txBody>
        </p:sp>
        <p:sp>
          <p:nvSpPr>
            <p:cNvPr id="12" name="TextBox 12"/>
            <p:cNvSpPr txBox="1"/>
            <p:nvPr/>
          </p:nvSpPr>
          <p:spPr>
            <a:xfrm>
              <a:off x="0" y="0"/>
              <a:ext cx="22518400" cy="1343997"/>
            </a:xfrm>
            <a:prstGeom prst="rect">
              <a:avLst/>
            </a:prstGeom>
          </p:spPr>
          <p:txBody>
            <a:bodyPr lIns="0" tIns="0" rIns="0" bIns="0" rtlCol="0" anchor="t"/>
            <a:lstStyle/>
            <a:p>
              <a:pPr algn="l">
                <a:lnSpc>
                  <a:spcPts val="2280"/>
                </a:lnSpc>
              </a:pPr>
              <a:r>
                <a:rPr lang="en-US" sz="1900">
                  <a:solidFill>
                    <a:srgbClr val="FFFFFF"/>
                  </a:solidFill>
                  <a:latin typeface="DM Sans"/>
                  <a:ea typeface="DM Sans"/>
                  <a:cs typeface="DM Sans"/>
                  <a:sym typeface="DM Sans"/>
                </a:rPr>
                <a:t>This work is made available under the terms of the Creative Commons Attribution Share Alike 3.0 Licence </a:t>
              </a:r>
              <a:r>
                <a:rPr lang="en-US" sz="1900" u="sng">
                  <a:solidFill>
                    <a:srgbClr val="FFFFFF"/>
                  </a:solidFill>
                  <a:latin typeface="DM Sans"/>
                  <a:ea typeface="DM Sans"/>
                  <a:cs typeface="DM Sans"/>
                  <a:sym typeface="DM Sans"/>
                  <a:hlinkClick r:id="rId5" tooltip="http://creativecommons.org/licenses/by-sa/3.0/ie/"/>
                </a:rPr>
                <a:t>http://creativecommons.org/licenses/by-sa/3.0/ie/</a:t>
              </a:r>
              <a:r>
                <a:rPr lang="en-US" sz="1900">
                  <a:solidFill>
                    <a:srgbClr val="FFFFFF"/>
                  </a:solidFill>
                  <a:latin typeface="DM Sans"/>
                  <a:ea typeface="DM Sans"/>
                  <a:cs typeface="DM Sans"/>
                  <a:sym typeface="DM Sans"/>
                </a:rPr>
                <a:t>. You may use and re-use this material (not including images and logos) free of charge in any format or medium, under the terms of the Creative Commons Attribution Share Alike Licence.</a:t>
              </a:r>
            </a:p>
          </p:txBody>
        </p:sp>
      </p:grpSp>
      <p:grpSp>
        <p:nvGrpSpPr>
          <p:cNvPr id="13" name="Group 13"/>
          <p:cNvGrpSpPr/>
          <p:nvPr/>
        </p:nvGrpSpPr>
        <p:grpSpPr>
          <a:xfrm>
            <a:off x="4788053" y="6507624"/>
            <a:ext cx="8589912" cy="3317291"/>
            <a:chOff x="0" y="0"/>
            <a:chExt cx="11453216" cy="4423055"/>
          </a:xfrm>
        </p:grpSpPr>
        <p:sp>
          <p:nvSpPr>
            <p:cNvPr id="14" name="Freeform 14"/>
            <p:cNvSpPr/>
            <p:nvPr/>
          </p:nvSpPr>
          <p:spPr>
            <a:xfrm>
              <a:off x="0" y="0"/>
              <a:ext cx="11453216" cy="4423055"/>
            </a:xfrm>
            <a:custGeom>
              <a:avLst/>
              <a:gdLst/>
              <a:ahLst/>
              <a:cxnLst/>
              <a:rect l="l" t="t" r="r" b="b"/>
              <a:pathLst>
                <a:path w="11453216" h="4423055">
                  <a:moveTo>
                    <a:pt x="0" y="0"/>
                  </a:moveTo>
                  <a:lnTo>
                    <a:pt x="11453216" y="0"/>
                  </a:lnTo>
                  <a:lnTo>
                    <a:pt x="11453216" y="4423055"/>
                  </a:lnTo>
                  <a:lnTo>
                    <a:pt x="0" y="4423055"/>
                  </a:lnTo>
                  <a:close/>
                </a:path>
              </a:pathLst>
            </a:custGeom>
            <a:solidFill>
              <a:srgbClr val="000000">
                <a:alpha val="0"/>
              </a:srgbClr>
            </a:solidFill>
          </p:spPr>
          <p:txBody>
            <a:bodyPr/>
            <a:lstStyle/>
            <a:p>
              <a:endParaRPr lang="en-US"/>
            </a:p>
          </p:txBody>
        </p:sp>
        <p:sp>
          <p:nvSpPr>
            <p:cNvPr id="15" name="TextBox 15"/>
            <p:cNvSpPr txBox="1"/>
            <p:nvPr/>
          </p:nvSpPr>
          <p:spPr>
            <a:xfrm>
              <a:off x="0" y="0"/>
              <a:ext cx="11453216" cy="4423055"/>
            </a:xfrm>
            <a:prstGeom prst="rect">
              <a:avLst/>
            </a:prstGeom>
          </p:spPr>
          <p:txBody>
            <a:bodyPr lIns="0" tIns="0" rIns="0" bIns="0" rtlCol="0" anchor="t"/>
            <a:lstStyle/>
            <a:p>
              <a:pPr algn="ctr">
                <a:lnSpc>
                  <a:spcPts val="5040"/>
                </a:lnSpc>
              </a:pPr>
              <a:r>
                <a:rPr lang="en-US" sz="4200" u="sng" dirty="0" err="1">
                  <a:solidFill>
                    <a:schemeClr val="bg1"/>
                  </a:solidFill>
                  <a:latin typeface="DM Sans"/>
                  <a:ea typeface="DM Sans"/>
                  <a:cs typeface="DM Sans"/>
                  <a:sym typeface="DM Sans"/>
                  <a:hlinkClick r:id="rId6" tooltip="http://www.webwise.ie/">
                    <a:extLst>
                      <a:ext uri="{A12FA001-AC4F-418D-AE19-62706E023703}">
                        <ahyp:hlinkClr xmlns:ahyp="http://schemas.microsoft.com/office/drawing/2018/hyperlinkcolor" val="tx"/>
                      </a:ext>
                    </a:extLst>
                  </a:hlinkClick>
                </a:rPr>
                <a:t>www.webwise</a:t>
              </a:r>
              <a:r>
                <a:rPr lang="en-US" sz="4200" u="sng" dirty="0" err="1">
                  <a:solidFill>
                    <a:schemeClr val="bg1"/>
                  </a:solidFill>
                  <a:latin typeface="DM Sans"/>
                  <a:ea typeface="DM Sans"/>
                  <a:cs typeface="DM Sans"/>
                  <a:sym typeface="DM Sans"/>
                </a:rPr>
                <a:t>.ie</a:t>
              </a:r>
              <a:endParaRPr lang="en-US" sz="4200" u="sng" dirty="0">
                <a:solidFill>
                  <a:schemeClr val="bg1"/>
                </a:solidFill>
                <a:latin typeface="DM Sans"/>
                <a:ea typeface="DM Sans"/>
                <a:cs typeface="DM Sans"/>
                <a:sym typeface="DM Sans"/>
              </a:endParaRPr>
            </a:p>
          </p:txBody>
        </p:sp>
      </p:grpSp>
      <p:sp>
        <p:nvSpPr>
          <p:cNvPr id="16" name="TextBox 16"/>
          <p:cNvSpPr txBox="1"/>
          <p:nvPr/>
        </p:nvSpPr>
        <p:spPr>
          <a:xfrm>
            <a:off x="7032178" y="3583893"/>
            <a:ext cx="4554802" cy="1438010"/>
          </a:xfrm>
          <a:prstGeom prst="rect">
            <a:avLst/>
          </a:prstGeom>
        </p:spPr>
        <p:txBody>
          <a:bodyPr lIns="0" tIns="0" rIns="0" bIns="0" rtlCol="0" anchor="t">
            <a:spAutoFit/>
          </a:bodyPr>
          <a:lstStyle/>
          <a:p>
            <a:pPr marL="0" lvl="0" indent="0" algn="r">
              <a:lnSpc>
                <a:spcPts val="10711"/>
              </a:lnSpc>
            </a:pPr>
            <a:r>
              <a:rPr lang="en-US" sz="10299">
                <a:solidFill>
                  <a:srgbClr val="00B0F0"/>
                </a:solidFill>
                <a:latin typeface="Bobby Jones"/>
                <a:ea typeface="Bobby Jones"/>
                <a:cs typeface="Bobby Jones"/>
                <a:sym typeface="Bobby Jones"/>
              </a:rPr>
              <a:t>Thanks!</a:t>
            </a:r>
          </a:p>
        </p:txBody>
      </p:sp>
      <p:sp>
        <p:nvSpPr>
          <p:cNvPr id="17" name="Freeform 17"/>
          <p:cNvSpPr/>
          <p:nvPr/>
        </p:nvSpPr>
        <p:spPr>
          <a:xfrm rot="-3192777">
            <a:off x="2514487" y="3672597"/>
            <a:ext cx="3209727" cy="3299719"/>
          </a:xfrm>
          <a:custGeom>
            <a:avLst/>
            <a:gdLst/>
            <a:ahLst/>
            <a:cxnLst/>
            <a:rect l="l" t="t" r="r" b="b"/>
            <a:pathLst>
              <a:path w="3209727" h="3299719">
                <a:moveTo>
                  <a:pt x="0" y="0"/>
                </a:moveTo>
                <a:lnTo>
                  <a:pt x="3209727" y="0"/>
                </a:lnTo>
                <a:lnTo>
                  <a:pt x="3209727" y="3299720"/>
                </a:lnTo>
                <a:lnTo>
                  <a:pt x="0" y="3299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3751634" y="793894"/>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9"/>
            <a:stretch>
              <a:fillRect/>
            </a:stretch>
          </a:blipFill>
        </p:spPr>
        <p:txBody>
          <a:bodyPr/>
          <a:lstStyle/>
          <a:p>
            <a:endParaRPr lang="en-US"/>
          </a:p>
        </p:txBody>
      </p:sp>
      <p:sp>
        <p:nvSpPr>
          <p:cNvPr id="19" name="Freeform 19"/>
          <p:cNvSpPr/>
          <p:nvPr/>
        </p:nvSpPr>
        <p:spPr>
          <a:xfrm>
            <a:off x="871855" y="529341"/>
            <a:ext cx="2644531" cy="1036331"/>
          </a:xfrm>
          <a:custGeom>
            <a:avLst/>
            <a:gdLst/>
            <a:ahLst/>
            <a:cxnLst/>
            <a:rect l="l" t="t" r="r" b="b"/>
            <a:pathLst>
              <a:path w="2644531" h="1036331">
                <a:moveTo>
                  <a:pt x="0" y="0"/>
                </a:moveTo>
                <a:lnTo>
                  <a:pt x="2644531" y="0"/>
                </a:lnTo>
                <a:lnTo>
                  <a:pt x="2644531" y="1036331"/>
                </a:lnTo>
                <a:lnTo>
                  <a:pt x="0" y="1036331"/>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8574988" y="9111071"/>
            <a:ext cx="8264341" cy="635228"/>
            <a:chOff x="0" y="0"/>
            <a:chExt cx="11448514" cy="879976"/>
          </a:xfrm>
        </p:grpSpPr>
        <p:sp>
          <p:nvSpPr>
            <p:cNvPr id="3" name="Freeform 3"/>
            <p:cNvSpPr/>
            <p:nvPr/>
          </p:nvSpPr>
          <p:spPr>
            <a:xfrm>
              <a:off x="0" y="0"/>
              <a:ext cx="11448513" cy="879976"/>
            </a:xfrm>
            <a:custGeom>
              <a:avLst/>
              <a:gdLst/>
              <a:ahLst/>
              <a:cxnLst/>
              <a:rect l="l" t="t" r="r" b="b"/>
              <a:pathLst>
                <a:path w="11448513" h="879976">
                  <a:moveTo>
                    <a:pt x="0" y="0"/>
                  </a:moveTo>
                  <a:lnTo>
                    <a:pt x="11448513" y="0"/>
                  </a:lnTo>
                  <a:lnTo>
                    <a:pt x="11448513" y="879976"/>
                  </a:lnTo>
                  <a:lnTo>
                    <a:pt x="0" y="879976"/>
                  </a:lnTo>
                  <a:close/>
                </a:path>
              </a:pathLst>
            </a:custGeom>
            <a:solidFill>
              <a:srgbClr val="000000">
                <a:alpha val="0"/>
              </a:srgbClr>
            </a:solidFill>
          </p:spPr>
          <p:txBody>
            <a:bodyPr/>
            <a:lstStyle/>
            <a:p>
              <a:endParaRPr lang="en-US"/>
            </a:p>
          </p:txBody>
        </p:sp>
        <p:sp>
          <p:nvSpPr>
            <p:cNvPr id="4" name="TextBox 4"/>
            <p:cNvSpPr txBox="1"/>
            <p:nvPr/>
          </p:nvSpPr>
          <p:spPr>
            <a:xfrm>
              <a:off x="0" y="0"/>
              <a:ext cx="11448514" cy="879976"/>
            </a:xfrm>
            <a:prstGeom prst="rect">
              <a:avLst/>
            </a:prstGeom>
          </p:spPr>
          <p:txBody>
            <a:bodyPr lIns="0" tIns="0" rIns="0" bIns="0" rtlCol="0" anchor="t"/>
            <a:lstStyle/>
            <a:p>
              <a:pPr algn="r">
                <a:lnSpc>
                  <a:spcPts val="2160"/>
                </a:lnSpc>
              </a:pPr>
              <a:r>
                <a:rPr lang="en-US" sz="1800" i="1">
                  <a:solidFill>
                    <a:srgbClr val="000000"/>
                  </a:solidFill>
                  <a:latin typeface="DM Sans Italics"/>
                  <a:ea typeface="DM Sans Italics"/>
                  <a:cs typeface="DM Sans Italics"/>
                  <a:sym typeface="DM Sans Italics"/>
                </a:rPr>
                <a:t>Report of a National Survey of Children, their Parents and Adults regarding Online Safety 2021 - National Advisory Council for Online Safety</a:t>
              </a:r>
            </a:p>
          </p:txBody>
        </p:sp>
      </p:grpSp>
      <p:grpSp>
        <p:nvGrpSpPr>
          <p:cNvPr id="5" name="Group 5"/>
          <p:cNvGrpSpPr/>
          <p:nvPr/>
        </p:nvGrpSpPr>
        <p:grpSpPr>
          <a:xfrm>
            <a:off x="1448671" y="2483158"/>
            <a:ext cx="6900259" cy="6206599"/>
            <a:chOff x="0" y="0"/>
            <a:chExt cx="8748918" cy="7869419"/>
          </a:xfrm>
        </p:grpSpPr>
        <p:sp>
          <p:nvSpPr>
            <p:cNvPr id="6" name="Freeform 6"/>
            <p:cNvSpPr/>
            <p:nvPr/>
          </p:nvSpPr>
          <p:spPr>
            <a:xfrm>
              <a:off x="0" y="0"/>
              <a:ext cx="8748919" cy="7869419"/>
            </a:xfrm>
            <a:custGeom>
              <a:avLst/>
              <a:gdLst/>
              <a:ahLst/>
              <a:cxnLst/>
              <a:rect l="l" t="t" r="r" b="b"/>
              <a:pathLst>
                <a:path w="8748919" h="7869419">
                  <a:moveTo>
                    <a:pt x="8624458" y="7869419"/>
                  </a:moveTo>
                  <a:lnTo>
                    <a:pt x="124460" y="7869419"/>
                  </a:lnTo>
                  <a:cubicBezTo>
                    <a:pt x="55880" y="7869419"/>
                    <a:pt x="0" y="7813539"/>
                    <a:pt x="0" y="7744959"/>
                  </a:cubicBezTo>
                  <a:lnTo>
                    <a:pt x="0" y="124460"/>
                  </a:lnTo>
                  <a:cubicBezTo>
                    <a:pt x="0" y="55880"/>
                    <a:pt x="55880" y="0"/>
                    <a:pt x="124460" y="0"/>
                  </a:cubicBezTo>
                  <a:lnTo>
                    <a:pt x="8624459" y="0"/>
                  </a:lnTo>
                  <a:cubicBezTo>
                    <a:pt x="8693038" y="0"/>
                    <a:pt x="8748919" y="55880"/>
                    <a:pt x="8748919" y="124460"/>
                  </a:cubicBezTo>
                  <a:lnTo>
                    <a:pt x="8748919" y="7744959"/>
                  </a:lnTo>
                  <a:cubicBezTo>
                    <a:pt x="8748919" y="7813539"/>
                    <a:pt x="8693038" y="7869419"/>
                    <a:pt x="8624459" y="7869419"/>
                  </a:cubicBezTo>
                  <a:close/>
                </a:path>
              </a:pathLst>
            </a:custGeom>
            <a:solidFill>
              <a:srgbClr val="38B6FF"/>
            </a:solidFill>
          </p:spPr>
          <p:txBody>
            <a:bodyPr/>
            <a:lstStyle/>
            <a:p>
              <a:endParaRPr lang="en-US"/>
            </a:p>
          </p:txBody>
        </p:sp>
      </p:grpSp>
      <p:grpSp>
        <p:nvGrpSpPr>
          <p:cNvPr id="7" name="Group 7"/>
          <p:cNvGrpSpPr/>
          <p:nvPr/>
        </p:nvGrpSpPr>
        <p:grpSpPr>
          <a:xfrm>
            <a:off x="1535411" y="2468941"/>
            <a:ext cx="15303917" cy="6455265"/>
            <a:chOff x="0" y="0"/>
            <a:chExt cx="18779854" cy="7921432"/>
          </a:xfrm>
        </p:grpSpPr>
        <p:sp>
          <p:nvSpPr>
            <p:cNvPr id="8" name="Freeform 8"/>
            <p:cNvSpPr/>
            <p:nvPr/>
          </p:nvSpPr>
          <p:spPr>
            <a:xfrm>
              <a:off x="0" y="0"/>
              <a:ext cx="18779855" cy="7921432"/>
            </a:xfrm>
            <a:custGeom>
              <a:avLst/>
              <a:gdLst/>
              <a:ahLst/>
              <a:cxnLst/>
              <a:rect l="l" t="t" r="r" b="b"/>
              <a:pathLst>
                <a:path w="18779855" h="7921432">
                  <a:moveTo>
                    <a:pt x="18655395" y="7921432"/>
                  </a:moveTo>
                  <a:lnTo>
                    <a:pt x="124460" y="7921432"/>
                  </a:lnTo>
                  <a:cubicBezTo>
                    <a:pt x="55880" y="7921432"/>
                    <a:pt x="0" y="7865552"/>
                    <a:pt x="0" y="7796972"/>
                  </a:cubicBezTo>
                  <a:lnTo>
                    <a:pt x="0" y="124460"/>
                  </a:lnTo>
                  <a:cubicBezTo>
                    <a:pt x="0" y="55880"/>
                    <a:pt x="55880" y="0"/>
                    <a:pt x="124460" y="0"/>
                  </a:cubicBezTo>
                  <a:lnTo>
                    <a:pt x="18655395" y="0"/>
                  </a:lnTo>
                  <a:cubicBezTo>
                    <a:pt x="18723975" y="0"/>
                    <a:pt x="18779855" y="55880"/>
                    <a:pt x="18779855" y="124460"/>
                  </a:cubicBezTo>
                  <a:lnTo>
                    <a:pt x="18779855" y="7796972"/>
                  </a:lnTo>
                  <a:cubicBezTo>
                    <a:pt x="18779855" y="7865552"/>
                    <a:pt x="18723975" y="7921432"/>
                    <a:pt x="18655395" y="7921432"/>
                  </a:cubicBezTo>
                  <a:close/>
                </a:path>
              </a:pathLst>
            </a:custGeom>
            <a:solidFill>
              <a:srgbClr val="EBF8FF"/>
            </a:solidFill>
          </p:spPr>
          <p:txBody>
            <a:bodyPr/>
            <a:lstStyle/>
            <a:p>
              <a:endParaRPr lang="en-US"/>
            </a:p>
          </p:txBody>
        </p:sp>
      </p:grpSp>
      <p:grpSp>
        <p:nvGrpSpPr>
          <p:cNvPr id="9" name="Group 9"/>
          <p:cNvGrpSpPr/>
          <p:nvPr/>
        </p:nvGrpSpPr>
        <p:grpSpPr>
          <a:xfrm>
            <a:off x="1851791" y="3875882"/>
            <a:ext cx="13721371" cy="4411649"/>
            <a:chOff x="0" y="0"/>
            <a:chExt cx="18234785" cy="5862787"/>
          </a:xfrm>
        </p:grpSpPr>
        <p:sp>
          <p:nvSpPr>
            <p:cNvPr id="10" name="Freeform 10"/>
            <p:cNvSpPr/>
            <p:nvPr/>
          </p:nvSpPr>
          <p:spPr>
            <a:xfrm>
              <a:off x="0" y="0"/>
              <a:ext cx="18234785" cy="5862787"/>
            </a:xfrm>
            <a:custGeom>
              <a:avLst/>
              <a:gdLst/>
              <a:ahLst/>
              <a:cxnLst/>
              <a:rect l="l" t="t" r="r" b="b"/>
              <a:pathLst>
                <a:path w="18234785" h="5862787">
                  <a:moveTo>
                    <a:pt x="0" y="0"/>
                  </a:moveTo>
                  <a:lnTo>
                    <a:pt x="18234785" y="0"/>
                  </a:lnTo>
                  <a:lnTo>
                    <a:pt x="18234785" y="5862787"/>
                  </a:lnTo>
                  <a:lnTo>
                    <a:pt x="0" y="5862787"/>
                  </a:lnTo>
                  <a:close/>
                </a:path>
              </a:pathLst>
            </a:custGeom>
            <a:solidFill>
              <a:srgbClr val="000000">
                <a:alpha val="0"/>
              </a:srgbClr>
            </a:solidFill>
          </p:spPr>
          <p:txBody>
            <a:bodyPr/>
            <a:lstStyle/>
            <a:p>
              <a:endParaRPr lang="en-US"/>
            </a:p>
          </p:txBody>
        </p:sp>
        <p:sp>
          <p:nvSpPr>
            <p:cNvPr id="11" name="TextBox 11"/>
            <p:cNvSpPr txBox="1"/>
            <p:nvPr/>
          </p:nvSpPr>
          <p:spPr>
            <a:xfrm>
              <a:off x="0" y="-142875"/>
              <a:ext cx="18234785" cy="6005662"/>
            </a:xfrm>
            <a:prstGeom prst="rect">
              <a:avLst/>
            </a:prstGeom>
          </p:spPr>
          <p:txBody>
            <a:bodyPr lIns="0" tIns="0" rIns="0" bIns="0" rtlCol="0" anchor="t"/>
            <a:lstStyle/>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Cyberbullying; </a:t>
              </a:r>
            </a:p>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Being exposed to pornography; </a:t>
              </a:r>
            </a:p>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Hateful or racist messages or activities;</a:t>
              </a:r>
            </a:p>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Self-esteem online; </a:t>
              </a:r>
            </a:p>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Being contacted by a stranger for sexual purposes;</a:t>
              </a:r>
            </a:p>
            <a:p>
              <a:pPr marL="798841" lvl="1" indent="-399420" algn="l">
                <a:lnSpc>
                  <a:spcPts val="5920"/>
                </a:lnSpc>
                <a:buFont typeface="Arial"/>
                <a:buChar char="•"/>
              </a:pPr>
              <a:r>
                <a:rPr lang="en-US" sz="3700" i="1">
                  <a:solidFill>
                    <a:srgbClr val="000000"/>
                  </a:solidFill>
                  <a:latin typeface="DM Sans Italics"/>
                  <a:ea typeface="DM Sans Italics"/>
                  <a:cs typeface="DM Sans Italics"/>
                  <a:sym typeface="DM Sans Italics"/>
                </a:rPr>
                <a:t>Online reputation / digital footprint</a:t>
              </a:r>
            </a:p>
          </p:txBody>
        </p:sp>
      </p:grpSp>
      <p:grpSp>
        <p:nvGrpSpPr>
          <p:cNvPr id="12" name="Group 12"/>
          <p:cNvGrpSpPr/>
          <p:nvPr/>
        </p:nvGrpSpPr>
        <p:grpSpPr>
          <a:xfrm>
            <a:off x="2020351" y="2593538"/>
            <a:ext cx="10289545" cy="953771"/>
            <a:chOff x="0" y="0"/>
            <a:chExt cx="13674117" cy="1267497"/>
          </a:xfrm>
        </p:grpSpPr>
        <p:sp>
          <p:nvSpPr>
            <p:cNvPr id="13" name="Freeform 13"/>
            <p:cNvSpPr/>
            <p:nvPr/>
          </p:nvSpPr>
          <p:spPr>
            <a:xfrm>
              <a:off x="0" y="0"/>
              <a:ext cx="13674116" cy="1267498"/>
            </a:xfrm>
            <a:custGeom>
              <a:avLst/>
              <a:gdLst/>
              <a:ahLst/>
              <a:cxnLst/>
              <a:rect l="l" t="t" r="r" b="b"/>
              <a:pathLst>
                <a:path w="13674116" h="1267498">
                  <a:moveTo>
                    <a:pt x="0" y="0"/>
                  </a:moveTo>
                  <a:lnTo>
                    <a:pt x="13674116" y="0"/>
                  </a:lnTo>
                  <a:lnTo>
                    <a:pt x="13674116" y="1267498"/>
                  </a:lnTo>
                  <a:lnTo>
                    <a:pt x="0" y="1267498"/>
                  </a:lnTo>
                  <a:close/>
                </a:path>
              </a:pathLst>
            </a:custGeom>
            <a:solidFill>
              <a:srgbClr val="000000">
                <a:alpha val="0"/>
              </a:srgbClr>
            </a:solidFill>
          </p:spPr>
          <p:txBody>
            <a:bodyPr/>
            <a:lstStyle/>
            <a:p>
              <a:endParaRPr lang="en-US"/>
            </a:p>
          </p:txBody>
        </p:sp>
        <p:sp>
          <p:nvSpPr>
            <p:cNvPr id="14" name="TextBox 14"/>
            <p:cNvSpPr txBox="1"/>
            <p:nvPr/>
          </p:nvSpPr>
          <p:spPr>
            <a:xfrm>
              <a:off x="0" y="-9525"/>
              <a:ext cx="13674117" cy="1277022"/>
            </a:xfrm>
            <a:prstGeom prst="rect">
              <a:avLst/>
            </a:prstGeom>
          </p:spPr>
          <p:txBody>
            <a:bodyPr lIns="0" tIns="0" rIns="0" bIns="0" rtlCol="0" anchor="t"/>
            <a:lstStyle/>
            <a:p>
              <a:pPr algn="l">
                <a:lnSpc>
                  <a:spcPts val="6000"/>
                </a:lnSpc>
              </a:pPr>
              <a:r>
                <a:rPr lang="en-US" sz="5000" b="1">
                  <a:solidFill>
                    <a:srgbClr val="000000"/>
                  </a:solidFill>
                  <a:latin typeface="DM Sans Bold"/>
                  <a:ea typeface="DM Sans Bold"/>
                  <a:cs typeface="DM Sans Bold"/>
                  <a:sym typeface="DM Sans Bold"/>
                </a:rPr>
                <a:t>Top concerns for Irish parents</a:t>
              </a:r>
            </a:p>
          </p:txBody>
        </p:sp>
      </p:grpSp>
      <p:sp>
        <p:nvSpPr>
          <p:cNvPr id="15" name="Freeform 15"/>
          <p:cNvSpPr/>
          <p:nvPr/>
        </p:nvSpPr>
        <p:spPr>
          <a:xfrm rot="8100000">
            <a:off x="16394167" y="3649800"/>
            <a:ext cx="2854061" cy="2934081"/>
          </a:xfrm>
          <a:custGeom>
            <a:avLst/>
            <a:gdLst/>
            <a:ahLst/>
            <a:cxnLst/>
            <a:rect l="l" t="t" r="r" b="b"/>
            <a:pathLst>
              <a:path w="2854061" h="2934081">
                <a:moveTo>
                  <a:pt x="0" y="0"/>
                </a:moveTo>
                <a:lnTo>
                  <a:pt x="2854061" y="0"/>
                </a:lnTo>
                <a:lnTo>
                  <a:pt x="2854061" y="2934081"/>
                </a:lnTo>
                <a:lnTo>
                  <a:pt x="0" y="2934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10097291" y="282538"/>
            <a:ext cx="16381417" cy="1492324"/>
            <a:chOff x="0" y="0"/>
            <a:chExt cx="20471715" cy="1864944"/>
          </a:xfrm>
        </p:grpSpPr>
        <p:sp>
          <p:nvSpPr>
            <p:cNvPr id="17" name="Freeform 17"/>
            <p:cNvSpPr/>
            <p:nvPr/>
          </p:nvSpPr>
          <p:spPr>
            <a:xfrm>
              <a:off x="0" y="0"/>
              <a:ext cx="20471715" cy="1864944"/>
            </a:xfrm>
            <a:custGeom>
              <a:avLst/>
              <a:gdLst/>
              <a:ahLst/>
              <a:cxnLst/>
              <a:rect l="l" t="t" r="r" b="b"/>
              <a:pathLst>
                <a:path w="20471715" h="1864944">
                  <a:moveTo>
                    <a:pt x="0" y="0"/>
                  </a:moveTo>
                  <a:lnTo>
                    <a:pt x="20471715" y="0"/>
                  </a:lnTo>
                  <a:lnTo>
                    <a:pt x="20471715" y="1864944"/>
                  </a:lnTo>
                  <a:lnTo>
                    <a:pt x="0" y="1864944"/>
                  </a:lnTo>
                  <a:close/>
                </a:path>
              </a:pathLst>
            </a:custGeom>
            <a:solidFill>
              <a:srgbClr val="000000">
                <a:alpha val="0"/>
              </a:srgbClr>
            </a:solidFill>
          </p:spPr>
          <p:txBody>
            <a:bodyPr/>
            <a:lstStyle/>
            <a:p>
              <a:endParaRPr lang="en-US"/>
            </a:p>
          </p:txBody>
        </p:sp>
        <p:sp>
          <p:nvSpPr>
            <p:cNvPr id="18" name="TextBox 18"/>
            <p:cNvSpPr txBox="1"/>
            <p:nvPr/>
          </p:nvSpPr>
          <p:spPr>
            <a:xfrm>
              <a:off x="0" y="-28575"/>
              <a:ext cx="20471715" cy="1893519"/>
            </a:xfrm>
            <a:prstGeom prst="rect">
              <a:avLst/>
            </a:prstGeom>
          </p:spPr>
          <p:txBody>
            <a:bodyPr lIns="0" tIns="0" rIns="0" bIns="0" rtlCol="0" anchor="t"/>
            <a:lstStyle/>
            <a:p>
              <a:pPr algn="l">
                <a:lnSpc>
                  <a:spcPts val="9239"/>
                </a:lnSpc>
              </a:pPr>
              <a:r>
                <a:rPr lang="en-US" sz="7699">
                  <a:solidFill>
                    <a:srgbClr val="FF66C4"/>
                  </a:solidFill>
                  <a:latin typeface="Bobby Jones"/>
                  <a:ea typeface="Bobby Jones"/>
                  <a:cs typeface="Bobby Jones"/>
                  <a:sym typeface="Bobby Jones"/>
                </a:rPr>
                <a:t>What do we know?</a:t>
              </a:r>
            </a:p>
          </p:txBody>
        </p:sp>
      </p:grpSp>
      <p:sp>
        <p:nvSpPr>
          <p:cNvPr id="19" name="Freeform 19"/>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0097291" y="282538"/>
            <a:ext cx="16381417" cy="1492324"/>
            <a:chOff x="0" y="0"/>
            <a:chExt cx="20471715" cy="1864944"/>
          </a:xfrm>
        </p:grpSpPr>
        <p:sp>
          <p:nvSpPr>
            <p:cNvPr id="3" name="Freeform 3"/>
            <p:cNvSpPr/>
            <p:nvPr/>
          </p:nvSpPr>
          <p:spPr>
            <a:xfrm>
              <a:off x="0" y="0"/>
              <a:ext cx="20471715" cy="1864944"/>
            </a:xfrm>
            <a:custGeom>
              <a:avLst/>
              <a:gdLst/>
              <a:ahLst/>
              <a:cxnLst/>
              <a:rect l="l" t="t" r="r" b="b"/>
              <a:pathLst>
                <a:path w="20471715" h="1864944">
                  <a:moveTo>
                    <a:pt x="0" y="0"/>
                  </a:moveTo>
                  <a:lnTo>
                    <a:pt x="20471715" y="0"/>
                  </a:lnTo>
                  <a:lnTo>
                    <a:pt x="20471715" y="1864944"/>
                  </a:lnTo>
                  <a:lnTo>
                    <a:pt x="0" y="1864944"/>
                  </a:lnTo>
                  <a:close/>
                </a:path>
              </a:pathLst>
            </a:custGeom>
            <a:solidFill>
              <a:srgbClr val="000000">
                <a:alpha val="0"/>
              </a:srgbClr>
            </a:solidFill>
          </p:spPr>
          <p:txBody>
            <a:bodyPr/>
            <a:lstStyle/>
            <a:p>
              <a:endParaRPr lang="en-US"/>
            </a:p>
          </p:txBody>
        </p:sp>
        <p:sp>
          <p:nvSpPr>
            <p:cNvPr id="4" name="TextBox 4"/>
            <p:cNvSpPr txBox="1"/>
            <p:nvPr/>
          </p:nvSpPr>
          <p:spPr>
            <a:xfrm>
              <a:off x="0" y="-28575"/>
              <a:ext cx="20471715" cy="1893519"/>
            </a:xfrm>
            <a:prstGeom prst="rect">
              <a:avLst/>
            </a:prstGeom>
          </p:spPr>
          <p:txBody>
            <a:bodyPr lIns="0" tIns="0" rIns="0" bIns="0" rtlCol="0" anchor="t"/>
            <a:lstStyle/>
            <a:p>
              <a:pPr algn="l">
                <a:lnSpc>
                  <a:spcPts val="9239"/>
                </a:lnSpc>
              </a:pPr>
              <a:r>
                <a:rPr lang="en-US" sz="7699">
                  <a:solidFill>
                    <a:srgbClr val="FF66C4"/>
                  </a:solidFill>
                  <a:latin typeface="Bobby Jones"/>
                  <a:ea typeface="Bobby Jones"/>
                  <a:cs typeface="Bobby Jones"/>
                  <a:sym typeface="Bobby Jones"/>
                </a:rPr>
                <a:t>What do we know?</a:t>
              </a:r>
            </a:p>
          </p:txBody>
        </p:sp>
      </p:grpSp>
      <p:grpSp>
        <p:nvGrpSpPr>
          <p:cNvPr id="5" name="Group 5"/>
          <p:cNvGrpSpPr/>
          <p:nvPr/>
        </p:nvGrpSpPr>
        <p:grpSpPr>
          <a:xfrm>
            <a:off x="9795327" y="9456854"/>
            <a:ext cx="8264341" cy="635228"/>
            <a:chOff x="0" y="0"/>
            <a:chExt cx="11448514" cy="879976"/>
          </a:xfrm>
        </p:grpSpPr>
        <p:sp>
          <p:nvSpPr>
            <p:cNvPr id="6" name="Freeform 6"/>
            <p:cNvSpPr/>
            <p:nvPr/>
          </p:nvSpPr>
          <p:spPr>
            <a:xfrm>
              <a:off x="0" y="0"/>
              <a:ext cx="11448513" cy="879976"/>
            </a:xfrm>
            <a:custGeom>
              <a:avLst/>
              <a:gdLst/>
              <a:ahLst/>
              <a:cxnLst/>
              <a:rect l="l" t="t" r="r" b="b"/>
              <a:pathLst>
                <a:path w="11448513" h="879976">
                  <a:moveTo>
                    <a:pt x="0" y="0"/>
                  </a:moveTo>
                  <a:lnTo>
                    <a:pt x="11448513" y="0"/>
                  </a:lnTo>
                  <a:lnTo>
                    <a:pt x="11448513" y="879976"/>
                  </a:lnTo>
                  <a:lnTo>
                    <a:pt x="0" y="879976"/>
                  </a:lnTo>
                  <a:close/>
                </a:path>
              </a:pathLst>
            </a:custGeom>
            <a:solidFill>
              <a:srgbClr val="000000">
                <a:alpha val="0"/>
              </a:srgbClr>
            </a:solidFill>
          </p:spPr>
          <p:txBody>
            <a:bodyPr/>
            <a:lstStyle/>
            <a:p>
              <a:endParaRPr lang="en-US"/>
            </a:p>
          </p:txBody>
        </p:sp>
        <p:sp>
          <p:nvSpPr>
            <p:cNvPr id="7" name="TextBox 7"/>
            <p:cNvSpPr txBox="1"/>
            <p:nvPr/>
          </p:nvSpPr>
          <p:spPr>
            <a:xfrm>
              <a:off x="0" y="0"/>
              <a:ext cx="11448514" cy="879976"/>
            </a:xfrm>
            <a:prstGeom prst="rect">
              <a:avLst/>
            </a:prstGeom>
          </p:spPr>
          <p:txBody>
            <a:bodyPr lIns="0" tIns="0" rIns="0" bIns="0" rtlCol="0" anchor="t"/>
            <a:lstStyle/>
            <a:p>
              <a:pPr algn="r">
                <a:lnSpc>
                  <a:spcPts val="2160"/>
                </a:lnSpc>
              </a:pPr>
              <a:r>
                <a:rPr lang="en-US" sz="1800" i="1">
                  <a:solidFill>
                    <a:srgbClr val="FFFFFF"/>
                  </a:solidFill>
                  <a:latin typeface="DM Sans Italics"/>
                  <a:ea typeface="DM Sans Italics"/>
                  <a:cs typeface="DM Sans Italics"/>
                  <a:sym typeface="DM Sans Italics"/>
                </a:rPr>
                <a:t>Report of a National Survey of Children, their Parents and Adults regarding Online Safety 2021 - National Advisory Council for Online Safety</a:t>
              </a:r>
            </a:p>
          </p:txBody>
        </p:sp>
      </p:grpSp>
      <p:grpSp>
        <p:nvGrpSpPr>
          <p:cNvPr id="8" name="Group 8"/>
          <p:cNvGrpSpPr/>
          <p:nvPr/>
        </p:nvGrpSpPr>
        <p:grpSpPr>
          <a:xfrm>
            <a:off x="1448671" y="2339591"/>
            <a:ext cx="15390657" cy="5607817"/>
            <a:chOff x="0" y="0"/>
            <a:chExt cx="20520876" cy="7477089"/>
          </a:xfrm>
        </p:grpSpPr>
        <p:grpSp>
          <p:nvGrpSpPr>
            <p:cNvPr id="9" name="Group 9"/>
            <p:cNvGrpSpPr/>
            <p:nvPr/>
          </p:nvGrpSpPr>
          <p:grpSpPr>
            <a:xfrm>
              <a:off x="0" y="16963"/>
              <a:ext cx="9200345" cy="7236577"/>
              <a:chOff x="0" y="0"/>
              <a:chExt cx="8748918" cy="6881505"/>
            </a:xfrm>
          </p:grpSpPr>
          <p:sp>
            <p:nvSpPr>
              <p:cNvPr id="10" name="Freeform 10"/>
              <p:cNvSpPr/>
              <p:nvPr/>
            </p:nvSpPr>
            <p:spPr>
              <a:xfrm>
                <a:off x="0" y="0"/>
                <a:ext cx="8748919" cy="6881506"/>
              </a:xfrm>
              <a:custGeom>
                <a:avLst/>
                <a:gdLst/>
                <a:ahLst/>
                <a:cxnLst/>
                <a:rect l="l" t="t" r="r" b="b"/>
                <a:pathLst>
                  <a:path w="8748919" h="6881506">
                    <a:moveTo>
                      <a:pt x="8624458" y="6881506"/>
                    </a:moveTo>
                    <a:lnTo>
                      <a:pt x="124460" y="6881506"/>
                    </a:lnTo>
                    <a:cubicBezTo>
                      <a:pt x="55880" y="6881506"/>
                      <a:pt x="0" y="6825625"/>
                      <a:pt x="0" y="6757045"/>
                    </a:cubicBezTo>
                    <a:lnTo>
                      <a:pt x="0" y="124460"/>
                    </a:lnTo>
                    <a:cubicBezTo>
                      <a:pt x="0" y="55880"/>
                      <a:pt x="55880" y="0"/>
                      <a:pt x="124460" y="0"/>
                    </a:cubicBezTo>
                    <a:lnTo>
                      <a:pt x="8624459" y="0"/>
                    </a:lnTo>
                    <a:cubicBezTo>
                      <a:pt x="8693038" y="0"/>
                      <a:pt x="8748919" y="55880"/>
                      <a:pt x="8748919" y="124460"/>
                    </a:cubicBezTo>
                    <a:lnTo>
                      <a:pt x="8748919" y="6757046"/>
                    </a:lnTo>
                    <a:cubicBezTo>
                      <a:pt x="8748919" y="6825625"/>
                      <a:pt x="8693038" y="6881506"/>
                      <a:pt x="8624459" y="6881506"/>
                    </a:cubicBezTo>
                    <a:close/>
                  </a:path>
                </a:pathLst>
              </a:custGeom>
              <a:solidFill>
                <a:srgbClr val="38B6FF"/>
              </a:solidFill>
            </p:spPr>
            <p:txBody>
              <a:bodyPr/>
              <a:lstStyle/>
              <a:p>
                <a:endParaRPr lang="en-US"/>
              </a:p>
            </p:txBody>
          </p:sp>
        </p:grpSp>
        <p:grpSp>
          <p:nvGrpSpPr>
            <p:cNvPr id="11" name="Group 11"/>
            <p:cNvGrpSpPr/>
            <p:nvPr/>
          </p:nvGrpSpPr>
          <p:grpSpPr>
            <a:xfrm>
              <a:off x="115653" y="0"/>
              <a:ext cx="20405223" cy="7477089"/>
              <a:chOff x="0" y="0"/>
              <a:chExt cx="18779854" cy="6881505"/>
            </a:xfrm>
          </p:grpSpPr>
          <p:sp>
            <p:nvSpPr>
              <p:cNvPr id="12" name="Freeform 12"/>
              <p:cNvSpPr/>
              <p:nvPr/>
            </p:nvSpPr>
            <p:spPr>
              <a:xfrm>
                <a:off x="0" y="0"/>
                <a:ext cx="18779855" cy="6881506"/>
              </a:xfrm>
              <a:custGeom>
                <a:avLst/>
                <a:gdLst/>
                <a:ahLst/>
                <a:cxnLst/>
                <a:rect l="l" t="t" r="r" b="b"/>
                <a:pathLst>
                  <a:path w="18779855" h="6881506">
                    <a:moveTo>
                      <a:pt x="18655395" y="6881506"/>
                    </a:moveTo>
                    <a:lnTo>
                      <a:pt x="124460" y="6881506"/>
                    </a:lnTo>
                    <a:cubicBezTo>
                      <a:pt x="55880" y="6881506"/>
                      <a:pt x="0" y="6825625"/>
                      <a:pt x="0" y="6757045"/>
                    </a:cubicBezTo>
                    <a:lnTo>
                      <a:pt x="0" y="124460"/>
                    </a:lnTo>
                    <a:cubicBezTo>
                      <a:pt x="0" y="55880"/>
                      <a:pt x="55880" y="0"/>
                      <a:pt x="124460" y="0"/>
                    </a:cubicBezTo>
                    <a:lnTo>
                      <a:pt x="18655395" y="0"/>
                    </a:lnTo>
                    <a:cubicBezTo>
                      <a:pt x="18723975" y="0"/>
                      <a:pt x="18779855" y="55880"/>
                      <a:pt x="18779855" y="124460"/>
                    </a:cubicBezTo>
                    <a:lnTo>
                      <a:pt x="18779855" y="6757046"/>
                    </a:lnTo>
                    <a:cubicBezTo>
                      <a:pt x="18779855" y="6825625"/>
                      <a:pt x="18723975" y="6881506"/>
                      <a:pt x="18655395" y="6881506"/>
                    </a:cubicBezTo>
                    <a:close/>
                  </a:path>
                </a:pathLst>
              </a:custGeom>
              <a:solidFill>
                <a:srgbClr val="EBF8FF"/>
              </a:solidFill>
            </p:spPr>
            <p:txBody>
              <a:bodyPr/>
              <a:lstStyle/>
              <a:p>
                <a:endParaRPr lang="en-US"/>
              </a:p>
            </p:txBody>
          </p:sp>
        </p:grpSp>
        <p:grpSp>
          <p:nvGrpSpPr>
            <p:cNvPr id="13" name="Group 13"/>
            <p:cNvGrpSpPr/>
            <p:nvPr/>
          </p:nvGrpSpPr>
          <p:grpSpPr>
            <a:xfrm>
              <a:off x="730852" y="1680445"/>
              <a:ext cx="18295162" cy="3820872"/>
              <a:chOff x="0" y="0"/>
              <a:chExt cx="18234785" cy="3808263"/>
            </a:xfrm>
          </p:grpSpPr>
          <p:sp>
            <p:nvSpPr>
              <p:cNvPr id="14" name="Freeform 14"/>
              <p:cNvSpPr/>
              <p:nvPr/>
            </p:nvSpPr>
            <p:spPr>
              <a:xfrm>
                <a:off x="0" y="0"/>
                <a:ext cx="18234785" cy="3808263"/>
              </a:xfrm>
              <a:custGeom>
                <a:avLst/>
                <a:gdLst/>
                <a:ahLst/>
                <a:cxnLst/>
                <a:rect l="l" t="t" r="r" b="b"/>
                <a:pathLst>
                  <a:path w="18234785" h="3808263">
                    <a:moveTo>
                      <a:pt x="0" y="0"/>
                    </a:moveTo>
                    <a:lnTo>
                      <a:pt x="18234785" y="0"/>
                    </a:lnTo>
                    <a:lnTo>
                      <a:pt x="18234785" y="3808263"/>
                    </a:lnTo>
                    <a:lnTo>
                      <a:pt x="0" y="3808263"/>
                    </a:lnTo>
                    <a:close/>
                  </a:path>
                </a:pathLst>
              </a:custGeom>
              <a:solidFill>
                <a:srgbClr val="000000">
                  <a:alpha val="0"/>
                </a:srgbClr>
              </a:solidFill>
            </p:spPr>
            <p:txBody>
              <a:bodyPr/>
              <a:lstStyle/>
              <a:p>
                <a:endParaRPr lang="en-US"/>
              </a:p>
            </p:txBody>
          </p:sp>
          <p:sp>
            <p:nvSpPr>
              <p:cNvPr id="15" name="TextBox 15"/>
              <p:cNvSpPr txBox="1"/>
              <p:nvPr/>
            </p:nvSpPr>
            <p:spPr>
              <a:xfrm>
                <a:off x="0" y="-47625"/>
                <a:ext cx="18234785" cy="3855888"/>
              </a:xfrm>
              <a:prstGeom prst="rect">
                <a:avLst/>
              </a:prstGeom>
            </p:spPr>
            <p:txBody>
              <a:bodyPr lIns="0" tIns="0" rIns="0" bIns="0" rtlCol="0" anchor="t"/>
              <a:lstStyle/>
              <a:p>
                <a:pPr marL="798841" lvl="1" indent="-399420" algn="l">
                  <a:lnSpc>
                    <a:spcPts val="4958"/>
                  </a:lnSpc>
                  <a:buFont typeface="Arial"/>
                  <a:buChar char="•"/>
                </a:pPr>
                <a:r>
                  <a:rPr lang="en-US" sz="3700" i="1">
                    <a:solidFill>
                      <a:srgbClr val="000000"/>
                    </a:solidFill>
                    <a:latin typeface="DM Sans Italics"/>
                    <a:ea typeface="DM Sans Italics"/>
                    <a:cs typeface="DM Sans Italics"/>
                    <a:sym typeface="DM Sans Italics"/>
                  </a:rPr>
                  <a:t>People being nasty to each other; </a:t>
                </a:r>
              </a:p>
              <a:p>
                <a:pPr marL="798841" lvl="1" indent="-399420" algn="l">
                  <a:lnSpc>
                    <a:spcPts val="4958"/>
                  </a:lnSpc>
                  <a:buFont typeface="Arial"/>
                  <a:buChar char="•"/>
                </a:pPr>
                <a:r>
                  <a:rPr lang="en-US" sz="3700" i="1">
                    <a:solidFill>
                      <a:srgbClr val="000000"/>
                    </a:solidFill>
                    <a:latin typeface="DM Sans Italics"/>
                    <a:ea typeface="DM Sans Italics"/>
                    <a:cs typeface="DM Sans Italics"/>
                    <a:sym typeface="DM Sans Italics"/>
                  </a:rPr>
                  <a:t>Bullying; </a:t>
                </a:r>
              </a:p>
              <a:p>
                <a:pPr marL="798841" lvl="1" indent="-399420" algn="l">
                  <a:lnSpc>
                    <a:spcPts val="4958"/>
                  </a:lnSpc>
                  <a:buFont typeface="Arial"/>
                  <a:buChar char="•"/>
                </a:pPr>
                <a:r>
                  <a:rPr lang="en-US" sz="3700" i="1">
                    <a:solidFill>
                      <a:srgbClr val="000000"/>
                    </a:solidFill>
                    <a:latin typeface="DM Sans Italics"/>
                    <a:ea typeface="DM Sans Italics"/>
                    <a:cs typeface="DM Sans Italics"/>
                    <a:sym typeface="DM Sans Italics"/>
                  </a:rPr>
                  <a:t>Inappropriate/disturbing videos/ photos;</a:t>
                </a:r>
              </a:p>
              <a:p>
                <a:pPr algn="l">
                  <a:lnSpc>
                    <a:spcPts val="4958"/>
                  </a:lnSpc>
                </a:pPr>
                <a:endParaRPr lang="en-US" sz="3700" i="1">
                  <a:solidFill>
                    <a:srgbClr val="000000"/>
                  </a:solidFill>
                  <a:latin typeface="DM Sans Italics"/>
                  <a:ea typeface="DM Sans Italics"/>
                  <a:cs typeface="DM Sans Italics"/>
                  <a:sym typeface="DM Sans Italics"/>
                </a:endParaRPr>
              </a:p>
            </p:txBody>
          </p:sp>
        </p:grpSp>
        <p:grpSp>
          <p:nvGrpSpPr>
            <p:cNvPr id="16" name="Group 16"/>
            <p:cNvGrpSpPr/>
            <p:nvPr/>
          </p:nvGrpSpPr>
          <p:grpSpPr>
            <a:xfrm>
              <a:off x="730852" y="417826"/>
              <a:ext cx="11302596" cy="1083498"/>
              <a:chOff x="0" y="0"/>
              <a:chExt cx="11265296" cy="1079922"/>
            </a:xfrm>
          </p:grpSpPr>
          <p:sp>
            <p:nvSpPr>
              <p:cNvPr id="17" name="Freeform 17"/>
              <p:cNvSpPr/>
              <p:nvPr/>
            </p:nvSpPr>
            <p:spPr>
              <a:xfrm>
                <a:off x="0" y="0"/>
                <a:ext cx="11265295" cy="1079922"/>
              </a:xfrm>
              <a:custGeom>
                <a:avLst/>
                <a:gdLst/>
                <a:ahLst/>
                <a:cxnLst/>
                <a:rect l="l" t="t" r="r" b="b"/>
                <a:pathLst>
                  <a:path w="11265295" h="1079922">
                    <a:moveTo>
                      <a:pt x="0" y="0"/>
                    </a:moveTo>
                    <a:lnTo>
                      <a:pt x="11265295" y="0"/>
                    </a:lnTo>
                    <a:lnTo>
                      <a:pt x="11265295" y="1079922"/>
                    </a:lnTo>
                    <a:lnTo>
                      <a:pt x="0" y="1079922"/>
                    </a:lnTo>
                    <a:close/>
                  </a:path>
                </a:pathLst>
              </a:custGeom>
              <a:solidFill>
                <a:srgbClr val="000000">
                  <a:alpha val="0"/>
                </a:srgbClr>
              </a:solidFill>
            </p:spPr>
            <p:txBody>
              <a:bodyPr/>
              <a:lstStyle/>
              <a:p>
                <a:endParaRPr lang="en-US"/>
              </a:p>
            </p:txBody>
          </p:sp>
          <p:sp>
            <p:nvSpPr>
              <p:cNvPr id="18" name="TextBox 18"/>
              <p:cNvSpPr txBox="1"/>
              <p:nvPr/>
            </p:nvSpPr>
            <p:spPr>
              <a:xfrm>
                <a:off x="0" y="0"/>
                <a:ext cx="11265296" cy="1079922"/>
              </a:xfrm>
              <a:prstGeom prst="rect">
                <a:avLst/>
              </a:prstGeom>
            </p:spPr>
            <p:txBody>
              <a:bodyPr lIns="0" tIns="0" rIns="0" bIns="0" rtlCol="0" anchor="t"/>
              <a:lstStyle/>
              <a:p>
                <a:pPr algn="l">
                  <a:lnSpc>
                    <a:spcPts val="5160"/>
                  </a:lnSpc>
                </a:pPr>
                <a:r>
                  <a:rPr lang="en-US" sz="4300" b="1">
                    <a:solidFill>
                      <a:srgbClr val="000000"/>
                    </a:solidFill>
                    <a:latin typeface="DM Sans Bold"/>
                    <a:ea typeface="DM Sans Bold"/>
                    <a:cs typeface="DM Sans Bold"/>
                    <a:sym typeface="DM Sans Bold"/>
                  </a:rPr>
                  <a:t>Things that upset young people</a:t>
                </a:r>
              </a:p>
            </p:txBody>
          </p:sp>
        </p:grpSp>
        <p:grpSp>
          <p:nvGrpSpPr>
            <p:cNvPr id="19" name="Group 19"/>
            <p:cNvGrpSpPr/>
            <p:nvPr/>
          </p:nvGrpSpPr>
          <p:grpSpPr>
            <a:xfrm>
              <a:off x="2363591" y="5680437"/>
              <a:ext cx="18157285" cy="938516"/>
              <a:chOff x="0" y="0"/>
              <a:chExt cx="18097363" cy="935418"/>
            </a:xfrm>
          </p:grpSpPr>
          <p:sp>
            <p:nvSpPr>
              <p:cNvPr id="20" name="Freeform 20"/>
              <p:cNvSpPr/>
              <p:nvPr/>
            </p:nvSpPr>
            <p:spPr>
              <a:xfrm>
                <a:off x="0" y="0"/>
                <a:ext cx="18097362" cy="935418"/>
              </a:xfrm>
              <a:custGeom>
                <a:avLst/>
                <a:gdLst/>
                <a:ahLst/>
                <a:cxnLst/>
                <a:rect l="l" t="t" r="r" b="b"/>
                <a:pathLst>
                  <a:path w="18097362" h="935418">
                    <a:moveTo>
                      <a:pt x="0" y="0"/>
                    </a:moveTo>
                    <a:lnTo>
                      <a:pt x="18097362" y="0"/>
                    </a:lnTo>
                    <a:lnTo>
                      <a:pt x="18097362" y="935418"/>
                    </a:lnTo>
                    <a:lnTo>
                      <a:pt x="0" y="935418"/>
                    </a:lnTo>
                    <a:close/>
                  </a:path>
                </a:pathLst>
              </a:custGeom>
              <a:solidFill>
                <a:srgbClr val="000000">
                  <a:alpha val="0"/>
                </a:srgbClr>
              </a:solidFill>
            </p:spPr>
            <p:txBody>
              <a:bodyPr/>
              <a:lstStyle/>
              <a:p>
                <a:endParaRPr lang="en-US"/>
              </a:p>
            </p:txBody>
          </p:sp>
          <p:sp>
            <p:nvSpPr>
              <p:cNvPr id="21" name="TextBox 21"/>
              <p:cNvSpPr txBox="1"/>
              <p:nvPr/>
            </p:nvSpPr>
            <p:spPr>
              <a:xfrm>
                <a:off x="0" y="-9525"/>
                <a:ext cx="18097363" cy="944943"/>
              </a:xfrm>
              <a:prstGeom prst="rect">
                <a:avLst/>
              </a:prstGeom>
            </p:spPr>
            <p:txBody>
              <a:bodyPr lIns="0" tIns="0" rIns="0" bIns="0" rtlCol="0" anchor="t"/>
              <a:lstStyle/>
              <a:p>
                <a:pPr algn="l">
                  <a:lnSpc>
                    <a:spcPts val="4200"/>
                  </a:lnSpc>
                </a:pPr>
                <a:r>
                  <a:rPr lang="en-US" sz="3500" b="1">
                    <a:solidFill>
                      <a:srgbClr val="000000"/>
                    </a:solidFill>
                    <a:latin typeface="DM Sans Bold"/>
                    <a:ea typeface="DM Sans Bold"/>
                    <a:cs typeface="DM Sans Bold"/>
                    <a:sym typeface="DM Sans Bold"/>
                  </a:rPr>
                  <a:t>Many children don’t tell if something bothers them online </a:t>
                </a:r>
              </a:p>
            </p:txBody>
          </p:sp>
        </p:grpSp>
        <p:sp>
          <p:nvSpPr>
            <p:cNvPr id="22" name="Freeform 22"/>
            <p:cNvSpPr/>
            <p:nvPr/>
          </p:nvSpPr>
          <p:spPr>
            <a:xfrm>
              <a:off x="325261" y="5322196"/>
              <a:ext cx="1811215" cy="1654998"/>
            </a:xfrm>
            <a:custGeom>
              <a:avLst/>
              <a:gdLst/>
              <a:ahLst/>
              <a:cxnLst/>
              <a:rect l="l" t="t" r="r" b="b"/>
              <a:pathLst>
                <a:path w="1811215" h="1654998">
                  <a:moveTo>
                    <a:pt x="0" y="0"/>
                  </a:moveTo>
                  <a:lnTo>
                    <a:pt x="1811216" y="0"/>
                  </a:lnTo>
                  <a:lnTo>
                    <a:pt x="1811216" y="1654998"/>
                  </a:lnTo>
                  <a:lnTo>
                    <a:pt x="0" y="1654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3" name="Freeform 23"/>
          <p:cNvSpPr/>
          <p:nvPr/>
        </p:nvSpPr>
        <p:spPr>
          <a:xfrm rot="9189423">
            <a:off x="15603986" y="7044445"/>
            <a:ext cx="2278011" cy="2341880"/>
          </a:xfrm>
          <a:custGeom>
            <a:avLst/>
            <a:gdLst/>
            <a:ahLst/>
            <a:cxnLst/>
            <a:rect l="l" t="t" r="r" b="b"/>
            <a:pathLst>
              <a:path w="2278011" h="2341880">
                <a:moveTo>
                  <a:pt x="0" y="0"/>
                </a:moveTo>
                <a:lnTo>
                  <a:pt x="2278011" y="0"/>
                </a:lnTo>
                <a:lnTo>
                  <a:pt x="2278011" y="2341881"/>
                </a:lnTo>
                <a:lnTo>
                  <a:pt x="0" y="23418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203242" y="2772487"/>
            <a:ext cx="11851035" cy="1113851"/>
            <a:chOff x="0" y="0"/>
            <a:chExt cx="10615472" cy="997724"/>
          </a:xfrm>
        </p:grpSpPr>
        <p:sp>
          <p:nvSpPr>
            <p:cNvPr id="3" name="Freeform 3"/>
            <p:cNvSpPr/>
            <p:nvPr/>
          </p:nvSpPr>
          <p:spPr>
            <a:xfrm>
              <a:off x="0" y="0"/>
              <a:ext cx="10615471" cy="997723"/>
            </a:xfrm>
            <a:custGeom>
              <a:avLst/>
              <a:gdLst/>
              <a:ahLst/>
              <a:cxnLst/>
              <a:rect l="l" t="t" r="r" b="b"/>
              <a:pathLst>
                <a:path w="10615471" h="997723">
                  <a:moveTo>
                    <a:pt x="0" y="0"/>
                  </a:moveTo>
                  <a:lnTo>
                    <a:pt x="10615471" y="0"/>
                  </a:lnTo>
                  <a:lnTo>
                    <a:pt x="10615471" y="997723"/>
                  </a:lnTo>
                  <a:lnTo>
                    <a:pt x="0" y="997723"/>
                  </a:lnTo>
                  <a:close/>
                </a:path>
              </a:pathLst>
            </a:custGeom>
            <a:solidFill>
              <a:srgbClr val="000000">
                <a:alpha val="0"/>
              </a:srgbClr>
            </a:solidFill>
          </p:spPr>
          <p:txBody>
            <a:bodyPr/>
            <a:lstStyle/>
            <a:p>
              <a:endParaRPr lang="en-US"/>
            </a:p>
          </p:txBody>
        </p:sp>
        <p:sp>
          <p:nvSpPr>
            <p:cNvPr id="4" name="TextBox 4"/>
            <p:cNvSpPr txBox="1"/>
            <p:nvPr/>
          </p:nvSpPr>
          <p:spPr>
            <a:xfrm>
              <a:off x="0" y="-209550"/>
              <a:ext cx="10615472" cy="1207274"/>
            </a:xfrm>
            <a:prstGeom prst="rect">
              <a:avLst/>
            </a:prstGeom>
          </p:spPr>
          <p:txBody>
            <a:bodyPr lIns="0" tIns="0" rIns="0" bIns="0" rtlCol="0" anchor="ctr"/>
            <a:lstStyle/>
            <a:p>
              <a:pPr algn="l">
                <a:lnSpc>
                  <a:spcPts val="6659"/>
                </a:lnSpc>
              </a:pPr>
              <a:r>
                <a:rPr lang="en-US" sz="3699" b="1">
                  <a:solidFill>
                    <a:srgbClr val="000000"/>
                  </a:solidFill>
                  <a:latin typeface="DM Sans Bold"/>
                  <a:ea typeface="DM Sans Bold"/>
                  <a:cs typeface="DM Sans Bold"/>
                  <a:sym typeface="DM Sans Bold"/>
                </a:rPr>
                <a:t>REMEMBER</a:t>
              </a:r>
              <a:r>
                <a:rPr lang="en-US" sz="3699">
                  <a:solidFill>
                    <a:srgbClr val="000000"/>
                  </a:solidFill>
                  <a:latin typeface="DM Sans"/>
                  <a:ea typeface="DM Sans"/>
                  <a:cs typeface="DM Sans"/>
                  <a:sym typeface="DM Sans"/>
                </a:rPr>
                <a:t> THE BENEFITS OUTWEIGH THE RISKS!</a:t>
              </a:r>
            </a:p>
          </p:txBody>
        </p:sp>
      </p:grpSp>
      <p:grpSp>
        <p:nvGrpSpPr>
          <p:cNvPr id="5" name="Group 5"/>
          <p:cNvGrpSpPr/>
          <p:nvPr/>
        </p:nvGrpSpPr>
        <p:grpSpPr>
          <a:xfrm>
            <a:off x="1203242" y="3886338"/>
            <a:ext cx="12255635" cy="3001188"/>
            <a:chOff x="0" y="0"/>
            <a:chExt cx="14924624" cy="3654776"/>
          </a:xfrm>
        </p:grpSpPr>
        <p:sp>
          <p:nvSpPr>
            <p:cNvPr id="6" name="Freeform 6"/>
            <p:cNvSpPr/>
            <p:nvPr/>
          </p:nvSpPr>
          <p:spPr>
            <a:xfrm>
              <a:off x="0" y="0"/>
              <a:ext cx="14924624" cy="3654776"/>
            </a:xfrm>
            <a:custGeom>
              <a:avLst/>
              <a:gdLst/>
              <a:ahLst/>
              <a:cxnLst/>
              <a:rect l="l" t="t" r="r" b="b"/>
              <a:pathLst>
                <a:path w="14924624" h="3654776">
                  <a:moveTo>
                    <a:pt x="0" y="0"/>
                  </a:moveTo>
                  <a:lnTo>
                    <a:pt x="14924624" y="0"/>
                  </a:lnTo>
                  <a:lnTo>
                    <a:pt x="14924624" y="3654776"/>
                  </a:lnTo>
                  <a:lnTo>
                    <a:pt x="0" y="3654776"/>
                  </a:lnTo>
                  <a:close/>
                </a:path>
              </a:pathLst>
            </a:custGeom>
            <a:solidFill>
              <a:srgbClr val="000000">
                <a:alpha val="0"/>
              </a:srgbClr>
            </a:solidFill>
          </p:spPr>
          <p:txBody>
            <a:bodyPr/>
            <a:lstStyle/>
            <a:p>
              <a:endParaRPr lang="en-US"/>
            </a:p>
          </p:txBody>
        </p:sp>
        <p:sp>
          <p:nvSpPr>
            <p:cNvPr id="7" name="TextBox 7"/>
            <p:cNvSpPr txBox="1"/>
            <p:nvPr/>
          </p:nvSpPr>
          <p:spPr>
            <a:xfrm>
              <a:off x="0" y="-95250"/>
              <a:ext cx="14924624" cy="3750026"/>
            </a:xfrm>
            <a:prstGeom prst="rect">
              <a:avLst/>
            </a:prstGeom>
          </p:spPr>
          <p:txBody>
            <a:bodyPr lIns="0" tIns="0" rIns="0" bIns="0" rtlCol="0" anchor="t"/>
            <a:lstStyle/>
            <a:p>
              <a:pPr algn="l">
                <a:lnSpc>
                  <a:spcPts val="4799"/>
                </a:lnSpc>
              </a:pPr>
              <a:r>
                <a:rPr lang="en-US" sz="3199">
                  <a:solidFill>
                    <a:srgbClr val="000000"/>
                  </a:solidFill>
                  <a:latin typeface="DM Sans"/>
                  <a:ea typeface="DM Sans"/>
                  <a:cs typeface="DM Sans"/>
                  <a:sym typeface="DM Sans"/>
                </a:rPr>
                <a:t>While undoubtedly there are valid concerns about children spending too much time online, accessing inappropriate content, and communicating with people with intent to harm or exploit them: </a:t>
              </a:r>
              <a:r>
                <a:rPr lang="en-US" sz="3199" b="1">
                  <a:solidFill>
                    <a:srgbClr val="000000"/>
                  </a:solidFill>
                  <a:latin typeface="DM Sans Bold"/>
                  <a:ea typeface="DM Sans Bold"/>
                  <a:cs typeface="DM Sans Bold"/>
                  <a:sym typeface="DM Sans Bold"/>
                </a:rPr>
                <a:t>it is equally clear that the internet presents fantastic opportunities for children.</a:t>
              </a:r>
            </a:p>
          </p:txBody>
        </p:sp>
      </p:grpSp>
      <p:sp>
        <p:nvSpPr>
          <p:cNvPr id="8" name="Freeform 8"/>
          <p:cNvSpPr/>
          <p:nvPr/>
        </p:nvSpPr>
        <p:spPr>
          <a:xfrm rot="-426989">
            <a:off x="16103178" y="1707069"/>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a:grpSpLocks noChangeAspect="1"/>
          </p:cNvGrpSpPr>
          <p:nvPr/>
        </p:nvGrpSpPr>
        <p:grpSpPr>
          <a:xfrm>
            <a:off x="13907686" y="2679379"/>
            <a:ext cx="3605725" cy="4996560"/>
            <a:chOff x="0" y="0"/>
            <a:chExt cx="4734560" cy="6560820"/>
          </a:xfrm>
        </p:grpSpPr>
        <p:sp>
          <p:nvSpPr>
            <p:cNvPr id="10" name="Freeform 10"/>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F0EDED"/>
            </a:solidFill>
          </p:spPr>
          <p:txBody>
            <a:bodyPr/>
            <a:lstStyle/>
            <a:p>
              <a:endParaRPr lang="en-US"/>
            </a:p>
          </p:txBody>
        </p:sp>
        <p:sp>
          <p:nvSpPr>
            <p:cNvPr id="11" name="Freeform 11"/>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txBody>
            <a:bodyPr/>
            <a:lstStyle/>
            <a:p>
              <a:endParaRPr lang="en-US"/>
            </a:p>
          </p:txBody>
        </p:sp>
        <p:sp>
          <p:nvSpPr>
            <p:cNvPr id="12" name="Freeform 12"/>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5"/>
              <a:stretch>
                <a:fillRect l="-25632" r="-15643" b="-22643"/>
              </a:stretch>
            </a:blipFill>
          </p:spPr>
          <p:txBody>
            <a:bodyPr/>
            <a:lstStyle/>
            <a:p>
              <a:endParaRPr lang="en-US"/>
            </a:p>
          </p:txBody>
        </p:sp>
        <p:sp>
          <p:nvSpPr>
            <p:cNvPr id="13" name="Freeform 13"/>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txBody>
            <a:bodyPr/>
            <a:lstStyle/>
            <a:p>
              <a:endParaRPr lang="en-US"/>
            </a:p>
          </p:txBody>
        </p:sp>
        <p:sp>
          <p:nvSpPr>
            <p:cNvPr id="14" name="Freeform 14"/>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txBody>
            <a:bodyPr/>
            <a:lstStyle/>
            <a:p>
              <a:endParaRPr lang="en-US"/>
            </a:p>
          </p:txBody>
        </p:sp>
        <p:sp>
          <p:nvSpPr>
            <p:cNvPr id="15" name="Freeform 15"/>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txBody>
            <a:bodyPr/>
            <a:lstStyle/>
            <a:p>
              <a:endParaRPr lang="en-US"/>
            </a:p>
          </p:txBody>
        </p:sp>
        <p:sp>
          <p:nvSpPr>
            <p:cNvPr id="16" name="Freeform 16"/>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txBody>
            <a:bodyPr/>
            <a:lstStyle/>
            <a:p>
              <a:endParaRPr lang="en-US"/>
            </a:p>
          </p:txBody>
        </p:sp>
        <p:sp>
          <p:nvSpPr>
            <p:cNvPr id="17" name="Freeform 17"/>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txBody>
            <a:bodyPr/>
            <a:lstStyle/>
            <a:p>
              <a:endParaRPr lang="en-US"/>
            </a:p>
          </p:txBody>
        </p:sp>
        <p:sp>
          <p:nvSpPr>
            <p:cNvPr id="18" name="Freeform 18"/>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txBody>
            <a:bodyPr/>
            <a:lstStyle/>
            <a:p>
              <a:endParaRPr lang="en-US"/>
            </a:p>
          </p:txBody>
        </p:sp>
        <p:sp>
          <p:nvSpPr>
            <p:cNvPr id="19" name="Freeform 19"/>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txBody>
            <a:bodyPr/>
            <a:lstStyle/>
            <a:p>
              <a:endParaRPr lang="en-US"/>
            </a:p>
          </p:txBody>
        </p:sp>
        <p:sp>
          <p:nvSpPr>
            <p:cNvPr id="20" name="Freeform 20"/>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txBody>
            <a:bodyPr/>
            <a:lstStyle/>
            <a:p>
              <a:endParaRPr lang="en-US"/>
            </a:p>
          </p:txBody>
        </p:sp>
      </p:grpSp>
      <p:sp>
        <p:nvSpPr>
          <p:cNvPr id="21" name="TextBox 21"/>
          <p:cNvSpPr txBox="1"/>
          <p:nvPr/>
        </p:nvSpPr>
        <p:spPr>
          <a:xfrm>
            <a:off x="12042734" y="774861"/>
            <a:ext cx="5470678" cy="692793"/>
          </a:xfrm>
          <a:prstGeom prst="rect">
            <a:avLst/>
          </a:prstGeom>
        </p:spPr>
        <p:txBody>
          <a:bodyPr lIns="0" tIns="0" rIns="0" bIns="0" rtlCol="0" anchor="t">
            <a:spAutoFit/>
          </a:bodyPr>
          <a:lstStyle/>
          <a:p>
            <a:pPr marL="0" lvl="0" indent="0" algn="l">
              <a:lnSpc>
                <a:spcPts val="4895"/>
              </a:lnSpc>
              <a:spcBef>
                <a:spcPct val="0"/>
              </a:spcBef>
            </a:pPr>
            <a:r>
              <a:rPr lang="en-US" sz="5500">
                <a:solidFill>
                  <a:srgbClr val="00B0F0"/>
                </a:solidFill>
                <a:latin typeface="Bobby Jones"/>
                <a:ea typeface="Bobby Jones"/>
                <a:cs typeface="Bobby Jones"/>
                <a:sym typeface="Bobby Jones"/>
              </a:rPr>
              <a:t>#Talk</a:t>
            </a:r>
            <a:r>
              <a:rPr lang="en-US" sz="5500">
                <a:solidFill>
                  <a:srgbClr val="FF66C4"/>
                </a:solidFill>
                <a:latin typeface="Bobby Jones"/>
                <a:ea typeface="Bobby Jones"/>
                <a:cs typeface="Bobby Jones"/>
                <a:sym typeface="Bobby Jones"/>
              </a:rPr>
              <a:t>Listen</a:t>
            </a:r>
            <a:r>
              <a:rPr lang="en-US" sz="5500">
                <a:solidFill>
                  <a:srgbClr val="00B0F0"/>
                </a:solidFill>
                <a:latin typeface="Bobby Jones"/>
                <a:ea typeface="Bobby Jones"/>
                <a:cs typeface="Bobby Jones"/>
                <a:sym typeface="Bobby Jones"/>
              </a:rPr>
              <a:t>Learn</a:t>
            </a:r>
          </a:p>
        </p:txBody>
      </p:sp>
      <p:grpSp>
        <p:nvGrpSpPr>
          <p:cNvPr id="22" name="Group 22"/>
          <p:cNvGrpSpPr/>
          <p:nvPr/>
        </p:nvGrpSpPr>
        <p:grpSpPr>
          <a:xfrm>
            <a:off x="1028700" y="7881942"/>
            <a:ext cx="12684801" cy="1768272"/>
            <a:chOff x="0" y="0"/>
            <a:chExt cx="16913068" cy="2357696"/>
          </a:xfrm>
        </p:grpSpPr>
        <p:grpSp>
          <p:nvGrpSpPr>
            <p:cNvPr id="23" name="Group 23"/>
            <p:cNvGrpSpPr/>
            <p:nvPr/>
          </p:nvGrpSpPr>
          <p:grpSpPr>
            <a:xfrm>
              <a:off x="436786" y="168800"/>
              <a:ext cx="476021" cy="814669"/>
              <a:chOff x="0" y="0"/>
              <a:chExt cx="667649" cy="1142624"/>
            </a:xfrm>
          </p:grpSpPr>
          <p:sp>
            <p:nvSpPr>
              <p:cNvPr id="24" name="Freeform 24"/>
              <p:cNvSpPr/>
              <p:nvPr/>
            </p:nvSpPr>
            <p:spPr>
              <a:xfrm>
                <a:off x="0" y="0"/>
                <a:ext cx="667649" cy="1142624"/>
              </a:xfrm>
              <a:custGeom>
                <a:avLst/>
                <a:gdLst/>
                <a:ahLst/>
                <a:cxnLst/>
                <a:rect l="l" t="t" r="r" b="b"/>
                <a:pathLst>
                  <a:path w="667649" h="1142624">
                    <a:moveTo>
                      <a:pt x="0" y="0"/>
                    </a:moveTo>
                    <a:lnTo>
                      <a:pt x="667649" y="0"/>
                    </a:lnTo>
                    <a:lnTo>
                      <a:pt x="667649" y="1142624"/>
                    </a:lnTo>
                    <a:lnTo>
                      <a:pt x="0" y="1142624"/>
                    </a:lnTo>
                    <a:close/>
                  </a:path>
                </a:pathLst>
              </a:custGeom>
              <a:solidFill>
                <a:srgbClr val="000000">
                  <a:alpha val="0"/>
                </a:srgbClr>
              </a:solidFill>
            </p:spPr>
            <p:txBody>
              <a:bodyPr/>
              <a:lstStyle/>
              <a:p>
                <a:endParaRPr lang="en-US"/>
              </a:p>
            </p:txBody>
          </p:sp>
          <p:sp>
            <p:nvSpPr>
              <p:cNvPr id="25" name="TextBox 25"/>
              <p:cNvSpPr txBox="1"/>
              <p:nvPr/>
            </p:nvSpPr>
            <p:spPr>
              <a:xfrm>
                <a:off x="0" y="-123825"/>
                <a:ext cx="667649" cy="1266449"/>
              </a:xfrm>
              <a:prstGeom prst="rect">
                <a:avLst/>
              </a:prstGeom>
            </p:spPr>
            <p:txBody>
              <a:bodyPr lIns="0" tIns="0" rIns="0" bIns="0" rtlCol="0" anchor="t"/>
              <a:lstStyle/>
              <a:p>
                <a:pPr algn="l">
                  <a:lnSpc>
                    <a:spcPts val="5851"/>
                  </a:lnSpc>
                </a:pPr>
                <a:endParaRPr/>
              </a:p>
            </p:txBody>
          </p:sp>
        </p:grpSp>
        <p:grpSp>
          <p:nvGrpSpPr>
            <p:cNvPr id="26" name="Group 26"/>
            <p:cNvGrpSpPr/>
            <p:nvPr/>
          </p:nvGrpSpPr>
          <p:grpSpPr>
            <a:xfrm>
              <a:off x="0" y="0"/>
              <a:ext cx="16913068" cy="1825477"/>
              <a:chOff x="0" y="0"/>
              <a:chExt cx="22557692" cy="2434718"/>
            </a:xfrm>
          </p:grpSpPr>
          <p:sp>
            <p:nvSpPr>
              <p:cNvPr id="27" name="Freeform 27"/>
              <p:cNvSpPr/>
              <p:nvPr/>
            </p:nvSpPr>
            <p:spPr>
              <a:xfrm>
                <a:off x="0" y="0"/>
                <a:ext cx="22557693" cy="2434718"/>
              </a:xfrm>
              <a:custGeom>
                <a:avLst/>
                <a:gdLst/>
                <a:ahLst/>
                <a:cxnLst/>
                <a:rect l="l" t="t" r="r" b="b"/>
                <a:pathLst>
                  <a:path w="22557693" h="2434718">
                    <a:moveTo>
                      <a:pt x="22433232" y="2434718"/>
                    </a:moveTo>
                    <a:lnTo>
                      <a:pt x="124460" y="2434718"/>
                    </a:lnTo>
                    <a:cubicBezTo>
                      <a:pt x="55880" y="2434718"/>
                      <a:pt x="0" y="2378838"/>
                      <a:pt x="0" y="2310258"/>
                    </a:cubicBezTo>
                    <a:lnTo>
                      <a:pt x="0" y="124460"/>
                    </a:lnTo>
                    <a:cubicBezTo>
                      <a:pt x="0" y="55880"/>
                      <a:pt x="55880" y="0"/>
                      <a:pt x="124460" y="0"/>
                    </a:cubicBezTo>
                    <a:lnTo>
                      <a:pt x="22433232" y="0"/>
                    </a:lnTo>
                    <a:cubicBezTo>
                      <a:pt x="22501813" y="0"/>
                      <a:pt x="22557693" y="55880"/>
                      <a:pt x="22557693" y="124460"/>
                    </a:cubicBezTo>
                    <a:lnTo>
                      <a:pt x="22557693" y="2310258"/>
                    </a:lnTo>
                    <a:cubicBezTo>
                      <a:pt x="22557693" y="2378838"/>
                      <a:pt x="22501813" y="2434718"/>
                      <a:pt x="22433232" y="2434718"/>
                    </a:cubicBezTo>
                    <a:close/>
                  </a:path>
                </a:pathLst>
              </a:custGeom>
              <a:solidFill>
                <a:srgbClr val="EDFFEA"/>
              </a:solidFill>
            </p:spPr>
            <p:txBody>
              <a:bodyPr/>
              <a:lstStyle/>
              <a:p>
                <a:endParaRPr lang="en-US"/>
              </a:p>
            </p:txBody>
          </p:sp>
        </p:grpSp>
        <p:grpSp>
          <p:nvGrpSpPr>
            <p:cNvPr id="28" name="Group 28"/>
            <p:cNvGrpSpPr/>
            <p:nvPr/>
          </p:nvGrpSpPr>
          <p:grpSpPr>
            <a:xfrm>
              <a:off x="2223919" y="0"/>
              <a:ext cx="14420584" cy="2357696"/>
              <a:chOff x="0" y="0"/>
              <a:chExt cx="15046611" cy="2460048"/>
            </a:xfrm>
          </p:grpSpPr>
          <p:sp>
            <p:nvSpPr>
              <p:cNvPr id="29" name="Freeform 29"/>
              <p:cNvSpPr/>
              <p:nvPr/>
            </p:nvSpPr>
            <p:spPr>
              <a:xfrm>
                <a:off x="0" y="0"/>
                <a:ext cx="15046612" cy="2460048"/>
              </a:xfrm>
              <a:custGeom>
                <a:avLst/>
                <a:gdLst/>
                <a:ahLst/>
                <a:cxnLst/>
                <a:rect l="l" t="t" r="r" b="b"/>
                <a:pathLst>
                  <a:path w="15046612" h="2460048">
                    <a:moveTo>
                      <a:pt x="0" y="0"/>
                    </a:moveTo>
                    <a:lnTo>
                      <a:pt x="15046612" y="0"/>
                    </a:lnTo>
                    <a:lnTo>
                      <a:pt x="15046612" y="2460048"/>
                    </a:lnTo>
                    <a:lnTo>
                      <a:pt x="0" y="2460048"/>
                    </a:lnTo>
                    <a:close/>
                  </a:path>
                </a:pathLst>
              </a:custGeom>
              <a:solidFill>
                <a:srgbClr val="000000">
                  <a:alpha val="0"/>
                </a:srgbClr>
              </a:solidFill>
            </p:spPr>
            <p:txBody>
              <a:bodyPr/>
              <a:lstStyle/>
              <a:p>
                <a:endParaRPr lang="en-US"/>
              </a:p>
            </p:txBody>
          </p:sp>
          <p:sp>
            <p:nvSpPr>
              <p:cNvPr id="30" name="TextBox 30"/>
              <p:cNvSpPr txBox="1"/>
              <p:nvPr/>
            </p:nvSpPr>
            <p:spPr>
              <a:xfrm>
                <a:off x="0" y="-19050"/>
                <a:ext cx="15046611" cy="2479098"/>
              </a:xfrm>
              <a:prstGeom prst="rect">
                <a:avLst/>
              </a:prstGeom>
            </p:spPr>
            <p:txBody>
              <a:bodyPr lIns="0" tIns="0" rIns="0" bIns="0" rtlCol="0" anchor="t"/>
              <a:lstStyle/>
              <a:p>
                <a:pPr algn="l">
                  <a:lnSpc>
                    <a:spcPts val="4787"/>
                  </a:lnSpc>
                </a:pPr>
                <a:r>
                  <a:rPr lang="en-US" sz="3799" i="1">
                    <a:solidFill>
                      <a:srgbClr val="000000"/>
                    </a:solidFill>
                    <a:latin typeface="DM Sans Italics"/>
                    <a:ea typeface="DM Sans Italics"/>
                    <a:cs typeface="DM Sans Italics"/>
                    <a:sym typeface="DM Sans Italics"/>
                  </a:rPr>
                  <a:t>What do you think are the main benefits of the internet for children? </a:t>
                </a:r>
              </a:p>
            </p:txBody>
          </p:sp>
        </p:grpSp>
        <p:grpSp>
          <p:nvGrpSpPr>
            <p:cNvPr id="31" name="Group 31"/>
            <p:cNvGrpSpPr/>
            <p:nvPr/>
          </p:nvGrpSpPr>
          <p:grpSpPr>
            <a:xfrm>
              <a:off x="0" y="0"/>
              <a:ext cx="1882047" cy="1825477"/>
              <a:chOff x="0" y="0"/>
              <a:chExt cx="2510167" cy="2434718"/>
            </a:xfrm>
          </p:grpSpPr>
          <p:sp>
            <p:nvSpPr>
              <p:cNvPr id="32" name="Freeform 32"/>
              <p:cNvSpPr/>
              <p:nvPr/>
            </p:nvSpPr>
            <p:spPr>
              <a:xfrm>
                <a:off x="0" y="0"/>
                <a:ext cx="2510167" cy="2434718"/>
              </a:xfrm>
              <a:custGeom>
                <a:avLst/>
                <a:gdLst/>
                <a:ahLst/>
                <a:cxnLst/>
                <a:rect l="l" t="t" r="r" b="b"/>
                <a:pathLst>
                  <a:path w="2510167" h="2434718">
                    <a:moveTo>
                      <a:pt x="2385707" y="2434718"/>
                    </a:moveTo>
                    <a:lnTo>
                      <a:pt x="124460" y="2434718"/>
                    </a:lnTo>
                    <a:cubicBezTo>
                      <a:pt x="55880" y="2434718"/>
                      <a:pt x="0" y="2378838"/>
                      <a:pt x="0" y="2310258"/>
                    </a:cubicBezTo>
                    <a:lnTo>
                      <a:pt x="0" y="124460"/>
                    </a:lnTo>
                    <a:cubicBezTo>
                      <a:pt x="0" y="55880"/>
                      <a:pt x="55880" y="0"/>
                      <a:pt x="124460" y="0"/>
                    </a:cubicBezTo>
                    <a:lnTo>
                      <a:pt x="2385707" y="0"/>
                    </a:lnTo>
                    <a:cubicBezTo>
                      <a:pt x="2454287" y="0"/>
                      <a:pt x="2510167" y="55880"/>
                      <a:pt x="2510167" y="124460"/>
                    </a:cubicBezTo>
                    <a:lnTo>
                      <a:pt x="2510167" y="2310258"/>
                    </a:lnTo>
                    <a:cubicBezTo>
                      <a:pt x="2510167" y="2378838"/>
                      <a:pt x="2454287" y="2434718"/>
                      <a:pt x="2385707" y="2434718"/>
                    </a:cubicBezTo>
                    <a:close/>
                  </a:path>
                </a:pathLst>
              </a:custGeom>
              <a:solidFill>
                <a:srgbClr val="43C466"/>
              </a:solidFill>
            </p:spPr>
            <p:txBody>
              <a:bodyPr/>
              <a:lstStyle/>
              <a:p>
                <a:endParaRPr lang="en-US"/>
              </a:p>
            </p:txBody>
          </p:sp>
        </p:grpSp>
        <p:sp>
          <p:nvSpPr>
            <p:cNvPr id="33" name="Freeform 33"/>
            <p:cNvSpPr/>
            <p:nvPr/>
          </p:nvSpPr>
          <p:spPr>
            <a:xfrm>
              <a:off x="465933" y="159714"/>
              <a:ext cx="950181" cy="1506050"/>
            </a:xfrm>
            <a:custGeom>
              <a:avLst/>
              <a:gdLst/>
              <a:ahLst/>
              <a:cxnLst/>
              <a:rect l="l" t="t" r="r" b="b"/>
              <a:pathLst>
                <a:path w="950181" h="1506050">
                  <a:moveTo>
                    <a:pt x="0" y="0"/>
                  </a:moveTo>
                  <a:lnTo>
                    <a:pt x="950181" y="0"/>
                  </a:lnTo>
                  <a:lnTo>
                    <a:pt x="950181" y="1506050"/>
                  </a:lnTo>
                  <a:lnTo>
                    <a:pt x="0" y="1506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34" name="Freeform 34"/>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rot="-426989">
            <a:off x="16103178" y="1552941"/>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8787479" y="774861"/>
            <a:ext cx="8897701" cy="692793"/>
          </a:xfrm>
          <a:prstGeom prst="rect">
            <a:avLst/>
          </a:prstGeom>
        </p:spPr>
        <p:txBody>
          <a:bodyPr lIns="0" tIns="0" rIns="0" bIns="0" rtlCol="0" anchor="t">
            <a:spAutoFit/>
          </a:bodyPr>
          <a:lstStyle/>
          <a:p>
            <a:pPr marL="0" lvl="0" indent="0" algn="l">
              <a:lnSpc>
                <a:spcPts val="4895"/>
              </a:lnSpc>
              <a:spcBef>
                <a:spcPct val="0"/>
              </a:spcBef>
            </a:pPr>
            <a:r>
              <a:rPr lang="en-US" sz="5500">
                <a:solidFill>
                  <a:srgbClr val="00B0F0"/>
                </a:solidFill>
                <a:latin typeface="Bobby Jones"/>
                <a:ea typeface="Bobby Jones"/>
                <a:cs typeface="Bobby Jones"/>
                <a:sym typeface="Bobby Jones"/>
              </a:rPr>
              <a:t>PRACTICAL STEPS FOR PARENTS</a:t>
            </a:r>
          </a:p>
        </p:txBody>
      </p:sp>
      <p:grpSp>
        <p:nvGrpSpPr>
          <p:cNvPr id="4" name="Group 4"/>
          <p:cNvGrpSpPr/>
          <p:nvPr/>
        </p:nvGrpSpPr>
        <p:grpSpPr>
          <a:xfrm>
            <a:off x="1337535" y="3262832"/>
            <a:ext cx="7161561" cy="644753"/>
            <a:chOff x="0" y="0"/>
            <a:chExt cx="9548747" cy="859671"/>
          </a:xfrm>
        </p:grpSpPr>
        <p:grpSp>
          <p:nvGrpSpPr>
            <p:cNvPr id="5" name="Group 5"/>
            <p:cNvGrpSpPr/>
            <p:nvPr/>
          </p:nvGrpSpPr>
          <p:grpSpPr>
            <a:xfrm>
              <a:off x="1175181" y="0"/>
              <a:ext cx="8373566" cy="859671"/>
              <a:chOff x="0" y="0"/>
              <a:chExt cx="8373566" cy="859671"/>
            </a:xfrm>
          </p:grpSpPr>
          <p:sp>
            <p:nvSpPr>
              <p:cNvPr id="6" name="Freeform 6"/>
              <p:cNvSpPr/>
              <p:nvPr/>
            </p:nvSpPr>
            <p:spPr>
              <a:xfrm>
                <a:off x="0" y="0"/>
                <a:ext cx="8373566" cy="859671"/>
              </a:xfrm>
              <a:custGeom>
                <a:avLst/>
                <a:gdLst/>
                <a:ahLst/>
                <a:cxnLst/>
                <a:rect l="l" t="t" r="r" b="b"/>
                <a:pathLst>
                  <a:path w="8373566" h="859671">
                    <a:moveTo>
                      <a:pt x="0" y="0"/>
                    </a:moveTo>
                    <a:lnTo>
                      <a:pt x="8373566" y="0"/>
                    </a:lnTo>
                    <a:lnTo>
                      <a:pt x="8373566" y="859671"/>
                    </a:lnTo>
                    <a:lnTo>
                      <a:pt x="0" y="859671"/>
                    </a:lnTo>
                    <a:close/>
                  </a:path>
                </a:pathLst>
              </a:custGeom>
              <a:solidFill>
                <a:srgbClr val="000000">
                  <a:alpha val="0"/>
                </a:srgbClr>
              </a:solidFill>
            </p:spPr>
            <p:txBody>
              <a:bodyPr/>
              <a:lstStyle/>
              <a:p>
                <a:endParaRPr lang="en-US"/>
              </a:p>
            </p:txBody>
          </p:sp>
          <p:sp>
            <p:nvSpPr>
              <p:cNvPr id="7" name="TextBox 7"/>
              <p:cNvSpPr txBox="1"/>
              <p:nvPr/>
            </p:nvSpPr>
            <p:spPr>
              <a:xfrm>
                <a:off x="0" y="0"/>
                <a:ext cx="8373566"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Parental Supervision</a:t>
                </a:r>
              </a:p>
            </p:txBody>
          </p:sp>
        </p:grpSp>
        <p:grpSp>
          <p:nvGrpSpPr>
            <p:cNvPr id="8" name="Group 8"/>
            <p:cNvGrpSpPr/>
            <p:nvPr/>
          </p:nvGrpSpPr>
          <p:grpSpPr>
            <a:xfrm>
              <a:off x="0" y="10839"/>
              <a:ext cx="810449" cy="810449"/>
              <a:chOff x="0" y="0"/>
              <a:chExt cx="1340040" cy="1340040"/>
            </a:xfrm>
          </p:grpSpPr>
          <p:sp>
            <p:nvSpPr>
              <p:cNvPr id="9" name="Freeform 9"/>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9F8BFF"/>
              </a:solidFill>
            </p:spPr>
            <p:txBody>
              <a:bodyPr/>
              <a:lstStyle/>
              <a:p>
                <a:endParaRPr lang="en-US"/>
              </a:p>
            </p:txBody>
          </p:sp>
        </p:grpSp>
      </p:grpSp>
      <p:grpSp>
        <p:nvGrpSpPr>
          <p:cNvPr id="10" name="Group 10"/>
          <p:cNvGrpSpPr/>
          <p:nvPr/>
        </p:nvGrpSpPr>
        <p:grpSpPr>
          <a:xfrm>
            <a:off x="1337535" y="4822097"/>
            <a:ext cx="5307781" cy="644753"/>
            <a:chOff x="0" y="0"/>
            <a:chExt cx="7077041" cy="859671"/>
          </a:xfrm>
        </p:grpSpPr>
        <p:grpSp>
          <p:nvGrpSpPr>
            <p:cNvPr id="11" name="Group 11"/>
            <p:cNvGrpSpPr/>
            <p:nvPr/>
          </p:nvGrpSpPr>
          <p:grpSpPr>
            <a:xfrm>
              <a:off x="1175181" y="0"/>
              <a:ext cx="5901860" cy="859671"/>
              <a:chOff x="0" y="0"/>
              <a:chExt cx="5901860" cy="859671"/>
            </a:xfrm>
          </p:grpSpPr>
          <p:sp>
            <p:nvSpPr>
              <p:cNvPr id="12" name="Freeform 12"/>
              <p:cNvSpPr/>
              <p:nvPr/>
            </p:nvSpPr>
            <p:spPr>
              <a:xfrm>
                <a:off x="0" y="0"/>
                <a:ext cx="5901860" cy="859671"/>
              </a:xfrm>
              <a:custGeom>
                <a:avLst/>
                <a:gdLst/>
                <a:ahLst/>
                <a:cxnLst/>
                <a:rect l="l" t="t" r="r" b="b"/>
                <a:pathLst>
                  <a:path w="5901860" h="859671">
                    <a:moveTo>
                      <a:pt x="0" y="0"/>
                    </a:moveTo>
                    <a:lnTo>
                      <a:pt x="5901860" y="0"/>
                    </a:lnTo>
                    <a:lnTo>
                      <a:pt x="5901860" y="859671"/>
                    </a:lnTo>
                    <a:lnTo>
                      <a:pt x="0" y="859671"/>
                    </a:lnTo>
                    <a:close/>
                  </a:path>
                </a:pathLst>
              </a:custGeom>
              <a:solidFill>
                <a:srgbClr val="000000">
                  <a:alpha val="0"/>
                </a:srgbClr>
              </a:solidFill>
            </p:spPr>
            <p:txBody>
              <a:bodyPr/>
              <a:lstStyle/>
              <a:p>
                <a:endParaRPr lang="en-US"/>
              </a:p>
            </p:txBody>
          </p:sp>
          <p:sp>
            <p:nvSpPr>
              <p:cNvPr id="13" name="TextBox 13"/>
              <p:cNvSpPr txBox="1"/>
              <p:nvPr/>
            </p:nvSpPr>
            <p:spPr>
              <a:xfrm>
                <a:off x="0" y="0"/>
                <a:ext cx="5901860"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Use Parental Controls</a:t>
                </a:r>
              </a:p>
            </p:txBody>
          </p:sp>
        </p:grpSp>
        <p:grpSp>
          <p:nvGrpSpPr>
            <p:cNvPr id="14" name="Group 14"/>
            <p:cNvGrpSpPr/>
            <p:nvPr/>
          </p:nvGrpSpPr>
          <p:grpSpPr>
            <a:xfrm>
              <a:off x="0" y="24611"/>
              <a:ext cx="810449" cy="810449"/>
              <a:chOff x="0" y="0"/>
              <a:chExt cx="1340040" cy="1340040"/>
            </a:xfrm>
          </p:grpSpPr>
          <p:sp>
            <p:nvSpPr>
              <p:cNvPr id="15" name="Freeform 15"/>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43C466"/>
              </a:solidFill>
            </p:spPr>
            <p:txBody>
              <a:bodyPr/>
              <a:lstStyle/>
              <a:p>
                <a:endParaRPr lang="en-US"/>
              </a:p>
            </p:txBody>
          </p:sp>
        </p:grpSp>
      </p:grpSp>
      <p:grpSp>
        <p:nvGrpSpPr>
          <p:cNvPr id="16" name="Group 16"/>
          <p:cNvGrpSpPr/>
          <p:nvPr/>
        </p:nvGrpSpPr>
        <p:grpSpPr>
          <a:xfrm>
            <a:off x="1337535" y="6381362"/>
            <a:ext cx="5918514" cy="644753"/>
            <a:chOff x="0" y="0"/>
            <a:chExt cx="7891352" cy="859671"/>
          </a:xfrm>
        </p:grpSpPr>
        <p:grpSp>
          <p:nvGrpSpPr>
            <p:cNvPr id="17" name="Group 17"/>
            <p:cNvGrpSpPr/>
            <p:nvPr/>
          </p:nvGrpSpPr>
          <p:grpSpPr>
            <a:xfrm>
              <a:off x="1175181" y="0"/>
              <a:ext cx="6716171" cy="859671"/>
              <a:chOff x="0" y="0"/>
              <a:chExt cx="6716171" cy="859671"/>
            </a:xfrm>
          </p:grpSpPr>
          <p:sp>
            <p:nvSpPr>
              <p:cNvPr id="18" name="Freeform 18"/>
              <p:cNvSpPr/>
              <p:nvPr/>
            </p:nvSpPr>
            <p:spPr>
              <a:xfrm>
                <a:off x="0" y="0"/>
                <a:ext cx="6716171" cy="859671"/>
              </a:xfrm>
              <a:custGeom>
                <a:avLst/>
                <a:gdLst/>
                <a:ahLst/>
                <a:cxnLst/>
                <a:rect l="l" t="t" r="r" b="b"/>
                <a:pathLst>
                  <a:path w="6716171" h="859671">
                    <a:moveTo>
                      <a:pt x="0" y="0"/>
                    </a:moveTo>
                    <a:lnTo>
                      <a:pt x="6716171" y="0"/>
                    </a:lnTo>
                    <a:lnTo>
                      <a:pt x="6716171" y="859671"/>
                    </a:lnTo>
                    <a:lnTo>
                      <a:pt x="0" y="859671"/>
                    </a:lnTo>
                    <a:close/>
                  </a:path>
                </a:pathLst>
              </a:custGeom>
              <a:solidFill>
                <a:srgbClr val="000000">
                  <a:alpha val="0"/>
                </a:srgbClr>
              </a:solidFill>
            </p:spPr>
            <p:txBody>
              <a:bodyPr/>
              <a:lstStyle/>
              <a:p>
                <a:endParaRPr lang="en-US"/>
              </a:p>
            </p:txBody>
          </p:sp>
          <p:sp>
            <p:nvSpPr>
              <p:cNvPr id="19" name="TextBox 19"/>
              <p:cNvSpPr txBox="1"/>
              <p:nvPr/>
            </p:nvSpPr>
            <p:spPr>
              <a:xfrm>
                <a:off x="0" y="0"/>
                <a:ext cx="6716171"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Activate Safe Search</a:t>
                </a:r>
              </a:p>
            </p:txBody>
          </p:sp>
        </p:grpSp>
        <p:grpSp>
          <p:nvGrpSpPr>
            <p:cNvPr id="20" name="Group 20"/>
            <p:cNvGrpSpPr/>
            <p:nvPr/>
          </p:nvGrpSpPr>
          <p:grpSpPr>
            <a:xfrm>
              <a:off x="0" y="24611"/>
              <a:ext cx="810449" cy="810449"/>
              <a:chOff x="0" y="0"/>
              <a:chExt cx="1340040" cy="1340040"/>
            </a:xfrm>
          </p:grpSpPr>
          <p:sp>
            <p:nvSpPr>
              <p:cNvPr id="21" name="Freeform 21"/>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A2AD"/>
              </a:solidFill>
            </p:spPr>
            <p:txBody>
              <a:bodyPr/>
              <a:lstStyle/>
              <a:p>
                <a:endParaRPr lang="en-US"/>
              </a:p>
            </p:txBody>
          </p:sp>
        </p:grpSp>
      </p:grpSp>
      <p:grpSp>
        <p:nvGrpSpPr>
          <p:cNvPr id="22" name="Group 22"/>
          <p:cNvGrpSpPr/>
          <p:nvPr/>
        </p:nvGrpSpPr>
        <p:grpSpPr>
          <a:xfrm>
            <a:off x="1337535" y="7940628"/>
            <a:ext cx="8972180" cy="644753"/>
            <a:chOff x="0" y="0"/>
            <a:chExt cx="11962906" cy="859671"/>
          </a:xfrm>
        </p:grpSpPr>
        <p:grpSp>
          <p:nvGrpSpPr>
            <p:cNvPr id="23" name="Group 23"/>
            <p:cNvGrpSpPr/>
            <p:nvPr/>
          </p:nvGrpSpPr>
          <p:grpSpPr>
            <a:xfrm>
              <a:off x="1175181" y="0"/>
              <a:ext cx="10787725" cy="859671"/>
              <a:chOff x="0" y="0"/>
              <a:chExt cx="10787725" cy="859671"/>
            </a:xfrm>
          </p:grpSpPr>
          <p:sp>
            <p:nvSpPr>
              <p:cNvPr id="24" name="Freeform 24"/>
              <p:cNvSpPr/>
              <p:nvPr/>
            </p:nvSpPr>
            <p:spPr>
              <a:xfrm>
                <a:off x="0" y="0"/>
                <a:ext cx="10787725" cy="859671"/>
              </a:xfrm>
              <a:custGeom>
                <a:avLst/>
                <a:gdLst/>
                <a:ahLst/>
                <a:cxnLst/>
                <a:rect l="l" t="t" r="r" b="b"/>
                <a:pathLst>
                  <a:path w="10787725" h="859671">
                    <a:moveTo>
                      <a:pt x="0" y="0"/>
                    </a:moveTo>
                    <a:lnTo>
                      <a:pt x="10787725" y="0"/>
                    </a:lnTo>
                    <a:lnTo>
                      <a:pt x="10787725" y="859671"/>
                    </a:lnTo>
                    <a:lnTo>
                      <a:pt x="0" y="859671"/>
                    </a:lnTo>
                    <a:close/>
                  </a:path>
                </a:pathLst>
              </a:custGeom>
              <a:solidFill>
                <a:srgbClr val="000000">
                  <a:alpha val="0"/>
                </a:srgbClr>
              </a:solidFill>
            </p:spPr>
            <p:txBody>
              <a:bodyPr/>
              <a:lstStyle/>
              <a:p>
                <a:endParaRPr lang="en-US"/>
              </a:p>
            </p:txBody>
          </p:sp>
          <p:sp>
            <p:nvSpPr>
              <p:cNvPr id="25" name="TextBox 25"/>
              <p:cNvSpPr txBox="1"/>
              <p:nvPr/>
            </p:nvSpPr>
            <p:spPr>
              <a:xfrm>
                <a:off x="0" y="0"/>
                <a:ext cx="10787725" cy="859671"/>
              </a:xfrm>
              <a:prstGeom prst="rect">
                <a:avLst/>
              </a:prstGeom>
            </p:spPr>
            <p:txBody>
              <a:bodyPr lIns="0" tIns="0" rIns="0" bIns="0" rtlCol="0" anchor="t"/>
              <a:lstStyle/>
              <a:p>
                <a:pPr algn="l">
                  <a:lnSpc>
                    <a:spcPts val="4079"/>
                  </a:lnSpc>
                </a:pPr>
                <a:r>
                  <a:rPr lang="en-US" sz="3399">
                    <a:solidFill>
                      <a:srgbClr val="000000"/>
                    </a:solidFill>
                    <a:latin typeface="DM Sans"/>
                    <a:ea typeface="DM Sans"/>
                    <a:cs typeface="DM Sans"/>
                    <a:sym typeface="DM Sans"/>
                  </a:rPr>
                  <a:t>Agree what to do when things go wrong</a:t>
                </a:r>
              </a:p>
            </p:txBody>
          </p:sp>
        </p:grpSp>
        <p:grpSp>
          <p:nvGrpSpPr>
            <p:cNvPr id="26" name="Group 26"/>
            <p:cNvGrpSpPr/>
            <p:nvPr/>
          </p:nvGrpSpPr>
          <p:grpSpPr>
            <a:xfrm>
              <a:off x="0" y="24611"/>
              <a:ext cx="810449" cy="810449"/>
              <a:chOff x="0" y="0"/>
              <a:chExt cx="1340040" cy="1340040"/>
            </a:xfrm>
          </p:grpSpPr>
          <p:sp>
            <p:nvSpPr>
              <p:cNvPr id="27" name="Freeform 27"/>
              <p:cNvSpPr/>
              <p:nvPr/>
            </p:nvSpPr>
            <p:spPr>
              <a:xfrm>
                <a:off x="0" y="0"/>
                <a:ext cx="1340104" cy="1340104"/>
              </a:xfrm>
              <a:custGeom>
                <a:avLst/>
                <a:gdLst/>
                <a:ahLst/>
                <a:cxnLst/>
                <a:rect l="l" t="t" r="r" b="b"/>
                <a:pathLst>
                  <a:path w="1340104" h="1340104">
                    <a:moveTo>
                      <a:pt x="0" y="670052"/>
                    </a:moveTo>
                    <a:cubicBezTo>
                      <a:pt x="0" y="299974"/>
                      <a:pt x="299974" y="0"/>
                      <a:pt x="670052" y="0"/>
                    </a:cubicBezTo>
                    <a:cubicBezTo>
                      <a:pt x="1040130" y="0"/>
                      <a:pt x="1340104" y="299974"/>
                      <a:pt x="1340104" y="670052"/>
                    </a:cubicBezTo>
                    <a:cubicBezTo>
                      <a:pt x="1340104" y="1040130"/>
                      <a:pt x="1040130" y="1340104"/>
                      <a:pt x="670052" y="1340104"/>
                    </a:cubicBezTo>
                    <a:cubicBezTo>
                      <a:pt x="299974" y="1340104"/>
                      <a:pt x="0" y="1040003"/>
                      <a:pt x="0" y="670052"/>
                    </a:cubicBezTo>
                    <a:close/>
                  </a:path>
                </a:pathLst>
              </a:custGeom>
              <a:solidFill>
                <a:srgbClr val="FF66C4"/>
              </a:solidFill>
            </p:spPr>
            <p:txBody>
              <a:bodyPr/>
              <a:lstStyle/>
              <a:p>
                <a:endParaRPr lang="en-US"/>
              </a:p>
            </p:txBody>
          </p:sp>
        </p:grpSp>
      </p:grpSp>
      <p:grpSp>
        <p:nvGrpSpPr>
          <p:cNvPr id="28" name="Group 28"/>
          <p:cNvGrpSpPr/>
          <p:nvPr/>
        </p:nvGrpSpPr>
        <p:grpSpPr>
          <a:xfrm>
            <a:off x="10971733" y="2324354"/>
            <a:ext cx="6713447" cy="6933946"/>
            <a:chOff x="0" y="0"/>
            <a:chExt cx="6148070" cy="6350000"/>
          </a:xfrm>
        </p:grpSpPr>
        <p:sp>
          <p:nvSpPr>
            <p:cNvPr id="29" name="Freeform 29"/>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5"/>
              <a:stretch>
                <a:fillRect l="-4383" r="-85094"/>
              </a:stretch>
            </a:blipFill>
          </p:spPr>
          <p:txBody>
            <a:bodyPr/>
            <a:lstStyle/>
            <a:p>
              <a:endParaRPr lang="en-US"/>
            </a:p>
          </p:txBody>
        </p:sp>
      </p:grpSp>
      <p:sp>
        <p:nvSpPr>
          <p:cNvPr id="30" name="Freeform 30"/>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7113568" y="9499702"/>
            <a:ext cx="1097400" cy="787200"/>
            <a:chOff x="0" y="0"/>
            <a:chExt cx="1463200" cy="1049600"/>
          </a:xfrm>
        </p:grpSpPr>
        <p:sp>
          <p:nvSpPr>
            <p:cNvPr id="3" name="Freeform 3"/>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4" name="TextBox 4"/>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6</a:t>
              </a:r>
            </a:p>
          </p:txBody>
        </p:sp>
      </p:grpSp>
      <p:grpSp>
        <p:nvGrpSpPr>
          <p:cNvPr id="5" name="Group 5"/>
          <p:cNvGrpSpPr/>
          <p:nvPr/>
        </p:nvGrpSpPr>
        <p:grpSpPr>
          <a:xfrm>
            <a:off x="7694412" y="2655550"/>
            <a:ext cx="11200053" cy="1476465"/>
            <a:chOff x="0" y="0"/>
            <a:chExt cx="8081811" cy="1065398"/>
          </a:xfrm>
        </p:grpSpPr>
        <p:sp>
          <p:nvSpPr>
            <p:cNvPr id="6" name="Freeform 6"/>
            <p:cNvSpPr/>
            <p:nvPr/>
          </p:nvSpPr>
          <p:spPr>
            <a:xfrm>
              <a:off x="0" y="0"/>
              <a:ext cx="8081811" cy="1065398"/>
            </a:xfrm>
            <a:custGeom>
              <a:avLst/>
              <a:gdLst/>
              <a:ahLst/>
              <a:cxnLst/>
              <a:rect l="l" t="t" r="r" b="b"/>
              <a:pathLst>
                <a:path w="8081811" h="1065398">
                  <a:moveTo>
                    <a:pt x="0" y="0"/>
                  </a:moveTo>
                  <a:lnTo>
                    <a:pt x="8081811" y="0"/>
                  </a:lnTo>
                  <a:lnTo>
                    <a:pt x="8081811" y="1065398"/>
                  </a:lnTo>
                  <a:lnTo>
                    <a:pt x="0" y="1065398"/>
                  </a:lnTo>
                  <a:close/>
                </a:path>
              </a:pathLst>
            </a:custGeom>
            <a:solidFill>
              <a:srgbClr val="000000">
                <a:alpha val="0"/>
              </a:srgbClr>
            </a:solidFill>
          </p:spPr>
          <p:txBody>
            <a:bodyPr/>
            <a:lstStyle/>
            <a:p>
              <a:endParaRPr lang="en-US"/>
            </a:p>
          </p:txBody>
        </p:sp>
        <p:sp>
          <p:nvSpPr>
            <p:cNvPr id="7" name="TextBox 7"/>
            <p:cNvSpPr txBox="1"/>
            <p:nvPr/>
          </p:nvSpPr>
          <p:spPr>
            <a:xfrm>
              <a:off x="0" y="0"/>
              <a:ext cx="8081811" cy="1065398"/>
            </a:xfrm>
            <a:prstGeom prst="rect">
              <a:avLst/>
            </a:prstGeom>
          </p:spPr>
          <p:txBody>
            <a:bodyPr lIns="0" tIns="0" rIns="0" bIns="0" rtlCol="0" anchor="t"/>
            <a:lstStyle/>
            <a:p>
              <a:pPr algn="l">
                <a:lnSpc>
                  <a:spcPts val="7199"/>
                </a:lnSpc>
              </a:pPr>
              <a:r>
                <a:rPr lang="en-US" sz="5999" b="1">
                  <a:solidFill>
                    <a:srgbClr val="000000"/>
                  </a:solidFill>
                  <a:latin typeface="DM Sans Bold"/>
                  <a:ea typeface="DM Sans Bold"/>
                  <a:cs typeface="DM Sans Bold"/>
                  <a:sym typeface="DM Sans Bold"/>
                </a:rPr>
                <a:t>How much is too much?</a:t>
              </a:r>
            </a:p>
          </p:txBody>
        </p:sp>
      </p:grpSp>
      <p:grpSp>
        <p:nvGrpSpPr>
          <p:cNvPr id="8" name="Group 8"/>
          <p:cNvGrpSpPr/>
          <p:nvPr/>
        </p:nvGrpSpPr>
        <p:grpSpPr>
          <a:xfrm>
            <a:off x="8888389" y="4660772"/>
            <a:ext cx="6689768" cy="3530667"/>
            <a:chOff x="0" y="0"/>
            <a:chExt cx="8919691" cy="4707557"/>
          </a:xfrm>
        </p:grpSpPr>
        <p:grpSp>
          <p:nvGrpSpPr>
            <p:cNvPr id="9" name="Group 9"/>
            <p:cNvGrpSpPr/>
            <p:nvPr/>
          </p:nvGrpSpPr>
          <p:grpSpPr>
            <a:xfrm>
              <a:off x="2357669" y="171102"/>
              <a:ext cx="6562022" cy="1538878"/>
              <a:chOff x="0" y="0"/>
              <a:chExt cx="2950992" cy="692045"/>
            </a:xfrm>
          </p:grpSpPr>
          <p:sp>
            <p:nvSpPr>
              <p:cNvPr id="10" name="Freeform 10"/>
              <p:cNvSpPr/>
              <p:nvPr/>
            </p:nvSpPr>
            <p:spPr>
              <a:xfrm>
                <a:off x="0" y="0"/>
                <a:ext cx="2950992" cy="692045"/>
              </a:xfrm>
              <a:custGeom>
                <a:avLst/>
                <a:gdLst/>
                <a:ahLst/>
                <a:cxnLst/>
                <a:rect l="l" t="t" r="r" b="b"/>
                <a:pathLst>
                  <a:path w="2950992" h="692045">
                    <a:moveTo>
                      <a:pt x="0" y="0"/>
                    </a:moveTo>
                    <a:lnTo>
                      <a:pt x="2950992" y="0"/>
                    </a:lnTo>
                    <a:lnTo>
                      <a:pt x="2950992" y="692045"/>
                    </a:lnTo>
                    <a:lnTo>
                      <a:pt x="0" y="692045"/>
                    </a:lnTo>
                    <a:close/>
                  </a:path>
                </a:pathLst>
              </a:custGeom>
              <a:solidFill>
                <a:srgbClr val="000000">
                  <a:alpha val="0"/>
                </a:srgbClr>
              </a:solidFill>
            </p:spPr>
            <p:txBody>
              <a:bodyPr/>
              <a:lstStyle/>
              <a:p>
                <a:endParaRPr lang="en-US"/>
              </a:p>
            </p:txBody>
          </p:sp>
          <p:sp>
            <p:nvSpPr>
              <p:cNvPr id="11" name="TextBox 11"/>
              <p:cNvSpPr txBox="1"/>
              <p:nvPr/>
            </p:nvSpPr>
            <p:spPr>
              <a:xfrm>
                <a:off x="0" y="-9525"/>
                <a:ext cx="2950992" cy="701570"/>
              </a:xfrm>
              <a:prstGeom prst="rect">
                <a:avLst/>
              </a:prstGeom>
            </p:spPr>
            <p:txBody>
              <a:bodyPr lIns="0" tIns="0" rIns="0" bIns="0" rtlCol="0" anchor="t"/>
              <a:lstStyle/>
              <a:p>
                <a:pPr algn="l">
                  <a:lnSpc>
                    <a:spcPts val="7199"/>
                  </a:lnSpc>
                </a:pPr>
                <a:r>
                  <a:rPr lang="en-US" sz="5999">
                    <a:solidFill>
                      <a:srgbClr val="333333"/>
                    </a:solidFill>
                    <a:latin typeface="Roboto"/>
                    <a:ea typeface="Roboto"/>
                    <a:cs typeface="Roboto"/>
                    <a:sym typeface="Roboto"/>
                  </a:rPr>
                  <a:t>Agree limits</a:t>
                </a:r>
              </a:p>
            </p:txBody>
          </p:sp>
        </p:grpSp>
        <p:sp>
          <p:nvSpPr>
            <p:cNvPr id="12" name="Freeform 12"/>
            <p:cNvSpPr/>
            <p:nvPr/>
          </p:nvSpPr>
          <p:spPr>
            <a:xfrm>
              <a:off x="0" y="0"/>
              <a:ext cx="1881082" cy="1881082"/>
            </a:xfrm>
            <a:custGeom>
              <a:avLst/>
              <a:gdLst/>
              <a:ahLst/>
              <a:cxnLst/>
              <a:rect l="l" t="t" r="r" b="b"/>
              <a:pathLst>
                <a:path w="1881082" h="1881082">
                  <a:moveTo>
                    <a:pt x="0" y="0"/>
                  </a:moveTo>
                  <a:lnTo>
                    <a:pt x="1881082" y="0"/>
                  </a:lnTo>
                  <a:lnTo>
                    <a:pt x="1881082" y="1881082"/>
                  </a:lnTo>
                  <a:lnTo>
                    <a:pt x="0" y="1881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45968" y="0"/>
              <a:ext cx="1598667" cy="1663113"/>
            </a:xfrm>
            <a:custGeom>
              <a:avLst/>
              <a:gdLst/>
              <a:ahLst/>
              <a:cxnLst/>
              <a:rect l="l" t="t" r="r" b="b"/>
              <a:pathLst>
                <a:path w="1598667" h="1663113">
                  <a:moveTo>
                    <a:pt x="0" y="0"/>
                  </a:moveTo>
                  <a:lnTo>
                    <a:pt x="1598668" y="0"/>
                  </a:lnTo>
                  <a:lnTo>
                    <a:pt x="1598668" y="1663113"/>
                  </a:lnTo>
                  <a:lnTo>
                    <a:pt x="0" y="16631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4" name="Group 14"/>
            <p:cNvGrpSpPr/>
            <p:nvPr/>
          </p:nvGrpSpPr>
          <p:grpSpPr>
            <a:xfrm>
              <a:off x="2357669" y="2997577"/>
              <a:ext cx="6562022" cy="1538878"/>
              <a:chOff x="0" y="0"/>
              <a:chExt cx="2950992" cy="692045"/>
            </a:xfrm>
          </p:grpSpPr>
          <p:sp>
            <p:nvSpPr>
              <p:cNvPr id="15" name="Freeform 15"/>
              <p:cNvSpPr/>
              <p:nvPr/>
            </p:nvSpPr>
            <p:spPr>
              <a:xfrm>
                <a:off x="0" y="0"/>
                <a:ext cx="2950992" cy="692045"/>
              </a:xfrm>
              <a:custGeom>
                <a:avLst/>
                <a:gdLst/>
                <a:ahLst/>
                <a:cxnLst/>
                <a:rect l="l" t="t" r="r" b="b"/>
                <a:pathLst>
                  <a:path w="2950992" h="692045">
                    <a:moveTo>
                      <a:pt x="0" y="0"/>
                    </a:moveTo>
                    <a:lnTo>
                      <a:pt x="2950992" y="0"/>
                    </a:lnTo>
                    <a:lnTo>
                      <a:pt x="2950992" y="692045"/>
                    </a:lnTo>
                    <a:lnTo>
                      <a:pt x="0" y="692045"/>
                    </a:lnTo>
                    <a:close/>
                  </a:path>
                </a:pathLst>
              </a:custGeom>
              <a:solidFill>
                <a:srgbClr val="000000">
                  <a:alpha val="0"/>
                </a:srgbClr>
              </a:solidFill>
            </p:spPr>
            <p:txBody>
              <a:bodyPr/>
              <a:lstStyle/>
              <a:p>
                <a:endParaRPr lang="en-US"/>
              </a:p>
            </p:txBody>
          </p:sp>
          <p:sp>
            <p:nvSpPr>
              <p:cNvPr id="16" name="TextBox 16"/>
              <p:cNvSpPr txBox="1"/>
              <p:nvPr/>
            </p:nvSpPr>
            <p:spPr>
              <a:xfrm>
                <a:off x="0" y="-9525"/>
                <a:ext cx="2950992" cy="701570"/>
              </a:xfrm>
              <a:prstGeom prst="rect">
                <a:avLst/>
              </a:prstGeom>
            </p:spPr>
            <p:txBody>
              <a:bodyPr lIns="0" tIns="0" rIns="0" bIns="0" rtlCol="0" anchor="t"/>
              <a:lstStyle/>
              <a:p>
                <a:pPr algn="l">
                  <a:lnSpc>
                    <a:spcPts val="7199"/>
                  </a:lnSpc>
                </a:pPr>
                <a:r>
                  <a:rPr lang="en-US" sz="5999">
                    <a:solidFill>
                      <a:srgbClr val="333333"/>
                    </a:solidFill>
                    <a:latin typeface="Roboto"/>
                    <a:ea typeface="Roboto"/>
                    <a:cs typeface="Roboto"/>
                    <a:sym typeface="Roboto"/>
                  </a:rPr>
                  <a:t>Walk the walk</a:t>
                </a:r>
              </a:p>
            </p:txBody>
          </p:sp>
        </p:grpSp>
        <p:sp>
          <p:nvSpPr>
            <p:cNvPr id="17" name="Freeform 17"/>
            <p:cNvSpPr/>
            <p:nvPr/>
          </p:nvSpPr>
          <p:spPr>
            <a:xfrm>
              <a:off x="0" y="2826475"/>
              <a:ext cx="1881082" cy="1881082"/>
            </a:xfrm>
            <a:custGeom>
              <a:avLst/>
              <a:gdLst/>
              <a:ahLst/>
              <a:cxnLst/>
              <a:rect l="l" t="t" r="r" b="b"/>
              <a:pathLst>
                <a:path w="1881082" h="1881082">
                  <a:moveTo>
                    <a:pt x="0" y="0"/>
                  </a:moveTo>
                  <a:lnTo>
                    <a:pt x="1881082" y="0"/>
                  </a:lnTo>
                  <a:lnTo>
                    <a:pt x="1881082" y="1881082"/>
                  </a:lnTo>
                  <a:lnTo>
                    <a:pt x="0" y="1881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245968" y="2826475"/>
              <a:ext cx="1598667" cy="1663113"/>
            </a:xfrm>
            <a:custGeom>
              <a:avLst/>
              <a:gdLst/>
              <a:ahLst/>
              <a:cxnLst/>
              <a:rect l="l" t="t" r="r" b="b"/>
              <a:pathLst>
                <a:path w="1598667" h="1663113">
                  <a:moveTo>
                    <a:pt x="0" y="0"/>
                  </a:moveTo>
                  <a:lnTo>
                    <a:pt x="1598668" y="0"/>
                  </a:lnTo>
                  <a:lnTo>
                    <a:pt x="1598668" y="1663113"/>
                  </a:lnTo>
                  <a:lnTo>
                    <a:pt x="0" y="16631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9" name="TextBox 19"/>
          <p:cNvSpPr txBox="1"/>
          <p:nvPr/>
        </p:nvSpPr>
        <p:spPr>
          <a:xfrm>
            <a:off x="13494046" y="849062"/>
            <a:ext cx="4168222" cy="794900"/>
          </a:xfrm>
          <a:prstGeom prst="rect">
            <a:avLst/>
          </a:prstGeom>
        </p:spPr>
        <p:txBody>
          <a:bodyPr lIns="0" tIns="0" rIns="0" bIns="0" rtlCol="0" anchor="t">
            <a:spAutoFit/>
          </a:bodyPr>
          <a:lstStyle/>
          <a:p>
            <a:pPr marL="0" lvl="0" indent="0" algn="r">
              <a:lnSpc>
                <a:spcPts val="5696"/>
              </a:lnSpc>
              <a:spcBef>
                <a:spcPct val="0"/>
              </a:spcBef>
            </a:pPr>
            <a:r>
              <a:rPr lang="en-US" sz="6400">
                <a:solidFill>
                  <a:srgbClr val="FF66C4"/>
                </a:solidFill>
                <a:latin typeface="Bobby Jones"/>
                <a:ea typeface="Bobby Jones"/>
                <a:cs typeface="Bobby Jones"/>
                <a:sym typeface="Bobby Jones"/>
              </a:rPr>
              <a:t>SCREEN</a:t>
            </a:r>
            <a:r>
              <a:rPr lang="en-US" sz="6400">
                <a:solidFill>
                  <a:srgbClr val="F89A00"/>
                </a:solidFill>
                <a:latin typeface="Bobby Jones"/>
                <a:ea typeface="Bobby Jones"/>
                <a:cs typeface="Bobby Jones"/>
                <a:sym typeface="Bobby Jones"/>
              </a:rPr>
              <a:t> </a:t>
            </a:r>
            <a:r>
              <a:rPr lang="en-US" sz="6400">
                <a:solidFill>
                  <a:srgbClr val="00B0F0"/>
                </a:solidFill>
                <a:latin typeface="Bobby Jones"/>
                <a:ea typeface="Bobby Jones"/>
                <a:cs typeface="Bobby Jones"/>
                <a:sym typeface="Bobby Jones"/>
              </a:rPr>
              <a:t>TIME</a:t>
            </a:r>
          </a:p>
        </p:txBody>
      </p:sp>
      <p:sp>
        <p:nvSpPr>
          <p:cNvPr id="20" name="Freeform 20"/>
          <p:cNvSpPr/>
          <p:nvPr/>
        </p:nvSpPr>
        <p:spPr>
          <a:xfrm rot="-426989">
            <a:off x="16121503" y="1729249"/>
            <a:ext cx="1396269" cy="312257"/>
          </a:xfrm>
          <a:custGeom>
            <a:avLst/>
            <a:gdLst/>
            <a:ahLst/>
            <a:cxnLst/>
            <a:rect l="l" t="t" r="r" b="b"/>
            <a:pathLst>
              <a:path w="1396269" h="312257">
                <a:moveTo>
                  <a:pt x="0" y="0"/>
                </a:moveTo>
                <a:lnTo>
                  <a:pt x="1396270" y="0"/>
                </a:lnTo>
                <a:lnTo>
                  <a:pt x="1396270" y="312257"/>
                </a:lnTo>
                <a:lnTo>
                  <a:pt x="0" y="312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p:nvPr/>
        </p:nvGrpSpPr>
        <p:grpSpPr>
          <a:xfrm>
            <a:off x="487041" y="2359388"/>
            <a:ext cx="7056092" cy="6898912"/>
            <a:chOff x="0" y="0"/>
            <a:chExt cx="6328410" cy="6187440"/>
          </a:xfrm>
        </p:grpSpPr>
        <p:sp>
          <p:nvSpPr>
            <p:cNvPr id="22" name="Freeform 22"/>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9"/>
              <a:stretch>
                <a:fillRect l="-21423" r="-21423"/>
              </a:stretch>
            </a:blipFill>
          </p:spPr>
          <p:txBody>
            <a:bodyPr/>
            <a:lstStyle/>
            <a:p>
              <a:endParaRPr lang="en-US"/>
            </a:p>
          </p:txBody>
        </p:sp>
      </p:grpSp>
      <p:sp>
        <p:nvSpPr>
          <p:cNvPr id="23" name="Freeform 23"/>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3747207" y="9240462"/>
            <a:ext cx="10496188" cy="1046440"/>
            <a:chOff x="0" y="0"/>
            <a:chExt cx="13994918" cy="1395253"/>
          </a:xfrm>
        </p:grpSpPr>
        <p:sp>
          <p:nvSpPr>
            <p:cNvPr id="3" name="Freeform 3"/>
            <p:cNvSpPr/>
            <p:nvPr/>
          </p:nvSpPr>
          <p:spPr>
            <a:xfrm>
              <a:off x="0" y="0"/>
              <a:ext cx="13994918" cy="1395253"/>
            </a:xfrm>
            <a:custGeom>
              <a:avLst/>
              <a:gdLst/>
              <a:ahLst/>
              <a:cxnLst/>
              <a:rect l="l" t="t" r="r" b="b"/>
              <a:pathLst>
                <a:path w="13994918" h="1395253">
                  <a:moveTo>
                    <a:pt x="0" y="0"/>
                  </a:moveTo>
                  <a:lnTo>
                    <a:pt x="13994918" y="0"/>
                  </a:lnTo>
                  <a:lnTo>
                    <a:pt x="13994918" y="1395253"/>
                  </a:lnTo>
                  <a:lnTo>
                    <a:pt x="0" y="1395253"/>
                  </a:lnTo>
                  <a:close/>
                </a:path>
              </a:pathLst>
            </a:custGeom>
            <a:solidFill>
              <a:srgbClr val="000000">
                <a:alpha val="0"/>
              </a:srgbClr>
            </a:solidFill>
          </p:spPr>
          <p:txBody>
            <a:bodyPr/>
            <a:lstStyle/>
            <a:p>
              <a:endParaRPr lang="en-US"/>
            </a:p>
          </p:txBody>
        </p:sp>
        <p:sp>
          <p:nvSpPr>
            <p:cNvPr id="4" name="TextBox 4"/>
            <p:cNvSpPr txBox="1"/>
            <p:nvPr/>
          </p:nvSpPr>
          <p:spPr>
            <a:xfrm>
              <a:off x="0" y="0"/>
              <a:ext cx="13994918" cy="1395253"/>
            </a:xfrm>
            <a:prstGeom prst="rect">
              <a:avLst/>
            </a:prstGeom>
          </p:spPr>
          <p:txBody>
            <a:bodyPr lIns="0" tIns="0" rIns="0" bIns="0" rtlCol="0" anchor="t"/>
            <a:lstStyle/>
            <a:p>
              <a:pPr algn="l">
                <a:lnSpc>
                  <a:spcPts val="3359"/>
                </a:lnSpc>
              </a:pPr>
              <a:r>
                <a:rPr lang="en-US" sz="2799" b="1">
                  <a:solidFill>
                    <a:srgbClr val="000000"/>
                  </a:solidFill>
                  <a:latin typeface="DM Sans Bold"/>
                  <a:ea typeface="DM Sans Bold"/>
                  <a:cs typeface="DM Sans Bold"/>
                  <a:sym typeface="DM Sans Bold"/>
                </a:rPr>
                <a:t>Click the Link to play video: </a:t>
              </a:r>
              <a:r>
                <a:rPr lang="en-US" sz="2799" b="1" u="sng">
                  <a:solidFill>
                    <a:srgbClr val="000000"/>
                  </a:solidFill>
                  <a:latin typeface="DM Sans Bold"/>
                  <a:ea typeface="DM Sans Bold"/>
                  <a:cs typeface="DM Sans Bold"/>
                  <a:sym typeface="DM Sans Bold"/>
                  <a:hlinkClick r:id="rId3" tooltip="https://vimeo.com/353994676"/>
                </a:rPr>
                <a:t>https://vimeo.com/353994676</a:t>
              </a:r>
            </a:p>
            <a:p>
              <a:pPr algn="l">
                <a:lnSpc>
                  <a:spcPts val="3359"/>
                </a:lnSpc>
              </a:pPr>
              <a:endParaRPr lang="en-US" sz="2799" b="1" u="sng">
                <a:solidFill>
                  <a:srgbClr val="000000"/>
                </a:solidFill>
                <a:latin typeface="DM Sans Bold"/>
                <a:ea typeface="DM Sans Bold"/>
                <a:cs typeface="DM Sans Bold"/>
                <a:sym typeface="DM Sans Bold"/>
                <a:hlinkClick r:id="rId3" tooltip="https://vimeo.com/353994676"/>
              </a:endParaRPr>
            </a:p>
          </p:txBody>
        </p:sp>
      </p:grpSp>
      <p:grpSp>
        <p:nvGrpSpPr>
          <p:cNvPr id="5" name="Group 5"/>
          <p:cNvGrpSpPr/>
          <p:nvPr/>
        </p:nvGrpSpPr>
        <p:grpSpPr>
          <a:xfrm>
            <a:off x="17113568" y="9499702"/>
            <a:ext cx="1097400" cy="787200"/>
            <a:chOff x="0" y="0"/>
            <a:chExt cx="1463200" cy="1049600"/>
          </a:xfrm>
        </p:grpSpPr>
        <p:sp>
          <p:nvSpPr>
            <p:cNvPr id="6" name="Freeform 6"/>
            <p:cNvSpPr/>
            <p:nvPr/>
          </p:nvSpPr>
          <p:spPr>
            <a:xfrm>
              <a:off x="0" y="0"/>
              <a:ext cx="1463200" cy="1049600"/>
            </a:xfrm>
            <a:custGeom>
              <a:avLst/>
              <a:gdLst/>
              <a:ahLst/>
              <a:cxnLst/>
              <a:rect l="l" t="t" r="r" b="b"/>
              <a:pathLst>
                <a:path w="1463200" h="1049600">
                  <a:moveTo>
                    <a:pt x="0" y="0"/>
                  </a:moveTo>
                  <a:lnTo>
                    <a:pt x="1463200" y="0"/>
                  </a:lnTo>
                  <a:lnTo>
                    <a:pt x="1463200" y="1049600"/>
                  </a:lnTo>
                  <a:lnTo>
                    <a:pt x="0" y="1049600"/>
                  </a:lnTo>
                  <a:close/>
                </a:path>
              </a:pathLst>
            </a:custGeom>
            <a:solidFill>
              <a:srgbClr val="000000">
                <a:alpha val="0"/>
              </a:srgbClr>
            </a:solidFill>
          </p:spPr>
          <p:txBody>
            <a:bodyPr/>
            <a:lstStyle/>
            <a:p>
              <a:endParaRPr lang="en-US"/>
            </a:p>
          </p:txBody>
        </p:sp>
        <p:sp>
          <p:nvSpPr>
            <p:cNvPr id="7" name="TextBox 7"/>
            <p:cNvSpPr txBox="1"/>
            <p:nvPr/>
          </p:nvSpPr>
          <p:spPr>
            <a:xfrm>
              <a:off x="0" y="0"/>
              <a:ext cx="1463200" cy="1049600"/>
            </a:xfrm>
            <a:prstGeom prst="rect">
              <a:avLst/>
            </a:prstGeom>
          </p:spPr>
          <p:txBody>
            <a:bodyPr lIns="0" tIns="0" rIns="0" bIns="0" rtlCol="0" anchor="ctr"/>
            <a:lstStyle/>
            <a:p>
              <a:pPr algn="r">
                <a:lnSpc>
                  <a:spcPts val="3120"/>
                </a:lnSpc>
              </a:pPr>
              <a:r>
                <a:rPr lang="en-US" sz="2600" b="1">
                  <a:solidFill>
                    <a:srgbClr val="FFFFFF"/>
                  </a:solidFill>
                  <a:latin typeface="Montserrat Bold"/>
                  <a:ea typeface="Montserrat Bold"/>
                  <a:cs typeface="Montserrat Bold"/>
                  <a:sym typeface="Montserrat Bold"/>
                </a:rPr>
                <a:t>8</a:t>
              </a:r>
            </a:p>
          </p:txBody>
        </p:sp>
      </p:grpSp>
      <p:sp>
        <p:nvSpPr>
          <p:cNvPr id="8" name="Freeform 8"/>
          <p:cNvSpPr/>
          <p:nvPr/>
        </p:nvSpPr>
        <p:spPr>
          <a:xfrm>
            <a:off x="3747207" y="2810044"/>
            <a:ext cx="10610701" cy="5968519"/>
          </a:xfrm>
          <a:custGeom>
            <a:avLst/>
            <a:gdLst/>
            <a:ahLst/>
            <a:cxnLst/>
            <a:rect l="l" t="t" r="r" b="b"/>
            <a:pathLst>
              <a:path w="10610701" h="5968519">
                <a:moveTo>
                  <a:pt x="0" y="0"/>
                </a:moveTo>
                <a:lnTo>
                  <a:pt x="10610701" y="0"/>
                </a:lnTo>
                <a:lnTo>
                  <a:pt x="10610701" y="5968519"/>
                </a:lnTo>
                <a:lnTo>
                  <a:pt x="0" y="5968519"/>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15992808" y="424119"/>
            <a:ext cx="1669460" cy="703884"/>
            <a:chOff x="0" y="0"/>
            <a:chExt cx="2225947" cy="938512"/>
          </a:xfrm>
        </p:grpSpPr>
        <p:sp>
          <p:nvSpPr>
            <p:cNvPr id="10" name="Freeform 10"/>
            <p:cNvSpPr/>
            <p:nvPr/>
          </p:nvSpPr>
          <p:spPr>
            <a:xfrm>
              <a:off x="0" y="0"/>
              <a:ext cx="2225947" cy="938512"/>
            </a:xfrm>
            <a:custGeom>
              <a:avLst/>
              <a:gdLst/>
              <a:ahLst/>
              <a:cxnLst/>
              <a:rect l="l" t="t" r="r" b="b"/>
              <a:pathLst>
                <a:path w="2225947" h="938512">
                  <a:moveTo>
                    <a:pt x="0" y="0"/>
                  </a:moveTo>
                  <a:lnTo>
                    <a:pt x="2225947" y="0"/>
                  </a:lnTo>
                  <a:lnTo>
                    <a:pt x="2225947" y="938512"/>
                  </a:lnTo>
                  <a:lnTo>
                    <a:pt x="0" y="938512"/>
                  </a:lnTo>
                  <a:close/>
                </a:path>
              </a:pathLst>
            </a:custGeom>
            <a:solidFill>
              <a:srgbClr val="000000">
                <a:alpha val="0"/>
              </a:srgbClr>
            </a:solidFill>
          </p:spPr>
          <p:txBody>
            <a:bodyPr/>
            <a:lstStyle/>
            <a:p>
              <a:endParaRPr lang="en-US"/>
            </a:p>
          </p:txBody>
        </p:sp>
        <p:sp>
          <p:nvSpPr>
            <p:cNvPr id="11" name="TextBox 11"/>
            <p:cNvSpPr txBox="1"/>
            <p:nvPr/>
          </p:nvSpPr>
          <p:spPr>
            <a:xfrm>
              <a:off x="0" y="0"/>
              <a:ext cx="2225947" cy="938512"/>
            </a:xfrm>
            <a:prstGeom prst="rect">
              <a:avLst/>
            </a:prstGeom>
          </p:spPr>
          <p:txBody>
            <a:bodyPr lIns="0" tIns="0" rIns="0" bIns="0" rtlCol="0" anchor="t"/>
            <a:lstStyle/>
            <a:p>
              <a:pPr algn="l">
                <a:lnSpc>
                  <a:spcPts val="4439"/>
                </a:lnSpc>
              </a:pPr>
              <a:r>
                <a:rPr lang="en-US" sz="3699" b="1">
                  <a:solidFill>
                    <a:srgbClr val="000000"/>
                  </a:solidFill>
                  <a:latin typeface="DM Sans Bold"/>
                  <a:ea typeface="DM Sans Bold"/>
                  <a:cs typeface="DM Sans Bold"/>
                  <a:sym typeface="DM Sans Bold"/>
                </a:rPr>
                <a:t>VIDEO:</a:t>
              </a:r>
            </a:p>
          </p:txBody>
        </p:sp>
      </p:grpSp>
      <p:sp>
        <p:nvSpPr>
          <p:cNvPr id="12" name="TextBox 12"/>
          <p:cNvSpPr txBox="1"/>
          <p:nvPr/>
        </p:nvSpPr>
        <p:spPr>
          <a:xfrm>
            <a:off x="4182393" y="1134094"/>
            <a:ext cx="13479875" cy="1311918"/>
          </a:xfrm>
          <a:prstGeom prst="rect">
            <a:avLst/>
          </a:prstGeom>
        </p:spPr>
        <p:txBody>
          <a:bodyPr lIns="0" tIns="0" rIns="0" bIns="0" rtlCol="0" anchor="t">
            <a:spAutoFit/>
          </a:bodyPr>
          <a:lstStyle/>
          <a:p>
            <a:pPr algn="r">
              <a:lnSpc>
                <a:spcPts val="4895"/>
              </a:lnSpc>
            </a:pPr>
            <a:r>
              <a:rPr lang="en-US" sz="5500">
                <a:solidFill>
                  <a:srgbClr val="F89A00"/>
                </a:solidFill>
                <a:latin typeface="Bobby Jones"/>
                <a:ea typeface="Bobby Jones"/>
                <a:cs typeface="Bobby Jones"/>
                <a:sym typeface="Bobby Jones"/>
              </a:rPr>
              <a:t>is my child spending </a:t>
            </a:r>
          </a:p>
          <a:p>
            <a:pPr marL="0" lvl="0" indent="0" algn="r">
              <a:lnSpc>
                <a:spcPts val="4895"/>
              </a:lnSpc>
              <a:spcBef>
                <a:spcPct val="0"/>
              </a:spcBef>
            </a:pPr>
            <a:r>
              <a:rPr lang="en-US" sz="5500">
                <a:solidFill>
                  <a:srgbClr val="F89A00"/>
                </a:solidFill>
                <a:latin typeface="Bobby Jones"/>
                <a:ea typeface="Bobby Jones"/>
                <a:cs typeface="Bobby Jones"/>
                <a:sym typeface="Bobby Jones"/>
              </a:rPr>
              <a:t>too much time online </a:t>
            </a:r>
          </a:p>
        </p:txBody>
      </p:sp>
      <p:sp>
        <p:nvSpPr>
          <p:cNvPr id="13" name="Freeform 13"/>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426989">
            <a:off x="16129403" y="2610313"/>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3285475">
            <a:off x="298571" y="8032661"/>
            <a:ext cx="2854061" cy="2934081"/>
          </a:xfrm>
          <a:custGeom>
            <a:avLst/>
            <a:gdLst/>
            <a:ahLst/>
            <a:cxnLst/>
            <a:rect l="l" t="t" r="r" b="b"/>
            <a:pathLst>
              <a:path w="2854061" h="2934081">
                <a:moveTo>
                  <a:pt x="0" y="0"/>
                </a:moveTo>
                <a:lnTo>
                  <a:pt x="2854060" y="0"/>
                </a:lnTo>
                <a:lnTo>
                  <a:pt x="2854060" y="2934082"/>
                </a:lnTo>
                <a:lnTo>
                  <a:pt x="0" y="2934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663657" y="620061"/>
            <a:ext cx="3537465" cy="782141"/>
          </a:xfrm>
          <a:custGeom>
            <a:avLst/>
            <a:gdLst/>
            <a:ahLst/>
            <a:cxnLst/>
            <a:rect l="l" t="t" r="r" b="b"/>
            <a:pathLst>
              <a:path w="3537465" h="782141">
                <a:moveTo>
                  <a:pt x="0" y="0"/>
                </a:moveTo>
                <a:lnTo>
                  <a:pt x="3537465" y="0"/>
                </a:lnTo>
                <a:lnTo>
                  <a:pt x="3537465" y="782142"/>
                </a:lnTo>
                <a:lnTo>
                  <a:pt x="0" y="782142"/>
                </a:lnTo>
                <a:lnTo>
                  <a:pt x="0" y="0"/>
                </a:lnTo>
                <a:close/>
              </a:path>
            </a:pathLst>
          </a:custGeom>
          <a:blipFill>
            <a:blip r:embed="rId9"/>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6359</Words>
  <Application>Microsoft Macintosh PowerPoint</Application>
  <PresentationFormat>Custom</PresentationFormat>
  <Paragraphs>526</Paragraphs>
  <Slides>31</Slides>
  <Notes>31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Roboto</vt:lpstr>
      <vt:lpstr>Symbol</vt:lpstr>
      <vt:lpstr>Calibri</vt:lpstr>
      <vt:lpstr>DM Sans Italics</vt:lpstr>
      <vt:lpstr>DM Sans Bold</vt:lpstr>
      <vt:lpstr>DM Sans</vt:lpstr>
      <vt:lpstr>Bobby Jones</vt:lpstr>
      <vt:lpstr>Arial Bold</vt:lpstr>
      <vt:lpstr>Times New Roman</vt:lpstr>
      <vt:lpstr>Arial</vt:lpstr>
      <vt:lpstr>Courier New</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Parents Online Safety Presentation</dc:title>
  <cp:lastModifiedBy>Catriona Mulcahy</cp:lastModifiedBy>
  <cp:revision>3</cp:revision>
  <dcterms:created xsi:type="dcterms:W3CDTF">2006-08-16T00:00:00Z</dcterms:created>
  <dcterms:modified xsi:type="dcterms:W3CDTF">2025-03-28T11:07:01Z</dcterms:modified>
  <dc:identifier>DAGhoS5YmoI</dc:identifier>
</cp:coreProperties>
</file>